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80" r:id="rId2"/>
    <p:sldId id="332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335" r:id="rId11"/>
    <p:sldId id="336" r:id="rId12"/>
    <p:sldId id="338" r:id="rId13"/>
    <p:sldId id="337" r:id="rId14"/>
    <p:sldId id="339" r:id="rId15"/>
    <p:sldId id="340" r:id="rId16"/>
    <p:sldId id="389" r:id="rId17"/>
    <p:sldId id="341" r:id="rId18"/>
    <p:sldId id="342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3" r:id="rId27"/>
    <p:sldId id="354" r:id="rId28"/>
    <p:sldId id="390" r:id="rId29"/>
    <p:sldId id="402" r:id="rId30"/>
    <p:sldId id="356" r:id="rId31"/>
    <p:sldId id="403" r:id="rId32"/>
    <p:sldId id="404" r:id="rId33"/>
    <p:sldId id="405" r:id="rId34"/>
    <p:sldId id="406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427" r:id="rId55"/>
    <p:sldId id="428" r:id="rId56"/>
    <p:sldId id="429" r:id="rId57"/>
    <p:sldId id="430" r:id="rId58"/>
    <p:sldId id="431" r:id="rId59"/>
    <p:sldId id="432" r:id="rId60"/>
    <p:sldId id="434" r:id="rId61"/>
    <p:sldId id="435" r:id="rId62"/>
    <p:sldId id="436" r:id="rId63"/>
    <p:sldId id="437" r:id="rId64"/>
    <p:sldId id="438" r:id="rId65"/>
    <p:sldId id="358" r:id="rId66"/>
    <p:sldId id="359" r:id="rId67"/>
    <p:sldId id="386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74" r:id="rId83"/>
    <p:sldId id="375" r:id="rId84"/>
    <p:sldId id="376" r:id="rId85"/>
    <p:sldId id="377" r:id="rId86"/>
    <p:sldId id="380" r:id="rId87"/>
    <p:sldId id="381" r:id="rId88"/>
    <p:sldId id="382" r:id="rId89"/>
    <p:sldId id="383" r:id="rId90"/>
    <p:sldId id="392" r:id="rId91"/>
    <p:sldId id="393" r:id="rId92"/>
    <p:sldId id="394" r:id="rId93"/>
    <p:sldId id="384" r:id="rId94"/>
    <p:sldId id="387" r:id="rId9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ED263D4E-1251-4D0E-9485-B636EF307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542CC8-F3F0-422F-89D5-7313598301C3}" type="slidenum">
              <a:rPr lang="en-US" altLang="en-US" sz="1300" smtClean="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526B8DF2-FB13-4E32-BD03-0D1CDFA499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83C3715-ACC4-4D12-B238-34EB67D29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89A2DA9-9A1E-4F1A-A1D2-CDD1DE701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3EF87-D868-41CA-81A0-9D903825D32F}" type="slidenum">
              <a:rPr lang="en-US" altLang="en-US" sz="1300" smtClean="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4BD6CCD-8E43-4860-BDA8-A5FD01FD5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71F02D8-260F-4CA0-9576-3D9271B95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CD968310-31FF-4FB5-AAC5-5A0CD08F0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4B5DD7-B141-4128-B72D-FED26D3AA600}" type="slidenum">
              <a:rPr lang="en-US" altLang="en-US" sz="1300" smtClean="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4AB9512-EB72-4D53-8D55-474E37806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B8B51-8D1E-4C46-9B53-684362BFE2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CF23633-7B8F-449F-B409-0B092150C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07BD63-71D0-4686-9C07-2B72F0E0D871}" type="slidenum">
              <a:rPr lang="en-US" altLang="en-US" sz="1300" smtClean="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7AFF6C3-8FD2-4924-BC3B-72C233F98F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1C519C1-47EA-4FEA-B211-75C40EE44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9630C50-CA78-4023-BC43-B011C854C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3961F0C-A646-4792-A214-F42C67C5F833}" type="slidenum">
              <a:rPr lang="en-US" altLang="en-US" sz="1300" smtClean="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1A4AADC-9CC0-4FCB-BB4E-E0345C498E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7BE1CA4-AA07-4063-82A0-A3E5A307E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C374175-0534-4051-90E3-02411ADA9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BFF420-80CF-4D8C-9239-8D5BC5EA76CD}" type="slidenum">
              <a:rPr lang="en-US" altLang="en-US" sz="1300" smtClean="0">
                <a:latin typeface="Helvetica" panose="020B0604020202020204" pitchFamily="34" charset="0"/>
              </a:rPr>
              <a:pPr/>
              <a:t>24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8F853BC-2D8E-4FF9-968C-EDF026C96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82EA3D6-8933-4202-A622-D83915F8D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EF8D4135-D60E-4E01-8F78-083CF4BC8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6F18D7-288C-4EEC-9E5F-9C3D49A2A2F8}" type="slidenum">
              <a:rPr lang="en-US" altLang="en-US" sz="1300" smtClean="0">
                <a:latin typeface="Helvetica" panose="020B0604020202020204" pitchFamily="34" charset="0"/>
              </a:rPr>
              <a:pPr/>
              <a:t>25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47915EA-ECF9-4D40-8DE8-9CAB42678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E93FB5D-3DE1-44DA-8833-CC8D8B56E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6D62AD60-03B2-419B-8C49-003827F0A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70B1C2-A1D9-468B-BA9B-1D23FF6D513E}" type="slidenum">
              <a:rPr lang="en-US" altLang="en-US" sz="1300" smtClean="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2C781182-8482-4A2C-A875-D62943ECA3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163EB89-A1A8-4418-A79D-8294E288A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</a:t>
            </a:r>
            <a:r>
              <a:rPr lang="en-US" baseline="0" dirty="0"/>
              <a:t> of the IV, repeated encryptions of the same message will produce different </a:t>
            </a:r>
            <a:r>
              <a:rPr lang="en-US" baseline="0" dirty="0" err="1"/>
              <a:t>ciphertext</a:t>
            </a:r>
            <a:r>
              <a:rPr lang="en-US" baseline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</a:t>
            </a:r>
            <a:r>
              <a:rPr lang="en-US" baseline="0" dirty="0"/>
              <a:t> and time protect against replays. Time lets very old messages be detected. For recent messages, RA can be checked to see if it has been used before.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0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E3C99D8B-D20A-42E3-8C31-5BD920FD7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437728-5F7C-46ED-9FE7-5EB72182E988}" type="slidenum">
              <a:rPr lang="en-US" altLang="en-US" sz="1300" smtClean="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94ECD1F3-D0C7-4C06-99E6-DDAEBDCABF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BBDF441-AC2F-4E39-9B5B-9ACCB112B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B9EEB68E-F846-45A2-9EA8-3BC07C6DF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57A607-F396-45B2-BED9-1AB6B5F99DCD}" type="slidenum">
              <a:rPr lang="en-US" altLang="en-US" sz="1300" smtClean="0">
                <a:latin typeface="Helvetica" panose="020B0604020202020204" pitchFamily="34" charset="0"/>
              </a:rPr>
              <a:pPr/>
              <a:t>66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5BA5F52-A20A-4AAC-855B-8693A6CE1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78A650F-7D8C-4723-8818-647923314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4011C62E-C308-40D0-AEEC-8DA689D39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3002EE-ACA0-4AA4-ACC6-00D789B35473}" type="slidenum">
              <a:rPr lang="en-US" altLang="en-US" sz="1300" smtClean="0">
                <a:latin typeface="Helvetica" panose="020B0604020202020204" pitchFamily="34" charset="0"/>
              </a:rPr>
              <a:pPr/>
              <a:t>67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B36E198-306F-4A12-B7D6-2500AD605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76EE0E0-1198-4BBC-A09C-A5EF45879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2E0D9C35-62E2-4907-BAFB-563DD3EF8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0A98F1-F760-47CB-A876-E94636606731}" type="slidenum">
              <a:rPr lang="en-US" altLang="en-US" sz="1300" smtClean="0">
                <a:latin typeface="Helvetica" panose="020B0604020202020204" pitchFamily="34" charset="0"/>
              </a:rPr>
              <a:pPr/>
              <a:t>68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11AF5CCD-1BA8-4F0C-BDE0-9003FBAB9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11F8B0D-FAB2-42F3-9D90-66AAAC1A9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0969BF40-1C79-49A5-991F-6F3301EF9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4F3A8A9-4CE8-4473-BC9F-82C32FCBAAB0}" type="slidenum">
              <a:rPr lang="en-US" altLang="en-US" sz="1300" smtClean="0">
                <a:latin typeface="Helvetica" panose="020B0604020202020204" pitchFamily="34" charset="0"/>
              </a:rPr>
              <a:pPr/>
              <a:t>69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CD946A4-F184-4F00-B459-7290C01C5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42259B-C6CC-4E50-8244-50ED7EA12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6CD00BB2-80A6-4C00-B2C7-0BD77F62E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37AB339-0608-4616-9C8A-1E456226C623}" type="slidenum">
              <a:rPr lang="en-US" altLang="en-US" sz="1300" smtClean="0">
                <a:latin typeface="Helvetica" panose="020B0604020202020204" pitchFamily="34" charset="0"/>
              </a:rPr>
              <a:pPr/>
              <a:t>70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23E4E85-8834-4694-89AA-8BA44848D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F0C02D4-3191-484C-AB96-262203D43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DE8A625F-7859-4C2A-B513-E15E4607CF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F11465-D417-4B27-B5C4-4474B0DF38A3}" type="slidenum">
              <a:rPr lang="en-US" altLang="en-US" sz="1300" smtClean="0">
                <a:latin typeface="Helvetica" panose="020B0604020202020204" pitchFamily="34" charset="0"/>
              </a:rPr>
              <a:pPr/>
              <a:t>71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92473EC-4E66-4316-8D9D-972EF5822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A13AA7B-7F85-4F3D-B82E-D55E33805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CB25C48C-597F-4506-8D44-D3D78AACC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F1BBA4-E837-436A-8E36-9CB606CC4730}" type="slidenum">
              <a:rPr lang="en-US" altLang="en-US" sz="1300" smtClean="0">
                <a:latin typeface="Helvetica" panose="020B0604020202020204" pitchFamily="34" charset="0"/>
              </a:rPr>
              <a:pPr/>
              <a:t>72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2D3DFC0-8CC9-445E-AB7F-AB8C5B795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3BAFE0B-23DA-448E-870A-501C4EF7D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386E2A28-8C46-4F1C-A8A9-2B6CBD163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293A48-248B-4FC5-8700-50BCFDA3DBA8}" type="slidenum">
              <a:rPr lang="en-US" altLang="en-US" sz="1300" smtClean="0">
                <a:latin typeface="Helvetica" panose="020B0604020202020204" pitchFamily="34" charset="0"/>
              </a:rPr>
              <a:pPr/>
              <a:t>73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A570B700-6D64-4B7C-9A15-80ADCE375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35D60ED-6A68-405F-9852-2AEDD4AB6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D42A73D5-6112-4402-B65B-D0C223FB5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684CAE-9421-41EA-96D2-93C8D7F9B76A}" type="slidenum">
              <a:rPr lang="en-US" altLang="en-US" sz="1300" smtClean="0">
                <a:latin typeface="Helvetica" panose="020B0604020202020204" pitchFamily="34" charset="0"/>
              </a:rPr>
              <a:pPr/>
              <a:t>74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0AED8852-6370-46AE-B59E-84A7BCCC3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D1777A2-EA0C-46F6-8D54-03F37632E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B1BC1517-AED1-45FC-85DA-07517E2D39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000195-1A32-465A-B1D6-FDC0500C317A}" type="slidenum">
              <a:rPr lang="en-US" altLang="en-US" sz="1300" smtClean="0">
                <a:latin typeface="Helvetica" panose="020B0604020202020204" pitchFamily="34" charset="0"/>
              </a:rPr>
              <a:pPr/>
              <a:t>75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2156966-F4EF-403B-BD0E-ED251A636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9055192-BDE0-499A-B9F4-D84AEE122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D0962B72-969B-40E9-B1A9-D0182DC33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845D4-1D3F-4CDB-B35E-121ED625D61D}" type="slidenum">
              <a:rPr lang="en-US" altLang="en-US" sz="1300" smtClean="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FED87D9-1AE0-4401-A54D-13A5E9D882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076992F-4411-4037-A79A-FE1ECE351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9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23001E2F-097F-493D-AE12-24ECB2917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F3C638-7A54-4801-9C82-54224F25C1FC}" type="slidenum">
              <a:rPr lang="en-US" altLang="en-US" sz="1300" smtClean="0">
                <a:latin typeface="Helvetica" panose="020B0604020202020204" pitchFamily="34" charset="0"/>
              </a:rPr>
              <a:pPr/>
              <a:t>76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8EADD94E-D58D-4F3B-BC3D-446EE83944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C38D889-24E2-4F02-9022-C44F85BB3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DEB19069-A5A1-4585-B272-5E91D98596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9F4B15-D1E6-4264-8751-5A9FB2F62CF8}" type="slidenum">
              <a:rPr lang="en-US" altLang="en-US" sz="1300" smtClean="0">
                <a:latin typeface="Helvetica" panose="020B0604020202020204" pitchFamily="34" charset="0"/>
              </a:rPr>
              <a:pPr/>
              <a:t>77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674F6E2-5675-42BF-8ECA-DA3F886C7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B6A9D2E-213D-4039-A686-50BCBD192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6F1B8DBD-D687-4118-8AF2-36AD96DCC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792D1F-ACF4-46B3-814F-1D6BE59EF5E0}" type="slidenum">
              <a:rPr lang="en-US" altLang="en-US" sz="1300" smtClean="0">
                <a:latin typeface="Helvetica" panose="020B0604020202020204" pitchFamily="34" charset="0"/>
              </a:rPr>
              <a:pPr/>
              <a:t>78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EE8F1EF-EC6B-4880-BCF7-DEDE2D000B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4B14DB0-A1B1-4256-908B-325EDF86B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16D5A5B5-E11A-4603-9726-7933173C7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AB1FE5-BDBA-4A03-B822-E18C3911A9CC}" type="slidenum">
              <a:rPr lang="en-US" altLang="en-US" sz="1300" smtClean="0">
                <a:latin typeface="Helvetica" panose="020B0604020202020204" pitchFamily="34" charset="0"/>
              </a:rPr>
              <a:pPr/>
              <a:t>79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FCE3D0B8-80C1-4B9F-8601-AF7E459A6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568C9C7-3C24-4D96-A000-574E5FED5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38385B55-EF6F-4D8C-B21B-51DF23C71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A47FAE-6F40-499F-8C2D-5F21826049EB}" type="slidenum">
              <a:rPr lang="en-US" altLang="en-US" sz="1300" smtClean="0">
                <a:latin typeface="Helvetica" panose="020B0604020202020204" pitchFamily="34" charset="0"/>
              </a:rPr>
              <a:pPr/>
              <a:t>80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A6E246A-B70A-4475-87E2-CFE515F8D7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AA2BFF2-575C-4769-90EA-4B6D43F97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3AD7E0F1-68B2-4692-82A8-EBDDA49EC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BDDD01-341C-45AA-9DCB-6363B0B5CF5C}" type="slidenum">
              <a:rPr lang="en-US" altLang="en-US" sz="1300" smtClean="0">
                <a:latin typeface="Helvetica" panose="020B0604020202020204" pitchFamily="34" charset="0"/>
              </a:rPr>
              <a:pPr/>
              <a:t>81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07DBDDF-6443-44FD-9AC1-C352EB1C3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AF8FB37-C415-40D5-9477-5A4E53CB4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7095A378-F8EE-411D-AC2C-2976919DCC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4064B2-955D-453F-A636-5070CC76C774}" type="slidenum">
              <a:rPr lang="en-US" altLang="en-US" sz="1300" smtClean="0">
                <a:latin typeface="Helvetica" panose="020B0604020202020204" pitchFamily="34" charset="0"/>
              </a:rPr>
              <a:pPr/>
              <a:t>82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390B192A-EA21-4FEE-BDE6-51008144F6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6C7BB2E-39F4-42D6-801F-EBB437CCB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02F13BAF-4596-4B5B-98F2-DBA5CECDF4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B5034C-74D7-46F1-B417-ADC73A8F2790}" type="slidenum">
              <a:rPr lang="en-US" altLang="en-US" sz="1300" smtClean="0">
                <a:latin typeface="Helvetica" panose="020B0604020202020204" pitchFamily="34" charset="0"/>
              </a:rPr>
              <a:pPr/>
              <a:t>83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8470C487-4D78-47CE-9490-B5356E4B3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63F86F2-881E-4513-84B1-B8FF0A75C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2AA54630-1E10-4123-BA4D-0B09A8C54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D580A6F6-C3C0-469C-BCDA-B8CF9D4A7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129FE091-B964-46DD-89FC-105C92C37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374474A-C25B-406A-BC70-A8A0D3405098}" type="slidenum">
              <a:rPr lang="en-US" altLang="en-US" sz="1300" smtClean="0">
                <a:latin typeface="Helvetica" panose="020B0604020202020204" pitchFamily="34" charset="0"/>
              </a:rPr>
              <a:pPr/>
              <a:t>84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1CFE3CCB-CFC5-48C0-B6A0-3318D25F5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B7C6E8-615A-4BC9-8E2C-BD190DD8A6F2}" type="slidenum">
              <a:rPr lang="en-US" altLang="en-US" sz="1300" smtClean="0">
                <a:latin typeface="Helvetica" panose="020B0604020202020204" pitchFamily="34" charset="0"/>
              </a:rPr>
              <a:pPr/>
              <a:t>85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5DF8D762-5D34-49C0-8227-2A157D8FE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A2794FB-EBF0-45B3-AC24-3206473F9E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B9C03D98-3C2F-4963-A763-851908912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0428E85-C4AC-4CAD-8507-ADE1174F5667}" type="slidenum">
              <a:rPr lang="en-US" altLang="en-US" sz="1300" smtClean="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8864DDAF-1B30-49E8-99DF-48F42B8F15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08C48E0F-A66D-48ED-A86F-E35B7933C1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11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429E106-7266-4A86-93E6-71C95B372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1485D5-2B54-4C4F-BC4B-72D9D25452B9}" type="slidenum">
              <a:rPr lang="en-US" altLang="en-US" sz="1300" smtClean="0">
                <a:latin typeface="Helvetica" panose="020B0604020202020204" pitchFamily="34" charset="0"/>
              </a:rPr>
              <a:pPr/>
              <a:t>86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4948ECC1-3ECC-4B9C-AD3B-87CCD17CF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148CD0E-D185-47B5-B56B-06AD09E9C8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04B047B3-263C-4E2A-8559-534E6311B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C1A8CC-84B1-455C-A7E5-7BB1CB3180CB}" type="slidenum">
              <a:rPr lang="en-US" altLang="en-US" sz="1300" smtClean="0">
                <a:latin typeface="Helvetica" panose="020B0604020202020204" pitchFamily="34" charset="0"/>
              </a:rPr>
              <a:pPr/>
              <a:t>87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487D8837-800E-4CAE-AAB5-24A247084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6712915-5A0E-4817-A8AC-24578D0FC7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FFF6A84-CB4A-49D7-A0E4-78B46FB48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C0CF4EF-7275-41B1-8906-F333A60C9177}" type="slidenum">
              <a:rPr lang="en-US" altLang="en-US" sz="1300" smtClean="0">
                <a:latin typeface="Helvetica" panose="020B0604020202020204" pitchFamily="34" charset="0"/>
              </a:rPr>
              <a:pPr/>
              <a:t>88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65D89149-7EF7-4AC1-88BB-9E1B3423D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DA1DB01B-2D20-4E3F-BE15-3E20251A3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2E56D9FF-19C6-4A5A-9BDB-D784D29BA3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9FAECC3-7C53-4E7B-9241-0A1463AC3FAC}" type="slidenum">
              <a:rPr lang="en-US" altLang="en-US" sz="1300" smtClean="0">
                <a:latin typeface="Helvetica" panose="020B0604020202020204" pitchFamily="34" charset="0"/>
              </a:rPr>
              <a:pPr/>
              <a:t>89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6B2E7BD-25E4-4DAD-893C-CEB85FBC2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E6FE8F41-7C2E-4000-9930-145DFEE35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AEC7FCE0-0E7D-4EBB-9F08-534CD0F72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B07BE1-89A9-4380-BD6F-E5E1DE16457D}" type="slidenum">
              <a:rPr lang="en-US" altLang="en-US" sz="1300" smtClean="0">
                <a:latin typeface="Helvetica" panose="020B0604020202020204" pitchFamily="34" charset="0"/>
              </a:rPr>
              <a:pPr/>
              <a:t>93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27F6222C-18EC-491F-A16F-590152F34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47DE425-107D-432C-B191-952E3BF2C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86177B48-FAA2-4D8B-AA99-3F4D7CDB9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D461BA-623C-46CC-AE1A-B1D62A6A50E1}" type="slidenum">
              <a:rPr lang="en-US" altLang="en-US" sz="1300" smtClean="0">
                <a:latin typeface="Helvetica" panose="020B0604020202020204" pitchFamily="34" charset="0"/>
              </a:rPr>
              <a:pPr/>
              <a:t>94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B4CC451E-C914-43FE-8102-4BD4B795C9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10C8AF8-12CC-4497-BBFC-31734DC9B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AA1E1C97-9486-4653-8215-2E724A662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52EA8FF-1BA3-41EC-8721-0A6BFF247F90}" type="slidenum">
              <a:rPr lang="en-US" altLang="en-US" sz="1300" smtClean="0">
                <a:latin typeface="Helvetica" panose="020B0604020202020204" pitchFamily="34" charset="0"/>
              </a:rPr>
              <a:pPr/>
              <a:t>10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82CCC083-AB92-4344-8C89-00AD3F9CE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33A7CCC-9487-4347-B72F-70484D9685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49E40DC8-EEAD-4C9C-9DA3-49ADADD48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A2BA68-05FA-4D34-82EF-8F376ACCF170}" type="slidenum">
              <a:rPr lang="en-US" altLang="en-US" sz="1300" smtClean="0">
                <a:latin typeface="Helvetica" panose="020B0604020202020204" pitchFamily="34" charset="0"/>
              </a:rPr>
              <a:pPr/>
              <a:t>12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B012606-006D-4063-BF3C-806F9F249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344B82D-EDEC-4031-808D-E662B1F8B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DDD35FA2-BFE5-486C-8B2B-805F99B1D4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8DCB96-9137-4967-B82F-6B42EF4C480C}" type="slidenum">
              <a:rPr lang="en-US" altLang="en-US" sz="1300" smtClean="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78EDC8E-EE40-481A-A9F8-3C3629188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4908618-93F2-4B42-AEF5-BD03C9F2E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7B4062FD-1B21-490F-8956-FFA4BFC5A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1A5385C-A4B5-48CA-BAE2-5422C3F3CDAE}" type="slidenum">
              <a:rPr lang="en-US" altLang="en-US" sz="1300" smtClean="0">
                <a:latin typeface="Helvetica" panose="020B0604020202020204" pitchFamily="34" charset="0"/>
              </a:rPr>
              <a:pPr/>
              <a:t>14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C4A54A9-7961-44E1-AE89-33D92691B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2905A1F-F8AA-43BB-B1F8-7FD116B6A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F84A2C3-A9F6-4432-9CA6-E39F358D42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D6DC20-4FB3-4A8E-89C3-9A0A129771A7}" type="slidenum">
              <a:rPr lang="en-US" altLang="en-US" sz="1300" smtClean="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40980D8-A620-4C28-AC3A-50F0BA0CEA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C1E1279-80A8-4F47-B1E4-CF22CC3E6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F42A4614-1F4A-42C6-B970-17911688E7F9}"/>
              </a:ext>
            </a:extLst>
          </p:cNvPr>
          <p:cNvGrpSpPr>
            <a:grpSpLocks/>
          </p:cNvGrpSpPr>
          <p:nvPr/>
        </p:nvGrpSpPr>
        <p:grpSpPr bwMode="auto">
          <a:xfrm>
            <a:off x="264584" y="2960688"/>
            <a:ext cx="114808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08B9B490-8C41-4EDE-9A38-48234D549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650518-4678-4395-B061-49B407C40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5CE785E-1649-427D-AD3E-9344FE49F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58E48E1C-9A3F-4C08-B390-52E4DAEB9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2933" y="6588126"/>
            <a:ext cx="3617384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690C7434-5261-4BB1-A475-65678511F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4" y="6613526"/>
            <a:ext cx="2730235" cy="2462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857BA32D-28F6-42AC-A97E-57F1C03A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4" y="4157663"/>
            <a:ext cx="2749549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71B6C977-186D-40AA-B8F0-A86241AB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51" y="4006850"/>
            <a:ext cx="3115733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0986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1500" y="1990725"/>
            <a:ext cx="97536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38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1500" y="1990725"/>
            <a:ext cx="97536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351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1500" y="1990725"/>
            <a:ext cx="97536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941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1500" y="1990725"/>
            <a:ext cx="97536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419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41500" y="1990725"/>
            <a:ext cx="97536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8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2337406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Online Set 15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>
                <a:solidFill>
                  <a:srgbClr val="000000"/>
                </a:solidFill>
              </a:rPr>
              <a:t>Security</a:t>
            </a: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FF78DD-F7F1-4A3E-9DE0-55D7C367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3775F-1C81-488C-9B5D-80A2950A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DE56B16A-F73F-4AB5-966C-8A7AD0CF82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Security Violation Categories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66B55559-3D02-4FF2-A951-B3B96EC2E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/>
              <a:t>Breach of confidentiality</a:t>
            </a:r>
          </a:p>
          <a:p>
            <a:pPr lvl="1"/>
            <a:r>
              <a:rPr lang="en-US" altLang="en-US" dirty="0"/>
              <a:t>Unauthorized reading of data</a:t>
            </a:r>
          </a:p>
          <a:p>
            <a:pPr lvl="2"/>
            <a:r>
              <a:rPr lang="en-US" altLang="en-US" dirty="0"/>
              <a:t>Capturing secret data e.g. credit card information </a:t>
            </a:r>
          </a:p>
          <a:p>
            <a:r>
              <a:rPr lang="en-US" altLang="en-US" b="1" dirty="0"/>
              <a:t>Breach of integrity</a:t>
            </a:r>
          </a:p>
          <a:p>
            <a:pPr lvl="1"/>
            <a:r>
              <a:rPr lang="en-US" altLang="en-US" dirty="0"/>
              <a:t>Unauthorized modification of data</a:t>
            </a:r>
          </a:p>
          <a:p>
            <a:r>
              <a:rPr lang="en-US" altLang="en-US" b="1" dirty="0"/>
              <a:t>Breach of availability</a:t>
            </a:r>
          </a:p>
          <a:p>
            <a:pPr lvl="1"/>
            <a:r>
              <a:rPr lang="en-US" altLang="en-US" dirty="0"/>
              <a:t>Unauthorized destruction of data</a:t>
            </a:r>
          </a:p>
          <a:p>
            <a:pPr lvl="2"/>
            <a:r>
              <a:rPr lang="en-US" altLang="en-US" dirty="0"/>
              <a:t>Website defacement</a:t>
            </a:r>
          </a:p>
          <a:p>
            <a:r>
              <a:rPr lang="en-US" altLang="en-US" b="1" dirty="0"/>
              <a:t>Theft of service</a:t>
            </a:r>
          </a:p>
          <a:p>
            <a:pPr lvl="1"/>
            <a:r>
              <a:rPr lang="en-US" altLang="en-US" dirty="0"/>
              <a:t>Unauthorized use of resources</a:t>
            </a:r>
          </a:p>
          <a:p>
            <a:r>
              <a:rPr lang="en-US" altLang="en-US" b="1" dirty="0"/>
              <a:t>Denial of service (</a:t>
            </a:r>
            <a:r>
              <a:rPr lang="en-US" altLang="en-US" b="1" dirty="0">
                <a:solidFill>
                  <a:srgbClr val="3366FF"/>
                </a:solidFill>
              </a:rPr>
              <a:t>DOS</a:t>
            </a:r>
            <a:r>
              <a:rPr lang="en-US" altLang="en-US" b="1" dirty="0"/>
              <a:t>)</a:t>
            </a:r>
          </a:p>
          <a:p>
            <a:pPr lvl="1"/>
            <a:r>
              <a:rPr lang="en-US" altLang="en-US" dirty="0"/>
              <a:t>Prevention of legitimate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9A1296-927C-44FB-A60A-465E9329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309F2C-81F0-4E9B-A730-038F5EE1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F8CD812-BA85-49A3-9CB7-D0E7EB987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Security Violation Methods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269A934-B19E-4E61-8A5C-75DBF824D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US" altLang="en-US" b="1"/>
          </a:p>
          <a:p>
            <a:r>
              <a:rPr lang="en-US" altLang="en-US" b="1">
                <a:solidFill>
                  <a:srgbClr val="3366FF"/>
                </a:solidFill>
              </a:rPr>
              <a:t>Masquerading </a:t>
            </a:r>
            <a:r>
              <a:rPr lang="en-US" altLang="en-US"/>
              <a:t>(breach </a:t>
            </a:r>
            <a:r>
              <a:rPr lang="en-US" altLang="en-US" b="1">
                <a:solidFill>
                  <a:srgbClr val="3366FF"/>
                </a:solidFill>
              </a:rPr>
              <a:t>authentication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Pretending to be an authorized user to escalate privileges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Replay attack</a:t>
            </a:r>
          </a:p>
          <a:p>
            <a:pPr lvl="1"/>
            <a:r>
              <a:rPr lang="en-US" altLang="en-US"/>
              <a:t>As is or with </a:t>
            </a:r>
            <a:r>
              <a:rPr lang="en-US" altLang="en-US" b="1">
                <a:solidFill>
                  <a:srgbClr val="3366FF"/>
                </a:solidFill>
              </a:rPr>
              <a:t>message modification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Man-in-the-middle attack</a:t>
            </a:r>
          </a:p>
          <a:p>
            <a:pPr lvl="1"/>
            <a:r>
              <a:rPr lang="en-US" altLang="en-US"/>
              <a:t>Intruder sits in data flow, masquerading as sender to receiver and vice versa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Session hijacking</a:t>
            </a:r>
          </a:p>
          <a:p>
            <a:pPr lvl="1"/>
            <a:r>
              <a:rPr lang="en-US" altLang="en-US"/>
              <a:t>Intercept an already-established session to bypass authentication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altLang="en-US"/>
              <a:t>Common attack type with access beyond what a user or resource is supposed to have</a:t>
            </a:r>
          </a:p>
          <a:p>
            <a:pPr lvl="1"/>
            <a:endParaRPr lang="en-US" altLang="en-US"/>
          </a:p>
          <a:p>
            <a:pPr lvl="1"/>
            <a:endParaRPr lang="en-US" altLang="en-US" b="1"/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6F410E-BEDA-448D-9FEB-F96F88E48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AE86A1-ECEC-49CB-8EF7-49AE6F78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05D9EE90-456A-420B-AEED-F379E5A52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Security Measure Levels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8FE70CC6-4F01-4228-80D3-91CFC5FFB6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/>
              <a:t>Impossible to have absolute security, but make cost to perpetrator sufficiently high to deter most intruders</a:t>
            </a:r>
          </a:p>
          <a:p>
            <a:r>
              <a:rPr lang="en-US" altLang="en-US"/>
              <a:t>Security must occur at four levels to be effective:</a:t>
            </a:r>
          </a:p>
          <a:p>
            <a:pPr lvl="1"/>
            <a:r>
              <a:rPr lang="en-US" altLang="en-US" b="1"/>
              <a:t>Physical</a:t>
            </a:r>
          </a:p>
          <a:p>
            <a:pPr lvl="2"/>
            <a:r>
              <a:rPr lang="en-US" altLang="en-US"/>
              <a:t>Data centers, servers, connected terminals</a:t>
            </a:r>
          </a:p>
          <a:p>
            <a:pPr lvl="1"/>
            <a:r>
              <a:rPr lang="en-US" altLang="en-US" b="1"/>
              <a:t>Application</a:t>
            </a:r>
          </a:p>
          <a:p>
            <a:pPr lvl="2"/>
            <a:r>
              <a:rPr lang="en-US" altLang="en-US"/>
              <a:t>Benign or malicious apps can cause security problems</a:t>
            </a:r>
          </a:p>
          <a:p>
            <a:pPr lvl="1"/>
            <a:r>
              <a:rPr lang="en-US" altLang="en-US" b="1"/>
              <a:t>Operating System</a:t>
            </a:r>
          </a:p>
          <a:p>
            <a:pPr lvl="2"/>
            <a:r>
              <a:rPr lang="en-US" altLang="en-US"/>
              <a:t>Protection mechanisms, debugging</a:t>
            </a:r>
          </a:p>
          <a:p>
            <a:pPr lvl="1"/>
            <a:r>
              <a:rPr lang="en-US" altLang="en-US" b="1"/>
              <a:t>Network</a:t>
            </a:r>
          </a:p>
          <a:p>
            <a:pPr lvl="2"/>
            <a:r>
              <a:rPr lang="en-US" altLang="en-US"/>
              <a:t>Intercepted communications, interruption, DOS</a:t>
            </a:r>
          </a:p>
          <a:p>
            <a:r>
              <a:rPr lang="en-US" altLang="en-US"/>
              <a:t>Security is as weak as the weakest link in the chain</a:t>
            </a:r>
          </a:p>
          <a:p>
            <a:r>
              <a:rPr lang="en-US" altLang="en-US"/>
              <a:t>Humans a risk too via </a:t>
            </a:r>
            <a:r>
              <a:rPr lang="en-US" altLang="en-US" b="1">
                <a:solidFill>
                  <a:srgbClr val="3366FF"/>
                </a:solidFill>
              </a:rPr>
              <a:t>phishing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3366FF"/>
                </a:solidFill>
              </a:rPr>
              <a:t>social-engineering</a:t>
            </a:r>
            <a:r>
              <a:rPr lang="en-US" altLang="en-US"/>
              <a:t> attacks</a:t>
            </a:r>
          </a:p>
          <a:p>
            <a:r>
              <a:rPr lang="en-US" altLang="en-US"/>
              <a:t>But can too much security be a problem?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4A5839-3B06-40F5-87E5-21B5090E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C2DCE-890F-419D-8B48-25619C67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0A1B89B-BEFC-40A0-961E-9559ADD20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038" y="182563"/>
            <a:ext cx="80057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Four-layered Model of Security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3C6DDD5-DDC6-494C-86E0-057C1F4C5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9" y="2106387"/>
            <a:ext cx="11794214" cy="276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20A1ED-2952-4178-928E-6F4E97EB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DBE534-25FA-448B-97A3-A3149701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FCC9FA7-2E3A-429E-B99E-87346A07D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Program Threats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86F96F16-D4F7-455F-BE29-7ACD21092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Many variations, many names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Trojan Horse</a:t>
            </a:r>
          </a:p>
          <a:p>
            <a:pPr lvl="1"/>
            <a:r>
              <a:rPr lang="en-US" altLang="en-US"/>
              <a:t>Code segment that misuses its environment</a:t>
            </a:r>
          </a:p>
          <a:p>
            <a:pPr lvl="1"/>
            <a:r>
              <a:rPr lang="en-US" altLang="en-US"/>
              <a:t>Exploits mechanisms for allowing programs written by users to be executed by other users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Spyware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pop-up browser windows</a:t>
            </a:r>
            <a:r>
              <a:rPr lang="en-US" altLang="en-US"/>
              <a:t>,</a:t>
            </a:r>
            <a:r>
              <a:rPr lang="en-US" altLang="en-US" b="1">
                <a:solidFill>
                  <a:srgbClr val="3366FF"/>
                </a:solidFill>
              </a:rPr>
              <a:t> covert channels</a:t>
            </a:r>
          </a:p>
          <a:p>
            <a:pPr lvl="1"/>
            <a:r>
              <a:rPr lang="en-US" altLang="en-US"/>
              <a:t>Up to 80% of spam delivered by spyware-infected systems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Trap Door</a:t>
            </a:r>
          </a:p>
          <a:p>
            <a:pPr lvl="1"/>
            <a:r>
              <a:rPr lang="en-US" altLang="en-US"/>
              <a:t>Specific user identifier or password that circumvents normal security procedures</a:t>
            </a:r>
          </a:p>
          <a:p>
            <a:pPr lvl="1"/>
            <a:r>
              <a:rPr lang="en-US" altLang="en-US"/>
              <a:t>Could be included in a compiler</a:t>
            </a:r>
          </a:p>
          <a:p>
            <a:pPr lvl="1"/>
            <a:r>
              <a:rPr lang="en-US" altLang="en-US"/>
              <a:t>How to detect them?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526120-C13D-4EF7-8716-627D087D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B0EB1D-985F-4A97-82CC-A0A41C73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50F409C-E466-409B-97D3-DC5ED386DE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5426" y="114301"/>
            <a:ext cx="7445375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Program Threats (Cont.)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8374DCB-D565-FB4A-8EE6-1DB943EB0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8714" y="1069976"/>
            <a:ext cx="7616825" cy="453072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Malware - </a:t>
            </a:r>
            <a:r>
              <a:rPr lang="en-US" altLang="en-US" dirty="0"/>
              <a:t>Software designed to exploit, disable, or damage computer</a:t>
            </a:r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Trojan Horse </a:t>
            </a:r>
            <a:r>
              <a:rPr lang="en-US" altLang="en-US" dirty="0"/>
              <a:t>– Program that acts in a clandestine manner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Spyware </a:t>
            </a:r>
            <a:r>
              <a:rPr lang="en-US" altLang="en-US" dirty="0"/>
              <a:t>– Program frequently installed with legitimate software to display adds, capture user data</a:t>
            </a:r>
          </a:p>
          <a:p>
            <a:pPr lvl="1"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Ransomware</a:t>
            </a:r>
            <a:r>
              <a:rPr lang="en-US" altLang="en-US" dirty="0"/>
              <a:t> – locks up data via encryption, demanding payment to unlock it</a:t>
            </a:r>
          </a:p>
          <a:p>
            <a:pPr>
              <a:defRPr/>
            </a:pPr>
            <a:r>
              <a:rPr lang="en-US" altLang="en-US" dirty="0"/>
              <a:t>Others include trap doors, logic bombs</a:t>
            </a:r>
          </a:p>
          <a:p>
            <a:pPr>
              <a:defRPr/>
            </a:pPr>
            <a:r>
              <a:rPr lang="en-US" altLang="en-US" dirty="0"/>
              <a:t>All try to violate the Principle of Least Privilege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Goal frequently is to leave behind Remote Access Tool (RAT) for repeated access</a:t>
            </a:r>
          </a:p>
          <a:p>
            <a:pPr lvl="1"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47EF365F-76E8-4BB9-9E02-481580146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07" y="2940553"/>
            <a:ext cx="4495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8BE5F-B593-42F4-A808-E57F2FA7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4AA0D-0CAB-4576-AE48-58DCF923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BAD2F68-C669-404E-854B-8595C7E8A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Code Injection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1333099" y="1618616"/>
            <a:ext cx="9668577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b="1" kern="0" dirty="0">
                <a:solidFill>
                  <a:srgbClr val="3366FF"/>
                </a:solidFill>
              </a:rPr>
              <a:t>Code-injection attack </a:t>
            </a:r>
            <a:r>
              <a:rPr lang="en-US" altLang="en-US" dirty="0"/>
              <a:t>occurs when system code is not malicious but has bugs allowing executable code to be added or modified</a:t>
            </a:r>
          </a:p>
          <a:p>
            <a:pPr lvl="1">
              <a:defRPr/>
            </a:pPr>
            <a:r>
              <a:rPr lang="en-US" altLang="en-US" dirty="0"/>
              <a:t>Results from poor or insecure programming paradigms, commonly in low level languages like C or C++ which allow for direct memory access through pointers</a:t>
            </a:r>
          </a:p>
          <a:p>
            <a:pPr lvl="1">
              <a:defRPr/>
            </a:pPr>
            <a:r>
              <a:rPr lang="en-US" altLang="en-US" dirty="0"/>
              <a:t>Goal is a buffer overflow in which code is placed in a buffer and execution caused by the attack</a:t>
            </a:r>
          </a:p>
          <a:p>
            <a:pPr lvl="1">
              <a:defRPr/>
            </a:pPr>
            <a:r>
              <a:rPr lang="en-US" altLang="en-US" dirty="0"/>
              <a:t>Can be run by script kiddies – use tools written but exploit identifiers</a:t>
            </a:r>
          </a:p>
          <a:p>
            <a:pPr>
              <a:defRPr/>
            </a:pPr>
            <a:endParaRPr lang="en-US" altLang="en-US" kern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E36ABD-3BA6-4B3A-B7CB-D47572F7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C7B24-8777-4CE2-9974-F2053878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AC4901C-4F43-407E-897F-97D6C614A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 Program with Buffer-overflow Condition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7C4076B-EC7D-42CC-AA62-CB292D62B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#include </a:t>
            </a:r>
            <a:r>
              <a:rPr lang="en-US" altLang="en-US" i="1">
                <a:latin typeface="Courier New" panose="02070309020205020404" pitchFamily="49" charset="0"/>
              </a:rPr>
              <a:t>&lt;</a:t>
            </a:r>
            <a:r>
              <a:rPr lang="en-US" altLang="en-US">
                <a:latin typeface="Courier New" panose="02070309020205020404" pitchFamily="49" charset="0"/>
              </a:rPr>
              <a:t>stdio.h</a:t>
            </a:r>
            <a:r>
              <a:rPr lang="en-US" altLang="en-US" i="1">
                <a:latin typeface="Courier New" panose="02070309020205020404" pitchFamily="49" charset="0"/>
              </a:rPr>
              <a:t>&gt;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#define BUFFER SIZE 256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int main(int argc, char *argv[])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char buffer[BUFFER SIZE];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if (argc &lt; 2)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-1;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else {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strcpy(buffer,argv[1]);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	return 0;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pPr>
              <a:buFont typeface="Monotype Sorts" pitchFamily="-84" charset="2"/>
              <a:buNone/>
            </a:pPr>
            <a:r>
              <a:rPr lang="en-US" altLang="en-US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39503C-37B6-2445-89F2-2A502EB5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4856164"/>
            <a:ext cx="76168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kern="0" dirty="0"/>
          </a:p>
          <a:p>
            <a:pPr>
              <a:defRPr/>
            </a:pPr>
            <a:endParaRPr lang="en-US" altLang="en-US" kern="0" dirty="0"/>
          </a:p>
          <a:p>
            <a:pPr>
              <a:defRPr/>
            </a:pPr>
            <a:r>
              <a:rPr lang="en-US" altLang="en-US" b="1" dirty="0">
                <a:solidFill>
                  <a:srgbClr val="3366FF"/>
                </a:solidFill>
              </a:rPr>
              <a:t>Code review </a:t>
            </a:r>
            <a:r>
              <a:rPr lang="en-US" altLang="en-US" kern="0" dirty="0"/>
              <a:t>can help – programmers review each other’s code, looking for logic flows, programming flaws</a:t>
            </a:r>
          </a:p>
          <a:p>
            <a:pPr lvl="1">
              <a:defRPr/>
            </a:pPr>
            <a:endParaRPr lang="en-US" altLang="en-US" kern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B0C7D0-B962-4BAA-A814-014D91377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171594-ECC1-4C6D-9F88-288D7F66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CBEC0E0-DCEC-459C-8F30-8CE151A9F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5375" y="141288"/>
            <a:ext cx="7899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Code Injection (cont.)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6B197A-5CC2-8749-A5BB-00C2753F7EEE}"/>
              </a:ext>
            </a:extLst>
          </p:cNvPr>
          <p:cNvSpPr txBox="1">
            <a:spLocks noChangeArrowheads="1"/>
          </p:cNvSpPr>
          <p:nvPr/>
        </p:nvSpPr>
        <p:spPr>
          <a:xfrm>
            <a:off x="2398713" y="1069976"/>
            <a:ext cx="4919662" cy="4530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2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itchFamily="2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lvl="1">
              <a:defRPr/>
            </a:pPr>
            <a:r>
              <a:rPr lang="en-US" altLang="en-US" dirty="0"/>
              <a:t>Outcomes from code injection include: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Frequently use trampoline to code execution to exploit buffer overflow: </a:t>
            </a:r>
          </a:p>
          <a:p>
            <a:pPr>
              <a:defRPr/>
            </a:pPr>
            <a:endParaRPr lang="en-US" altLang="en-US" kern="0" dirty="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57D1EF02-B475-404C-930D-C908463B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1379539"/>
            <a:ext cx="547211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>
            <a:extLst>
              <a:ext uri="{FF2B5EF4-FFF2-40B4-BE49-F238E27FC236}">
                <a16:creationId xmlns:a16="http://schemas.microsoft.com/office/drawing/2014/main" id="{6607BDBF-205C-440C-883E-F7F58FBF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4" y="4062414"/>
            <a:ext cx="17605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E701C3-8D4E-4A20-A54A-A0A51907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8348C8-712D-4989-A322-70703ADB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56E6445-73D8-4CEF-8D5D-36EC745B9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Great Programming Required?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0BB8B873-C0B8-4904-8254-821471F075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The first step is determining the bug, and second step of writing exploit code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Script kiddies </a:t>
            </a:r>
            <a:r>
              <a:rPr lang="en-US" altLang="en-US" dirty="0"/>
              <a:t>can run pre-written exploit code to attack a given system</a:t>
            </a:r>
          </a:p>
          <a:p>
            <a:r>
              <a:rPr lang="en-US" altLang="en-US" dirty="0"/>
              <a:t>Attack code can get a shell with the processes</a:t>
            </a:r>
            <a:r>
              <a:rPr lang="ja-JP" altLang="en-US" dirty="0"/>
              <a:t>’</a:t>
            </a:r>
            <a:r>
              <a:rPr lang="en-US" altLang="ja-JP" dirty="0"/>
              <a:t> owner</a:t>
            </a:r>
            <a:r>
              <a:rPr lang="ja-JP" altLang="en-US" dirty="0"/>
              <a:t>’</a:t>
            </a:r>
            <a:r>
              <a:rPr lang="en-US" altLang="ja-JP" dirty="0"/>
              <a:t>s permissions</a:t>
            </a:r>
          </a:p>
          <a:p>
            <a:pPr lvl="1"/>
            <a:r>
              <a:rPr lang="en-US" altLang="en-US" dirty="0"/>
              <a:t>Or open a network port, delete files, download a program,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Depending on bug, attack can be executed across a network using allowed connections, bypassing firewalls</a:t>
            </a:r>
          </a:p>
          <a:p>
            <a:r>
              <a:rPr lang="en-US" altLang="en-US" dirty="0"/>
              <a:t>Buffer overflow can be disabled by disabling stack execution or adding bit to page table to indicate </a:t>
            </a:r>
            <a:r>
              <a:rPr lang="ja-JP" altLang="en-US" dirty="0"/>
              <a:t>“</a:t>
            </a:r>
            <a:r>
              <a:rPr lang="en-US" altLang="ja-JP" dirty="0"/>
              <a:t>non-executable</a:t>
            </a:r>
            <a:r>
              <a:rPr lang="ja-JP" altLang="en-US" dirty="0"/>
              <a:t>”</a:t>
            </a:r>
            <a:r>
              <a:rPr lang="en-US" altLang="ja-JP" dirty="0"/>
              <a:t> state</a:t>
            </a:r>
          </a:p>
          <a:p>
            <a:pPr lvl="1"/>
            <a:r>
              <a:rPr lang="en-US" altLang="en-US" dirty="0"/>
              <a:t>Available in SPARC and x86</a:t>
            </a:r>
          </a:p>
          <a:p>
            <a:pPr lvl="1"/>
            <a:r>
              <a:rPr lang="en-US" altLang="en-US" dirty="0"/>
              <a:t>But still have security exploits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432B615-60C6-47AF-B8D6-91F3FB1A7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E77B2-B1B7-4850-B18D-D200BAD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026">
            <a:extLst>
              <a:ext uri="{FF2B5EF4-FFF2-40B4-BE49-F238E27FC236}">
                <a16:creationId xmlns:a16="http://schemas.microsoft.com/office/drawing/2014/main" id="{3403174C-625D-4A0B-A703-C4E7576B3C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Security</a:t>
            </a:r>
          </a:p>
        </p:txBody>
      </p:sp>
      <p:sp>
        <p:nvSpPr>
          <p:cNvPr id="7170" name="Rectangle 1027">
            <a:extLst>
              <a:ext uri="{FF2B5EF4-FFF2-40B4-BE49-F238E27FC236}">
                <a16:creationId xmlns:a16="http://schemas.microsoft.com/office/drawing/2014/main" id="{37DC1CFF-F632-45E5-9B14-3742132BF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The Security Problem</a:t>
            </a:r>
          </a:p>
          <a:p>
            <a:r>
              <a:rPr lang="en-US" altLang="en-US" dirty="0"/>
              <a:t>Program Threats</a:t>
            </a:r>
          </a:p>
          <a:p>
            <a:r>
              <a:rPr lang="en-US" altLang="en-US" dirty="0"/>
              <a:t>System and Network Threats</a:t>
            </a:r>
          </a:p>
          <a:p>
            <a:r>
              <a:rPr lang="en-US" altLang="en-US" dirty="0"/>
              <a:t>Cryptography as a Security Tool</a:t>
            </a:r>
          </a:p>
          <a:p>
            <a:r>
              <a:rPr lang="en-US" altLang="en-US" dirty="0"/>
              <a:t>User Authentication</a:t>
            </a:r>
          </a:p>
          <a:p>
            <a:r>
              <a:rPr lang="en-US" altLang="en-US" dirty="0"/>
              <a:t>Implementing Security Defenses</a:t>
            </a:r>
          </a:p>
          <a:p>
            <a:r>
              <a:rPr lang="en-US" altLang="en-US" dirty="0"/>
              <a:t>Firewalling to Protect Systems and Networks</a:t>
            </a:r>
          </a:p>
          <a:p>
            <a:r>
              <a:rPr lang="en-US" altLang="en-US" dirty="0"/>
              <a:t>Computer-Security Classifications</a:t>
            </a:r>
          </a:p>
          <a:p>
            <a:r>
              <a:rPr lang="en-US" altLang="en-US" dirty="0"/>
              <a:t>An Example: Windows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616320-DBEB-4CF6-A784-770561EA4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5D19E-D075-4C78-9381-8D5F9821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1B023D95-CE0C-49C5-9C21-11C7BC8B7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Program Threats (Cont.)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7228439-4F85-4DBD-87D7-297CC9D8B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Viruses</a:t>
            </a:r>
          </a:p>
          <a:p>
            <a:pPr lvl="1"/>
            <a:r>
              <a:rPr lang="en-US" altLang="en-US"/>
              <a:t>Code fragment embedded in legitimate program</a:t>
            </a:r>
          </a:p>
          <a:p>
            <a:pPr lvl="1"/>
            <a:r>
              <a:rPr lang="en-US" altLang="en-US"/>
              <a:t>Self-replicating, designed to infect other computers</a:t>
            </a:r>
          </a:p>
          <a:p>
            <a:pPr lvl="1"/>
            <a:r>
              <a:rPr lang="en-US" altLang="en-US"/>
              <a:t>Very specific to CPU architecture, operating system, applications</a:t>
            </a:r>
          </a:p>
          <a:p>
            <a:pPr lvl="1"/>
            <a:r>
              <a:rPr lang="en-US" altLang="en-US"/>
              <a:t>Usually borne via email or as a macro</a:t>
            </a:r>
          </a:p>
          <a:p>
            <a:pPr lvl="1"/>
            <a:r>
              <a:rPr lang="en-US" altLang="en-US"/>
              <a:t>Visual Basic Macro to reformat hard drive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Sub AutoOpen()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Dim oFS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Set oFS = CreateObject(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Scripting.FileSystemObject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	vs = Shell(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c:command.com /k format c:</a:t>
            </a:r>
            <a:r>
              <a:rPr lang="ja-JP" altLang="en-US" sz="1600">
                <a:latin typeface="Courier New" panose="02070309020205020404" pitchFamily="49" charset="0"/>
              </a:rPr>
              <a:t>’’</a:t>
            </a:r>
            <a:r>
              <a:rPr lang="en-US" altLang="ja-JP" sz="1600">
                <a:latin typeface="Courier New" panose="02070309020205020404" pitchFamily="49" charset="0"/>
              </a:rPr>
              <a:t>,vbHide)</a:t>
            </a:r>
          </a:p>
          <a:p>
            <a:pPr lvl="2">
              <a:buFontTx/>
              <a:buNone/>
            </a:pPr>
            <a:r>
              <a:rPr lang="en-US" altLang="en-US" sz="1600">
                <a:latin typeface="Courier New" panose="02070309020205020404" pitchFamily="49" charset="0"/>
              </a:rPr>
              <a:t>End Sub</a:t>
            </a:r>
          </a:p>
          <a:p>
            <a:pPr lvl="1"/>
            <a:endParaRPr lang="en-US" altLang="en-US" sz="16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2AEAA7-1519-4EC3-97B1-96BA622A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D960A-A4BF-4B11-B356-EE496942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3E4AFD6-0B31-48A9-BE2E-ED154E49C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Program Threats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D205E99-103B-4E0E-9935-FB8E9AF0E6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3366FF"/>
                </a:solidFill>
              </a:rPr>
              <a:t>Virus dropper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inserts virus onto the system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Many categories of viruses, literally many thousands of viruses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File / parasitic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Boot / memory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Macro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Rootkit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Source code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Polymorphic to avoid having a </a:t>
            </a:r>
            <a:r>
              <a:rPr lang="en-US" altLang="en-US" b="1" dirty="0">
                <a:solidFill>
                  <a:srgbClr val="3366FF"/>
                </a:solidFill>
              </a:rPr>
              <a:t>virus signature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Encrypted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Stealth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Tunneling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Multipartite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Armored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611455-6AAF-4ACA-BE32-EA8BA3A3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55B7BC-018A-45D2-862E-20232646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46A8E1F-5E3D-45A6-8B93-8CDDD345C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1400" y="127001"/>
            <a:ext cx="7899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 Boot-sector Computer Virus</a:t>
            </a:r>
          </a:p>
        </p:txBody>
      </p:sp>
      <p:pic>
        <p:nvPicPr>
          <p:cNvPr id="34818" name="Picture 4">
            <a:extLst>
              <a:ext uri="{FF2B5EF4-FFF2-40B4-BE49-F238E27FC236}">
                <a16:creationId xmlns:a16="http://schemas.microsoft.com/office/drawing/2014/main" id="{33019DC8-B467-4E28-94F5-5ECCA97A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1093789"/>
            <a:ext cx="4851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80B154-7A3C-418A-9B7E-B56322B4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301C71-899B-47F9-B40B-1A8761FE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6B58FE36-9333-40A6-B878-CAEEEDFE3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The Threat Continues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B5BF558-6222-484B-B238-EBDF1FCB90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Attacks still common, still occurring</a:t>
            </a:r>
          </a:p>
          <a:p>
            <a:r>
              <a:rPr lang="en-US" altLang="en-US"/>
              <a:t>Attacks moved over time from science experiments to tools of organized crime</a:t>
            </a:r>
          </a:p>
          <a:p>
            <a:pPr lvl="1"/>
            <a:r>
              <a:rPr lang="en-US" altLang="en-US"/>
              <a:t>Targeting specific companies</a:t>
            </a:r>
          </a:p>
          <a:p>
            <a:pPr lvl="1"/>
            <a:r>
              <a:rPr lang="en-US" altLang="en-US"/>
              <a:t>Creating botnets to use as tool for spam and DDOS delivery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Keystroke logger </a:t>
            </a:r>
            <a:r>
              <a:rPr lang="en-US" altLang="en-US"/>
              <a:t>to grab passwords, credit card numbers</a:t>
            </a:r>
          </a:p>
          <a:p>
            <a:r>
              <a:rPr lang="en-US" altLang="en-US"/>
              <a:t>Why is Windows the target for most attacks?</a:t>
            </a:r>
          </a:p>
          <a:p>
            <a:pPr lvl="1"/>
            <a:r>
              <a:rPr lang="en-US" altLang="en-US"/>
              <a:t>Most common</a:t>
            </a:r>
          </a:p>
          <a:p>
            <a:pPr lvl="1"/>
            <a:r>
              <a:rPr lang="en-US" altLang="en-US"/>
              <a:t>Everyone is an administrator</a:t>
            </a:r>
          </a:p>
          <a:p>
            <a:pPr lvl="2"/>
            <a:r>
              <a:rPr lang="en-US" altLang="en-US"/>
              <a:t>Licensing required?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Monoculture</a:t>
            </a:r>
            <a:r>
              <a:rPr lang="en-US" altLang="en-US"/>
              <a:t> considered harmful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626537-AA01-402F-883A-87A6590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4DCA-C456-444A-B11B-351CF22E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40AEC152-E249-4965-888E-2D3FC2AA2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System and Network Threats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CB78EDEB-046D-4888-8C8E-9F5AF4B7D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Some systems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open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rather than </a:t>
            </a:r>
            <a:r>
              <a:rPr lang="en-US" altLang="ja-JP" b="1">
                <a:solidFill>
                  <a:srgbClr val="3366FF"/>
                </a:solidFill>
              </a:rPr>
              <a:t>secure by default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Reduce </a:t>
            </a:r>
            <a:r>
              <a:rPr lang="en-US" altLang="en-US" b="1">
                <a:solidFill>
                  <a:srgbClr val="3366FF"/>
                </a:solidFill>
              </a:rPr>
              <a:t>attack surface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But harder to use, more knowledge needed to administer</a:t>
            </a:r>
          </a:p>
          <a:p>
            <a:r>
              <a:rPr lang="en-US" altLang="en-US">
                <a:solidFill>
                  <a:srgbClr val="000000"/>
                </a:solidFill>
              </a:rPr>
              <a:t>Network threats harder to detect, prevent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Protection systems weaker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More difficult to have a shared secret on which to base access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No physical limits once system attached to internet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Or on network with system attached to internet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Even determining location of connecting system difficult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IP address is only knowledge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415672-2B5C-4342-AC86-34B12BE5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25EAF7-A31E-4C7F-9807-E97C9BF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57E49A13-A90D-44D4-BCDD-33D718963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System and Network Threats (Cont.)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55F4BFE7-27AE-44CC-A970-B8AFFF7D5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Worms</a:t>
            </a:r>
            <a:r>
              <a:rPr lang="en-US" altLang="en-US"/>
              <a:t> – use </a:t>
            </a:r>
            <a:r>
              <a:rPr lang="en-US" altLang="en-US" b="1">
                <a:solidFill>
                  <a:srgbClr val="3366FF"/>
                </a:solidFill>
              </a:rPr>
              <a:t>spawn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mechanism; standalone program</a:t>
            </a:r>
            <a:endParaRPr lang="en-US" altLang="en-US" sz="800"/>
          </a:p>
          <a:p>
            <a:r>
              <a:rPr lang="en-US" altLang="en-US"/>
              <a:t>Internet worm</a:t>
            </a:r>
          </a:p>
          <a:p>
            <a:pPr lvl="1"/>
            <a:r>
              <a:rPr lang="en-US" altLang="en-US"/>
              <a:t>Exploited UNIX networking features (remote access) and bugs in </a:t>
            </a:r>
            <a:r>
              <a:rPr lang="en-US" altLang="en-US" i="1"/>
              <a:t>finger</a:t>
            </a:r>
            <a:r>
              <a:rPr lang="en-US" altLang="en-US"/>
              <a:t> and </a:t>
            </a:r>
            <a:r>
              <a:rPr lang="en-US" altLang="en-US" i="1"/>
              <a:t>sendmail</a:t>
            </a:r>
            <a:r>
              <a:rPr lang="en-US" altLang="en-US"/>
              <a:t> programs</a:t>
            </a:r>
          </a:p>
          <a:p>
            <a:pPr lvl="1"/>
            <a:r>
              <a:rPr lang="en-US" altLang="en-US"/>
              <a:t>Exploited trust-relationship mechanism used by </a:t>
            </a:r>
            <a:r>
              <a:rPr lang="en-US" altLang="en-US" i="1"/>
              <a:t>rsh </a:t>
            </a:r>
            <a:r>
              <a:rPr lang="en-US" altLang="en-US"/>
              <a:t>to access friendly systems without use of password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Grappling hook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program uploaded main worm program</a:t>
            </a:r>
          </a:p>
          <a:p>
            <a:pPr lvl="2"/>
            <a:r>
              <a:rPr lang="en-US" altLang="en-US"/>
              <a:t>99 lines of C code </a:t>
            </a:r>
          </a:p>
          <a:p>
            <a:pPr lvl="1"/>
            <a:r>
              <a:rPr lang="en-US" altLang="en-US"/>
              <a:t>Hooked system then uploaded main code, tried to attack connected systems</a:t>
            </a:r>
          </a:p>
          <a:p>
            <a:pPr lvl="1"/>
            <a:r>
              <a:rPr lang="en-US" altLang="en-US"/>
              <a:t>Also tried to break into other users accounts on local system via password guessing</a:t>
            </a:r>
          </a:p>
          <a:p>
            <a:pPr lvl="1"/>
            <a:r>
              <a:rPr lang="en-US" altLang="en-US"/>
              <a:t>If target system already infected, abort, except for every 7</a:t>
            </a:r>
            <a:r>
              <a:rPr lang="en-US" altLang="en-US" baseline="30000"/>
              <a:t>th</a:t>
            </a:r>
            <a:r>
              <a:rPr lang="en-US" altLang="en-US"/>
              <a:t> time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131C2C-9B61-4F47-8710-98A21044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20C3F-8061-49AF-8F64-88B1435E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952A6C6-CA4A-4C25-AE49-B7F734F93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A179F14E-E551-4A30-ABF6-F76733CC08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/>
              <a:t>Port scanning</a:t>
            </a:r>
            <a:endParaRPr lang="en-US" altLang="en-US"/>
          </a:p>
          <a:p>
            <a:pPr lvl="1"/>
            <a:r>
              <a:rPr lang="en-US" altLang="en-US"/>
              <a:t>Automated attempt to connect to a range of ports on one or a range of IP addresses</a:t>
            </a:r>
          </a:p>
          <a:p>
            <a:pPr lvl="1"/>
            <a:r>
              <a:rPr lang="en-US" altLang="en-US"/>
              <a:t>Detection of answering service protocol</a:t>
            </a:r>
          </a:p>
          <a:p>
            <a:pPr lvl="1"/>
            <a:r>
              <a:rPr lang="en-US" altLang="en-US"/>
              <a:t>Detection of OS and version running on system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nmap </a:t>
            </a:r>
            <a:r>
              <a:rPr lang="en-US" altLang="en-US"/>
              <a:t>scans all ports in a given IP range for a response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nessus</a:t>
            </a:r>
            <a:r>
              <a:rPr lang="en-US" altLang="en-US"/>
              <a:t> has a database of protocols and bugs (and exploits) to apply against a system</a:t>
            </a:r>
          </a:p>
          <a:p>
            <a:pPr lvl="1"/>
            <a:r>
              <a:rPr lang="en-US" altLang="en-US"/>
              <a:t>Frequently launched from </a:t>
            </a:r>
            <a:r>
              <a:rPr lang="en-US" altLang="en-US" b="1">
                <a:solidFill>
                  <a:srgbClr val="3366FF"/>
                </a:solidFill>
              </a:rPr>
              <a:t>zombie systems</a:t>
            </a:r>
            <a:r>
              <a:rPr lang="en-US" altLang="en-US"/>
              <a:t> </a:t>
            </a:r>
          </a:p>
          <a:p>
            <a:pPr lvl="2"/>
            <a:r>
              <a:rPr lang="en-US" altLang="en-US"/>
              <a:t>To decrease trace-ability	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922D6-3513-487B-8CBC-674583DC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ED7F4-FE5C-49EB-91B8-BB93494B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D59BF57-46AC-40FA-B459-A6A303F80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System and Network Threats (Cont.)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F2AA1AC9-3625-4C65-9DA3-0B458DC59B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b="1"/>
              <a:t>Denial of Service</a:t>
            </a:r>
          </a:p>
          <a:p>
            <a:pPr lvl="1"/>
            <a:r>
              <a:rPr lang="en-US" altLang="en-US"/>
              <a:t>Overload the targeted computer preventing it from doing any useful work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Distributed Denial-of-Service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3366FF"/>
                </a:solidFill>
              </a:rPr>
              <a:t>DDoS</a:t>
            </a:r>
            <a:r>
              <a:rPr lang="en-US" altLang="en-US"/>
              <a:t>) come from multiple sites at once</a:t>
            </a:r>
          </a:p>
          <a:p>
            <a:pPr lvl="1"/>
            <a:r>
              <a:rPr lang="en-US" altLang="en-US"/>
              <a:t>Consider the start of the IP-connection handshake (SYN)</a:t>
            </a:r>
          </a:p>
          <a:p>
            <a:pPr lvl="2"/>
            <a:r>
              <a:rPr lang="en-US" altLang="en-US"/>
              <a:t>How many started-connections can the OS handle?</a:t>
            </a:r>
          </a:p>
          <a:p>
            <a:pPr lvl="1"/>
            <a:r>
              <a:rPr lang="en-US" altLang="en-US"/>
              <a:t>Consider traffic to a web site</a:t>
            </a:r>
          </a:p>
          <a:p>
            <a:pPr lvl="2"/>
            <a:r>
              <a:rPr lang="en-US" altLang="en-US"/>
              <a:t>How can you tell the difference between being a target and being really popular?</a:t>
            </a:r>
          </a:p>
          <a:p>
            <a:pPr lvl="1"/>
            <a:r>
              <a:rPr lang="en-US" altLang="en-US"/>
              <a:t>Accidental – CS students writing bad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/>
              <a:t>code</a:t>
            </a:r>
          </a:p>
          <a:p>
            <a:pPr lvl="1"/>
            <a:r>
              <a:rPr lang="en-US" altLang="en-US"/>
              <a:t>Purposeful – extortion, punishment</a:t>
            </a:r>
          </a:p>
          <a:p>
            <a:r>
              <a:rPr lang="en-US" altLang="en-US"/>
              <a:t>Port scanning</a:t>
            </a:r>
          </a:p>
          <a:p>
            <a:pPr lvl="1"/>
            <a:r>
              <a:rPr lang="en-US" altLang="en-US"/>
              <a:t>Automated tool to look for network ports accepting connections</a:t>
            </a:r>
          </a:p>
          <a:p>
            <a:pPr lvl="1"/>
            <a:r>
              <a:rPr lang="en-US" altLang="en-US"/>
              <a:t>Used for good and evil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4A20E3-12D6-4D1C-9E84-54787627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59562-70CC-41BC-BBC9-F6D55DA7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A4E3CD6-5DB7-4F46-9FB4-DAB2FD4F6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6664" y="127001"/>
            <a:ext cx="7704137" cy="576263"/>
          </a:xfrm>
        </p:spPr>
        <p:txBody>
          <a:bodyPr/>
          <a:lstStyle/>
          <a:p>
            <a:r>
              <a:rPr lang="en-US" altLang="en-US" sz="2800"/>
              <a:t>Standard Security Attacks</a:t>
            </a:r>
          </a:p>
        </p:txBody>
      </p:sp>
      <p:pic>
        <p:nvPicPr>
          <p:cNvPr id="44034" name="Content Placeholder 2">
            <a:extLst>
              <a:ext uri="{FF2B5EF4-FFF2-40B4-BE49-F238E27FC236}">
                <a16:creationId xmlns:a16="http://schemas.microsoft.com/office/drawing/2014/main" id="{14B24C84-66FA-4521-A2A6-AF56123627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138" y="1068389"/>
            <a:ext cx="3929062" cy="532447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81555-1C3D-4C78-B71D-5E6555DB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AA169-55FF-412E-9705-CD98E627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Cryptography is a fundamental building block for security mechanisms.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Introduction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Substitution ciphers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Transposition ciphers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One-time pads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Fundamental cryptographic principles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4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77F7-8A1E-4F36-9869-9735B280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733388"/>
            <a:ext cx="10515600" cy="2503225"/>
          </a:xfrm>
        </p:spPr>
        <p:txBody>
          <a:bodyPr/>
          <a:lstStyle/>
          <a:p>
            <a:r>
              <a:rPr lang="en-US" dirty="0"/>
              <a:t>User Authentication</a:t>
            </a:r>
          </a:p>
          <a:p>
            <a:r>
              <a:rPr lang="en-US" dirty="0"/>
              <a:t>Access Control</a:t>
            </a:r>
          </a:p>
          <a:p>
            <a:r>
              <a:rPr lang="en-US" dirty="0"/>
              <a:t>Intrusion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8B093-4991-42DD-A584-EE870C08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31632" y="1561389"/>
            <a:ext cx="6705603" cy="947057"/>
            <a:chOff x="987878" y="2837088"/>
            <a:chExt cx="6705603" cy="9470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A9BE08-A91F-40A7-8F8E-87401EC4A023}"/>
                </a:ext>
              </a:extLst>
            </p:cNvPr>
            <p:cNvSpPr/>
            <p:nvPr/>
          </p:nvSpPr>
          <p:spPr>
            <a:xfrm>
              <a:off x="6588579" y="2837088"/>
              <a:ext cx="1104902" cy="9470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87878" y="2979963"/>
              <a:ext cx="5600701" cy="661307"/>
              <a:chOff x="987878" y="2979963"/>
              <a:chExt cx="5600701" cy="66130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7FF8E0-90BF-4EE2-A415-68DBE80E4BEF}"/>
                  </a:ext>
                </a:extLst>
              </p:cNvPr>
              <p:cNvSpPr/>
              <p:nvPr/>
            </p:nvSpPr>
            <p:spPr>
              <a:xfrm>
                <a:off x="2833007" y="2979963"/>
                <a:ext cx="1583872" cy="66130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Process</a:t>
                </a:r>
              </a:p>
            </p:txBody>
          </p:sp>
          <p:sp>
            <p:nvSpPr>
              <p:cNvPr id="7" name="Arrow: Left-Right 6">
                <a:extLst>
                  <a:ext uri="{FF2B5EF4-FFF2-40B4-BE49-F238E27FC236}">
                    <a16:creationId xmlns:a16="http://schemas.microsoft.com/office/drawing/2014/main" id="{FAAAC013-6FF7-4CCF-B647-88E72FC41095}"/>
                  </a:ext>
                </a:extLst>
              </p:cNvPr>
              <p:cNvSpPr/>
              <p:nvPr/>
            </p:nvSpPr>
            <p:spPr>
              <a:xfrm>
                <a:off x="4416879" y="3167741"/>
                <a:ext cx="2171700" cy="285750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8FB306F-CA5D-4E85-8F13-BDC49611B337}"/>
                  </a:ext>
                </a:extLst>
              </p:cNvPr>
              <p:cNvSpPr/>
              <p:nvPr/>
            </p:nvSpPr>
            <p:spPr>
              <a:xfrm>
                <a:off x="987878" y="3190192"/>
                <a:ext cx="930729" cy="24084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User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E782993-1A0B-4327-B71C-8684647F5299}"/>
                  </a:ext>
                </a:extLst>
              </p:cNvPr>
              <p:cNvCxnSpPr>
                <a:stCxn id="8" idx="3"/>
                <a:endCxn id="5" idx="1"/>
              </p:cNvCxnSpPr>
              <p:nvPr/>
            </p:nvCxnSpPr>
            <p:spPr>
              <a:xfrm>
                <a:off x="1918607" y="3310616"/>
                <a:ext cx="914400" cy="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D1B332D-133E-400B-8BC4-035FF2E1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5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535D20C2-3A94-449A-819C-CCED9F293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Cryptography as a Security Tool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2A664AC-D36C-43D9-9586-094E7AFD03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Broadest security tool available</a:t>
            </a:r>
          </a:p>
          <a:p>
            <a:pPr lvl="1"/>
            <a:r>
              <a:rPr lang="en-US" altLang="en-US"/>
              <a:t>Internal to a given computer, source and destination of messages can be known and protected</a:t>
            </a:r>
          </a:p>
          <a:p>
            <a:pPr lvl="2"/>
            <a:r>
              <a:rPr lang="en-US" altLang="en-US"/>
              <a:t>OS creates, manages, protects process IDs, communication ports</a:t>
            </a:r>
          </a:p>
          <a:p>
            <a:pPr lvl="1"/>
            <a:r>
              <a:rPr lang="en-US" altLang="en-US"/>
              <a:t>Source and destination of messages on network cannot be trusted without cryptography</a:t>
            </a:r>
          </a:p>
          <a:p>
            <a:pPr lvl="2"/>
            <a:r>
              <a:rPr lang="en-US" altLang="en-US"/>
              <a:t>Local network – IP address?</a:t>
            </a:r>
          </a:p>
          <a:p>
            <a:pPr lvl="3"/>
            <a:r>
              <a:rPr lang="en-US" altLang="en-US"/>
              <a:t>Consider unauthorized host added</a:t>
            </a:r>
          </a:p>
          <a:p>
            <a:pPr lvl="2"/>
            <a:r>
              <a:rPr lang="en-US" altLang="en-US"/>
              <a:t>WAN / Internet – how to establish authenticity </a:t>
            </a:r>
          </a:p>
          <a:p>
            <a:pPr lvl="3"/>
            <a:r>
              <a:rPr lang="en-US" altLang="en-US"/>
              <a:t>Not via IP address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0C5D26-7653-41A3-BAB3-5BDB1B8D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E1BB01-AE49-4D71-B827-C311E9AF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450455"/>
            <a:ext cx="7790214" cy="4600081"/>
          </a:xfrm>
        </p:spPr>
        <p:txBody>
          <a:bodyPr/>
          <a:lstStyle/>
          <a:p>
            <a:r>
              <a:rPr lang="en-US" dirty="0"/>
              <a:t>The encryption model (for a symmetric-key cipher)</a:t>
            </a:r>
          </a:p>
          <a:p>
            <a:pPr lvl="1"/>
            <a:r>
              <a:rPr lang="en-US" dirty="0" err="1"/>
              <a:t>Kerckhoff’s</a:t>
            </a:r>
            <a:r>
              <a:rPr lang="en-US" dirty="0"/>
              <a:t> principle: Algorithms (E, D) are public; only the keys (K) are secret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9800" y="3060813"/>
            <a:ext cx="7111451" cy="321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4050384" y="4693318"/>
            <a:ext cx="1319752" cy="57503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14009" y="4685462"/>
            <a:ext cx="1319752" cy="575035"/>
          </a:xfrm>
          <a:prstGeom prst="rect">
            <a:avLst/>
          </a:prstGeom>
          <a:solidFill>
            <a:srgbClr val="FF2BD8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6940" y="441297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Alice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32574" y="448585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Bob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9093" y="3077814"/>
            <a:ext cx="71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1681501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Substitution Ciphers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Substitution ciphers replace each group of letters in the message with another group of letters to disguise it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1" y="3424689"/>
            <a:ext cx="80502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59809" y="4458871"/>
            <a:ext cx="381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Simple single-letter substitution cipher</a:t>
            </a:r>
          </a:p>
        </p:txBody>
      </p:sp>
    </p:spTree>
    <p:extLst>
      <p:ext uri="{BB962C8B-B14F-4D97-AF65-F5344CB8AC3E}">
        <p14:creationId xmlns:p14="http://schemas.microsoft.com/office/powerpoint/2010/main" val="2593202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Transposition Ciphers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449670" y="1371272"/>
            <a:ext cx="7790214" cy="4600081"/>
          </a:xfrm>
        </p:spPr>
        <p:txBody>
          <a:bodyPr/>
          <a:lstStyle/>
          <a:p>
            <a:r>
              <a:rPr lang="en-US" dirty="0"/>
              <a:t>Transposition ciphers reorder letters to disguise them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386" y="2165044"/>
            <a:ext cx="8193498" cy="36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164524" y="5901174"/>
            <a:ext cx="349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Simple column transposition cipher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795101" y="2460396"/>
            <a:ext cx="40535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5125034" y="2262428"/>
            <a:ext cx="236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gives column order</a:t>
            </a:r>
          </a:p>
        </p:txBody>
      </p:sp>
      <p:sp>
        <p:nvSpPr>
          <p:cNvPr id="22" name="Right Brace 21"/>
          <p:cNvSpPr/>
          <p:nvPr/>
        </p:nvSpPr>
        <p:spPr bwMode="auto">
          <a:xfrm rot="5400000" flipV="1">
            <a:off x="6077144" y="4741688"/>
            <a:ext cx="133555" cy="1019667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 flipV="1">
            <a:off x="7213073" y="4663131"/>
            <a:ext cx="161834" cy="1167353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4" name="Right Brace 23"/>
          <p:cNvSpPr/>
          <p:nvPr/>
        </p:nvSpPr>
        <p:spPr bwMode="auto">
          <a:xfrm rot="5400000" flipV="1">
            <a:off x="8416569" y="4680418"/>
            <a:ext cx="153971" cy="1146929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 rot="5400000" flipV="1">
            <a:off x="9482577" y="4769184"/>
            <a:ext cx="185402" cy="959960"/>
          </a:xfrm>
          <a:prstGeom prst="rightBrace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53307" y="5250723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 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34506" y="52617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42708" y="52727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28361" y="529314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90548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One-Time Pads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Simple scheme for perfect secrecy:</a:t>
            </a:r>
          </a:p>
          <a:p>
            <a:pPr lvl="1"/>
            <a:r>
              <a:rPr lang="en-US" sz="2000" dirty="0"/>
              <a:t>XOR message with secret pad to encrypt, decrypt</a:t>
            </a:r>
          </a:p>
          <a:p>
            <a:pPr lvl="1"/>
            <a:r>
              <a:rPr lang="en-US" sz="2000" dirty="0"/>
              <a:t>Pad is as long as the message and can’t be reused!</a:t>
            </a:r>
          </a:p>
          <a:p>
            <a:pPr lvl="2"/>
            <a:r>
              <a:rPr lang="en-US" sz="1800" dirty="0"/>
              <a:t>It is a “one-time” pad to guarantee secrecy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113" y="3429000"/>
            <a:ext cx="88677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2947447" y="4694549"/>
            <a:ext cx="7400042" cy="245097"/>
          </a:xfrm>
          <a:prstGeom prst="roundRect">
            <a:avLst/>
          </a:prstGeom>
          <a:noFill/>
          <a:ln w="19050" cap="flat" cmpd="sng" algn="ctr">
            <a:solidFill>
              <a:srgbClr val="FF2BD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2763626" y="4892511"/>
            <a:ext cx="306371" cy="838986"/>
          </a:xfrm>
          <a:custGeom>
            <a:avLst/>
            <a:gdLst>
              <a:gd name="connsiteX0" fmla="*/ 155542 w 306371"/>
              <a:gd name="connsiteY0" fmla="*/ 0 h 838986"/>
              <a:gd name="connsiteX1" fmla="*/ 23567 w 306371"/>
              <a:gd name="connsiteY1" fmla="*/ 395926 h 838986"/>
              <a:gd name="connsiteX2" fmla="*/ 296944 w 306371"/>
              <a:gd name="connsiteY2" fmla="*/ 810705 h 838986"/>
              <a:gd name="connsiteX3" fmla="*/ 296944 w 306371"/>
              <a:gd name="connsiteY3" fmla="*/ 810705 h 838986"/>
              <a:gd name="connsiteX4" fmla="*/ 306371 w 306371"/>
              <a:gd name="connsiteY4" fmla="*/ 838986 h 83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371" h="838986">
                <a:moveTo>
                  <a:pt x="155542" y="0"/>
                </a:moveTo>
                <a:cubicBezTo>
                  <a:pt x="77771" y="130404"/>
                  <a:pt x="0" y="260808"/>
                  <a:pt x="23567" y="395926"/>
                </a:cubicBezTo>
                <a:cubicBezTo>
                  <a:pt x="47134" y="531044"/>
                  <a:pt x="296944" y="810705"/>
                  <a:pt x="296944" y="810705"/>
                </a:cubicBezTo>
                <a:lnTo>
                  <a:pt x="296944" y="810705"/>
                </a:lnTo>
                <a:lnTo>
                  <a:pt x="306371" y="838986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9989" y="5542955"/>
            <a:ext cx="552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secret pad decrypts to the wrong plaintext</a:t>
            </a:r>
          </a:p>
        </p:txBody>
      </p:sp>
    </p:spTree>
    <p:extLst>
      <p:ext uri="{BB962C8B-B14F-4D97-AF65-F5344CB8AC3E}">
        <p14:creationId xmlns:p14="http://schemas.microsoft.com/office/powerpoint/2010/main" val="4108673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Fundamental Cryptographic Principles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Messages must contain some redundancy</a:t>
            </a:r>
          </a:p>
          <a:p>
            <a:pPr lvl="1" indent="-230188"/>
            <a:r>
              <a:rPr lang="en-US" dirty="0"/>
              <a:t>All encrypted messages decrypt to something</a:t>
            </a:r>
          </a:p>
          <a:p>
            <a:pPr lvl="1" indent="-230188"/>
            <a:r>
              <a:rPr lang="en-US" dirty="0"/>
              <a:t>Redundancy lets receiver recognize a valid message</a:t>
            </a:r>
          </a:p>
          <a:p>
            <a:pPr lvl="1" indent="-230188"/>
            <a:r>
              <a:rPr lang="en-US" dirty="0"/>
              <a:t>But redundancy helps attackers break the design</a:t>
            </a:r>
          </a:p>
          <a:p>
            <a:pPr lvl="4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Some method is needed to foil replay attacks</a:t>
            </a:r>
          </a:p>
          <a:p>
            <a:pPr lvl="1" indent="-230188"/>
            <a:r>
              <a:rPr lang="en-US" dirty="0"/>
              <a:t>Without a way to check if messages are fresh then old messages can be copied and resent</a:t>
            </a:r>
          </a:p>
          <a:p>
            <a:pPr lvl="1" indent="-230188"/>
            <a:r>
              <a:rPr lang="en-US" dirty="0"/>
              <a:t>For example, add a date stamp to messages</a:t>
            </a:r>
          </a:p>
        </p:txBody>
      </p:sp>
    </p:spTree>
    <p:extLst>
      <p:ext uri="{BB962C8B-B14F-4D97-AF65-F5344CB8AC3E}">
        <p14:creationId xmlns:p14="http://schemas.microsoft.com/office/powerpoint/2010/main" val="1828127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Symmetric-Key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in which the parties share a secret key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DES – Data Encryption Standard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AES – Advanced Encryption Standard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Cipher modes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Other ciphers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Cryptanalysis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323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Symmetric-Key Algorithms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325275" y="1601287"/>
            <a:ext cx="7790214" cy="4600081"/>
          </a:xfrm>
        </p:spPr>
        <p:txBody>
          <a:bodyPr>
            <a:normAutofit/>
          </a:bodyPr>
          <a:lstStyle/>
          <a:p>
            <a:r>
              <a:rPr lang="en-US" dirty="0"/>
              <a:t>Use the same secret key to encrypt and decrypt;     block ciphers operate a block at a time</a:t>
            </a:r>
          </a:p>
          <a:p>
            <a:pPr lvl="1"/>
            <a:r>
              <a:rPr lang="en-US" dirty="0"/>
              <a:t>Product cipher combines transpositions/substitutions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b="15734"/>
          <a:stretch>
            <a:fillRect/>
          </a:stretch>
        </p:blipFill>
        <p:spPr bwMode="auto">
          <a:xfrm>
            <a:off x="1933575" y="3256370"/>
            <a:ext cx="8324850" cy="20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17059" y="5297857"/>
            <a:ext cx="15601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Permutation</a:t>
            </a:r>
          </a:p>
          <a:p>
            <a:pPr algn="ctr"/>
            <a:r>
              <a:rPr lang="en-US" dirty="0">
                <a:solidFill>
                  <a:srgbClr val="FF2BD8"/>
                </a:solidFill>
              </a:rPr>
              <a:t>(transposition)</a:t>
            </a:r>
          </a:p>
          <a:p>
            <a:pPr algn="ctr"/>
            <a:r>
              <a:rPr lang="en-US" dirty="0">
                <a:solidFill>
                  <a:srgbClr val="FF2BD8"/>
                </a:solidFill>
              </a:rPr>
              <a:t>box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9460" y="5403124"/>
            <a:ext cx="132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Substitution</a:t>
            </a:r>
          </a:p>
          <a:p>
            <a:pPr algn="ctr"/>
            <a:r>
              <a:rPr lang="en-US" dirty="0">
                <a:solidFill>
                  <a:srgbClr val="FF2BD8"/>
                </a:solidFill>
              </a:rPr>
              <a:t>box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0695" y="5508391"/>
            <a:ext cx="363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Product with multiple P- and S-boxes</a:t>
            </a:r>
          </a:p>
        </p:txBody>
      </p:sp>
    </p:spTree>
    <p:extLst>
      <p:ext uri="{BB962C8B-B14F-4D97-AF65-F5344CB8AC3E}">
        <p14:creationId xmlns:p14="http://schemas.microsoft.com/office/powerpoint/2010/main" val="42352909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280769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DES encryption was widely used (but no longer secure)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52442" y="1855182"/>
            <a:ext cx="7555682" cy="4539442"/>
            <a:chOff x="1409209" y="1798621"/>
            <a:chExt cx="7555682" cy="4539442"/>
          </a:xfrm>
        </p:grpSpPr>
        <p:pic>
          <p:nvPicPr>
            <p:cNvPr id="1536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339"/>
            <a:stretch>
              <a:fillRect/>
            </a:stretch>
          </p:blipFill>
          <p:spPr bwMode="auto">
            <a:xfrm>
              <a:off x="1409209" y="1798621"/>
              <a:ext cx="6038850" cy="429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eft Brace 8"/>
            <p:cNvSpPr/>
            <p:nvPr/>
          </p:nvSpPr>
          <p:spPr bwMode="auto">
            <a:xfrm>
              <a:off x="4157223" y="2281287"/>
              <a:ext cx="207390" cy="3280527"/>
            </a:xfrm>
            <a:prstGeom prst="leftBrace">
              <a:avLst/>
            </a:prstGeom>
            <a:noFill/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cxnSp>
          <p:nvCxnSpPr>
            <p:cNvPr id="11" name="Straight Connector 10"/>
            <p:cNvCxnSpPr>
              <a:stCxn id="9" idx="1"/>
            </p:cNvCxnSpPr>
            <p:nvPr/>
          </p:nvCxnSpPr>
          <p:spPr bwMode="auto">
            <a:xfrm rot="10800000">
              <a:off x="3610467" y="3101419"/>
              <a:ext cx="546757" cy="8201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Connector 12"/>
            <p:cNvCxnSpPr>
              <a:stCxn id="9" idx="1"/>
            </p:cNvCxnSpPr>
            <p:nvPr/>
          </p:nvCxnSpPr>
          <p:spPr bwMode="auto">
            <a:xfrm rot="10800000">
              <a:off x="3601039" y="3638747"/>
              <a:ext cx="556184" cy="28280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5" name="Straight Connector 14"/>
            <p:cNvCxnSpPr>
              <a:stCxn id="9" idx="1"/>
            </p:cNvCxnSpPr>
            <p:nvPr/>
          </p:nvCxnSpPr>
          <p:spPr bwMode="auto">
            <a:xfrm rot="10800000" flipV="1">
              <a:off x="3610467" y="3921550"/>
              <a:ext cx="546757" cy="273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2BD8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102176" y="5957735"/>
              <a:ext cx="1083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2BD8"/>
                  </a:solidFill>
                </a:rPr>
                <a:t>DES steps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28088" y="5968731"/>
              <a:ext cx="1765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2BD8"/>
                  </a:solidFill>
                </a:rPr>
                <a:t>A single iteration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93790" y="3770626"/>
              <a:ext cx="1630837" cy="197963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6499" y="3429000"/>
              <a:ext cx="16983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2BD8"/>
                  </a:solidFill>
                </a:rPr>
                <a:t>Contains</a:t>
              </a:r>
            </a:p>
            <a:p>
              <a:pPr algn="ctr"/>
              <a:r>
                <a:rPr lang="en-US" dirty="0">
                  <a:solidFill>
                    <a:srgbClr val="FF2BD8"/>
                  </a:solidFill>
                </a:rPr>
                <a:t>transpositions &amp; substitutions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692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Encryption Standard (2)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Triple encryption (“3DES”) with two 56-bit keys</a:t>
            </a:r>
          </a:p>
          <a:p>
            <a:pPr lvl="1"/>
            <a:r>
              <a:rPr lang="en-US" sz="2000" dirty="0"/>
              <a:t>Gives an adequate key strength of 112 bits</a:t>
            </a:r>
          </a:p>
          <a:p>
            <a:pPr lvl="1"/>
            <a:r>
              <a:rPr lang="en-US" sz="2000" dirty="0"/>
              <a:t>Setting K</a:t>
            </a:r>
            <a:r>
              <a:rPr lang="en-US" sz="2000" baseline="-25000" dirty="0"/>
              <a:t>1</a:t>
            </a:r>
            <a:r>
              <a:rPr lang="en-US" sz="2000" dirty="0"/>
              <a:t> = K</a:t>
            </a:r>
            <a:r>
              <a:rPr lang="en-US" sz="2000" baseline="-25000" dirty="0"/>
              <a:t>2</a:t>
            </a:r>
            <a:r>
              <a:rPr lang="en-US" sz="2000" dirty="0"/>
              <a:t> allows for compatibility with DES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 b="29788"/>
          <a:stretch>
            <a:fillRect/>
          </a:stretch>
        </p:blipFill>
        <p:spPr bwMode="auto">
          <a:xfrm>
            <a:off x="1772430" y="3217209"/>
            <a:ext cx="4323571" cy="13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/>
          <a:srcRect b="26252"/>
          <a:stretch>
            <a:fillRect/>
          </a:stretch>
        </p:blipFill>
        <p:spPr bwMode="auto">
          <a:xfrm>
            <a:off x="6222380" y="3271756"/>
            <a:ext cx="4240425" cy="13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11776" y="4703972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Triple DES encryption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799" y="4639556"/>
            <a:ext cx="2184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Triple DES decryption</a:t>
            </a:r>
          </a:p>
        </p:txBody>
      </p:sp>
    </p:spTree>
    <p:extLst>
      <p:ext uri="{BB962C8B-B14F-4D97-AF65-F5344CB8AC3E}">
        <p14:creationId xmlns:p14="http://schemas.microsoft.com/office/powerpoint/2010/main" val="245431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B5BC154C-696F-4915-85B5-D30E79C77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The Security Problem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2A5895E1-2F4D-4316-8673-C19C41A08C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8470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Security – </a:t>
            </a:r>
          </a:p>
          <a:p>
            <a:pPr lvl="1"/>
            <a:r>
              <a:rPr lang="en-US" altLang="en-US" dirty="0"/>
              <a:t>Guarding computer resources against unauthorized access, malicious destruction or alteration, and accidental introduction of inconsistency.</a:t>
            </a:r>
          </a:p>
          <a:p>
            <a:r>
              <a:rPr lang="en-US" altLang="en-US" dirty="0"/>
              <a:t>Protection – </a:t>
            </a:r>
          </a:p>
          <a:p>
            <a:pPr lvl="1"/>
            <a:r>
              <a:rPr lang="en-US" altLang="en-US" dirty="0"/>
              <a:t>Controlling the access of processes and users to the resources defined by a computer system.</a:t>
            </a:r>
          </a:p>
          <a:p>
            <a:r>
              <a:rPr lang="en-US" altLang="en-US" dirty="0"/>
              <a:t>System is </a:t>
            </a:r>
            <a:r>
              <a:rPr lang="en-US" altLang="en-US" b="1" dirty="0">
                <a:solidFill>
                  <a:srgbClr val="3366FF"/>
                </a:solidFill>
              </a:rPr>
              <a:t>secure</a:t>
            </a:r>
            <a:r>
              <a:rPr lang="en-US" altLang="en-US" dirty="0"/>
              <a:t> if resources used and accessed as intended under all circumstances</a:t>
            </a:r>
          </a:p>
          <a:p>
            <a:pPr lvl="1"/>
            <a:r>
              <a:rPr lang="en-US" altLang="en-US" dirty="0"/>
              <a:t>Unachievable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Intruders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3366FF"/>
                </a:solidFill>
              </a:rPr>
              <a:t>crackers</a:t>
            </a:r>
            <a:r>
              <a:rPr lang="en-US" altLang="en-US" dirty="0"/>
              <a:t>) attempt to breach security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Threat </a:t>
            </a:r>
            <a:r>
              <a:rPr lang="en-US" altLang="en-US" dirty="0"/>
              <a:t>is potential security violation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Attack</a:t>
            </a:r>
            <a:r>
              <a:rPr lang="en-US" altLang="en-US" dirty="0"/>
              <a:t> is attempt to breach security</a:t>
            </a:r>
          </a:p>
          <a:p>
            <a:r>
              <a:rPr lang="en-US" altLang="en-US" dirty="0"/>
              <a:t>Attack can be accidental or malicious</a:t>
            </a:r>
          </a:p>
          <a:p>
            <a:r>
              <a:rPr lang="en-US" altLang="en-US" dirty="0"/>
              <a:t>Easier to protect against accidental than malicious misuse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3BFE3F-407A-46C4-9082-F32AFCADC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9FFC7E-AB05-4991-A33D-57C1AAAD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09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Advanced Encryption Standard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AES is the successor to DES:</a:t>
            </a:r>
          </a:p>
          <a:p>
            <a:pPr lvl="1"/>
            <a:r>
              <a:rPr lang="en-US" dirty="0"/>
              <a:t>Symmetric block cipher, key lengths up to 256 bits</a:t>
            </a:r>
          </a:p>
          <a:p>
            <a:pPr lvl="1"/>
            <a:r>
              <a:rPr lang="en-US" dirty="0"/>
              <a:t>Openly designed by public competition (1997-2000)</a:t>
            </a:r>
          </a:p>
          <a:p>
            <a:pPr lvl="1"/>
            <a:r>
              <a:rPr lang="en-US" dirty="0"/>
              <a:t>Available for use by everyone</a:t>
            </a:r>
          </a:p>
          <a:p>
            <a:pPr lvl="1"/>
            <a:r>
              <a:rPr lang="en-US" dirty="0"/>
              <a:t>Built as software (e.g., C) or hardware (e.g., x86)</a:t>
            </a:r>
          </a:p>
          <a:p>
            <a:pPr lvl="1"/>
            <a:r>
              <a:rPr lang="en-US" dirty="0"/>
              <a:t>Winner was Rijndael cipher</a:t>
            </a:r>
          </a:p>
          <a:p>
            <a:pPr lvl="1"/>
            <a:r>
              <a:rPr lang="en-US" dirty="0"/>
              <a:t>Now a widely used standard</a:t>
            </a:r>
          </a:p>
        </p:txBody>
      </p:sp>
    </p:spTree>
    <p:extLst>
      <p:ext uri="{BB962C8B-B14F-4D97-AF65-F5344CB8AC3E}">
        <p14:creationId xmlns:p14="http://schemas.microsoft.com/office/powerpoint/2010/main" val="366207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Encryption Standard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422174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AES uses 10 rounds for 128-bit block and 128-bit key</a:t>
            </a:r>
          </a:p>
          <a:p>
            <a:pPr lvl="1"/>
            <a:r>
              <a:rPr lang="en-US" sz="2000" dirty="0"/>
              <a:t>Each round uses a key derived from 128-bit key</a:t>
            </a:r>
          </a:p>
          <a:p>
            <a:pPr lvl="1"/>
            <a:r>
              <a:rPr lang="en-US" sz="2000" dirty="0"/>
              <a:t>Each round has a mix of substitutions and rotations</a:t>
            </a:r>
          </a:p>
          <a:p>
            <a:pPr lvl="1"/>
            <a:r>
              <a:rPr lang="en-US" sz="2000" dirty="0"/>
              <a:t>All steps are reversible to allow for decryption</a:t>
            </a:r>
          </a:p>
          <a:p>
            <a:endParaRPr lang="en-US" sz="24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313" y="3413687"/>
            <a:ext cx="7984846" cy="286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41849" y="4308054"/>
            <a:ext cx="440563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dirty="0">
                <a:solidFill>
                  <a:srgbClr val="FF2BD8"/>
                </a:solidFill>
              </a:rPr>
              <a:t>Round keys are derived from 128-bit secret key</a:t>
            </a:r>
          </a:p>
        </p:txBody>
      </p:sp>
    </p:spTree>
    <p:extLst>
      <p:ext uri="{BB962C8B-B14F-4D97-AF65-F5344CB8AC3E}">
        <p14:creationId xmlns:p14="http://schemas.microsoft.com/office/powerpoint/2010/main" val="1789796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Cipher Modes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600775"/>
            <a:ext cx="7790214" cy="4600081"/>
          </a:xfrm>
        </p:spPr>
        <p:txBody>
          <a:bodyPr>
            <a:normAutofit/>
          </a:bodyPr>
          <a:lstStyle/>
          <a:p>
            <a:r>
              <a:rPr lang="en-US" dirty="0"/>
              <a:t>Cipher modes set how long messages are encrypted</a:t>
            </a:r>
          </a:p>
          <a:p>
            <a:pPr lvl="1"/>
            <a:r>
              <a:rPr lang="en-US" dirty="0"/>
              <a:t>Encrypting each block independently, called ECB (Electronic Code Book) mode, is vulnerable to shifts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r="626"/>
          <a:stretch>
            <a:fillRect/>
          </a:stretch>
        </p:blipFill>
        <p:spPr bwMode="auto">
          <a:xfrm>
            <a:off x="1957633" y="3236939"/>
            <a:ext cx="7692272" cy="222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88471" y="5458119"/>
            <a:ext cx="448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With ECB mode, switching encrypted blocks gives a different but valid message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5187" y="5486394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Leslie gets a large bonus!</a:t>
            </a:r>
          </a:p>
        </p:txBody>
      </p:sp>
      <p:cxnSp>
        <p:nvCxnSpPr>
          <p:cNvPr id="12" name="Straight Connector 11"/>
          <p:cNvCxnSpPr>
            <a:stCxn id="10" idx="0"/>
            <a:endCxn id="21508" idx="3"/>
          </p:cNvCxnSpPr>
          <p:nvPr/>
        </p:nvCxnSpPr>
        <p:spPr bwMode="auto">
          <a:xfrm rot="5400000" flipH="1" flipV="1">
            <a:off x="9081096" y="4917586"/>
            <a:ext cx="1137616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8781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Cipher Modes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450455"/>
            <a:ext cx="7790214" cy="4600081"/>
          </a:xfrm>
        </p:spPr>
        <p:txBody>
          <a:bodyPr>
            <a:normAutofit/>
          </a:bodyPr>
          <a:lstStyle/>
          <a:p>
            <a:r>
              <a:rPr lang="en-US" dirty="0"/>
              <a:t>CBC (Cipher Block Chaining) is a widely used mode</a:t>
            </a:r>
          </a:p>
          <a:p>
            <a:pPr lvl="1"/>
            <a:r>
              <a:rPr lang="en-US" dirty="0"/>
              <a:t>Chains blocks together with XOR to prevent shifts</a:t>
            </a:r>
          </a:p>
          <a:p>
            <a:pPr lvl="1"/>
            <a:r>
              <a:rPr lang="en-US" dirty="0"/>
              <a:t>Has a random IV (Initial Value) for different output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3082671"/>
            <a:ext cx="8408988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52091" y="5742516"/>
            <a:ext cx="3118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CBC mode decryption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4777" y="5744089"/>
            <a:ext cx="3118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CBC mode encryption</a:t>
            </a:r>
          </a:p>
        </p:txBody>
      </p:sp>
    </p:spTree>
    <p:extLst>
      <p:ext uri="{BB962C8B-B14F-4D97-AF65-F5344CB8AC3E}">
        <p14:creationId xmlns:p14="http://schemas.microsoft.com/office/powerpoint/2010/main" val="1490976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Cipher Modes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282727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There are many other modes with pros / cons, e.g., cipher feedback mode is similar to CBC mode but can operate a byte (rather than a whole block) at a time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 b="10259"/>
          <a:stretch>
            <a:fillRect/>
          </a:stretch>
        </p:blipFill>
        <p:spPr bwMode="auto">
          <a:xfrm>
            <a:off x="2180155" y="2554357"/>
            <a:ext cx="7831690" cy="317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95446" y="5823595"/>
            <a:ext cx="370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Encryption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4296" y="5807028"/>
            <a:ext cx="36807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29695413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Cipher Modes (4)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481507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A stream cipher uses the key and IV to generate a stream that is a one-time pad; can’t reuse (key, IV) pair</a:t>
            </a:r>
          </a:p>
          <a:p>
            <a:pPr lvl="1"/>
            <a:r>
              <a:rPr lang="en-US" sz="2000" dirty="0"/>
              <a:t>Doesn’t amplify transmission errors like CBC mode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b="13891"/>
          <a:stretch>
            <a:fillRect/>
          </a:stretch>
        </p:blipFill>
        <p:spPr bwMode="auto">
          <a:xfrm>
            <a:off x="2299734" y="3037441"/>
            <a:ext cx="7592532" cy="264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43313" y="5803717"/>
            <a:ext cx="370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Encryption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3255" y="5816971"/>
            <a:ext cx="3703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Decryption</a:t>
            </a:r>
          </a:p>
        </p:txBody>
      </p:sp>
    </p:spTree>
    <p:extLst>
      <p:ext uri="{BB962C8B-B14F-4D97-AF65-F5344CB8AC3E}">
        <p14:creationId xmlns:p14="http://schemas.microsoft.com/office/powerpoint/2010/main" val="4879130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Cipher Modes (5)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Counter mode (encrypt a counter and XOR it with each message block) allows random access for decryption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998" y="2630765"/>
            <a:ext cx="8558005" cy="308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7233" y="5575119"/>
            <a:ext cx="5711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Encryption above; repeat the operation to decrypt</a:t>
            </a:r>
          </a:p>
        </p:txBody>
      </p:sp>
    </p:spTree>
    <p:extLst>
      <p:ext uri="{BB962C8B-B14F-4D97-AF65-F5344CB8AC3E}">
        <p14:creationId xmlns:p14="http://schemas.microsoft.com/office/powerpoint/2010/main" val="2617709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Ciphers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Some common symmetric-key cryptographic algorithms</a:t>
            </a:r>
          </a:p>
          <a:p>
            <a:pPr lvl="1"/>
            <a:r>
              <a:rPr lang="en-US" sz="1800" dirty="0"/>
              <a:t>Can be used in combination, e.g., AES over </a:t>
            </a:r>
            <a:r>
              <a:rPr lang="en-US" sz="1800" dirty="0" err="1"/>
              <a:t>Twofish</a:t>
            </a:r>
            <a:endParaRPr lang="en-US" sz="1800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2730" y="2563378"/>
            <a:ext cx="8239845" cy="31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5409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/>
              <a:t>Encryption in which each party publishes a public part of their key and keep secret a private part of it</a:t>
            </a:r>
          </a:p>
          <a:p>
            <a:pPr marL="800100" lvl="4" indent="0">
              <a:buNone/>
            </a:pPr>
            <a:endParaRPr lang="en-US" dirty="0"/>
          </a:p>
          <a:p>
            <a:pPr lvl="1"/>
            <a:r>
              <a:rPr lang="en-US" dirty="0"/>
              <a:t>RSA (by </a:t>
            </a:r>
            <a:r>
              <a:rPr lang="en-US" dirty="0" err="1"/>
              <a:t>Rivest</a:t>
            </a:r>
            <a:r>
              <a:rPr lang="en-US" dirty="0"/>
              <a:t>, Shamir, </a:t>
            </a:r>
            <a:r>
              <a:rPr lang="en-US" dirty="0" err="1"/>
              <a:t>Adleman</a:t>
            </a:r>
            <a:r>
              <a:rPr lang="en-US" dirty="0"/>
              <a:t>)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1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Algorithms (1)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2018 Silberschatz, Galvin and Gagne</a:t>
            </a:r>
            <a:endParaRPr lang="en-US" i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38399" y="1431812"/>
            <a:ext cx="7790214" cy="4600081"/>
          </a:xfrm>
        </p:spPr>
        <p:txBody>
          <a:bodyPr>
            <a:normAutofit fontScale="92500"/>
          </a:bodyPr>
          <a:lstStyle/>
          <a:p>
            <a:r>
              <a:rPr lang="en-US" dirty="0"/>
              <a:t>Downsides of keys for symmetric-key designs:</a:t>
            </a:r>
          </a:p>
          <a:p>
            <a:pPr lvl="1"/>
            <a:r>
              <a:rPr lang="en-US" dirty="0"/>
              <a:t>Key must be secret, yet be distributed to both parties</a:t>
            </a:r>
          </a:p>
          <a:p>
            <a:pPr lvl="1"/>
            <a:r>
              <a:rPr lang="en-US" dirty="0"/>
              <a:t>For N users there are N</a:t>
            </a:r>
            <a:r>
              <a:rPr lang="en-US" baseline="30000" dirty="0"/>
              <a:t>2</a:t>
            </a:r>
            <a:r>
              <a:rPr lang="en-US" dirty="0"/>
              <a:t> pairwise keys to manage</a:t>
            </a:r>
          </a:p>
          <a:p>
            <a:pPr lvl="4"/>
            <a:endParaRPr lang="en-US" dirty="0"/>
          </a:p>
          <a:p>
            <a:r>
              <a:rPr lang="en-US" dirty="0"/>
              <a:t>Public key schemes split the key into public and private parts that are mathematically related:</a:t>
            </a:r>
          </a:p>
          <a:p>
            <a:pPr lvl="1"/>
            <a:r>
              <a:rPr lang="en-US" dirty="0"/>
              <a:t>Private part is not distributed; easy to keep secret</a:t>
            </a:r>
          </a:p>
          <a:p>
            <a:pPr lvl="1"/>
            <a:r>
              <a:rPr lang="en-US" dirty="0"/>
              <a:t>Only one public key per user needs to be managed</a:t>
            </a:r>
          </a:p>
          <a:p>
            <a:pPr lvl="4"/>
            <a:endParaRPr lang="en-US" dirty="0"/>
          </a:p>
          <a:p>
            <a:r>
              <a:rPr lang="en-US" dirty="0"/>
              <a:t>Security depends on the chosen mathematical property</a:t>
            </a:r>
          </a:p>
          <a:p>
            <a:pPr lvl="1"/>
            <a:r>
              <a:rPr lang="en-US" dirty="0"/>
              <a:t>Much slower than symmetric-key, e.g., 1000X</a:t>
            </a:r>
          </a:p>
          <a:p>
            <a:pPr lvl="1"/>
            <a:r>
              <a:rPr lang="en-US" dirty="0"/>
              <a:t>So use it to set up per-session symmetric keys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5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780675FE-E6CC-4603-8456-05E6E753F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User Authentication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1544257E-1743-4CE3-B1E7-55F5237514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Crucial to identify user correctly, as protection systems depend on user ID</a:t>
            </a:r>
          </a:p>
          <a:p>
            <a:pPr lvl="1"/>
            <a:r>
              <a:rPr lang="en-US" altLang="en-US" sz="1200" dirty="0"/>
              <a:t>Shared Secret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User identity most often established through </a:t>
            </a:r>
            <a:r>
              <a:rPr lang="en-US" altLang="en-US" sz="1600" b="1" dirty="0">
                <a:solidFill>
                  <a:srgbClr val="3366FF"/>
                </a:solidFill>
              </a:rPr>
              <a:t>passwords</a:t>
            </a:r>
            <a:r>
              <a:rPr lang="en-US" altLang="en-US" sz="1600" dirty="0"/>
              <a:t>, can be considered a special case of either keys or capabilities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Passwords must be kept secret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Frequent change of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History to avoid repeats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Use of </a:t>
            </a:r>
            <a:r>
              <a:rPr lang="ja-JP" altLang="en-US" sz="1600" dirty="0"/>
              <a:t>“</a:t>
            </a:r>
            <a:r>
              <a:rPr lang="en-US" altLang="ja-JP" sz="1600" dirty="0"/>
              <a:t>non-guessable</a:t>
            </a:r>
            <a:r>
              <a:rPr lang="ja-JP" altLang="en-US" sz="1600" dirty="0"/>
              <a:t>”</a:t>
            </a:r>
            <a:r>
              <a:rPr lang="en-US" altLang="ja-JP" sz="1600" dirty="0"/>
              <a:t> passwords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Log all invalid access attempts (but not the passwords themselves)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Unauthorized transfer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Passwords may also either be encrypted or allowed to be used only once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Does encrypting passwords solve the exposure problem?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Might solve </a:t>
            </a:r>
            <a:r>
              <a:rPr lang="en-US" altLang="en-US" sz="1600" b="1" dirty="0">
                <a:solidFill>
                  <a:srgbClr val="3366FF"/>
                </a:solidFill>
              </a:rPr>
              <a:t>sniffing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Consider </a:t>
            </a:r>
            <a:r>
              <a:rPr lang="en-US" altLang="en-US" sz="1600" b="1" dirty="0">
                <a:solidFill>
                  <a:srgbClr val="3366FF"/>
                </a:solidFill>
              </a:rPr>
              <a:t>shoulder surfing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Consider Trojan horse keystroke logger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How are passwords stored at authenticating site?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F590B-BE36-494A-8ED5-E5163DAD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863392-95F4-4326-9FE1-37DD1143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6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222513"/>
            <a:ext cx="7790214" cy="51186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RSA is a widely used public-key encryption method whose security is based on the difficulty of factoring large numbers</a:t>
            </a:r>
          </a:p>
          <a:p>
            <a:r>
              <a:rPr lang="en-US" dirty="0"/>
              <a:t>Key generation:</a:t>
            </a:r>
          </a:p>
          <a:p>
            <a:pPr lvl="2"/>
            <a:r>
              <a:rPr lang="en-US" dirty="0"/>
              <a:t>Choose two large primes, p and q</a:t>
            </a:r>
          </a:p>
          <a:p>
            <a:pPr lvl="2"/>
            <a:r>
              <a:rPr lang="en-US" dirty="0"/>
              <a:t>Compute n = p × q and z = ( p − 1) × (q − 1).</a:t>
            </a:r>
          </a:p>
          <a:p>
            <a:pPr lvl="2"/>
            <a:r>
              <a:rPr lang="en-US" dirty="0"/>
              <a:t>Choose d to be relatively prime to z </a:t>
            </a:r>
          </a:p>
          <a:p>
            <a:pPr lvl="2"/>
            <a:r>
              <a:rPr lang="en-US" dirty="0"/>
              <a:t>Find e such that e × d = 1 mod z</a:t>
            </a:r>
          </a:p>
          <a:p>
            <a:pPr lvl="2"/>
            <a:r>
              <a:rPr lang="en-US" dirty="0"/>
              <a:t>Public key is (e, n), and private key is (d, n)</a:t>
            </a:r>
          </a:p>
          <a:p>
            <a:r>
              <a:rPr lang="en-US" dirty="0"/>
              <a:t>Encryption (of k bit message, for numbers up to n):</a:t>
            </a:r>
          </a:p>
          <a:p>
            <a:pPr lvl="1"/>
            <a:r>
              <a:rPr lang="en-US" dirty="0"/>
              <a:t>Cipher = </a:t>
            </a:r>
            <a:r>
              <a:rPr lang="en-US" dirty="0" err="1"/>
              <a:t>Plain</a:t>
            </a:r>
            <a:r>
              <a:rPr lang="en-US" sz="3200" baseline="30000" dirty="0" err="1"/>
              <a:t>e</a:t>
            </a:r>
            <a:r>
              <a:rPr lang="en-US" dirty="0"/>
              <a:t> (mod n)</a:t>
            </a:r>
          </a:p>
          <a:p>
            <a:r>
              <a:rPr lang="en-US" dirty="0"/>
              <a:t>Decryption:</a:t>
            </a:r>
          </a:p>
          <a:p>
            <a:pPr lvl="1"/>
            <a:r>
              <a:rPr lang="en-US" dirty="0"/>
              <a:t>Plain = </a:t>
            </a:r>
            <a:r>
              <a:rPr lang="en-US" dirty="0" err="1"/>
              <a:t>Cipher</a:t>
            </a:r>
            <a:r>
              <a:rPr lang="en-US" sz="3200" baseline="30000" dirty="0" err="1"/>
              <a:t>d</a:t>
            </a:r>
            <a:r>
              <a:rPr lang="en-US" dirty="0"/>
              <a:t> (mod n)</a:t>
            </a:r>
          </a:p>
        </p:txBody>
      </p:sp>
    </p:spTree>
    <p:extLst>
      <p:ext uri="{BB962C8B-B14F-4D97-AF65-F5344CB8AC3E}">
        <p14:creationId xmlns:p14="http://schemas.microsoft.com/office/powerpoint/2010/main" val="164427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RSA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272788"/>
            <a:ext cx="7790214" cy="4600081"/>
          </a:xfrm>
        </p:spPr>
        <p:txBody>
          <a:bodyPr>
            <a:normAutofit/>
          </a:bodyPr>
          <a:lstStyle/>
          <a:p>
            <a:r>
              <a:rPr lang="en-US" dirty="0"/>
              <a:t>Small-scale example of RSA encryption</a:t>
            </a:r>
          </a:p>
          <a:p>
            <a:pPr lvl="1"/>
            <a:r>
              <a:rPr lang="en-US" dirty="0"/>
              <a:t>For p=3, q=11 </a:t>
            </a:r>
            <a:r>
              <a:rPr lang="en-US" dirty="0">
                <a:sym typeface="Wingdings" pitchFamily="2" charset="2"/>
              </a:rPr>
              <a:t> n=33, z=20  d=7, e=3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130" y="2319201"/>
            <a:ext cx="8749732" cy="32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04169" y="5545308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Encryption: </a:t>
            </a:r>
            <a:r>
              <a:rPr lang="en-US" dirty="0">
                <a:solidFill>
                  <a:srgbClr val="FF2BD8"/>
                </a:solidFill>
                <a:sym typeface="Wingdings" pitchFamily="2" charset="2"/>
              </a:rPr>
              <a:t>C = P</a:t>
            </a:r>
            <a:r>
              <a:rPr lang="en-US" sz="2400" baseline="30000" dirty="0">
                <a:solidFill>
                  <a:srgbClr val="FF2BD8"/>
                </a:solidFill>
                <a:sym typeface="Wingdings" pitchFamily="2" charset="2"/>
              </a:rPr>
              <a:t>3</a:t>
            </a:r>
            <a:r>
              <a:rPr lang="en-US" dirty="0">
                <a:solidFill>
                  <a:srgbClr val="FF2BD8"/>
                </a:solidFill>
                <a:sym typeface="Wingdings" pitchFamily="2" charset="2"/>
              </a:rPr>
              <a:t> mod 33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3382" y="5548621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Decryption: P</a:t>
            </a:r>
            <a:r>
              <a:rPr lang="en-US" dirty="0">
                <a:solidFill>
                  <a:srgbClr val="FF2BD8"/>
                </a:solidFill>
                <a:sym typeface="Wingdings" pitchFamily="2" charset="2"/>
              </a:rPr>
              <a:t> = C</a:t>
            </a:r>
            <a:r>
              <a:rPr lang="en-US" sz="2400" baseline="30000" dirty="0">
                <a:solidFill>
                  <a:srgbClr val="FF2BD8"/>
                </a:solidFill>
                <a:sym typeface="Wingdings" pitchFamily="2" charset="2"/>
              </a:rPr>
              <a:t>7</a:t>
            </a:r>
            <a:r>
              <a:rPr lang="en-US" dirty="0">
                <a:solidFill>
                  <a:srgbClr val="FF2BD8"/>
                </a:solidFill>
                <a:sym typeface="Wingdings" pitchFamily="2" charset="2"/>
              </a:rPr>
              <a:t> mod 33</a:t>
            </a:r>
            <a:endParaRPr lang="en-US" dirty="0">
              <a:solidFill>
                <a:srgbClr val="FF2B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59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/>
              <a:t>Lets receiver verify the message is authentic</a:t>
            </a:r>
          </a:p>
          <a:p>
            <a:pPr lvl="4">
              <a:buNone/>
            </a:pPr>
            <a:endParaRPr lang="en-US" dirty="0"/>
          </a:p>
          <a:p>
            <a:pPr lvl="1"/>
            <a:r>
              <a:rPr lang="en-US" dirty="0"/>
              <a:t>Symmetric-Key signatures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Public-Key signatures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Message digests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The birthday attack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33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for a signature:</a:t>
            </a:r>
          </a:p>
          <a:p>
            <a:pPr lvl="1"/>
            <a:r>
              <a:rPr lang="en-US" dirty="0"/>
              <a:t>Receiver can verify claimed identity of sender.</a:t>
            </a:r>
          </a:p>
          <a:p>
            <a:pPr lvl="1"/>
            <a:r>
              <a:rPr lang="en-US" dirty="0"/>
              <a:t>Sender cannot later repudiate contents of message.</a:t>
            </a:r>
          </a:p>
          <a:p>
            <a:pPr lvl="1"/>
            <a:r>
              <a:rPr lang="en-US" dirty="0"/>
              <a:t>Receiver cannot have concocted message himself.</a:t>
            </a:r>
          </a:p>
        </p:txBody>
      </p:sp>
    </p:spTree>
    <p:extLst>
      <p:ext uri="{BB962C8B-B14F-4D97-AF65-F5344CB8AC3E}">
        <p14:creationId xmlns:p14="http://schemas.microsoft.com/office/powerpoint/2010/main" val="19672396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Symmetric-key Signatures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Alice and Bob each trust and share a key with Big Brother; Big Brother doesn’t trust anyone</a:t>
            </a:r>
          </a:p>
          <a:p>
            <a:pPr lvl="1"/>
            <a:r>
              <a:rPr lang="en-US" dirty="0"/>
              <a:t>A=Alice, B=Bob, P=message, R</a:t>
            </a:r>
            <a:r>
              <a:rPr lang="en-US" baseline="-25000" dirty="0"/>
              <a:t>A</a:t>
            </a:r>
            <a:r>
              <a:rPr lang="en-US" dirty="0"/>
              <a:t>=random, t=time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794" y="3429001"/>
            <a:ext cx="8634412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stCxn id="11" idx="0"/>
          </p:cNvCxnSpPr>
          <p:nvPr/>
        </p:nvCxnSpPr>
        <p:spPr bwMode="auto">
          <a:xfrm rot="5400000" flipH="1" flipV="1">
            <a:off x="3583888" y="4873456"/>
            <a:ext cx="1122324" cy="41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736577" y="5436705"/>
            <a:ext cx="281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Alice can send this encrypted message to BB</a:t>
            </a:r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 bwMode="auto">
          <a:xfrm rot="5400000" flipH="1" flipV="1">
            <a:off x="7805194" y="5257530"/>
            <a:ext cx="441243" cy="32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523382" y="5479775"/>
            <a:ext cx="300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Only BB can send this encrypted message to Bob</a:t>
            </a:r>
          </a:p>
        </p:txBody>
      </p:sp>
    </p:spTree>
    <p:extLst>
      <p:ext uri="{BB962C8B-B14F-4D97-AF65-F5344CB8AC3E}">
        <p14:creationId xmlns:p14="http://schemas.microsoft.com/office/powerpoint/2010/main" val="1901415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Signatures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Big Brother and assumes encryption and decryption are inverses that can be applied in either order</a:t>
            </a:r>
          </a:p>
          <a:p>
            <a:pPr lvl="1"/>
            <a:r>
              <a:rPr lang="en-US" sz="2000" dirty="0"/>
              <a:t>But relies on private key kept and secret</a:t>
            </a:r>
          </a:p>
          <a:p>
            <a:pPr lvl="1"/>
            <a:r>
              <a:rPr lang="en-US" sz="2000" dirty="0"/>
              <a:t>RSA &amp; DSS (</a:t>
            </a:r>
            <a:r>
              <a:rPr lang="en-US" sz="1800" dirty="0"/>
              <a:t>Digital Signature Standard</a:t>
            </a:r>
            <a:r>
              <a:rPr lang="en-US" sz="2000" dirty="0"/>
              <a:t>) widely used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265" y="3430848"/>
            <a:ext cx="89630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2632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Digests (1)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590836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Message Digest (MD) converts arbitrary-size message (P) into a fixed-size identifier MD(P) with properties:</a:t>
            </a:r>
          </a:p>
          <a:p>
            <a:pPr lvl="1"/>
            <a:r>
              <a:rPr lang="en-US" sz="2000" dirty="0"/>
              <a:t>Given P, easy to compute MD(P).</a:t>
            </a:r>
          </a:p>
          <a:p>
            <a:pPr lvl="1"/>
            <a:r>
              <a:rPr lang="en-US" sz="2000" dirty="0"/>
              <a:t>Given MD(P), effectively impossible to find P.</a:t>
            </a:r>
          </a:p>
          <a:p>
            <a:pPr lvl="1"/>
            <a:r>
              <a:rPr lang="en-US" sz="2000" dirty="0"/>
              <a:t>Given P no one can find P′ so that MD(P′) = MD(P).</a:t>
            </a:r>
          </a:p>
          <a:p>
            <a:pPr lvl="1"/>
            <a:r>
              <a:rPr lang="en-US" sz="2000" dirty="0"/>
              <a:t>Changing 1 bit of P produces very different MD.</a:t>
            </a:r>
          </a:p>
          <a:p>
            <a:pPr lvl="4"/>
            <a:endParaRPr lang="en-US" sz="1600" dirty="0"/>
          </a:p>
          <a:p>
            <a:r>
              <a:rPr lang="en-US" sz="2400" dirty="0"/>
              <a:t>Message digests (also called cryptographic hash) can “stand for” messages in protocols, e.g., authentication</a:t>
            </a:r>
          </a:p>
          <a:p>
            <a:pPr lvl="1"/>
            <a:r>
              <a:rPr lang="en-US" sz="2000" dirty="0"/>
              <a:t>Example: SHA-1 160-bit hash, widely used</a:t>
            </a:r>
          </a:p>
          <a:p>
            <a:pPr lvl="1"/>
            <a:r>
              <a:rPr lang="en-US" sz="2000" dirty="0"/>
              <a:t>Example: MD5 128-bit hash – now known broken</a:t>
            </a:r>
          </a:p>
        </p:txBody>
      </p:sp>
    </p:spTree>
    <p:extLst>
      <p:ext uri="{BB962C8B-B14F-4D97-AF65-F5344CB8AC3E}">
        <p14:creationId xmlns:p14="http://schemas.microsoft.com/office/powerpoint/2010/main" val="21947143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Digests (2)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Public-key signature for message authenticity but not confidentiality with a message digest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157" y="3155122"/>
            <a:ext cx="5541687" cy="224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stCxn id="10" idx="0"/>
          </p:cNvCxnSpPr>
          <p:nvPr/>
        </p:nvCxnSpPr>
        <p:spPr bwMode="auto">
          <a:xfrm rot="16200000" flipV="1">
            <a:off x="6345304" y="4650687"/>
            <a:ext cx="778568" cy="5218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26424" y="5300873"/>
            <a:ext cx="193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Alice signs </a:t>
            </a:r>
          </a:p>
          <a:p>
            <a:pPr algn="ctr"/>
            <a:r>
              <a:rPr lang="en-US" dirty="0"/>
              <a:t>message digest</a:t>
            </a:r>
          </a:p>
        </p:txBody>
      </p:sp>
      <p:cxnSp>
        <p:nvCxnSpPr>
          <p:cNvPr id="17" name="Straight Arrow Connector 16"/>
          <p:cNvCxnSpPr>
            <a:stCxn id="18" idx="0"/>
          </p:cNvCxnSpPr>
          <p:nvPr/>
        </p:nvCxnSpPr>
        <p:spPr bwMode="auto">
          <a:xfrm rot="5400000" flipH="1" flipV="1">
            <a:off x="4724399" y="4668079"/>
            <a:ext cx="752062" cy="5400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62400" y="5314124"/>
            <a:ext cx="173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Message sent in the clear</a:t>
            </a:r>
          </a:p>
        </p:txBody>
      </p:sp>
    </p:spTree>
    <p:extLst>
      <p:ext uri="{BB962C8B-B14F-4D97-AF65-F5344CB8AC3E}">
        <p14:creationId xmlns:p14="http://schemas.microsoft.com/office/powerpoint/2010/main" val="104883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Digests (3)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more detail: example of using SHA-1 message digest and RSA public key for signing </a:t>
            </a:r>
            <a:r>
              <a:rPr lang="en-US" dirty="0" err="1"/>
              <a:t>nonsecret</a:t>
            </a:r>
            <a:r>
              <a:rPr lang="en-US" dirty="0"/>
              <a:t> messages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102" y="2999755"/>
            <a:ext cx="7877796" cy="233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444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Digests (4)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SHA-1 digests the message 512 bits at a time to build a 160-bit hash as five 32-bit components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 t="3310" r="23758" b="11844"/>
          <a:stretch>
            <a:fillRect/>
          </a:stretch>
        </p:blipFill>
        <p:spPr bwMode="auto">
          <a:xfrm>
            <a:off x="1796863" y="2892290"/>
            <a:ext cx="6237270" cy="2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47168" y="5346529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Message in 512-bit 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9806" y="5359783"/>
            <a:ext cx="16200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Five 32-bit hashes output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75230" t="16571" r="10515" b="11844"/>
          <a:stretch>
            <a:fillRect/>
          </a:stretch>
        </p:blipFill>
        <p:spPr bwMode="auto">
          <a:xfrm>
            <a:off x="8998225" y="3230220"/>
            <a:ext cx="1166191" cy="19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8153401" y="4273829"/>
            <a:ext cx="765313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103706" y="390608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SHA-1</a:t>
            </a:r>
          </a:p>
        </p:txBody>
      </p:sp>
    </p:spTree>
    <p:extLst>
      <p:ext uri="{BB962C8B-B14F-4D97-AF65-F5344CB8AC3E}">
        <p14:creationId xmlns:p14="http://schemas.microsoft.com/office/powerpoint/2010/main" val="383031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>
            <a:extLst>
              <a:ext uri="{FF2B5EF4-FFF2-40B4-BE49-F238E27FC236}">
                <a16:creationId xmlns:a16="http://schemas.microsoft.com/office/drawing/2014/main" id="{7175F06A-0883-45AE-81CB-FC656FD77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Passwords </a:t>
            </a:r>
          </a:p>
        </p:txBody>
      </p:sp>
      <p:sp>
        <p:nvSpPr>
          <p:cNvPr id="91138" name="Content Placeholder 2">
            <a:extLst>
              <a:ext uri="{FF2B5EF4-FFF2-40B4-BE49-F238E27FC236}">
                <a16:creationId xmlns:a16="http://schemas.microsoft.com/office/drawing/2014/main" id="{93A0B5B1-1D25-4E86-B4A2-842CFCBBB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/>
              <a:t>Encrypt to avoid having to keep secret</a:t>
            </a:r>
          </a:p>
          <a:p>
            <a:pPr lvl="1"/>
            <a:r>
              <a:rPr lang="en-US" altLang="en-US" sz="1600"/>
              <a:t>But keep secret anyway (i.e. Unix uses superuser-only readably file </a:t>
            </a:r>
            <a:r>
              <a:rPr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/etc/shadow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Use algorithm easy to compute but difficult to invert</a:t>
            </a:r>
          </a:p>
          <a:p>
            <a:pPr lvl="1"/>
            <a:r>
              <a:rPr lang="en-US" altLang="en-US" sz="1600"/>
              <a:t>Only encrypted password stored, never decrypted</a:t>
            </a:r>
          </a:p>
          <a:p>
            <a:pPr lvl="1"/>
            <a:r>
              <a:rPr lang="en-US" altLang="en-US" sz="1600"/>
              <a:t>Add </a:t>
            </a:r>
            <a:r>
              <a:rPr lang="ja-JP" altLang="en-US" sz="1600"/>
              <a:t>“</a:t>
            </a:r>
            <a:r>
              <a:rPr lang="en-US" altLang="ja-JP" sz="1600"/>
              <a:t>salt</a:t>
            </a:r>
            <a:r>
              <a:rPr lang="ja-JP" altLang="en-US" sz="1600"/>
              <a:t>”</a:t>
            </a:r>
            <a:r>
              <a:rPr lang="en-US" altLang="ja-JP" sz="1600"/>
              <a:t> to avoid the same password being encrypted to the same value</a:t>
            </a:r>
            <a:endParaRPr lang="en-US" altLang="en-US" sz="1600"/>
          </a:p>
          <a:p>
            <a:r>
              <a:rPr lang="en-US" altLang="en-US" sz="1600"/>
              <a:t>One-time passwords</a:t>
            </a:r>
          </a:p>
          <a:p>
            <a:pPr lvl="1"/>
            <a:r>
              <a:rPr lang="en-US" altLang="en-US" sz="1600"/>
              <a:t>Use a function based on a seed to compute a password, both user and computer</a:t>
            </a:r>
          </a:p>
          <a:p>
            <a:pPr lvl="1"/>
            <a:r>
              <a:rPr lang="en-US" altLang="en-US" sz="1600"/>
              <a:t>Hardware device / calculator / key fob to generate the password</a:t>
            </a:r>
          </a:p>
          <a:p>
            <a:pPr lvl="2"/>
            <a:r>
              <a:rPr lang="en-US" altLang="en-US" sz="1600"/>
              <a:t>Changes very frequently</a:t>
            </a:r>
          </a:p>
          <a:p>
            <a:r>
              <a:rPr lang="en-US" altLang="en-US" sz="1600"/>
              <a:t>Biometrics</a:t>
            </a:r>
          </a:p>
          <a:p>
            <a:pPr lvl="1"/>
            <a:r>
              <a:rPr lang="en-US" altLang="en-US" sz="1600"/>
              <a:t>Some physical attribute (fingerprint, hand scan)</a:t>
            </a:r>
          </a:p>
          <a:p>
            <a:r>
              <a:rPr lang="en-US" altLang="en-US" sz="1600"/>
              <a:t>Multi-factor authentication</a:t>
            </a:r>
          </a:p>
          <a:p>
            <a:pPr lvl="1"/>
            <a:r>
              <a:rPr lang="en-US" altLang="en-US" sz="1600"/>
              <a:t>Need two or more factors for authentication</a:t>
            </a:r>
          </a:p>
          <a:p>
            <a:pPr lvl="2"/>
            <a:r>
              <a:rPr lang="en-US" altLang="en-US" sz="1600"/>
              <a:t>i.e. USB </a:t>
            </a:r>
            <a:r>
              <a:rPr lang="ja-JP" altLang="en-US" sz="1600"/>
              <a:t>“</a:t>
            </a:r>
            <a:r>
              <a:rPr lang="en-US" altLang="ja-JP" sz="1600"/>
              <a:t>dongle</a:t>
            </a:r>
            <a:r>
              <a:rPr lang="ja-JP" altLang="en-US" sz="1600"/>
              <a:t>”</a:t>
            </a:r>
            <a:r>
              <a:rPr lang="en-US" altLang="ja-JP" sz="1600"/>
              <a:t>, biometric measure, and password</a:t>
            </a:r>
            <a:endParaRPr lang="en-US" altLang="en-US" sz="16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729222-37B7-4E3E-9128-29083F33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7229A-AFF0-4B12-9D37-E214191E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87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Public Keys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a trusted way to distribute public keys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Certificates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X.509, the certificate standard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pPr lvl="1"/>
            <a:r>
              <a:rPr lang="en-US" dirty="0"/>
              <a:t>Public Key infrastructures </a:t>
            </a:r>
            <a:r>
              <a:rPr lang="en-US" dirty="0">
                <a:solidFill>
                  <a:srgbClr val="0000FF"/>
                </a:solidFill>
              </a:rPr>
              <a:t>»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000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 of Public Keys 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Trudy can subvert encryption if she can fake Bob’s public key; Alice and Bob will not necessarily know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213" y="3051318"/>
            <a:ext cx="7859575" cy="16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10654" y="4829695"/>
            <a:ext cx="35246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Trudy replaces E</a:t>
            </a:r>
            <a:r>
              <a:rPr lang="en-US" sz="2400" baseline="-25000" dirty="0">
                <a:solidFill>
                  <a:srgbClr val="FF2BD8"/>
                </a:solidFill>
              </a:rPr>
              <a:t>B</a:t>
            </a:r>
            <a:r>
              <a:rPr lang="en-US" dirty="0">
                <a:solidFill>
                  <a:srgbClr val="FF2BD8"/>
                </a:solidFill>
              </a:rPr>
              <a:t> with E</a:t>
            </a:r>
            <a:r>
              <a:rPr lang="en-US" sz="2400" baseline="-25000" dirty="0">
                <a:solidFill>
                  <a:srgbClr val="FF2BD8"/>
                </a:solidFill>
              </a:rPr>
              <a:t>T</a:t>
            </a:r>
            <a:r>
              <a:rPr lang="en-US" dirty="0">
                <a:solidFill>
                  <a:srgbClr val="FF2BD8"/>
                </a:solidFill>
              </a:rPr>
              <a:t> and acts as a “man in the middle”</a:t>
            </a:r>
          </a:p>
        </p:txBody>
      </p:sp>
    </p:spTree>
    <p:extLst>
      <p:ext uri="{BB962C8B-B14F-4D97-AF65-F5344CB8AC3E}">
        <p14:creationId xmlns:p14="http://schemas.microsoft.com/office/powerpoint/2010/main" val="3284517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 (</a:t>
            </a:r>
            <a:r>
              <a:rPr lang="en-US" sz="1800" dirty="0"/>
              <a:t>Certification Authority</a:t>
            </a:r>
            <a:r>
              <a:rPr lang="en-US" sz="2400" dirty="0"/>
              <a:t>) issues signed statements about public keys; users trust CA and it can be offline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2101" y="2672587"/>
            <a:ext cx="8387798" cy="27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33656" y="5485673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A possible certificate</a:t>
            </a:r>
          </a:p>
        </p:txBody>
      </p:sp>
    </p:spTree>
    <p:extLst>
      <p:ext uri="{BB962C8B-B14F-4D97-AF65-F5344CB8AC3E}">
        <p14:creationId xmlns:p14="http://schemas.microsoft.com/office/powerpoint/2010/main" val="4260411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X.509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438399" y="1322483"/>
            <a:ext cx="7790214" cy="4600081"/>
          </a:xfrm>
        </p:spPr>
        <p:txBody>
          <a:bodyPr>
            <a:normAutofit/>
          </a:bodyPr>
          <a:lstStyle/>
          <a:p>
            <a:r>
              <a:rPr lang="en-US" sz="2400" dirty="0"/>
              <a:t>X.509 is the standard for widely used certificates</a:t>
            </a:r>
          </a:p>
          <a:p>
            <a:pPr lvl="1"/>
            <a:r>
              <a:rPr lang="en-US" sz="2000" dirty="0"/>
              <a:t>Ex: used with SSL for secure Web browsing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0228" y="2378347"/>
            <a:ext cx="7907268" cy="363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33656" y="6052207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Basic fields in X.509 certificates</a:t>
            </a:r>
          </a:p>
        </p:txBody>
      </p:sp>
    </p:spTree>
    <p:extLst>
      <p:ext uri="{BB962C8B-B14F-4D97-AF65-F5344CB8AC3E}">
        <p14:creationId xmlns:p14="http://schemas.microsoft.com/office/powerpoint/2010/main" val="37577551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Infrastructures (PKIs)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420586" y="1276534"/>
            <a:ext cx="7790214" cy="4600081"/>
          </a:xfrm>
        </p:spPr>
        <p:txBody>
          <a:bodyPr/>
          <a:lstStyle/>
          <a:p>
            <a:r>
              <a:rPr lang="en-US" dirty="0"/>
              <a:t>PKI is a system for managing public keys using CAs</a:t>
            </a:r>
          </a:p>
          <a:p>
            <a:pPr lvl="1"/>
            <a:r>
              <a:rPr lang="en-US" dirty="0"/>
              <a:t>Scales with hierarchy, may have multiple roots</a:t>
            </a:r>
          </a:p>
          <a:p>
            <a:pPr lvl="1"/>
            <a:r>
              <a:rPr lang="en-US" dirty="0"/>
              <a:t>Also need CRLs (</a:t>
            </a:r>
            <a:r>
              <a:rPr lang="en-US" sz="2200" dirty="0"/>
              <a:t>Certificate Revocation Lists</a:t>
            </a:r>
            <a:r>
              <a:rPr lang="en-US" dirty="0"/>
              <a:t>)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 b="9503"/>
          <a:stretch>
            <a:fillRect/>
          </a:stretch>
        </p:blipFill>
        <p:spPr bwMode="auto">
          <a:xfrm>
            <a:off x="2542451" y="2800343"/>
            <a:ext cx="7107099" cy="322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399374" y="6042263"/>
            <a:ext cx="35246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Hierarchical PKI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7672" y="5876615"/>
            <a:ext cx="23156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BD8"/>
                </a:solidFill>
              </a:rPr>
              <a:t>Chain of certificates for CA 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0020" y="3051022"/>
            <a:ext cx="18252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 anchor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396409" y="3230214"/>
            <a:ext cx="367748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4063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6848EA33-678C-4CB2-A803-4BE29F914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Cryptography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C26D8B11-87E1-4089-82FB-3456E587BD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Means to constrain potential senders (</a:t>
            </a:r>
            <a:r>
              <a:rPr lang="en-US" altLang="en-US" i="1"/>
              <a:t>sources</a:t>
            </a:r>
            <a:r>
              <a:rPr lang="en-US" altLang="en-US"/>
              <a:t>) and / or receivers (</a:t>
            </a:r>
            <a:r>
              <a:rPr lang="en-US" altLang="en-US" i="1"/>
              <a:t>destinations</a:t>
            </a:r>
            <a:r>
              <a:rPr lang="en-US" altLang="en-US"/>
              <a:t>) of </a:t>
            </a:r>
            <a:r>
              <a:rPr lang="en-US" altLang="en-US" i="1"/>
              <a:t>messages</a:t>
            </a:r>
          </a:p>
          <a:p>
            <a:pPr lvl="1"/>
            <a:r>
              <a:rPr lang="en-US" altLang="en-US"/>
              <a:t>Based on secrets (</a:t>
            </a:r>
            <a:r>
              <a:rPr lang="en-US" altLang="en-US" b="1">
                <a:solidFill>
                  <a:srgbClr val="3366FF"/>
                </a:solidFill>
              </a:rPr>
              <a:t>keys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Enables</a:t>
            </a:r>
          </a:p>
          <a:p>
            <a:pPr lvl="2"/>
            <a:r>
              <a:rPr lang="en-US" altLang="en-US"/>
              <a:t>Confirmation of source</a:t>
            </a:r>
          </a:p>
          <a:p>
            <a:pPr lvl="2"/>
            <a:r>
              <a:rPr lang="en-US" altLang="en-US"/>
              <a:t>Receipt only by certain destination</a:t>
            </a:r>
          </a:p>
          <a:p>
            <a:pPr lvl="2"/>
            <a:r>
              <a:rPr lang="en-US" altLang="en-US"/>
              <a:t>Trust relationship between sender and receiver</a:t>
            </a:r>
          </a:p>
          <a:p>
            <a:pPr lvl="2"/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F987C9-9268-4BA0-93CA-228DEEC4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B6670-641F-432B-A1AE-63DE8B89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FA353EF-292D-45D7-B88A-B30CC5800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Encryption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F1111518-DC96-4C7D-BA6A-E6041D3B6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Constrains the set of possible receivers of a message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Encryption</a:t>
            </a:r>
            <a:r>
              <a:rPr lang="en-US" altLang="en-US"/>
              <a:t> algorithm consists of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K</a:t>
            </a:r>
            <a:r>
              <a:rPr lang="en-US" altLang="en-US"/>
              <a:t> of keys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M</a:t>
            </a:r>
            <a:r>
              <a:rPr lang="en-US" altLang="en-US"/>
              <a:t> of Messages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Set </a:t>
            </a:r>
            <a:r>
              <a:rPr lang="en-US" altLang="en-US" i="1"/>
              <a:t>C</a:t>
            </a:r>
            <a:r>
              <a:rPr lang="en-US" altLang="en-US"/>
              <a:t> of ciphertexts (encrypted messages)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E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</a:t>
            </a:r>
            <a:r>
              <a:rPr lang="en-US" altLang="en-US"/>
              <a:t>→</a:t>
            </a:r>
            <a:r>
              <a:rPr lang="en-US" altLang="en-US" i="1"/>
              <a:t>C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E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is a function for generating ciphertexts from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E </a:t>
            </a:r>
            <a:r>
              <a:rPr lang="en-US" altLang="en-US"/>
              <a:t>and </a:t>
            </a:r>
            <a:r>
              <a:rPr lang="en-US" altLang="en-US" i="1"/>
              <a:t>E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D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C </a:t>
            </a:r>
            <a:r>
              <a:rPr lang="en-US" altLang="en-US"/>
              <a:t>→ </a:t>
            </a:r>
            <a:r>
              <a:rPr lang="en-US" altLang="en-US" i="1"/>
              <a:t>M</a:t>
            </a:r>
            <a:r>
              <a:rPr lang="en-US" altLang="en-US"/>
              <a:t>). That is, for each </a:t>
            </a:r>
            <a:r>
              <a:rPr lang="en-US" altLang="en-US" i="1"/>
              <a:t>k </a:t>
            </a:r>
            <a:r>
              <a:rPr lang="en-US" altLang="en-US" i="1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is a function for generating messages from ciphertexts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D </a:t>
            </a:r>
            <a:r>
              <a:rPr lang="en-US" altLang="en-US"/>
              <a:t>and </a:t>
            </a:r>
            <a:r>
              <a:rPr lang="en-US" altLang="en-US" i="1"/>
              <a:t>D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2C25EA-ADAC-4A6D-87ED-DC4DECC2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1037F0-6541-4752-A060-91044833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5AEFFFF6-1C34-4508-B779-DD94B93E8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Encryption (Cont.)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8B5D97B-9572-410D-9DFC-69E5852E8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encryption algorithm must provide this essential property: Given a ciphertext c </a:t>
            </a:r>
            <a:r>
              <a:rPr lang="en-US" altLang="en-US">
                <a:sym typeface="Symbol" panose="05050102010706020507" pitchFamily="18" charset="2"/>
              </a:rPr>
              <a:t> </a:t>
            </a:r>
            <a:r>
              <a:rPr lang="en-US" altLang="en-US"/>
              <a:t>C, a computer can compute m such that E</a:t>
            </a:r>
            <a:r>
              <a:rPr lang="en-US" altLang="en-US" baseline="-25000"/>
              <a:t>k</a:t>
            </a:r>
            <a:r>
              <a:rPr lang="en-US" altLang="en-US"/>
              <a:t>(m) = c only if it possesses </a:t>
            </a:r>
            <a:r>
              <a:rPr lang="en-US" altLang="en-US" i="1"/>
              <a:t>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Thus, a computer holding </a:t>
            </a:r>
            <a:r>
              <a:rPr lang="en-US" altLang="en-US" i="1"/>
              <a:t>k </a:t>
            </a:r>
            <a:r>
              <a:rPr lang="en-US" altLang="en-US"/>
              <a:t>can decrypt ciphertexts to the plaintexts used to produce them, but a computer not holding </a:t>
            </a:r>
            <a:r>
              <a:rPr lang="en-US" altLang="en-US" i="1"/>
              <a:t>k </a:t>
            </a:r>
            <a:r>
              <a:rPr lang="en-US" altLang="en-US"/>
              <a:t>cannot decrypt ciphertexts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Since ciphertexts are generally exposed (for example, sent on the network), it is important that it be infeasible to derive </a:t>
            </a:r>
            <a:r>
              <a:rPr lang="en-US" altLang="en-US" i="1"/>
              <a:t>k</a:t>
            </a:r>
            <a:r>
              <a:rPr lang="en-US" altLang="en-US"/>
              <a:t> from the ciphertexts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FB213E-7298-4602-9EB3-432ADA77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BCFD9-CB9E-4873-BA77-87B1E872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110943D0-5524-4CAB-B577-1309E6496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Symmetric Encryption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51590F1-6EEB-4921-99A9-CC8D8C99AC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dirty="0"/>
              <a:t>Same key used to encrypt and decrypt</a:t>
            </a:r>
          </a:p>
          <a:p>
            <a:pPr lvl="1"/>
            <a:r>
              <a:rPr lang="en-US" altLang="en-US" sz="1600" dirty="0"/>
              <a:t>Therefore </a:t>
            </a:r>
            <a:r>
              <a:rPr lang="en-US" altLang="en-US" sz="1600" i="1" dirty="0"/>
              <a:t>k</a:t>
            </a:r>
            <a:r>
              <a:rPr lang="en-US" altLang="en-US" sz="1600" dirty="0"/>
              <a:t> must be kept secret</a:t>
            </a:r>
          </a:p>
          <a:p>
            <a:r>
              <a:rPr lang="en-US" altLang="en-US" sz="1600" dirty="0"/>
              <a:t>DES was most commonly used symmetric block-encryption algorithm (created by US Govt)</a:t>
            </a:r>
          </a:p>
          <a:p>
            <a:pPr lvl="1"/>
            <a:r>
              <a:rPr lang="en-US" altLang="en-US" sz="1600" dirty="0"/>
              <a:t>Encrypts a block of data at a time</a:t>
            </a:r>
          </a:p>
          <a:p>
            <a:pPr lvl="1"/>
            <a:r>
              <a:rPr lang="en-US" altLang="en-US" sz="1600" dirty="0"/>
              <a:t>Keys too short so now considered insecure</a:t>
            </a:r>
          </a:p>
          <a:p>
            <a:r>
              <a:rPr lang="en-US" altLang="en-US" sz="1600" dirty="0"/>
              <a:t>Triple-DES considered more secure</a:t>
            </a:r>
          </a:p>
          <a:p>
            <a:pPr lvl="1"/>
            <a:r>
              <a:rPr lang="en-US" altLang="en-US" sz="1600" dirty="0"/>
              <a:t>Algorithm used 3 times using 2 or 3 keys</a:t>
            </a:r>
          </a:p>
          <a:p>
            <a:pPr lvl="1"/>
            <a:r>
              <a:rPr lang="en-US" altLang="en-US" sz="1600" dirty="0"/>
              <a:t>For example </a:t>
            </a:r>
          </a:p>
          <a:p>
            <a:r>
              <a:rPr lang="en-US" altLang="en-US" sz="1600" dirty="0"/>
              <a:t>2001 NIST adopted new block cipher - Advanced Encryption Standard (</a:t>
            </a:r>
            <a:r>
              <a:rPr lang="en-US" altLang="en-US" sz="1600" b="1" dirty="0">
                <a:solidFill>
                  <a:srgbClr val="3366FF"/>
                </a:solidFill>
              </a:rPr>
              <a:t>AES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600" dirty="0"/>
              <a:t>Keys of 128, 192, or 256 bits, works on 128 bit blocks</a:t>
            </a:r>
          </a:p>
          <a:p>
            <a:r>
              <a:rPr lang="en-US" altLang="en-US" sz="1600" dirty="0"/>
              <a:t>RC4 is most common symmetric stream cipher, but known to have vulnerabilities</a:t>
            </a:r>
          </a:p>
          <a:p>
            <a:pPr lvl="1"/>
            <a:r>
              <a:rPr lang="en-US" altLang="en-US" sz="1600" dirty="0"/>
              <a:t>Encrypts/decrypts a stream of bytes (i.e., wireless transmission)</a:t>
            </a:r>
          </a:p>
          <a:p>
            <a:pPr lvl="1"/>
            <a:r>
              <a:rPr lang="en-US" altLang="en-US" sz="1600" dirty="0"/>
              <a:t>Key is a input to pseudo-random-bit generator</a:t>
            </a:r>
          </a:p>
          <a:p>
            <a:pPr lvl="2"/>
            <a:r>
              <a:rPr lang="en-US" altLang="en-US" sz="1600" dirty="0"/>
              <a:t>Generates an infinite </a:t>
            </a:r>
            <a:r>
              <a:rPr lang="en-US" altLang="en-US" sz="1600" b="1" dirty="0">
                <a:solidFill>
                  <a:srgbClr val="3366FF"/>
                </a:solidFill>
              </a:rPr>
              <a:t>keystream</a:t>
            </a:r>
          </a:p>
        </p:txBody>
      </p:sp>
      <p:pic>
        <p:nvPicPr>
          <p:cNvPr id="52227" name="Picture 1" descr="Screen Shot 2013-02-18 at 5.34.27 PM.png">
            <a:extLst>
              <a:ext uri="{FF2B5EF4-FFF2-40B4-BE49-F238E27FC236}">
                <a16:creationId xmlns:a16="http://schemas.microsoft.com/office/drawing/2014/main" id="{C82666E7-B6A1-4AEE-855A-CABABBC39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67" y="4001294"/>
            <a:ext cx="155733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93EB3F-2AC9-4655-959A-8F07EC8C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B7F53-D9B3-48C9-B2D3-76BAB0D0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D96B831B-FF94-429F-B92D-E0FB1E7748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1914" y="177801"/>
            <a:ext cx="8053387" cy="449263"/>
          </a:xfrm>
        </p:spPr>
        <p:txBody>
          <a:bodyPr/>
          <a:lstStyle/>
          <a:p>
            <a:pPr eaLnBrk="1" hangingPunct="1"/>
            <a:r>
              <a:rPr lang="en-US" altLang="en-US" sz="2400"/>
              <a:t>Secure Communication over Insecure Medium</a:t>
            </a:r>
          </a:p>
        </p:txBody>
      </p:sp>
      <p:pic>
        <p:nvPicPr>
          <p:cNvPr id="54274" name="Picture 6">
            <a:extLst>
              <a:ext uri="{FF2B5EF4-FFF2-40B4-BE49-F238E27FC236}">
                <a16:creationId xmlns:a16="http://schemas.microsoft.com/office/drawing/2014/main" id="{7C3DB404-9A50-49B9-9ECA-BC240FA6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4" y="898525"/>
            <a:ext cx="3316287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A87600-24FB-43FC-9831-9C61FC6E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B0133-6C94-4C4D-A793-C053550D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>
            <a:extLst>
              <a:ext uri="{FF2B5EF4-FFF2-40B4-BE49-F238E27FC236}">
                <a16:creationId xmlns:a16="http://schemas.microsoft.com/office/drawing/2014/main" id="{F34FEF40-73F7-489D-8BCF-D56AB29E4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Passwords (cont.) </a:t>
            </a:r>
          </a:p>
        </p:txBody>
      </p:sp>
      <p:pic>
        <p:nvPicPr>
          <p:cNvPr id="92162" name="Content Placeholder 2">
            <a:extLst>
              <a:ext uri="{FF2B5EF4-FFF2-40B4-BE49-F238E27FC236}">
                <a16:creationId xmlns:a16="http://schemas.microsoft.com/office/drawing/2014/main" id="{53E750C4-0F84-4214-87B4-D57588721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4" y="1854883"/>
            <a:ext cx="7633092" cy="4292821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ED300C-BB52-4D5B-B626-01878FCB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BD55D-77B4-4FCC-A92F-E97BC0F6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74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B95C1EC4-1BA1-4F9A-B6C4-26780B3B9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Asymmetric Encryption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FDD3117B-2B09-47EF-9CB1-63EB87F722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Public-key encryption </a:t>
            </a:r>
            <a:r>
              <a:rPr lang="en-US" altLang="en-US"/>
              <a:t>based on each user having two keys: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public key </a:t>
            </a:r>
            <a:r>
              <a:rPr lang="en-US" altLang="en-US"/>
              <a:t>– published key used to encrypt data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private key </a:t>
            </a:r>
            <a:r>
              <a:rPr lang="en-US" altLang="en-US"/>
              <a:t>– key known only to individual user used to decrypt data</a:t>
            </a:r>
          </a:p>
          <a:p>
            <a:r>
              <a:rPr lang="en-US" altLang="en-US"/>
              <a:t>Must be an encryption scheme that can be made public without making it easy to figure out the decryption scheme</a:t>
            </a:r>
          </a:p>
          <a:p>
            <a:pPr lvl="1"/>
            <a:r>
              <a:rPr lang="en-US" altLang="en-US"/>
              <a:t>Most common is </a:t>
            </a:r>
            <a:r>
              <a:rPr lang="en-US" altLang="en-US" b="1">
                <a:solidFill>
                  <a:srgbClr val="3366FF"/>
                </a:solidFill>
              </a:rPr>
              <a:t>RSA</a:t>
            </a:r>
            <a:r>
              <a:rPr lang="en-US" altLang="en-US"/>
              <a:t> block cipher</a:t>
            </a:r>
          </a:p>
          <a:p>
            <a:pPr lvl="1"/>
            <a:r>
              <a:rPr lang="en-US" altLang="en-US"/>
              <a:t>Efficient algorithm for testing whether or not a number is prime</a:t>
            </a:r>
          </a:p>
          <a:p>
            <a:pPr lvl="1"/>
            <a:r>
              <a:rPr lang="en-US" altLang="en-US"/>
              <a:t>No efficient algorithm is know for finding the prime factors of a number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64435C-D5EB-4423-BF50-E15B60C5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C4A26-293B-4158-8A23-7CB78672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A108D45-B51A-4755-A0FC-3F5BA43E6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Asymmetric Encryption (Cont.)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2F0505C1-FA84-4B5D-85DC-180FDE0CF0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Formally, it is computationally infeasible to derive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/>
              <a:t> from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/>
              <a:t>, and so </a:t>
            </a:r>
            <a:r>
              <a:rPr lang="en-US" altLang="en-US" i="1"/>
              <a:t>k</a:t>
            </a:r>
            <a:r>
              <a:rPr lang="en-US" altLang="en-US" i="1" baseline="-25000"/>
              <a:t>e </a:t>
            </a:r>
            <a:r>
              <a:rPr lang="en-US" altLang="en-US"/>
              <a:t> need not be kept secret and can be widely disseminated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public key</a:t>
            </a:r>
          </a:p>
          <a:p>
            <a:pPr lvl="1"/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/>
              <a:t> is the </a:t>
            </a:r>
            <a:r>
              <a:rPr lang="en-US" altLang="en-US" b="1">
                <a:solidFill>
                  <a:srgbClr val="3366FF"/>
                </a:solidFill>
              </a:rPr>
              <a:t>private key</a:t>
            </a:r>
          </a:p>
          <a:p>
            <a:pPr lvl="1"/>
            <a:r>
              <a:rPr lang="en-US" altLang="en-US" i="1"/>
              <a:t>N </a:t>
            </a:r>
            <a:r>
              <a:rPr lang="en-US" altLang="en-US"/>
              <a:t>is the product of two large, randomly chosen prime numbers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(for example, </a:t>
            </a:r>
            <a:r>
              <a:rPr lang="en-US" altLang="en-US" i="1"/>
              <a:t>p </a:t>
            </a:r>
            <a:r>
              <a:rPr lang="en-US" altLang="en-US"/>
              <a:t>and </a:t>
            </a:r>
            <a:r>
              <a:rPr lang="en-US" altLang="en-US" i="1"/>
              <a:t>q </a:t>
            </a:r>
            <a:r>
              <a:rPr lang="en-US" altLang="en-US"/>
              <a:t>are 512 bits each)</a:t>
            </a:r>
          </a:p>
          <a:p>
            <a:pPr lvl="1"/>
            <a:r>
              <a:rPr lang="en-US" altLang="en-US"/>
              <a:t>Encryption algorithm is </a:t>
            </a:r>
            <a:r>
              <a:rPr lang="en-US" altLang="en-US" i="1"/>
              <a:t>E</a:t>
            </a:r>
            <a:r>
              <a:rPr lang="en-US" altLang="en-US" i="1" baseline="-25000"/>
              <a:t>ke,N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m</a:t>
            </a:r>
            <a:r>
              <a:rPr lang="en-US" altLang="en-US" i="1" baseline="30000"/>
              <a:t>k</a:t>
            </a:r>
            <a:r>
              <a:rPr lang="en-US" altLang="en-US" i="1" baseline="12000"/>
              <a:t>e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r>
              <a:rPr lang="en-US" altLang="en-US"/>
              <a:t>, where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satisfies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 </a:t>
            </a:r>
            <a:r>
              <a:rPr lang="en-US" altLang="en-US"/>
              <a:t>mod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 </a:t>
            </a:r>
            <a:r>
              <a:rPr lang="en-US" altLang="en-US"/>
              <a:t>−1) = 1</a:t>
            </a:r>
          </a:p>
          <a:p>
            <a:pPr lvl="1"/>
            <a:r>
              <a:rPr lang="en-US" altLang="en-US"/>
              <a:t>The decryption algorithm is then </a:t>
            </a:r>
            <a:r>
              <a:rPr lang="en-US" altLang="en-US" i="1"/>
              <a:t>D</a:t>
            </a:r>
            <a:r>
              <a:rPr lang="en-US" altLang="en-US" i="1" baseline="-25000"/>
              <a:t>kd,N</a:t>
            </a:r>
            <a:r>
              <a:rPr lang="en-US" altLang="en-US"/>
              <a:t>(</a:t>
            </a:r>
            <a:r>
              <a:rPr lang="en-US" altLang="en-US" i="1"/>
              <a:t>c</a:t>
            </a:r>
            <a:r>
              <a:rPr lang="en-US" altLang="en-US"/>
              <a:t>) = </a:t>
            </a:r>
            <a:r>
              <a:rPr lang="en-US" altLang="en-US" i="1"/>
              <a:t>c</a:t>
            </a:r>
            <a:r>
              <a:rPr lang="en-US" altLang="en-US" i="1" baseline="30000"/>
              <a:t>k</a:t>
            </a:r>
            <a:r>
              <a:rPr lang="en-US" altLang="en-US" i="1" baseline="12000"/>
              <a:t>d</a:t>
            </a:r>
            <a:r>
              <a:rPr lang="en-US" altLang="en-US" i="1"/>
              <a:t> </a:t>
            </a:r>
            <a:r>
              <a:rPr lang="en-US" altLang="en-US"/>
              <a:t>mod </a:t>
            </a:r>
            <a:r>
              <a:rPr lang="en-US" altLang="en-US" i="1"/>
              <a:t>N</a:t>
            </a: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0E26F-99CA-49F8-AF5C-4899658E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C8A32-0B3E-4649-AAA4-7913BBE1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BB118FBF-1B0A-41A2-961E-3C52B069B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Asymmetric Encryption Example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74EC989F-F09D-4FBC-BC7B-E9C0AEC700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For example. make </a:t>
            </a:r>
            <a:r>
              <a:rPr lang="en-US" altLang="en-US" i="1"/>
              <a:t>p </a:t>
            </a:r>
            <a:r>
              <a:rPr lang="en-US" altLang="en-US"/>
              <a:t>= 7and </a:t>
            </a:r>
            <a:r>
              <a:rPr lang="en-US" altLang="en-US" i="1"/>
              <a:t>q </a:t>
            </a:r>
            <a:r>
              <a:rPr lang="en-US" altLang="en-US"/>
              <a:t>= 13</a:t>
            </a:r>
            <a:endParaRPr lang="en-US" altLang="en-US" sz="800"/>
          </a:p>
          <a:p>
            <a:r>
              <a:rPr lang="en-US" altLang="en-US"/>
              <a:t>We then calculate </a:t>
            </a:r>
            <a:r>
              <a:rPr lang="en-US" altLang="en-US" i="1"/>
              <a:t>N </a:t>
            </a:r>
            <a:r>
              <a:rPr lang="en-US" altLang="en-US"/>
              <a:t>= 7∗13 = 91 and (</a:t>
            </a:r>
            <a:r>
              <a:rPr lang="en-US" altLang="en-US" i="1"/>
              <a:t>p</a:t>
            </a:r>
            <a:r>
              <a:rPr lang="en-US" altLang="en-US"/>
              <a:t>−1)(</a:t>
            </a:r>
            <a:r>
              <a:rPr lang="en-US" altLang="en-US" i="1"/>
              <a:t>q</a:t>
            </a:r>
            <a:r>
              <a:rPr lang="en-US" altLang="en-US"/>
              <a:t>−1) = 72</a:t>
            </a:r>
            <a:endParaRPr lang="en-US" altLang="en-US" sz="800"/>
          </a:p>
          <a:p>
            <a:r>
              <a:rPr lang="en-US" altLang="en-US"/>
              <a:t>We next select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 </a:t>
            </a:r>
            <a:r>
              <a:rPr lang="en-US" altLang="en-US"/>
              <a:t>relatively prime to 72 and</a:t>
            </a:r>
            <a:r>
              <a:rPr lang="en-US" altLang="en-US" i="1"/>
              <a:t>&lt; </a:t>
            </a:r>
            <a:r>
              <a:rPr lang="en-US" altLang="en-US"/>
              <a:t>72, yielding 5</a:t>
            </a:r>
            <a:endParaRPr lang="en-US" altLang="en-US" sz="800"/>
          </a:p>
          <a:p>
            <a:r>
              <a:rPr lang="en-US" altLang="en-US"/>
              <a:t>Finally, we calculate 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such that </a:t>
            </a:r>
            <a:r>
              <a:rPr lang="en-US" altLang="en-US" i="1"/>
              <a:t>k</a:t>
            </a:r>
            <a:r>
              <a:rPr lang="en-US" altLang="en-US" i="1" baseline="-25000"/>
              <a:t>e</a:t>
            </a:r>
            <a:r>
              <a:rPr lang="en-US" altLang="en-US" i="1"/>
              <a:t>k</a:t>
            </a:r>
            <a:r>
              <a:rPr lang="en-US" altLang="en-US" i="1" baseline="-25000"/>
              <a:t>d</a:t>
            </a:r>
            <a:r>
              <a:rPr lang="en-US" altLang="en-US" i="1"/>
              <a:t> </a:t>
            </a:r>
            <a:r>
              <a:rPr lang="en-US" altLang="en-US"/>
              <a:t>mod 72 = 1, yielding 29</a:t>
            </a:r>
            <a:endParaRPr lang="en-US" altLang="en-US" sz="800"/>
          </a:p>
          <a:p>
            <a:r>
              <a:rPr lang="en-US" altLang="en-US"/>
              <a:t>We how have our keys</a:t>
            </a:r>
          </a:p>
          <a:p>
            <a:pPr lvl="1"/>
            <a:r>
              <a:rPr lang="en-US" altLang="en-US"/>
              <a:t>Public key, </a:t>
            </a:r>
            <a:r>
              <a:rPr lang="en-US" altLang="en-US" i="1"/>
              <a:t>k</a:t>
            </a:r>
            <a:r>
              <a:rPr lang="en-US" altLang="en-US" i="1" baseline="-25000"/>
              <a:t>e,N</a:t>
            </a:r>
            <a:r>
              <a:rPr lang="en-US" altLang="en-US" i="1"/>
              <a:t> </a:t>
            </a:r>
            <a:r>
              <a:rPr lang="en-US" altLang="en-US"/>
              <a:t>= 5</a:t>
            </a:r>
            <a:r>
              <a:rPr lang="en-US" altLang="en-US" i="1"/>
              <a:t>, </a:t>
            </a:r>
            <a:r>
              <a:rPr lang="en-US" altLang="en-US"/>
              <a:t>91</a:t>
            </a:r>
          </a:p>
          <a:p>
            <a:pPr lvl="1"/>
            <a:r>
              <a:rPr lang="en-US" altLang="en-US"/>
              <a:t>Private key, </a:t>
            </a:r>
            <a:r>
              <a:rPr lang="en-US" altLang="en-US" i="1"/>
              <a:t>k</a:t>
            </a:r>
            <a:r>
              <a:rPr lang="en-US" altLang="en-US" i="1" baseline="-25000"/>
              <a:t>d,N</a:t>
            </a:r>
            <a:r>
              <a:rPr lang="en-US" altLang="en-US" i="1"/>
              <a:t> </a:t>
            </a:r>
            <a:r>
              <a:rPr lang="en-US" altLang="en-US"/>
              <a:t>= 29</a:t>
            </a:r>
            <a:r>
              <a:rPr lang="en-US" altLang="en-US" i="1"/>
              <a:t>, </a:t>
            </a:r>
            <a:r>
              <a:rPr lang="en-US" altLang="en-US"/>
              <a:t>91</a:t>
            </a:r>
            <a:endParaRPr lang="en-US" altLang="en-US" sz="800"/>
          </a:p>
          <a:p>
            <a:r>
              <a:rPr lang="en-US" altLang="en-US"/>
              <a:t> Encrypting the message 69 with the public key results in the cyphertext 62</a:t>
            </a:r>
            <a:endParaRPr lang="en-US" altLang="en-US" sz="800"/>
          </a:p>
          <a:p>
            <a:r>
              <a:rPr lang="en-US" altLang="en-US"/>
              <a:t>Cyphertext can be decoded with the private key</a:t>
            </a:r>
          </a:p>
          <a:p>
            <a:pPr lvl="1"/>
            <a:r>
              <a:rPr lang="en-US" altLang="en-US"/>
              <a:t>Public key can be distributed in cleartext to anyone who wants to communicate with holder of public key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59EA63-2210-47F2-877A-7CC900E8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EEFBA2-2513-4349-98A2-2EB694A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90EF65A-4938-47F1-84EC-84D30E4D1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0" y="71438"/>
            <a:ext cx="7956550" cy="576262"/>
          </a:xfrm>
        </p:spPr>
        <p:txBody>
          <a:bodyPr/>
          <a:lstStyle/>
          <a:p>
            <a:pPr eaLnBrk="1" hangingPunct="1"/>
            <a:r>
              <a:rPr lang="en-US" altLang="en-US" sz="2400"/>
              <a:t>Encryption using RSA Asymmetric Cryptography</a:t>
            </a:r>
          </a:p>
        </p:txBody>
      </p:sp>
      <p:pic>
        <p:nvPicPr>
          <p:cNvPr id="62466" name="Picture 2">
            <a:extLst>
              <a:ext uri="{FF2B5EF4-FFF2-40B4-BE49-F238E27FC236}">
                <a16:creationId xmlns:a16="http://schemas.microsoft.com/office/drawing/2014/main" id="{B4D8D7D5-F953-4F27-8B69-F7C7D283F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4" y="1012826"/>
            <a:ext cx="2644775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6DDC82-8532-4A1D-921B-7841B22D8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AF0340-C115-4785-8C85-5DE69708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506EB1D3-3E61-4C04-AC66-9F51B7032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Cryptography (Cont.)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26979D10-2009-4EC6-883B-38F9E4A6C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Note symmetric cryptography based on transformations, asymmetric based on mathematical functions</a:t>
            </a:r>
          </a:p>
          <a:p>
            <a:pPr lvl="1"/>
            <a:r>
              <a:rPr lang="en-US" altLang="en-US"/>
              <a:t>Asymmetric much more compute intensive</a:t>
            </a:r>
          </a:p>
          <a:p>
            <a:pPr lvl="1"/>
            <a:r>
              <a:rPr lang="en-US" altLang="en-US"/>
              <a:t>Typically not used for bulk data encryption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D1F24B-E6CC-4565-A897-38545B73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B10D33-B99B-4DF4-A38B-EE270AAD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48FF1F8-CA23-4B6A-A35F-277A7C79A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Message Authentication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4DD7FACD-7398-49B9-979B-A839956DF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Constraining set of potential senders of a message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Complementary to encryption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Also can prove message unmodified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Algorithm components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K </a:t>
            </a:r>
            <a:r>
              <a:rPr lang="en-US" altLang="en-US"/>
              <a:t>of keys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M </a:t>
            </a:r>
            <a:r>
              <a:rPr lang="en-US" altLang="en-US"/>
              <a:t>of messages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set </a:t>
            </a:r>
            <a:r>
              <a:rPr lang="en-US" altLang="en-US" i="1"/>
              <a:t>A </a:t>
            </a:r>
            <a:r>
              <a:rPr lang="en-US" altLang="en-US"/>
              <a:t>of authenticators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S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</a:t>
            </a:r>
            <a:r>
              <a:rPr lang="en-US" altLang="en-US"/>
              <a:t>→ </a:t>
            </a:r>
            <a:r>
              <a:rPr lang="en-US" altLang="en-US" i="1"/>
              <a:t>A</a:t>
            </a:r>
            <a:r>
              <a:rPr lang="en-US" altLang="en-US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S</a:t>
            </a:r>
            <a:r>
              <a:rPr lang="en-US" altLang="en-US" baseline="-25000"/>
              <a:t>k</a:t>
            </a:r>
            <a:r>
              <a:rPr lang="en-US" altLang="en-US"/>
              <a:t> is a function for generating authenticators from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S </a:t>
            </a:r>
            <a:r>
              <a:rPr lang="en-US" altLang="en-US"/>
              <a:t>and </a:t>
            </a:r>
            <a:r>
              <a:rPr lang="en-US" altLang="en-US" i="1"/>
              <a:t>S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function </a:t>
            </a:r>
            <a:r>
              <a:rPr lang="en-US" altLang="en-US" i="1"/>
              <a:t>V </a:t>
            </a:r>
            <a:r>
              <a:rPr lang="en-US" altLang="en-US"/>
              <a:t>: </a:t>
            </a:r>
            <a:r>
              <a:rPr lang="en-US" altLang="en-US" i="1"/>
              <a:t>K </a:t>
            </a:r>
            <a:r>
              <a:rPr lang="en-US" altLang="en-US"/>
              <a:t>→ (</a:t>
            </a:r>
            <a:r>
              <a:rPr lang="en-US" altLang="en-US" i="1"/>
              <a:t>M </a:t>
            </a:r>
            <a:r>
              <a:rPr lang="en-US" altLang="en-US"/>
              <a:t>× </a:t>
            </a:r>
            <a:r>
              <a:rPr lang="en-US" altLang="en-US" i="1"/>
              <a:t>A</a:t>
            </a:r>
            <a:r>
              <a:rPr lang="en-US" altLang="en-US"/>
              <a:t>→ {true, false}). That is, for each </a:t>
            </a:r>
            <a:r>
              <a:rPr lang="en-US" altLang="en-US" i="1"/>
              <a:t>k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K</a:t>
            </a:r>
            <a:r>
              <a:rPr lang="en-US" altLang="en-US"/>
              <a:t>,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 is a function for verifying authenticators on messages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Both </a:t>
            </a:r>
            <a:r>
              <a:rPr lang="en-US" altLang="en-US" i="1"/>
              <a:t>V </a:t>
            </a:r>
            <a:r>
              <a:rPr lang="en-US" altLang="en-US"/>
              <a:t>and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 for any </a:t>
            </a:r>
            <a:r>
              <a:rPr lang="en-US" altLang="en-US" i="1"/>
              <a:t>k </a:t>
            </a:r>
            <a:r>
              <a:rPr lang="en-US" altLang="en-US"/>
              <a:t>should be efficiently computable functions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D15776-A0B7-45CD-96CE-755D14DE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2A186-2688-4D3B-B206-A1602149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93ABFA8B-09BF-4D9D-AEA3-A543CDF3A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Authentication (Cont.)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A9979FDE-784B-4CA6-9268-D9F94D637E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For a message </a:t>
            </a:r>
            <a:r>
              <a:rPr lang="en-US" altLang="en-US" i="1"/>
              <a:t>m</a:t>
            </a:r>
            <a:r>
              <a:rPr lang="en-US" altLang="en-US"/>
              <a:t>, a computer can generate an authenticator </a:t>
            </a:r>
            <a:r>
              <a:rPr lang="en-US" altLang="en-US" i="1"/>
              <a:t>a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</a:t>
            </a:r>
            <a:r>
              <a:rPr lang="en-US" altLang="en-US" i="1"/>
              <a:t>A </a:t>
            </a:r>
            <a:r>
              <a:rPr lang="en-US" altLang="en-US"/>
              <a:t>such that </a:t>
            </a:r>
            <a:r>
              <a:rPr lang="en-US" altLang="en-US" i="1"/>
              <a:t>V</a:t>
            </a:r>
            <a:r>
              <a:rPr lang="en-US" altLang="en-US" baseline="-25000"/>
              <a:t>k</a:t>
            </a:r>
            <a:r>
              <a:rPr lang="en-US" altLang="en-US"/>
              <a:t>(</a:t>
            </a:r>
            <a:r>
              <a:rPr lang="en-US" altLang="en-US" i="1"/>
              <a:t>m, a</a:t>
            </a:r>
            <a:r>
              <a:rPr lang="en-US" altLang="en-US"/>
              <a:t>) = </a:t>
            </a:r>
            <a:r>
              <a:rPr lang="en-US" altLang="en-US">
                <a:latin typeface="Courier New" panose="02070309020205020404" pitchFamily="49" charset="0"/>
              </a:rPr>
              <a:t>true</a:t>
            </a:r>
            <a:r>
              <a:rPr lang="en-US" altLang="en-US"/>
              <a:t> only if it possesses </a:t>
            </a:r>
            <a:r>
              <a:rPr lang="en-US" altLang="en-US" i="1"/>
              <a:t>k</a:t>
            </a:r>
            <a:endParaRPr lang="en-US" altLang="en-US" sz="800"/>
          </a:p>
          <a:p>
            <a:r>
              <a:rPr lang="en-US" altLang="en-US"/>
              <a:t>Thus, computer holding </a:t>
            </a:r>
            <a:r>
              <a:rPr lang="en-US" altLang="en-US" i="1"/>
              <a:t>k</a:t>
            </a:r>
            <a:r>
              <a:rPr lang="en-US" altLang="en-US"/>
              <a:t> can generate authenticators on messages so that any other computer possessing </a:t>
            </a:r>
            <a:r>
              <a:rPr lang="en-US" altLang="en-US" i="1"/>
              <a:t>k</a:t>
            </a:r>
            <a:r>
              <a:rPr lang="en-US" altLang="en-US"/>
              <a:t> can verify them</a:t>
            </a:r>
            <a:endParaRPr lang="en-US" altLang="en-US" sz="800"/>
          </a:p>
          <a:p>
            <a:r>
              <a:rPr lang="en-US" altLang="en-US"/>
              <a:t>Computer not holding </a:t>
            </a:r>
            <a:r>
              <a:rPr lang="en-US" altLang="en-US" i="1"/>
              <a:t>k</a:t>
            </a:r>
            <a:r>
              <a:rPr lang="en-US" altLang="en-US"/>
              <a:t> cannot generate authenticators on messages that can be verified using </a:t>
            </a:r>
            <a:r>
              <a:rPr lang="en-US" altLang="en-US" i="1"/>
              <a:t>V</a:t>
            </a:r>
            <a:r>
              <a:rPr lang="en-US" altLang="en-US" i="1" baseline="-25000"/>
              <a:t>k</a:t>
            </a:r>
            <a:endParaRPr lang="en-US" altLang="en-US" sz="800"/>
          </a:p>
          <a:p>
            <a:r>
              <a:rPr lang="en-US" altLang="en-US"/>
              <a:t>Since authenticators are generally exposed (for example, they are sent on the network with the messages themselves), it must not be feasible to derive </a:t>
            </a:r>
            <a:r>
              <a:rPr lang="en-US" altLang="en-US" i="1"/>
              <a:t>k</a:t>
            </a:r>
            <a:r>
              <a:rPr lang="en-US" altLang="en-US"/>
              <a:t> from the authenticators</a:t>
            </a:r>
            <a:endParaRPr lang="en-US" altLang="en-US" sz="800"/>
          </a:p>
          <a:p>
            <a:r>
              <a:rPr lang="en-US" altLang="en-US"/>
              <a:t>Practically, if V</a:t>
            </a:r>
            <a:r>
              <a:rPr lang="en-US" altLang="en-US" baseline="-25000"/>
              <a:t>k</a:t>
            </a:r>
            <a:r>
              <a:rPr lang="en-US" altLang="en-US"/>
              <a:t>(</a:t>
            </a:r>
            <a:r>
              <a:rPr lang="en-US" altLang="en-US" i="1"/>
              <a:t>m,a) </a:t>
            </a:r>
            <a:r>
              <a:rPr lang="en-US" altLang="en-US"/>
              <a:t>=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true </a:t>
            </a:r>
            <a:r>
              <a:rPr lang="en-US" altLang="en-US"/>
              <a:t>then we know </a:t>
            </a:r>
            <a:r>
              <a:rPr lang="en-US" altLang="en-US" i="1"/>
              <a:t>m</a:t>
            </a:r>
            <a:r>
              <a:rPr lang="en-US" altLang="en-US"/>
              <a:t> has not been modified and that send of message has </a:t>
            </a:r>
            <a:r>
              <a:rPr lang="en-US" altLang="en-US" i="1"/>
              <a:t>k</a:t>
            </a:r>
          </a:p>
          <a:p>
            <a:pPr lvl="1"/>
            <a:r>
              <a:rPr lang="en-US" altLang="en-US"/>
              <a:t>If we share </a:t>
            </a:r>
            <a:r>
              <a:rPr lang="en-US" altLang="en-US" i="1"/>
              <a:t>k</a:t>
            </a:r>
            <a:r>
              <a:rPr lang="en-US" altLang="en-US"/>
              <a:t> with only one entity, know where the message originated 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32525-245E-4352-8CC4-39B0AE2E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1ABBD1-5495-4412-98B9-13F12B9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76</a:t>
            </a:fld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E8C993A-1110-4E90-AA95-BB72E0B1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Authentication – Hash Functions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6A5B5155-C2E1-4408-81F2-32540F02CC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Basis of authentication</a:t>
            </a:r>
            <a:endParaRPr lang="en-US" altLang="en-US" sz="800"/>
          </a:p>
          <a:p>
            <a:r>
              <a:rPr lang="en-US" altLang="en-US"/>
              <a:t>Creates small, fixed-size block of data </a:t>
            </a:r>
            <a:r>
              <a:rPr lang="en-US" altLang="en-US" b="1">
                <a:solidFill>
                  <a:srgbClr val="3366FF"/>
                </a:solidFill>
              </a:rPr>
              <a:t>message digest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3366FF"/>
                </a:solidFill>
              </a:rPr>
              <a:t>hash value)</a:t>
            </a:r>
            <a:r>
              <a:rPr lang="en-US" altLang="en-US"/>
              <a:t> from </a:t>
            </a:r>
            <a:r>
              <a:rPr lang="en-US" altLang="en-US" i="1"/>
              <a:t>m</a:t>
            </a:r>
            <a:endParaRPr lang="en-US" altLang="en-US" sz="800" i="1"/>
          </a:p>
          <a:p>
            <a:r>
              <a:rPr lang="en-US" altLang="en-US"/>
              <a:t>Hash Function </a:t>
            </a:r>
            <a:r>
              <a:rPr lang="en-US" altLang="en-US" i="1"/>
              <a:t>H </a:t>
            </a:r>
            <a:r>
              <a:rPr lang="en-US" altLang="en-US"/>
              <a:t>must be collision resistant on </a:t>
            </a:r>
            <a:r>
              <a:rPr lang="en-US" altLang="en-US" i="1"/>
              <a:t>m</a:t>
            </a:r>
            <a:endParaRPr lang="en-US" altLang="en-US"/>
          </a:p>
          <a:p>
            <a:pPr lvl="1"/>
            <a:r>
              <a:rPr lang="en-US" altLang="en-US" sz="1600"/>
              <a:t>Must be infeasible to find an </a:t>
            </a:r>
            <a:r>
              <a:rPr lang="en-US" altLang="en-US" sz="1600" i="1"/>
              <a:t>m</a:t>
            </a:r>
            <a:r>
              <a:rPr lang="ja-JP" altLang="en-US" sz="1600" i="1"/>
              <a:t>’</a:t>
            </a:r>
            <a:r>
              <a:rPr lang="en-US" altLang="ja-JP" sz="1600"/>
              <a:t> ≠ </a:t>
            </a:r>
            <a:r>
              <a:rPr lang="en-US" altLang="ja-JP" sz="1600" i="1"/>
              <a:t>m </a:t>
            </a:r>
            <a:r>
              <a:rPr lang="en-US" altLang="ja-JP" sz="1600"/>
              <a:t>such that </a:t>
            </a:r>
            <a:r>
              <a:rPr lang="en-US" altLang="ja-JP" sz="1600" i="1"/>
              <a:t>H</a:t>
            </a:r>
            <a:r>
              <a:rPr lang="en-US" altLang="ja-JP" sz="1600"/>
              <a:t>(</a:t>
            </a:r>
            <a:r>
              <a:rPr lang="en-US" altLang="ja-JP" sz="1600" i="1"/>
              <a:t>m</a:t>
            </a:r>
            <a:r>
              <a:rPr lang="en-US" altLang="ja-JP" sz="1600"/>
              <a:t>) = </a:t>
            </a:r>
            <a:r>
              <a:rPr lang="en-US" altLang="ja-JP" sz="1600" i="1"/>
              <a:t>H</a:t>
            </a:r>
            <a:r>
              <a:rPr lang="en-US" altLang="ja-JP" sz="1600"/>
              <a:t>(</a:t>
            </a:r>
            <a:r>
              <a:rPr lang="en-US" altLang="ja-JP" sz="1600" i="1"/>
              <a:t>m</a:t>
            </a:r>
            <a:r>
              <a:rPr lang="ja-JP" altLang="en-US" sz="1600" i="1"/>
              <a:t>’</a:t>
            </a:r>
            <a:r>
              <a:rPr lang="en-US" altLang="ja-JP" sz="1600"/>
              <a:t>)</a:t>
            </a:r>
            <a:endParaRPr lang="en-US" altLang="en-US" sz="800"/>
          </a:p>
          <a:p>
            <a:r>
              <a:rPr lang="en-US" altLang="en-US"/>
              <a:t>If</a:t>
            </a:r>
            <a:r>
              <a:rPr lang="en-US" altLang="en-US" i="1"/>
              <a:t> 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en-US" altLang="en-US"/>
              <a:t>) = </a:t>
            </a:r>
            <a:r>
              <a:rPr lang="en-US" altLang="en-US" i="1"/>
              <a:t>H</a:t>
            </a:r>
            <a:r>
              <a:rPr lang="en-US" altLang="en-US"/>
              <a:t>(</a:t>
            </a:r>
            <a:r>
              <a:rPr lang="en-US" altLang="en-US" i="1"/>
              <a:t>m</a:t>
            </a:r>
            <a:r>
              <a:rPr lang="ja-JP" altLang="en-US" i="1"/>
              <a:t>’</a:t>
            </a:r>
            <a:r>
              <a:rPr lang="en-US" altLang="ja-JP"/>
              <a:t>), then </a:t>
            </a:r>
            <a:r>
              <a:rPr lang="en-US" altLang="ja-JP" i="1"/>
              <a:t>m</a:t>
            </a:r>
            <a:r>
              <a:rPr lang="en-US" altLang="ja-JP"/>
              <a:t> = </a:t>
            </a:r>
            <a:r>
              <a:rPr lang="en-US" altLang="ja-JP" i="1"/>
              <a:t>m</a:t>
            </a:r>
            <a:r>
              <a:rPr lang="ja-JP" altLang="en-US"/>
              <a:t>’</a:t>
            </a:r>
            <a:endParaRPr lang="en-US" altLang="ja-JP"/>
          </a:p>
          <a:p>
            <a:pPr lvl="1"/>
            <a:r>
              <a:rPr lang="en-US" altLang="en-US" sz="1600"/>
              <a:t>The message has not been modified</a:t>
            </a:r>
            <a:endParaRPr lang="en-US" altLang="en-US" sz="800"/>
          </a:p>
          <a:p>
            <a:r>
              <a:rPr lang="en-US" altLang="en-US"/>
              <a:t>Common message-digest functions include </a:t>
            </a:r>
            <a:r>
              <a:rPr lang="en-US" altLang="en-US" b="1">
                <a:solidFill>
                  <a:srgbClr val="3366FF"/>
                </a:solidFill>
              </a:rPr>
              <a:t>MD5</a:t>
            </a:r>
            <a:r>
              <a:rPr lang="en-US" altLang="en-US"/>
              <a:t>, which produces a 128-bit hash, and </a:t>
            </a:r>
            <a:r>
              <a:rPr lang="en-US" altLang="en-US" b="1">
                <a:solidFill>
                  <a:srgbClr val="3366FF"/>
                </a:solidFill>
              </a:rPr>
              <a:t>SHA-1</a:t>
            </a:r>
            <a:r>
              <a:rPr lang="en-US" altLang="en-US"/>
              <a:t>, which outputs a 160-bit hash</a:t>
            </a:r>
            <a:endParaRPr lang="en-US" altLang="en-US" sz="800"/>
          </a:p>
          <a:p>
            <a:r>
              <a:rPr lang="en-US" altLang="en-US"/>
              <a:t>Not useful as authenticators</a:t>
            </a:r>
          </a:p>
          <a:p>
            <a:pPr lvl="1"/>
            <a:r>
              <a:rPr lang="en-US" altLang="en-US"/>
              <a:t>For example </a:t>
            </a:r>
            <a:r>
              <a:rPr lang="en-US" altLang="en-US" i="1"/>
              <a:t>H(m</a:t>
            </a:r>
            <a:r>
              <a:rPr lang="en-US" altLang="en-US"/>
              <a:t>) can be sent with a message</a:t>
            </a:r>
          </a:p>
          <a:p>
            <a:pPr lvl="2"/>
            <a:r>
              <a:rPr lang="en-US" altLang="en-US" sz="1600"/>
              <a:t>But if </a:t>
            </a:r>
            <a:r>
              <a:rPr lang="en-US" altLang="en-US" sz="1600" i="1"/>
              <a:t>H</a:t>
            </a:r>
            <a:r>
              <a:rPr lang="en-US" altLang="en-US" sz="1600"/>
              <a:t> is known someone could modify </a:t>
            </a:r>
            <a:r>
              <a:rPr lang="en-US" altLang="en-US" sz="1600" i="1"/>
              <a:t>m</a:t>
            </a:r>
            <a:r>
              <a:rPr lang="en-US" altLang="en-US" sz="1600"/>
              <a:t> to </a:t>
            </a:r>
            <a:r>
              <a:rPr lang="en-US" altLang="en-US" sz="1600" i="1"/>
              <a:t>m’</a:t>
            </a:r>
            <a:r>
              <a:rPr lang="en-US" altLang="ja-JP" sz="1600"/>
              <a:t> and recompute </a:t>
            </a:r>
            <a:r>
              <a:rPr lang="en-US" altLang="ja-JP" sz="1600" i="1"/>
              <a:t>H(m</a:t>
            </a:r>
            <a:r>
              <a:rPr lang="en-US" altLang="en-US" sz="1600" i="1"/>
              <a:t>’</a:t>
            </a:r>
            <a:r>
              <a:rPr lang="en-US" altLang="ja-JP" sz="1600" i="1"/>
              <a:t>)</a:t>
            </a:r>
            <a:r>
              <a:rPr lang="en-US" altLang="ja-JP" sz="1600"/>
              <a:t> and modification not detected</a:t>
            </a:r>
          </a:p>
          <a:p>
            <a:pPr lvl="2"/>
            <a:r>
              <a:rPr lang="en-US" altLang="en-US" sz="1600"/>
              <a:t>So must authenticate </a:t>
            </a:r>
            <a:r>
              <a:rPr lang="en-US" altLang="en-US" sz="1600" i="1"/>
              <a:t>H(m)</a:t>
            </a:r>
            <a:endParaRPr lang="en-US" altLang="en-US" sz="16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D02DA1-7B23-44A8-A939-B889CA481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B131DB-16D4-4378-A081-D635DCFDC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77</a:t>
            </a:fld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B1650313-317C-47B4-8875-08D604F8A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Authentication - MAC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7F847428-39D3-4BEA-814C-C6BF9D4C75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Symmetric encryption used in </a:t>
            </a:r>
            <a:r>
              <a:rPr lang="en-US" altLang="en-US" b="1">
                <a:solidFill>
                  <a:srgbClr val="3366FF"/>
                </a:solidFill>
              </a:rPr>
              <a:t>message-authentication code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MAC</a:t>
            </a:r>
            <a:r>
              <a:rPr lang="en-US" altLang="en-US"/>
              <a:t>) authentication algorithm</a:t>
            </a:r>
          </a:p>
          <a:p>
            <a:r>
              <a:rPr lang="en-US" altLang="en-US"/>
              <a:t>Cryptographic checksum generated from message using secret key</a:t>
            </a:r>
          </a:p>
          <a:p>
            <a:pPr lvl="1"/>
            <a:r>
              <a:rPr lang="en-US" altLang="en-US"/>
              <a:t>Can securely authenticate short values </a:t>
            </a:r>
          </a:p>
          <a:p>
            <a:r>
              <a:rPr lang="en-US" altLang="en-US"/>
              <a:t>If used to authenticate </a:t>
            </a:r>
            <a:r>
              <a:rPr lang="en-US" altLang="en-US" i="1"/>
              <a:t>H(m)</a:t>
            </a:r>
            <a:r>
              <a:rPr lang="en-US" altLang="en-US"/>
              <a:t> for an </a:t>
            </a:r>
            <a:r>
              <a:rPr lang="en-US" altLang="en-US" i="1"/>
              <a:t>H</a:t>
            </a:r>
            <a:r>
              <a:rPr lang="en-US" altLang="en-US"/>
              <a:t> that is collision resistant, then obtain a way to securely authenticate long message by hashing them first</a:t>
            </a:r>
          </a:p>
          <a:p>
            <a:r>
              <a:rPr lang="en-US" altLang="en-US"/>
              <a:t>Note that </a:t>
            </a:r>
            <a:r>
              <a:rPr lang="en-US" altLang="en-US" i="1"/>
              <a:t>k </a:t>
            </a:r>
            <a:r>
              <a:rPr lang="en-US" altLang="en-US"/>
              <a:t>is needed to compute both </a:t>
            </a:r>
            <a:r>
              <a:rPr lang="en-US" altLang="en-US" i="1"/>
              <a:t>S</a:t>
            </a:r>
            <a:r>
              <a:rPr lang="en-US" altLang="en-US" i="1" baseline="-25000"/>
              <a:t>k</a:t>
            </a:r>
            <a:r>
              <a:rPr lang="en-US" altLang="en-US" i="1"/>
              <a:t> </a:t>
            </a:r>
            <a:r>
              <a:rPr lang="en-US" altLang="en-US"/>
              <a:t>and </a:t>
            </a:r>
            <a:r>
              <a:rPr lang="en-US" altLang="en-US" i="1"/>
              <a:t>V</a:t>
            </a:r>
            <a:r>
              <a:rPr lang="en-US" altLang="en-US" i="1" baseline="-25000"/>
              <a:t>k</a:t>
            </a:r>
            <a:r>
              <a:rPr lang="en-US" altLang="en-US"/>
              <a:t>, so anyone able to compute one can compute the other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400590-A40F-4604-AE19-B3A824D7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12C3F-F011-4AB5-8D1D-30D765C5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78</a:t>
            </a:fld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7A6DE725-D08A-4046-BF59-CEAA1C5BA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Authentication – Digital Signature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6F47AC7E-7DF5-49A5-8277-BA29A50F7B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Based on asymmetric keys and digital signature algorithm</a:t>
            </a:r>
          </a:p>
          <a:p>
            <a:r>
              <a:rPr lang="en-US" altLang="en-US" dirty="0"/>
              <a:t>Authenticators produced are </a:t>
            </a:r>
            <a:r>
              <a:rPr lang="en-US" altLang="en-US" b="1" dirty="0">
                <a:solidFill>
                  <a:srgbClr val="3366FF"/>
                </a:solidFill>
              </a:rPr>
              <a:t>digital signatures</a:t>
            </a:r>
          </a:p>
          <a:p>
            <a:r>
              <a:rPr lang="en-US" altLang="en-US" dirty="0"/>
              <a:t>Very useful – </a:t>
            </a:r>
            <a:r>
              <a:rPr lang="en-US" altLang="en-US" b="1" i="1" dirty="0"/>
              <a:t>anyone</a:t>
            </a:r>
            <a:r>
              <a:rPr lang="en-US" altLang="en-US" dirty="0"/>
              <a:t> can verify authenticity of a message</a:t>
            </a:r>
          </a:p>
          <a:p>
            <a:r>
              <a:rPr lang="en-US" altLang="en-US" dirty="0"/>
              <a:t>In a digital-signature algorithm, computationally infeasible to derive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 from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endParaRPr lang="en-US" altLang="en-US" dirty="0"/>
          </a:p>
          <a:p>
            <a:pPr lvl="1"/>
            <a:r>
              <a:rPr lang="en-US" altLang="en-US" i="1" dirty="0"/>
              <a:t>V </a:t>
            </a:r>
            <a:r>
              <a:rPr lang="en-US" altLang="en-US" dirty="0"/>
              <a:t>is a one-way function</a:t>
            </a:r>
          </a:p>
          <a:p>
            <a:pPr lvl="1"/>
            <a:r>
              <a:rPr lang="en-US" altLang="en-US" dirty="0"/>
              <a:t>Thus,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is the public key and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is the private key</a:t>
            </a:r>
          </a:p>
          <a:p>
            <a:r>
              <a:rPr lang="en-US" altLang="en-US" dirty="0"/>
              <a:t>Consider the RSA digital-signature algorithm</a:t>
            </a:r>
          </a:p>
          <a:p>
            <a:pPr lvl="1"/>
            <a:r>
              <a:rPr lang="en-US" altLang="en-US" dirty="0"/>
              <a:t>Similar to the RSA encryption algorithm, but the key use is reversed</a:t>
            </a:r>
          </a:p>
          <a:p>
            <a:pPr lvl="1"/>
            <a:r>
              <a:rPr lang="en-US" altLang="en-US" dirty="0"/>
              <a:t>Digital signature of message </a:t>
            </a:r>
            <a:r>
              <a:rPr lang="en-US" altLang="en-US" i="1" dirty="0" err="1"/>
              <a:t>S</a:t>
            </a:r>
            <a:r>
              <a:rPr lang="en-US" altLang="en-US" i="1" baseline="-25000" dirty="0" err="1"/>
              <a:t>ks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 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</a:t>
            </a:r>
            <a:r>
              <a:rPr lang="en-US" altLang="en-US" i="1" baseline="30000" dirty="0" err="1"/>
              <a:t>k</a:t>
            </a:r>
            <a:r>
              <a:rPr lang="en-US" altLang="en-US" i="1" baseline="12000" dirty="0" err="1"/>
              <a:t>s</a:t>
            </a:r>
            <a:r>
              <a:rPr lang="en-US" altLang="en-US" i="1" baseline="12000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</a:t>
            </a:r>
            <a:endParaRPr lang="en-US" altLang="en-US" dirty="0"/>
          </a:p>
          <a:p>
            <a:pPr lvl="1"/>
            <a:r>
              <a:rPr lang="en-US" altLang="en-US" dirty="0"/>
              <a:t>The key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again is a pair (</a:t>
            </a:r>
            <a:r>
              <a:rPr lang="en-US" altLang="en-US" i="1" dirty="0"/>
              <a:t>d, N</a:t>
            </a:r>
            <a:r>
              <a:rPr lang="en-US" altLang="en-US" dirty="0"/>
              <a:t>), where </a:t>
            </a:r>
            <a:r>
              <a:rPr lang="en-US" altLang="en-US" i="1" dirty="0"/>
              <a:t>N </a:t>
            </a:r>
            <a:r>
              <a:rPr lang="en-US" altLang="en-US" dirty="0"/>
              <a:t>is the product of two large, randomly chosen prime numbers </a:t>
            </a:r>
            <a:r>
              <a:rPr lang="en-US" altLang="en-US" i="1" dirty="0"/>
              <a:t>p </a:t>
            </a:r>
            <a:r>
              <a:rPr lang="en-US" altLang="en-US" dirty="0"/>
              <a:t>and </a:t>
            </a:r>
            <a:r>
              <a:rPr lang="en-US" altLang="en-US" i="1" dirty="0"/>
              <a:t>q</a:t>
            </a:r>
          </a:p>
          <a:p>
            <a:pPr lvl="1"/>
            <a:r>
              <a:rPr lang="en-US" altLang="en-US" dirty="0"/>
              <a:t>Verification algorithm is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kv</a:t>
            </a:r>
            <a:r>
              <a:rPr lang="en-US" altLang="en-US" dirty="0"/>
              <a:t>(</a:t>
            </a:r>
            <a:r>
              <a:rPr lang="en-US" altLang="en-US" i="1" dirty="0"/>
              <a:t>m, a</a:t>
            </a:r>
            <a:r>
              <a:rPr lang="en-US" altLang="en-US" dirty="0"/>
              <a:t>)    (</a:t>
            </a:r>
            <a:r>
              <a:rPr lang="en-US" altLang="en-US" i="1" dirty="0" err="1"/>
              <a:t>a</a:t>
            </a:r>
            <a:r>
              <a:rPr lang="en-US" altLang="en-US" i="1" baseline="30000" dirty="0" err="1"/>
              <a:t>k</a:t>
            </a:r>
            <a:r>
              <a:rPr lang="en-US" altLang="en-US" i="1" baseline="10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mod </a:t>
            </a:r>
            <a:r>
              <a:rPr lang="en-US" altLang="en-US" i="1" dirty="0"/>
              <a:t>N </a:t>
            </a:r>
            <a:r>
              <a:rPr lang="en-US" altLang="en-US" dirty="0"/>
              <a:t>= </a:t>
            </a:r>
            <a:r>
              <a:rPr lang="en-US" altLang="en-US" i="1" dirty="0"/>
              <a:t>H</a:t>
            </a:r>
            <a:r>
              <a:rPr lang="en-US" altLang="en-US" dirty="0"/>
              <a:t>(</a:t>
            </a:r>
            <a:r>
              <a:rPr lang="en-US" altLang="en-US" i="1" dirty="0"/>
              <a:t>m</a:t>
            </a:r>
            <a:r>
              <a:rPr lang="en-US" altLang="en-US" dirty="0"/>
              <a:t>))</a:t>
            </a:r>
          </a:p>
          <a:p>
            <a:pPr lvl="2"/>
            <a:r>
              <a:rPr lang="en-US" altLang="en-US" dirty="0"/>
              <a:t>Where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/>
              <a:t> </a:t>
            </a:r>
            <a:r>
              <a:rPr lang="en-US" altLang="en-US" dirty="0"/>
              <a:t>satisfies 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v</a:t>
            </a:r>
            <a:r>
              <a:rPr lang="en-US" altLang="en-US" i="1" dirty="0" err="1"/>
              <a:t>k</a:t>
            </a:r>
            <a:r>
              <a:rPr lang="en-US" altLang="en-US" i="1" baseline="-25000" dirty="0" err="1"/>
              <a:t>s</a:t>
            </a:r>
            <a:r>
              <a:rPr lang="en-US" altLang="en-US" i="1" dirty="0"/>
              <a:t> </a:t>
            </a:r>
            <a:r>
              <a:rPr lang="en-US" altLang="en-US" dirty="0"/>
              <a:t>mod (</a:t>
            </a:r>
            <a:r>
              <a:rPr lang="en-US" altLang="en-US" i="1" dirty="0"/>
              <a:t>p </a:t>
            </a:r>
            <a:r>
              <a:rPr lang="en-US" altLang="en-US" dirty="0"/>
              <a:t>− 1)(</a:t>
            </a:r>
            <a:r>
              <a:rPr lang="en-US" altLang="en-US" i="1" dirty="0"/>
              <a:t>q </a:t>
            </a:r>
            <a:r>
              <a:rPr lang="en-US" altLang="en-US" dirty="0"/>
              <a:t>− 1) =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03418-C8F8-4AEF-AEB4-6F102E9C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E65C3-8C90-4DFE-9970-13FD08B1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79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Biometric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Finger Print</a:t>
            </a:r>
          </a:p>
          <a:p>
            <a:r>
              <a:rPr lang="en-US" dirty="0"/>
              <a:t>Iris Scan</a:t>
            </a:r>
          </a:p>
          <a:p>
            <a:r>
              <a:rPr lang="en-US" dirty="0"/>
              <a:t>Facial Recognition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DB49C-FCA3-4C9E-BD36-7DE01061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35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7C81B2A7-6EF3-4ED3-8098-187233023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Authentication (Cont.)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4068B582-9731-4190-BD8A-6C30D25278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Why authentication is a subset of encryption?</a:t>
            </a:r>
          </a:p>
          <a:p>
            <a:pPr lvl="1"/>
            <a:r>
              <a:rPr lang="en-US" altLang="en-US" dirty="0"/>
              <a:t>Fewer computations (except for RSA digital signatures)</a:t>
            </a:r>
          </a:p>
          <a:p>
            <a:pPr lvl="1"/>
            <a:r>
              <a:rPr lang="en-US" altLang="en-US" dirty="0"/>
              <a:t>Authenticator usually shorter than message</a:t>
            </a:r>
          </a:p>
          <a:p>
            <a:pPr lvl="1"/>
            <a:r>
              <a:rPr lang="en-US" altLang="en-US" dirty="0"/>
              <a:t>Sometimes want authentication but not confidentiality</a:t>
            </a:r>
          </a:p>
          <a:p>
            <a:pPr lvl="2"/>
            <a:r>
              <a:rPr lang="en-US" altLang="en-US" dirty="0"/>
              <a:t>Signed patches et al</a:t>
            </a:r>
          </a:p>
          <a:p>
            <a:pPr lvl="1"/>
            <a:r>
              <a:rPr lang="en-US" altLang="en-US" dirty="0"/>
              <a:t>Can be basis for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non-repudiation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71CBCC-96F4-43C4-A95E-52163583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2C4349-1043-469F-8235-9BD9B14D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80</a:t>
            </a:fld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AD73C370-0126-4BB1-A5DF-FCE5E2EE0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Key Distribution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4A45D3B1-289B-40C2-A9EE-693E1469E5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Delivery of symmetric key is huge challenge</a:t>
            </a:r>
          </a:p>
          <a:p>
            <a:pPr lvl="1"/>
            <a:r>
              <a:rPr lang="en-US" altLang="en-US"/>
              <a:t>Sometimes done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3366FF"/>
                </a:solidFill>
              </a:rPr>
              <a:t>out-of-band</a:t>
            </a:r>
          </a:p>
          <a:p>
            <a:r>
              <a:rPr lang="en-US" altLang="en-US"/>
              <a:t>Asymmetric keys can proliferate – stored on </a:t>
            </a:r>
            <a:r>
              <a:rPr lang="en-US" altLang="en-US" b="1">
                <a:solidFill>
                  <a:srgbClr val="3366FF"/>
                </a:solidFill>
              </a:rPr>
              <a:t>key ring</a:t>
            </a:r>
          </a:p>
          <a:p>
            <a:pPr lvl="1"/>
            <a:r>
              <a:rPr lang="en-US" altLang="en-US"/>
              <a:t>Even asymmetric key distribution needs care – man-in-the-middle attack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D0FBFA-D066-403A-85C5-BB23ED59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DA984-5BED-49EE-AB31-092445E2A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83D7841D-0B1D-4931-BBD8-669571B09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Digital Certificates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AFC76DB6-AB07-4658-B017-901F9D6F12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Proof of who or what owns a public key</a:t>
            </a:r>
          </a:p>
          <a:p>
            <a:r>
              <a:rPr lang="en-US" altLang="en-US"/>
              <a:t>Public key digitally signed a trusted party</a:t>
            </a:r>
          </a:p>
          <a:p>
            <a:r>
              <a:rPr lang="en-US" altLang="en-US"/>
              <a:t>Trusted party receives proof of identification from entity and certifies that public key belongs to entity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Certificate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3366FF"/>
                </a:solidFill>
              </a:rPr>
              <a:t>authority</a:t>
            </a:r>
            <a:r>
              <a:rPr lang="en-US" altLang="en-US"/>
              <a:t> are trusted party – their public keys included with web browser distributions</a:t>
            </a:r>
          </a:p>
          <a:p>
            <a:pPr lvl="1"/>
            <a:r>
              <a:rPr lang="en-US" altLang="en-US"/>
              <a:t>They vouch for other authorities via digitally signing their keys, and so on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368DED-7660-461D-B3E4-0DD218EE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CCC748-ED20-4B76-8EB1-6740358A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82</a:t>
            </a:fld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C30B5247-C205-4F1F-A61C-541206158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350" y="150814"/>
            <a:ext cx="7869238" cy="485775"/>
          </a:xfrm>
        </p:spPr>
        <p:txBody>
          <a:bodyPr/>
          <a:lstStyle/>
          <a:p>
            <a:pPr eaLnBrk="1" hangingPunct="1"/>
            <a:r>
              <a:rPr lang="en-US" altLang="en-US" sz="2000"/>
              <a:t>Man-in-the-middle Attack on Asymmetric Cryptography</a:t>
            </a:r>
          </a:p>
        </p:txBody>
      </p:sp>
      <p:pic>
        <p:nvPicPr>
          <p:cNvPr id="82946" name="Picture 1">
            <a:extLst>
              <a:ext uri="{FF2B5EF4-FFF2-40B4-BE49-F238E27FC236}">
                <a16:creationId xmlns:a16="http://schemas.microsoft.com/office/drawing/2014/main" id="{AE6DBDE8-3E39-4BFA-9B73-272DE9AF8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957264"/>
            <a:ext cx="4443412" cy="53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C121BB-8837-44CA-982F-BB072E1D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42B7C-FFE0-4C02-87E0-4677AD89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83</a:t>
            </a:fld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>
            <a:extLst>
              <a:ext uri="{FF2B5EF4-FFF2-40B4-BE49-F238E27FC236}">
                <a16:creationId xmlns:a16="http://schemas.microsoft.com/office/drawing/2014/main" id="{A32254A1-56DC-4571-A9AA-98D019A21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4426" y="155576"/>
            <a:ext cx="7826375" cy="576263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Implementation of Cryptography</a:t>
            </a:r>
          </a:p>
        </p:txBody>
      </p:sp>
      <p:sp>
        <p:nvSpPr>
          <p:cNvPr id="84994" name="Content Placeholder 2">
            <a:extLst>
              <a:ext uri="{FF2B5EF4-FFF2-40B4-BE49-F238E27FC236}">
                <a16:creationId xmlns:a16="http://schemas.microsoft.com/office/drawing/2014/main" id="{CB94F6DB-D79A-469D-96C3-FA85DB21DF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30451" y="1233489"/>
            <a:ext cx="358616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Can be done at various </a:t>
            </a:r>
            <a:r>
              <a:rPr lang="en-US" altLang="en-US" b="1">
                <a:solidFill>
                  <a:srgbClr val="3366FF"/>
                </a:solidFill>
              </a:rPr>
              <a:t>layers</a:t>
            </a:r>
            <a:r>
              <a:rPr lang="en-US" altLang="en-US"/>
              <a:t> of ISO Reference Model</a:t>
            </a:r>
          </a:p>
          <a:p>
            <a:pPr lvl="1"/>
            <a:r>
              <a:rPr lang="en-US" altLang="en-US" sz="1600"/>
              <a:t>SSL at the Transport layer</a:t>
            </a:r>
          </a:p>
          <a:p>
            <a:pPr lvl="1"/>
            <a:r>
              <a:rPr lang="en-US" altLang="en-US" sz="1600"/>
              <a:t>Network layer is typically </a:t>
            </a:r>
            <a:r>
              <a:rPr lang="en-US" altLang="en-US" sz="1600" b="1">
                <a:solidFill>
                  <a:srgbClr val="3366FF"/>
                </a:solidFill>
              </a:rPr>
              <a:t>IPSec</a:t>
            </a:r>
          </a:p>
          <a:p>
            <a:pPr lvl="2"/>
            <a:r>
              <a:rPr lang="en-US" altLang="en-US" sz="1600" b="1">
                <a:solidFill>
                  <a:srgbClr val="3366FF"/>
                </a:solidFill>
              </a:rPr>
              <a:t>IKE</a:t>
            </a:r>
            <a:r>
              <a:rPr lang="en-US" altLang="en-US" sz="1600"/>
              <a:t> for key exchange</a:t>
            </a:r>
          </a:p>
          <a:p>
            <a:pPr lvl="2"/>
            <a:r>
              <a:rPr lang="en-US" altLang="en-US" sz="1600"/>
              <a:t>Basis of </a:t>
            </a:r>
            <a:r>
              <a:rPr lang="en-US" altLang="en-US" sz="1600" b="1">
                <a:solidFill>
                  <a:srgbClr val="3366FF"/>
                </a:solidFill>
              </a:rPr>
              <a:t>Virtual Private Networks (VPNs)</a:t>
            </a:r>
          </a:p>
          <a:p>
            <a:pPr lvl="2"/>
            <a:endParaRPr lang="en-US" altLang="en-US" sz="1600" b="1">
              <a:solidFill>
                <a:srgbClr val="3366FF"/>
              </a:solidFill>
            </a:endParaRPr>
          </a:p>
          <a:p>
            <a:r>
              <a:rPr lang="en-US" altLang="en-US"/>
              <a:t>Why not just at lowest level?</a:t>
            </a:r>
          </a:p>
          <a:p>
            <a:pPr lvl="1"/>
            <a:r>
              <a:rPr lang="en-US" altLang="en-US" sz="1600"/>
              <a:t>Sometimes need more knowledge than available at low levels</a:t>
            </a:r>
          </a:p>
          <a:p>
            <a:pPr lvl="2"/>
            <a:r>
              <a:rPr lang="en-US" altLang="en-US" sz="1600"/>
              <a:t>i.e. User authentication</a:t>
            </a:r>
          </a:p>
          <a:p>
            <a:pPr lvl="2"/>
            <a:r>
              <a:rPr lang="en-US" altLang="en-US" sz="1600"/>
              <a:t>i.e. e-mail delivery</a:t>
            </a:r>
          </a:p>
          <a:p>
            <a:pPr lvl="1"/>
            <a:endParaRPr lang="en-US" altLang="en-US"/>
          </a:p>
        </p:txBody>
      </p:sp>
      <p:pic>
        <p:nvPicPr>
          <p:cNvPr id="84995" name="Picture 3" descr="Screen shot 2011-04-30 at 8.45.55 PM.png">
            <a:extLst>
              <a:ext uri="{FF2B5EF4-FFF2-40B4-BE49-F238E27FC236}">
                <a16:creationId xmlns:a16="http://schemas.microsoft.com/office/drawing/2014/main" id="{3068FE72-5D3C-421F-BE6B-A62FF7998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4" y="906464"/>
            <a:ext cx="1978025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4">
            <a:extLst>
              <a:ext uri="{FF2B5EF4-FFF2-40B4-BE49-F238E27FC236}">
                <a16:creationId xmlns:a16="http://schemas.microsoft.com/office/drawing/2014/main" id="{2FDBCE38-8136-4B05-97E1-850D3D63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888" y="4497389"/>
            <a:ext cx="2051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800">
                <a:latin typeface="Verdana" panose="020B0604030504040204" pitchFamily="34" charset="0"/>
              </a:rPr>
              <a:t>Source: http://en.wikipedia.org/wiki/OSI_model</a:t>
            </a:r>
          </a:p>
        </p:txBody>
      </p:sp>
      <p:pic>
        <p:nvPicPr>
          <p:cNvPr id="84997" name="Picture 5" descr="Screen shot 2011-04-30 at 8.46.34 PM.png">
            <a:extLst>
              <a:ext uri="{FF2B5EF4-FFF2-40B4-BE49-F238E27FC236}">
                <a16:creationId xmlns:a16="http://schemas.microsoft.com/office/drawing/2014/main" id="{DD30D113-DA98-4FD7-AB76-5416A279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1" y="979489"/>
            <a:ext cx="26130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06440-0BDE-482B-9A81-D2B30DB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D374F-7564-468C-82C7-114E5D5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84</a:t>
            </a:fld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3ECD69B3-3D7D-4548-9604-7E71E818D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Encryption Example - TLS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62A492EF-0CF6-4063-BB68-8115D5FBFD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Insertion of cryptography at one layer of the ISO network model (the transport layer)</a:t>
            </a: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dirty="0"/>
              <a:t>SSL – Secure Socket Layer (also called TLS)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Cryptographic protocol that limits two computers to only exchange messages with each other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Very complicated, with many variations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Used between web servers and browsers for secure communication (credit card numbers)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server is verified with a </a:t>
            </a:r>
            <a:r>
              <a:rPr lang="en-US" altLang="en-US" b="1" dirty="0">
                <a:solidFill>
                  <a:srgbClr val="3366FF"/>
                </a:solidFill>
              </a:rPr>
              <a:t>certificate</a:t>
            </a:r>
            <a:r>
              <a:rPr lang="en-US" altLang="en-US" b="1" dirty="0"/>
              <a:t> </a:t>
            </a:r>
            <a:r>
              <a:rPr lang="en-US" altLang="en-US" dirty="0"/>
              <a:t>assuring client is talking to correct server</a:t>
            </a:r>
            <a:endParaRPr lang="en-US" altLang="en-US" sz="900" dirty="0"/>
          </a:p>
          <a:p>
            <a:pPr>
              <a:lnSpc>
                <a:spcPct val="90000"/>
              </a:lnSpc>
            </a:pPr>
            <a:r>
              <a:rPr lang="en-US" altLang="en-US" dirty="0"/>
              <a:t>Asymmetric cryptography used to establish a secure </a:t>
            </a:r>
            <a:r>
              <a:rPr lang="en-US" altLang="en-US" b="1" dirty="0">
                <a:solidFill>
                  <a:srgbClr val="3366FF"/>
                </a:solidFill>
              </a:rPr>
              <a:t>session key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(symmetric encryption) for bulk of communication during session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r>
              <a:rPr lang="en-US" altLang="en-US" dirty="0"/>
              <a:t>Communication between each computer then uses symmetric key cryptography</a:t>
            </a:r>
            <a:endParaRPr lang="en-US" altLang="en-US" sz="800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8009FE-911D-452D-AAF9-C32E06C4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4C9C6-C511-4EE6-9F94-25A5F4E7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17966792-374F-4BE9-B2C6-00C4AD556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Implementing Security Defenses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875CA4F6-F74F-4850-BD62-5671B918A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 b="1">
                <a:solidFill>
                  <a:srgbClr val="3366FF"/>
                </a:solidFill>
              </a:rPr>
              <a:t>Defense in depth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is most common security theory – multiple layers of security</a:t>
            </a:r>
          </a:p>
          <a:p>
            <a:r>
              <a:rPr lang="en-US" altLang="en-US" sz="1600" b="1">
                <a:solidFill>
                  <a:srgbClr val="3366FF"/>
                </a:solidFill>
              </a:rPr>
              <a:t>Security policy </a:t>
            </a:r>
            <a:r>
              <a:rPr lang="en-US" altLang="en-US" sz="1600"/>
              <a:t>describes what is being secured</a:t>
            </a:r>
          </a:p>
          <a:p>
            <a:r>
              <a:rPr lang="en-US" altLang="en-US" sz="1600"/>
              <a:t>Vulnerability assessment compares real state of system / network compared to security policy</a:t>
            </a:r>
          </a:p>
          <a:p>
            <a:r>
              <a:rPr lang="en-US" altLang="en-US" sz="1600"/>
              <a:t>Intrusion detection endeavors to detect attempted or successful intrusions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Signature-based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detection spots known bad patterns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Anomaly detection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spots differences from normal behavior</a:t>
            </a:r>
          </a:p>
          <a:p>
            <a:pPr lvl="2"/>
            <a:r>
              <a:rPr lang="en-US" altLang="en-US" sz="1600"/>
              <a:t>Can detect </a:t>
            </a:r>
            <a:r>
              <a:rPr lang="en-US" altLang="en-US" sz="1600" b="1">
                <a:solidFill>
                  <a:srgbClr val="3366FF"/>
                </a:solidFill>
              </a:rPr>
              <a:t>zero-day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attacks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False-positives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and </a:t>
            </a:r>
            <a:r>
              <a:rPr lang="en-US" altLang="en-US" sz="1600" b="1">
                <a:solidFill>
                  <a:srgbClr val="3366FF"/>
                </a:solidFill>
              </a:rPr>
              <a:t>false-negatives</a:t>
            </a:r>
            <a:r>
              <a:rPr lang="en-US" altLang="en-US" sz="1600">
                <a:solidFill>
                  <a:srgbClr val="3366FF"/>
                </a:solidFill>
              </a:rPr>
              <a:t> </a:t>
            </a:r>
            <a:r>
              <a:rPr lang="en-US" altLang="en-US" sz="1600"/>
              <a:t>a problem</a:t>
            </a:r>
          </a:p>
          <a:p>
            <a:r>
              <a:rPr lang="en-US" altLang="en-US" sz="1600"/>
              <a:t>Virus protection</a:t>
            </a:r>
          </a:p>
          <a:p>
            <a:pPr lvl="1"/>
            <a:r>
              <a:rPr lang="en-US" altLang="en-US" sz="1600"/>
              <a:t>Searching all programs or programs at execution for known virus patterns</a:t>
            </a:r>
          </a:p>
          <a:p>
            <a:pPr lvl="1"/>
            <a:r>
              <a:rPr lang="en-US" altLang="en-US" sz="1600"/>
              <a:t>Or run in </a:t>
            </a:r>
            <a:r>
              <a:rPr lang="en-US" altLang="en-US" sz="1600" b="1">
                <a:solidFill>
                  <a:srgbClr val="3366FF"/>
                </a:solidFill>
              </a:rPr>
              <a:t>sandbox</a:t>
            </a:r>
            <a:r>
              <a:rPr lang="en-US" altLang="en-US" sz="1600"/>
              <a:t> so can’t damage system</a:t>
            </a:r>
          </a:p>
          <a:p>
            <a:r>
              <a:rPr lang="en-US" altLang="en-US" sz="1600"/>
              <a:t>Auditing, accounting, and logging of all or specific system or network activities</a:t>
            </a:r>
          </a:p>
          <a:p>
            <a:r>
              <a:rPr lang="en-US" altLang="en-US" sz="1600"/>
              <a:t>Practice </a:t>
            </a:r>
            <a:r>
              <a:rPr lang="en-US" altLang="en-US" sz="1600" b="1">
                <a:solidFill>
                  <a:srgbClr val="3366FF"/>
                </a:solidFill>
              </a:rPr>
              <a:t>safe computing </a:t>
            </a:r>
            <a:r>
              <a:rPr lang="en-US" altLang="en-US" sz="1600"/>
              <a:t>– avoid sources of infection, download from only “good” sites, etc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B51463-2034-4641-A54D-24C716BC0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E89CF9-73E8-4DCE-8E82-5DFFB3AA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86</a:t>
            </a:fld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B3ECF6C6-40EF-412A-B968-EB77E8AA3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Firewalling to Protect Systems and Networks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CE5FBB9-3DA9-47DE-A064-CECA35AB5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network </a:t>
            </a:r>
            <a:r>
              <a:rPr lang="en-US" altLang="en-US" b="1">
                <a:solidFill>
                  <a:srgbClr val="3366FF"/>
                </a:solidFill>
              </a:rPr>
              <a:t>firewall</a:t>
            </a:r>
            <a:r>
              <a:rPr lang="en-US" altLang="en-US"/>
              <a:t> is placed between trusted and untrusted hosts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firewall limits network access between these two </a:t>
            </a:r>
            <a:r>
              <a:rPr lang="en-US" altLang="en-US" b="1">
                <a:solidFill>
                  <a:srgbClr val="3366FF"/>
                </a:solidFill>
              </a:rPr>
              <a:t>security domains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Can be tunneled or spoofed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Tunneling allows disallowed protocol to travel within allowed protocol (i.e., telnet inside of HTTP)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Firewall rules typically based on host name or IP address which can be spoofed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Personal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software layer on given host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Can monitor / limit traffic to and from the host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Application proxy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understands application protocol and can control them (i.e., SMTP)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System-call firewall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monitors all important system calls and apply rules to them (i.e., this program can execute that system call)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75A936-BE91-4F0D-BFED-11338696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60999-E130-4E2B-BC75-3D1C0CD4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87</a:t>
            </a:fld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37316940-DA98-4EB9-8F0C-33F319E2C6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7639" y="179388"/>
            <a:ext cx="8034337" cy="457200"/>
          </a:xfrm>
        </p:spPr>
        <p:txBody>
          <a:bodyPr/>
          <a:lstStyle/>
          <a:p>
            <a:pPr eaLnBrk="1" hangingPunct="1"/>
            <a:r>
              <a:rPr lang="en-US" altLang="en-US" sz="2000"/>
              <a:t>Network Security Through  Domain Separation Via Firewall</a:t>
            </a:r>
          </a:p>
        </p:txBody>
      </p:sp>
      <p:pic>
        <p:nvPicPr>
          <p:cNvPr id="97282" name="Picture 4" descr="15">
            <a:extLst>
              <a:ext uri="{FF2B5EF4-FFF2-40B4-BE49-F238E27FC236}">
                <a16:creationId xmlns:a16="http://schemas.microsoft.com/office/drawing/2014/main" id="{D5208EB7-5608-4ED6-A754-F551F191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1228725"/>
            <a:ext cx="6835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19292C-2203-4DE0-ACD5-868FF27F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79F55-8FE5-4F11-9B48-F35DDA03C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88</a:t>
            </a:fld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8FCF0353-A165-483F-94C4-69F30821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Computer Security Classifications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6B829C4-FA85-4137-831C-DBDE046A0C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U.S. Department of Defense outlines four divisions of computer security: </a:t>
            </a:r>
            <a:r>
              <a:rPr lang="en-US" altLang="en-US" b="1"/>
              <a:t>A</a:t>
            </a:r>
            <a:r>
              <a:rPr lang="en-US" altLang="en-US"/>
              <a:t>, </a:t>
            </a:r>
            <a:r>
              <a:rPr lang="en-US" altLang="en-US" b="1"/>
              <a:t>B</a:t>
            </a:r>
            <a:r>
              <a:rPr lang="en-US" altLang="en-US"/>
              <a:t>, </a:t>
            </a:r>
            <a:r>
              <a:rPr lang="en-US" altLang="en-US" b="1"/>
              <a:t>C</a:t>
            </a:r>
            <a:r>
              <a:rPr lang="en-US" altLang="en-US"/>
              <a:t>, and </a:t>
            </a:r>
            <a:r>
              <a:rPr lang="en-US" altLang="en-US" b="1"/>
              <a:t>D</a:t>
            </a:r>
            <a:endParaRPr lang="en-US" altLang="en-US" sz="800">
              <a:solidFill>
                <a:srgbClr val="3366FF"/>
              </a:solidFill>
            </a:endParaRPr>
          </a:p>
          <a:p>
            <a:r>
              <a:rPr lang="en-US" altLang="en-US" b="1"/>
              <a:t>D</a:t>
            </a:r>
            <a:r>
              <a:rPr lang="en-US" altLang="en-US"/>
              <a:t> – Minimal security</a:t>
            </a:r>
            <a:endParaRPr lang="en-US" altLang="en-US" sz="800"/>
          </a:p>
          <a:p>
            <a:r>
              <a:rPr lang="en-US" altLang="en-US" b="1"/>
              <a:t>C</a:t>
            </a:r>
            <a:r>
              <a:rPr lang="en-US" altLang="en-US"/>
              <a:t> – Provides discretionary protection through auditing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C1</a:t>
            </a:r>
            <a:r>
              <a:rPr lang="en-US" altLang="en-US"/>
              <a:t> and </a:t>
            </a:r>
            <a:r>
              <a:rPr lang="en-US" altLang="en-US" b="1"/>
              <a:t>C2</a:t>
            </a:r>
            <a:endParaRPr lang="en-US" altLang="en-US"/>
          </a:p>
          <a:p>
            <a:pPr lvl="2"/>
            <a:r>
              <a:rPr lang="en-US" altLang="en-US" b="1"/>
              <a:t>C1</a:t>
            </a:r>
            <a:r>
              <a:rPr lang="en-US" altLang="en-US"/>
              <a:t> identifies cooperating users with the same level of protection</a:t>
            </a:r>
          </a:p>
          <a:p>
            <a:pPr lvl="2"/>
            <a:r>
              <a:rPr lang="en-US" altLang="en-US" b="1"/>
              <a:t>C2</a:t>
            </a:r>
            <a:r>
              <a:rPr lang="en-US" altLang="en-US"/>
              <a:t> allows user-level access control</a:t>
            </a:r>
            <a:endParaRPr lang="en-US" altLang="en-US" sz="800"/>
          </a:p>
          <a:p>
            <a:r>
              <a:rPr lang="en-US" altLang="en-US" b="1"/>
              <a:t>B</a:t>
            </a:r>
            <a:r>
              <a:rPr lang="en-US" altLang="en-US"/>
              <a:t> – All the properties of </a:t>
            </a:r>
            <a:r>
              <a:rPr lang="en-US" altLang="en-US" b="1"/>
              <a:t>C</a:t>
            </a:r>
            <a:r>
              <a:rPr lang="en-US" altLang="en-US"/>
              <a:t>, however each object may have unique sensitivity labels</a:t>
            </a:r>
          </a:p>
          <a:p>
            <a:pPr lvl="1"/>
            <a:r>
              <a:rPr lang="en-US" altLang="en-US"/>
              <a:t>Divided into </a:t>
            </a:r>
            <a:r>
              <a:rPr lang="en-US" altLang="en-US" b="1"/>
              <a:t>B1</a:t>
            </a:r>
            <a:r>
              <a:rPr lang="en-US" altLang="en-US"/>
              <a:t>, </a:t>
            </a:r>
            <a:r>
              <a:rPr lang="en-US" altLang="en-US" b="1"/>
              <a:t>B2</a:t>
            </a:r>
            <a:r>
              <a:rPr lang="en-US" altLang="en-US"/>
              <a:t>, and </a:t>
            </a:r>
            <a:r>
              <a:rPr lang="en-US" altLang="en-US" b="1"/>
              <a:t>B3</a:t>
            </a:r>
            <a:endParaRPr lang="en-US" altLang="en-US" sz="800" b="1"/>
          </a:p>
          <a:p>
            <a:r>
              <a:rPr lang="en-US" altLang="en-US" b="1"/>
              <a:t>A</a:t>
            </a:r>
            <a:r>
              <a:rPr lang="en-US" altLang="en-US"/>
              <a:t> – Uses formal design and verification techniques to ensure security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9D1F5-673E-44E6-A59E-D260DFE7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5094DC-23F5-431A-B11B-7F02A92B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89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Factor 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 independent means</a:t>
            </a:r>
          </a:p>
          <a:p>
            <a:pPr lvl="1"/>
            <a:r>
              <a:rPr lang="en-US" dirty="0"/>
              <a:t>SMS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Phone Call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2E00F-4DDD-47B6-A3C6-26522BB9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52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>
            <a:extLst>
              <a:ext uri="{FF2B5EF4-FFF2-40B4-BE49-F238E27FC236}">
                <a16:creationId xmlns:a16="http://schemas.microsoft.com/office/drawing/2014/main" id="{79AE2264-6952-4EF9-8DB9-52B807D7E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139-710C-C449-A554-E43BC5B2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By applying appropriate layers of defense, we can keep systems safe from all but the most persistent attackers. In summary, these layers may include the following: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safe computing—don’t attach devices of unknown origin to the computer, don’t share passwords, use strong passwords, avoid falling for social engineering appeals, realize that an e-mail is not necessarily a private communication, and so on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Educate users about how to prevent phishing attacks—don’t click on email attachments or links from unknown (or even known) senders; authenticate (for example, via a phone call) that a request is legitimate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Use secure communication when possible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Physically protect computer hardware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the operating system to minimize the attack surface; disable all unused services</a:t>
            </a:r>
          </a:p>
          <a:p>
            <a:pPr lvl="1">
              <a:buFont typeface="Monotype Sorts" pitchFamily="2" charset="2"/>
              <a:buChar char="l"/>
              <a:defRPr/>
            </a:pPr>
            <a:r>
              <a:rPr lang="en-US" dirty="0"/>
              <a:t>Configure system daemons, privileges applications, and services to be as secure as possible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7E4802-ADD5-4591-9718-FA1C13E5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58E80-A389-4D0A-BFAD-1DEFE736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90</a:t>
            </a:fld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>
            <a:extLst>
              <a:ext uri="{FF2B5EF4-FFF2-40B4-BE49-F238E27FC236}">
                <a16:creationId xmlns:a16="http://schemas.microsoft.com/office/drawing/2014/main" id="{C2B1C736-3301-463F-BEAA-DC4E63812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09570" name="Content Placeholder 2">
            <a:extLst>
              <a:ext uri="{FF2B5EF4-FFF2-40B4-BE49-F238E27FC236}">
                <a16:creationId xmlns:a16="http://schemas.microsoft.com/office/drawing/2014/main" id="{D40CD467-A3BA-4BBF-9218-E19EE96265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en-US"/>
              <a:t>Use modern hardware and software, as they are likely to have up-to-date security features</a:t>
            </a:r>
          </a:p>
          <a:p>
            <a:pPr lvl="1"/>
            <a:r>
              <a:rPr lang="en-US" altLang="en-US"/>
              <a:t>Keep systems and applications up to date and patched</a:t>
            </a:r>
          </a:p>
          <a:p>
            <a:pPr lvl="1"/>
            <a:r>
              <a:rPr lang="en-US" altLang="en-US"/>
              <a:t>Only run applications from trusted sources (such as those that are code signed)</a:t>
            </a:r>
          </a:p>
          <a:p>
            <a:pPr lvl="1"/>
            <a:r>
              <a:rPr lang="en-US" altLang="en-US"/>
              <a:t>Enable logging and auditing; review the logs periodically, or automate alerts</a:t>
            </a:r>
          </a:p>
          <a:p>
            <a:pPr lvl="1"/>
            <a:r>
              <a:rPr lang="en-US" altLang="en-US"/>
              <a:t>Install and use antivirus software on systems susceptible to viruses, and keep the software up to date</a:t>
            </a:r>
          </a:p>
          <a:p>
            <a:pPr lvl="1"/>
            <a:r>
              <a:rPr lang="en-US" altLang="en-US"/>
              <a:t>Use strong passwords and passphrases, and don’t record them where they could be found</a:t>
            </a:r>
          </a:p>
          <a:p>
            <a:pPr lvl="1"/>
            <a:r>
              <a:rPr lang="en-US" altLang="en-US"/>
              <a:t>Use intrusion detection, firewalling, and other network-based protection systems as appropriate</a:t>
            </a:r>
          </a:p>
          <a:p>
            <a:pPr lvl="1"/>
            <a:r>
              <a:rPr lang="en-US" altLang="en-US"/>
              <a:t>For important facilities, use periodic vulnerability assessments and other testing methods to test security and response to incidents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1F1F8-F59D-4547-861A-E5DF59126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09EFA-B151-48B5-AEB0-EE3A5E76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91</a:t>
            </a:fld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>
            <a:extLst>
              <a:ext uri="{FF2B5EF4-FFF2-40B4-BE49-F238E27FC236}">
                <a16:creationId xmlns:a16="http://schemas.microsoft.com/office/drawing/2014/main" id="{42717982-9ACE-4A31-9F2A-BB61E49AA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Defenses Summarized (cont.)</a:t>
            </a:r>
          </a:p>
        </p:txBody>
      </p:sp>
      <p:sp>
        <p:nvSpPr>
          <p:cNvPr id="110594" name="Content Placeholder 2">
            <a:extLst>
              <a:ext uri="{FF2B5EF4-FFF2-40B4-BE49-F238E27FC236}">
                <a16:creationId xmlns:a16="http://schemas.microsoft.com/office/drawing/2014/main" id="{838207AC-6279-46E3-BA5E-5388BB6ADA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/>
              <a:t>Encrypt mass-storage devices, and consider encrypting important individual files as well</a:t>
            </a:r>
          </a:p>
          <a:p>
            <a:pPr lvl="1"/>
            <a:r>
              <a:rPr lang="en-US" altLang="en-US"/>
              <a:t>Have a security policy for important systems and facilities, and keep it up to date</a:t>
            </a:r>
          </a:p>
          <a:p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BAA40-A721-4984-A9E6-5940B7135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D6FE85-60E8-40C8-81B4-523520FD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92</a:t>
            </a:fld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C14C9793-89EB-40B6-A798-BEDB022B0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Example: Windows 10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1E574645-AACA-477F-A4BF-3FE4A45BC2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600"/>
              <a:t>Security is based on </a:t>
            </a:r>
            <a:r>
              <a:rPr lang="en-US" altLang="en-US" sz="1600" b="1">
                <a:solidFill>
                  <a:srgbClr val="3366FF"/>
                </a:solidFill>
              </a:rPr>
              <a:t>user accounts</a:t>
            </a:r>
          </a:p>
          <a:p>
            <a:pPr lvl="1"/>
            <a:r>
              <a:rPr lang="en-US" altLang="en-US" sz="1600"/>
              <a:t>Each user has unique security ID</a:t>
            </a:r>
          </a:p>
          <a:p>
            <a:pPr lvl="1"/>
            <a:r>
              <a:rPr lang="en-US" altLang="en-US" sz="1600"/>
              <a:t>Login to ID creates </a:t>
            </a:r>
            <a:r>
              <a:rPr lang="en-US" altLang="en-US" sz="1600" b="1">
                <a:solidFill>
                  <a:srgbClr val="3366FF"/>
                </a:solidFill>
              </a:rPr>
              <a:t>security access token</a:t>
            </a:r>
          </a:p>
          <a:p>
            <a:pPr lvl="2"/>
            <a:r>
              <a:rPr lang="en-US" altLang="en-US" sz="1600"/>
              <a:t>Includes security ID for user, for user</a:t>
            </a:r>
            <a:r>
              <a:rPr lang="ja-JP" altLang="en-US" sz="1600"/>
              <a:t>’</a:t>
            </a:r>
            <a:r>
              <a:rPr lang="en-US" altLang="ja-JP" sz="1600"/>
              <a:t>s groups, and special privileges</a:t>
            </a:r>
          </a:p>
          <a:p>
            <a:pPr lvl="2"/>
            <a:r>
              <a:rPr lang="en-US" altLang="en-US" sz="1600"/>
              <a:t>Every process gets copy of token</a:t>
            </a:r>
          </a:p>
          <a:p>
            <a:pPr lvl="2"/>
            <a:r>
              <a:rPr lang="en-US" altLang="en-US" sz="1600"/>
              <a:t>System checks token to determine if access allowed or denied</a:t>
            </a:r>
          </a:p>
          <a:p>
            <a:r>
              <a:rPr lang="en-US" altLang="en-US" sz="1600"/>
              <a:t>Uses a </a:t>
            </a:r>
            <a:r>
              <a:rPr lang="en-US" altLang="en-US" sz="1600" b="1">
                <a:solidFill>
                  <a:srgbClr val="3366FF"/>
                </a:solidFill>
              </a:rPr>
              <a:t>subject</a:t>
            </a:r>
            <a:r>
              <a:rPr lang="en-US" altLang="en-US" sz="1600"/>
              <a:t> model to ensure access security</a:t>
            </a:r>
          </a:p>
          <a:p>
            <a:pPr lvl="1"/>
            <a:r>
              <a:rPr lang="en-US" altLang="en-US" sz="1600"/>
              <a:t>A subject tracks and manages permissions for each program that a user runs</a:t>
            </a:r>
          </a:p>
          <a:p>
            <a:r>
              <a:rPr lang="en-US" altLang="en-US" sz="1600"/>
              <a:t>Each object in Windows has a security attribute defined by a security descriptor</a:t>
            </a:r>
          </a:p>
          <a:p>
            <a:pPr lvl="1"/>
            <a:r>
              <a:rPr lang="en-US" altLang="en-US" sz="1600"/>
              <a:t>For example, a file has a </a:t>
            </a:r>
            <a:r>
              <a:rPr lang="en-US" altLang="en-US" sz="1600" b="1">
                <a:solidFill>
                  <a:srgbClr val="3366FF"/>
                </a:solidFill>
              </a:rPr>
              <a:t>security descriptor </a:t>
            </a:r>
            <a:r>
              <a:rPr lang="en-US" altLang="en-US" sz="1600"/>
              <a:t>that indicates the access permissions for all users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6A2BCB-8770-4129-B681-24058CED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B46DC-6D85-4008-B2FA-790EDF8A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93</a:t>
            </a:fld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8CE03FBB-B045-4C2A-8FFF-D5AB624A8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Example: Windows 7 (Cont.)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CC1001C2-4930-49C1-90A6-5C51E05415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Win added mandatory integrity controls – assigns </a:t>
            </a:r>
            <a:r>
              <a:rPr lang="en-US" altLang="en-US" b="1">
                <a:solidFill>
                  <a:srgbClr val="3366FF"/>
                </a:solidFill>
              </a:rPr>
              <a:t>integrity label </a:t>
            </a:r>
            <a:r>
              <a:rPr lang="en-US" altLang="en-US"/>
              <a:t>to each securable object and subject</a:t>
            </a:r>
          </a:p>
          <a:p>
            <a:pPr lvl="1"/>
            <a:r>
              <a:rPr lang="en-US" altLang="en-US"/>
              <a:t>Subject must have access requested in discretionary access-control list to gain access to object</a:t>
            </a:r>
          </a:p>
          <a:p>
            <a:r>
              <a:rPr lang="en-US" altLang="en-US"/>
              <a:t>Security attributes described by security descriptor</a:t>
            </a:r>
          </a:p>
          <a:p>
            <a:pPr lvl="1"/>
            <a:r>
              <a:rPr lang="en-US" altLang="en-US"/>
              <a:t>Owner ID, group security ID, discretionary access-control list, system access-control list</a:t>
            </a:r>
          </a:p>
          <a:p>
            <a:r>
              <a:rPr lang="en-US" altLang="en-US"/>
              <a:t>Objects are either </a:t>
            </a:r>
            <a:r>
              <a:rPr lang="en-US" altLang="en-US" b="1">
                <a:solidFill>
                  <a:srgbClr val="3366FF"/>
                </a:solidFill>
              </a:rPr>
              <a:t>container objects </a:t>
            </a:r>
            <a:r>
              <a:rPr lang="en-US" altLang="en-US"/>
              <a:t>(containing other objects, for example a file system directory) or </a:t>
            </a:r>
            <a:r>
              <a:rPr lang="en-US" altLang="en-US" b="1">
                <a:solidFill>
                  <a:srgbClr val="3366FF"/>
                </a:solidFill>
              </a:rPr>
              <a:t>noncontainer objects</a:t>
            </a:r>
          </a:p>
          <a:p>
            <a:pPr lvl="1"/>
            <a:r>
              <a:rPr lang="en-US" altLang="en-US"/>
              <a:t>By default an object created in a container inherits permissions from the parent object</a:t>
            </a:r>
          </a:p>
          <a:p>
            <a:r>
              <a:rPr lang="en-US" altLang="en-US"/>
              <a:t>Some Win 10 security challenges result from security settings being weak by default, the number of services included in a Win 10 system, and the number of applications typically installed on a Win 10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DA87B9-34B9-4479-8B3B-B167275F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153AA-07DE-49CE-8AE5-BFB14FE6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94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6569</Words>
  <Application>Microsoft Office PowerPoint</Application>
  <PresentationFormat>Widescreen</PresentationFormat>
  <Paragraphs>916</Paragraphs>
  <Slides>94</Slides>
  <Notes>45</Notes>
  <HiddenSlides>20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Verdana</vt:lpstr>
      <vt:lpstr>Office Theme</vt:lpstr>
      <vt:lpstr>CSMC 412</vt:lpstr>
      <vt:lpstr>Security</vt:lpstr>
      <vt:lpstr>Structure</vt:lpstr>
      <vt:lpstr>The Security Problem</vt:lpstr>
      <vt:lpstr>User Authentication</vt:lpstr>
      <vt:lpstr>Passwords </vt:lpstr>
      <vt:lpstr>Passwords (cont.) </vt:lpstr>
      <vt:lpstr>Biometric Techniques</vt:lpstr>
      <vt:lpstr>Two Factor Authentication</vt:lpstr>
      <vt:lpstr>Security Violation Categories</vt:lpstr>
      <vt:lpstr>Security Violation Methods</vt:lpstr>
      <vt:lpstr>Security Measure Levels</vt:lpstr>
      <vt:lpstr>Four-layered Model of Security</vt:lpstr>
      <vt:lpstr>Program Threats</vt:lpstr>
      <vt:lpstr>Program Threats (Cont.)</vt:lpstr>
      <vt:lpstr>Code Injection</vt:lpstr>
      <vt:lpstr>C Program with Buffer-overflow Condition</vt:lpstr>
      <vt:lpstr>Code Injection (cont.)</vt:lpstr>
      <vt:lpstr>Great Programming Required?</vt:lpstr>
      <vt:lpstr>Program Threats (Cont.)</vt:lpstr>
      <vt:lpstr>Program Threats (Cont.)</vt:lpstr>
      <vt:lpstr>A Boot-sector Computer Virus</vt:lpstr>
      <vt:lpstr>The Threat Continues</vt:lpstr>
      <vt:lpstr>System and Network Threats</vt:lpstr>
      <vt:lpstr>System and Network Threats (Cont.)</vt:lpstr>
      <vt:lpstr>System and Network Threats (Cont.)</vt:lpstr>
      <vt:lpstr>System and Network Threats (Cont.)</vt:lpstr>
      <vt:lpstr>Standard Security Attacks</vt:lpstr>
      <vt:lpstr>Cryptography</vt:lpstr>
      <vt:lpstr>Cryptography as a Security Tool</vt:lpstr>
      <vt:lpstr>Introduction</vt:lpstr>
      <vt:lpstr>Substitution Ciphers</vt:lpstr>
      <vt:lpstr>Transposition Ciphers</vt:lpstr>
      <vt:lpstr>One-Time Pads (1)</vt:lpstr>
      <vt:lpstr>Fundamental Cryptographic Principles</vt:lpstr>
      <vt:lpstr>Symmetric-Key Algorithms</vt:lpstr>
      <vt:lpstr>Symmetric-Key Algorithms (1)</vt:lpstr>
      <vt:lpstr>Data Encryption Standard (1)</vt:lpstr>
      <vt:lpstr>Data Encryption Standard (2)</vt:lpstr>
      <vt:lpstr>Advanced Encryption Standard (1)</vt:lpstr>
      <vt:lpstr>Advanced Encryption Standard (2)</vt:lpstr>
      <vt:lpstr>Cipher Modes (1)</vt:lpstr>
      <vt:lpstr>Cipher Modes (2)</vt:lpstr>
      <vt:lpstr>Cipher Modes (3)</vt:lpstr>
      <vt:lpstr>Cipher Modes (4)</vt:lpstr>
      <vt:lpstr>Cipher Modes (5)</vt:lpstr>
      <vt:lpstr>Other Ciphers</vt:lpstr>
      <vt:lpstr>Public-Key Algorithms</vt:lpstr>
      <vt:lpstr>Public-Key Algorithms (1)</vt:lpstr>
      <vt:lpstr>RSA (1)</vt:lpstr>
      <vt:lpstr>RSA (2)</vt:lpstr>
      <vt:lpstr>Digital Signatures</vt:lpstr>
      <vt:lpstr>Digital Signatures (1)</vt:lpstr>
      <vt:lpstr>Symmetric-key Signatures</vt:lpstr>
      <vt:lpstr>Public-Key Signatures</vt:lpstr>
      <vt:lpstr>Message Digests (1)</vt:lpstr>
      <vt:lpstr>Message Digests (2)</vt:lpstr>
      <vt:lpstr>Message Digests (3)</vt:lpstr>
      <vt:lpstr>Message Digests (4)</vt:lpstr>
      <vt:lpstr>Management of Public Keys</vt:lpstr>
      <vt:lpstr>Management of Public Keys (1)</vt:lpstr>
      <vt:lpstr>Certificates</vt:lpstr>
      <vt:lpstr>X.509</vt:lpstr>
      <vt:lpstr>Public Key Infrastructures (PKIs)</vt:lpstr>
      <vt:lpstr>Cryptography</vt:lpstr>
      <vt:lpstr>Encryption</vt:lpstr>
      <vt:lpstr>Encryption (Cont.)</vt:lpstr>
      <vt:lpstr>Symmetric Encryption</vt:lpstr>
      <vt:lpstr>Secure Communication over Insecure Medium</vt:lpstr>
      <vt:lpstr>Asymmetric Encryption</vt:lpstr>
      <vt:lpstr>Asymmetric Encryption (Cont.)</vt:lpstr>
      <vt:lpstr>Asymmetric Encryption Example</vt:lpstr>
      <vt:lpstr>Encryption using RSA Asymmetric Cryptography</vt:lpstr>
      <vt:lpstr>Cryptography (Cont.)</vt:lpstr>
      <vt:lpstr>Message Authentication</vt:lpstr>
      <vt:lpstr>Authentication (Cont.)</vt:lpstr>
      <vt:lpstr>Authentication – Hash Functions</vt:lpstr>
      <vt:lpstr>Authentication - MAC</vt:lpstr>
      <vt:lpstr>Authentication – Digital Signature</vt:lpstr>
      <vt:lpstr>Authentication (Cont.)</vt:lpstr>
      <vt:lpstr>Key Distribution</vt:lpstr>
      <vt:lpstr>Digital Certificates</vt:lpstr>
      <vt:lpstr>Man-in-the-middle Attack on Asymmetric Cryptography</vt:lpstr>
      <vt:lpstr>Implementation of Cryptography</vt:lpstr>
      <vt:lpstr>Encryption Example - TLS</vt:lpstr>
      <vt:lpstr>Implementing Security Defenses</vt:lpstr>
      <vt:lpstr>Firewalling to Protect Systems and Networks</vt:lpstr>
      <vt:lpstr>Network Security Through  Domain Separation Via Firewall</vt:lpstr>
      <vt:lpstr>Computer Security Classifications</vt:lpstr>
      <vt:lpstr>Security Defenses Summarized</vt:lpstr>
      <vt:lpstr>Security Defenses Summarized (cont.)</vt:lpstr>
      <vt:lpstr>Security Defenses Summarized (cont.)</vt:lpstr>
      <vt:lpstr>Example: Windows 10</vt:lpstr>
      <vt:lpstr>Example: Windows 7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73</cp:revision>
  <cp:lastPrinted>2019-12-02T20:37:52Z</cp:lastPrinted>
  <dcterms:created xsi:type="dcterms:W3CDTF">2019-02-25T14:10:39Z</dcterms:created>
  <dcterms:modified xsi:type="dcterms:W3CDTF">2020-05-04T14:38:05Z</dcterms:modified>
</cp:coreProperties>
</file>