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0" r:id="rId2"/>
    <p:sldId id="334" r:id="rId3"/>
    <p:sldId id="374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536D5D-74EF-4435-9A00-574E296BDA7E}" type="slidenum">
              <a:rPr lang="en-US" altLang="en-US" sz="1300">
                <a:latin typeface="Helvetica" panose="020B0604020202020204" pitchFamily="34" charset="0"/>
              </a:rPr>
              <a:pPr/>
              <a:t>12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1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A3C3DB-35B8-4305-B9C1-A39FC3780DC3}" type="slidenum">
              <a:rPr lang="en-US" altLang="en-US" sz="1300">
                <a:latin typeface="Helvetica" panose="020B0604020202020204" pitchFamily="34" charset="0"/>
              </a:rPr>
              <a:pPr/>
              <a:t>13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9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4E8BBF-B88D-4884-BDD5-B7AA07C7A02B}" type="slidenum">
              <a:rPr lang="en-US" altLang="en-US" sz="1300">
                <a:latin typeface="Helvetica" panose="020B0604020202020204" pitchFamily="34" charset="0"/>
              </a:rPr>
              <a:pPr/>
              <a:t>15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7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EA3429-F8FC-4579-9DF4-086AAFA2843A}" type="slidenum">
              <a:rPr lang="en-US" altLang="en-US" sz="1300">
                <a:latin typeface="Helvetica" panose="020B0604020202020204" pitchFamily="34" charset="0"/>
              </a:rPr>
              <a:pPr/>
              <a:t>16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3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0D9299-6313-417E-8F24-032529C8C7C3}" type="slidenum">
              <a:rPr lang="en-US" altLang="en-US" sz="1300">
                <a:latin typeface="Helvetica" panose="020B0604020202020204" pitchFamily="34" charset="0"/>
              </a:rPr>
              <a:pPr/>
              <a:t>17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67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D1CBD1-5E96-4C5E-878D-AFA4DAE2A7A9}" type="slidenum">
              <a:rPr lang="en-US" altLang="en-US" sz="1300">
                <a:latin typeface="Helvetica" panose="020B0604020202020204" pitchFamily="34" charset="0"/>
              </a:rPr>
              <a:pPr/>
              <a:t>18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78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75409D-1659-4FC7-8866-9B5F707A257D}" type="slidenum">
              <a:rPr lang="en-US" altLang="en-US" sz="1300">
                <a:latin typeface="Helvetica" panose="020B0604020202020204" pitchFamily="34" charset="0"/>
              </a:rPr>
              <a:pPr/>
              <a:t>19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08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7658E3-AA51-4865-A398-5B2EC9A14FD1}" type="slidenum">
              <a:rPr lang="en-US" altLang="en-US" sz="1300">
                <a:latin typeface="Helvetica" panose="020B0604020202020204" pitchFamily="34" charset="0"/>
              </a:rPr>
              <a:pPr/>
              <a:t>20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5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661DE8-38F4-47D2-8A3F-87021214E447}" type="slidenum">
              <a:rPr lang="en-US" altLang="en-US" sz="1300">
                <a:latin typeface="Helvetica" panose="020B0604020202020204" pitchFamily="34" charset="0"/>
              </a:rPr>
              <a:pPr/>
              <a:t>21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36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14EC954-B344-4721-83CC-83CCF185FE39}" type="slidenum">
              <a:rPr lang="en-US" altLang="en-US" sz="1300">
                <a:latin typeface="Helvetica" panose="020B0604020202020204" pitchFamily="34" charset="0"/>
              </a:rPr>
              <a:pPr/>
              <a:t>22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7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4A4E1B0-8AC6-42AE-8618-7076E9CEE743}" type="slidenum">
              <a:rPr lang="en-US" altLang="en-US" sz="1300">
                <a:latin typeface="Helvetica" panose="020B0604020202020204" pitchFamily="34" charset="0"/>
              </a:rPr>
              <a:pPr/>
              <a:t>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CE3FDD-F170-4096-9397-2DC5D8142577}" type="slidenum">
              <a:rPr lang="en-US" altLang="en-US" sz="1300">
                <a:latin typeface="Helvetica" panose="020B0604020202020204" pitchFamily="34" charset="0"/>
              </a:rPr>
              <a:pPr/>
              <a:t>23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8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36E4AC-0CAE-4910-BCBE-FEF6A9A06D28}" type="slidenum">
              <a:rPr lang="en-US" altLang="en-US" sz="1300">
                <a:latin typeface="Helvetica" panose="020B0604020202020204" pitchFamily="34" charset="0"/>
              </a:rPr>
              <a:pPr/>
              <a:t>29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95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EA903A-FFEA-44D9-837D-5A7B8869BA72}" type="slidenum">
              <a:rPr lang="en-US" altLang="en-US" sz="1300">
                <a:latin typeface="Helvetica" panose="020B0604020202020204" pitchFamily="34" charset="0"/>
              </a:rPr>
              <a:pPr/>
              <a:t>30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88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E01485-217E-4C5D-8EAD-09E8A88F7074}" type="slidenum">
              <a:rPr lang="en-US" altLang="en-US" sz="1300">
                <a:latin typeface="Helvetica" panose="020B0604020202020204" pitchFamily="34" charset="0"/>
              </a:rPr>
              <a:pPr/>
              <a:t>31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97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418DFD3-5372-4108-8405-F08E63E1288E}" type="slidenum">
              <a:rPr lang="en-US" altLang="en-US" sz="1300">
                <a:latin typeface="Helvetica" panose="020B0604020202020204" pitchFamily="34" charset="0"/>
              </a:rPr>
              <a:pPr/>
              <a:t>32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93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556BC8-6C6E-43A0-9B8E-3CD3C1BEED86}" type="slidenum">
              <a:rPr lang="en-US" altLang="en-US" sz="1300">
                <a:latin typeface="Helvetica" panose="020B0604020202020204" pitchFamily="34" charset="0"/>
              </a:rPr>
              <a:pPr/>
              <a:t>33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4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D716AE-ABE9-4EB9-B002-E27CDD4F02E5}" type="slidenum">
              <a:rPr lang="en-US" altLang="en-US" sz="1300">
                <a:latin typeface="Helvetica" panose="020B0604020202020204" pitchFamily="34" charset="0"/>
              </a:rPr>
              <a:pPr/>
              <a:t>35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28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984DF3-9569-4012-BEDE-2055B1855F88}" type="slidenum">
              <a:rPr lang="en-US" altLang="en-US" sz="1300">
                <a:latin typeface="Helvetica" panose="020B0604020202020204" pitchFamily="34" charset="0"/>
              </a:rPr>
              <a:pPr/>
              <a:t>36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63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A841D3-78B0-44C7-9573-CFDEE7571942}" type="slidenum">
              <a:rPr lang="en-US" altLang="en-US" sz="1300">
                <a:latin typeface="Helvetica" panose="020B0604020202020204" pitchFamily="34" charset="0"/>
              </a:rPr>
              <a:pPr/>
              <a:t>37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86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1AADE7-4E44-4684-B206-50E64CA019AB}" type="slidenum">
              <a:rPr lang="en-US" altLang="en-US" sz="1300">
                <a:latin typeface="Helvetica" panose="020B0604020202020204" pitchFamily="34" charset="0"/>
              </a:rPr>
              <a:pPr/>
              <a:t>38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0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D0962B72-969B-40E9-B1A9-D0182DC339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6845D4-1D3F-4CDB-B35E-121ED625D61D}" type="slidenum">
              <a:rPr lang="en-US" altLang="en-US" sz="1300" smtClean="0">
                <a:latin typeface="Helvetica" panose="020B0604020202020204" pitchFamily="34" charset="0"/>
              </a:rPr>
              <a:pPr/>
              <a:t>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FED87D9-1AE0-4401-A54D-13A5E9D88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076992F-4411-4037-A79A-FE1ECE351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30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B8D429B-7AD6-4A59-8621-F2CA6DA58F3A}" type="slidenum">
              <a:rPr lang="en-US" altLang="en-US" sz="1300">
                <a:latin typeface="Helvetica" panose="020B0604020202020204" pitchFamily="34" charset="0"/>
              </a:rPr>
              <a:pPr/>
              <a:t>39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7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D5358A-6373-4D2A-B26C-FA30368DA480}" type="slidenum">
              <a:rPr lang="en-US" altLang="en-US" sz="1300">
                <a:latin typeface="Helvetica" panose="020B0604020202020204" pitchFamily="34" charset="0"/>
              </a:rPr>
              <a:pPr/>
              <a:t>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4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9C1E23-D0DB-4AD0-9C33-072B1945F082}" type="slidenum">
              <a:rPr lang="en-US" altLang="en-US" sz="130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8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CA84F1-BA0F-441F-84E1-B8B6F7F9157B}" type="slidenum">
              <a:rPr lang="en-US" altLang="en-US" sz="1300">
                <a:latin typeface="Helvetica" panose="020B0604020202020204" pitchFamily="34" charset="0"/>
              </a:rPr>
              <a:pPr/>
              <a:t>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505D0F-3FF7-459F-B984-656C2D90DBE1}" type="slidenum">
              <a:rPr lang="en-US" altLang="en-US" sz="1300">
                <a:latin typeface="Helvetica" panose="020B0604020202020204" pitchFamily="34" charset="0"/>
              </a:rPr>
              <a:pPr/>
              <a:t>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0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32E18D-4781-4586-BA14-D1F7C157A8A9}" type="slidenum">
              <a:rPr lang="en-US" altLang="en-US" sz="1300">
                <a:latin typeface="Helvetica" panose="020B0604020202020204" pitchFamily="34" charset="0"/>
              </a:rPr>
              <a:pPr/>
              <a:t>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0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72FB54-AEB5-40A7-B306-3D58A4D45D52}" type="slidenum">
              <a:rPr lang="en-US" altLang="en-US" sz="1300">
                <a:latin typeface="Helvetica" panose="020B0604020202020204" pitchFamily="34" charset="0"/>
              </a:rPr>
              <a:pPr/>
              <a:t>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2019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/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194313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Set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133036-5A6B-47B7-AAD0-ABC480C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2150B-54BD-488C-89C8-A47621B9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ARM CPU Architecture</a:t>
            </a:r>
          </a:p>
        </p:txBody>
      </p:sp>
      <p:pic>
        <p:nvPicPr>
          <p:cNvPr id="77826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064" y="1423989"/>
            <a:ext cx="8569325" cy="390842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31637-CB34-4250-89EF-5206B791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Domain of Protection</a:t>
            </a:r>
          </a:p>
        </p:txBody>
      </p:sp>
      <p:sp>
        <p:nvSpPr>
          <p:cNvPr id="7885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/>
              <a:t>Rings of protection separate functions into domains and order them hierarchically  </a:t>
            </a:r>
          </a:p>
          <a:p>
            <a:r>
              <a:rPr lang="en-US" altLang="en-US"/>
              <a:t>Computer can be treated as processes and objects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Hardware objects </a:t>
            </a:r>
            <a:r>
              <a:rPr lang="en-US" altLang="en-US"/>
              <a:t>(such as devices) and </a:t>
            </a:r>
            <a:r>
              <a:rPr lang="en-US" altLang="en-US" b="1">
                <a:solidFill>
                  <a:srgbClr val="3366FF"/>
                </a:solidFill>
              </a:rPr>
              <a:t>software objects </a:t>
            </a:r>
            <a:r>
              <a:rPr lang="en-US" altLang="en-US"/>
              <a:t>(such as files, programs, semaphores</a:t>
            </a:r>
          </a:p>
          <a:p>
            <a:r>
              <a:rPr lang="en-US" altLang="en-US"/>
              <a:t>Process for example should only have access to objects it currently requires to complete its task – the</a:t>
            </a:r>
            <a:r>
              <a:rPr lang="en-US" altLang="en-US" b="1">
                <a:solidFill>
                  <a:srgbClr val="3366FF"/>
                </a:solidFill>
              </a:rPr>
              <a:t> need-to-know </a:t>
            </a:r>
            <a:r>
              <a:rPr lang="en-US" altLang="en-US"/>
              <a:t>principle</a:t>
            </a:r>
          </a:p>
          <a:p>
            <a:r>
              <a:rPr lang="en-US" altLang="en-US"/>
              <a:t>Implementation can be via process operating in a </a:t>
            </a:r>
            <a:r>
              <a:rPr lang="en-US" altLang="en-US" b="1">
                <a:solidFill>
                  <a:srgbClr val="3366FF"/>
                </a:solidFill>
              </a:rPr>
              <a:t>protection domain</a:t>
            </a:r>
          </a:p>
          <a:p>
            <a:pPr lvl="1"/>
            <a:r>
              <a:rPr lang="en-US" altLang="en-US"/>
              <a:t>Specifies resources process may access</a:t>
            </a:r>
          </a:p>
          <a:p>
            <a:pPr lvl="1"/>
            <a:r>
              <a:rPr lang="en-US" altLang="en-US"/>
              <a:t>Each domain specifies set of objects and types of operations on them</a:t>
            </a:r>
          </a:p>
          <a:p>
            <a:pPr lvl="1"/>
            <a:r>
              <a:rPr lang="en-US" altLang="en-US"/>
              <a:t>Ability to execute an operation on an object is an </a:t>
            </a:r>
            <a:r>
              <a:rPr lang="en-US" altLang="en-US" b="1">
                <a:solidFill>
                  <a:srgbClr val="3366FF"/>
                </a:solidFill>
              </a:rPr>
              <a:t>access right</a:t>
            </a:r>
          </a:p>
          <a:p>
            <a:pPr lvl="2"/>
            <a:r>
              <a:rPr lang="en-US" altLang="en-US"/>
              <a:t>&lt;object-name, rights-set&gt;</a:t>
            </a:r>
          </a:p>
          <a:p>
            <a:pPr lvl="1"/>
            <a:r>
              <a:rPr lang="en-US" altLang="en-US"/>
              <a:t>Domains may share access rights</a:t>
            </a:r>
          </a:p>
          <a:p>
            <a:pPr lvl="1"/>
            <a:r>
              <a:rPr lang="en-US" altLang="en-US"/>
              <a:t>Associations can be </a:t>
            </a:r>
            <a:r>
              <a:rPr lang="en-US" altLang="en-US" b="1">
                <a:solidFill>
                  <a:srgbClr val="3366FF"/>
                </a:solidFill>
              </a:rPr>
              <a:t>static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3366FF"/>
                </a:solidFill>
              </a:rPr>
              <a:t>dynamic</a:t>
            </a:r>
          </a:p>
          <a:p>
            <a:pPr lvl="1"/>
            <a:r>
              <a:rPr lang="en-US" altLang="en-US"/>
              <a:t>If dynamic, processes can </a:t>
            </a:r>
            <a:r>
              <a:rPr lang="en-US" altLang="en-US" b="1">
                <a:solidFill>
                  <a:srgbClr val="3366FF"/>
                </a:solidFill>
              </a:rPr>
              <a:t>domain switch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65891-1E21-43AE-B92E-018B6B99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5576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Domain Structure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0450" y="1233489"/>
            <a:ext cx="6535738" cy="4530725"/>
          </a:xfrm>
        </p:spPr>
        <p:txBody>
          <a:bodyPr/>
          <a:lstStyle/>
          <a:p>
            <a:r>
              <a:rPr lang="en-US" altLang="en-US"/>
              <a:t>Access-right = &lt;</a:t>
            </a:r>
            <a:r>
              <a:rPr lang="en-US" altLang="en-US" i="1"/>
              <a:t>object-name</a:t>
            </a:r>
            <a:r>
              <a:rPr lang="en-US" altLang="en-US"/>
              <a:t>, </a:t>
            </a:r>
            <a:r>
              <a:rPr lang="en-US" altLang="en-US" i="1"/>
              <a:t>rights-set</a:t>
            </a:r>
            <a:r>
              <a:rPr lang="en-US" altLang="en-US"/>
              <a:t>&gt;</a:t>
            </a:r>
            <a:br>
              <a:rPr lang="en-US" altLang="en-US"/>
            </a:br>
            <a:r>
              <a:rPr lang="en-US" altLang="en-US"/>
              <a:t>where </a:t>
            </a:r>
            <a:r>
              <a:rPr lang="en-US" altLang="en-US" i="1"/>
              <a:t>rights-set</a:t>
            </a:r>
            <a:r>
              <a:rPr lang="en-US" altLang="en-US"/>
              <a:t> is a subset of all valid operations that can be performed on the object </a:t>
            </a:r>
          </a:p>
          <a:p>
            <a:r>
              <a:rPr lang="en-US" altLang="en-US"/>
              <a:t>Domain = set of access-rights 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42" y="3685369"/>
            <a:ext cx="591343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EC73E-7953-4D98-BCBE-F88E1657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Domain Implementation (UNIX)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Domain = user-id</a:t>
            </a:r>
            <a:endParaRPr lang="en-US" altLang="en-US" sz="800"/>
          </a:p>
          <a:p>
            <a:r>
              <a:rPr lang="en-US" altLang="en-US"/>
              <a:t>Domain switch accomplished via file system</a:t>
            </a:r>
          </a:p>
          <a:p>
            <a:pPr lvl="2"/>
            <a:r>
              <a:rPr lang="en-US" altLang="en-US"/>
              <a:t>Each file has associated with it a domain bit (setuid bit)</a:t>
            </a:r>
          </a:p>
          <a:p>
            <a:pPr lvl="2"/>
            <a:r>
              <a:rPr lang="en-US" altLang="en-US"/>
              <a:t>When file is executed and setuid = on, then user-id is set to owner of the file being executed</a:t>
            </a:r>
          </a:p>
          <a:p>
            <a:pPr lvl="2"/>
            <a:r>
              <a:rPr lang="en-US" altLang="en-US"/>
              <a:t> When execution completes user-id is reset </a:t>
            </a:r>
            <a:endParaRPr lang="en-US" altLang="en-US" sz="800"/>
          </a:p>
          <a:p>
            <a:r>
              <a:rPr lang="en-US" altLang="en-US"/>
              <a:t>Domain switch accomplished via passwords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altLang="en-US"/>
              <a:t> command temporarily switches to another user</a:t>
            </a:r>
            <a:r>
              <a:rPr lang="ja-JP" altLang="en-US"/>
              <a:t>’</a:t>
            </a:r>
            <a:r>
              <a:rPr lang="en-US" altLang="ja-JP"/>
              <a:t>s domain when other domain</a:t>
            </a:r>
            <a:r>
              <a:rPr lang="ja-JP" altLang="en-US"/>
              <a:t>’</a:t>
            </a:r>
            <a:r>
              <a:rPr lang="en-US" altLang="ja-JP"/>
              <a:t>s password provided</a:t>
            </a:r>
            <a:endParaRPr lang="en-US" altLang="en-US" sz="800"/>
          </a:p>
          <a:p>
            <a:r>
              <a:rPr lang="en-US" altLang="en-US"/>
              <a:t>Domain switching via commands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en-US"/>
              <a:t> command prefix executes specified command in another domain (if original domain has privilege or password given)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D3A3B-D5F0-42E5-8BEA-B2188415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0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Domain Implementation (Android App IDs)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E5FFC97-DA45-E54B-B649-537EE14C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In Android, distinct user IDs are provided on a per-application basis</a:t>
            </a:r>
          </a:p>
          <a:p>
            <a:pPr>
              <a:defRPr/>
            </a:pPr>
            <a:r>
              <a:rPr lang="en-US" dirty="0"/>
              <a:t>When an application is installed, the installed daemon assigns it a distinct user ID (UID) and group ID (GID), along with a private data directory (/data/data/&lt;</a:t>
            </a:r>
            <a:r>
              <a:rPr lang="en-US" dirty="0" err="1"/>
              <a:t>appname</a:t>
            </a:r>
            <a:r>
              <a:rPr lang="en-US" dirty="0"/>
              <a:t>&gt;) whose ownership is granted to this UID/GID combination alone. </a:t>
            </a:r>
          </a:p>
          <a:p>
            <a:pPr>
              <a:defRPr/>
            </a:pPr>
            <a:r>
              <a:rPr lang="en-US" dirty="0"/>
              <a:t>Applications on the device enjoy the same level of protection provided by UNIX systems to separate users</a:t>
            </a:r>
          </a:p>
          <a:p>
            <a:pPr>
              <a:defRPr/>
            </a:pPr>
            <a:r>
              <a:rPr lang="en-US" dirty="0"/>
              <a:t>A quick and simple way to provide isolation, security, and privacy. </a:t>
            </a:r>
          </a:p>
          <a:p>
            <a:pPr>
              <a:defRPr/>
            </a:pPr>
            <a:r>
              <a:rPr lang="en-US" dirty="0"/>
              <a:t>The mechanism is extended by modifying the kernel to allow certain operations (such as networking sockets) only to members of a particular GID (for example, AID INET, 3003)</a:t>
            </a:r>
          </a:p>
          <a:p>
            <a:pPr>
              <a:defRPr/>
            </a:pPr>
            <a:r>
              <a:rPr lang="en-US" dirty="0"/>
              <a:t>A further enhancement by Android is to define certain UIDs as “isolated,” prevents them from initiating RPC requests to any but a bare minimum of services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9285E-929B-4A1B-B637-6DD0FC4E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038" y="168276"/>
            <a:ext cx="7751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Access Matrix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8713" y="1119188"/>
            <a:ext cx="6850062" cy="2006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View protection as a matrix (</a:t>
            </a:r>
            <a:r>
              <a:rPr lang="en-US" altLang="en-US" b="1">
                <a:solidFill>
                  <a:srgbClr val="3366FF"/>
                </a:solidFill>
              </a:rPr>
              <a:t>access matrix</a:t>
            </a:r>
            <a:r>
              <a:rPr lang="en-US" altLang="en-US"/>
              <a:t>)</a:t>
            </a:r>
            <a:endParaRPr lang="en-US" altLang="en-US" sz="800"/>
          </a:p>
          <a:p>
            <a:r>
              <a:rPr lang="en-US" altLang="en-US"/>
              <a:t>Rows represent domains</a:t>
            </a:r>
            <a:endParaRPr lang="en-US" altLang="en-US" sz="800"/>
          </a:p>
          <a:p>
            <a:r>
              <a:rPr lang="en-US" altLang="en-US"/>
              <a:t>Columns represent objects</a:t>
            </a:r>
            <a:endParaRPr lang="en-US" altLang="en-US" sz="800"/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Access(i, j) </a:t>
            </a:r>
            <a:r>
              <a:rPr lang="en-US" altLang="en-US"/>
              <a:t>is the set of operations that a process executing in Domain</a:t>
            </a:r>
            <a:r>
              <a:rPr lang="en-US" altLang="en-US" b="1" baseline="-25000"/>
              <a:t>i</a:t>
            </a:r>
            <a:r>
              <a:rPr lang="en-US" altLang="en-US"/>
              <a:t> can invoke on Object</a:t>
            </a:r>
            <a:r>
              <a:rPr lang="en-US" altLang="en-US" b="1" baseline="-25000"/>
              <a:t>j</a:t>
            </a:r>
          </a:p>
        </p:txBody>
      </p:sp>
      <p:pic>
        <p:nvPicPr>
          <p:cNvPr id="2867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1" y="3208339"/>
            <a:ext cx="40878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D70EF-D87B-424A-A21B-21CE5004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Use of Access Matrix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If a process in Domain </a:t>
            </a:r>
            <a:r>
              <a:rPr lang="en-US" altLang="en-US" i="1"/>
              <a:t>D</a:t>
            </a:r>
            <a:r>
              <a:rPr lang="en-US" altLang="en-US" i="1" baseline="-25000"/>
              <a:t>i</a:t>
            </a:r>
            <a:r>
              <a:rPr lang="en-US" altLang="en-US" i="1"/>
              <a:t> </a:t>
            </a:r>
            <a:r>
              <a:rPr lang="en-US" altLang="en-US"/>
              <a:t>tries to do </a:t>
            </a:r>
            <a:r>
              <a:rPr lang="ja-JP" altLang="en-US"/>
              <a:t>“</a:t>
            </a:r>
            <a:r>
              <a:rPr lang="en-US" altLang="ja-JP"/>
              <a:t>op</a:t>
            </a:r>
            <a:r>
              <a:rPr lang="ja-JP" altLang="en-US"/>
              <a:t>”</a:t>
            </a:r>
            <a:r>
              <a:rPr lang="en-US" altLang="ja-JP"/>
              <a:t> on object</a:t>
            </a:r>
            <a:r>
              <a:rPr lang="en-US" altLang="ja-JP" i="1"/>
              <a:t> O</a:t>
            </a:r>
            <a:r>
              <a:rPr lang="en-US" altLang="ja-JP" i="1" baseline="-25000"/>
              <a:t>j</a:t>
            </a:r>
            <a:r>
              <a:rPr lang="en-US" altLang="ja-JP"/>
              <a:t>, then </a:t>
            </a:r>
            <a:r>
              <a:rPr lang="ja-JP" altLang="en-US"/>
              <a:t>“</a:t>
            </a:r>
            <a:r>
              <a:rPr lang="en-US" altLang="ja-JP"/>
              <a:t>op</a:t>
            </a:r>
            <a:r>
              <a:rPr lang="ja-JP" altLang="en-US"/>
              <a:t>”</a:t>
            </a:r>
            <a:r>
              <a:rPr lang="en-US" altLang="ja-JP"/>
              <a:t> must be in the access matrix</a:t>
            </a:r>
            <a:endParaRPr lang="en-US" altLang="en-US" sz="800"/>
          </a:p>
          <a:p>
            <a:r>
              <a:rPr lang="en-US" altLang="en-US"/>
              <a:t>User who creates object can define access column for that object</a:t>
            </a:r>
          </a:p>
          <a:p>
            <a:r>
              <a:rPr lang="en-US" altLang="en-US"/>
              <a:t>Can be expanded to dynamic protection</a:t>
            </a:r>
          </a:p>
          <a:p>
            <a:pPr lvl="1"/>
            <a:r>
              <a:rPr lang="en-US" altLang="en-US"/>
              <a:t>Operations to add, delete access rights</a:t>
            </a:r>
          </a:p>
          <a:p>
            <a:pPr lvl="1"/>
            <a:r>
              <a:rPr lang="en-US" altLang="en-US"/>
              <a:t>Special access rights:</a:t>
            </a:r>
          </a:p>
          <a:p>
            <a:pPr lvl="2"/>
            <a:r>
              <a:rPr lang="en-US" altLang="en-US" i="1"/>
              <a:t>owner of O</a:t>
            </a:r>
            <a:r>
              <a:rPr lang="en-US" altLang="en-US" i="1" baseline="-25000"/>
              <a:t>i</a:t>
            </a:r>
            <a:endParaRPr lang="en-US" altLang="en-US" i="1"/>
          </a:p>
          <a:p>
            <a:pPr lvl="2"/>
            <a:r>
              <a:rPr lang="en-US" altLang="en-US" i="1"/>
              <a:t>copy op from O</a:t>
            </a:r>
            <a:r>
              <a:rPr lang="en-US" altLang="en-US" i="1" baseline="-25000"/>
              <a:t>i</a:t>
            </a:r>
            <a:r>
              <a:rPr lang="en-US" altLang="en-US" i="1"/>
              <a:t> to O</a:t>
            </a:r>
            <a:r>
              <a:rPr lang="en-US" altLang="en-US" i="1" baseline="-25000"/>
              <a:t>j </a:t>
            </a:r>
            <a:r>
              <a:rPr lang="en-US" altLang="en-US" i="1"/>
              <a:t>(denoted by </a:t>
            </a:r>
            <a:r>
              <a:rPr lang="ja-JP" altLang="en-US" i="1"/>
              <a:t>“</a:t>
            </a:r>
            <a:r>
              <a:rPr lang="en-US" altLang="ja-JP" i="1"/>
              <a:t>*</a:t>
            </a:r>
            <a:r>
              <a:rPr lang="ja-JP" altLang="en-US" i="1"/>
              <a:t>”</a:t>
            </a:r>
            <a:r>
              <a:rPr lang="en-US" altLang="ja-JP" i="1"/>
              <a:t>)</a:t>
            </a:r>
          </a:p>
          <a:p>
            <a:pPr lvl="2"/>
            <a:r>
              <a:rPr lang="en-US" altLang="en-US" i="1"/>
              <a:t>control – D</a:t>
            </a:r>
            <a:r>
              <a:rPr lang="en-US" altLang="en-US" i="1" baseline="-25000"/>
              <a:t>i</a:t>
            </a:r>
            <a:r>
              <a:rPr lang="en-US" altLang="en-US" i="1"/>
              <a:t> can modify D</a:t>
            </a:r>
            <a:r>
              <a:rPr lang="en-US" altLang="en-US" i="1" baseline="-25000"/>
              <a:t>j</a:t>
            </a:r>
            <a:r>
              <a:rPr lang="en-US" altLang="en-US" i="1"/>
              <a:t> access rights</a:t>
            </a:r>
          </a:p>
          <a:p>
            <a:pPr lvl="2"/>
            <a:r>
              <a:rPr lang="en-US" altLang="en-US" i="1"/>
              <a:t>transfer – switch from domain D</a:t>
            </a:r>
            <a:r>
              <a:rPr lang="en-US" altLang="en-US" i="1" baseline="-25000"/>
              <a:t>i</a:t>
            </a:r>
            <a:r>
              <a:rPr lang="en-US" altLang="en-US" i="1"/>
              <a:t> to D</a:t>
            </a:r>
            <a:r>
              <a:rPr lang="en-US" altLang="en-US" i="1" baseline="-25000"/>
              <a:t>j</a:t>
            </a:r>
          </a:p>
          <a:p>
            <a:pPr lvl="1"/>
            <a:r>
              <a:rPr lang="en-US" altLang="en-US" i="1"/>
              <a:t>Copy </a:t>
            </a:r>
            <a:r>
              <a:rPr lang="en-US" altLang="en-US"/>
              <a:t>and </a:t>
            </a:r>
            <a:r>
              <a:rPr lang="en-US" altLang="en-US" i="1"/>
              <a:t>Owner </a:t>
            </a:r>
            <a:r>
              <a:rPr lang="en-US" altLang="en-US"/>
              <a:t>applicable to an object</a:t>
            </a:r>
          </a:p>
          <a:p>
            <a:pPr lvl="1"/>
            <a:r>
              <a:rPr lang="en-US" altLang="en-US" i="1"/>
              <a:t>Control </a:t>
            </a:r>
            <a:r>
              <a:rPr lang="en-US" altLang="en-US"/>
              <a:t>applicable to domain object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81B28-4E08-44A4-99AC-1C3BFA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3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Use of Access Matrix (Cont.)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Access matrix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design separates mechanism from policy</a:t>
            </a:r>
          </a:p>
          <a:p>
            <a:pPr lvl="1"/>
            <a:r>
              <a:rPr lang="en-US" altLang="en-US"/>
              <a:t>Mechanism </a:t>
            </a:r>
          </a:p>
          <a:p>
            <a:pPr lvl="2"/>
            <a:r>
              <a:rPr lang="en-US" altLang="en-US"/>
              <a:t>Operating system provides access-matrix + rules</a:t>
            </a:r>
          </a:p>
          <a:p>
            <a:pPr lvl="2"/>
            <a:r>
              <a:rPr lang="en-US" altLang="en-US"/>
              <a:t>If ensures that the matrix is only manipulated by authorized agents and that rules are strictly enforced</a:t>
            </a:r>
          </a:p>
          <a:p>
            <a:pPr lvl="1"/>
            <a:r>
              <a:rPr lang="en-US" altLang="en-US"/>
              <a:t>Policy</a:t>
            </a:r>
          </a:p>
          <a:p>
            <a:pPr lvl="2"/>
            <a:r>
              <a:rPr lang="en-US" altLang="en-US"/>
              <a:t>User dictates policy</a:t>
            </a:r>
          </a:p>
          <a:p>
            <a:pPr lvl="2"/>
            <a:r>
              <a:rPr lang="en-US" altLang="en-US"/>
              <a:t>Who can access what object and in what mode</a:t>
            </a:r>
          </a:p>
          <a:p>
            <a:r>
              <a:rPr lang="en-US" altLang="en-US"/>
              <a:t>But doesn</a:t>
            </a:r>
            <a:r>
              <a:rPr lang="ja-JP" altLang="en-US"/>
              <a:t>’</a:t>
            </a:r>
            <a:r>
              <a:rPr lang="en-US" altLang="ja-JP"/>
              <a:t>t solve the general confinement problem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50E1D-2AEF-464E-B309-3F341959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903538" y="150813"/>
            <a:ext cx="7747000" cy="519112"/>
          </a:xfrm>
        </p:spPr>
        <p:txBody>
          <a:bodyPr/>
          <a:lstStyle/>
          <a:p>
            <a:pPr eaLnBrk="1" hangingPunct="1"/>
            <a:r>
              <a:rPr lang="en-US" altLang="en-US" sz="2400"/>
              <a:t>Access Matrix of Figure A with Domains as Objects</a:t>
            </a:r>
          </a:p>
        </p:txBody>
      </p:sp>
      <p:pic>
        <p:nvPicPr>
          <p:cNvPr id="34818" name="Picture 6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404938"/>
            <a:ext cx="67611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8F17A-D255-4EAD-A1BC-2DFC538C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6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7450" y="182563"/>
            <a:ext cx="77533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Access Matrix with </a:t>
            </a:r>
            <a:r>
              <a:rPr lang="en-US" altLang="en-US" i="1"/>
              <a:t>Copy</a:t>
            </a:r>
            <a:r>
              <a:rPr lang="en-US" altLang="en-US"/>
              <a:t> Rights</a:t>
            </a:r>
          </a:p>
        </p:txBody>
      </p:sp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214438"/>
            <a:ext cx="4256088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CC84C-ED12-4C87-83E6-81C01A0C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3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Protection</a:t>
            </a:r>
            <a:endParaRPr lang="en-US" altLang="en-US" b="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/>
              <a:t>Goals of Protection </a:t>
            </a:r>
          </a:p>
          <a:p>
            <a:r>
              <a:rPr lang="en-US" altLang="en-US"/>
              <a:t>Principles of Protection</a:t>
            </a:r>
          </a:p>
          <a:p>
            <a:r>
              <a:rPr lang="en-US" altLang="en-US"/>
              <a:t>Protection Rings</a:t>
            </a:r>
          </a:p>
          <a:p>
            <a:r>
              <a:rPr lang="en-US" altLang="en-US"/>
              <a:t>Domain of Protection</a:t>
            </a:r>
          </a:p>
          <a:p>
            <a:r>
              <a:rPr lang="en-US" altLang="en-US"/>
              <a:t>Access Matrix </a:t>
            </a:r>
          </a:p>
          <a:p>
            <a:r>
              <a:rPr lang="en-US" altLang="en-US"/>
              <a:t>Implementation of Access Matrix </a:t>
            </a:r>
          </a:p>
          <a:p>
            <a:r>
              <a:rPr lang="en-US" altLang="en-US"/>
              <a:t>Revocation of Access Rights </a:t>
            </a:r>
          </a:p>
          <a:p>
            <a:r>
              <a:rPr lang="en-US" altLang="en-US"/>
              <a:t>Role-based Access Control</a:t>
            </a:r>
          </a:p>
          <a:p>
            <a:r>
              <a:rPr lang="en-US" altLang="en-US"/>
              <a:t>Mandatory Access Control (MAC)</a:t>
            </a:r>
          </a:p>
          <a:p>
            <a:r>
              <a:rPr lang="en-US" altLang="en-US"/>
              <a:t>Capability-Based Systems </a:t>
            </a:r>
          </a:p>
          <a:p>
            <a:r>
              <a:rPr lang="en-US" altLang="en-US"/>
              <a:t>Other Protection Implementation Methods</a:t>
            </a:r>
          </a:p>
          <a:p>
            <a:r>
              <a:rPr lang="en-US" altLang="en-US"/>
              <a:t>Language-based Protection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2E848-8B47-4A41-92E5-AEE46D7C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401" y="155576"/>
            <a:ext cx="77819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Access Matrix With </a:t>
            </a:r>
            <a:r>
              <a:rPr lang="en-US" altLang="en-US" i="1"/>
              <a:t>Owner</a:t>
            </a:r>
            <a:r>
              <a:rPr lang="en-US" altLang="en-US"/>
              <a:t> Rights</a:t>
            </a:r>
          </a:p>
        </p:txBody>
      </p:sp>
      <p:pic>
        <p:nvPicPr>
          <p:cNvPr id="38914" name="Picture 5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1219201"/>
            <a:ext cx="35655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98E36-AE10-4C74-90C5-422C983C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3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426" y="182563"/>
            <a:ext cx="784066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Modified Access Matrix of Figure B</a:t>
            </a:r>
          </a:p>
        </p:txBody>
      </p:sp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548892"/>
            <a:ext cx="69532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pic>
        <p:nvPicPr>
          <p:cNvPr id="5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9" y="766004"/>
            <a:ext cx="6930231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07E82B-9C65-4D32-ACCF-FB772682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3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Implementation of Access Matrix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736850" algn="l"/>
              </a:tabLst>
            </a:pPr>
            <a:r>
              <a:rPr lang="en-US" altLang="en-US"/>
              <a:t>Generally, a sparse matrix</a:t>
            </a:r>
          </a:p>
          <a:p>
            <a:pPr>
              <a:tabLst>
                <a:tab pos="2736850" algn="l"/>
              </a:tabLst>
            </a:pPr>
            <a:r>
              <a:rPr lang="en-US" altLang="en-US"/>
              <a:t>Option 1 – Global table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Store ordered triples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&lt;domain, object, rights-set&gt; </a:t>
            </a:r>
            <a:r>
              <a:rPr lang="en-US" altLang="en-US"/>
              <a:t>in table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A requested operation M on object </a:t>
            </a:r>
            <a:r>
              <a:rPr lang="en-US" altLang="en-US" i="1"/>
              <a:t>O</a:t>
            </a:r>
            <a:r>
              <a:rPr lang="en-US" altLang="en-US" i="1" baseline="-25000"/>
              <a:t>j</a:t>
            </a:r>
            <a:r>
              <a:rPr lang="en-US" altLang="en-US"/>
              <a:t> within domain </a:t>
            </a:r>
            <a:r>
              <a:rPr lang="en-US" altLang="en-US" i="1"/>
              <a:t>D</a:t>
            </a:r>
            <a:r>
              <a:rPr lang="en-US" altLang="en-US" i="1" baseline="-25000"/>
              <a:t>i</a:t>
            </a:r>
            <a:r>
              <a:rPr lang="en-US" altLang="en-US"/>
              <a:t> -&gt; search table for </a:t>
            </a:r>
            <a:r>
              <a:rPr lang="en-US" altLang="en-US" i="1"/>
              <a:t>&lt; D</a:t>
            </a:r>
            <a:r>
              <a:rPr lang="en-US" altLang="en-US" i="1" baseline="-25000"/>
              <a:t>i</a:t>
            </a:r>
            <a:r>
              <a:rPr lang="en-US" altLang="en-US" i="1"/>
              <a:t>, O</a:t>
            </a:r>
            <a:r>
              <a:rPr lang="en-US" altLang="en-US" i="1" baseline="-25000"/>
              <a:t>j</a:t>
            </a:r>
            <a:r>
              <a:rPr lang="en-US" altLang="en-US" i="1"/>
              <a:t>, R</a:t>
            </a:r>
            <a:r>
              <a:rPr lang="en-US" altLang="en-US" i="1" baseline="-25000"/>
              <a:t>k</a:t>
            </a:r>
            <a:r>
              <a:rPr lang="en-US" altLang="en-US" i="1"/>
              <a:t> &gt; </a:t>
            </a:r>
          </a:p>
          <a:p>
            <a:pPr lvl="2">
              <a:tabLst>
                <a:tab pos="2736850" algn="l"/>
              </a:tabLst>
            </a:pPr>
            <a:r>
              <a:rPr lang="en-US" altLang="en-US"/>
              <a:t>with M ∈ R</a:t>
            </a:r>
            <a:r>
              <a:rPr lang="en-US" altLang="en-US" baseline="-25000"/>
              <a:t>k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But table could be large -&gt; won</a:t>
            </a:r>
            <a:r>
              <a:rPr lang="ja-JP" altLang="en-US"/>
              <a:t>’</a:t>
            </a:r>
            <a:r>
              <a:rPr lang="en-US" altLang="ja-JP"/>
              <a:t>t fit in main memory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Difficult to group objects (consider an object that all domains can read)</a:t>
            </a:r>
          </a:p>
          <a:p>
            <a:pPr>
              <a:buNone/>
              <a:tabLst>
                <a:tab pos="2736850" algn="l"/>
              </a:tabLst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CC451-90BF-4B39-BB36-5E9B8305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Implementation of Access Matrix (Cont.)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736850" algn="l"/>
              </a:tabLst>
            </a:pPr>
            <a:r>
              <a:rPr lang="en-US" altLang="en-US"/>
              <a:t>Option 2 – Access lists for objects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Each column implemented as an access list for one object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Resulting per-object list consists of ordered pairs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&lt;domain, rights-set&gt; </a:t>
            </a:r>
            <a:r>
              <a:rPr lang="en-US" altLang="en-US"/>
              <a:t>defining all domains with non-empty set of access rights for the object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Easily extended to contain default set -&gt; If M ∈ default set, also allow access</a:t>
            </a:r>
          </a:p>
          <a:p>
            <a:pPr>
              <a:buNone/>
              <a:tabLst>
                <a:tab pos="2736850" algn="l"/>
              </a:tabLst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C5C9E-A2E2-40B7-8ABE-CCB418B7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78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Implementation of Access Matrix (Cont.)</a:t>
            </a:r>
          </a:p>
        </p:txBody>
      </p:sp>
      <p:sp>
        <p:nvSpPr>
          <p:cNvPr id="4710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736850" algn="l"/>
              </a:tabLst>
            </a:pPr>
            <a:r>
              <a:rPr lang="en-US" altLang="en-US"/>
              <a:t>Each column = Access-control list for one object </a:t>
            </a:r>
            <a:br>
              <a:rPr lang="en-US" altLang="en-US"/>
            </a:br>
            <a:r>
              <a:rPr lang="en-US" altLang="en-US"/>
              <a:t>Defines who can perform what operation</a:t>
            </a:r>
            <a:br>
              <a:rPr lang="en-US" altLang="en-US"/>
            </a:br>
            <a:br>
              <a:rPr lang="en-US" altLang="en-US" sz="1600"/>
            </a:br>
            <a:r>
              <a:rPr lang="en-US" altLang="en-US" sz="1600"/>
              <a:t>	Domain 1 = Read, Write</a:t>
            </a:r>
            <a:br>
              <a:rPr lang="en-US" altLang="en-US" sz="1600"/>
            </a:br>
            <a:r>
              <a:rPr lang="en-US" altLang="en-US" sz="1600"/>
              <a:t>	Domain 2 = Read</a:t>
            </a:r>
            <a:br>
              <a:rPr lang="en-US" altLang="en-US" sz="1600"/>
            </a:br>
            <a:r>
              <a:rPr lang="en-US" altLang="en-US" sz="1600"/>
              <a:t>	Domain 3 = Read</a:t>
            </a:r>
            <a:br>
              <a:rPr lang="en-US" altLang="en-US" sz="1600"/>
            </a:br>
            <a:r>
              <a:rPr lang="en-US" altLang="en-US" sz="1600"/>
              <a:t>	       </a:t>
            </a:r>
            <a:endParaRPr lang="en-US" altLang="en-US" sz="1600">
              <a:sym typeface="MT Extra" panose="05050102010205020202" pitchFamily="18" charset="2"/>
            </a:endParaRPr>
          </a:p>
          <a:p>
            <a:pPr>
              <a:tabLst>
                <a:tab pos="2736850" algn="l"/>
              </a:tabLst>
            </a:pPr>
            <a:r>
              <a:rPr lang="en-US" altLang="en-US">
                <a:sym typeface="MT Extra" panose="05050102010205020202" pitchFamily="18" charset="2"/>
              </a:rPr>
              <a:t>Each Row = Capability List (like a key)</a:t>
            </a:r>
            <a:br>
              <a:rPr lang="en-US" altLang="en-US">
                <a:sym typeface="MT Extra" panose="05050102010205020202" pitchFamily="18" charset="2"/>
              </a:rPr>
            </a:br>
            <a:r>
              <a:rPr lang="en-US" altLang="en-US">
                <a:sym typeface="MT Extra" panose="05050102010205020202" pitchFamily="18" charset="2"/>
              </a:rPr>
              <a:t>For each domain, what operations allowed on what objects</a:t>
            </a:r>
          </a:p>
          <a:p>
            <a:pPr lvl="3">
              <a:buNone/>
              <a:tabLst>
                <a:tab pos="2736850" algn="l"/>
              </a:tabLst>
            </a:pPr>
            <a:r>
              <a:rPr lang="en-US" altLang="en-US" sz="1600"/>
              <a:t>Object F1 – Read</a:t>
            </a:r>
          </a:p>
          <a:p>
            <a:pPr lvl="3">
              <a:buNone/>
              <a:tabLst>
                <a:tab pos="2736850" algn="l"/>
              </a:tabLst>
            </a:pPr>
            <a:r>
              <a:rPr lang="en-US" altLang="en-US" sz="1600"/>
              <a:t>Object F4 – Read, Write, Execute</a:t>
            </a:r>
          </a:p>
          <a:p>
            <a:pPr lvl="3">
              <a:buNone/>
              <a:tabLst>
                <a:tab pos="2736850" algn="l"/>
              </a:tabLst>
            </a:pPr>
            <a:r>
              <a:rPr lang="en-US" altLang="en-US" sz="1600"/>
              <a:t>Object F5 – Read, Write, Delete, Copy</a:t>
            </a:r>
          </a:p>
          <a:p>
            <a:pPr>
              <a:tabLst>
                <a:tab pos="2736850" algn="l"/>
              </a:tabLst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7980E-328C-410A-BE04-15DF25E7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Implementation of Access Matrix (Cont.)</a:t>
            </a:r>
          </a:p>
        </p:txBody>
      </p:sp>
      <p:sp>
        <p:nvSpPr>
          <p:cNvPr id="4813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dirty="0"/>
              <a:t>Option 3 – Capability list for domains</a:t>
            </a:r>
          </a:p>
          <a:p>
            <a:pPr lvl="1"/>
            <a:r>
              <a:rPr lang="en-US" altLang="en-US" sz="1600" dirty="0"/>
              <a:t>Instead of object-based, list is domain based</a:t>
            </a:r>
          </a:p>
          <a:p>
            <a:pPr lvl="1"/>
            <a:r>
              <a:rPr lang="en-US" altLang="en-US" sz="1600" b="1" dirty="0">
                <a:solidFill>
                  <a:srgbClr val="3366FF"/>
                </a:solidFill>
              </a:rPr>
              <a:t>Capability list </a:t>
            </a:r>
            <a:r>
              <a:rPr lang="en-US" altLang="en-US" sz="1600" dirty="0"/>
              <a:t>for domain is list of objects together with operations allowed on them</a:t>
            </a:r>
          </a:p>
          <a:p>
            <a:pPr lvl="1"/>
            <a:r>
              <a:rPr lang="en-US" altLang="en-US" sz="1600" dirty="0"/>
              <a:t>Object represented by its name or address, called a </a:t>
            </a:r>
            <a:r>
              <a:rPr lang="en-US" altLang="en-US" sz="1600" b="1" dirty="0">
                <a:solidFill>
                  <a:srgbClr val="3366FF"/>
                </a:solidFill>
              </a:rPr>
              <a:t>capability</a:t>
            </a:r>
          </a:p>
          <a:p>
            <a:pPr lvl="1"/>
            <a:r>
              <a:rPr lang="en-US" altLang="en-US" sz="1600" dirty="0"/>
              <a:t>Execute operation M on object </a:t>
            </a:r>
            <a:r>
              <a:rPr lang="en-US" altLang="en-US" sz="1600" dirty="0" err="1"/>
              <a:t>O</a:t>
            </a:r>
            <a:r>
              <a:rPr lang="en-US" altLang="en-US" sz="1600" baseline="-25000" dirty="0" err="1"/>
              <a:t>j</a:t>
            </a:r>
            <a:r>
              <a:rPr lang="en-US" altLang="en-US" sz="1600" dirty="0"/>
              <a:t>, process requests operation and specifies capability as parameter</a:t>
            </a:r>
          </a:p>
          <a:p>
            <a:pPr lvl="2"/>
            <a:r>
              <a:rPr lang="en-US" altLang="en-US" sz="1600" dirty="0"/>
              <a:t>Possession of capability means access is allowed</a:t>
            </a:r>
          </a:p>
          <a:p>
            <a:pPr lvl="1"/>
            <a:r>
              <a:rPr lang="en-US" altLang="en-US" sz="1600" dirty="0"/>
              <a:t>Capability list associated with domain but never directly accessible by domain</a:t>
            </a:r>
          </a:p>
          <a:p>
            <a:pPr lvl="2"/>
            <a:r>
              <a:rPr lang="en-US" altLang="en-US" sz="1600" dirty="0"/>
              <a:t>Rather, protected object, maintained by OS and accessed indirectly</a:t>
            </a:r>
          </a:p>
          <a:p>
            <a:pPr lvl="2"/>
            <a:r>
              <a:rPr lang="en-US" altLang="en-US" sz="1600" dirty="0"/>
              <a:t>Like a </a:t>
            </a:r>
            <a:r>
              <a:rPr lang="ja-JP" altLang="en-US" sz="1600" dirty="0"/>
              <a:t>“</a:t>
            </a:r>
            <a:r>
              <a:rPr lang="en-US" altLang="ja-JP" sz="1600" dirty="0"/>
              <a:t>secure pointer</a:t>
            </a:r>
            <a:r>
              <a:rPr lang="ja-JP" altLang="en-US" sz="1600" dirty="0"/>
              <a:t>”</a:t>
            </a:r>
            <a:endParaRPr lang="en-US" altLang="ja-JP" sz="1600" dirty="0"/>
          </a:p>
          <a:p>
            <a:pPr lvl="2"/>
            <a:r>
              <a:rPr lang="en-US" altLang="en-US" sz="1600" dirty="0"/>
              <a:t>Idea can be extended up to applications</a:t>
            </a:r>
          </a:p>
          <a:p>
            <a:endParaRPr lang="en-US" altLang="en-US" sz="14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56752-D19A-4C00-A701-994D5762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3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Implementation of Access Matrix (Cont.)</a:t>
            </a:r>
          </a:p>
        </p:txBody>
      </p:sp>
      <p:sp>
        <p:nvSpPr>
          <p:cNvPr id="4915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400"/>
          </a:p>
          <a:p>
            <a:r>
              <a:rPr lang="en-US" altLang="en-US"/>
              <a:t>Option 4 – Lock-key</a:t>
            </a:r>
          </a:p>
          <a:p>
            <a:pPr lvl="1"/>
            <a:r>
              <a:rPr lang="en-US" altLang="en-US"/>
              <a:t>Compromise between access lists and capability lists</a:t>
            </a:r>
          </a:p>
          <a:p>
            <a:pPr lvl="1"/>
            <a:r>
              <a:rPr lang="en-US" altLang="en-US"/>
              <a:t>Each object has list of unique bit patterns, called </a:t>
            </a:r>
            <a:r>
              <a:rPr lang="en-US" altLang="en-US" b="1">
                <a:solidFill>
                  <a:srgbClr val="3366FF"/>
                </a:solidFill>
              </a:rPr>
              <a:t>locks</a:t>
            </a:r>
          </a:p>
          <a:p>
            <a:pPr lvl="1"/>
            <a:r>
              <a:rPr lang="en-US" altLang="en-US"/>
              <a:t>Each domain as list of unique bit patterns called </a:t>
            </a:r>
            <a:r>
              <a:rPr lang="en-US" altLang="en-US" b="1">
                <a:solidFill>
                  <a:srgbClr val="3366FF"/>
                </a:solidFill>
              </a:rPr>
              <a:t>keys</a:t>
            </a:r>
          </a:p>
          <a:p>
            <a:pPr lvl="1"/>
            <a:r>
              <a:rPr lang="en-US" altLang="en-US"/>
              <a:t>Process in a domain can only access object if domain has key that matches one of the locks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2628F-19E5-49D2-AAE0-1E3BC1FA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Comparison of Implementations</a:t>
            </a:r>
          </a:p>
        </p:txBody>
      </p:sp>
      <p:sp>
        <p:nvSpPr>
          <p:cNvPr id="50178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Many trade-offs to consider</a:t>
            </a:r>
          </a:p>
          <a:p>
            <a:pPr lvl="1"/>
            <a:r>
              <a:rPr lang="en-US" altLang="en-US" dirty="0"/>
              <a:t>Global table is simple, but can be large</a:t>
            </a:r>
          </a:p>
          <a:p>
            <a:pPr lvl="1"/>
            <a:r>
              <a:rPr lang="en-US" altLang="en-US" dirty="0"/>
              <a:t>Access lists correspond to needs of users</a:t>
            </a:r>
          </a:p>
          <a:p>
            <a:pPr lvl="2"/>
            <a:r>
              <a:rPr lang="en-US" altLang="en-US" dirty="0"/>
              <a:t>Determining set of access rights for domain non-localized so difficult</a:t>
            </a:r>
          </a:p>
          <a:p>
            <a:pPr lvl="2"/>
            <a:r>
              <a:rPr lang="en-US" altLang="en-US" dirty="0"/>
              <a:t>Every access to an object must be checked</a:t>
            </a:r>
          </a:p>
          <a:p>
            <a:pPr lvl="3"/>
            <a:r>
              <a:rPr lang="en-US" altLang="en-US" dirty="0"/>
              <a:t>Many objects and access rights -&gt; slow</a:t>
            </a:r>
          </a:p>
          <a:p>
            <a:pPr lvl="1"/>
            <a:r>
              <a:rPr lang="en-US" altLang="en-US" dirty="0"/>
              <a:t>Capability lists useful for localizing information for a given process</a:t>
            </a:r>
          </a:p>
          <a:p>
            <a:pPr lvl="2"/>
            <a:r>
              <a:rPr lang="en-US" altLang="en-US" dirty="0"/>
              <a:t>But revocation of capabilities can be inefficient</a:t>
            </a:r>
          </a:p>
          <a:p>
            <a:pPr lvl="1"/>
            <a:r>
              <a:rPr lang="en-US" altLang="en-US" dirty="0"/>
              <a:t>Lock-key effective and flexible, keys can be passed freely from domain to domain, easy revocation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97F12-F7F9-4A0C-8485-41C48E98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3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Comparison of Implementations (Cont.)</a:t>
            </a:r>
          </a:p>
        </p:txBody>
      </p:sp>
      <p:sp>
        <p:nvSpPr>
          <p:cNvPr id="5120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Most systems use combination of access lists and capabilities</a:t>
            </a:r>
          </a:p>
          <a:p>
            <a:pPr lvl="1"/>
            <a:r>
              <a:rPr lang="en-US" altLang="en-US"/>
              <a:t>First access to an object -&gt; access list searched</a:t>
            </a:r>
          </a:p>
          <a:p>
            <a:pPr lvl="2"/>
            <a:r>
              <a:rPr lang="en-US" altLang="en-US"/>
              <a:t>If allowed, capability created and attached to process</a:t>
            </a:r>
          </a:p>
          <a:p>
            <a:pPr lvl="3"/>
            <a:r>
              <a:rPr lang="en-US" altLang="en-US"/>
              <a:t>Additional accesses need not be checked</a:t>
            </a:r>
          </a:p>
          <a:p>
            <a:pPr lvl="2"/>
            <a:r>
              <a:rPr lang="en-US" altLang="en-US"/>
              <a:t>After last access, capability destroyed</a:t>
            </a:r>
          </a:p>
          <a:p>
            <a:pPr lvl="2"/>
            <a:r>
              <a:rPr lang="en-US" altLang="en-US"/>
              <a:t>Consider file system with ACLs per file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72437-41EA-4E91-BBF1-545444E4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1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Revocation of Access Rights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Various options to remove the access right of a domain to an object</a:t>
            </a:r>
          </a:p>
          <a:p>
            <a:pPr lvl="1"/>
            <a:r>
              <a:rPr lang="en-US" altLang="en-US" b="1"/>
              <a:t>Immediate vs. delayed</a:t>
            </a:r>
          </a:p>
          <a:p>
            <a:pPr lvl="1"/>
            <a:r>
              <a:rPr lang="en-US" altLang="en-US" b="1"/>
              <a:t>Selective vs. general</a:t>
            </a:r>
          </a:p>
          <a:p>
            <a:pPr lvl="1"/>
            <a:r>
              <a:rPr lang="en-US" altLang="en-US" b="1"/>
              <a:t>Partial vs. total</a:t>
            </a:r>
          </a:p>
          <a:p>
            <a:pPr lvl="1"/>
            <a:r>
              <a:rPr lang="en-US" altLang="en-US" b="1"/>
              <a:t>Temporary vs. permanent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Access List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Delete access rights from access list</a:t>
            </a:r>
          </a:p>
          <a:p>
            <a:pPr lvl="1"/>
            <a:r>
              <a:rPr lang="en-US" altLang="en-US" b="1"/>
              <a:t>Simple</a:t>
            </a:r>
            <a:r>
              <a:rPr lang="en-US" altLang="en-US"/>
              <a:t> – search access list and remove entry</a:t>
            </a:r>
          </a:p>
          <a:p>
            <a:pPr lvl="1"/>
            <a:r>
              <a:rPr lang="en-US" altLang="en-US" b="1"/>
              <a:t>Immediate</a:t>
            </a:r>
            <a:r>
              <a:rPr lang="en-US" altLang="en-US"/>
              <a:t>, </a:t>
            </a:r>
            <a:r>
              <a:rPr lang="en-US" altLang="en-US" b="1"/>
              <a:t>general</a:t>
            </a:r>
            <a:r>
              <a:rPr lang="en-US" altLang="en-US"/>
              <a:t> or </a:t>
            </a:r>
            <a:r>
              <a:rPr lang="en-US" altLang="en-US" b="1"/>
              <a:t>selective</a:t>
            </a:r>
            <a:r>
              <a:rPr lang="en-US" altLang="en-US"/>
              <a:t>, </a:t>
            </a:r>
            <a:r>
              <a:rPr lang="en-US" altLang="en-US" b="1"/>
              <a:t>total</a:t>
            </a:r>
            <a:r>
              <a:rPr lang="en-US" altLang="en-US"/>
              <a:t> or </a:t>
            </a:r>
            <a:r>
              <a:rPr lang="en-US" altLang="en-US" b="1"/>
              <a:t>partial</a:t>
            </a:r>
            <a:r>
              <a:rPr lang="en-US" altLang="en-US"/>
              <a:t>, </a:t>
            </a:r>
            <a:r>
              <a:rPr lang="en-US" altLang="en-US" b="1"/>
              <a:t>permanent</a:t>
            </a:r>
            <a:r>
              <a:rPr lang="en-US" altLang="en-US"/>
              <a:t> or </a:t>
            </a:r>
            <a:r>
              <a:rPr lang="en-US" altLang="en-US" b="1"/>
              <a:t>temporary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853A1-1867-4974-B3F3-1602B7E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B5BC154C-696F-4915-85B5-D30E79C77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Security Vs. Protection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2A5895E1-2F4D-4316-8673-C19C41A08C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8470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Security – </a:t>
            </a:r>
          </a:p>
          <a:p>
            <a:pPr lvl="1"/>
            <a:r>
              <a:rPr lang="en-US" altLang="en-US" dirty="0"/>
              <a:t>Guarding computer resources against unauthorized access, malicious destruction or alteration, and accidental introduction of inconsistency.</a:t>
            </a:r>
          </a:p>
          <a:p>
            <a:r>
              <a:rPr lang="en-US" altLang="en-US" dirty="0"/>
              <a:t>Protection – </a:t>
            </a:r>
          </a:p>
          <a:p>
            <a:pPr lvl="1"/>
            <a:r>
              <a:rPr lang="en-US" altLang="en-US" dirty="0"/>
              <a:t>Controlling the access of processes and users to the resources defined by a computer system.</a:t>
            </a:r>
          </a:p>
          <a:p>
            <a:r>
              <a:rPr lang="en-US" altLang="en-US" dirty="0"/>
              <a:t>System is </a:t>
            </a:r>
            <a:r>
              <a:rPr lang="en-US" altLang="en-US" b="1" dirty="0">
                <a:solidFill>
                  <a:srgbClr val="3366FF"/>
                </a:solidFill>
              </a:rPr>
              <a:t>secure</a:t>
            </a:r>
            <a:r>
              <a:rPr lang="en-US" altLang="en-US" dirty="0"/>
              <a:t> if resources used and accessed as intended under all circumstances</a:t>
            </a:r>
          </a:p>
          <a:p>
            <a:pPr lvl="1"/>
            <a:r>
              <a:rPr lang="en-US" altLang="en-US" dirty="0"/>
              <a:t>Unachievable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3BFE3F-407A-46C4-9082-F32AFCAD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115F69-3453-4D57-9A93-37DBD753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72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Revocation of Access Rights (Cont.)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Capability List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Scheme required to locate capability in the system before capability can be revoked</a:t>
            </a:r>
          </a:p>
          <a:p>
            <a:pPr lvl="1"/>
            <a:r>
              <a:rPr lang="en-US" altLang="en-US" b="1" dirty="0"/>
              <a:t>Reacquisition</a:t>
            </a:r>
            <a:r>
              <a:rPr lang="en-US" altLang="en-US" dirty="0"/>
              <a:t> – periodic delete, with reacquire and denial if revoked</a:t>
            </a:r>
          </a:p>
          <a:p>
            <a:pPr lvl="1"/>
            <a:r>
              <a:rPr lang="en-US" altLang="en-US" b="1" dirty="0"/>
              <a:t>Back-pointers </a:t>
            </a:r>
            <a:r>
              <a:rPr lang="en-US" altLang="en-US" dirty="0"/>
              <a:t>– set of pointers from each object to all capabilities of that object (Multics)</a:t>
            </a:r>
          </a:p>
          <a:p>
            <a:pPr lvl="1"/>
            <a:r>
              <a:rPr lang="en-US" altLang="en-US" b="1" dirty="0"/>
              <a:t>Indirection</a:t>
            </a:r>
            <a:r>
              <a:rPr lang="en-US" altLang="en-US" dirty="0"/>
              <a:t> – capability points to global table entry which points to object – delete entry from global table, not selective (CAL)</a:t>
            </a:r>
          </a:p>
          <a:p>
            <a:pPr lvl="1"/>
            <a:r>
              <a:rPr lang="en-US" altLang="en-US" b="1" dirty="0"/>
              <a:t>Keys</a:t>
            </a:r>
            <a:r>
              <a:rPr lang="en-US" altLang="en-US" dirty="0"/>
              <a:t> – unique bits associated with capability, generated when capability created</a:t>
            </a:r>
          </a:p>
          <a:p>
            <a:pPr lvl="2"/>
            <a:r>
              <a:rPr lang="en-US" altLang="en-US" dirty="0"/>
              <a:t>Master key associated with object, key matches master key for access</a:t>
            </a:r>
          </a:p>
          <a:p>
            <a:pPr lvl="2"/>
            <a:r>
              <a:rPr lang="en-US" altLang="en-US" dirty="0"/>
              <a:t>Revocation – create new master key</a:t>
            </a:r>
          </a:p>
          <a:p>
            <a:pPr lvl="2"/>
            <a:r>
              <a:rPr lang="en-US" altLang="en-US" dirty="0"/>
              <a:t>Policy decision of who can create and modify keys – object owner or others?</a:t>
            </a:r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4A185-46CC-4442-837E-FA15ED72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5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4" y="127001"/>
            <a:ext cx="79962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Role-based Access Control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061" y="1096963"/>
            <a:ext cx="6039729" cy="4813300"/>
          </a:xfrm>
        </p:spPr>
        <p:txBody>
          <a:bodyPr>
            <a:normAutofit/>
          </a:bodyPr>
          <a:lstStyle/>
          <a:p>
            <a:r>
              <a:rPr lang="en-US" altLang="en-US" dirty="0"/>
              <a:t>Protection can be applied to non-file resources</a:t>
            </a:r>
          </a:p>
          <a:p>
            <a:r>
              <a:rPr lang="en-US" altLang="en-US" dirty="0"/>
              <a:t>Oracle Solaris 10 provides </a:t>
            </a:r>
            <a:r>
              <a:rPr lang="en-US" altLang="en-US" b="1" dirty="0">
                <a:solidFill>
                  <a:srgbClr val="3366FF"/>
                </a:solidFill>
              </a:rPr>
              <a:t>role-based access control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RBAC</a:t>
            </a:r>
            <a:r>
              <a:rPr lang="en-US" altLang="en-US" dirty="0"/>
              <a:t>)</a:t>
            </a:r>
            <a:r>
              <a:rPr lang="en-US" altLang="en-US" b="1" dirty="0"/>
              <a:t> </a:t>
            </a:r>
            <a:r>
              <a:rPr lang="en-US" altLang="en-US" dirty="0"/>
              <a:t>to implement least privilege</a:t>
            </a:r>
          </a:p>
          <a:p>
            <a:pPr lvl="1"/>
            <a:r>
              <a:rPr lang="en-US" altLang="en-US" b="1" i="1" dirty="0"/>
              <a:t>Privilege</a:t>
            </a:r>
            <a:r>
              <a:rPr lang="en-US" altLang="en-US" i="1" dirty="0"/>
              <a:t> </a:t>
            </a:r>
            <a:r>
              <a:rPr lang="en-US" altLang="en-US" dirty="0"/>
              <a:t>is right to execute system call or use an option within a system call</a:t>
            </a:r>
          </a:p>
          <a:p>
            <a:pPr lvl="1"/>
            <a:r>
              <a:rPr lang="en-US" altLang="en-US" dirty="0"/>
              <a:t>Can be assigned to processes</a:t>
            </a:r>
          </a:p>
          <a:p>
            <a:pPr lvl="1"/>
            <a:r>
              <a:rPr lang="en-US" altLang="en-US" dirty="0"/>
              <a:t>Users assigned </a:t>
            </a:r>
            <a:r>
              <a:rPr lang="en-US" altLang="en-US" b="1" i="1" dirty="0"/>
              <a:t>roles</a:t>
            </a:r>
            <a:r>
              <a:rPr lang="en-US" altLang="en-US" i="1" dirty="0"/>
              <a:t> </a:t>
            </a:r>
            <a:r>
              <a:rPr lang="en-US" altLang="en-US" dirty="0"/>
              <a:t>granting access to privileges and programs</a:t>
            </a:r>
          </a:p>
          <a:p>
            <a:pPr lvl="2"/>
            <a:r>
              <a:rPr lang="en-US" altLang="en-US" dirty="0"/>
              <a:t>Enable role via password to gain its privileges</a:t>
            </a:r>
          </a:p>
          <a:p>
            <a:pPr lvl="1"/>
            <a:r>
              <a:rPr lang="en-US" altLang="en-US" dirty="0"/>
              <a:t>Similar to access matrix</a:t>
            </a:r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1365250"/>
            <a:ext cx="226853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CB784-CD93-4F8C-9C17-E56C20F3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99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Mandatory Access Control (MAC)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Operating systems traditionally had discretionary access control (DAC) to limit access to files and other objects (for example UNIX file permissions and Windows access control lists (ACLs))</a:t>
            </a:r>
          </a:p>
          <a:p>
            <a:pPr lvl="1"/>
            <a:r>
              <a:rPr lang="en-US" altLang="en-US"/>
              <a:t>Discretionary is a weakness – users / admins need to do something to increase protection</a:t>
            </a:r>
          </a:p>
          <a:p>
            <a:r>
              <a:rPr lang="en-US" altLang="en-US"/>
              <a:t>Stronger form is mandatory access control, which even root user can’t circumvent</a:t>
            </a:r>
          </a:p>
          <a:p>
            <a:pPr lvl="1"/>
            <a:r>
              <a:rPr lang="en-US" altLang="en-US"/>
              <a:t>Makes resources inaccessible except to their intended owners</a:t>
            </a:r>
          </a:p>
          <a:p>
            <a:pPr lvl="1"/>
            <a:r>
              <a:rPr lang="en-US" altLang="en-US"/>
              <a:t>Modern systems implement both MAC and DAC, with MAC usually a more secure, optional configuration (Trusted Solaris, TrustedBSD (used in macOS), SELinux), Windows Vista MAC)</a:t>
            </a:r>
          </a:p>
          <a:p>
            <a:r>
              <a:rPr lang="en-US" altLang="en-US"/>
              <a:t>At its heart, labels assigned to objects and subjects (including processes)</a:t>
            </a:r>
          </a:p>
          <a:p>
            <a:pPr lvl="1"/>
            <a:r>
              <a:rPr lang="en-US" altLang="en-US"/>
              <a:t>When a subject requests access to an object, policy checked to determine whether or not a given label-holding subject is allowed to perform the action on the object 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3BF15-E334-4E7D-B3FE-87B012E1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8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Capability-Based Systems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Hydra and CAP were first capability-based systems</a:t>
            </a:r>
          </a:p>
          <a:p>
            <a:r>
              <a:rPr lang="en-US" altLang="en-US" sz="2000" dirty="0"/>
              <a:t>Now included in Linux, Android and others, based on POSIX.1e (that never became a standard)</a:t>
            </a:r>
          </a:p>
          <a:p>
            <a:pPr lvl="1"/>
            <a:r>
              <a:rPr lang="en-US" altLang="en-US" sz="2000" dirty="0"/>
              <a:t>Essentially slices up root powers into distinct areas, each represented by a bitmap vector</a:t>
            </a:r>
          </a:p>
          <a:p>
            <a:pPr lvl="1"/>
            <a:r>
              <a:rPr lang="en-US" altLang="en-US" sz="2000" dirty="0"/>
              <a:t>Fine grain control over privileged operations can be achieved by setting or masking the bitmap</a:t>
            </a:r>
          </a:p>
          <a:p>
            <a:pPr lvl="1"/>
            <a:r>
              <a:rPr lang="en-US" altLang="en-US" sz="2000" dirty="0"/>
              <a:t>Three sets of bitmaps – permitted, effective, and inheritable</a:t>
            </a:r>
          </a:p>
          <a:p>
            <a:pPr lvl="2"/>
            <a:r>
              <a:rPr lang="en-US" altLang="en-US" dirty="0"/>
              <a:t>Can apply per process or per thread</a:t>
            </a:r>
          </a:p>
          <a:p>
            <a:pPr lvl="2"/>
            <a:r>
              <a:rPr lang="en-US" altLang="en-US" dirty="0"/>
              <a:t>Once revoked, cannot be reacquired</a:t>
            </a:r>
          </a:p>
          <a:p>
            <a:pPr lvl="2"/>
            <a:r>
              <a:rPr lang="en-US" altLang="en-US" dirty="0"/>
              <a:t>Process or thread starts with all privileges, voluntarily decreases during execution</a:t>
            </a:r>
          </a:p>
          <a:p>
            <a:pPr lvl="2"/>
            <a:r>
              <a:rPr lang="en-US" altLang="en-US" dirty="0"/>
              <a:t>Essentially a direct implementation of the principle of least privilege</a:t>
            </a:r>
          </a:p>
          <a:p>
            <a:r>
              <a:rPr lang="en-US" altLang="en-US" sz="2000" dirty="0"/>
              <a:t>An improvement over root having all privileges but inflexible (adding new privilege difficult, </a:t>
            </a:r>
            <a:r>
              <a:rPr lang="en-US" altLang="en-US" sz="2000" dirty="0" err="1"/>
              <a:t>etc</a:t>
            </a:r>
            <a:r>
              <a:rPr lang="en-US" altLang="en-US" sz="2000" dirty="0"/>
              <a:t>)</a:t>
            </a:r>
          </a:p>
          <a:p>
            <a:pPr lvl="1"/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DFDFB2-00EF-437D-B231-91E84AA9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62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Capabilities in POSIX.1e </a:t>
            </a:r>
          </a:p>
        </p:txBody>
      </p:sp>
      <p:pic>
        <p:nvPicPr>
          <p:cNvPr id="7987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4314" y="1233489"/>
            <a:ext cx="6700837" cy="504348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A4996-874E-4FA4-AF40-8FFF1D0A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Other Protection Improvement Methods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System integrity protection (SIP)</a:t>
            </a:r>
          </a:p>
          <a:p>
            <a:pPr lvl="1"/>
            <a:r>
              <a:rPr lang="en-US" altLang="en-US" dirty="0"/>
              <a:t>Introduced by Apple in </a:t>
            </a:r>
            <a:r>
              <a:rPr lang="en-US" altLang="en-US" dirty="0" err="1"/>
              <a:t>macOS</a:t>
            </a:r>
            <a:r>
              <a:rPr lang="en-US" altLang="en-US" dirty="0"/>
              <a:t> 10.11</a:t>
            </a:r>
          </a:p>
          <a:p>
            <a:pPr lvl="1"/>
            <a:r>
              <a:rPr lang="en-US" altLang="en-US" dirty="0"/>
              <a:t>Restricts access to system files and resources, even by root</a:t>
            </a:r>
          </a:p>
          <a:p>
            <a:pPr lvl="1"/>
            <a:r>
              <a:rPr lang="en-US" altLang="en-US" dirty="0"/>
              <a:t>Uses extended file attributes to mark a binary to restrict changes, disable debugging and scrutinizing</a:t>
            </a:r>
          </a:p>
          <a:p>
            <a:pPr lvl="1"/>
            <a:r>
              <a:rPr lang="en-US" altLang="en-US" dirty="0"/>
              <a:t>Also, only code-signed kernel extensions allowed</a:t>
            </a:r>
          </a:p>
          <a:p>
            <a:pPr lvl="2"/>
            <a:r>
              <a:rPr lang="en-US" altLang="en-US" dirty="0"/>
              <a:t>configurable only code-signed apps</a:t>
            </a:r>
          </a:p>
          <a:p>
            <a:r>
              <a:rPr lang="en-US" altLang="en-US" dirty="0"/>
              <a:t>System-call filtering</a:t>
            </a:r>
          </a:p>
          <a:p>
            <a:pPr lvl="1"/>
            <a:r>
              <a:rPr lang="en-US" altLang="en-US" dirty="0"/>
              <a:t>Like a firewall, for system calls</a:t>
            </a:r>
          </a:p>
          <a:p>
            <a:pPr lvl="1"/>
            <a:r>
              <a:rPr lang="en-US" altLang="en-US" dirty="0"/>
              <a:t>Can also be deeper –inspecting all system call arguments</a:t>
            </a:r>
          </a:p>
          <a:p>
            <a:pPr lvl="1"/>
            <a:r>
              <a:rPr lang="en-US" altLang="en-US" dirty="0"/>
              <a:t>Linux implements via SECCOMP-BPF (Berkeley packet filtering)</a:t>
            </a:r>
          </a:p>
          <a:p>
            <a:pPr lvl="1"/>
            <a:r>
              <a:rPr lang="en-US" altLang="en-US" dirty="0"/>
              <a:t>Should filtering be part of the Kernel?</a:t>
            </a:r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C1D4F-4D46-411C-B2B0-D841549E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7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Other Protection Improvement Methods (cont.)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Sandboxing</a:t>
            </a:r>
          </a:p>
          <a:p>
            <a:pPr lvl="1"/>
            <a:r>
              <a:rPr lang="en-US" altLang="en-US" dirty="0"/>
              <a:t>Running process in limited environment</a:t>
            </a:r>
          </a:p>
          <a:p>
            <a:pPr lvl="1"/>
            <a:r>
              <a:rPr lang="en-US" altLang="en-US" dirty="0"/>
              <a:t>Impose set of irremovable restrictions early in startup of process (before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 then unable to access any resources beyond its allowed set</a:t>
            </a:r>
          </a:p>
          <a:p>
            <a:pPr lvl="1"/>
            <a:r>
              <a:rPr lang="en-US" altLang="en-US" dirty="0"/>
              <a:t>Java and </a:t>
            </a:r>
            <a:r>
              <a:rPr lang="en-US" altLang="en-US" dirty="0" err="1"/>
              <a:t>.net</a:t>
            </a:r>
            <a:r>
              <a:rPr lang="en-US" altLang="en-US" dirty="0"/>
              <a:t> implement   at a virtual machine level</a:t>
            </a:r>
          </a:p>
          <a:p>
            <a:pPr lvl="1"/>
            <a:r>
              <a:rPr lang="en-US" altLang="en-US" dirty="0"/>
              <a:t>Other systems use MAC to implement</a:t>
            </a:r>
          </a:p>
          <a:p>
            <a:pPr lvl="1"/>
            <a:r>
              <a:rPr lang="en-US" altLang="en-US" dirty="0"/>
              <a:t>Apple was an early adopter, from macOS 10.5’s “seatbelt” feature</a:t>
            </a:r>
          </a:p>
          <a:p>
            <a:pPr lvl="2"/>
            <a:r>
              <a:rPr lang="en-US" altLang="en-US" dirty="0"/>
              <a:t>Dynamic profiles written in the Scheme language, managing system calls even at the argument level</a:t>
            </a:r>
          </a:p>
          <a:p>
            <a:pPr lvl="2"/>
            <a:r>
              <a:rPr lang="en-US" altLang="en-US" dirty="0"/>
              <a:t>Apple now does SIP, a system-wide platform profile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5C0D4-5330-4A44-9582-2E25B1DF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1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Other Protection Improvement Methods (cont.)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Code signing allows a system to trust a program or script by using crypto hash to have the developer sign the executable</a:t>
            </a:r>
          </a:p>
          <a:p>
            <a:pPr lvl="1"/>
            <a:r>
              <a:rPr lang="en-US" altLang="en-US"/>
              <a:t>So code as it was compiled by the author</a:t>
            </a:r>
          </a:p>
          <a:p>
            <a:pPr lvl="1"/>
            <a:r>
              <a:rPr lang="en-US" altLang="en-US"/>
              <a:t>If the code is changed, signature invalid and (some) systems disable execution</a:t>
            </a:r>
          </a:p>
          <a:p>
            <a:pPr lvl="1"/>
            <a:r>
              <a:rPr lang="en-US" altLang="en-US"/>
              <a:t>Can also be used to disable old programs by the operating system vendor (such as Apple) cosigning apps, and then invaliding those signatures so the code will no longer run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C1394-099A-450F-9BE4-6D8C6C0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7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Language-Based Protection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Specification of protection in a programming language allows the high-level description of policies for the allocation and use of resources</a:t>
            </a:r>
          </a:p>
          <a:p>
            <a:r>
              <a:rPr lang="en-US" altLang="en-US"/>
              <a:t>Language implementation can provide software for protection enforcement when automatic hardware-supported checking is unavailable</a:t>
            </a:r>
          </a:p>
          <a:p>
            <a:r>
              <a:rPr lang="en-US" altLang="en-US"/>
              <a:t>Interpret protection specifications to generate calls on whatever protection system is provided by the hardware and the operating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D8B1C-C1B5-4675-9B9C-1D22B3EC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83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Protection in Java 2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Protection is handled by the Java Virtual Machine (JVM)</a:t>
            </a:r>
          </a:p>
          <a:p>
            <a:r>
              <a:rPr lang="en-US" altLang="en-US"/>
              <a:t>A </a:t>
            </a:r>
            <a:r>
              <a:rPr lang="en-US" altLang="en-US" b="1">
                <a:solidFill>
                  <a:srgbClr val="3366FF"/>
                </a:solidFill>
              </a:rPr>
              <a:t>class</a:t>
            </a:r>
            <a:r>
              <a:rPr lang="en-US" altLang="en-US"/>
              <a:t> is assigned a protection domain when it is loaded by the JVM</a:t>
            </a:r>
          </a:p>
          <a:p>
            <a:r>
              <a:rPr lang="en-US" altLang="en-US"/>
              <a:t>The protection domain indicates what operations the class can (and cannot) perform</a:t>
            </a:r>
          </a:p>
          <a:p>
            <a:r>
              <a:rPr lang="en-US" altLang="en-US"/>
              <a:t>If a library </a:t>
            </a:r>
            <a:r>
              <a:rPr lang="en-US" altLang="en-US" b="1">
                <a:solidFill>
                  <a:srgbClr val="3366FF"/>
                </a:solidFill>
              </a:rPr>
              <a:t>method</a:t>
            </a:r>
            <a:r>
              <a:rPr lang="en-US" altLang="en-US"/>
              <a:t> is invoked that performs a privileged operation, the stack is </a:t>
            </a:r>
            <a:r>
              <a:rPr lang="en-US" altLang="en-US" b="1">
                <a:solidFill>
                  <a:srgbClr val="3366FF"/>
                </a:solidFill>
              </a:rPr>
              <a:t>inspected</a:t>
            </a:r>
            <a:r>
              <a:rPr lang="en-US" altLang="en-US"/>
              <a:t> to ensure the operation can be performed by the library</a:t>
            </a:r>
          </a:p>
          <a:p>
            <a:r>
              <a:rPr lang="en-US" altLang="en-US"/>
              <a:t>Generally, Java’s load-time and run-time checks enforce </a:t>
            </a:r>
            <a:r>
              <a:rPr lang="en-US" altLang="en-US" b="1">
                <a:solidFill>
                  <a:srgbClr val="3366FF"/>
                </a:solidFill>
              </a:rPr>
              <a:t>type safety</a:t>
            </a:r>
            <a:endParaRPr lang="en-US" altLang="en-US"/>
          </a:p>
          <a:p>
            <a:r>
              <a:rPr lang="en-US" altLang="en-US"/>
              <a:t>Classes effectively </a:t>
            </a:r>
            <a:r>
              <a:rPr lang="en-US" altLang="en-US" b="1">
                <a:solidFill>
                  <a:srgbClr val="3366FF"/>
                </a:solidFill>
              </a:rPr>
              <a:t>encapsulate</a:t>
            </a:r>
            <a:r>
              <a:rPr lang="en-US" altLang="en-US"/>
              <a:t> and protect data and methods from other classes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EF41B-F20D-4096-A70D-B9B60A81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3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Goals of Protection</a:t>
            </a:r>
          </a:p>
        </p:txBody>
      </p:sp>
      <p:sp>
        <p:nvSpPr>
          <p:cNvPr id="1126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one protection model,  computer consists of a collection of objects, hardware or software</a:t>
            </a:r>
          </a:p>
          <a:p>
            <a:r>
              <a:rPr lang="en-US" altLang="en-US" dirty="0"/>
              <a:t>Each object has a unique name and can be accessed through a well-defined set of operations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Protection problem </a:t>
            </a:r>
            <a:r>
              <a:rPr lang="en-US" altLang="en-US" dirty="0"/>
              <a:t>- ensure that each object is accessed correctly and only by those processes that are allowed to do so</a:t>
            </a:r>
            <a:endParaRPr lang="en-US" altLang="en-US" dirty="0">
              <a:latin typeface="Courier New" panose="02070309020205020404" pitchFamily="49" charset="0"/>
            </a:endParaRP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D8435-3D77-48B7-8F65-67497FB6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9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Principles of Protection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Guiding principle – </a:t>
            </a:r>
            <a:r>
              <a:rPr lang="en-US" altLang="en-US" b="1" dirty="0">
                <a:solidFill>
                  <a:srgbClr val="3366FF"/>
                </a:solidFill>
              </a:rPr>
              <a:t>principle of least privilege</a:t>
            </a:r>
          </a:p>
          <a:p>
            <a:pPr lvl="1"/>
            <a:r>
              <a:rPr lang="en-US" altLang="en-US" dirty="0"/>
              <a:t>Programs, users and systems should be given just enough </a:t>
            </a:r>
            <a:r>
              <a:rPr lang="en-US" altLang="en-US" b="1" dirty="0">
                <a:solidFill>
                  <a:srgbClr val="3366FF"/>
                </a:solidFill>
              </a:rPr>
              <a:t>privileges </a:t>
            </a:r>
            <a:r>
              <a:rPr lang="en-US" altLang="en-US" dirty="0"/>
              <a:t>to perform their tasks</a:t>
            </a:r>
          </a:p>
          <a:p>
            <a:pPr lvl="1"/>
            <a:r>
              <a:rPr lang="en-US" altLang="en-US" dirty="0"/>
              <a:t>Properly set </a:t>
            </a:r>
            <a:r>
              <a:rPr lang="en-US" altLang="en-US" b="1" dirty="0">
                <a:solidFill>
                  <a:srgbClr val="3366FF"/>
                </a:solidFill>
              </a:rPr>
              <a:t>permissions</a:t>
            </a:r>
            <a:r>
              <a:rPr lang="en-US" altLang="en-US" dirty="0"/>
              <a:t> can limit damage if entity has a bug, gets abused</a:t>
            </a:r>
          </a:p>
          <a:p>
            <a:pPr lvl="1"/>
            <a:r>
              <a:rPr lang="en-US" altLang="en-US" dirty="0"/>
              <a:t>Can be static (during life of system, during life of process) </a:t>
            </a:r>
          </a:p>
          <a:p>
            <a:pPr lvl="1"/>
            <a:r>
              <a:rPr lang="en-US" altLang="en-US" dirty="0"/>
              <a:t>Or dynamic (changed by process as needed) – </a:t>
            </a:r>
            <a:r>
              <a:rPr lang="en-US" altLang="en-US" b="1" dirty="0">
                <a:solidFill>
                  <a:srgbClr val="3366FF"/>
                </a:solidFill>
              </a:rPr>
              <a:t>domain switching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3366FF"/>
                </a:solidFill>
              </a:rPr>
              <a:t>privilege escalation</a:t>
            </a:r>
          </a:p>
          <a:p>
            <a:pPr lvl="1"/>
            <a:r>
              <a:rPr lang="en-US" altLang="ja-JP" b="1" dirty="0">
                <a:solidFill>
                  <a:srgbClr val="3366FF"/>
                </a:solidFill>
              </a:rPr>
              <a:t>Compartmentalization:</a:t>
            </a:r>
            <a:r>
              <a:rPr lang="en-US" altLang="ja-JP" dirty="0"/>
              <a:t> a derivative concept regarding access to data </a:t>
            </a:r>
          </a:p>
          <a:p>
            <a:pPr lvl="2"/>
            <a:r>
              <a:rPr lang="en-US" altLang="en-US" dirty="0"/>
              <a:t>Process of protecting each individual system component through the use of specific permissions and access restrictions</a:t>
            </a:r>
          </a:p>
          <a:p>
            <a:pPr lvl="2"/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CFE4B-C031-4A63-9F88-75CF8CD8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Principles of Protection (Cont.)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Must consider </a:t>
            </a:r>
            <a:r>
              <a:rPr lang="ja-JP" altLang="en-US" dirty="0"/>
              <a:t>“</a:t>
            </a:r>
            <a:r>
              <a:rPr lang="en-US" altLang="ja-JP" dirty="0"/>
              <a:t>grain</a:t>
            </a:r>
            <a:r>
              <a:rPr lang="ja-JP" altLang="en-US" dirty="0"/>
              <a:t>”</a:t>
            </a:r>
            <a:r>
              <a:rPr lang="en-US" altLang="ja-JP" dirty="0"/>
              <a:t> aspect</a:t>
            </a:r>
          </a:p>
          <a:p>
            <a:pPr lvl="1"/>
            <a:r>
              <a:rPr lang="en-US" altLang="en-US" dirty="0"/>
              <a:t>Rough-grained  privilege management easier, simpler, but least privilege now done in large chunks</a:t>
            </a:r>
          </a:p>
          <a:p>
            <a:pPr lvl="2"/>
            <a:r>
              <a:rPr lang="en-US" altLang="en-US" dirty="0"/>
              <a:t>For example, traditional Unix processes either have abilities of the associated user, or of root</a:t>
            </a:r>
          </a:p>
          <a:p>
            <a:pPr lvl="1"/>
            <a:r>
              <a:rPr lang="en-US" altLang="en-US" dirty="0"/>
              <a:t>Fine-grained management more complex, more overhead, but more protective</a:t>
            </a:r>
          </a:p>
          <a:p>
            <a:pPr lvl="2"/>
            <a:r>
              <a:rPr lang="en-US" altLang="en-US" dirty="0"/>
              <a:t>File ACL lists, RBAC- Role-Based Access Control</a:t>
            </a:r>
          </a:p>
          <a:p>
            <a:r>
              <a:rPr lang="en-US" altLang="en-US" dirty="0"/>
              <a:t>Domain can be user, process, procedure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Audit trail </a:t>
            </a:r>
            <a:r>
              <a:rPr lang="en-US" altLang="en-US" dirty="0"/>
              <a:t>– recording all protection-orientated activities, important to understanding what happened, why, and catching things that shouldn’t</a:t>
            </a:r>
          </a:p>
          <a:p>
            <a:r>
              <a:rPr lang="en-US" altLang="en-US" dirty="0"/>
              <a:t>No single principle is a panacea for security vulnerabilities – need </a:t>
            </a:r>
            <a:r>
              <a:rPr lang="en-US" altLang="en-US" b="1" dirty="0">
                <a:solidFill>
                  <a:srgbClr val="3366FF"/>
                </a:solidFill>
              </a:rPr>
              <a:t>defense in depth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Multiple layers of protection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DEFA1-6560-4F70-8B33-9900B7A9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Protection Rings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Components ordered by amount of privilege and protected from each other</a:t>
            </a:r>
          </a:p>
          <a:p>
            <a:pPr lvl="1"/>
            <a:r>
              <a:rPr lang="en-US" altLang="en-US" dirty="0"/>
              <a:t>For example, the kernel is in one ring and user applications in another</a:t>
            </a:r>
          </a:p>
          <a:p>
            <a:pPr lvl="1"/>
            <a:r>
              <a:rPr lang="en-US" altLang="en-US" dirty="0"/>
              <a:t>This privilege separation requires hardware support</a:t>
            </a:r>
          </a:p>
          <a:p>
            <a:pPr lvl="1"/>
            <a:r>
              <a:rPr lang="en-US" altLang="en-US" dirty="0"/>
              <a:t>Gates used to transfer between levels, for example the </a:t>
            </a:r>
            <a:r>
              <a:rPr lang="en-US" altLang="en-US" dirty="0" err="1"/>
              <a:t>syscall</a:t>
            </a:r>
            <a:r>
              <a:rPr lang="en-US" altLang="en-US" dirty="0"/>
              <a:t> Intel instruction</a:t>
            </a:r>
          </a:p>
          <a:p>
            <a:pPr lvl="1"/>
            <a:r>
              <a:rPr lang="en-US" altLang="en-US" dirty="0"/>
              <a:t>Also traps and interrupts</a:t>
            </a:r>
          </a:p>
          <a:p>
            <a:pPr lvl="1"/>
            <a:r>
              <a:rPr lang="en-US" altLang="en-US" dirty="0"/>
              <a:t>Intel x86 – 4 rings, Kernel in ring 0 and users in ring 3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Hypervisors</a:t>
            </a:r>
            <a:r>
              <a:rPr lang="en-US" altLang="en-US" dirty="0"/>
              <a:t> introduced the need for yet another ring</a:t>
            </a:r>
          </a:p>
          <a:p>
            <a:pPr lvl="2"/>
            <a:r>
              <a:rPr lang="en-US" altLang="en-US" dirty="0"/>
              <a:t>Ring -1 for virtual machine manager</a:t>
            </a:r>
          </a:p>
          <a:p>
            <a:pPr lvl="1"/>
            <a:r>
              <a:rPr lang="en-US" altLang="en-US" dirty="0"/>
              <a:t>ARMv7 processors added </a:t>
            </a:r>
            <a:r>
              <a:rPr lang="en-US" altLang="en-US" b="1" dirty="0" err="1">
                <a:solidFill>
                  <a:srgbClr val="3366FF"/>
                </a:solidFill>
              </a:rPr>
              <a:t>TrustZone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TZ</a:t>
            </a:r>
            <a:r>
              <a:rPr lang="en-US" altLang="en-US" dirty="0"/>
              <a:t>) ring to protect crypto functions with access via new </a:t>
            </a:r>
            <a:r>
              <a:rPr lang="en-US" altLang="en-US" b="1" dirty="0">
                <a:solidFill>
                  <a:srgbClr val="3366FF"/>
                </a:solidFill>
              </a:rPr>
              <a:t>Secure Monitor Call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3366FF"/>
                </a:solidFill>
              </a:rPr>
              <a:t>SMC</a:t>
            </a:r>
            <a:r>
              <a:rPr lang="en-US" altLang="en-US" dirty="0"/>
              <a:t>) instruction</a:t>
            </a:r>
          </a:p>
          <a:p>
            <a:pPr lvl="2"/>
            <a:r>
              <a:rPr lang="en-US" altLang="en-US" dirty="0"/>
              <a:t>Protecting NFC secure element and crypto keys from even the kernel</a:t>
            </a:r>
          </a:p>
          <a:p>
            <a:pPr lvl="2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F5E83-8029-4B86-BE59-AA24230A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6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476" y="182563"/>
            <a:ext cx="771366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Protection Rings (MULTICS)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7139" y="1100139"/>
            <a:ext cx="7369175" cy="1184275"/>
          </a:xfrm>
        </p:spPr>
        <p:txBody>
          <a:bodyPr/>
          <a:lstStyle/>
          <a:p>
            <a:r>
              <a:rPr lang="en-US" altLang="en-US"/>
              <a:t>Let </a:t>
            </a:r>
            <a:r>
              <a:rPr lang="en-US" altLang="en-US" i="1"/>
              <a:t>D</a:t>
            </a:r>
            <a:r>
              <a:rPr lang="en-US" altLang="en-US" i="1" baseline="-25000"/>
              <a:t>i</a:t>
            </a:r>
            <a:r>
              <a:rPr lang="en-US" altLang="en-US"/>
              <a:t> and </a:t>
            </a:r>
            <a:r>
              <a:rPr lang="en-US" altLang="en-US" i="1"/>
              <a:t>D</a:t>
            </a:r>
            <a:r>
              <a:rPr lang="en-US" altLang="en-US" i="1" baseline="-25000"/>
              <a:t>j</a:t>
            </a:r>
            <a:r>
              <a:rPr lang="en-US" altLang="en-US" baseline="-25000"/>
              <a:t> </a:t>
            </a:r>
            <a:r>
              <a:rPr lang="en-US" altLang="en-US"/>
              <a:t>be any two domain rings</a:t>
            </a:r>
          </a:p>
          <a:p>
            <a:r>
              <a:rPr lang="en-US" altLang="en-US"/>
              <a:t>If </a:t>
            </a:r>
            <a:r>
              <a:rPr lang="en-US" altLang="en-US" i="1"/>
              <a:t>j</a:t>
            </a:r>
            <a:r>
              <a:rPr lang="en-US" altLang="en-US"/>
              <a:t> &lt; </a:t>
            </a:r>
            <a:r>
              <a:rPr lang="en-US" altLang="en-US" i="1"/>
              <a:t>I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 </a:t>
            </a:r>
            <a:r>
              <a:rPr lang="en-US" altLang="en-US" i="1">
                <a:sym typeface="Symbol" panose="05050102010706020507" pitchFamily="18" charset="2"/>
              </a:rPr>
              <a:t>D</a:t>
            </a:r>
            <a:r>
              <a:rPr lang="en-US" altLang="en-US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  </a:t>
            </a:r>
            <a:r>
              <a:rPr lang="en-US" altLang="en-US" i="1">
                <a:sym typeface="Symbol" panose="05050102010706020507" pitchFamily="18" charset="2"/>
              </a:rPr>
              <a:t>D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  <a:endParaRPr lang="en-US" altLang="en-US"/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2211388"/>
            <a:ext cx="477202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84A92-A07F-4086-BAF1-62A3591E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038" y="168276"/>
            <a:ext cx="7751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Android use of TrustZone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38" y="1069976"/>
            <a:ext cx="6672262" cy="4530725"/>
          </a:xfrm>
        </p:spPr>
        <p:txBody>
          <a:bodyPr/>
          <a:lstStyle/>
          <a:p>
            <a:pPr lvl="2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9" y="979489"/>
            <a:ext cx="7654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04BBC-58A6-4E83-84C7-CF669C0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2954</Words>
  <Application>Microsoft Office PowerPoint</Application>
  <PresentationFormat>Widescreen</PresentationFormat>
  <Paragraphs>376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Helvetica</vt:lpstr>
      <vt:lpstr>Monotype Sorts</vt:lpstr>
      <vt:lpstr>Times New Roman</vt:lpstr>
      <vt:lpstr>Webdings</vt:lpstr>
      <vt:lpstr>Office Theme</vt:lpstr>
      <vt:lpstr>CSMC 412</vt:lpstr>
      <vt:lpstr>Protection</vt:lpstr>
      <vt:lpstr>Security Vs. Protection</vt:lpstr>
      <vt:lpstr>Goals of Protection</vt:lpstr>
      <vt:lpstr>Principles of Protection</vt:lpstr>
      <vt:lpstr>Principles of Protection (Cont.)</vt:lpstr>
      <vt:lpstr>Protection Rings</vt:lpstr>
      <vt:lpstr>Protection Rings (MULTICS)</vt:lpstr>
      <vt:lpstr>Android use of TrustZone</vt:lpstr>
      <vt:lpstr>ARM CPU Architecture</vt:lpstr>
      <vt:lpstr>Domain of Protection</vt:lpstr>
      <vt:lpstr>Domain Structure</vt:lpstr>
      <vt:lpstr>Domain Implementation (UNIX)</vt:lpstr>
      <vt:lpstr>Domain Implementation (Android App IDs)</vt:lpstr>
      <vt:lpstr>Access Matrix</vt:lpstr>
      <vt:lpstr>Use of Access Matrix</vt:lpstr>
      <vt:lpstr>Use of Access Matrix (Cont.)</vt:lpstr>
      <vt:lpstr>Access Matrix of Figure A with Domains as Objects</vt:lpstr>
      <vt:lpstr>Access Matrix with Copy Rights</vt:lpstr>
      <vt:lpstr>Access Matrix With Owner Rights</vt:lpstr>
      <vt:lpstr>Modified Access Matrix of Figure B</vt:lpstr>
      <vt:lpstr>Implementation of Access Matrix</vt:lpstr>
      <vt:lpstr>Implementation of Access Matrix (Cont.)</vt:lpstr>
      <vt:lpstr>Implementation of Access Matrix (Cont.)</vt:lpstr>
      <vt:lpstr>Implementation of Access Matrix (Cont.)</vt:lpstr>
      <vt:lpstr>Implementation of Access Matrix (Cont.)</vt:lpstr>
      <vt:lpstr>Comparison of Implementations</vt:lpstr>
      <vt:lpstr>Comparison of Implementations (Cont.)</vt:lpstr>
      <vt:lpstr>Revocation of Access Rights</vt:lpstr>
      <vt:lpstr>Revocation of Access Rights (Cont.)</vt:lpstr>
      <vt:lpstr>Role-based Access Control</vt:lpstr>
      <vt:lpstr>Mandatory Access Control (MAC)</vt:lpstr>
      <vt:lpstr>Capability-Based Systems </vt:lpstr>
      <vt:lpstr>Capabilities in POSIX.1e </vt:lpstr>
      <vt:lpstr>Other Protection Improvement Methods</vt:lpstr>
      <vt:lpstr>Other Protection Improvement Methods (cont.)</vt:lpstr>
      <vt:lpstr>Other Protection Improvement Methods (cont.)</vt:lpstr>
      <vt:lpstr>Language-Based Protection</vt:lpstr>
      <vt:lpstr>Protection in Java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78</cp:revision>
  <cp:lastPrinted>2019-03-11T14:41:40Z</cp:lastPrinted>
  <dcterms:created xsi:type="dcterms:W3CDTF">2019-02-25T14:10:39Z</dcterms:created>
  <dcterms:modified xsi:type="dcterms:W3CDTF">2020-05-04T14:39:27Z</dcterms:modified>
</cp:coreProperties>
</file>