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80" r:id="rId2"/>
    <p:sldId id="304" r:id="rId3"/>
    <p:sldId id="305" r:id="rId4"/>
    <p:sldId id="306" r:id="rId5"/>
    <p:sldId id="318" r:id="rId6"/>
    <p:sldId id="347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</p:sldIdLst>
  <p:sldSz cx="12192000" cy="6858000"/>
  <p:notesSz cx="6858000" cy="92964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Helvetica" panose="020B0604020202020204" pitchFamily="34" charset="0"/>
      <p:regular r:id="rId52"/>
      <p:bold r:id="rId53"/>
      <p:italic r:id="rId54"/>
      <p:boldItalic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  <p:embeddedFont>
      <p:font typeface="Webdings" panose="05030102010509060703" pitchFamily="18" charset="2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984B58-07BF-453D-9934-192179A6450C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2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5F90F9-E45D-46E1-959D-A65DEEC984F0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01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25628D-5274-448F-A2FF-C3EFFB9E98BC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42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8328B0-4E0D-4035-A13C-BBDD908716E2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54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A68687-C37C-4523-A32A-C89BAD9A2569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1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2186F7-7D1E-4E08-9EB8-2B3BCB5C1B6C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62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2522E6C-30F8-4D86-8421-13F489173B15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90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A94F9A-51E0-4505-BD6E-9271298C4A59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70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C99C41-0B72-42F3-BBBE-8B605E094C09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8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DF295C2-6121-4CAD-9DA2-F698656C3664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1E6DBD-2CD6-436C-8D53-A7A18F662E5D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91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B593B7-2CA0-4087-9A2F-80EEAA1951C9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07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F7C0EF-D202-476F-B67D-41CA57A1AC09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29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EA95D3-B367-41B0-AD59-580B1F47F180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29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888280A-C904-4122-A648-8A7FFBF0CFAD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96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8F38A2-4021-4385-A13C-49575DA230D2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97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C9FBC0-FD9C-445A-8C94-6F907D20F402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42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F06F0D-466A-4DDA-B308-912D9CFFBE4C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31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9E01AA-FE81-4307-A4DA-FD61E0D900BD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04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49A7C1-71D2-412B-9ED3-A308C24208C7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22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48CA2E-10CB-44B0-9739-227D43489D19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3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96054D-1878-4BE9-ADF6-EDD36F727520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62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F189259-0C7D-4145-B1EF-0320E76D18FF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29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C37212-1087-4D65-8262-C6023951FA18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49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700D5CF-9E72-40AB-99B9-C1D4F7CB25EF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847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DDE7E9-204E-4F37-A090-A7713887217E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009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56AA6B0-7DC2-42BE-B37E-8D6C2978F1AC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77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F90C5E-FFBB-48A1-AC95-68B466CEF944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22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E21C39-AE54-4B96-A210-BC1273A969C2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858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E54ACB4-DFC3-4565-898B-83F1A864ACBB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32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7ECCFA9-0EEE-47B8-98CF-58AE303AD45C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31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3FF020-AD8A-4425-AA8D-8F3450056C6C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6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A7ADC3-8042-4935-8672-C1856BA559FC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737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654354-EF23-466C-9CF6-A30476752A6E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80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54FA07-3EF0-4063-BD61-F7D2D59BD502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496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0478D7-7DB8-4C48-BF49-7EB5D7FD0156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3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E3B6D7-53E0-4048-A1AA-BA1B67B43143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41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9616AC-FA1A-47F3-BD49-6328C2636F0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8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5DDD74-0A37-4DBB-8C84-B08A22F2C350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85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753019-8AC7-4CD8-9317-7901B6A2A477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3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70416E0-1415-42A7-98AF-9EF44EA1E176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9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>
          <a:xfrm>
            <a:off x="4975226" y="920750"/>
            <a:ext cx="2445976" cy="694466"/>
          </a:xfrm>
        </p:spPr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type="body" idx="1"/>
          </p:nvPr>
        </p:nvSpPr>
        <p:spPr>
          <a:xfrm>
            <a:off x="2762251" y="1725614"/>
            <a:ext cx="7026275" cy="1943131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Agrawala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Deadlocks</a:t>
            </a:r>
          </a:p>
        </p:txBody>
      </p:sp>
      <p:sp>
        <p:nvSpPr>
          <p:cNvPr id="410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/>
              <a:t>2020</a:t>
            </a:r>
            <a:endParaRPr lang="en-US" dirty="0"/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00326" y="207963"/>
            <a:ext cx="8150225" cy="512762"/>
          </a:xfrm>
        </p:spPr>
        <p:txBody>
          <a:bodyPr/>
          <a:lstStyle/>
          <a:p>
            <a:pPr eaLnBrk="1" hangingPunct="1"/>
            <a:r>
              <a:rPr lang="en-US" altLang="en-US" sz="2800"/>
              <a:t>Example of a Resource Allocation Graph</a:t>
            </a:r>
          </a:p>
        </p:txBody>
      </p:sp>
      <p:pic>
        <p:nvPicPr>
          <p:cNvPr id="11267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t="926" r="25287" b="1532"/>
          <a:stretch>
            <a:fillRect/>
          </a:stretch>
        </p:blipFill>
        <p:spPr bwMode="auto">
          <a:xfrm>
            <a:off x="4465638" y="1316039"/>
            <a:ext cx="2741612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4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464" y="273050"/>
            <a:ext cx="8378825" cy="469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/>
              <a:t>Resource Allocation Graph With A Deadlock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212851"/>
            <a:ext cx="27813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3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426" y="304800"/>
            <a:ext cx="7954963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Graph With A Cycle But No Deadlock</a:t>
            </a:r>
          </a:p>
        </p:txBody>
      </p:sp>
      <p:pic>
        <p:nvPicPr>
          <p:cNvPr id="13315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208089"/>
            <a:ext cx="295275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9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Basic Facts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1007" y="1217613"/>
            <a:ext cx="9221118" cy="4400550"/>
          </a:xfrm>
        </p:spPr>
        <p:txBody>
          <a:bodyPr/>
          <a:lstStyle/>
          <a:p>
            <a:r>
              <a:rPr lang="en-US" altLang="en-US"/>
              <a:t>If graph contains no cycles </a:t>
            </a:r>
            <a:r>
              <a:rPr lang="en-US" altLang="en-US">
                <a:sym typeface="Symbol" panose="05050102010706020507" pitchFamily="18" charset="2"/>
              </a:rPr>
              <a:t> no deadlock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If graph contains a cycle 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only one instance per resource type, then deadlock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several instances per resource type, possibility of deadlock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9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664" y="214313"/>
            <a:ext cx="75771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Methods for Handling Deadlocks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619" y="1198563"/>
            <a:ext cx="9408405" cy="3295650"/>
          </a:xfrm>
        </p:spPr>
        <p:txBody>
          <a:bodyPr>
            <a:normAutofit/>
          </a:bodyPr>
          <a:lstStyle/>
          <a:p>
            <a:r>
              <a:rPr lang="en-US" altLang="en-US" dirty="0"/>
              <a:t>Ensure that the system will </a:t>
            </a:r>
            <a:r>
              <a:rPr lang="en-US" altLang="en-US" b="1" i="1" dirty="0">
                <a:solidFill>
                  <a:srgbClr val="FF0066"/>
                </a:solidFill>
              </a:rPr>
              <a:t>never</a:t>
            </a:r>
            <a:r>
              <a:rPr lang="en-US" altLang="en-US" dirty="0"/>
              <a:t> enter a deadlock state:</a:t>
            </a:r>
          </a:p>
          <a:p>
            <a:pPr lvl="1"/>
            <a:r>
              <a:rPr lang="en-US" altLang="en-US" dirty="0"/>
              <a:t>Deadlock prevention</a:t>
            </a:r>
          </a:p>
          <a:p>
            <a:pPr lvl="1"/>
            <a:r>
              <a:rPr lang="en-US" altLang="en-US" dirty="0"/>
              <a:t>Deadlock avoidance</a:t>
            </a:r>
          </a:p>
          <a:p>
            <a:r>
              <a:rPr lang="en-US" altLang="en-US" dirty="0"/>
              <a:t>Allow the system to enter a deadlock state and then recover</a:t>
            </a:r>
          </a:p>
          <a:p>
            <a:r>
              <a:rPr lang="en-US" altLang="en-US" dirty="0"/>
              <a:t>Ignore the problem and pretend that deadlocks never occur in the system; used by most operating systems, including UNIX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3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09826" y="198438"/>
            <a:ext cx="78009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Deadlock Prevention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58467" y="1825625"/>
            <a:ext cx="10058400" cy="38227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Mutual Exclusion</a:t>
            </a:r>
            <a:r>
              <a:rPr lang="en-US" altLang="en-US" dirty="0"/>
              <a:t> – not required for sharable resources (e.g., read-only files); must hold for non-sharable resources</a:t>
            </a:r>
          </a:p>
          <a:p>
            <a:r>
              <a:rPr lang="en-US" altLang="en-US" b="1" dirty="0"/>
              <a:t>Hold and Wait</a:t>
            </a:r>
            <a:r>
              <a:rPr lang="en-US" altLang="en-US" dirty="0"/>
              <a:t> – must guarantee that whenever a process requests a resource, it does not hold any other resources</a:t>
            </a:r>
          </a:p>
          <a:p>
            <a:pPr lvl="1"/>
            <a:r>
              <a:rPr lang="en-US" altLang="en-US" dirty="0"/>
              <a:t>Require process to request and be allocated all its resources before it begins execution, or allow process to request resources only when the process has none allocated to it.</a:t>
            </a:r>
          </a:p>
          <a:p>
            <a:pPr lvl="1"/>
            <a:r>
              <a:rPr lang="en-US" altLang="en-US" dirty="0"/>
              <a:t>Low resource utilization; starvation possible</a:t>
            </a:r>
          </a:p>
        </p:txBody>
      </p:sp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2343150" y="1037760"/>
            <a:ext cx="6822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Helvetica" panose="020B0604020202020204" pitchFamily="34" charset="0"/>
              </a:rPr>
              <a:t>Restrain the ways request can be made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27300" y="166688"/>
            <a:ext cx="7683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Deadlock Prevention (Cont.)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076325"/>
            <a:ext cx="10515600" cy="4446588"/>
          </a:xfrm>
        </p:spPr>
        <p:txBody>
          <a:bodyPr>
            <a:normAutofit/>
          </a:bodyPr>
          <a:lstStyle/>
          <a:p>
            <a:r>
              <a:rPr lang="en-US" altLang="en-US" b="1" dirty="0"/>
              <a:t>No Preemption</a:t>
            </a:r>
            <a:r>
              <a:rPr lang="en-US" altLang="en-US" dirty="0"/>
              <a:t> –</a:t>
            </a:r>
          </a:p>
          <a:p>
            <a:pPr lvl="1"/>
            <a:r>
              <a:rPr lang="en-US" altLang="en-US" dirty="0"/>
              <a:t>If a process that is holding some resources requests another resource that cannot be immediately allocated to it, then all resources currently being held are released</a:t>
            </a:r>
          </a:p>
          <a:p>
            <a:pPr lvl="1"/>
            <a:r>
              <a:rPr lang="en-US" altLang="en-US" dirty="0"/>
              <a:t>Preempted resources are added to the list of resources for which the process is waiting</a:t>
            </a:r>
          </a:p>
          <a:p>
            <a:pPr lvl="1"/>
            <a:r>
              <a:rPr lang="en-US" altLang="en-US" dirty="0"/>
              <a:t>Process will be restarted only when it can regain its old resources, as well as the new ones that it is requesting</a:t>
            </a:r>
          </a:p>
          <a:p>
            <a:r>
              <a:rPr lang="en-US" altLang="en-US" b="1" dirty="0"/>
              <a:t>Circular Wait</a:t>
            </a:r>
            <a:r>
              <a:rPr lang="en-US" altLang="en-US" dirty="0"/>
              <a:t> – impose a total ordering of all resource types, and require that each process requests resources in an increasing order of enumeration</a:t>
            </a:r>
          </a:p>
          <a:p>
            <a:pPr lvl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1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926" y="198438"/>
            <a:ext cx="77628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Deadlock Avoidance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11786"/>
            <a:ext cx="10619342" cy="3783012"/>
          </a:xfrm>
        </p:spPr>
        <p:txBody>
          <a:bodyPr>
            <a:normAutofit/>
          </a:bodyPr>
          <a:lstStyle/>
          <a:p>
            <a:r>
              <a:rPr lang="en-US" altLang="en-US" dirty="0"/>
              <a:t>Simplest and most useful model requires that each process declare the </a:t>
            </a:r>
            <a:r>
              <a:rPr lang="en-US" altLang="en-US" b="1" i="1" dirty="0"/>
              <a:t>maximum number</a:t>
            </a:r>
            <a:r>
              <a:rPr lang="en-US" altLang="en-US" b="1" dirty="0"/>
              <a:t> </a:t>
            </a:r>
            <a:r>
              <a:rPr lang="en-US" altLang="en-US" dirty="0"/>
              <a:t>of resources of each type that it may need</a:t>
            </a:r>
          </a:p>
          <a:p>
            <a:r>
              <a:rPr lang="en-US" altLang="en-US" dirty="0"/>
              <a:t>The deadlock-avoidance algorithm dynamically examines the resource-allocation state to ensure that there can never be a circular-wait condition</a:t>
            </a:r>
          </a:p>
          <a:p>
            <a:r>
              <a:rPr lang="en-US" altLang="en-US" dirty="0"/>
              <a:t>Resource-allocation </a:t>
            </a:r>
            <a:r>
              <a:rPr lang="en-US" altLang="en-US" i="1" dirty="0"/>
              <a:t>state</a:t>
            </a:r>
            <a:r>
              <a:rPr lang="en-US" altLang="en-US" dirty="0"/>
              <a:t> is defined by the number of available and allocated resources, and the maximum demands of the processes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8200" y="1188393"/>
            <a:ext cx="10619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Helvetica" panose="020B0604020202020204" pitchFamily="34" charset="0"/>
              </a:rPr>
              <a:t>Requires that the system has some additional </a:t>
            </a:r>
            <a:r>
              <a:rPr lang="en-US" altLang="en-US" sz="2400" b="1" i="1" dirty="0">
                <a:latin typeface="Helvetica" panose="020B0604020202020204" pitchFamily="34" charset="0"/>
              </a:rPr>
              <a:t>a priori </a:t>
            </a:r>
            <a:r>
              <a:rPr lang="en-US" altLang="en-US" sz="2400" dirty="0">
                <a:latin typeface="Helvetica" panose="020B0604020202020204" pitchFamily="34" charset="0"/>
              </a:rPr>
              <a:t>information available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36526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Safe State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012" y="1165225"/>
            <a:ext cx="10939749" cy="4997450"/>
          </a:xfrm>
        </p:spPr>
        <p:txBody>
          <a:bodyPr>
            <a:normAutofit/>
          </a:bodyPr>
          <a:lstStyle/>
          <a:p>
            <a:r>
              <a:rPr lang="en-US" altLang="en-US" dirty="0"/>
              <a:t>When a process requests an available resource, system must decide if immediate allocation leaves the system in a safe state</a:t>
            </a:r>
          </a:p>
          <a:p>
            <a:r>
              <a:rPr lang="en-US" altLang="en-US" dirty="0"/>
              <a:t>System is in </a:t>
            </a:r>
            <a:r>
              <a:rPr lang="en-US" altLang="en-US" b="1" dirty="0">
                <a:solidFill>
                  <a:srgbClr val="3366FF"/>
                </a:solidFill>
              </a:rPr>
              <a:t>safe state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if there exists a sequence &lt;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P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, …,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&gt; of ALL the  processes  in the systems such that  for each P</a:t>
            </a:r>
            <a:r>
              <a:rPr lang="en-US" altLang="en-US" baseline="-25000" dirty="0"/>
              <a:t>i</a:t>
            </a:r>
            <a:r>
              <a:rPr lang="en-US" altLang="en-US" dirty="0"/>
              <a:t>, the resources that P</a:t>
            </a:r>
            <a:r>
              <a:rPr lang="en-US" altLang="en-US" baseline="-25000" dirty="0"/>
              <a:t>i </a:t>
            </a:r>
            <a:r>
              <a:rPr lang="en-US" altLang="en-US" dirty="0"/>
              <a:t>can still request can be satisfied by currently available resources + resources held by all the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, with</a:t>
            </a:r>
            <a:r>
              <a:rPr lang="en-US" altLang="en-US" i="1" dirty="0"/>
              <a:t> j </a:t>
            </a:r>
            <a:r>
              <a:rPr lang="en-US" altLang="en-US" dirty="0"/>
              <a:t>&lt; </a:t>
            </a:r>
            <a:r>
              <a:rPr lang="en-US" altLang="en-US" i="1" dirty="0"/>
              <a:t>I</a:t>
            </a:r>
            <a:endParaRPr lang="en-US" altLang="en-US" dirty="0"/>
          </a:p>
          <a:p>
            <a:r>
              <a:rPr lang="en-US" altLang="en-US" dirty="0"/>
              <a:t>That is:</a:t>
            </a:r>
          </a:p>
          <a:p>
            <a:pPr lvl="1"/>
            <a:r>
              <a:rPr lang="en-US" altLang="en-US" dirty="0"/>
              <a:t>If P</a:t>
            </a:r>
            <a:r>
              <a:rPr lang="en-US" altLang="en-US" baseline="-25000" dirty="0"/>
              <a:t>i</a:t>
            </a:r>
            <a:r>
              <a:rPr lang="en-US" altLang="en-US" dirty="0"/>
              <a:t> resource needs are not immediately available, then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can wait until all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have finished</a:t>
            </a:r>
          </a:p>
          <a:p>
            <a:pPr lvl="1"/>
            <a:r>
              <a:rPr lang="en-US" altLang="en-US" dirty="0"/>
              <a:t>When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is finished,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can obtain needed resources, execute, return allocated resources, and terminate</a:t>
            </a:r>
          </a:p>
          <a:p>
            <a:pPr lvl="1"/>
            <a:r>
              <a:rPr lang="en-US" altLang="en-US" dirty="0"/>
              <a:t>When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terminates,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 </a:t>
            </a:r>
            <a:r>
              <a:rPr lang="en-US" altLang="en-US" baseline="-25000" dirty="0"/>
              <a:t>+1</a:t>
            </a:r>
            <a:r>
              <a:rPr lang="en-US" altLang="en-US" dirty="0"/>
              <a:t> can obtain its needed resources, and so on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Basic Facts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028" y="1719434"/>
            <a:ext cx="10124501" cy="4414838"/>
          </a:xfrm>
        </p:spPr>
        <p:txBody>
          <a:bodyPr/>
          <a:lstStyle/>
          <a:p>
            <a:r>
              <a:rPr lang="en-US" altLang="en-US" dirty="0"/>
              <a:t>If a system is in safe state </a:t>
            </a:r>
            <a:r>
              <a:rPr lang="en-US" altLang="en-US" dirty="0">
                <a:sym typeface="Symbol" panose="05050102010706020507" pitchFamily="18" charset="2"/>
              </a:rPr>
              <a:t> no deadlocks</a:t>
            </a:r>
            <a:br>
              <a:rPr lang="en-US" altLang="en-US" dirty="0">
                <a:sym typeface="Symbol" panose="05050102010706020507" pitchFamily="18" charset="2"/>
              </a:rPr>
            </a:b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If a system is in unsafe state  possibility of deadlock</a:t>
            </a:r>
            <a:br>
              <a:rPr lang="en-US" altLang="en-US" dirty="0">
                <a:sym typeface="Symbol" panose="05050102010706020507" pitchFamily="18" charset="2"/>
              </a:rPr>
            </a:b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Avoidance  ensure that a system will never enter an unsafe state.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450" y="150813"/>
            <a:ext cx="78803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Deadlocks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2050" y="1131889"/>
            <a:ext cx="7588250" cy="4530725"/>
          </a:xfrm>
        </p:spPr>
        <p:txBody>
          <a:bodyPr/>
          <a:lstStyle/>
          <a:p>
            <a:pPr>
              <a:buSzPct val="85000"/>
            </a:pPr>
            <a:r>
              <a:rPr lang="en-US" altLang="en-US" dirty="0"/>
              <a:t>System Model</a:t>
            </a:r>
          </a:p>
          <a:p>
            <a:pPr>
              <a:buSzPct val="85000"/>
            </a:pPr>
            <a:r>
              <a:rPr lang="en-US" altLang="en-US" dirty="0"/>
              <a:t>Deadlock Characterization</a:t>
            </a:r>
          </a:p>
          <a:p>
            <a:pPr>
              <a:buSzPct val="85000"/>
            </a:pPr>
            <a:r>
              <a:rPr lang="en-US" altLang="en-US" dirty="0"/>
              <a:t>Methods for Handling Deadlocks</a:t>
            </a:r>
          </a:p>
          <a:p>
            <a:r>
              <a:rPr lang="en-US" altLang="en-US" dirty="0"/>
              <a:t>Deadlock Prevention</a:t>
            </a:r>
          </a:p>
          <a:p>
            <a:pPr>
              <a:buSzPct val="85000"/>
            </a:pPr>
            <a:r>
              <a:rPr lang="en-US" altLang="en-US" dirty="0"/>
              <a:t>Deadlock Avoidance</a:t>
            </a:r>
          </a:p>
          <a:p>
            <a:pPr>
              <a:buSzPct val="85000"/>
            </a:pPr>
            <a:r>
              <a:rPr lang="en-US" altLang="en-US" dirty="0"/>
              <a:t>Deadlock Detection </a:t>
            </a:r>
          </a:p>
          <a:p>
            <a:pPr>
              <a:buSzPct val="85000"/>
            </a:pPr>
            <a:r>
              <a:rPr lang="en-US" altLang="en-US" dirty="0"/>
              <a:t>Recovery from Deadlock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26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138" y="150813"/>
            <a:ext cx="78406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Safe, Unsafe, Deadlock State 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1572" r="13683" b="2194"/>
          <a:stretch>
            <a:fillRect/>
          </a:stretch>
        </p:blipFill>
        <p:spPr bwMode="auto">
          <a:xfrm>
            <a:off x="3970339" y="1308100"/>
            <a:ext cx="402272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7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400" y="166688"/>
            <a:ext cx="7645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Avoidance Algorithms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8631" y="1667334"/>
            <a:ext cx="8703326" cy="4483100"/>
          </a:xfrm>
        </p:spPr>
        <p:txBody>
          <a:bodyPr/>
          <a:lstStyle/>
          <a:p>
            <a:r>
              <a:rPr lang="en-US" altLang="en-US" dirty="0"/>
              <a:t>Single instance of a resource type</a:t>
            </a:r>
          </a:p>
          <a:p>
            <a:pPr lvl="1"/>
            <a:r>
              <a:rPr lang="en-US" altLang="en-US" dirty="0"/>
              <a:t>Use a resource-allocation graph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Multiple instances of a resource type</a:t>
            </a:r>
          </a:p>
          <a:p>
            <a:pPr lvl="1"/>
            <a:r>
              <a:rPr lang="en-US" altLang="en-US" dirty="0"/>
              <a:t> Use the banker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47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950" y="198438"/>
            <a:ext cx="7831138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Resource-Allocation Graph Scheme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155700"/>
            <a:ext cx="10376971" cy="44831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Claim edge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 indicated that process </a:t>
            </a:r>
            <a:r>
              <a:rPr lang="en-US" altLang="en-US" i="1" dirty="0" err="1">
                <a:sym typeface="Symbol" panose="05050102010706020507" pitchFamily="18" charset="2"/>
              </a:rPr>
              <a:t>P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 may request resource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; represented by a dashed line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Claim edge converts to request edge when a process requests a resource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Request edge converted to an assignment edge when the  resource is allocated to the process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When a resource is released by a process, assignment edge reconverts to a claim edge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Resources must be claimed </a:t>
            </a:r>
            <a:r>
              <a:rPr lang="en-US" altLang="en-US" i="1" dirty="0">
                <a:sym typeface="Symbol" panose="05050102010706020507" pitchFamily="18" charset="2"/>
              </a:rPr>
              <a:t>a priori</a:t>
            </a:r>
            <a:r>
              <a:rPr lang="en-US" altLang="en-US" dirty="0">
                <a:sym typeface="Symbol" panose="05050102010706020507" pitchFamily="18" charset="2"/>
              </a:rPr>
              <a:t> in the system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70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5364" y="280988"/>
            <a:ext cx="8224837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/>
              <a:t>Resource-Allocation Graph</a:t>
            </a:r>
          </a:p>
        </p:txBody>
      </p:sp>
      <p:pic>
        <p:nvPicPr>
          <p:cNvPr id="26627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1409701"/>
            <a:ext cx="3681412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5889" y="260350"/>
            <a:ext cx="8243887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/>
              <a:t>Unsafe State In Resource-Allocation Graph</a:t>
            </a:r>
          </a:p>
        </p:txBody>
      </p:sp>
      <p:pic>
        <p:nvPicPr>
          <p:cNvPr id="27651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82701"/>
            <a:ext cx="336073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4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7338" y="150813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Resource-Allocation Graph Algorithm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4901"/>
            <a:ext cx="9737993" cy="4303713"/>
          </a:xfrm>
        </p:spPr>
        <p:txBody>
          <a:bodyPr/>
          <a:lstStyle/>
          <a:p>
            <a:r>
              <a:rPr lang="en-US" altLang="en-US" dirty="0"/>
              <a:t>Suppose that process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i</a:t>
            </a:r>
            <a:r>
              <a:rPr lang="en-US" altLang="en-US" dirty="0"/>
              <a:t> requests a resource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i="1" baseline="-25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The request can be granted only if converting the request edge to an assignment edge does not result in the formation of a cycle in the resource allocation graph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35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2563"/>
            <a:ext cx="7772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Banker’s Algorithm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569" y="1128714"/>
            <a:ext cx="9694843" cy="4441825"/>
          </a:xfrm>
        </p:spPr>
        <p:txBody>
          <a:bodyPr/>
          <a:lstStyle/>
          <a:p>
            <a:r>
              <a:rPr lang="en-US" altLang="en-US" dirty="0"/>
              <a:t>Multiple instances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Each process must a priori claim maximum use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When a process requests a resource it may have to wait  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When a process gets all its resources it must return them in a finite amount of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75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98788" y="327025"/>
            <a:ext cx="7586662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/>
              <a:t>Data Structures for the Banker</a:t>
            </a:r>
            <a:r>
              <a:rPr lang="ja-JP" altLang="en-US" sz="2800"/>
              <a:t>’</a:t>
            </a:r>
            <a:r>
              <a:rPr lang="en-US" altLang="ja-JP" sz="2800"/>
              <a:t>s Algorithm </a:t>
            </a:r>
            <a:endParaRPr lang="en-US" altLang="en-US" sz="2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7788" y="1654175"/>
            <a:ext cx="10267720" cy="43878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Available</a:t>
            </a:r>
            <a:r>
              <a:rPr lang="en-US" altLang="en-US" i="1" dirty="0"/>
              <a:t>:</a:t>
            </a:r>
            <a:r>
              <a:rPr lang="en-US" altLang="en-US" dirty="0"/>
              <a:t>  Vector of length </a:t>
            </a:r>
            <a:r>
              <a:rPr lang="en-US" altLang="en-US" i="1" dirty="0"/>
              <a:t>m</a:t>
            </a:r>
            <a:r>
              <a:rPr lang="en-US" altLang="en-US" dirty="0"/>
              <a:t>. If available [</a:t>
            </a:r>
            <a:r>
              <a:rPr lang="en-US" altLang="en-US" i="1" dirty="0"/>
              <a:t>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, there are</a:t>
            </a:r>
            <a:r>
              <a:rPr lang="en-US" altLang="en-US" i="1" dirty="0"/>
              <a:t> k</a:t>
            </a:r>
            <a:r>
              <a:rPr lang="en-US" altLang="en-US" dirty="0"/>
              <a:t> instances of resource type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baseline="-25000" dirty="0"/>
              <a:t>  </a:t>
            </a:r>
            <a:r>
              <a:rPr lang="en-US" altLang="en-US" dirty="0"/>
              <a:t>available</a:t>
            </a:r>
          </a:p>
          <a:p>
            <a:endParaRPr lang="en-US" altLang="en-US" sz="8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Max</a:t>
            </a:r>
            <a:r>
              <a:rPr lang="en-US" altLang="en-US" i="1" dirty="0"/>
              <a:t>: n x m</a:t>
            </a:r>
            <a:r>
              <a:rPr lang="en-US" altLang="en-US" dirty="0"/>
              <a:t> matrix.  If </a:t>
            </a:r>
            <a:r>
              <a:rPr lang="en-US" altLang="en-US" i="1" dirty="0"/>
              <a:t>Max 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, then process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may request at most</a:t>
            </a:r>
            <a:r>
              <a:rPr lang="en-US" altLang="en-US" i="1" dirty="0"/>
              <a:t> k </a:t>
            </a:r>
            <a:r>
              <a:rPr lang="en-US" altLang="en-US" dirty="0"/>
              <a:t>instances of resource type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endParaRPr lang="en-US" altLang="en-US" sz="800" i="1" baseline="-250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Allocation</a:t>
            </a:r>
            <a:r>
              <a:rPr lang="en-US" altLang="en-US" i="1" dirty="0"/>
              <a:t>:  n </a:t>
            </a:r>
            <a:r>
              <a:rPr lang="en-US" altLang="en-US" dirty="0"/>
              <a:t>x</a:t>
            </a:r>
            <a:r>
              <a:rPr lang="en-US" altLang="en-US" i="1" dirty="0"/>
              <a:t> m</a:t>
            </a:r>
            <a:r>
              <a:rPr lang="en-US" altLang="en-US" dirty="0"/>
              <a:t> matrix.  If Allocation[</a:t>
            </a:r>
            <a:r>
              <a:rPr lang="en-US" altLang="en-US" i="1" dirty="0" err="1"/>
              <a:t>i,j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 then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i</a:t>
            </a:r>
            <a:r>
              <a:rPr lang="en-US" altLang="en-US" dirty="0"/>
              <a:t> is currently allocated </a:t>
            </a:r>
            <a:r>
              <a:rPr lang="en-US" altLang="en-US" i="1" dirty="0"/>
              <a:t>k</a:t>
            </a:r>
            <a:r>
              <a:rPr lang="en-US" altLang="en-US" dirty="0"/>
              <a:t> instances of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endParaRPr lang="en-US" altLang="en-US" sz="800" i="1" baseline="-250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Need</a:t>
            </a:r>
            <a:r>
              <a:rPr lang="en-US" altLang="en-US" i="1" dirty="0"/>
              <a:t>:  n </a:t>
            </a:r>
            <a:r>
              <a:rPr lang="en-US" altLang="en-US" dirty="0"/>
              <a:t>x</a:t>
            </a:r>
            <a:r>
              <a:rPr lang="en-US" altLang="en-US" i="1" dirty="0"/>
              <a:t> m</a:t>
            </a:r>
            <a:r>
              <a:rPr lang="en-US" altLang="en-US" dirty="0"/>
              <a:t> matrix. If </a:t>
            </a:r>
            <a:r>
              <a:rPr lang="en-US" altLang="en-US" i="1" dirty="0"/>
              <a:t>Need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=</a:t>
            </a:r>
            <a:r>
              <a:rPr lang="en-US" altLang="en-US" i="1" dirty="0"/>
              <a:t> k</a:t>
            </a:r>
            <a:r>
              <a:rPr lang="en-US" altLang="en-US" dirty="0"/>
              <a:t>, then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i</a:t>
            </a:r>
            <a:r>
              <a:rPr lang="en-US" altLang="en-US" dirty="0"/>
              <a:t> may need </a:t>
            </a:r>
            <a:r>
              <a:rPr lang="en-US" altLang="en-US" i="1" dirty="0"/>
              <a:t>k</a:t>
            </a:r>
            <a:r>
              <a:rPr lang="en-US" altLang="en-US" dirty="0"/>
              <a:t> more instances of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baseline="-25000" dirty="0"/>
              <a:t> </a:t>
            </a:r>
            <a:r>
              <a:rPr lang="en-US" altLang="en-US" dirty="0"/>
              <a:t>to complete its task</a:t>
            </a:r>
          </a:p>
          <a:p>
            <a:pPr lvl="2">
              <a:buFont typeface="Webdings" panose="05030102010509060703" pitchFamily="18" charset="2"/>
              <a:buNone/>
            </a:pPr>
            <a:br>
              <a:rPr lang="en-US" altLang="en-US" dirty="0"/>
            </a:br>
            <a:r>
              <a:rPr lang="en-US" altLang="en-US" i="1" dirty="0"/>
              <a:t>Need</a:t>
            </a:r>
            <a:r>
              <a:rPr lang="en-US" altLang="en-US" dirty="0"/>
              <a:t> [</a:t>
            </a:r>
            <a:r>
              <a:rPr lang="en-US" altLang="en-US" i="1" dirty="0" err="1"/>
              <a:t>i,j</a:t>
            </a:r>
            <a:r>
              <a:rPr lang="en-US" altLang="en-US" i="1" dirty="0"/>
              <a:t>]</a:t>
            </a:r>
            <a:r>
              <a:rPr lang="en-US" altLang="en-US" dirty="0"/>
              <a:t> = </a:t>
            </a:r>
            <a:r>
              <a:rPr lang="en-US" altLang="en-US" i="1" dirty="0"/>
              <a:t>Max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– </a:t>
            </a:r>
            <a:r>
              <a:rPr lang="en-US" altLang="en-US" i="1" dirty="0"/>
              <a:t>Allocation</a:t>
            </a:r>
            <a:r>
              <a:rPr lang="en-US" altLang="en-US" dirty="0"/>
              <a:t> [</a:t>
            </a:r>
            <a:r>
              <a:rPr lang="en-US" altLang="en-US" i="1" dirty="0" err="1"/>
              <a:t>i,j</a:t>
            </a:r>
            <a:r>
              <a:rPr lang="en-US" altLang="en-US" dirty="0"/>
              <a:t>]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55075" y="896849"/>
            <a:ext cx="9860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Helvetica" panose="020B0604020202020204" pitchFamily="34" charset="0"/>
              </a:rPr>
              <a:t>Let </a:t>
            </a:r>
            <a:r>
              <a:rPr lang="en-US" altLang="en-US" sz="2400" i="1" dirty="0">
                <a:latin typeface="Helvetica" panose="020B0604020202020204" pitchFamily="34" charset="0"/>
              </a:rPr>
              <a:t>n</a:t>
            </a:r>
            <a:r>
              <a:rPr lang="en-US" altLang="en-US" sz="2400" dirty="0">
                <a:latin typeface="Helvetica" panose="020B0604020202020204" pitchFamily="34" charset="0"/>
              </a:rPr>
              <a:t> = number of processes, and </a:t>
            </a:r>
            <a:r>
              <a:rPr lang="en-US" altLang="en-US" sz="2400" i="1" dirty="0">
                <a:latin typeface="Helvetica" panose="020B0604020202020204" pitchFamily="34" charset="0"/>
              </a:rPr>
              <a:t>m </a:t>
            </a:r>
            <a:r>
              <a:rPr lang="en-US" altLang="en-US" sz="2400" dirty="0">
                <a:latin typeface="Helvetica" panose="020B0604020202020204" pitchFamily="34" charset="0"/>
              </a:rPr>
              <a:t>= number of resources types.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4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Safety Algorithm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855" y="1157289"/>
            <a:ext cx="10025350" cy="4943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1.	Let </a:t>
            </a:r>
            <a:r>
              <a:rPr lang="en-US" altLang="en-US" b="1" i="1" dirty="0">
                <a:solidFill>
                  <a:srgbClr val="000000"/>
                </a:solidFill>
              </a:rPr>
              <a:t>Work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i="1" dirty="0">
                <a:solidFill>
                  <a:srgbClr val="000000"/>
                </a:solidFill>
              </a:rPr>
              <a:t>Finish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be vectors of length</a:t>
            </a:r>
            <a:r>
              <a:rPr lang="en-US" altLang="en-US" i="1" dirty="0"/>
              <a:t> m</a:t>
            </a:r>
            <a:r>
              <a:rPr lang="en-US" altLang="en-US" dirty="0"/>
              <a:t> and</a:t>
            </a:r>
            <a:r>
              <a:rPr lang="en-US" altLang="en-US" i="1" dirty="0"/>
              <a:t> n</a:t>
            </a:r>
            <a:r>
              <a:rPr lang="en-US" altLang="en-US" dirty="0"/>
              <a:t>, respectively.  Initialize:</a:t>
            </a:r>
          </a:p>
          <a:p>
            <a:pPr marL="1543050" lvl="3" indent="-342900">
              <a:buNone/>
            </a:pPr>
            <a:r>
              <a:rPr lang="en-US" altLang="en-US" b="1" i="1" dirty="0"/>
              <a:t>Work </a:t>
            </a:r>
            <a:r>
              <a:rPr lang="en-US" altLang="en-US" b="1" dirty="0"/>
              <a:t>= </a:t>
            </a:r>
            <a:r>
              <a:rPr lang="en-US" altLang="en-US" b="1" i="1" dirty="0"/>
              <a:t>Available</a:t>
            </a:r>
          </a:p>
          <a:p>
            <a:pPr marL="1543050" lvl="3" indent="-342900">
              <a:buNone/>
            </a:pPr>
            <a:r>
              <a:rPr lang="en-US" altLang="en-US" b="1" i="1" dirty="0"/>
              <a:t>Finish </a:t>
            </a:r>
            <a:r>
              <a:rPr lang="en-US" altLang="en-US" b="1" dirty="0"/>
              <a:t>[</a:t>
            </a:r>
            <a:r>
              <a:rPr lang="en-US" altLang="en-US" b="1" i="1" dirty="0" err="1"/>
              <a:t>i</a:t>
            </a:r>
            <a:r>
              <a:rPr lang="en-US" altLang="en-US" b="1" dirty="0"/>
              <a:t>] =</a:t>
            </a:r>
            <a:r>
              <a:rPr lang="en-US" altLang="en-US" b="1" i="1" dirty="0"/>
              <a:t> false </a:t>
            </a:r>
            <a:r>
              <a:rPr lang="en-US" altLang="en-US" b="1" dirty="0"/>
              <a:t>for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i</a:t>
            </a:r>
            <a:r>
              <a:rPr lang="en-US" altLang="en-US" b="1" dirty="0"/>
              <a:t> = 0, 1, …, </a:t>
            </a:r>
            <a:r>
              <a:rPr lang="en-US" altLang="en-US" b="1" i="1" dirty="0"/>
              <a:t>n- </a:t>
            </a:r>
            <a:r>
              <a:rPr lang="en-US" altLang="en-US" b="1" dirty="0"/>
              <a:t>1</a:t>
            </a:r>
          </a:p>
          <a:p>
            <a:pPr marL="1543050" lvl="3" indent="-342900">
              <a:buNone/>
            </a:pPr>
            <a:endParaRPr lang="en-US" altLang="en-US" sz="800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2.	Find an </a:t>
            </a:r>
            <a:r>
              <a:rPr lang="en-US" altLang="en-US" b="1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such that both: </a:t>
            </a:r>
          </a:p>
          <a:p>
            <a:pPr marL="800100" lvl="1" indent="-342900">
              <a:buNone/>
            </a:pPr>
            <a:r>
              <a:rPr lang="en-US" altLang="en-US" dirty="0"/>
              <a:t>(a) </a:t>
            </a:r>
            <a:r>
              <a:rPr lang="en-US" altLang="en-US" b="1" i="1" dirty="0"/>
              <a:t>Finish</a:t>
            </a:r>
            <a:r>
              <a:rPr lang="en-US" altLang="en-US" b="1" dirty="0"/>
              <a:t> [</a:t>
            </a:r>
            <a:r>
              <a:rPr lang="en-US" altLang="en-US" b="1" i="1" dirty="0" err="1"/>
              <a:t>i</a:t>
            </a:r>
            <a:r>
              <a:rPr lang="en-US" altLang="en-US" b="1" dirty="0"/>
              <a:t>] = </a:t>
            </a:r>
            <a:r>
              <a:rPr lang="en-US" altLang="en-US" b="1" i="1" dirty="0"/>
              <a:t>false</a:t>
            </a:r>
            <a:endParaRPr lang="en-US" altLang="en-US" b="1" dirty="0"/>
          </a:p>
          <a:p>
            <a:pPr marL="800100" lvl="1" indent="-342900">
              <a:buNone/>
            </a:pPr>
            <a:r>
              <a:rPr lang="en-US" altLang="en-US" dirty="0"/>
              <a:t>(b) </a:t>
            </a:r>
            <a:r>
              <a:rPr lang="en-US" altLang="en-US" b="1" i="1" dirty="0" err="1"/>
              <a:t>Need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Work</a:t>
            </a:r>
          </a:p>
          <a:p>
            <a:pPr marL="800100" lvl="1" indent="-342900">
              <a:buNone/>
            </a:pPr>
            <a:r>
              <a:rPr lang="en-US" altLang="en-US" dirty="0">
                <a:sym typeface="Symbol" panose="05050102010706020507" pitchFamily="18" charset="2"/>
              </a:rPr>
              <a:t>If no such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exists, go to step 4</a:t>
            </a:r>
          </a:p>
          <a:p>
            <a:pPr marL="800100" lvl="1" indent="-342900">
              <a:buNone/>
            </a:pPr>
            <a:endParaRPr lang="en-US" altLang="en-US" sz="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3.  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Work </a:t>
            </a:r>
            <a:r>
              <a:rPr lang="en-US" altLang="en-US" b="1" dirty="0"/>
              <a:t>+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br>
              <a:rPr lang="en-US" altLang="en-US" b="1" dirty="0"/>
            </a:b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 err="1"/>
              <a:t>i</a:t>
            </a:r>
            <a:r>
              <a:rPr lang="en-US" altLang="en-US" b="1" dirty="0"/>
              <a:t>] =</a:t>
            </a:r>
            <a:r>
              <a:rPr lang="en-US" altLang="en-US" b="1" i="1" dirty="0"/>
              <a:t> true</a:t>
            </a:r>
            <a:br>
              <a:rPr lang="en-US" altLang="en-US" b="1" dirty="0"/>
            </a:br>
            <a:r>
              <a:rPr lang="en-US" altLang="en-US" dirty="0"/>
              <a:t>go to step 2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4.	If </a:t>
            </a:r>
            <a:r>
              <a:rPr lang="en-US" altLang="en-US" b="1" i="1" dirty="0"/>
              <a:t>Finish</a:t>
            </a:r>
            <a:r>
              <a:rPr lang="en-US" altLang="en-US" b="1" dirty="0"/>
              <a:t> [</a:t>
            </a:r>
            <a:r>
              <a:rPr lang="en-US" altLang="en-US" b="1" i="1" dirty="0" err="1"/>
              <a:t>i</a:t>
            </a:r>
            <a:r>
              <a:rPr lang="en-US" altLang="en-US" b="1" dirty="0"/>
              <a:t>] == </a:t>
            </a:r>
            <a:r>
              <a:rPr lang="en-US" altLang="en-US" b="1" i="1" dirty="0"/>
              <a:t>true</a:t>
            </a:r>
            <a:r>
              <a:rPr lang="en-US" altLang="en-US" b="1" dirty="0"/>
              <a:t> </a:t>
            </a:r>
            <a:r>
              <a:rPr lang="en-US" altLang="en-US" dirty="0"/>
              <a:t>for all </a:t>
            </a:r>
            <a:r>
              <a:rPr lang="en-US" altLang="en-US" b="1" i="1" dirty="0" err="1"/>
              <a:t>i</a:t>
            </a:r>
            <a:r>
              <a:rPr lang="en-US" altLang="en-US" dirty="0"/>
              <a:t>, then the system is in a safe state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8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175" y="231775"/>
            <a:ext cx="7924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/>
              <a:t>Resource-Request Algorithm for Process 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i</a:t>
            </a:r>
            <a:endParaRPr lang="en-US" altLang="en-US" sz="28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726" y="1114425"/>
            <a:ext cx="10880074" cy="4686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    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dirty="0"/>
              <a:t> = request vector for process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.  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baseline="-25000" dirty="0"/>
              <a:t> </a:t>
            </a:r>
            <a:r>
              <a:rPr lang="en-US" altLang="en-US" b="1" dirty="0"/>
              <a:t>[</a:t>
            </a:r>
            <a:r>
              <a:rPr lang="en-US" altLang="en-US" b="1" i="1" dirty="0"/>
              <a:t>j</a:t>
            </a:r>
            <a:r>
              <a:rPr lang="en-US" altLang="en-US" b="1" dirty="0"/>
              <a:t>] = </a:t>
            </a:r>
            <a:r>
              <a:rPr lang="en-US" altLang="en-US" b="1" i="1" dirty="0"/>
              <a:t>k</a:t>
            </a:r>
            <a:r>
              <a:rPr lang="en-US" altLang="en-US" b="1" dirty="0"/>
              <a:t> </a:t>
            </a:r>
            <a:r>
              <a:rPr lang="en-US" altLang="en-US" dirty="0"/>
              <a:t>then process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 wants </a:t>
            </a:r>
            <a:r>
              <a:rPr lang="en-US" altLang="en-US" b="1" i="1" dirty="0"/>
              <a:t>k</a:t>
            </a:r>
            <a:r>
              <a:rPr lang="en-US" altLang="en-US" dirty="0"/>
              <a:t> instances of resource type </a:t>
            </a:r>
            <a:r>
              <a:rPr lang="en-US" altLang="en-US" b="1" i="1" dirty="0" err="1"/>
              <a:t>R</a:t>
            </a:r>
            <a:r>
              <a:rPr lang="en-US" altLang="en-US" b="1" i="1" baseline="-25000" dirty="0" err="1"/>
              <a:t>j</a:t>
            </a:r>
            <a:endParaRPr lang="en-US" altLang="en-US" b="1" baseline="-25000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1.	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i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go to step 2.  Otherwise, raise error condition, since process has exceeded its maximum claim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2.	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Available</a:t>
            </a:r>
            <a:r>
              <a:rPr lang="en-US" altLang="en-US" dirty="0">
                <a:sym typeface="Symbol" panose="05050102010706020507" pitchFamily="18" charset="2"/>
              </a:rPr>
              <a:t>, go to step 3.  Otherwise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 must wait, since resources are not available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3.	Pretend to allocate requested resources to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by modifying the state as follows: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b="1" i="1" dirty="0">
                <a:sym typeface="Symbol" panose="05050102010706020507" pitchFamily="18" charset="2"/>
              </a:rPr>
              <a:t>Available</a:t>
            </a:r>
            <a:r>
              <a:rPr lang="en-US" altLang="en-US" b="1" dirty="0">
                <a:sym typeface="Symbol" panose="05050102010706020507" pitchFamily="18" charset="2"/>
              </a:rPr>
              <a:t> = </a:t>
            </a:r>
            <a:r>
              <a:rPr lang="en-US" altLang="en-US" b="1" i="1" dirty="0">
                <a:sym typeface="Symbol" panose="05050102010706020507" pitchFamily="18" charset="2"/>
              </a:rPr>
              <a:t>Available  </a:t>
            </a:r>
            <a:r>
              <a:rPr lang="en-US" altLang="en-US" b="1" dirty="0">
                <a:sym typeface="Symbol" panose="05050102010706020507" pitchFamily="18" charset="2"/>
              </a:rPr>
              <a:t>–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;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b="1" dirty="0">
                <a:sym typeface="Symbol" panose="05050102010706020507" pitchFamily="18" charset="2"/>
              </a:rPr>
              <a:t>		</a:t>
            </a:r>
            <a:r>
              <a:rPr lang="en-US" altLang="en-US" b="1" i="1" dirty="0" err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baseline="-25000" dirty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= </a:t>
            </a:r>
            <a:r>
              <a:rPr lang="en-US" altLang="en-US" b="1" i="1" dirty="0" err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+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;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b="1" dirty="0">
                <a:sym typeface="Symbol" panose="05050102010706020507" pitchFamily="18" charset="2"/>
              </a:rPr>
              <a:t>		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=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–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;</a:t>
            </a:r>
          </a:p>
          <a:p>
            <a:pPr lvl="2">
              <a:lnSpc>
                <a:spcPct val="90000"/>
              </a:lnSpc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lang="en-US" altLang="en-US" dirty="0">
                <a:sym typeface="Symbol" panose="05050102010706020507" pitchFamily="18" charset="2"/>
              </a:rPr>
              <a:t>If safe  the resources are allocated to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</a:p>
          <a:p>
            <a:pPr lvl="2">
              <a:lnSpc>
                <a:spcPct val="90000"/>
              </a:lnSpc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lang="en-US" altLang="en-US" dirty="0">
                <a:sym typeface="Symbol" panose="05050102010706020507" pitchFamily="18" charset="2"/>
              </a:rPr>
              <a:t>If unsafe 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must wait, and the old resource-allocation state is restored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635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3378" y="1233488"/>
            <a:ext cx="8657422" cy="4500562"/>
          </a:xfrm>
        </p:spPr>
        <p:txBody>
          <a:bodyPr/>
          <a:lstStyle/>
          <a:p>
            <a:r>
              <a:rPr lang="en-US" altLang="en-US" dirty="0"/>
              <a:t>To develop a description of deadlocks, which prevent sets of concurrent processes from completing their tasks</a:t>
            </a:r>
          </a:p>
          <a:p>
            <a:r>
              <a:rPr lang="en-US" altLang="en-US" dirty="0"/>
              <a:t>To present a number of different methods for preventing or avoiding deadlocks in a computer system</a:t>
            </a:r>
          </a:p>
          <a:p>
            <a:pPr>
              <a:buSzPct val="85000"/>
              <a:buFont typeface="Monotype Sorts" pitchFamily="-84" charset="2"/>
              <a:buNone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70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350" y="152401"/>
            <a:ext cx="766445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Example of Banker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6488" y="1360488"/>
            <a:ext cx="7923212" cy="4540250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5 processes </a:t>
            </a:r>
            <a:r>
              <a:rPr lang="en-US" altLang="en-US" i="1"/>
              <a:t>P</a:t>
            </a:r>
            <a:r>
              <a:rPr lang="en-US" altLang="en-US" baseline="-25000"/>
              <a:t>0  </a:t>
            </a:r>
            <a:r>
              <a:rPr lang="en-US" altLang="en-US"/>
              <a:t>through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; </a:t>
            </a:r>
          </a:p>
          <a:p>
            <a:pPr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      3 resource types:</a:t>
            </a:r>
          </a:p>
          <a:p>
            <a:pPr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              </a:t>
            </a:r>
            <a:r>
              <a:rPr lang="en-US" altLang="en-US" i="1"/>
              <a:t>A</a:t>
            </a:r>
            <a:r>
              <a:rPr lang="en-US" altLang="en-US"/>
              <a:t> (10 instances),  </a:t>
            </a:r>
            <a:r>
              <a:rPr lang="en-US" altLang="en-US" i="1"/>
              <a:t>B</a:t>
            </a:r>
            <a:r>
              <a:rPr lang="en-US" altLang="en-US"/>
              <a:t> (5instances), and </a:t>
            </a:r>
            <a:r>
              <a:rPr lang="en-US" altLang="en-US" i="1"/>
              <a:t>C</a:t>
            </a:r>
            <a:r>
              <a:rPr lang="en-US" altLang="en-US"/>
              <a:t> (7 instances)</a:t>
            </a:r>
          </a:p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Snapshot at time </a:t>
            </a:r>
            <a:r>
              <a:rPr lang="en-US" altLang="en-US" i="1"/>
              <a:t>T</a:t>
            </a:r>
            <a:r>
              <a:rPr lang="en-US" altLang="en-US" baseline="-25000"/>
              <a:t>0</a:t>
            </a:r>
            <a:r>
              <a:rPr lang="en-US" altLang="en-US"/>
              <a:t>:</a:t>
            </a:r>
          </a:p>
          <a:p>
            <a:pPr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	</a:t>
            </a:r>
            <a:r>
              <a:rPr lang="en-US" altLang="en-US" i="1" u="sng"/>
              <a:t>Allocation</a:t>
            </a:r>
            <a:r>
              <a:rPr lang="en-US" altLang="en-US" i="1"/>
              <a:t>	  </a:t>
            </a:r>
            <a:r>
              <a:rPr lang="en-US" altLang="en-US" i="1" u="sng"/>
              <a:t>Max</a:t>
            </a:r>
            <a:r>
              <a:rPr lang="en-US" altLang="en-US" i="1"/>
              <a:t>	</a:t>
            </a:r>
            <a:r>
              <a:rPr lang="en-US" altLang="en-US" i="1" u="sng"/>
              <a:t>Available</a:t>
            </a:r>
            <a:endParaRPr lang="en-US" altLang="en-US" i="1"/>
          </a:p>
          <a:p>
            <a:pPr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/>
              <a:t>			A B C	       A B C 	A B C</a:t>
            </a:r>
          </a:p>
          <a:p>
            <a:pPr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0	</a:t>
            </a:r>
            <a:r>
              <a:rPr lang="en-US" altLang="en-US"/>
              <a:t>0 1 0	         7 5 3 	3 3 2</a:t>
            </a:r>
          </a:p>
          <a:p>
            <a:pPr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1	</a:t>
            </a:r>
            <a:r>
              <a:rPr lang="en-US" altLang="en-US"/>
              <a:t>2 0 0 	        3 2 2  </a:t>
            </a:r>
          </a:p>
          <a:p>
            <a:pPr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3 0 2 	        9 0 2</a:t>
            </a:r>
          </a:p>
          <a:p>
            <a:pPr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2 1 1 	        2 2 2</a:t>
            </a:r>
          </a:p>
          <a:p>
            <a:pPr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0 0 2	         4 3 3  	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8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11225"/>
            <a:ext cx="10101549" cy="4640263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2452688" algn="l"/>
                <a:tab pos="3492500" algn="ctr"/>
              </a:tabLst>
            </a:pPr>
            <a:r>
              <a:rPr lang="en-US" altLang="en-US"/>
              <a:t>The content of the matrix </a:t>
            </a:r>
            <a:r>
              <a:rPr lang="en-US" altLang="en-US" b="1" i="1"/>
              <a:t>Need</a:t>
            </a:r>
            <a:r>
              <a:rPr lang="en-US" altLang="en-US"/>
              <a:t> is defined to be </a:t>
            </a:r>
            <a:r>
              <a:rPr lang="en-US" altLang="en-US" b="1" i="1"/>
              <a:t>Max</a:t>
            </a:r>
            <a:r>
              <a:rPr lang="en-US" altLang="en-US" b="1"/>
              <a:t> – </a:t>
            </a:r>
            <a:r>
              <a:rPr lang="en-US" altLang="en-US" b="1" i="1"/>
              <a:t>Allocation</a:t>
            </a:r>
            <a:endParaRPr lang="en-US" altLang="en-US" b="1"/>
          </a:p>
          <a:p>
            <a:pPr>
              <a:buNone/>
              <a:tabLst>
                <a:tab pos="2452688" algn="l"/>
                <a:tab pos="3492500" algn="ctr"/>
              </a:tabLst>
            </a:pPr>
            <a:endParaRPr lang="en-US" altLang="en-US" dirty="0"/>
          </a:p>
          <a:p>
            <a:pPr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Need</a:t>
            </a:r>
            <a:endParaRPr lang="en-US" altLang="en-US" u="sng" dirty="0"/>
          </a:p>
          <a:p>
            <a:pPr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A B C</a:t>
            </a:r>
          </a:p>
          <a:p>
            <a:pPr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0	</a:t>
            </a:r>
            <a:r>
              <a:rPr lang="en-US" altLang="en-US" dirty="0"/>
              <a:t>7 4 3 </a:t>
            </a:r>
          </a:p>
          <a:p>
            <a:pPr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	</a:t>
            </a:r>
            <a:r>
              <a:rPr lang="en-US" altLang="en-US" dirty="0"/>
              <a:t>1 2 2 </a:t>
            </a:r>
          </a:p>
          <a:p>
            <a:pPr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6 0 0 </a:t>
            </a:r>
          </a:p>
          <a:p>
            <a:pPr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0 1 1</a:t>
            </a:r>
          </a:p>
          <a:p>
            <a:pPr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4 3 1 </a:t>
            </a:r>
            <a:br>
              <a:rPr lang="en-US" altLang="en-US" dirty="0"/>
            </a:br>
            <a:endParaRPr lang="en-US" altLang="en-US" dirty="0"/>
          </a:p>
          <a:p>
            <a:pPr>
              <a:tabLst>
                <a:tab pos="2452688" algn="l"/>
                <a:tab pos="3492500" algn="ctr"/>
              </a:tabLst>
            </a:pPr>
            <a:r>
              <a:rPr lang="en-US" altLang="en-US" dirty="0"/>
              <a:t>The system is in a safe state since the sequence &lt;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0</a:t>
            </a:r>
            <a:r>
              <a:rPr lang="en-US" altLang="en-US" dirty="0"/>
              <a:t>&gt; satisfies safety criteria</a:t>
            </a:r>
            <a:endParaRPr lang="en-US" altLang="en-US" baseline="-25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2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4" y="214313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Example: 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 Request (1,0,2)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0938" y="1103313"/>
            <a:ext cx="7766050" cy="5103812"/>
          </a:xfrm>
        </p:spPr>
        <p:txBody>
          <a:bodyPr>
            <a:normAutofit fontScale="77500" lnSpcReduction="20000"/>
          </a:bodyPr>
          <a:lstStyle/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Check that Request </a:t>
            </a:r>
            <a:r>
              <a:rPr lang="en-US" altLang="en-US">
                <a:sym typeface="Symbol" panose="05050102010706020507" pitchFamily="18" charset="2"/>
              </a:rPr>
              <a:t> Available (that is, (1,0,2)  (3,3,2)  true</a:t>
            </a:r>
            <a:endParaRPr lang="en-US" altLang="en-US" i="1">
              <a:sym typeface="Symbol" panose="05050102010706020507" pitchFamily="18" charset="2"/>
            </a:endParaRPr>
          </a:p>
          <a:p>
            <a:pPr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/>
              <a:t>			</a:t>
            </a:r>
            <a:r>
              <a:rPr lang="en-US" altLang="en-US" i="1" u="sng"/>
              <a:t>Allocation</a:t>
            </a:r>
            <a:r>
              <a:rPr lang="en-US" altLang="en-US" i="1"/>
              <a:t>	</a:t>
            </a:r>
            <a:r>
              <a:rPr lang="en-US" altLang="en-US" i="1" u="sng"/>
              <a:t>Need</a:t>
            </a:r>
            <a:r>
              <a:rPr lang="en-US" altLang="en-US" i="1"/>
              <a:t>	   </a:t>
            </a:r>
            <a:r>
              <a:rPr lang="en-US" altLang="en-US" i="1" u="sng"/>
              <a:t>Available</a:t>
            </a:r>
            <a:endParaRPr lang="en-US" altLang="en-US" i="1"/>
          </a:p>
          <a:p>
            <a:pPr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/>
              <a:t>			A B C	A B C	 A B C </a:t>
            </a:r>
          </a:p>
          <a:p>
            <a:pPr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0 1 0 	7 4 3 	2 3 0</a:t>
            </a:r>
          </a:p>
          <a:p>
            <a:pPr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	      3 0 2             0 2 0 	</a:t>
            </a:r>
          </a:p>
          <a:p>
            <a:pPr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3 0 2 	 6 0 0 </a:t>
            </a:r>
          </a:p>
          <a:p>
            <a:pPr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2 1 1 	0 1 1</a:t>
            </a:r>
          </a:p>
          <a:p>
            <a:pPr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0 0 2 	 4 3 1 </a:t>
            </a:r>
          </a:p>
          <a:p>
            <a:pPr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Executing safety algorithm shows that sequence &lt; </a:t>
            </a:r>
            <a:r>
              <a:rPr lang="en-US" altLang="en-US" b="1" i="1"/>
              <a:t>P</a:t>
            </a:r>
            <a:r>
              <a:rPr lang="en-US" altLang="en-US" b="1" baseline="-25000"/>
              <a:t>1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3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/>
              <a:t>&gt; satisfies safety requirement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Can request for (3,3,0) by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/>
              <a:t> be granted?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Can request for (0,2,0) by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 be granted?</a:t>
            </a:r>
          </a:p>
          <a:p>
            <a:pPr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20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5413" y="198438"/>
            <a:ext cx="74215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Deadlock Detection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5700" y="1233489"/>
            <a:ext cx="7391400" cy="4530725"/>
          </a:xfrm>
        </p:spPr>
        <p:txBody>
          <a:bodyPr/>
          <a:lstStyle/>
          <a:p>
            <a:r>
              <a:rPr lang="en-US" altLang="en-US"/>
              <a:t>Allow system to enter deadlock state 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Detection algorithm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Recovery scheme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1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-141288"/>
            <a:ext cx="7772400" cy="844551"/>
          </a:xfrm>
        </p:spPr>
        <p:txBody>
          <a:bodyPr/>
          <a:lstStyle/>
          <a:p>
            <a:pPr eaLnBrk="1" hangingPunct="1"/>
            <a:r>
              <a:rPr lang="en-US" altLang="en-US" sz="2800"/>
              <a:t>Single Instance of Each Resource Type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755" y="1173164"/>
            <a:ext cx="10399922" cy="4511675"/>
          </a:xfrm>
        </p:spPr>
        <p:txBody>
          <a:bodyPr>
            <a:normAutofit/>
          </a:bodyPr>
          <a:lstStyle/>
          <a:p>
            <a:r>
              <a:rPr lang="en-US" altLang="en-US" dirty="0"/>
              <a:t>Maintain </a:t>
            </a:r>
            <a:r>
              <a:rPr lang="en-US" altLang="en-US" b="1" dirty="0">
                <a:solidFill>
                  <a:srgbClr val="3366FF"/>
                </a:solidFill>
              </a:rPr>
              <a:t>wait-for </a:t>
            </a:r>
            <a:r>
              <a:rPr lang="en-US" altLang="en-US" dirty="0"/>
              <a:t>graph</a:t>
            </a:r>
          </a:p>
          <a:p>
            <a:pPr lvl="1"/>
            <a:r>
              <a:rPr lang="en-US" altLang="en-US" dirty="0"/>
              <a:t>Nodes are processes</a:t>
            </a:r>
          </a:p>
          <a:p>
            <a:pPr lvl="1"/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 </a:t>
            </a:r>
            <a:r>
              <a:rPr lang="en-US" altLang="en-US" b="1" i="1" dirty="0" err="1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b="1" i="1" baseline="-25000" dirty="0">
                <a:sym typeface="Symbol" panose="05050102010706020507" pitchFamily="18" charset="2"/>
              </a:rPr>
              <a:t>   </a:t>
            </a: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waiting for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j</a:t>
            </a:r>
            <a:br>
              <a:rPr lang="en-US" altLang="en-US" b="1" i="1" dirty="0">
                <a:sym typeface="Symbol" panose="05050102010706020507" pitchFamily="18" charset="2"/>
              </a:rPr>
            </a:br>
            <a:endParaRPr lang="en-US" altLang="en-US" b="1" i="1" dirty="0">
              <a:sym typeface="Symbol" panose="05050102010706020507" pitchFamily="18" charset="2"/>
            </a:endParaRPr>
          </a:p>
          <a:p>
            <a:r>
              <a:rPr lang="en-US" altLang="en-US" dirty="0"/>
              <a:t>Periodically invoke an algorithm that searches for a cycle in the graph. If there is a cycle, there exists a deadlock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An algorithm to detect a cycle in a graph requires an order of</a:t>
            </a:r>
            <a:r>
              <a:rPr lang="en-US" altLang="en-US" i="1" dirty="0"/>
              <a:t> </a:t>
            </a:r>
            <a:r>
              <a:rPr lang="en-US" altLang="en-US" b="1" i="1" dirty="0"/>
              <a:t>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</a:t>
            </a:r>
            <a:r>
              <a:rPr lang="en-US" altLang="en-US" dirty="0"/>
              <a:t>operations, where </a:t>
            </a:r>
            <a:r>
              <a:rPr lang="en-US" altLang="en-US" b="1" i="1" dirty="0"/>
              <a:t>n</a:t>
            </a:r>
            <a:r>
              <a:rPr lang="en-US" altLang="en-US" dirty="0"/>
              <a:t> is the number of vertices in the graph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0663" y="266700"/>
            <a:ext cx="7751762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Resource-Allocation Graph and  Wait-for Graph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171825" y="529431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Resource-Allocation Graph</a:t>
            </a: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6334125" y="5294313"/>
            <a:ext cx="314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Corresponding wait-for graph</a:t>
            </a:r>
          </a:p>
        </p:txBody>
      </p:sp>
      <p:pic>
        <p:nvPicPr>
          <p:cNvPr id="38917" name="Picture 6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257300"/>
            <a:ext cx="593725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0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161925"/>
            <a:ext cx="7772400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Several Instances of a Resource Type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147" y="1793378"/>
            <a:ext cx="10455007" cy="3851275"/>
          </a:xfrm>
        </p:spPr>
        <p:txBody>
          <a:bodyPr/>
          <a:lstStyle/>
          <a:p>
            <a:r>
              <a:rPr lang="en-US" altLang="en-US" b="1">
                <a:solidFill>
                  <a:srgbClr val="000000"/>
                </a:solidFill>
              </a:rPr>
              <a:t>Available</a:t>
            </a:r>
            <a:r>
              <a:rPr lang="en-US" altLang="en-US" i="1"/>
              <a:t>:</a:t>
            </a:r>
            <a:r>
              <a:rPr lang="en-US" altLang="en-US"/>
              <a:t>  A vector of length </a:t>
            </a:r>
            <a:r>
              <a:rPr lang="en-US" altLang="en-US" b="1" i="1"/>
              <a:t>m</a:t>
            </a:r>
            <a:r>
              <a:rPr lang="en-US" altLang="en-US"/>
              <a:t> indicates the number of available resources of each type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Allocation</a:t>
            </a:r>
            <a:r>
              <a:rPr lang="en-US" altLang="en-US" i="1" dirty="0"/>
              <a:t>:</a:t>
            </a:r>
            <a:r>
              <a:rPr lang="en-US" altLang="en-US" dirty="0"/>
              <a:t>  An </a:t>
            </a:r>
            <a:r>
              <a:rPr lang="en-US" altLang="en-US" b="1" i="1" dirty="0"/>
              <a:t>n </a:t>
            </a:r>
            <a:r>
              <a:rPr lang="en-US" altLang="en-US" b="1" dirty="0"/>
              <a:t>x</a:t>
            </a:r>
            <a:r>
              <a:rPr lang="en-US" altLang="en-US" b="1" i="1" dirty="0"/>
              <a:t> m</a:t>
            </a:r>
            <a:r>
              <a:rPr lang="en-US" altLang="en-US" b="1" dirty="0"/>
              <a:t> </a:t>
            </a:r>
            <a:r>
              <a:rPr lang="en-US" altLang="en-US" dirty="0"/>
              <a:t>matrix defines the number of resources of each type currently allocated to each process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Request</a:t>
            </a:r>
            <a:r>
              <a:rPr lang="en-US" altLang="en-US" i="1" dirty="0"/>
              <a:t>:</a:t>
            </a:r>
            <a:r>
              <a:rPr lang="en-US" altLang="en-US" dirty="0"/>
              <a:t>  An </a:t>
            </a:r>
            <a:r>
              <a:rPr lang="en-US" altLang="en-US" b="1" i="1" dirty="0"/>
              <a:t>n </a:t>
            </a:r>
            <a:r>
              <a:rPr lang="en-US" altLang="en-US" b="1" dirty="0"/>
              <a:t>x</a:t>
            </a:r>
            <a:r>
              <a:rPr lang="en-US" altLang="en-US" b="1" i="1" dirty="0"/>
              <a:t> m</a:t>
            </a:r>
            <a:r>
              <a:rPr lang="en-US" altLang="en-US" b="1" dirty="0"/>
              <a:t> </a:t>
            </a:r>
            <a:r>
              <a:rPr lang="en-US" altLang="en-US" dirty="0"/>
              <a:t>matrix indicates the current request  of each process.  If </a:t>
            </a:r>
            <a:r>
              <a:rPr lang="en-US" altLang="en-US" b="1" i="1" dirty="0"/>
              <a:t>Request </a:t>
            </a:r>
            <a:r>
              <a:rPr lang="en-US" altLang="en-US" b="1" dirty="0"/>
              <a:t>[</a:t>
            </a:r>
            <a:r>
              <a:rPr lang="en-US" altLang="en-US" b="1" i="1" dirty="0" err="1"/>
              <a:t>i</a:t>
            </a:r>
            <a:r>
              <a:rPr lang="en-US" altLang="en-US" b="1" dirty="0"/>
              <a:t>][</a:t>
            </a:r>
            <a:r>
              <a:rPr lang="en-US" altLang="en-US" b="1" i="1" dirty="0"/>
              <a:t>j</a:t>
            </a:r>
            <a:r>
              <a:rPr lang="en-US" altLang="en-US" b="1" dirty="0"/>
              <a:t>] = </a:t>
            </a:r>
            <a:r>
              <a:rPr lang="en-US" altLang="en-US" b="1" i="1" dirty="0"/>
              <a:t>k</a:t>
            </a:r>
            <a:r>
              <a:rPr lang="en-US" altLang="en-US" dirty="0"/>
              <a:t>, then process</a:t>
            </a:r>
            <a:r>
              <a:rPr lang="en-US" altLang="en-US" i="1" dirty="0"/>
              <a:t>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 is requesting</a:t>
            </a:r>
            <a:r>
              <a:rPr lang="en-US" altLang="en-US" i="1" dirty="0"/>
              <a:t> </a:t>
            </a:r>
            <a:r>
              <a:rPr lang="en-US" altLang="en-US" b="1" i="1" dirty="0"/>
              <a:t>k</a:t>
            </a:r>
            <a:r>
              <a:rPr lang="en-US" altLang="en-US" dirty="0"/>
              <a:t> more instances of resource type </a:t>
            </a:r>
            <a:r>
              <a:rPr lang="en-US" altLang="en-US" b="1" i="1" dirty="0" err="1"/>
              <a:t>R</a:t>
            </a:r>
            <a:r>
              <a:rPr lang="en-US" altLang="en-US" b="1" i="1" baseline="-25000" dirty="0" err="1"/>
              <a:t>j</a:t>
            </a:r>
            <a:r>
              <a:rPr lang="en-US" altLang="en-US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7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1400" y="152401"/>
            <a:ext cx="7899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Detection Algorithm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3888" y="1233489"/>
            <a:ext cx="10532125" cy="453072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dirty="0"/>
              <a:t>1.	Let </a:t>
            </a:r>
            <a:r>
              <a:rPr lang="en-US" altLang="en-US" b="1" i="1" dirty="0"/>
              <a:t>Work</a:t>
            </a:r>
            <a:r>
              <a:rPr lang="en-US" altLang="en-US" dirty="0"/>
              <a:t> and </a:t>
            </a:r>
            <a:r>
              <a:rPr lang="en-US" altLang="en-US" b="1" i="1" dirty="0"/>
              <a:t>Finish</a:t>
            </a:r>
            <a:r>
              <a:rPr lang="en-US" altLang="en-US" dirty="0"/>
              <a:t> be vectors of length </a:t>
            </a:r>
            <a:r>
              <a:rPr lang="en-US" altLang="en-US" b="1" i="1" dirty="0"/>
              <a:t>m</a:t>
            </a:r>
            <a:r>
              <a:rPr lang="en-US" altLang="en-US" dirty="0"/>
              <a:t> and </a:t>
            </a:r>
            <a:r>
              <a:rPr lang="en-US" altLang="en-US" b="1" i="1" dirty="0"/>
              <a:t>n</a:t>
            </a:r>
            <a:r>
              <a:rPr lang="en-US" altLang="en-US" dirty="0"/>
              <a:t>, respectively Initialize:</a:t>
            </a:r>
          </a:p>
          <a:p>
            <a:pPr marL="850900" lvl="1" indent="-393700">
              <a:buNone/>
            </a:pPr>
            <a:r>
              <a:rPr lang="en-US" altLang="en-US" dirty="0"/>
              <a:t>(a) 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Available</a:t>
            </a:r>
            <a:endParaRPr lang="en-US" altLang="en-US" b="1" dirty="0"/>
          </a:p>
          <a:p>
            <a:pPr marL="850900" lvl="1" indent="-393700">
              <a:buNone/>
            </a:pPr>
            <a:r>
              <a:rPr lang="en-US" altLang="en-US" dirty="0"/>
              <a:t>(b)	For </a:t>
            </a:r>
            <a:r>
              <a:rPr lang="en-US" altLang="en-US" b="1" i="1" dirty="0" err="1"/>
              <a:t>i</a:t>
            </a:r>
            <a:r>
              <a:rPr lang="en-US" altLang="en-US" b="1" dirty="0"/>
              <a:t> = 1,2, …,</a:t>
            </a:r>
            <a:r>
              <a:rPr lang="en-US" altLang="en-US" b="1" i="1" dirty="0"/>
              <a:t> n</a:t>
            </a:r>
            <a:r>
              <a:rPr lang="en-US" altLang="en-US" dirty="0"/>
              <a:t>, if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 0</a:t>
            </a:r>
            <a:r>
              <a:rPr lang="en-US" altLang="en-US" dirty="0">
                <a:sym typeface="Symbol" panose="05050102010706020507" pitchFamily="18" charset="2"/>
              </a:rPr>
              <a:t>, then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</a:t>
            </a:r>
            <a:r>
              <a:rPr lang="en-US" altLang="en-US" b="1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] </a:t>
            </a:r>
            <a:r>
              <a:rPr lang="en-US" altLang="en-US" b="1" i="1" dirty="0">
                <a:sym typeface="Symbol" panose="05050102010706020507" pitchFamily="18" charset="2"/>
              </a:rPr>
              <a:t>= false</a:t>
            </a:r>
            <a:r>
              <a:rPr lang="en-US" altLang="en-US" dirty="0">
                <a:sym typeface="Symbol" panose="05050102010706020507" pitchFamily="18" charset="2"/>
              </a:rPr>
              <a:t>; otherwise, </a:t>
            </a: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</a:t>
            </a:r>
            <a:r>
              <a:rPr lang="en-US" altLang="en-US" b="1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] = </a:t>
            </a:r>
            <a:r>
              <a:rPr lang="en-US" altLang="en-US" b="1" i="1" dirty="0">
                <a:sym typeface="Symbol" panose="05050102010706020507" pitchFamily="18" charset="2"/>
              </a:rPr>
              <a:t>true</a:t>
            </a:r>
          </a:p>
          <a:p>
            <a:pPr marL="850900" lvl="1" indent="-393700"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2.	Find an index </a:t>
            </a:r>
            <a:r>
              <a:rPr lang="en-US" altLang="en-US" b="1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such that both:</a:t>
            </a:r>
          </a:p>
          <a:p>
            <a:pPr marL="850900" lvl="1" indent="-393700">
              <a:buNone/>
            </a:pPr>
            <a:r>
              <a:rPr lang="en-US" altLang="en-US" dirty="0"/>
              <a:t>(a)	</a:t>
            </a: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 err="1"/>
              <a:t>i</a:t>
            </a:r>
            <a:r>
              <a:rPr lang="en-US" altLang="en-US" b="1" dirty="0"/>
              <a:t>] == </a:t>
            </a:r>
            <a:r>
              <a:rPr lang="en-US" altLang="en-US" b="1" i="1" dirty="0"/>
              <a:t>false</a:t>
            </a:r>
            <a:endParaRPr lang="en-US" altLang="en-US" b="1" dirty="0"/>
          </a:p>
          <a:p>
            <a:pPr marL="850900" lvl="1" indent="-393700">
              <a:buNone/>
            </a:pPr>
            <a:r>
              <a:rPr lang="en-US" altLang="en-US" dirty="0"/>
              <a:t>(b)	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Work</a:t>
            </a:r>
            <a:br>
              <a:rPr lang="en-US" altLang="en-US" b="1" i="1" dirty="0">
                <a:sym typeface="Symbol" panose="05050102010706020507" pitchFamily="18" charset="2"/>
              </a:rPr>
            </a:br>
            <a:endParaRPr lang="en-US" altLang="en-US" b="1" dirty="0">
              <a:sym typeface="Symbol" panose="05050102010706020507" pitchFamily="18" charset="2"/>
            </a:endParaRPr>
          </a:p>
          <a:p>
            <a:pPr marL="850900" lvl="1" indent="-393700">
              <a:buNone/>
            </a:pPr>
            <a:r>
              <a:rPr lang="en-US" altLang="en-US" dirty="0">
                <a:sym typeface="Symbol" panose="05050102010706020507" pitchFamily="18" charset="2"/>
              </a:rPr>
              <a:t>If no such </a:t>
            </a:r>
            <a:r>
              <a:rPr lang="en-US" altLang="en-US" b="1" i="1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exists, go to step 4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24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2714" y="214313"/>
            <a:ext cx="75580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Detection Algorithm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594" y="1158875"/>
            <a:ext cx="10608325" cy="22971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3.	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Work</a:t>
            </a:r>
            <a:r>
              <a:rPr lang="en-US" altLang="en-US" b="1" dirty="0"/>
              <a:t> +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br>
              <a:rPr lang="en-US" altLang="en-US" b="1" dirty="0"/>
            </a:b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 err="1"/>
              <a:t>i</a:t>
            </a:r>
            <a:r>
              <a:rPr lang="en-US" altLang="en-US" b="1" dirty="0"/>
              <a:t>] = </a:t>
            </a:r>
            <a:r>
              <a:rPr lang="en-US" altLang="en-US" b="1" i="1" dirty="0"/>
              <a:t>true</a:t>
            </a:r>
            <a:br>
              <a:rPr lang="en-US" altLang="en-US" b="1" dirty="0"/>
            </a:br>
            <a:r>
              <a:rPr lang="en-US" altLang="en-US" dirty="0"/>
              <a:t>go to step 2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4.	If </a:t>
            </a:r>
            <a:r>
              <a:rPr lang="en-US" altLang="en-US" b="1" i="1" dirty="0"/>
              <a:t>Finish[</a:t>
            </a:r>
            <a:r>
              <a:rPr lang="en-US" altLang="en-US" b="1" i="1" dirty="0" err="1"/>
              <a:t>i</a:t>
            </a:r>
            <a:r>
              <a:rPr lang="en-US" altLang="en-US" b="1" i="1" dirty="0"/>
              <a:t>] == false</a:t>
            </a:r>
            <a:r>
              <a:rPr lang="en-US" altLang="en-US" dirty="0"/>
              <a:t>, for some </a:t>
            </a:r>
            <a:r>
              <a:rPr lang="en-US" altLang="en-US" b="1" i="1" dirty="0" err="1"/>
              <a:t>i</a:t>
            </a:r>
            <a:r>
              <a:rPr lang="en-US" altLang="en-US" dirty="0"/>
              <a:t>, 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b="1" i="1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  </a:t>
            </a:r>
            <a:r>
              <a:rPr lang="en-US" altLang="en-US" b="1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, then the system is in deadlock state. Moreover, if </a:t>
            </a: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</a:t>
            </a:r>
            <a:r>
              <a:rPr lang="en-US" altLang="en-US" b="1" i="1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] == </a:t>
            </a:r>
            <a:r>
              <a:rPr lang="en-US" altLang="en-US" b="1" i="1" dirty="0">
                <a:sym typeface="Symbol" panose="05050102010706020507" pitchFamily="18" charset="2"/>
              </a:rPr>
              <a:t>false</a:t>
            </a:r>
            <a:r>
              <a:rPr lang="en-US" altLang="en-US" dirty="0">
                <a:sym typeface="Symbol" panose="05050102010706020507" pitchFamily="18" charset="2"/>
              </a:rPr>
              <a:t>, then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is deadlocked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endParaRPr lang="en-US" altLang="en-US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376488" y="3662016"/>
            <a:ext cx="76946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FF0066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Algorithm requires an order of O(</a:t>
            </a:r>
            <a:r>
              <a:rPr lang="en-US" altLang="en-US" sz="2400" b="1" i="1" dirty="0">
                <a:solidFill>
                  <a:srgbClr val="FF0066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m </a:t>
            </a:r>
            <a:r>
              <a:rPr lang="en-US" altLang="en-US" sz="2400" b="1" dirty="0">
                <a:solidFill>
                  <a:srgbClr val="FF0066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i="1" dirty="0">
                <a:solidFill>
                  <a:srgbClr val="FF0066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n</a:t>
            </a:r>
            <a:r>
              <a:rPr lang="en-US" altLang="en-US" sz="2400" b="1" baseline="30000" dirty="0">
                <a:solidFill>
                  <a:srgbClr val="FF0066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 b="1" dirty="0">
                <a:solidFill>
                  <a:srgbClr val="FF0066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 operations to detect whether the system is in deadlocked state</a:t>
            </a:r>
            <a:endParaRPr lang="en-US" altLang="en-US" sz="2400" dirty="0">
              <a:solidFill>
                <a:srgbClr val="FF0066"/>
              </a:solidFill>
              <a:latin typeface="Helvetica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1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350" y="214313"/>
            <a:ext cx="7664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Example of Detection Algorithm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5701" y="1108076"/>
            <a:ext cx="8037513" cy="5121275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Five processes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 through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/>
              <a:t>;</a:t>
            </a:r>
            <a:r>
              <a:rPr lang="en-US" altLang="en-US" baseline="-25000"/>
              <a:t> </a:t>
            </a:r>
            <a:r>
              <a:rPr lang="en-US" altLang="en-US"/>
              <a:t>three resource types </a:t>
            </a:r>
            <a:br>
              <a:rPr lang="en-US" altLang="en-US"/>
            </a:br>
            <a:r>
              <a:rPr lang="en-US" altLang="en-US"/>
              <a:t>A (7 instances), </a:t>
            </a:r>
            <a:r>
              <a:rPr lang="en-US" altLang="en-US" i="1"/>
              <a:t>B </a:t>
            </a:r>
            <a:r>
              <a:rPr lang="en-US" altLang="en-US"/>
              <a:t>(2 instances), and </a:t>
            </a:r>
            <a:r>
              <a:rPr lang="en-US" altLang="en-US" i="1"/>
              <a:t>C</a:t>
            </a:r>
            <a:r>
              <a:rPr lang="en-US" altLang="en-US"/>
              <a:t> (6 instances)</a:t>
            </a:r>
          </a:p>
          <a:p>
            <a:pPr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Snapshot at time </a:t>
            </a:r>
            <a:r>
              <a:rPr lang="en-US" altLang="en-US" b="1" i="1"/>
              <a:t>T</a:t>
            </a:r>
            <a:r>
              <a:rPr lang="en-US" altLang="en-US" b="1" baseline="-25000"/>
              <a:t>0</a:t>
            </a:r>
            <a:r>
              <a:rPr lang="en-US" altLang="en-US"/>
              <a:t>:</a:t>
            </a:r>
          </a:p>
          <a:p>
            <a:pPr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		 </a:t>
            </a:r>
            <a:r>
              <a:rPr lang="en-US" altLang="en-US" i="1" u="sng"/>
              <a:t>Allocation</a:t>
            </a:r>
            <a:r>
              <a:rPr lang="en-US" altLang="en-US" i="1"/>
              <a:t>	</a:t>
            </a:r>
            <a:r>
              <a:rPr lang="en-US" altLang="en-US" i="1" u="sng"/>
              <a:t>Request</a:t>
            </a:r>
            <a:r>
              <a:rPr lang="en-US" altLang="en-US" i="1"/>
              <a:t>	</a:t>
            </a:r>
            <a:r>
              <a:rPr lang="en-US" altLang="en-US" i="1" u="sng"/>
              <a:t>Available</a:t>
            </a:r>
          </a:p>
          <a:p>
            <a:pPr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		</a:t>
            </a:r>
            <a:r>
              <a:rPr lang="en-US" altLang="en-US" i="1"/>
              <a:t>A B C 	  A B C 	A B C</a:t>
            </a:r>
          </a:p>
          <a:p>
            <a:pPr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       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          0 1 0             0 0 0 	0 0 0</a:t>
            </a:r>
          </a:p>
          <a:p>
            <a:pPr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1</a:t>
            </a:r>
            <a:r>
              <a:rPr lang="en-US" altLang="en-US"/>
              <a:t>	          	2 0 0 	  2 0 2</a:t>
            </a:r>
          </a:p>
          <a:p>
            <a:pPr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2</a:t>
            </a:r>
            <a:r>
              <a:rPr lang="en-US" altLang="en-US"/>
              <a:t>		          3 0 3             0 0 0 </a:t>
            </a:r>
          </a:p>
          <a:p>
            <a:pPr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3</a:t>
            </a:r>
            <a:r>
              <a:rPr lang="en-US" altLang="en-US"/>
              <a:t>		2 1 1 	   1 0 0 </a:t>
            </a:r>
          </a:p>
          <a:p>
            <a:pPr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       </a:t>
            </a:r>
            <a:r>
              <a:rPr lang="en-US" altLang="en-US" i="1"/>
              <a:t>P</a:t>
            </a:r>
            <a:r>
              <a:rPr lang="en-US" altLang="en-US" baseline="-25000"/>
              <a:t>4	</a:t>
            </a:r>
            <a:r>
              <a:rPr lang="en-US" altLang="en-US"/>
              <a:t>	0 0 2 	   0 0 2</a:t>
            </a:r>
          </a:p>
          <a:p>
            <a:pPr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Sequence &lt;</a:t>
            </a:r>
            <a:r>
              <a:rPr lang="en-US" altLang="en-US" b="1" i="1"/>
              <a:t>P</a:t>
            </a:r>
            <a:r>
              <a:rPr lang="en-US" altLang="en-US" b="1" i="1" baseline="-25000"/>
              <a:t>0</a:t>
            </a:r>
            <a:r>
              <a:rPr lang="en-US" altLang="en-US" b="1" i="1"/>
              <a:t>, P</a:t>
            </a:r>
            <a:r>
              <a:rPr lang="en-US" altLang="en-US" b="1" i="1" baseline="-25000"/>
              <a:t>2</a:t>
            </a:r>
            <a:r>
              <a:rPr lang="en-US" altLang="en-US" b="1" i="1"/>
              <a:t>, P</a:t>
            </a:r>
            <a:r>
              <a:rPr lang="en-US" altLang="en-US" b="1" i="1" baseline="-25000"/>
              <a:t>3</a:t>
            </a:r>
            <a:r>
              <a:rPr lang="en-US" altLang="en-US" b="1" i="1"/>
              <a:t>, P</a:t>
            </a:r>
            <a:r>
              <a:rPr lang="en-US" altLang="en-US" b="1" i="1" baseline="-25000"/>
              <a:t>1</a:t>
            </a:r>
            <a:r>
              <a:rPr lang="en-US" altLang="en-US" b="1" i="1"/>
              <a:t>, P</a:t>
            </a:r>
            <a:r>
              <a:rPr lang="en-US" altLang="en-US" b="1" i="1" baseline="-25000"/>
              <a:t>4</a:t>
            </a:r>
            <a:r>
              <a:rPr lang="en-US" altLang="en-US"/>
              <a:t>&gt; will result in </a:t>
            </a:r>
            <a:r>
              <a:rPr lang="en-US" altLang="en-US" b="1" i="1"/>
              <a:t>Finish[i] = true </a:t>
            </a:r>
            <a:r>
              <a:rPr lang="en-US" altLang="en-US"/>
              <a:t>for all </a:t>
            </a:r>
            <a:r>
              <a:rPr lang="en-US" altLang="en-US" b="1" i="1"/>
              <a:t>i</a:t>
            </a:r>
            <a:endParaRPr lang="en-US" altLang="en-US" b="1"/>
          </a:p>
          <a:p>
            <a:pPr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762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System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7788" y="1158875"/>
            <a:ext cx="9595692" cy="4483100"/>
          </a:xfrm>
        </p:spPr>
        <p:txBody>
          <a:bodyPr/>
          <a:lstStyle/>
          <a:p>
            <a:r>
              <a:rPr lang="en-US" altLang="en-US" dirty="0"/>
              <a:t>System consists of resources</a:t>
            </a:r>
          </a:p>
          <a:p>
            <a:r>
              <a:rPr lang="en-US" altLang="en-US" dirty="0"/>
              <a:t>Resource types 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, . . ., </a:t>
            </a:r>
            <a:r>
              <a:rPr lang="en-US" altLang="en-US" i="1" dirty="0"/>
              <a:t>R</a:t>
            </a:r>
            <a:r>
              <a:rPr lang="en-US" altLang="en-US" baseline="-25000" dirty="0"/>
              <a:t>m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i="1" dirty="0"/>
              <a:t>CPU cycles, memory space, I/O devices</a:t>
            </a:r>
          </a:p>
          <a:p>
            <a:r>
              <a:rPr lang="en-US" altLang="en-US" dirty="0"/>
              <a:t>Each resource type </a:t>
            </a:r>
            <a:r>
              <a:rPr lang="en-US" altLang="en-US" i="1" dirty="0" err="1"/>
              <a:t>R</a:t>
            </a:r>
            <a:r>
              <a:rPr lang="en-US" altLang="en-US" baseline="-25000" dirty="0" err="1"/>
              <a:t>i</a:t>
            </a:r>
            <a:r>
              <a:rPr lang="en-US" altLang="en-US" dirty="0"/>
              <a:t> has </a:t>
            </a:r>
            <a:r>
              <a:rPr lang="en-US" altLang="en-US" i="1" dirty="0"/>
              <a:t>W</a:t>
            </a:r>
            <a:r>
              <a:rPr lang="en-US" altLang="en-US" baseline="-25000" dirty="0"/>
              <a:t>i</a:t>
            </a:r>
            <a:r>
              <a:rPr lang="en-US" altLang="en-US" dirty="0"/>
              <a:t> instances.</a:t>
            </a:r>
          </a:p>
          <a:p>
            <a:r>
              <a:rPr lang="en-US" altLang="en-US" dirty="0"/>
              <a:t>Each process utilizes a resource as follows:</a:t>
            </a:r>
          </a:p>
          <a:p>
            <a:pPr lvl="1"/>
            <a:r>
              <a:rPr lang="en-US" altLang="en-US" b="1" dirty="0"/>
              <a:t>request </a:t>
            </a:r>
          </a:p>
          <a:p>
            <a:pPr lvl="1"/>
            <a:r>
              <a:rPr lang="en-US" altLang="en-US" b="1" dirty="0"/>
              <a:t>use </a:t>
            </a:r>
          </a:p>
          <a:p>
            <a:pPr lvl="1"/>
            <a:r>
              <a:rPr lang="en-US" altLang="en-US" b="1" dirty="0"/>
              <a:t>release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58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143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Example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0451" y="1233489"/>
            <a:ext cx="7781925" cy="5037137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2800350" algn="l"/>
                <a:tab pos="3708400" algn="ctr"/>
              </a:tabLst>
            </a:pP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/>
              <a:t> requests an additional instance of type</a:t>
            </a:r>
            <a:r>
              <a:rPr lang="en-US" altLang="en-US" i="1"/>
              <a:t> </a:t>
            </a:r>
            <a:r>
              <a:rPr lang="en-US" altLang="en-US" b="1" i="1"/>
              <a:t>C</a:t>
            </a:r>
            <a:endParaRPr lang="en-US" altLang="en-US" b="1"/>
          </a:p>
          <a:p>
            <a:pPr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	</a:t>
            </a:r>
            <a:r>
              <a:rPr lang="en-US" altLang="en-US" i="1" u="sng"/>
              <a:t>Request</a:t>
            </a:r>
            <a:endParaRPr lang="en-US" altLang="en-US" i="1"/>
          </a:p>
          <a:p>
            <a:pPr>
              <a:buNone/>
              <a:tabLst>
                <a:tab pos="2800350" algn="l"/>
                <a:tab pos="3708400" algn="ctr"/>
              </a:tabLst>
            </a:pPr>
            <a:r>
              <a:rPr lang="en-US" altLang="en-US" i="1"/>
              <a:t>			A B C</a:t>
            </a:r>
          </a:p>
          <a:p>
            <a:pPr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0 0 0</a:t>
            </a:r>
          </a:p>
          <a:p>
            <a:pPr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	2 0 2</a:t>
            </a:r>
          </a:p>
          <a:p>
            <a:pPr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0 0 1</a:t>
            </a:r>
          </a:p>
          <a:p>
            <a:pPr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1 0 0 </a:t>
            </a:r>
          </a:p>
          <a:p>
            <a:pPr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0 0 2</a:t>
            </a:r>
          </a:p>
          <a:p>
            <a:pPr>
              <a:buNone/>
              <a:tabLst>
                <a:tab pos="2800350" algn="l"/>
                <a:tab pos="3708400" algn="ctr"/>
              </a:tabLst>
            </a:pPr>
            <a:endParaRPr lang="en-US" altLang="en-US" sz="800"/>
          </a:p>
          <a:p>
            <a:pPr>
              <a:tabLst>
                <a:tab pos="2800350" algn="l"/>
                <a:tab pos="3708400" algn="ctr"/>
              </a:tabLst>
            </a:pPr>
            <a:r>
              <a:rPr lang="en-US" altLang="en-US"/>
              <a:t>State of system?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/>
              <a:t>Can reclaim resources held by process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, but insufficient resources to fulfill other processes; requests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/>
              <a:t>Deadlock exists, consisting of processes </a:t>
            </a:r>
            <a:r>
              <a:rPr lang="en-US" altLang="en-US" b="1" i="1"/>
              <a:t>P</a:t>
            </a:r>
            <a:r>
              <a:rPr lang="en-US" altLang="en-US" b="1" baseline="-25000"/>
              <a:t>1</a:t>
            </a:r>
            <a:r>
              <a:rPr lang="en-US" altLang="en-US" b="1"/>
              <a:t>, </a:t>
            </a:r>
            <a:r>
              <a:rPr lang="en-US" altLang="en-US" b="1" baseline="-25000"/>
              <a:t> </a:t>
            </a: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3</a:t>
            </a:r>
            <a:r>
              <a:rPr lang="en-US" altLang="en-US"/>
              <a:t>, and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endParaRPr lang="en-US" altLang="en-US" b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54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38" y="230188"/>
            <a:ext cx="75866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Detection-Algorithm Usage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720" y="1316037"/>
            <a:ext cx="9254169" cy="4530725"/>
          </a:xfrm>
        </p:spPr>
        <p:txBody>
          <a:bodyPr/>
          <a:lstStyle/>
          <a:p>
            <a:r>
              <a:rPr lang="en-US" altLang="en-US" dirty="0"/>
              <a:t>When, and how often, to invoke depends on:</a:t>
            </a:r>
          </a:p>
          <a:p>
            <a:pPr lvl="1"/>
            <a:r>
              <a:rPr lang="en-US" altLang="en-US" dirty="0"/>
              <a:t>How often a deadlock is likely to occur?</a:t>
            </a:r>
          </a:p>
          <a:p>
            <a:pPr lvl="1"/>
            <a:r>
              <a:rPr lang="en-US" altLang="en-US" dirty="0"/>
              <a:t>How many processes will need to be rolled back?</a:t>
            </a:r>
          </a:p>
          <a:p>
            <a:pPr lvl="2"/>
            <a:r>
              <a:rPr lang="en-US" altLang="en-US" dirty="0"/>
              <a:t>one for each disjoint cycle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If detection algorithm is invoked arbitrarily, there may be many cycles in the resource graph and so we would not be able to tell which of the many deadlocked processes </a:t>
            </a:r>
            <a:r>
              <a:rPr lang="ja-JP" altLang="en-US" dirty="0"/>
              <a:t>“</a:t>
            </a:r>
            <a:r>
              <a:rPr lang="en-US" altLang="ja-JP" dirty="0"/>
              <a:t>caused</a:t>
            </a:r>
            <a:r>
              <a:rPr lang="ja-JP" altLang="en-US" dirty="0"/>
              <a:t>”</a:t>
            </a:r>
            <a:r>
              <a:rPr lang="en-US" altLang="ja-JP" dirty="0"/>
              <a:t> the deadlock.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7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7914" y="228600"/>
            <a:ext cx="8588375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Recovery from Deadlock:  Process Termination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8462" y="1108076"/>
            <a:ext cx="9595691" cy="4530725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Abort all deadlocked processes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Abort one process at a time until the deadlock cycle is eliminated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In which order should we choose to abort?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Priority of the process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How long process has computed, and how much longer to completion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Resources the process has used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Resources process needs to complete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How many processes will need to be terminated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Is process interactive or batch?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9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71763" y="255588"/>
            <a:ext cx="8020050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Recovery from Deadlock:  Resource Preemption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1176" y="1150938"/>
            <a:ext cx="9932623" cy="4483100"/>
          </a:xfrm>
        </p:spPr>
        <p:txBody>
          <a:bodyPr/>
          <a:lstStyle/>
          <a:p>
            <a:r>
              <a:rPr lang="en-US" altLang="en-US" b="1" dirty="0"/>
              <a:t>Selecting a victim </a:t>
            </a:r>
            <a:r>
              <a:rPr lang="en-US" altLang="en-US" dirty="0"/>
              <a:t>– minimize cost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b="1" dirty="0"/>
              <a:t>Rollback</a:t>
            </a:r>
            <a:r>
              <a:rPr lang="en-US" altLang="en-US" dirty="0"/>
              <a:t> – return to some safe state, restart process for that state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b="1" dirty="0"/>
              <a:t>Starvation</a:t>
            </a:r>
            <a:r>
              <a:rPr lang="en-US" altLang="en-US" dirty="0"/>
              <a:t> –  same process may always be picked as victim, include number of rollback in cost factor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0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27300" y="103188"/>
            <a:ext cx="7683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Deadlock Example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07962" y="1048046"/>
            <a:ext cx="6746875" cy="5167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one runs in this function */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do_work_one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(void *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/** * Do some work */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(0);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two runs in this function */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do_work_two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(void *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/** * Do some work */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(0); </a:t>
            </a:r>
          </a:p>
          <a:p>
            <a:pPr marL="0" indent="0"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7482B97-667A-4FEE-93F1-7DD1D0A08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81" y="2152269"/>
            <a:ext cx="5749290" cy="25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1EB6-C1D0-4393-98DC-1116FA01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1E1C8-DE58-40A5-910A-0C3091A7B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3944" y="369693"/>
            <a:ext cx="4026109" cy="57462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/>
              <a:t>/* thread one runs in this function */</a:t>
            </a:r>
          </a:p>
          <a:p>
            <a:pPr marL="0" indent="0">
              <a:buNone/>
            </a:pPr>
            <a:r>
              <a:rPr lang="en-US" sz="1600" b="1" dirty="0"/>
              <a:t>void *do work one(void *param)</a:t>
            </a:r>
          </a:p>
          <a:p>
            <a:pPr marL="0" indent="0">
              <a:buNone/>
            </a:pPr>
            <a:r>
              <a:rPr lang="en-US" sz="1600" b="1" i="1" dirty="0"/>
              <a:t>{</a:t>
            </a:r>
          </a:p>
          <a:p>
            <a:pPr marL="0" indent="0">
              <a:buNone/>
            </a:pPr>
            <a:r>
              <a:rPr lang="en-US" sz="1600" b="1" dirty="0"/>
              <a:t>int done = 0;</a:t>
            </a:r>
          </a:p>
          <a:p>
            <a:pPr marL="0" indent="0">
              <a:buNone/>
            </a:pPr>
            <a:r>
              <a:rPr lang="en-US" sz="1600" b="1" dirty="0"/>
              <a:t>while (!done) </a:t>
            </a:r>
            <a:r>
              <a:rPr lang="en-US" sz="1600" b="1" i="1" dirty="0"/>
              <a:t>{</a:t>
            </a:r>
          </a:p>
          <a:p>
            <a:pPr marL="0" indent="0">
              <a:buNone/>
            </a:pPr>
            <a:r>
              <a:rPr lang="en-US" sz="1600" b="1" dirty="0" err="1"/>
              <a:t>pthread</a:t>
            </a:r>
            <a:r>
              <a:rPr lang="en-US" sz="1600" b="1" dirty="0"/>
              <a:t> mutex lock(&amp;first mutex);</a:t>
            </a:r>
          </a:p>
          <a:p>
            <a:pPr marL="0" indent="0">
              <a:buNone/>
            </a:pPr>
            <a:r>
              <a:rPr lang="en-US" sz="1600" b="1" dirty="0"/>
              <a:t>if (</a:t>
            </a:r>
            <a:r>
              <a:rPr lang="en-US" sz="1600" b="1" dirty="0" err="1"/>
              <a:t>pthread</a:t>
            </a:r>
            <a:r>
              <a:rPr lang="en-US" sz="1600" b="1" dirty="0"/>
              <a:t> mutex </a:t>
            </a:r>
            <a:r>
              <a:rPr lang="en-US" sz="1600" b="1" dirty="0" err="1"/>
              <a:t>trylock</a:t>
            </a:r>
            <a:r>
              <a:rPr lang="en-US" sz="1600" b="1" dirty="0"/>
              <a:t>(&amp;second mutex)) </a:t>
            </a:r>
            <a:r>
              <a:rPr lang="en-US" sz="1600" b="1" i="1" dirty="0"/>
              <a:t>{</a:t>
            </a:r>
          </a:p>
          <a:p>
            <a:pPr marL="0" indent="0">
              <a:buNone/>
            </a:pPr>
            <a:r>
              <a:rPr lang="en-US" sz="1600" b="1" dirty="0"/>
              <a:t>/**</a:t>
            </a:r>
          </a:p>
          <a:p>
            <a:pPr marL="0" indent="0">
              <a:buNone/>
            </a:pPr>
            <a:r>
              <a:rPr lang="en-US" sz="1600" b="1" dirty="0"/>
              <a:t>* Do some work</a:t>
            </a:r>
          </a:p>
          <a:p>
            <a:pPr marL="0" indent="0">
              <a:buNone/>
            </a:pPr>
            <a:r>
              <a:rPr lang="en-US" sz="1600" b="1" dirty="0"/>
              <a:t>*/</a:t>
            </a:r>
          </a:p>
          <a:p>
            <a:pPr marL="0" indent="0">
              <a:buNone/>
            </a:pPr>
            <a:r>
              <a:rPr lang="en-US" sz="1600" b="1" dirty="0" err="1"/>
              <a:t>pthread</a:t>
            </a:r>
            <a:r>
              <a:rPr lang="en-US" sz="1600" b="1" dirty="0"/>
              <a:t> mutex unlock(&amp;second mutex);</a:t>
            </a:r>
          </a:p>
          <a:p>
            <a:pPr marL="0" indent="0">
              <a:buNone/>
            </a:pPr>
            <a:r>
              <a:rPr lang="en-US" sz="1600" b="1" dirty="0" err="1"/>
              <a:t>pthread</a:t>
            </a:r>
            <a:r>
              <a:rPr lang="en-US" sz="1600" b="1" dirty="0"/>
              <a:t> mutex unlock(&amp;first mutex);</a:t>
            </a:r>
          </a:p>
          <a:p>
            <a:pPr marL="0" indent="0">
              <a:buNone/>
            </a:pPr>
            <a:r>
              <a:rPr lang="en-US" sz="1600" b="1" dirty="0"/>
              <a:t>done = 1;</a:t>
            </a:r>
          </a:p>
          <a:p>
            <a:pPr marL="0" indent="0">
              <a:buNone/>
            </a:pPr>
            <a:r>
              <a:rPr lang="en-US" sz="1600" b="1" i="1" dirty="0"/>
              <a:t>}</a:t>
            </a:r>
          </a:p>
          <a:p>
            <a:pPr marL="0" indent="0">
              <a:buNone/>
            </a:pPr>
            <a:r>
              <a:rPr lang="en-US" sz="1600" b="1" dirty="0"/>
              <a:t>else</a:t>
            </a:r>
          </a:p>
          <a:p>
            <a:pPr marL="0" indent="0">
              <a:buNone/>
            </a:pPr>
            <a:r>
              <a:rPr lang="en-US" sz="1600" b="1" dirty="0" err="1"/>
              <a:t>pthread</a:t>
            </a:r>
            <a:r>
              <a:rPr lang="en-US" sz="1600" b="1" dirty="0"/>
              <a:t> mutex unlock(&amp;first mutex);</a:t>
            </a:r>
          </a:p>
          <a:p>
            <a:pPr marL="0" indent="0">
              <a:buNone/>
            </a:pPr>
            <a:r>
              <a:rPr lang="en-US" sz="1600" b="1" i="1" dirty="0"/>
              <a:t>}</a:t>
            </a:r>
          </a:p>
          <a:p>
            <a:pPr marL="0" indent="0">
              <a:buNone/>
            </a:pPr>
            <a:r>
              <a:rPr lang="en-US" sz="1600" b="1" dirty="0" err="1"/>
              <a:t>pthread</a:t>
            </a:r>
            <a:r>
              <a:rPr lang="en-US" sz="1600" b="1" dirty="0"/>
              <a:t> exit(0);</a:t>
            </a:r>
          </a:p>
          <a:p>
            <a:pPr marL="0" indent="0">
              <a:buNone/>
            </a:pPr>
            <a:r>
              <a:rPr lang="en-US" sz="1600" b="1" i="1" dirty="0"/>
              <a:t>}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9B1DC-F190-4A3C-8605-39346BF92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64906" y="369420"/>
            <a:ext cx="3941164" cy="5986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/* thread two runs in this function */</a:t>
            </a:r>
          </a:p>
          <a:p>
            <a:pPr marL="0" indent="0">
              <a:buNone/>
            </a:pPr>
            <a:r>
              <a:rPr lang="en-US" sz="1400" b="1" dirty="0"/>
              <a:t>void *do work two(void *param)</a:t>
            </a:r>
          </a:p>
          <a:p>
            <a:pPr marL="0" indent="0">
              <a:buNone/>
            </a:pPr>
            <a:r>
              <a:rPr lang="en-US" sz="1400" b="1" i="1" dirty="0"/>
              <a:t>{</a:t>
            </a:r>
          </a:p>
          <a:p>
            <a:pPr marL="0" indent="0">
              <a:buNone/>
            </a:pPr>
            <a:r>
              <a:rPr lang="en-US" sz="1400" b="1" dirty="0"/>
              <a:t>int done = 0;</a:t>
            </a:r>
          </a:p>
          <a:p>
            <a:pPr marL="0" indent="0">
              <a:buNone/>
            </a:pPr>
            <a:r>
              <a:rPr lang="en-US" sz="1400" b="1" dirty="0"/>
              <a:t>while (!done) </a:t>
            </a:r>
            <a:r>
              <a:rPr lang="en-US" sz="1400" b="1" i="1" dirty="0"/>
              <a:t>{</a:t>
            </a:r>
          </a:p>
          <a:p>
            <a:pPr marL="0" indent="0">
              <a:buNone/>
            </a:pPr>
            <a:r>
              <a:rPr lang="en-US" sz="1400" b="1" dirty="0" err="1"/>
              <a:t>pthread</a:t>
            </a:r>
            <a:r>
              <a:rPr lang="en-US" sz="1400" b="1" dirty="0"/>
              <a:t> mutex lock(&amp;second mutex);</a:t>
            </a:r>
          </a:p>
          <a:p>
            <a:pPr marL="0" indent="0">
              <a:buNone/>
            </a:pPr>
            <a:r>
              <a:rPr lang="en-US" sz="1400" b="1" dirty="0"/>
              <a:t>if (</a:t>
            </a:r>
            <a:r>
              <a:rPr lang="en-US" sz="1400" b="1" dirty="0" err="1"/>
              <a:t>pthread</a:t>
            </a:r>
            <a:r>
              <a:rPr lang="en-US" sz="1400" b="1" dirty="0"/>
              <a:t> mutex </a:t>
            </a:r>
            <a:r>
              <a:rPr lang="en-US" sz="1400" b="1" dirty="0" err="1"/>
              <a:t>trylock</a:t>
            </a:r>
            <a:r>
              <a:rPr lang="en-US" sz="1400" b="1" dirty="0"/>
              <a:t>(&amp;first mutex)) </a:t>
            </a:r>
            <a:r>
              <a:rPr lang="en-US" sz="1400" b="1" i="1" dirty="0"/>
              <a:t>{</a:t>
            </a:r>
          </a:p>
          <a:p>
            <a:pPr marL="0" indent="0">
              <a:buNone/>
            </a:pPr>
            <a:r>
              <a:rPr lang="en-US" sz="1400" b="1" dirty="0"/>
              <a:t>/**</a:t>
            </a:r>
          </a:p>
          <a:p>
            <a:pPr marL="0" indent="0">
              <a:buNone/>
            </a:pPr>
            <a:r>
              <a:rPr lang="en-US" sz="1400" b="1" dirty="0"/>
              <a:t>* Do some work</a:t>
            </a:r>
          </a:p>
          <a:p>
            <a:pPr marL="0" indent="0">
              <a:buNone/>
            </a:pPr>
            <a:r>
              <a:rPr lang="en-US" sz="1400" b="1" dirty="0"/>
              <a:t>*/</a:t>
            </a:r>
          </a:p>
          <a:p>
            <a:pPr marL="0" indent="0">
              <a:buNone/>
            </a:pPr>
            <a:r>
              <a:rPr lang="en-US" sz="1400" b="1" dirty="0" err="1"/>
              <a:t>pthread</a:t>
            </a:r>
            <a:r>
              <a:rPr lang="en-US" sz="1400" b="1" dirty="0"/>
              <a:t> mutex unlock(&amp;first mutex);</a:t>
            </a:r>
          </a:p>
          <a:p>
            <a:pPr marL="0" indent="0">
              <a:buNone/>
            </a:pPr>
            <a:r>
              <a:rPr lang="en-US" sz="1400" b="1" dirty="0" err="1"/>
              <a:t>pthread</a:t>
            </a:r>
            <a:r>
              <a:rPr lang="en-US" sz="1400" b="1" dirty="0"/>
              <a:t> mutex unlock(&amp;second mutex);</a:t>
            </a:r>
          </a:p>
          <a:p>
            <a:pPr marL="0" indent="0">
              <a:buNone/>
            </a:pPr>
            <a:r>
              <a:rPr lang="en-US" sz="1400" b="1" dirty="0"/>
              <a:t>done = 1;</a:t>
            </a:r>
          </a:p>
          <a:p>
            <a:pPr marL="0" indent="0">
              <a:buNone/>
            </a:pPr>
            <a:r>
              <a:rPr lang="en-US" sz="1400" b="1" i="1" dirty="0"/>
              <a:t>}</a:t>
            </a:r>
          </a:p>
          <a:p>
            <a:pPr marL="0" indent="0">
              <a:buNone/>
            </a:pPr>
            <a:r>
              <a:rPr lang="en-US" sz="1400" b="1" dirty="0"/>
              <a:t>else</a:t>
            </a:r>
          </a:p>
          <a:p>
            <a:pPr marL="0" indent="0">
              <a:buNone/>
            </a:pPr>
            <a:r>
              <a:rPr lang="en-US" sz="1400" b="1" dirty="0" err="1"/>
              <a:t>pthread</a:t>
            </a:r>
            <a:r>
              <a:rPr lang="en-US" sz="1400" b="1" dirty="0"/>
              <a:t> mutex unlock(&amp;second mutex);</a:t>
            </a:r>
          </a:p>
          <a:p>
            <a:pPr marL="0" indent="0">
              <a:buNone/>
            </a:pPr>
            <a:r>
              <a:rPr lang="en-US" sz="1400" b="1" i="1" dirty="0"/>
              <a:t>}</a:t>
            </a:r>
          </a:p>
          <a:p>
            <a:pPr marL="0" indent="0">
              <a:buNone/>
            </a:pPr>
            <a:r>
              <a:rPr lang="en-US" sz="1400" b="1" dirty="0" err="1"/>
              <a:t>pthread</a:t>
            </a:r>
            <a:r>
              <a:rPr lang="en-US" sz="1400" b="1" dirty="0"/>
              <a:t> exit(0);</a:t>
            </a:r>
          </a:p>
          <a:p>
            <a:pPr marL="0" indent="0">
              <a:buNone/>
            </a:pPr>
            <a:r>
              <a:rPr lang="en-US" sz="1400" b="1" i="1" dirty="0"/>
              <a:t>}</a:t>
            </a:r>
            <a:endParaRPr lang="en-US" sz="1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7E782-DCA6-458D-A288-38D1601E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6FA8E-7E8A-44F5-ACBF-4221552E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3300" y="182563"/>
            <a:ext cx="7937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Deadlock Characterization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817" y="1870075"/>
            <a:ext cx="10036366" cy="4668837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Mutual exclusion</a:t>
            </a:r>
            <a:r>
              <a:rPr lang="en-US" altLang="en-US" b="1" dirty="0"/>
              <a:t>:</a:t>
            </a:r>
            <a:r>
              <a:rPr lang="en-US" altLang="en-US" dirty="0"/>
              <a:t>  only one process at a time can use a resource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Hold and wait</a:t>
            </a:r>
            <a:r>
              <a:rPr lang="en-US" altLang="en-US" b="1" dirty="0"/>
              <a:t>:</a:t>
            </a:r>
            <a:r>
              <a:rPr lang="en-US" altLang="en-US" dirty="0"/>
              <a:t>  a process holding at least one resource is waiting to acquire additional resources held by other processes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No preemption</a:t>
            </a:r>
            <a:r>
              <a:rPr lang="en-US" altLang="en-US" b="1" dirty="0"/>
              <a:t>:</a:t>
            </a:r>
            <a:r>
              <a:rPr lang="en-US" altLang="en-US" dirty="0"/>
              <a:t>  a resource can be released only voluntarily by the process holding it, after that process has completed its task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Circular wait</a:t>
            </a:r>
            <a:r>
              <a:rPr lang="en-US" altLang="en-US" b="1" dirty="0"/>
              <a:t>:</a:t>
            </a:r>
            <a:r>
              <a:rPr lang="en-US" altLang="en-US" dirty="0"/>
              <a:t>  there exists a set {</a:t>
            </a:r>
            <a:r>
              <a:rPr lang="en-US" altLang="en-US" i="1" dirty="0"/>
              <a:t>P</a:t>
            </a:r>
            <a:r>
              <a:rPr lang="en-US" altLang="en-US" baseline="-25000" dirty="0"/>
              <a:t>0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…, </a:t>
            </a:r>
            <a:r>
              <a:rPr lang="en-US" altLang="en-US" i="1" dirty="0" err="1"/>
              <a:t>P</a:t>
            </a:r>
            <a:r>
              <a:rPr lang="en-US" altLang="en-US" baseline="-25000" dirty="0" err="1"/>
              <a:t>n</a:t>
            </a:r>
            <a:r>
              <a:rPr lang="en-US" altLang="en-US" dirty="0"/>
              <a:t>} of waiting processes such that </a:t>
            </a:r>
            <a:r>
              <a:rPr lang="en-US" altLang="en-US" i="1" dirty="0"/>
              <a:t>P</a:t>
            </a:r>
            <a:r>
              <a:rPr lang="en-US" altLang="en-US" baseline="-25000" dirty="0"/>
              <a:t>0 </a:t>
            </a:r>
            <a:r>
              <a:rPr lang="en-US" altLang="en-US" dirty="0"/>
              <a:t>is waiting for a resource that is held by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 is waiting for a resource that is held by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n</a:t>
            </a:r>
            <a:r>
              <a:rPr lang="en-US" altLang="en-US" baseline="-25000" dirty="0"/>
              <a:t>–1</a:t>
            </a:r>
            <a:r>
              <a:rPr lang="en-US" altLang="en-US" dirty="0"/>
              <a:t> is waiting for a resource that is held by </a:t>
            </a:r>
            <a:r>
              <a:rPr lang="en-US" altLang="en-US" i="1" dirty="0" err="1"/>
              <a:t>P</a:t>
            </a:r>
            <a:r>
              <a:rPr lang="en-US" altLang="en-US" baseline="-25000" dirty="0" err="1"/>
              <a:t>n</a:t>
            </a:r>
            <a:r>
              <a:rPr lang="en-US" altLang="en-US" dirty="0"/>
              <a:t>, and </a:t>
            </a:r>
            <a:r>
              <a:rPr lang="en-US" altLang="en-US" i="1" dirty="0" err="1"/>
              <a:t>P</a:t>
            </a:r>
            <a:r>
              <a:rPr lang="en-US" altLang="en-US" baseline="-25000" dirty="0" err="1"/>
              <a:t>n</a:t>
            </a:r>
            <a:r>
              <a:rPr lang="en-US" altLang="en-US" dirty="0"/>
              <a:t> is waiting for a resource that is held by </a:t>
            </a:r>
            <a:r>
              <a:rPr lang="en-US" altLang="en-US" i="1" dirty="0"/>
              <a:t>P</a:t>
            </a:r>
            <a:r>
              <a:rPr lang="en-US" altLang="en-US" baseline="-25000" dirty="0"/>
              <a:t>0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38201" y="1001862"/>
            <a:ext cx="9638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Helvetica" panose="020B0604020202020204" pitchFamily="34" charset="0"/>
              </a:rPr>
              <a:t>Deadlock can arise if four conditions hold simultaneously.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7300" y="166688"/>
            <a:ext cx="7683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Resource-Allocation Graph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978" y="2020047"/>
            <a:ext cx="9882130" cy="4019550"/>
          </a:xfrm>
        </p:spPr>
        <p:txBody>
          <a:bodyPr/>
          <a:lstStyle/>
          <a:p>
            <a:r>
              <a:rPr lang="en-US" altLang="en-US" dirty="0"/>
              <a:t>V is partitioned into two types:</a:t>
            </a:r>
          </a:p>
          <a:p>
            <a:pPr lvl="1"/>
            <a:r>
              <a:rPr lang="en-US" altLang="en-US" i="1" dirty="0"/>
              <a:t>P</a:t>
            </a:r>
            <a:r>
              <a:rPr lang="en-US" altLang="en-US" dirty="0"/>
              <a:t> = {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}, the set consisting of all the processes in the system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= {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m</a:t>
            </a:r>
            <a:r>
              <a:rPr lang="en-US" altLang="en-US" dirty="0"/>
              <a:t>}, the set consisting of all resource types in the system</a:t>
            </a:r>
          </a:p>
          <a:p>
            <a:pPr lvl="1"/>
            <a:endParaRPr lang="en-US" altLang="en-US" sz="9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request edge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directed edge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i="1" baseline="-25000" dirty="0">
              <a:sym typeface="Symbol" panose="05050102010706020507" pitchFamily="18" charset="2"/>
            </a:endParaRPr>
          </a:p>
          <a:p>
            <a:endParaRPr lang="en-US" altLang="en-US" sz="800" i="1" baseline="-25000" dirty="0">
              <a:sym typeface="Symbol" panose="05050102010706020507" pitchFamily="18" charset="2"/>
            </a:endParaRPr>
          </a:p>
          <a:p>
            <a:r>
              <a:rPr lang="en-US" altLang="en-US" b="1" dirty="0">
                <a:solidFill>
                  <a:srgbClr val="3366FF"/>
                </a:solidFill>
                <a:sym typeface="Symbol" panose="05050102010706020507" pitchFamily="18" charset="2"/>
              </a:rPr>
              <a:t>assignment edge</a:t>
            </a:r>
            <a:r>
              <a:rPr lang="en-US" altLang="en-US" dirty="0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/>
              <a:t>– directed edge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46324" y="971879"/>
            <a:ext cx="6566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Helvetica" panose="020B0604020202020204" pitchFamily="34" charset="0"/>
              </a:rPr>
              <a:t>A set of vertices </a:t>
            </a:r>
            <a:r>
              <a:rPr lang="en-US" altLang="en-US" sz="2800" i="1" dirty="0">
                <a:latin typeface="Helvetica" panose="020B0604020202020204" pitchFamily="34" charset="0"/>
              </a:rPr>
              <a:t>V</a:t>
            </a:r>
            <a:r>
              <a:rPr lang="en-US" altLang="en-US" sz="2800" dirty="0">
                <a:latin typeface="Helvetica" panose="020B0604020202020204" pitchFamily="34" charset="0"/>
              </a:rPr>
              <a:t> and a set of edges </a:t>
            </a:r>
            <a:r>
              <a:rPr lang="en-US" altLang="en-US" sz="2800" i="1" dirty="0">
                <a:latin typeface="Helvetica" panose="020B0604020202020204" pitchFamily="34" charset="0"/>
              </a:rPr>
              <a:t>E</a:t>
            </a:r>
            <a:r>
              <a:rPr lang="en-US" altLang="en-US" sz="2800" dirty="0">
                <a:latin typeface="Helvetica" panose="020B0604020202020204" pitchFamily="34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52713" y="182563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Resource-Allocation Graph (Cont.)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6825" y="871537"/>
            <a:ext cx="7343775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Process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Resource Type with 4 instances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  <a:p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requests instance of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is holding an instance of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endParaRPr lang="en-US" altLang="en-US" i="1" dirty="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5667375" y="1493838"/>
            <a:ext cx="495300" cy="4953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400675" y="5316538"/>
            <a:ext cx="495300" cy="4953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latin typeface="Helvetica" panose="020B0604020202020204" pitchFamily="34" charset="0"/>
              </a:rPr>
              <a:t>P</a:t>
            </a:r>
            <a:r>
              <a:rPr lang="en-US" altLang="en-US" i="1" baseline="-25000">
                <a:latin typeface="Helvetica" panose="020B0604020202020204" pitchFamily="34" charset="0"/>
              </a:rPr>
              <a:t>i</a:t>
            </a:r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384800" y="3914775"/>
            <a:ext cx="495300" cy="4953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latin typeface="Helvetica" panose="020B0604020202020204" pitchFamily="34" charset="0"/>
              </a:rPr>
              <a:t>P</a:t>
            </a:r>
            <a:r>
              <a:rPr lang="en-US" altLang="en-US" i="1" baseline="-25000">
                <a:latin typeface="Helvetica" panose="020B0604020202020204" pitchFamily="34" charset="0"/>
              </a:rPr>
              <a:t>i</a:t>
            </a:r>
            <a:endParaRPr lang="en-US" altLang="en-US" i="1">
              <a:latin typeface="Helvetica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756275" y="2862263"/>
            <a:ext cx="438150" cy="419100"/>
            <a:chOff x="2666" y="1966"/>
            <a:chExt cx="276" cy="264"/>
          </a:xfrm>
          <a:solidFill>
            <a:srgbClr val="CCECFF"/>
          </a:solidFill>
        </p:grpSpPr>
        <p:sp>
          <p:nvSpPr>
            <p:cNvPr id="10264" name="Rectangle 7"/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5" name="Rectangle 8"/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6" name="Rectangle 9"/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7" name="Rectangle 10"/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8" name="Rectangle 11"/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216650" y="3978275"/>
            <a:ext cx="438150" cy="419100"/>
            <a:chOff x="2666" y="1966"/>
            <a:chExt cx="276" cy="264"/>
          </a:xfrm>
          <a:solidFill>
            <a:srgbClr val="CCECFF"/>
          </a:solidFill>
        </p:grpSpPr>
        <p:sp>
          <p:nvSpPr>
            <p:cNvPr id="10259" name="Rectangle 14"/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0" name="Rectangle 15"/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1" name="Rectangle 16"/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2" name="Rectangle 17"/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3" name="Rectangle 18"/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49" name="Line 19"/>
          <p:cNvSpPr>
            <a:spLocks noChangeShapeType="1"/>
          </p:cNvSpPr>
          <p:nvPr/>
        </p:nvSpPr>
        <p:spPr bwMode="auto">
          <a:xfrm>
            <a:off x="5889625" y="418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20"/>
          <p:cNvSpPr txBox="1">
            <a:spLocks noChangeArrowheads="1"/>
          </p:cNvSpPr>
          <p:nvPr/>
        </p:nvSpPr>
        <p:spPr bwMode="auto">
          <a:xfrm>
            <a:off x="6275164" y="4394301"/>
            <a:ext cx="341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i="1">
                <a:latin typeface="Helvetica" panose="020B0604020202020204" pitchFamily="34" charset="0"/>
              </a:rPr>
              <a:t>R</a:t>
            </a:r>
            <a:r>
              <a:rPr lang="en-US" altLang="en-US" sz="1400" i="1" baseline="-25000">
                <a:latin typeface="Helvetica" panose="020B0604020202020204" pitchFamily="34" charset="0"/>
              </a:rPr>
              <a:t>j</a:t>
            </a:r>
            <a:endParaRPr lang="en-US" altLang="en-US" sz="1400" i="1">
              <a:latin typeface="Helvetica" panose="020B0604020202020204" pitchFamily="34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194425" y="5380038"/>
            <a:ext cx="438150" cy="419100"/>
            <a:chOff x="2666" y="1966"/>
            <a:chExt cx="276" cy="264"/>
          </a:xfrm>
          <a:solidFill>
            <a:srgbClr val="CCECFF"/>
          </a:solidFill>
        </p:grpSpPr>
        <p:sp>
          <p:nvSpPr>
            <p:cNvPr id="10254" name="Rectangle 22"/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5" name="Rectangle 23"/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6" name="Rectangle 24"/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7" name="Rectangle 25"/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8" name="Rectangle 26"/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52" name="Line 27"/>
          <p:cNvSpPr>
            <a:spLocks noChangeShapeType="1"/>
          </p:cNvSpPr>
          <p:nvPr/>
        </p:nvSpPr>
        <p:spPr bwMode="auto">
          <a:xfrm flipH="1">
            <a:off x="5867400" y="5526089"/>
            <a:ext cx="4762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28"/>
          <p:cNvSpPr txBox="1">
            <a:spLocks noChangeArrowheads="1"/>
          </p:cNvSpPr>
          <p:nvPr/>
        </p:nvSpPr>
        <p:spPr bwMode="auto">
          <a:xfrm>
            <a:off x="6243414" y="5767488"/>
            <a:ext cx="341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i="1">
                <a:latin typeface="Helvetica" panose="020B0604020202020204" pitchFamily="34" charset="0"/>
              </a:rPr>
              <a:t>R</a:t>
            </a:r>
            <a:r>
              <a:rPr lang="en-US" altLang="en-US" sz="1400" i="1" baseline="-25000">
                <a:latin typeface="Helvetica" panose="020B0604020202020204" pitchFamily="34" charset="0"/>
              </a:rPr>
              <a:t>j</a:t>
            </a:r>
            <a:endParaRPr lang="en-US" altLang="en-US" sz="1400" i="1">
              <a:latin typeface="Helvetica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3147</Words>
  <Application>Microsoft Office PowerPoint</Application>
  <PresentationFormat>Widescreen</PresentationFormat>
  <Paragraphs>451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Monotype Sorts</vt:lpstr>
      <vt:lpstr>Calibri Light</vt:lpstr>
      <vt:lpstr>Calibri</vt:lpstr>
      <vt:lpstr>Times New Roman</vt:lpstr>
      <vt:lpstr>Arial</vt:lpstr>
      <vt:lpstr>Verdana</vt:lpstr>
      <vt:lpstr>Helvetica</vt:lpstr>
      <vt:lpstr>Webdings</vt:lpstr>
      <vt:lpstr>Courier New</vt:lpstr>
      <vt:lpstr>Office Theme</vt:lpstr>
      <vt:lpstr>CSMC 412</vt:lpstr>
      <vt:lpstr>Deadlocks</vt:lpstr>
      <vt:lpstr>Objectives</vt:lpstr>
      <vt:lpstr>System Model</vt:lpstr>
      <vt:lpstr>Deadlock Example</vt:lpstr>
      <vt:lpstr>Livelock</vt:lpstr>
      <vt:lpstr>Deadlock Characterization</vt:lpstr>
      <vt:lpstr>Resource-Allocation Graph</vt:lpstr>
      <vt:lpstr>Resource-Allocation Graph (Cont.)</vt:lpstr>
      <vt:lpstr>Example of a Resource Allocation Graph</vt:lpstr>
      <vt:lpstr>Resource Allocation Graph With A Deadlock</vt:lpstr>
      <vt:lpstr>Graph With A Cycle But No Deadlock</vt:lpstr>
      <vt:lpstr>Basic Facts</vt:lpstr>
      <vt:lpstr>Methods for Handling Deadlocks</vt:lpstr>
      <vt:lpstr>Deadlock Prevention</vt:lpstr>
      <vt:lpstr>Deadlock Prevention (Cont.)</vt:lpstr>
      <vt:lpstr>Deadlock Avoidance</vt:lpstr>
      <vt:lpstr>Safe State</vt:lpstr>
      <vt:lpstr>Basic Facts</vt:lpstr>
      <vt:lpstr>Safe, Unsafe, Deadlock State </vt:lpstr>
      <vt:lpstr>Avoidance Algorithms</vt:lpstr>
      <vt:lpstr>Resource-Allocation Graph Scheme</vt:lpstr>
      <vt:lpstr>Resource-Allocation Graph</vt:lpstr>
      <vt:lpstr>Unsafe State In Resource-Allocation Graph</vt:lpstr>
      <vt:lpstr>Resource-Allocation Graph Algorithm</vt:lpstr>
      <vt:lpstr>Banker’s Algorithm</vt:lpstr>
      <vt:lpstr>Data Structures for the Banker’s Algorithm </vt:lpstr>
      <vt:lpstr>Safety Algorithm</vt:lpstr>
      <vt:lpstr>Resource-Request Algorithm for Process Pi</vt:lpstr>
      <vt:lpstr>Example of Banker’s Algorithm</vt:lpstr>
      <vt:lpstr>Example (Cont.)</vt:lpstr>
      <vt:lpstr>Example:  P1 Request (1,0,2)</vt:lpstr>
      <vt:lpstr>Deadlock Detection</vt:lpstr>
      <vt:lpstr>Single Instance of Each Resource Type</vt:lpstr>
      <vt:lpstr>Resource-Allocation Graph and  Wait-for Graph</vt:lpstr>
      <vt:lpstr>Several Instances of a Resource Type</vt:lpstr>
      <vt:lpstr>Detection Algorithm</vt:lpstr>
      <vt:lpstr>Detection Algorithm (Cont.)</vt:lpstr>
      <vt:lpstr>Example of Detection Algorithm</vt:lpstr>
      <vt:lpstr>Example (Cont.)</vt:lpstr>
      <vt:lpstr>Detection-Algorithm Usage</vt:lpstr>
      <vt:lpstr>Recovery from Deadlock:  Process Termination</vt:lpstr>
      <vt:lpstr>Recovery from Deadlock:  Resource Preemption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Agrawala</cp:lastModifiedBy>
  <cp:revision>22</cp:revision>
  <cp:lastPrinted>2020-09-26T20:33:51Z</cp:lastPrinted>
  <dcterms:created xsi:type="dcterms:W3CDTF">2019-02-25T14:10:39Z</dcterms:created>
  <dcterms:modified xsi:type="dcterms:W3CDTF">2020-09-27T01:53:59Z</dcterms:modified>
</cp:coreProperties>
</file>