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80" r:id="rId2"/>
    <p:sldId id="282" r:id="rId3"/>
    <p:sldId id="34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51" r:id="rId29"/>
    <p:sldId id="352" r:id="rId30"/>
    <p:sldId id="353" r:id="rId31"/>
    <p:sldId id="308" r:id="rId32"/>
    <p:sldId id="309" r:id="rId33"/>
    <p:sldId id="310" r:id="rId34"/>
    <p:sldId id="311" r:id="rId35"/>
    <p:sldId id="312" r:id="rId36"/>
    <p:sldId id="349" r:id="rId37"/>
    <p:sldId id="314" r:id="rId38"/>
    <p:sldId id="315" r:id="rId39"/>
    <p:sldId id="316" r:id="rId40"/>
    <p:sldId id="350" r:id="rId41"/>
    <p:sldId id="313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</p:sldIdLst>
  <p:sldSz cx="12192000" cy="6858000"/>
  <p:notesSz cx="6858000" cy="92964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Calibri Light" panose="020F0302020204030204" pitchFamily="34" charset="0"/>
      <p:regular r:id="rId80"/>
      <p:italic r:id="rId81"/>
    </p:embeddedFont>
    <p:embeddedFont>
      <p:font typeface="Helvetica" panose="020B0604020202020204" pitchFamily="34" charset="0"/>
      <p:regular r:id="rId82"/>
      <p:bold r:id="rId83"/>
      <p:italic r:id="rId84"/>
      <p:boldItalic r:id="rId85"/>
    </p:embeddedFont>
    <p:embeddedFont>
      <p:font typeface="Verdana" panose="020B0604030504040204" pitchFamily="34" charset="0"/>
      <p:regular r:id="rId86"/>
      <p:bold r:id="rId87"/>
      <p:italic r:id="rId88"/>
      <p:boldItalic r:id="rId89"/>
    </p:embeddedFont>
    <p:embeddedFont>
      <p:font typeface="Webdings" panose="05030102010509060703" pitchFamily="18" charset="2"/>
      <p:regular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87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90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A25C3A-5B3E-415A-B4BF-CAC6292D3DC4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6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DC2E7A-B464-4A19-9835-D9DDCC65103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7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89D4E0-274B-4265-8AF2-EFE7C1B0E21E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0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D9BC3A-47DC-4EF8-AE95-699B57D0AF33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7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50DABB-B66F-408E-A821-38FE3CE906D6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7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F2B708-B356-461A-8EA8-6E5C46E1CB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CD70B-D14D-4D25-8F7F-E364640C1D26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606E8-D233-45CB-8566-92CDB4E38D30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8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044FF4-B980-40BC-A105-0DB4518BD419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8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FEC43-907D-4591-BD0F-C3D492BAD539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0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FD73A0-344F-41C8-B908-4FEC71559350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BE42AC-E62D-4EDF-90A6-227B1435233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CCF7C7-F838-4896-AE4C-CF13909D5585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12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E4D5EA-9E82-41CD-AF0D-504E84AEA306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25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442597-3A2D-4AF8-9999-7C26DF5BA98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1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3B55B5-D718-48F1-859B-B85768AF4C6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58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9DAFE6-AA5A-48F2-AA3C-BE3E8848BFD5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10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408757-CA69-46F4-A268-AD247BA1B1D4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1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6EF828-177E-465D-B27A-5E0612F2784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55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FBB3F1-329E-41CF-B852-56C37418C8A5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8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2CA642-D633-4844-880C-7FC11E8F8CB6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2F2F08-EC88-4242-BB50-C972B14CDAFE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2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75432B-182C-4B64-A690-3FA894AEE6F3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322EC5-8B1E-48FD-A199-A6621C796FF8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80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F6595D-7BB6-474F-9D8B-CC553EB2DF96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50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6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0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6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7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33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175E4A-0E8C-424E-990E-A63D2635B0AD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F0ED85-FBD4-48C3-9951-1656DFBB44F0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19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B7068-931E-4C07-AD4D-4B4EDA86268F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9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4F4692-3625-453C-8C92-2F5722340573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3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8356F7-BB20-40E3-AA71-E091B3AAAEFA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3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490610-E74F-4C34-93E8-8766AF3038D0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46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C8704B-AF04-46D9-A99C-0745DCA224B2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73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CFD811-9141-42CF-B3FE-44C782B785CC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67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3DB0AA-586A-4318-A496-ABB354658B07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7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F01ECC-4465-46F3-8AD0-6D87C563BAE7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706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D74AF2D-C599-4771-AC86-3E4E02B02306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29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2F8817-18BC-4427-950A-FB66922DD61E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931BA27-36F9-43F6-A024-7D1A328EAC49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43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7C9578-B186-4121-89FD-271CEB6F42A5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11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CFE17E-7F0E-4F33-9FC2-C349CB3071C3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01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896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C10E57B-8768-432E-8ADF-C4146C9B9CFB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25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4BAD5B-E06C-4251-A01D-9472D8A5AEDD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674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514B25-CF7E-4B4B-8695-5E6424746192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6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3D5885-8C21-4D66-B12D-C1215B74D356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F98B38-F024-49DF-9115-6A53F838203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E22BEC-ECA4-412F-902E-871B0451DC37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0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430C07-91EE-4ADC-97B2-2F687E744BA2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4B0-F35F-4FE5-9B2E-7831CD02AD20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D4AB-808A-4811-8767-7E63B3F2D041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FE8-2D51-4103-B6B3-099821EA593F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DA48-33C7-4934-BF21-5973FC2B340B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4B2A-8AC1-4F12-B50E-2AB233107B57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C0E-6314-4034-95EA-9A7C8DD3CF23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7A-B3F1-4E16-BDB7-43E3ED26A0A2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4423-D6DD-4BD3-8CCB-285220776CA8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D95-4419-4221-9AEE-E9D49527FD2A}" type="datetime6">
              <a:rPr lang="en-US" smtClean="0"/>
              <a:t>September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A824-E9B8-4EA5-8105-FDF20C5AE29A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1AF8-5F4E-4847-A11A-F650B8270E34}" type="datetime6">
              <a:rPr lang="en-US" smtClean="0"/>
              <a:t>September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11D5-29AF-4E59-8DD6-FBDED647D8F9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F347-D99A-48D2-873F-74B2AAA3C301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A31-9596-4F99-876F-134DE7C428C5}" type="datetime6">
              <a:rPr lang="en-US" smtClean="0"/>
              <a:t>September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CPU Scheduling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C644FFD-FFEB-40E5-B9E3-51099167D553}" type="datetime6">
              <a:rPr lang="en-US" smtClean="0"/>
              <a:t>September 20</a:t>
            </a:fld>
            <a:endParaRPr lang="en-US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First- Come, First-Served (FCFS) Scheduling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1600" dirty="0"/>
              <a:t>		</a:t>
            </a:r>
            <a:r>
              <a:rPr lang="en-US" altLang="en-US" u="sng" dirty="0"/>
              <a:t>Process</a:t>
            </a:r>
            <a:r>
              <a:rPr lang="en-US" altLang="en-US" dirty="0"/>
              <a:t>	</a:t>
            </a:r>
            <a:r>
              <a:rPr lang="en-US" altLang="en-US" u="sng" dirty="0"/>
              <a:t>Burst Time	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24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	3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	 </a:t>
            </a:r>
            <a:r>
              <a:rPr lang="en-US" altLang="en-US" dirty="0"/>
              <a:t>3</a:t>
            </a:r>
            <a:r>
              <a:rPr lang="en-US" altLang="en-US" i="1" baseline="-25000" dirty="0"/>
              <a:t> 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Suppose that the processes arrive in the order: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 </a:t>
            </a:r>
            <a:br>
              <a:rPr lang="en-US" altLang="en-US" i="1" baseline="-25000" dirty="0"/>
            </a:b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buNone/>
              <a:tabLst>
                <a:tab pos="3028950" algn="ctr"/>
                <a:tab pos="4633913" algn="ctr"/>
              </a:tabLst>
            </a:pPr>
            <a:endParaRPr lang="en-US" altLang="en-US" sz="1600" dirty="0"/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Waiting time for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 = 0;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 = 24;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dirty="0"/>
              <a:t>= 27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Average waiting time:  (0 + 24 + 27)/3 = 17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6FE6-13BB-49ED-A557-EE26893DA95D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1" y="4233266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0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FCFS Scheduling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dirty="0"/>
              <a:t>Suppose that the processes arrive in the order:</a:t>
            </a:r>
          </a:p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endParaRPr lang="en-US" altLang="en-US" dirty="0"/>
          </a:p>
          <a:p>
            <a:pPr marL="0" indent="0">
              <a:buNone/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Waiting time for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=</a:t>
            </a:r>
            <a:r>
              <a:rPr lang="en-US" altLang="en-US" dirty="0"/>
              <a:t> 6</a:t>
            </a:r>
            <a:r>
              <a:rPr lang="en-US" altLang="en-US" i="1" dirty="0"/>
              <a:t>;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= 0</a:t>
            </a:r>
            <a:r>
              <a:rPr lang="en-US" altLang="en-US" i="1" baseline="-25000" dirty="0"/>
              <a:t>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i="1" dirty="0"/>
              <a:t>= </a:t>
            </a:r>
            <a:r>
              <a:rPr lang="en-US" altLang="en-US" dirty="0"/>
              <a:t>3</a:t>
            </a:r>
            <a:endParaRPr lang="en-US" altLang="en-US" i="1" dirty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Average waiting time:   (6 + 0 + 3)/3 = 3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Convoy effect </a:t>
            </a:r>
            <a:r>
              <a:rPr lang="en-US" altLang="en-US" dirty="0"/>
              <a:t>- short process behind long process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dirty="0"/>
              <a:t>Consider one CPU-bound and many I/O-bound processes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74A7-3B56-4979-B0E5-09E1B275A533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7" y="3283129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6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Shortest-Job-First (SJF)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Associate with each process the length of its next CPU burst</a:t>
            </a:r>
          </a:p>
          <a:p>
            <a:pPr lvl="1"/>
            <a:r>
              <a:rPr lang="en-US" altLang="en-US"/>
              <a:t> Use these lengths to schedule the process with the shortest time</a:t>
            </a:r>
          </a:p>
          <a:p>
            <a:r>
              <a:rPr lang="en-US" altLang="en-US"/>
              <a:t>SJF is optimal – gives minimum average waiting time for a given set of processes</a:t>
            </a:r>
          </a:p>
          <a:p>
            <a:pPr lvl="1"/>
            <a:r>
              <a:rPr lang="en-US" altLang="en-US"/>
              <a:t>The difficulty is knowing the length of the next CPU request</a:t>
            </a:r>
          </a:p>
          <a:p>
            <a:pPr lvl="1"/>
            <a:r>
              <a:rPr lang="en-US" altLang="en-US"/>
              <a:t>Could ask the user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230A-86FB-4B85-8FC6-394EF4D1647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Example of SJF</a:t>
            </a:r>
          </a:p>
        </p:txBody>
      </p:sp>
      <p:sp>
        <p:nvSpPr>
          <p:cNvPr id="16387" name="Rectangle 3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      	       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Arriva	l Time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0.0</a:t>
            </a:r>
            <a:r>
              <a:rPr lang="en-US" altLang="en-US"/>
              <a:t>	6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chemeClr val="bg1"/>
                </a:solidFill>
              </a:rPr>
              <a:t>2.0</a:t>
            </a:r>
            <a:r>
              <a:rPr lang="en-US" altLang="en-US"/>
              <a:t>	8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4.0</a:t>
            </a:r>
            <a:r>
              <a:rPr lang="en-US" altLang="en-US"/>
              <a:t>	7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5.0</a:t>
            </a:r>
            <a:r>
              <a:rPr lang="en-US" altLang="en-US"/>
              <a:t>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(3 + 16 + 9 + 0) / 4 = 7</a:t>
            </a:r>
            <a:endParaRPr lang="en-US" altLang="en-US" i="1" baseline="-25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B7D8-308B-4D1B-BE0B-6AAA53954352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83" y="4552188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4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Determining Length of Next CPU Burst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Can only estimate the length – should be similar to the previous one</a:t>
            </a:r>
          </a:p>
          <a:p>
            <a:pPr lvl="1">
              <a:defRPr/>
            </a:pPr>
            <a:r>
              <a:rPr lang="en-US" altLang="en-US" dirty="0"/>
              <a:t>Then pick process with shortest predicted next CPU burst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Can be done by using the length of previous CPU bursts, using exponential averaging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Commonly, </a:t>
            </a:r>
            <a:r>
              <a:rPr lang="en-US" altLang="en-US" dirty="0">
                <a:latin typeface="Lucida Grande" pitchFamily="-84" charset="0"/>
              </a:rPr>
              <a:t>α </a:t>
            </a:r>
            <a:r>
              <a:rPr lang="en-US" altLang="en-US" dirty="0"/>
              <a:t>set to ½</a:t>
            </a:r>
          </a:p>
          <a:p>
            <a:pPr>
              <a:defRPr/>
            </a:pPr>
            <a:r>
              <a:rPr lang="en-US" altLang="en-US" dirty="0"/>
              <a:t>Preemptive version called </a:t>
            </a:r>
            <a:r>
              <a:rPr lang="en-US" altLang="en-US" b="1" dirty="0">
                <a:solidFill>
                  <a:srgbClr val="3366FF"/>
                </a:solidFill>
              </a:rPr>
              <a:t>shortest-remaining-time-first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172C-6874-4468-BA27-97DFF1A11249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81408"/>
              </p:ext>
            </p:extLst>
          </p:nvPr>
        </p:nvGraphicFramePr>
        <p:xfrm>
          <a:off x="2918398" y="3374231"/>
          <a:ext cx="442753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6400800" imgH="1778000" progId="Equation.3">
                  <p:embed/>
                </p:oleObj>
              </mc:Choice>
              <mc:Fallback>
                <p:oleObj name="Equation" r:id="rId4" imgW="6400800" imgH="17780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398" y="3374231"/>
                        <a:ext cx="4427537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37782"/>
              </p:ext>
            </p:extLst>
          </p:nvPr>
        </p:nvGraphicFramePr>
        <p:xfrm>
          <a:off x="3955618" y="4402138"/>
          <a:ext cx="2222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2221536" imgH="317362" progId="Equation.3">
                  <p:embed/>
                </p:oleObj>
              </mc:Choice>
              <mc:Fallback>
                <p:oleObj name="Equation" r:id="rId6" imgW="2221536" imgH="317362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618" y="4402138"/>
                        <a:ext cx="22225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68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4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/>
              <a:t>Prediction of the Length of the Next CPU Burst</a:t>
            </a:r>
          </a:p>
        </p:txBody>
      </p:sp>
      <p:pic>
        <p:nvPicPr>
          <p:cNvPr id="17411" name="Picture 1" descr="6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1" y="1282701"/>
            <a:ext cx="53879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A8BA-F4C8-4F57-AD11-83B1F673391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Examples of Exponential Averaging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sym typeface="Symbol" panose="05050102010706020507" pitchFamily="18" charset="2"/>
              </a:rPr>
              <a:t>n+1</a:t>
            </a:r>
            <a:r>
              <a:rPr lang="en-US" altLang="en-US">
                <a:sym typeface="Symbol" panose="05050102010706020507" pitchFamily="18" charset="2"/>
              </a:rPr>
              <a:t> = </a:t>
            </a:r>
            <a:r>
              <a:rPr lang="en-US" altLang="en-US" baseline="-2500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 </a:t>
            </a:r>
            <a:r>
              <a:rPr lang="en-US" altLang="en-US" baseline="-25000">
                <a:sym typeface="Symbol" panose="05050102010706020507" pitchFamily="18" charset="2"/>
              </a:rPr>
              <a:t>n+1</a:t>
            </a:r>
            <a:r>
              <a:rPr lang="en-US" altLang="en-US">
                <a:sym typeface="Symbol" panose="05050102010706020507" pitchFamily="18" charset="2"/>
              </a:rPr>
              <a:t> = 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baseline="-2500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 baseline="-25000">
                <a:sym typeface="Symbol" panose="05050102010706020507" pitchFamily="18" charset="2"/>
              </a:rPr>
              <a:t>+1</a:t>
            </a:r>
            <a:r>
              <a:rPr lang="en-US" altLang="en-US">
                <a:sym typeface="Symbol" panose="05050102010706020507" pitchFamily="18" charset="2"/>
              </a:rPr>
              <a:t> =  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+(1</a:t>
            </a:r>
            <a:r>
              <a:rPr lang="en-US" altLang="en-US" i="1">
                <a:sym typeface="Symbol" panose="05050102010706020507" pitchFamily="18" charset="2"/>
              </a:rPr>
              <a:t> -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>
                <a:sym typeface="Symbol" panose="05050102010706020507" pitchFamily="18" charset="2"/>
              </a:rPr>
              <a:t>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baseline="-25000">
                <a:sym typeface="Symbol" panose="05050102010706020507" pitchFamily="18" charset="2"/>
              </a:rPr>
              <a:t>-1</a:t>
            </a:r>
            <a:r>
              <a:rPr lang="en-US" altLang="en-US" i="1" baseline="-25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            </a:t>
            </a:r>
            <a:r>
              <a:rPr lang="en-US" altLang="en-US" i="1">
                <a:sym typeface="Symbol" panose="05050102010706020507" pitchFamily="18" charset="2"/>
              </a:rPr>
              <a:t>+(</a:t>
            </a:r>
            <a:r>
              <a:rPr lang="en-US" altLang="en-US">
                <a:sym typeface="Symbol" panose="05050102010706020507" pitchFamily="18" charset="2"/>
              </a:rPr>
              <a:t>1 -  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 i="1" baseline="30000">
                <a:sym typeface="Symbol" panose="05050102010706020507" pitchFamily="18" charset="2"/>
              </a:rPr>
              <a:t>j</a:t>
            </a:r>
            <a:r>
              <a:rPr lang="en-US" altLang="en-US" baseline="30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baseline="-25000">
                <a:sym typeface="Symbol" panose="05050102010706020507" pitchFamily="18" charset="2"/>
              </a:rPr>
              <a:t>-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            </a:t>
            </a:r>
            <a:r>
              <a:rPr lang="en-US" altLang="en-US" i="1">
                <a:sym typeface="Symbol" panose="05050102010706020507" pitchFamily="18" charset="2"/>
              </a:rPr>
              <a:t>+(</a:t>
            </a:r>
            <a:r>
              <a:rPr lang="en-US" altLang="en-US">
                <a:sym typeface="Symbol" panose="05050102010706020507" pitchFamily="18" charset="2"/>
              </a:rPr>
              <a:t>1 -  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 i="1" baseline="30000">
                <a:sym typeface="Symbol" panose="05050102010706020507" pitchFamily="18" charset="2"/>
              </a:rPr>
              <a:t>n</a:t>
            </a:r>
            <a:r>
              <a:rPr lang="en-US" altLang="en-US" baseline="30000">
                <a:sym typeface="Symbol" panose="05050102010706020507" pitchFamily="18" charset="2"/>
              </a:rPr>
              <a:t> +1 </a:t>
            </a: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br>
              <a:rPr lang="en-US" altLang="en-US" baseline="-25000">
                <a:sym typeface="Symbol" panose="05050102010706020507" pitchFamily="18" charset="2"/>
              </a:rPr>
            </a:br>
            <a:endParaRPr lang="en-US" altLang="en-US" baseline="-25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7373-FA0A-4BFE-87F2-D99138ACD25D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Example of Shortest-remaining-time-first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Now we add the concepts of varying arrival times and preemption to the analysis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i="1" u="sng" dirty="0"/>
              <a:t>Arrival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  <a:endParaRPr lang="en-US" altLang="en-US" dirty="0"/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0</a:t>
            </a:r>
            <a:r>
              <a:rPr lang="en-US" altLang="en-US" dirty="0"/>
              <a:t>	8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4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/>
              <a:t>	9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/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i="1" dirty="0"/>
              <a:t>Preemptive </a:t>
            </a:r>
            <a:r>
              <a:rPr lang="en-US" altLang="en-US" dirty="0"/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 marL="0" indent="0"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Average waiting time = [(10-1)+(1-1)+(17-2)+5-3)]/4 = 26/4 = 6.5 </a:t>
            </a:r>
            <a:r>
              <a:rPr lang="en-US" altLang="en-US" dirty="0" err="1"/>
              <a:t>msec</a:t>
            </a: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F5B4-D031-4AE1-91A8-19A02F846823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07" y="4686999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3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Priority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A priority number (integer) is associated with each process</a:t>
            </a:r>
          </a:p>
          <a:p>
            <a:endParaRPr lang="en-US" altLang="en-US" sz="800"/>
          </a:p>
          <a:p>
            <a:r>
              <a:rPr lang="en-US" altLang="en-US"/>
              <a:t>The CPU is allocated to the process with the highest priority (smallest integer </a:t>
            </a:r>
            <a:r>
              <a:rPr lang="en-US" altLang="en-US">
                <a:sym typeface="Symbol" panose="05050102010706020507" pitchFamily="18" charset="2"/>
              </a:rPr>
              <a:t> highest priority)</a:t>
            </a:r>
          </a:p>
          <a:p>
            <a:pPr lvl="1"/>
            <a:r>
              <a:rPr lang="en-US" altLang="en-US"/>
              <a:t>Preemptive</a:t>
            </a:r>
          </a:p>
          <a:p>
            <a:pPr lvl="1"/>
            <a:r>
              <a:rPr lang="en-US" altLang="en-US"/>
              <a:t>Nonpreemptive</a:t>
            </a:r>
          </a:p>
          <a:p>
            <a:pPr lvl="1"/>
            <a:endParaRPr lang="en-US" altLang="en-US" sz="800"/>
          </a:p>
          <a:p>
            <a:r>
              <a:rPr lang="en-US" altLang="en-US"/>
              <a:t>SJF is priority scheduling where priority is the inverse of predicted next CPU burst time</a:t>
            </a:r>
          </a:p>
          <a:p>
            <a:endParaRPr lang="en-US" altLang="en-US" sz="800"/>
          </a:p>
          <a:p>
            <a:r>
              <a:rPr lang="en-US" altLang="en-US"/>
              <a:t>Problem </a:t>
            </a:r>
            <a:r>
              <a:rPr lang="en-US" altLang="en-US">
                <a:sym typeface="Symbol" panose="05050102010706020507" pitchFamily="18" charset="2"/>
              </a:rPr>
              <a:t> </a:t>
            </a:r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Starvation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– low priority processes may never execute</a:t>
            </a:r>
          </a:p>
          <a:p>
            <a:endParaRPr lang="en-US" altLang="en-US" sz="800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Solution  </a:t>
            </a:r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Aging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– as time progresses increase the priority of the process</a:t>
            </a:r>
          </a:p>
          <a:p>
            <a:pPr>
              <a:buFont typeface="Monotype Sorts" pitchFamily="-84" charset="2"/>
              <a:buNone/>
            </a:pPr>
            <a:endParaRPr lang="en-US" altLang="en-US" b="1">
              <a:solidFill>
                <a:srgbClr val="3366FF"/>
              </a:solidFill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BB9C-F2D4-4007-BA8B-138D655FC9B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526" y="201613"/>
            <a:ext cx="72802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Example of Priority Scheduling</a:t>
            </a:r>
          </a:p>
        </p:txBody>
      </p:sp>
      <p:sp>
        <p:nvSpPr>
          <p:cNvPr id="2150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8"/>
            <a:ext cx="8337550" cy="4887912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	arri </a:t>
            </a:r>
            <a:r>
              <a:rPr lang="en-US" altLang="en-US" u="sng"/>
              <a:t>Burst Time</a:t>
            </a:r>
            <a:r>
              <a:rPr lang="en-US" altLang="en-US" u="sng">
                <a:solidFill>
                  <a:schemeClr val="bg1"/>
                </a:solidFill>
              </a:rPr>
              <a:t>T</a:t>
            </a:r>
            <a:r>
              <a:rPr lang="en-US" altLang="en-US"/>
              <a:t>	</a:t>
            </a:r>
            <a:r>
              <a:rPr lang="en-US" altLang="en-US" u="sng"/>
              <a:t>Priority</a:t>
            </a: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1</a:t>
            </a:r>
            <a:r>
              <a:rPr lang="en-US" altLang="en-US">
                <a:solidFill>
                  <a:srgbClr val="000000"/>
                </a:solidFill>
              </a:rPr>
              <a:t>0</a:t>
            </a:r>
            <a:r>
              <a:rPr lang="en-US" altLang="en-US"/>
              <a:t>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1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/>
              <a:t>	4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5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i="1" baseline="-25000"/>
              <a:t>5	</a:t>
            </a:r>
            <a:r>
              <a:rPr lang="en-US" altLang="en-US"/>
              <a:t>5	2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baseline="-2500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8.2 msec</a:t>
            </a:r>
            <a:endParaRPr lang="en-US" altLang="en-US" i="1" baseline="-25000"/>
          </a:p>
        </p:txBody>
      </p:sp>
      <p:pic>
        <p:nvPicPr>
          <p:cNvPr id="21508" name="Picture 5" descr="C:\Users\as668\Desktop\in-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318000"/>
            <a:ext cx="6318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07EA-953E-4FA7-8307-28B43FC0C67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7621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 5:  CPU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0" y="1195389"/>
            <a:ext cx="7335838" cy="377348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Basic Concepts</a:t>
            </a:r>
          </a:p>
          <a:p>
            <a:r>
              <a:rPr lang="en-US" altLang="en-US" dirty="0"/>
              <a:t>Scheduling Criteria </a:t>
            </a:r>
          </a:p>
          <a:p>
            <a:r>
              <a:rPr lang="en-US" altLang="en-US" dirty="0"/>
              <a:t>Scheduling Algorithms</a:t>
            </a:r>
          </a:p>
          <a:p>
            <a:r>
              <a:rPr lang="en-US" altLang="en-US" dirty="0"/>
              <a:t>Thread Scheduling</a:t>
            </a:r>
          </a:p>
          <a:p>
            <a:r>
              <a:rPr lang="en-US" altLang="en-US" dirty="0"/>
              <a:t>Multiple-Processor Scheduling</a:t>
            </a:r>
          </a:p>
          <a:p>
            <a:r>
              <a:rPr lang="en-US" altLang="en-US" dirty="0"/>
              <a:t>Real-Time CPU Scheduling</a:t>
            </a:r>
          </a:p>
          <a:p>
            <a:r>
              <a:rPr lang="en-US" altLang="en-US" dirty="0"/>
              <a:t>Operating Systems Examples</a:t>
            </a:r>
          </a:p>
          <a:p>
            <a:r>
              <a:rPr lang="en-US" altLang="en-US" dirty="0"/>
              <a:t>Algorithm Evaluation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6CF5-0DE0-4DBF-B46F-2B05337117F6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Round Robin (RR)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Each process gets a small unit of CPU time (</a:t>
            </a:r>
            <a:r>
              <a:rPr lang="en-US" altLang="en-US" b="1">
                <a:solidFill>
                  <a:srgbClr val="3366FF"/>
                </a:solidFill>
              </a:rPr>
              <a:t>time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quantum</a:t>
            </a:r>
            <a:r>
              <a:rPr lang="en-US" altLang="en-US" b="1"/>
              <a:t> </a:t>
            </a:r>
            <a:r>
              <a:rPr lang="en-US" altLang="en-US" i="1"/>
              <a:t>q</a:t>
            </a:r>
            <a:r>
              <a:rPr lang="en-US" altLang="en-US"/>
              <a:t>), usually 10-100 milliseconds.  After this time has elapsed, the process is preempted and added to the end of the ready queue.</a:t>
            </a:r>
          </a:p>
          <a:p>
            <a:r>
              <a:rPr lang="en-US" altLang="en-US"/>
              <a:t>If there are </a:t>
            </a:r>
            <a:r>
              <a:rPr lang="en-US" altLang="en-US" i="1"/>
              <a:t>n</a:t>
            </a:r>
            <a:r>
              <a:rPr lang="en-US" altLang="en-US"/>
              <a:t> processes in the ready queue and the time quantum is </a:t>
            </a:r>
            <a:r>
              <a:rPr lang="en-US" altLang="en-US" i="1"/>
              <a:t>q</a:t>
            </a:r>
            <a:r>
              <a:rPr lang="en-US" altLang="en-US"/>
              <a:t>, then each process gets 1/</a:t>
            </a:r>
            <a:r>
              <a:rPr lang="en-US" altLang="en-US" i="1"/>
              <a:t>n</a:t>
            </a:r>
            <a:r>
              <a:rPr lang="en-US" altLang="en-US"/>
              <a:t> of the CPU time in chunks of at most </a:t>
            </a:r>
            <a:r>
              <a:rPr lang="en-US" altLang="en-US" i="1"/>
              <a:t>q</a:t>
            </a:r>
            <a:r>
              <a:rPr lang="en-US" altLang="en-US"/>
              <a:t> time units at once.  No process waits more than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q </a:t>
            </a:r>
            <a:r>
              <a:rPr lang="en-US" altLang="en-US"/>
              <a:t>time units.</a:t>
            </a:r>
          </a:p>
          <a:p>
            <a:r>
              <a:rPr lang="en-US" altLang="en-US"/>
              <a:t>Timer interrupts every quantum to schedule next process</a:t>
            </a:r>
          </a:p>
          <a:p>
            <a:r>
              <a:rPr lang="en-US" altLang="en-US"/>
              <a:t>Performance</a:t>
            </a:r>
          </a:p>
          <a:p>
            <a:pPr lvl="1"/>
            <a:r>
              <a:rPr lang="en-US" altLang="en-US" i="1"/>
              <a:t>q</a:t>
            </a:r>
            <a:r>
              <a:rPr lang="en-US" altLang="en-US"/>
              <a:t> large </a:t>
            </a:r>
            <a:r>
              <a:rPr lang="en-US" altLang="en-US">
                <a:sym typeface="Symbol" panose="05050102010706020507" pitchFamily="18" charset="2"/>
              </a:rPr>
              <a:t> FIFO</a:t>
            </a:r>
          </a:p>
          <a:p>
            <a:pPr lvl="1"/>
            <a:r>
              <a:rPr lang="en-US" altLang="en-US" i="1">
                <a:sym typeface="Symbol" panose="05050102010706020507" pitchFamily="18" charset="2"/>
              </a:rPr>
              <a:t>q </a:t>
            </a:r>
            <a:r>
              <a:rPr lang="en-US" altLang="en-US">
                <a:sym typeface="Symbol" panose="05050102010706020507" pitchFamily="18" charset="2"/>
              </a:rPr>
              <a:t>small  </a:t>
            </a:r>
            <a:r>
              <a:rPr lang="en-US" altLang="en-US" i="1">
                <a:sym typeface="Symbol" panose="05050102010706020507" pitchFamily="18" charset="2"/>
              </a:rPr>
              <a:t>q </a:t>
            </a:r>
            <a:r>
              <a:rPr lang="en-US" altLang="en-US">
                <a:sym typeface="Symbol" panose="05050102010706020507" pitchFamily="18" charset="2"/>
              </a:rPr>
              <a:t>must be large with respect to context switch, otherwise overhead is too high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6D7-CE3A-4584-A57F-C345DA30CA0C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845" y="139700"/>
            <a:ext cx="9963302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Example of RR with Time Quantum =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8088" y="1193800"/>
            <a:ext cx="7351712" cy="4483100"/>
          </a:xfrm>
        </p:spPr>
        <p:txBody>
          <a:bodyPr>
            <a:normAutofit fontScale="70000" lnSpcReduction="20000"/>
          </a:bodyPr>
          <a:lstStyle/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</a:t>
            </a:r>
            <a:r>
              <a:rPr lang="en-US" altLang="en-US" u="sng"/>
              <a:t>Process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i="1"/>
              <a:t>		P</a:t>
            </a:r>
            <a:r>
              <a:rPr lang="en-US" altLang="en-US" i="1" baseline="-25000"/>
              <a:t>1	</a:t>
            </a:r>
            <a:r>
              <a:rPr lang="en-US" altLang="en-US"/>
              <a:t>24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	 </a:t>
            </a:r>
            <a:r>
              <a:rPr lang="en-US" altLang="en-US"/>
              <a:t>3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	</a:t>
            </a:r>
            <a:r>
              <a:rPr lang="en-US" altLang="en-US"/>
              <a:t>3	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The Gantt chart is: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Typically, higher average turnaround than SJF, but better </a:t>
            </a:r>
            <a:r>
              <a:rPr lang="en-US" altLang="en-US" b="1" i="1"/>
              <a:t>response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q should be large compared to context switch time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q usually 10ms to 100ms, context switch &lt; 10 usec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9" y="3227389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1C40-B0C5-437D-8973-D8386C7CE3E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25" y="18256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2800"/>
              <a:t>Time Quantum and Context Switch Time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9389"/>
            <a:ext cx="65278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B87E-E5F2-46B5-AFBC-10D4E8BDAA3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4264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Turnaround Time Varies With The Time Quantum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1379539"/>
            <a:ext cx="50053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461250" y="3744914"/>
            <a:ext cx="2312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00"/>
              <a:t>80% of CPU bursts should be shorter than q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61E-9DA6-4EE4-ACBF-D479B1AB4625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Multilevel Queue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Ready queue is partitioned into separate queues, eg: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foreground</a:t>
            </a:r>
            <a:r>
              <a:rPr lang="en-US" altLang="en-US"/>
              <a:t> (interactive)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background</a:t>
            </a:r>
            <a:r>
              <a:rPr lang="en-US" altLang="en-US"/>
              <a:t> (batch)</a:t>
            </a:r>
          </a:p>
          <a:p>
            <a:r>
              <a:rPr lang="en-US" altLang="en-US"/>
              <a:t>Process permanently in a given queue</a:t>
            </a:r>
            <a:endParaRPr lang="en-US" altLang="en-US" sz="800"/>
          </a:p>
          <a:p>
            <a:r>
              <a:rPr lang="en-US" altLang="en-US"/>
              <a:t>Each queue has its own scheduling algorithm:</a:t>
            </a:r>
          </a:p>
          <a:p>
            <a:pPr lvl="1"/>
            <a:r>
              <a:rPr lang="en-US" altLang="en-US"/>
              <a:t>foreground – RR</a:t>
            </a:r>
          </a:p>
          <a:p>
            <a:pPr lvl="1"/>
            <a:r>
              <a:rPr lang="en-US" altLang="en-US"/>
              <a:t>background – FCFS</a:t>
            </a:r>
            <a:endParaRPr lang="en-US" altLang="en-US" sz="800"/>
          </a:p>
          <a:p>
            <a:r>
              <a:rPr lang="en-US" altLang="en-US"/>
              <a:t>Scheduling must be done between the queues:</a:t>
            </a:r>
          </a:p>
          <a:p>
            <a:pPr lvl="1"/>
            <a:r>
              <a:rPr lang="en-US" altLang="en-US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en-US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altLang="en-US"/>
              <a:t>20% to background in FCFS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897B-3AB2-4D49-BD62-DE8C0FA9C28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614" y="188913"/>
            <a:ext cx="7596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Multilevel Queue Scheduling</a:t>
            </a:r>
          </a:p>
        </p:txBody>
      </p:sp>
      <p:pic>
        <p:nvPicPr>
          <p:cNvPr id="27651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466850"/>
            <a:ext cx="66865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5038-1104-4904-9F85-A21F27F8048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Multilevel Feedback Queue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 process can move between the various queues; aging can be implemented this way</a:t>
            </a:r>
          </a:p>
          <a:p>
            <a:r>
              <a:rPr lang="en-US" altLang="en-US"/>
              <a:t>Multilevel-feedback-queue scheduler defined by the following parameters:</a:t>
            </a:r>
          </a:p>
          <a:p>
            <a:pPr lvl="1"/>
            <a:r>
              <a:rPr lang="en-US" altLang="en-US"/>
              <a:t>number of queues</a:t>
            </a:r>
          </a:p>
          <a:p>
            <a:pPr lvl="1"/>
            <a:r>
              <a:rPr lang="en-US" altLang="en-US"/>
              <a:t>scheduling algorithms for each queue</a:t>
            </a:r>
          </a:p>
          <a:p>
            <a:pPr lvl="1"/>
            <a:r>
              <a:rPr lang="en-US" altLang="en-US"/>
              <a:t>method used to determine when to upgrade a process</a:t>
            </a:r>
          </a:p>
          <a:p>
            <a:pPr lvl="1"/>
            <a:r>
              <a:rPr lang="en-US" altLang="en-US"/>
              <a:t>method used to determine when to demote a process</a:t>
            </a:r>
          </a:p>
          <a:p>
            <a:pPr lvl="1"/>
            <a:r>
              <a:rPr lang="en-US" altLang="en-US"/>
              <a:t>method used to determine which queue a process will enter when that process needs service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A8F-CE6F-46E8-B8A1-1A53D029A6F2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552" y="257971"/>
            <a:ext cx="9611221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Multilevel Feedback Queue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4065588" cy="4530725"/>
          </a:xfrm>
        </p:spPr>
        <p:txBody>
          <a:bodyPr/>
          <a:lstStyle/>
          <a:p>
            <a:r>
              <a:rPr lang="en-US" altLang="en-US"/>
              <a:t>Three queues: 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0</a:t>
            </a:r>
            <a:r>
              <a:rPr lang="en-US" altLang="en-US" sz="1400"/>
              <a:t> – RR with time quantum 8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– RR time quantum 16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r>
              <a:rPr lang="en-US" altLang="en-US" sz="1400"/>
              <a:t> – FCFS</a:t>
            </a:r>
          </a:p>
          <a:p>
            <a:pPr lvl="1"/>
            <a:endParaRPr lang="en-US" altLang="en-US" sz="1400"/>
          </a:p>
          <a:p>
            <a:r>
              <a:rPr lang="en-US" altLang="en-US"/>
              <a:t>Scheduling</a:t>
            </a:r>
          </a:p>
          <a:p>
            <a:pPr lvl="1"/>
            <a:r>
              <a:rPr lang="en-US" altLang="en-US" sz="1400"/>
              <a:t>A new job enters queue </a:t>
            </a:r>
            <a:r>
              <a:rPr lang="en-US" altLang="en-US" sz="1400" i="1"/>
              <a:t>Q</a:t>
            </a:r>
            <a:r>
              <a:rPr lang="en-US" altLang="en-US" sz="1400" i="1" baseline="-25000"/>
              <a:t>0</a:t>
            </a:r>
            <a:r>
              <a:rPr lang="en-US" altLang="en-US" sz="1400" i="1"/>
              <a:t> </a:t>
            </a:r>
            <a:r>
              <a:rPr lang="en-US" altLang="en-US" sz="1400"/>
              <a:t>which is served</a:t>
            </a:r>
            <a:r>
              <a:rPr lang="en-US" altLang="en-US" sz="1400" i="1"/>
              <a:t> </a:t>
            </a:r>
            <a:r>
              <a:rPr lang="en-US" altLang="en-US" sz="1400"/>
              <a:t>FCFS</a:t>
            </a:r>
          </a:p>
          <a:p>
            <a:pPr lvl="2"/>
            <a:r>
              <a:rPr lang="en-US" altLang="en-US" sz="1400"/>
              <a:t>When it gains CPU, job receives 8 milliseconds</a:t>
            </a:r>
          </a:p>
          <a:p>
            <a:pPr lvl="2"/>
            <a:r>
              <a:rPr lang="en-US" altLang="en-US" sz="1400"/>
              <a:t>If it does not finish in 8 milliseconds, job is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endParaRPr lang="en-US" altLang="en-US" sz="1400"/>
          </a:p>
          <a:p>
            <a:pPr lvl="1"/>
            <a:r>
              <a:rPr lang="en-US" altLang="en-US" sz="1400"/>
              <a:t>At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job is again served FCFS and receives 16 additional milliseconds</a:t>
            </a:r>
          </a:p>
          <a:p>
            <a:pPr lvl="2"/>
            <a:r>
              <a:rPr lang="en-US" altLang="en-US" sz="1400"/>
              <a:t>If it still does not complete, it is preempted and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endParaRPr lang="en-US" altLang="en-US" sz="1400"/>
          </a:p>
        </p:txBody>
      </p:sp>
      <p:pic>
        <p:nvPicPr>
          <p:cNvPr id="2970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159001"/>
            <a:ext cx="38623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942-47DF-41E2-8CB9-DC335D5B5F88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8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DF12-5A30-466C-B421-96229CB1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Feedback Queues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8E15-F365-477A-A424-2C2E8F67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AFE3-2EEC-435E-ACB6-52F44B1399FB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AE89-48E1-4841-8DE4-95A310AE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A4A7AC-7E42-4C36-8DDF-C781165B8AE4}"/>
              </a:ext>
            </a:extLst>
          </p:cNvPr>
          <p:cNvGrpSpPr/>
          <p:nvPr/>
        </p:nvGrpSpPr>
        <p:grpSpPr>
          <a:xfrm>
            <a:off x="3622812" y="1690688"/>
            <a:ext cx="3806686" cy="4492390"/>
            <a:chOff x="6798364" y="1843709"/>
            <a:chExt cx="3806686" cy="449239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F10B64-2AF9-4133-ABF9-A4D52899F11D}"/>
                </a:ext>
              </a:extLst>
            </p:cNvPr>
            <p:cNvSpPr/>
            <p:nvPr/>
          </p:nvSpPr>
          <p:spPr>
            <a:xfrm>
              <a:off x="7181021" y="6093179"/>
              <a:ext cx="3375161" cy="242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65828-4F13-4260-ACB6-EF00CE87220E}"/>
                </a:ext>
              </a:extLst>
            </p:cNvPr>
            <p:cNvSpPr/>
            <p:nvPr/>
          </p:nvSpPr>
          <p:spPr>
            <a:xfrm>
              <a:off x="7563678" y="1843709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8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01EBB-713E-417A-90F7-1D2B3ACE05BF}"/>
                </a:ext>
              </a:extLst>
            </p:cNvPr>
            <p:cNvSpPr/>
            <p:nvPr/>
          </p:nvSpPr>
          <p:spPr>
            <a:xfrm>
              <a:off x="7563678" y="581604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256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A9F01F-C2CB-4479-9BEF-6342BC496B02}"/>
                </a:ext>
              </a:extLst>
            </p:cNvPr>
            <p:cNvSpPr/>
            <p:nvPr/>
          </p:nvSpPr>
          <p:spPr>
            <a:xfrm>
              <a:off x="7563678" y="270820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16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076809-D185-48C6-BC5D-891D2021742A}"/>
                </a:ext>
              </a:extLst>
            </p:cNvPr>
            <p:cNvSpPr/>
            <p:nvPr/>
          </p:nvSpPr>
          <p:spPr>
            <a:xfrm>
              <a:off x="7563678" y="340511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32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7A44A3-783A-4811-B124-5E8465B59DED}"/>
                </a:ext>
              </a:extLst>
            </p:cNvPr>
            <p:cNvSpPr/>
            <p:nvPr/>
          </p:nvSpPr>
          <p:spPr>
            <a:xfrm>
              <a:off x="7563678" y="4250772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64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224809-E19B-47DE-8A54-139099AF7F25}"/>
                </a:ext>
              </a:extLst>
            </p:cNvPr>
            <p:cNvSpPr/>
            <p:nvPr/>
          </p:nvSpPr>
          <p:spPr>
            <a:xfrm>
              <a:off x="7563678" y="5164691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128 </a:t>
              </a:r>
              <a:r>
                <a:rPr lang="en-US" dirty="0" err="1"/>
                <a:t>ms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F338B1-7D34-419E-BB79-8C9FB1E3C992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6798365" y="2064854"/>
              <a:ext cx="765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906C08-429F-4955-B356-490EA8641446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0083248" y="2064855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21F91D-720E-4E9C-B506-CFC144565CCB}"/>
                </a:ext>
              </a:extLst>
            </p:cNvPr>
            <p:cNvGrpSpPr/>
            <p:nvPr/>
          </p:nvGrpSpPr>
          <p:grpSpPr>
            <a:xfrm>
              <a:off x="7171083" y="2158515"/>
              <a:ext cx="3168097" cy="765313"/>
              <a:chOff x="7220778" y="994949"/>
              <a:chExt cx="2713383" cy="765313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C72B43-8CC6-4B71-8A34-93FC0B633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711912C-C6F5-486C-8D54-E46FD79CC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DD0D0A6-0C17-42D9-A5EE-3641D2818C1A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D6BFAF-3034-4A73-9188-326828154AB3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2879E65-9A94-4DFC-9979-810D5D777385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132CC9C-C621-41BA-9027-2C93A9587049}"/>
                </a:ext>
              </a:extLst>
            </p:cNvPr>
            <p:cNvGrpSpPr/>
            <p:nvPr/>
          </p:nvGrpSpPr>
          <p:grpSpPr>
            <a:xfrm>
              <a:off x="7158657" y="3657770"/>
              <a:ext cx="3168097" cy="765313"/>
              <a:chOff x="7220778" y="994949"/>
              <a:chExt cx="2713383" cy="76531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F7BBCD-3DFC-447D-9506-6DAD31FDD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D410CDA-38BD-4225-A0FD-A86F79999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C5E2685-BEBA-4BD7-B246-B7FAD92B53A0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087AE79-F9F2-4773-93EE-2BFA56F997D8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B4FCDFD-6C2F-486C-B3FF-DF6D39DEE8D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63CE0D-211C-4538-8DFC-79561C9D2CE2}"/>
                </a:ext>
              </a:extLst>
            </p:cNvPr>
            <p:cNvGrpSpPr/>
            <p:nvPr/>
          </p:nvGrpSpPr>
          <p:grpSpPr>
            <a:xfrm>
              <a:off x="7171082" y="4574095"/>
              <a:ext cx="3168097" cy="765313"/>
              <a:chOff x="7220778" y="994949"/>
              <a:chExt cx="2713383" cy="76531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A121B5C-3A79-4A1B-9D6B-0894A094D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8434CA-A9EC-4751-A4D3-E06CEE34A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D8CD01A-9F4B-4872-9CD9-AACF54A1404D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CEB1DE-0011-4B82-8AA3-2958CEA96284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28DF646-93D6-46E3-993E-5455BEF62726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64CB0F1-57EA-4612-80A2-93329A87FCA3}"/>
                </a:ext>
              </a:extLst>
            </p:cNvPr>
            <p:cNvGrpSpPr/>
            <p:nvPr/>
          </p:nvGrpSpPr>
          <p:grpSpPr>
            <a:xfrm>
              <a:off x="7181021" y="5378524"/>
              <a:ext cx="3168097" cy="654462"/>
              <a:chOff x="7220778" y="994949"/>
              <a:chExt cx="2713383" cy="76531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8B17116-5A4C-4204-988B-41C148824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267EF3-1815-44C6-A95A-FE45C2DD9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B2F3863-506D-4C2A-9CB6-62C1E05A2036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44ECC65-E3A1-4A2B-B86E-148912618EC8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024B4400-1E46-49AF-9E5A-926D524F8F4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60EE147-72BA-4E0B-839A-20090411AFC2}"/>
                </a:ext>
              </a:extLst>
            </p:cNvPr>
            <p:cNvGrpSpPr/>
            <p:nvPr/>
          </p:nvGrpSpPr>
          <p:grpSpPr>
            <a:xfrm>
              <a:off x="7181021" y="2920983"/>
              <a:ext cx="3168097" cy="765313"/>
              <a:chOff x="7220778" y="994949"/>
              <a:chExt cx="2713383" cy="765313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F66AEB6-1D22-4C25-BBEF-0D96A031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66D496B-5E0C-47D1-977C-37DC8A62F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5375376-DFCC-4C87-BE9F-1725466C899F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BB59DC2-25FF-484E-A8A0-5A1DB46859CA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67B6CF8-948D-4FDC-8B1E-F03655B304D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C117BBB-64F3-4474-A21E-145804EFDF28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317" y="2798695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73B5A3A-B028-442F-80B8-4E0D65612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093185" y="3501594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DA00267-D2AE-4552-8FF6-046A5A1B8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48" y="4425568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013BDD8-F08D-4D0A-A838-92701A218A68}"/>
                </a:ext>
              </a:extLst>
            </p:cNvPr>
            <p:cNvCxnSpPr>
              <a:cxnSpLocks/>
            </p:cNvCxnSpPr>
            <p:nvPr/>
          </p:nvCxnSpPr>
          <p:spPr>
            <a:xfrm>
              <a:off x="10070821" y="5263598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3C70D61-3BE2-47E8-99ED-B401C59D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0070820" y="5982463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F0BF57-0092-4E23-AD5C-A8054F9DA20D}"/>
                </a:ext>
              </a:extLst>
            </p:cNvPr>
            <p:cNvCxnSpPr/>
            <p:nvPr/>
          </p:nvCxnSpPr>
          <p:spPr>
            <a:xfrm>
              <a:off x="6798364" y="3052639"/>
              <a:ext cx="765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0105C-BDC3-414C-A0D1-B3D26892365C}"/>
              </a:ext>
            </a:extLst>
          </p:cNvPr>
          <p:cNvCxnSpPr>
            <a:stCxn id="11" idx="0"/>
            <a:endCxn id="10" idx="2"/>
          </p:cNvCxnSpPr>
          <p:nvPr/>
        </p:nvCxnSpPr>
        <p:spPr>
          <a:xfrm flipV="1">
            <a:off x="5647911" y="2997478"/>
            <a:ext cx="0" cy="25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23D810-56FC-47D9-B205-AE6119DD8C07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5647911" y="3694388"/>
            <a:ext cx="0" cy="40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56186C-DA08-4D03-8EF9-684218578408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flipV="1">
            <a:off x="5647911" y="4540042"/>
            <a:ext cx="0" cy="47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8F7369-4571-4094-812F-A104D3FFB1C1}"/>
              </a:ext>
            </a:extLst>
          </p:cNvPr>
          <p:cNvCxnSpPr>
            <a:stCxn id="9" idx="0"/>
            <a:endCxn id="13" idx="2"/>
          </p:cNvCxnSpPr>
          <p:nvPr/>
        </p:nvCxnSpPr>
        <p:spPr>
          <a:xfrm flipV="1">
            <a:off x="5647911" y="5453961"/>
            <a:ext cx="0" cy="20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96D14C9-241C-487D-9AE7-DD2586E3F74C}"/>
              </a:ext>
            </a:extLst>
          </p:cNvPr>
          <p:cNvCxnSpPr>
            <a:cxnSpLocks/>
          </p:cNvCxnSpPr>
          <p:nvPr/>
        </p:nvCxnSpPr>
        <p:spPr>
          <a:xfrm>
            <a:off x="6895268" y="5940158"/>
            <a:ext cx="511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6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8191-E14E-48A9-8F74-ECEC8176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0579-D083-4721-A8F5-375A864A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948" cy="4351338"/>
          </a:xfrm>
        </p:spPr>
        <p:txBody>
          <a:bodyPr/>
          <a:lstStyle/>
          <a:p>
            <a:r>
              <a:rPr lang="en-US" dirty="0"/>
              <a:t>Two servers-Same speed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03C43-DDB8-41B0-BCD4-43BD0742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E1B3-BD7B-4FDE-A791-0C30F1E4FA35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9248-8415-49E9-98A3-6915F6F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B9386-B981-4811-B6F0-AB1E137C0BDE}"/>
              </a:ext>
            </a:extLst>
          </p:cNvPr>
          <p:cNvGrpSpPr/>
          <p:nvPr/>
        </p:nvGrpSpPr>
        <p:grpSpPr>
          <a:xfrm>
            <a:off x="969065" y="2538271"/>
            <a:ext cx="3165613" cy="1680887"/>
            <a:chOff x="7454348" y="1197665"/>
            <a:chExt cx="3165613" cy="16808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2668C0-8800-495D-BF7B-95F4D7B9EF0D}"/>
                </a:ext>
              </a:extLst>
            </p:cNvPr>
            <p:cNvSpPr/>
            <p:nvPr/>
          </p:nvSpPr>
          <p:spPr>
            <a:xfrm>
              <a:off x="9844709" y="1197665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177255-83FC-4274-8ABE-28B2107EE040}"/>
                </a:ext>
              </a:extLst>
            </p:cNvPr>
            <p:cNvSpPr/>
            <p:nvPr/>
          </p:nvSpPr>
          <p:spPr>
            <a:xfrm>
              <a:off x="9844709" y="2167904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4FD929-F376-48F0-8E86-8FA1E841E480}"/>
                </a:ext>
              </a:extLst>
            </p:cNvPr>
            <p:cNvCxnSpPr>
              <a:cxnSpLocks/>
            </p:cNvCxnSpPr>
            <p:nvPr/>
          </p:nvCxnSpPr>
          <p:spPr>
            <a:xfrm>
              <a:off x="7454348" y="1992796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79BEC5-B535-4E5A-A587-0443BE0609C5}"/>
                </a:ext>
              </a:extLst>
            </p:cNvPr>
            <p:cNvSpPr/>
            <p:nvPr/>
          </p:nvSpPr>
          <p:spPr>
            <a:xfrm>
              <a:off x="9148970" y="1480930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2C4460-98BB-42E2-818E-2BE18ABAE575}"/>
                </a:ext>
              </a:extLst>
            </p:cNvPr>
            <p:cNvSpPr/>
            <p:nvPr/>
          </p:nvSpPr>
          <p:spPr>
            <a:xfrm>
              <a:off x="9139030" y="241834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916FA-D4BB-41EF-9266-0031C22156C4}"/>
                </a:ext>
              </a:extLst>
            </p:cNvPr>
            <p:cNvSpPr/>
            <p:nvPr/>
          </p:nvSpPr>
          <p:spPr>
            <a:xfrm>
              <a:off x="7921487" y="1908313"/>
              <a:ext cx="139148" cy="1590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95B138-78FC-450D-8E18-66BECE42EC6C}"/>
                </a:ext>
              </a:extLst>
            </p:cNvPr>
            <p:cNvCxnSpPr>
              <a:stCxn id="15" idx="7"/>
              <a:endCxn id="12" idx="1"/>
            </p:cNvCxnSpPr>
            <p:nvPr/>
          </p:nvCxnSpPr>
          <p:spPr>
            <a:xfrm flipV="1">
              <a:off x="8040257" y="1585809"/>
              <a:ext cx="1108713" cy="345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C7A689-46B1-4828-813B-6D781407FA12}"/>
                </a:ext>
              </a:extLst>
            </p:cNvPr>
            <p:cNvCxnSpPr>
              <a:stCxn id="15" idx="5"/>
              <a:endCxn id="13" idx="1"/>
            </p:cNvCxnSpPr>
            <p:nvPr/>
          </p:nvCxnSpPr>
          <p:spPr>
            <a:xfrm>
              <a:off x="8040257" y="2044045"/>
              <a:ext cx="1098773" cy="47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CEBB3-BB11-463D-B482-BB55C241D84F}"/>
              </a:ext>
            </a:extLst>
          </p:cNvPr>
          <p:cNvGrpSpPr/>
          <p:nvPr/>
        </p:nvGrpSpPr>
        <p:grpSpPr>
          <a:xfrm>
            <a:off x="4271341" y="2567495"/>
            <a:ext cx="3165613" cy="1680887"/>
            <a:chOff x="7454348" y="1197665"/>
            <a:chExt cx="3165613" cy="168088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2B2266-9056-4ABF-BAFB-2FD98DAD374F}"/>
                </a:ext>
              </a:extLst>
            </p:cNvPr>
            <p:cNvSpPr/>
            <p:nvPr/>
          </p:nvSpPr>
          <p:spPr>
            <a:xfrm>
              <a:off x="9844709" y="1197665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E177D9-7D80-4698-8C03-E54311FACC72}"/>
                </a:ext>
              </a:extLst>
            </p:cNvPr>
            <p:cNvSpPr/>
            <p:nvPr/>
          </p:nvSpPr>
          <p:spPr>
            <a:xfrm>
              <a:off x="9844709" y="2167904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5E9A49-539E-4B95-A5E3-B5B4F735C690}"/>
                </a:ext>
              </a:extLst>
            </p:cNvPr>
            <p:cNvCxnSpPr>
              <a:cxnSpLocks/>
            </p:cNvCxnSpPr>
            <p:nvPr/>
          </p:nvCxnSpPr>
          <p:spPr>
            <a:xfrm>
              <a:off x="7454348" y="1992796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ACE3E3-19A1-4F2A-940E-00AC319C9AD5}"/>
                </a:ext>
              </a:extLst>
            </p:cNvPr>
            <p:cNvSpPr/>
            <p:nvPr/>
          </p:nvSpPr>
          <p:spPr>
            <a:xfrm>
              <a:off x="9148970" y="1480930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C20A45-E0D8-4380-9386-036E22D5D640}"/>
                </a:ext>
              </a:extLst>
            </p:cNvPr>
            <p:cNvSpPr/>
            <p:nvPr/>
          </p:nvSpPr>
          <p:spPr>
            <a:xfrm>
              <a:off x="9139030" y="241834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2EFC77-4E4B-442B-B23E-79899E978497}"/>
                </a:ext>
              </a:extLst>
            </p:cNvPr>
            <p:cNvSpPr/>
            <p:nvPr/>
          </p:nvSpPr>
          <p:spPr>
            <a:xfrm>
              <a:off x="7921487" y="1908313"/>
              <a:ext cx="139148" cy="1590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EF20896-3915-4F98-97E7-CDD4AC79F378}"/>
                </a:ext>
              </a:extLst>
            </p:cNvPr>
            <p:cNvCxnSpPr>
              <a:stCxn id="27" idx="7"/>
              <a:endCxn id="25" idx="1"/>
            </p:cNvCxnSpPr>
            <p:nvPr/>
          </p:nvCxnSpPr>
          <p:spPr>
            <a:xfrm flipV="1">
              <a:off x="8040257" y="1585809"/>
              <a:ext cx="1108713" cy="345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BBD3CA-3A73-4E73-8366-C51595AB1402}"/>
                </a:ext>
              </a:extLst>
            </p:cNvPr>
            <p:cNvCxnSpPr>
              <a:stCxn id="27" idx="5"/>
              <a:endCxn id="26" idx="1"/>
            </p:cNvCxnSpPr>
            <p:nvPr/>
          </p:nvCxnSpPr>
          <p:spPr>
            <a:xfrm>
              <a:off x="8040257" y="2044045"/>
              <a:ext cx="1098773" cy="47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BC9132-306C-422C-BE86-2CE3D36E8F38}"/>
              </a:ext>
            </a:extLst>
          </p:cNvPr>
          <p:cNvGrpSpPr/>
          <p:nvPr/>
        </p:nvGrpSpPr>
        <p:grpSpPr>
          <a:xfrm>
            <a:off x="8057651" y="2544207"/>
            <a:ext cx="3165613" cy="1680887"/>
            <a:chOff x="8057651" y="2544207"/>
            <a:chExt cx="3165613" cy="168088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A64D0C-FDE6-4554-9BFA-2BB614DC144A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23DE74-6FC6-44DD-934D-59B738F6F1C5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BF6F08-0645-4106-8845-2DC0BB9667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A9E7DA-C14F-41EA-B991-6C1070BD4287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2BA1CD1-4EA9-40C1-AF7C-1D30DE13DE0B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4DE8D45-205F-4F4C-BCE5-694790B58719}"/>
                </a:ext>
              </a:extLst>
            </p:cNvPr>
            <p:cNvCxnSpPr>
              <a:stCxn id="35" idx="3"/>
              <a:endCxn id="32" idx="2"/>
            </p:cNvCxnSpPr>
            <p:nvPr/>
          </p:nvCxnSpPr>
          <p:spPr>
            <a:xfrm>
              <a:off x="9232454" y="3339338"/>
              <a:ext cx="1215558" cy="53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63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states</a:t>
            </a:r>
          </a:p>
          <a:p>
            <a:pPr lvl="1"/>
            <a:r>
              <a:rPr lang="en-US" dirty="0"/>
              <a:t>Ready Queue</a:t>
            </a:r>
          </a:p>
          <a:p>
            <a:r>
              <a:rPr lang="en-US" dirty="0"/>
              <a:t>Select a process from the ready queue</a:t>
            </a:r>
          </a:p>
          <a:p>
            <a:r>
              <a:rPr lang="en-US" dirty="0"/>
              <a:t>Change its state to running</a:t>
            </a:r>
          </a:p>
          <a:p>
            <a:r>
              <a:rPr lang="en-US" dirty="0"/>
              <a:t>Decide on a time Quantum and set the timer with that value</a:t>
            </a:r>
          </a:p>
          <a:p>
            <a:r>
              <a:rPr lang="en-US" dirty="0"/>
              <a:t>Restore the saved state of the process</a:t>
            </a:r>
          </a:p>
          <a:p>
            <a:r>
              <a:rPr lang="en-US" dirty="0"/>
              <a:t>Change the Instructor Counter value from the saved value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B085-1E9D-437D-8E98-5C01459C8094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9" y="1278956"/>
            <a:ext cx="3975354" cy="15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26C5-5395-4274-805A-3FBC2DC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58"/>
            <a:ext cx="10515600" cy="1325563"/>
          </a:xfrm>
        </p:spPr>
        <p:txBody>
          <a:bodyPr/>
          <a:lstStyle/>
          <a:p>
            <a:r>
              <a:rPr lang="en-US" dirty="0"/>
              <a:t>Two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BE00-CD53-43DA-9763-0D3F459C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1809" cy="4351338"/>
          </a:xfrm>
        </p:spPr>
        <p:txBody>
          <a:bodyPr/>
          <a:lstStyle/>
          <a:p>
            <a:r>
              <a:rPr lang="en-US" dirty="0"/>
              <a:t>Server A is 10 times faster than server 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190D5-7274-439A-AE13-AB97EF95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638-7088-4A45-9179-8297DB6D7BA9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86E5-AC0C-4253-B5F0-1483AA7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297A1F-B6DE-462A-A8CD-2E220428A262}"/>
              </a:ext>
            </a:extLst>
          </p:cNvPr>
          <p:cNvGrpSpPr/>
          <p:nvPr/>
        </p:nvGrpSpPr>
        <p:grpSpPr>
          <a:xfrm>
            <a:off x="1307301" y="3007776"/>
            <a:ext cx="3165613" cy="1680887"/>
            <a:chOff x="8057651" y="2544207"/>
            <a:chExt cx="3165613" cy="16808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84ADF9-F31F-41BB-8220-F54BB8593B1B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761319-21A8-4AE0-82B8-9C4500557BD3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032F5B-997B-4F11-8FDB-C3AF2D97E3E9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3C30AB-FCC9-4C75-82B2-46F4E51C3C82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3F7C19-A71A-49DE-B4D8-555943C4AA69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430EF5A-8DC9-425C-B93E-361DE804E9A5}"/>
                </a:ext>
              </a:extLst>
            </p:cNvPr>
            <p:cNvCxnSpPr>
              <a:stCxn id="20" idx="3"/>
              <a:endCxn id="18" idx="2"/>
            </p:cNvCxnSpPr>
            <p:nvPr/>
          </p:nvCxnSpPr>
          <p:spPr>
            <a:xfrm>
              <a:off x="9232454" y="3339338"/>
              <a:ext cx="1215558" cy="53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FB883-9A16-47F5-97FA-7AA3B9350DAA}"/>
              </a:ext>
            </a:extLst>
          </p:cNvPr>
          <p:cNvGrpSpPr/>
          <p:nvPr/>
        </p:nvGrpSpPr>
        <p:grpSpPr>
          <a:xfrm>
            <a:off x="6727160" y="2962463"/>
            <a:ext cx="3165613" cy="1680887"/>
            <a:chOff x="8057651" y="2544207"/>
            <a:chExt cx="3165613" cy="16808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A0B259-8EF4-4851-85BC-888B20AA7FEE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32D112-7C14-4405-B6F0-37FA7F997EB3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6D8540-E5D0-47BA-8234-98109ABFC260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99C63C-BC46-4312-9991-B629B5138164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7E10903-D7A1-49F9-9725-1337C66D71A2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E63C75-BD12-4CA9-907D-A4BE1FEA15BA}"/>
                </a:ext>
              </a:extLst>
            </p:cNvPr>
            <p:cNvCxnSpPr>
              <a:cxnSpLocks/>
              <a:stCxn id="24" idx="2"/>
              <a:endCxn id="15" idx="2"/>
            </p:cNvCxnSpPr>
            <p:nvPr/>
          </p:nvCxnSpPr>
          <p:spPr>
            <a:xfrm>
              <a:off x="8879615" y="3444217"/>
              <a:ext cx="1568397" cy="425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1DCD47-50B6-4352-9747-3721172F6935}"/>
              </a:ext>
            </a:extLst>
          </p:cNvPr>
          <p:cNvSpPr txBox="1"/>
          <p:nvPr/>
        </p:nvSpPr>
        <p:spPr>
          <a:xfrm>
            <a:off x="7549123" y="5647386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 Scheduling</a:t>
            </a:r>
          </a:p>
        </p:txBody>
      </p:sp>
    </p:spTree>
    <p:extLst>
      <p:ext uri="{BB962C8B-B14F-4D97-AF65-F5344CB8AC3E}">
        <p14:creationId xmlns:p14="http://schemas.microsoft.com/office/powerpoint/2010/main" val="32034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Thread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Distinction between user-level and kernel-level threads</a:t>
            </a:r>
          </a:p>
          <a:p>
            <a:r>
              <a:rPr lang="en-US" altLang="en-US"/>
              <a:t>When threads supported, threads scheduled, not processes</a:t>
            </a:r>
          </a:p>
          <a:p>
            <a:r>
              <a:rPr lang="en-US" altLang="en-US"/>
              <a:t>Many-to-one and many-to-many models, thread library schedules user-level threads to run on LWP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b="1">
                <a:solidFill>
                  <a:srgbClr val="3366FF"/>
                </a:solidFill>
              </a:rPr>
              <a:t>process-contention scope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PCS</a:t>
            </a:r>
            <a:r>
              <a:rPr lang="en-US" altLang="en-US" b="1"/>
              <a:t>) </a:t>
            </a:r>
            <a:r>
              <a:rPr lang="en-US" altLang="en-US"/>
              <a:t>since scheduling competition is within the process</a:t>
            </a:r>
          </a:p>
          <a:p>
            <a:pPr lvl="1"/>
            <a:r>
              <a:rPr lang="en-US" altLang="en-US"/>
              <a:t>Typically done via priority set by programmer</a:t>
            </a:r>
          </a:p>
          <a:p>
            <a:r>
              <a:rPr lang="en-US" altLang="en-US"/>
              <a:t>Kernel thread scheduled onto available CPU is </a:t>
            </a:r>
            <a:r>
              <a:rPr lang="en-US" altLang="en-US" b="1">
                <a:solidFill>
                  <a:srgbClr val="3366FF"/>
                </a:solidFill>
              </a:rPr>
              <a:t>system-contention scope</a:t>
            </a:r>
            <a:r>
              <a:rPr lang="en-US" altLang="en-US" b="1"/>
              <a:t> (</a:t>
            </a:r>
            <a:r>
              <a:rPr lang="en-US" altLang="en-US" b="1">
                <a:solidFill>
                  <a:srgbClr val="3366FF"/>
                </a:solidFill>
              </a:rPr>
              <a:t>SCS</a:t>
            </a:r>
            <a:r>
              <a:rPr lang="en-US" altLang="en-US" b="1"/>
              <a:t>) </a:t>
            </a:r>
            <a:r>
              <a:rPr lang="en-US" altLang="en-US"/>
              <a:t>– competition among all threads in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E4AD-F245-4EE4-879F-02BD7B7560DA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Pthread Scheduling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API allows specifying either PCS or SCS during thread creation</a:t>
            </a:r>
          </a:p>
          <a:p>
            <a:pPr lvl="1"/>
            <a:r>
              <a:rPr lang="en-US" altLang="en-US"/>
              <a:t>PTHREAD_SCOPE_PROCESS schedules threads using PCS scheduling</a:t>
            </a:r>
          </a:p>
          <a:p>
            <a:pPr lvl="1"/>
            <a:r>
              <a:rPr lang="en-US" altLang="en-US"/>
              <a:t>PTHREAD_SCOPE_SYSTEM schedules threads using SCS scheduling</a:t>
            </a:r>
          </a:p>
          <a:p>
            <a:r>
              <a:rPr lang="en-US" altLang="en-US"/>
              <a:t>Can be limited by OS – Linux and Mac OS X only allow PTHREAD_SCOPE_SYSTEM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BED-0CBD-47E4-B923-6E36E4D3075B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5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611809" y="1641787"/>
            <a:ext cx="10515600" cy="47912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NUM_THREADS 5 </a:t>
            </a:r>
          </a:p>
          <a:p>
            <a:pPr marL="0" indent="0">
              <a:buNone/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scope;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[NUM THREADS];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pthread_attr_init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first inquire on the current scope */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pthread_attr_getscope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&amp;scope) != 0)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get scheduling scope\n");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 {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(scope == PTHREAD_SCOPE_PROCESS)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("PTHREAD_SCOPE_PROCESS");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(scope == PTHREAD_SCOPE_SYSTEM)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("PTHREAD_SCOPE_SYSTEM");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"Illegal scope value.\n");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0144-32FE-4452-B107-D56C57476724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0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set the scheduling algorithm to PCS or SCS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pthread_attr_setscope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PTHREAD_SCOPE_SYSTEM);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create the threads */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attr,runner,NULL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now join on each thread */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NULL);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*runner(void *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do some work ...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C247-6887-4AE3-B01F-8D79DBA1E2E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3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Multiple-Processor Scheduling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CPU scheduling more complex when multiple CPUs are available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Homogeneous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processors</a:t>
            </a:r>
            <a:r>
              <a:rPr lang="en-US" altLang="en-US" b="1"/>
              <a:t> </a:t>
            </a:r>
            <a:r>
              <a:rPr lang="en-US" altLang="en-US"/>
              <a:t>within a multiprocessor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only one processor accesses the system data structures, alleviating the need for data sharing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SMP</a:t>
            </a:r>
            <a:r>
              <a:rPr lang="en-US" altLang="en-US" b="1"/>
              <a:t>) </a:t>
            </a:r>
            <a:r>
              <a:rPr lang="en-US" altLang="en-US"/>
              <a:t>– each processor is self-scheduling, all processes in common ready queue, or each has its own private queue of ready processes</a:t>
            </a:r>
          </a:p>
          <a:p>
            <a:pPr lvl="1"/>
            <a:r>
              <a:rPr lang="en-US" altLang="en-US"/>
              <a:t>Currently, most common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Processor affinity </a:t>
            </a:r>
            <a:r>
              <a:rPr lang="en-US" altLang="en-US"/>
              <a:t>– process has affinity for processor on which it is currently running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soft affinity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hard affinity</a:t>
            </a:r>
          </a:p>
          <a:p>
            <a:pPr lvl="1"/>
            <a:r>
              <a:rPr lang="en-US" altLang="en-US"/>
              <a:t>Variations including </a:t>
            </a:r>
            <a:r>
              <a:rPr lang="en-US" altLang="en-US" b="1">
                <a:solidFill>
                  <a:srgbClr val="3366FF"/>
                </a:solidFill>
              </a:rPr>
              <a:t>processor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DA-E62B-46DB-9BB5-32E4A35A69DC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6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Queues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4" y="1741863"/>
            <a:ext cx="840973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25A2-0414-47E4-B6DA-449F8BF2B835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1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Multiple-Processor Scheduling – Load Balancing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SMP, need to keep all CPUs loaded for efficiency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Load balancing </a:t>
            </a:r>
            <a:r>
              <a:rPr lang="en-US" altLang="en-US"/>
              <a:t>attempts to keep workload evenly distributed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Push migration </a:t>
            </a:r>
            <a:r>
              <a:rPr lang="en-US" altLang="en-US"/>
              <a:t>– periodic task checks load on each processor, and if found pushes task from overloaded CPU to other CPUs</a:t>
            </a:r>
            <a:endParaRPr lang="en-US" altLang="en-US" b="1">
              <a:solidFill>
                <a:srgbClr val="3366FF"/>
              </a:solidFill>
            </a:endParaRPr>
          </a:p>
          <a:p>
            <a:r>
              <a:rPr lang="en-US" altLang="en-US" b="1">
                <a:solidFill>
                  <a:srgbClr val="3366FF"/>
                </a:solidFill>
              </a:rPr>
              <a:t>Pull migration </a:t>
            </a:r>
            <a:r>
              <a:rPr lang="en-US" altLang="en-US"/>
              <a:t>– idle processors pulls waiting task from busy processor</a:t>
            </a:r>
          </a:p>
          <a:p>
            <a:endParaRPr lang="en-US" altLang="en-US" sz="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C135-DFF3-49A6-AF44-5C66C6114DD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8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Multicore Processors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Recent trend to place multiple processor cores on same physical chip</a:t>
            </a:r>
          </a:p>
          <a:p>
            <a:r>
              <a:rPr lang="en-US" altLang="en-US"/>
              <a:t>Faster and consumes less power</a:t>
            </a:r>
          </a:p>
          <a:p>
            <a:r>
              <a:rPr lang="en-US" altLang="en-US"/>
              <a:t>Multiple threads per core also growing</a:t>
            </a:r>
          </a:p>
          <a:p>
            <a:pPr lvl="1"/>
            <a:r>
              <a:rPr lang="en-US" altLang="en-US"/>
              <a:t>Takes advantage of memory stall to make progress on another thread while memory retrieve happens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F439-CF73-44BF-B935-CD4633E8A09B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5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720976" y="277813"/>
            <a:ext cx="7489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Multithreaded Multicore System</a:t>
            </a:r>
          </a:p>
        </p:txBody>
      </p:sp>
      <p:pic>
        <p:nvPicPr>
          <p:cNvPr id="3891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401764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722688"/>
            <a:ext cx="6872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2995-AFF3-41B0-B1CA-E72A6C2F6692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047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Basic Concepts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856" y="1274764"/>
            <a:ext cx="5589795" cy="5057775"/>
          </a:xfrm>
        </p:spPr>
        <p:txBody>
          <a:bodyPr>
            <a:normAutofit/>
          </a:bodyPr>
          <a:lstStyle/>
          <a:p>
            <a:r>
              <a:rPr lang="en-US" altLang="en-US" dirty="0"/>
              <a:t>Maximum CPU utilization obtained with multiprogramming</a:t>
            </a:r>
          </a:p>
          <a:p>
            <a:r>
              <a:rPr lang="en-US" altLang="en-US" dirty="0"/>
              <a:t>CPU–I/O Burst Cycle – Process execution consists of a </a:t>
            </a:r>
            <a:r>
              <a:rPr lang="en-US" altLang="en-US" b="1" dirty="0">
                <a:solidFill>
                  <a:srgbClr val="3366FF"/>
                </a:solidFill>
              </a:rPr>
              <a:t>cycle</a:t>
            </a:r>
            <a:r>
              <a:rPr lang="en-US" altLang="en-US" dirty="0"/>
              <a:t> of CPU execution and I/O wait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CPU burst </a:t>
            </a:r>
            <a:r>
              <a:rPr lang="en-US" altLang="en-US" dirty="0"/>
              <a:t>followed by </a:t>
            </a:r>
            <a:r>
              <a:rPr lang="en-US" altLang="en-US" b="1" dirty="0">
                <a:solidFill>
                  <a:srgbClr val="3366FF"/>
                </a:solidFill>
              </a:rPr>
              <a:t>I/O burst</a:t>
            </a:r>
            <a:endParaRPr lang="en-US" altLang="en-US" dirty="0"/>
          </a:p>
          <a:p>
            <a:r>
              <a:rPr lang="en-US" altLang="en-US" dirty="0"/>
              <a:t>CPU burst distribution is of main concern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7172" name="Picture 1" descr="6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1143001"/>
            <a:ext cx="23606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68C7-668A-48D6-8789-5F3BAEB38CE8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42" y="446518"/>
            <a:ext cx="3511743" cy="13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1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Multithreading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4" y="1776764"/>
            <a:ext cx="3009226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AE51-87A4-4959-91F6-2977414EC0A1}" type="datetime6">
              <a:rPr lang="en-US" smtClean="0"/>
              <a:t>September 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0" y="1918936"/>
            <a:ext cx="5088636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44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43188" y="201613"/>
            <a:ext cx="7567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NUMA and CPU Scheduling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565526" y="5449888"/>
            <a:ext cx="5908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00"/>
              <a:t>Note that memory-placement algorithms can also consider affinity</a:t>
            </a:r>
          </a:p>
        </p:txBody>
      </p:sp>
      <p:pic>
        <p:nvPicPr>
          <p:cNvPr id="35844" name="Picture 1" descr="6_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266825"/>
            <a:ext cx="626268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4CD-E84F-461D-8A55-713FA943F022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1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389188" y="2778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Real-Time CPU Scheduling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99771" y="1233489"/>
            <a:ext cx="4983506" cy="4530725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Can present obvious challenges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Soft real-time systems </a:t>
            </a:r>
            <a:r>
              <a:rPr lang="en-US" altLang="en-US" dirty="0"/>
              <a:t>– no guarantee as to when critical real-time process will be scheduled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Hard real-time systems</a:t>
            </a:r>
            <a:r>
              <a:rPr lang="en-US" altLang="en-US" dirty="0"/>
              <a:t> – task must be serviced by its deadline</a:t>
            </a:r>
          </a:p>
          <a:p>
            <a:r>
              <a:rPr lang="en-US" altLang="en-US" dirty="0"/>
              <a:t>Two types of latencies affect performance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Interrupt latency – time from arrival of interrupt to start of routine that services interrupt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Dispatch latency – time for schedule to take current process off CPU and switch to another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39940" name="Picture 1" descr="Screen Shot 2012-12-17 at 8.3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844909"/>
            <a:ext cx="48133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4A88-D3E8-4CF3-9959-669622439335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92" y="971668"/>
            <a:ext cx="2633472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6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427288" y="1762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Real-Time CPU Scheduling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43739" y="1233489"/>
            <a:ext cx="4320376" cy="4530725"/>
          </a:xfrm>
        </p:spPr>
        <p:txBody>
          <a:bodyPr>
            <a:normAutofit/>
          </a:bodyPr>
          <a:lstStyle/>
          <a:p>
            <a:r>
              <a:rPr lang="en-US" altLang="en-US" dirty="0"/>
              <a:t>Conflict phase of dispatch latency: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Preemption of any process running in kernel mode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Release by low-priority process of resources needed by high-priority processes </a:t>
            </a:r>
          </a:p>
        </p:txBody>
      </p:sp>
      <p:pic>
        <p:nvPicPr>
          <p:cNvPr id="40964" name="Picture 3" descr="6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84301"/>
            <a:ext cx="4572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3E7B-9272-40C2-82D4-79FD87034CEC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Priority-based Scheduling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70529" y="15790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For real-time scheduling, scheduler must support preemptive, priority-based scheduling</a:t>
            </a:r>
          </a:p>
          <a:p>
            <a:pPr lvl="1"/>
            <a:r>
              <a:rPr lang="en-US" altLang="en-US" sz="1400" dirty="0"/>
              <a:t>But only guarantees soft real-time</a:t>
            </a:r>
          </a:p>
          <a:p>
            <a:r>
              <a:rPr lang="en-US" altLang="en-US" dirty="0"/>
              <a:t>For hard real-time must also provide ability to meet deadlines</a:t>
            </a:r>
          </a:p>
          <a:p>
            <a:r>
              <a:rPr lang="en-US" altLang="en-US" dirty="0"/>
              <a:t>Processes have new characteristics: </a:t>
            </a:r>
            <a:r>
              <a:rPr lang="en-US" altLang="en-US" b="1" dirty="0">
                <a:solidFill>
                  <a:srgbClr val="3366FF"/>
                </a:solidFill>
              </a:rPr>
              <a:t>periodic</a:t>
            </a:r>
            <a:r>
              <a:rPr lang="en-US" altLang="en-US" dirty="0"/>
              <a:t> ones require CPU at constant intervals</a:t>
            </a:r>
          </a:p>
          <a:p>
            <a:pPr lvl="1"/>
            <a:r>
              <a:rPr lang="en-US" altLang="en-US" sz="1600" dirty="0"/>
              <a:t>Has processing time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deadline </a:t>
            </a:r>
            <a:r>
              <a:rPr lang="en-US" altLang="en-US" sz="1600" i="1" dirty="0"/>
              <a:t>d, </a:t>
            </a:r>
            <a:r>
              <a:rPr lang="en-US" altLang="en-US" sz="1600" dirty="0"/>
              <a:t>period </a:t>
            </a:r>
            <a:r>
              <a:rPr lang="en-US" altLang="en-US" sz="1600" i="1" dirty="0"/>
              <a:t>p</a:t>
            </a:r>
          </a:p>
          <a:p>
            <a:pPr lvl="1"/>
            <a:r>
              <a:rPr lang="en-US" altLang="en-US" sz="1600" dirty="0"/>
              <a:t>0 ≤ </a:t>
            </a:r>
            <a:r>
              <a:rPr lang="en-US" altLang="en-US" sz="1600" i="1" dirty="0"/>
              <a:t>t</a:t>
            </a:r>
            <a:r>
              <a:rPr lang="en-US" altLang="en-US" sz="1600" dirty="0"/>
              <a:t> ≤ </a:t>
            </a:r>
            <a:r>
              <a:rPr lang="en-US" altLang="en-US" sz="1600" i="1" dirty="0"/>
              <a:t>d</a:t>
            </a:r>
            <a:r>
              <a:rPr lang="en-US" altLang="en-US" sz="1600" dirty="0"/>
              <a:t> ≤ </a:t>
            </a:r>
            <a:r>
              <a:rPr lang="en-US" altLang="en-US" sz="1600" i="1" dirty="0"/>
              <a:t>p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Rate</a:t>
            </a:r>
            <a:r>
              <a:rPr lang="en-US" altLang="en-US" sz="1600" dirty="0"/>
              <a:t> of periodic task is 1/</a:t>
            </a:r>
            <a:r>
              <a:rPr lang="en-US" altLang="en-US" sz="1600" i="1" dirty="0"/>
              <a:t>p</a:t>
            </a:r>
            <a:endParaRPr lang="en-US" altLang="en-US" sz="1600" dirty="0"/>
          </a:p>
          <a:p>
            <a:pPr lvl="1"/>
            <a:endParaRPr lang="en-US" altLang="en-US" sz="2800" dirty="0"/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DC0F-0997-4E0A-BC09-568ABC340F26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  <p:pic>
        <p:nvPicPr>
          <p:cNvPr id="41988" name="Picture 1" descr="Screen Shot 2012-12-17 at 8.4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92" y="3547252"/>
            <a:ext cx="5837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92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and Scheduling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Virtualization software schedules multiple guests onto CPU(s)</a:t>
            </a:r>
          </a:p>
          <a:p>
            <a:r>
              <a:rPr lang="en-US" altLang="en-US"/>
              <a:t>Each guest doing its own scheduling</a:t>
            </a:r>
          </a:p>
          <a:p>
            <a:pPr lvl="1"/>
            <a:r>
              <a:rPr lang="en-US" altLang="en-US"/>
              <a:t>Not knowing it doesn</a:t>
            </a:r>
            <a:r>
              <a:rPr lang="ja-JP" altLang="en-US"/>
              <a:t>’</a:t>
            </a:r>
            <a:r>
              <a:rPr lang="en-US" altLang="ja-JP"/>
              <a:t>t own the CPUs</a:t>
            </a:r>
          </a:p>
          <a:p>
            <a:pPr lvl="1"/>
            <a:r>
              <a:rPr lang="en-US" altLang="en-US"/>
              <a:t>Can result in poor response time</a:t>
            </a:r>
          </a:p>
          <a:p>
            <a:pPr lvl="1"/>
            <a:r>
              <a:rPr lang="en-US" altLang="en-US"/>
              <a:t>Can effect time-of-day clocks in guests</a:t>
            </a:r>
          </a:p>
          <a:p>
            <a:r>
              <a:rPr lang="en-US" altLang="en-US"/>
              <a:t>Can undo good scheduling algorithm efforts of guests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F739-88D1-419C-8FE5-EFF3767708D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7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Rate Montonic Scheduling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priority is assigned based on the inverse of its period</a:t>
            </a:r>
          </a:p>
          <a:p>
            <a:r>
              <a:rPr lang="en-US" altLang="en-US" dirty="0"/>
              <a:t>Shorter periods = higher priority; P1 period 50, T1= 20</a:t>
            </a:r>
            <a:endParaRPr lang="en-US" altLang="en-US" sz="800" dirty="0"/>
          </a:p>
          <a:p>
            <a:r>
              <a:rPr lang="en-US" altLang="en-US" dirty="0"/>
              <a:t>Longer periods = lower priority; P2 period 100, T2 = 35</a:t>
            </a:r>
            <a:endParaRPr lang="en-US" altLang="en-US" sz="800" dirty="0"/>
          </a:p>
          <a:p>
            <a:r>
              <a:rPr lang="en-US" altLang="en-US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is assigned a higher priority than P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4AB2-DEAC-428A-948A-16B0188E80C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46</a:t>
            </a:fld>
            <a:endParaRPr lang="en-US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664330"/>
            <a:ext cx="6867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87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Missed Deadlines with Rate Monotonic Scheduling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P1 =50, T1 = 25 utilization = 25/50 = 0.5</a:t>
            </a:r>
          </a:p>
          <a:p>
            <a:r>
              <a:rPr lang="en-US" dirty="0"/>
              <a:t>P2 = 80, T2 =35 utilization = 35/80 = 0.44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 Case Utilization    N(2^(1/N) -1)    </a:t>
            </a:r>
          </a:p>
          <a:p>
            <a:pPr lvl="1"/>
            <a:r>
              <a:rPr lang="en-US" dirty="0"/>
              <a:t>N= 1 Utilization 1</a:t>
            </a:r>
          </a:p>
          <a:p>
            <a:pPr lvl="1"/>
            <a:r>
              <a:rPr lang="en-US" dirty="0"/>
              <a:t>N= 1 Utilization 0.82</a:t>
            </a:r>
          </a:p>
          <a:p>
            <a:pPr lvl="1"/>
            <a:r>
              <a:rPr lang="en-US" dirty="0"/>
              <a:t>N= infinity Utilization = 0.69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CCC-C6E0-42A1-B14F-97E33C8B3FE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47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40077" r="664" b="40047"/>
          <a:stretch>
            <a:fillRect/>
          </a:stretch>
        </p:blipFill>
        <p:spPr bwMode="auto">
          <a:xfrm>
            <a:off x="1685925" y="3447256"/>
            <a:ext cx="7331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23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Earliest Deadline First Scheduling (EDF)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Priorities are assigned according to deadlines:</a:t>
            </a:r>
          </a:p>
          <a:p>
            <a:pPr lvl="1"/>
            <a:r>
              <a:rPr lang="en-US" altLang="en-US" dirty="0"/>
              <a:t>the earlier the deadline, the higher the priority;</a:t>
            </a:r>
          </a:p>
          <a:p>
            <a:pPr lvl="1"/>
            <a:r>
              <a:rPr lang="en-US" altLang="en-US" dirty="0"/>
              <a:t>the later the deadline, the lower the priority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C88F-E3E1-4624-8B71-406EDDB6930F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48</a:t>
            </a:fld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0184" r="711" b="39867"/>
          <a:stretch>
            <a:fillRect/>
          </a:stretch>
        </p:blipFill>
        <p:spPr bwMode="auto">
          <a:xfrm>
            <a:off x="2709862" y="4159710"/>
            <a:ext cx="6772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82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Proportional Share Scheduling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T</a:t>
            </a:r>
            <a:r>
              <a:rPr lang="en-US" altLang="en-US"/>
              <a:t> shares are allocated among all processes in the system</a:t>
            </a:r>
          </a:p>
          <a:p>
            <a:endParaRPr lang="en-US" altLang="en-US"/>
          </a:p>
          <a:p>
            <a:r>
              <a:rPr lang="en-US" altLang="en-US"/>
              <a:t>An application receives </a:t>
            </a:r>
            <a:r>
              <a:rPr lang="en-US" altLang="en-US" i="1"/>
              <a:t>N</a:t>
            </a:r>
            <a:r>
              <a:rPr lang="en-US" altLang="en-US"/>
              <a:t> shares where </a:t>
            </a:r>
            <a:r>
              <a:rPr lang="en-US" altLang="en-US" i="1"/>
              <a:t>N &lt; 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This ensures each application will receive </a:t>
            </a:r>
            <a:r>
              <a:rPr lang="en-US" altLang="en-US" b="1" i="1"/>
              <a:t>N</a:t>
            </a:r>
            <a:r>
              <a:rPr lang="en-US" altLang="en-US" i="1"/>
              <a:t> / T</a:t>
            </a:r>
            <a:r>
              <a:rPr lang="en-US" altLang="en-US"/>
              <a:t> of the total processor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62DA-7127-4144-86F3-DF787701DA17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76213"/>
            <a:ext cx="76200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Histogram of CPU-burst Times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525589"/>
            <a:ext cx="5721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B1D8-D0F8-4763-BCCD-3969DE2B837B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1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POSIX Real-Time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The POSIX.1b standard</a:t>
            </a:r>
          </a:p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API provides functions for managing real-time threads</a:t>
            </a:r>
          </a:p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Defines two scheduling classes for real-time threads:</a:t>
            </a:r>
            <a:endParaRPr lang="en-US" sz="1000" dirty="0">
              <a:ea typeface="ＭＳ Ｐゴシック" charset="-128"/>
            </a:endParaRPr>
          </a:p>
          <a:p>
            <a:pPr marL="346058" indent="-346058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SCHED_FIFO - threads are scheduled using a FCFS strategy with a FIFO queue. There is no time-slicing for threads of equal priority</a:t>
            </a:r>
          </a:p>
          <a:p>
            <a:pPr marL="346058" indent="-346058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SCHED_RR - similar to SCHED_FIFO except time-slicing occurs for threads of equal priority</a:t>
            </a:r>
          </a:p>
          <a:p>
            <a:pPr marL="342197" indent="-342197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Defines two functions for getting and setting scheduling policy:</a:t>
            </a:r>
          </a:p>
          <a:p>
            <a:pPr marL="342197" indent="-342197">
              <a:buFont typeface="+mj-lt"/>
              <a:buAutoNum type="arabicPeriod"/>
              <a:defRPr/>
            </a:pP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pthread_attr_getsched_policy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*policy) </a:t>
            </a:r>
          </a:p>
          <a:p>
            <a:pPr marL="342197" indent="-342197">
              <a:buFont typeface="+mj-lt"/>
              <a:buAutoNum type="arabicPeriod"/>
              <a:defRPr/>
            </a:pP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pthread_attr_setsched_policy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policy)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724-CFC7-40E4-8127-B1FCEA558F86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1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POSIX Real-Time Scheduling API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NUM_THREADS 5 </a:t>
            </a:r>
          </a:p>
          <a:p>
            <a:pPr marL="0" indent="0">
              <a:buNone/>
            </a:pP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policy;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pthread_t_tid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[NUM_THREADS];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pthread_attr_init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current scheduling policy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pthread_attr_getschedpolicy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&amp;policy) != 0)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get policy.\n");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 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(policy == SCHED_OTHER)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("SCHED_OTHER\n");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(policy == SCHED_RR)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("SCHED_RR\n");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(policy == SCHED_FIFO)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("SCHED_FIFO\n");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50C-7ACF-40B2-9242-CD4D3D731CBC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5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POSIX Real-Time Scheduling API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set the scheduling policy - FIFO, RR, or OTHER */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pthread_attr_setschedpolicy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SCHED_FIFO) != 0)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set policy.\n");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create the threads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attr,runner,NULL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now join on each thread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NULL);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*runner(void *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do some work ...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2ED-A7E1-462C-BBD1-EE67BF7DC899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2238" y="176213"/>
            <a:ext cx="7548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1109664"/>
            <a:ext cx="6843713" cy="350837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Linux scheduling</a:t>
            </a:r>
          </a:p>
          <a:p>
            <a:endParaRPr lang="en-US" altLang="en-US"/>
          </a:p>
          <a:p>
            <a:r>
              <a:rPr lang="en-US" altLang="en-US"/>
              <a:t>Windows scheduling</a:t>
            </a:r>
          </a:p>
          <a:p>
            <a:endParaRPr lang="en-US" altLang="en-US"/>
          </a:p>
          <a:p>
            <a:r>
              <a:rPr lang="en-US" altLang="en-US"/>
              <a:t>Solaris scheduling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6C62-F4B8-4C85-9F78-40D29B6455F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9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Linux Scheduling Through Version 2.5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Prior to kernel version 2.5, ran variation of standard UNIX scheduling algorithm</a:t>
            </a:r>
          </a:p>
          <a:p>
            <a:pPr>
              <a:lnSpc>
                <a:spcPct val="90000"/>
              </a:lnSpc>
            </a:pPr>
            <a:r>
              <a:rPr lang="en-US" altLang="en-US"/>
              <a:t>Version 2.5 moved to constant order </a:t>
            </a:r>
            <a:r>
              <a:rPr lang="en-US" altLang="en-US" i="1"/>
              <a:t>O</a:t>
            </a:r>
            <a:r>
              <a:rPr lang="en-US" altLang="en-US"/>
              <a:t>(1) scheduling time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Two priority ranges: time-sharing and real-time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Real-time </a:t>
            </a:r>
            <a:r>
              <a:rPr lang="en-US" altLang="en-US" sz="1600"/>
              <a:t>range from 0 to 99 and </a:t>
            </a:r>
            <a:r>
              <a:rPr lang="en-US" altLang="en-US" sz="1600" b="1"/>
              <a:t>nice </a:t>
            </a:r>
            <a:r>
              <a:rPr lang="en-US" altLang="en-US" sz="1600"/>
              <a:t>value from 100 to 140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Map into  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Higher priority gets larger q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Task run-able as long as time left in time slice (</a:t>
            </a:r>
            <a:r>
              <a:rPr lang="en-US" altLang="en-US" sz="1600" b="1">
                <a:solidFill>
                  <a:srgbClr val="3366FF"/>
                </a:solidFill>
              </a:rPr>
              <a:t>active</a:t>
            </a:r>
            <a:r>
              <a:rPr lang="en-US" altLang="en-US" sz="16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If no time left (</a:t>
            </a:r>
            <a:r>
              <a:rPr lang="en-US" altLang="en-US" sz="1600" b="1">
                <a:solidFill>
                  <a:srgbClr val="3366FF"/>
                </a:solidFill>
              </a:rPr>
              <a:t>expired</a:t>
            </a:r>
            <a:r>
              <a:rPr lang="en-US" altLang="en-US" sz="1600"/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All run-able tasks tracked in per-CPU </a:t>
            </a:r>
            <a:r>
              <a:rPr lang="en-US" altLang="en-US" sz="1600" b="1">
                <a:solidFill>
                  <a:srgbClr val="3366FF"/>
                </a:solidFill>
              </a:rPr>
              <a:t>runqueue </a:t>
            </a:r>
            <a:r>
              <a:rPr lang="en-US" altLang="en-US" sz="1600"/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Worked well, but poor response times 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5108-AD26-4D5F-8A5E-C8C86E6B5207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9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Linux Scheduling in Version 2.6.23 +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600" b="1" i="1"/>
              <a:t>Completely Fair Scheduler </a:t>
            </a:r>
            <a:r>
              <a:rPr lang="en-US" altLang="en-US" sz="1600"/>
              <a:t>(CFS)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solidFill>
                  <a:srgbClr val="3366FF"/>
                </a:solidFill>
              </a:rPr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Rather than quantum based on fixed time allotments, based on proportion of CPU time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2 scheduling classes included, others can be added</a:t>
            </a:r>
          </a:p>
          <a:p>
            <a:pPr marL="1095375" lvl="2" indent="-239713">
              <a:buFont typeface="Arial" panose="020B0604020202020204" pitchFamily="34" charset="0"/>
              <a:buAutoNum type="arabicPeriod"/>
            </a:pPr>
            <a:r>
              <a:rPr lang="en-US" altLang="en-US" sz="1400"/>
              <a:t>default</a:t>
            </a:r>
          </a:p>
          <a:p>
            <a:pPr marL="1095375" lvl="2" indent="-239713">
              <a:buFont typeface="Arial" panose="020B0604020202020204" pitchFamily="34" charset="0"/>
              <a:buAutoNum type="arabicPeriod"/>
            </a:pPr>
            <a:r>
              <a:rPr lang="en-US" altLang="en-US" sz="1400"/>
              <a:t>real-time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Quantum calculated based on </a:t>
            </a:r>
            <a:r>
              <a:rPr lang="en-US" altLang="en-US" sz="1600" b="1">
                <a:solidFill>
                  <a:srgbClr val="3366FF"/>
                </a:solidFill>
              </a:rPr>
              <a:t>nice value </a:t>
            </a:r>
            <a:r>
              <a:rPr lang="en-US" altLang="en-US" sz="1600"/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Lower value is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Calculates </a:t>
            </a:r>
            <a:r>
              <a:rPr lang="en-US" altLang="en-US" sz="1400" b="1">
                <a:solidFill>
                  <a:srgbClr val="3366FF"/>
                </a:solidFill>
              </a:rPr>
              <a:t>target latency </a:t>
            </a:r>
            <a:r>
              <a:rPr lang="en-US" altLang="en-US" sz="1400"/>
              <a:t>– interval of time during which task should run at least once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Target latency can increase if say number of active tasks increases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CFS scheduler maintains per task </a:t>
            </a:r>
            <a:r>
              <a:rPr lang="en-US" altLang="en-US" sz="1600" b="1">
                <a:solidFill>
                  <a:srgbClr val="3366FF"/>
                </a:solidFill>
              </a:rPr>
              <a:t>virtual run time </a:t>
            </a:r>
            <a:r>
              <a:rPr lang="en-US" altLang="en-US" sz="1600"/>
              <a:t>in variable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vruntime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Associated with decay factor based on priority of task – lower priority is higher decay rate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Normal default priority yields virtual run time = actual run time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To decide next task to run, scheduler picks task with lowest virtual run time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marL="1095375" lvl="2" indent="-239713"/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8936-0A21-473B-B2E2-13FBCDB6E769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6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38113"/>
            <a:ext cx="7859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CFS Performance</a:t>
            </a:r>
          </a:p>
        </p:txBody>
      </p:sp>
      <p:pic>
        <p:nvPicPr>
          <p:cNvPr id="54275" name="Picture 4" descr="Screen Shot 2012-12-17 at 9.2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4" y="1077913"/>
            <a:ext cx="43894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2FDB-060C-43A4-86AF-7438EE8EA6CF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9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Linux Scheduling (Cont.)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14982" y="1546419"/>
            <a:ext cx="10515600" cy="4351338"/>
          </a:xfrm>
        </p:spPr>
        <p:txBody>
          <a:bodyPr/>
          <a:lstStyle/>
          <a:p>
            <a:r>
              <a:rPr lang="en-US" altLang="en-US"/>
              <a:t>Real-time scheduling according to POSIX.1b</a:t>
            </a:r>
          </a:p>
          <a:p>
            <a:pPr lvl="1"/>
            <a:r>
              <a:rPr lang="en-US" altLang="en-US"/>
              <a:t>Real-time tasks have static priorities</a:t>
            </a:r>
          </a:p>
          <a:p>
            <a:r>
              <a:rPr lang="en-US" altLang="en-US"/>
              <a:t>Real-time plus normal map into global priority scheme</a:t>
            </a:r>
          </a:p>
          <a:p>
            <a:r>
              <a:rPr lang="en-US" altLang="en-US"/>
              <a:t>Nice value of -20 maps to global priority 100</a:t>
            </a:r>
          </a:p>
          <a:p>
            <a:r>
              <a:rPr lang="en-US" altLang="en-US"/>
              <a:t>Nice value of +19 maps to priority 139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D0B7-2F54-45A7-9454-A173BD5EAB4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57</a:t>
            </a:fld>
            <a:endParaRPr lang="en-US"/>
          </a:p>
        </p:txBody>
      </p:sp>
      <p:pic>
        <p:nvPicPr>
          <p:cNvPr id="55300" name="Picture 1" descr="Screen Shot 2012-12-17 at 9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5" y="4423666"/>
            <a:ext cx="60817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8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Windows Scheduling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Windows uses priority-based preemptive scheduling</a:t>
            </a:r>
          </a:p>
          <a:p>
            <a:r>
              <a:rPr lang="en-US" altLang="en-US"/>
              <a:t>Highest-priority thread runs next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Dispatcher</a:t>
            </a:r>
            <a:r>
              <a:rPr lang="en-US" altLang="en-US" i="1"/>
              <a:t> </a:t>
            </a:r>
            <a:r>
              <a:rPr lang="en-US" altLang="en-US"/>
              <a:t>is scheduler</a:t>
            </a:r>
          </a:p>
          <a:p>
            <a:r>
              <a:rPr lang="en-US" altLang="en-US"/>
              <a:t>Thread runs until (1) blocks, (2) uses time slice, (3) preempted by higher-priority thread</a:t>
            </a:r>
          </a:p>
          <a:p>
            <a:r>
              <a:rPr lang="en-US" altLang="en-US"/>
              <a:t>Real-time threads can preempt non-real-time</a:t>
            </a:r>
          </a:p>
          <a:p>
            <a:r>
              <a:rPr lang="en-US" altLang="en-US"/>
              <a:t>32-level priority scheme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Variable class </a:t>
            </a:r>
            <a:r>
              <a:rPr lang="en-US" altLang="en-US"/>
              <a:t>is 1-15, </a:t>
            </a:r>
            <a:r>
              <a:rPr lang="en-US" altLang="en-US" b="1">
                <a:solidFill>
                  <a:srgbClr val="3366FF"/>
                </a:solidFill>
              </a:rPr>
              <a:t>real-time class </a:t>
            </a:r>
            <a:r>
              <a:rPr lang="en-US" altLang="en-US"/>
              <a:t>is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/>
              <a:t>16-31</a:t>
            </a:r>
          </a:p>
          <a:p>
            <a:r>
              <a:rPr lang="en-US" altLang="en-US"/>
              <a:t>Priority 0 is memory-management thread</a:t>
            </a:r>
          </a:p>
          <a:p>
            <a:r>
              <a:rPr lang="en-US" altLang="en-US"/>
              <a:t>Queue for each priority</a:t>
            </a:r>
          </a:p>
          <a:p>
            <a:r>
              <a:rPr lang="en-US" altLang="en-US"/>
              <a:t>If no run-able thread, runs </a:t>
            </a:r>
            <a:r>
              <a:rPr lang="en-US" altLang="en-US" b="1">
                <a:solidFill>
                  <a:srgbClr val="3366FF"/>
                </a:solidFill>
              </a:rPr>
              <a:t>idle thread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3D7E-765E-4D54-A3A3-00F131F8BB46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7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Windows Priority Classes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Win32 API identifies several priority classes to which a process can belong</a:t>
            </a:r>
          </a:p>
          <a:p>
            <a:pPr lvl="1"/>
            <a:r>
              <a:rPr lang="en-US" altLang="en-US" sz="1800" dirty="0"/>
              <a:t>REALTIME_PRIORITY_CLASS, HIGH_PRIORITY_CLASS, ABOVE_NORMAL_PRIORITY_CLASS,NORMAL_PRIORITY_CLASS, BELOW_NORMAL_PRIORITY_CLASS, IDLE_PRIORITY_CLASS</a:t>
            </a:r>
            <a:endParaRPr lang="en-US" altLang="en-US" sz="18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1800" dirty="0"/>
              <a:t>All are variable except REALTIME</a:t>
            </a:r>
          </a:p>
          <a:p>
            <a:r>
              <a:rPr lang="en-US" altLang="en-US" sz="2000" dirty="0"/>
              <a:t>A thread within a given priority class has a relative priority</a:t>
            </a:r>
          </a:p>
          <a:p>
            <a:pPr lvl="1"/>
            <a:r>
              <a:rPr lang="en-US" altLang="en-US" sz="1800" dirty="0"/>
              <a:t>TIME_CRITICAL, HIGHEST, ABOVE_NORMAL, NORMAL, BELOW_NORMAL, LOWEST, IDLE</a:t>
            </a:r>
          </a:p>
          <a:p>
            <a:r>
              <a:rPr lang="en-US" altLang="en-US" sz="2000" dirty="0"/>
              <a:t>Priority class and relative priority combine to give numeric priority</a:t>
            </a:r>
          </a:p>
          <a:p>
            <a:r>
              <a:rPr lang="en-US" altLang="en-US" sz="2000" dirty="0"/>
              <a:t>Base priority is NORMAL within the class</a:t>
            </a:r>
          </a:p>
          <a:p>
            <a:r>
              <a:rPr lang="en-US" altLang="en-US" sz="2000" dirty="0"/>
              <a:t>If quantum expires, priority lowered, but never below 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0EE0-1E31-479B-83E4-AD7682FA5694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01613"/>
            <a:ext cx="7848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790" y="1169988"/>
            <a:ext cx="9480500" cy="4786312"/>
          </a:xfrm>
        </p:spPr>
        <p:txBody>
          <a:bodyPr>
            <a:normAutofit fontScale="92500" lnSpcReduction="20000"/>
          </a:bodyPr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also called Dispatcher </a:t>
            </a:r>
          </a:p>
          <a:p>
            <a:pPr marL="800015" lvl="1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selects from among the processes in ready queue, and allocates the CPU to one of 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Queue may be ordered in various ways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dirty="0">
                <a:ea typeface="ＭＳ Ｐゴシック" charset="-128"/>
              </a:rPr>
              <a:t>	Switches from waiting to ready</a:t>
            </a:r>
          </a:p>
          <a:p>
            <a:pPr marL="799900" lvl="1" indent="-342815">
              <a:buFont typeface="Monotype Sorts" charset="2"/>
              <a:buAutoNum type="arabicPeriod" startAt="4"/>
              <a:defRPr/>
            </a:pPr>
            <a:r>
              <a:rPr lang="en-US" dirty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Scheduling under 1 and 4 is </a:t>
            </a:r>
            <a:r>
              <a:rPr lang="en-US" b="1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nonpreemptive</a:t>
            </a:r>
            <a:endParaRPr lang="en-US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All other scheduling is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access to shared data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preemption while in kernel mode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interrupts occurring during crucial OS activities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8A4A-5AE5-422C-8594-3C786E3A9E88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1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Windows Priority Classes (Cont.)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/>
          </a:p>
          <a:p>
            <a:r>
              <a:rPr lang="en-US" altLang="en-US"/>
              <a:t>If wait occurs, priority boosted depending on what was waited for</a:t>
            </a:r>
          </a:p>
          <a:p>
            <a:r>
              <a:rPr lang="en-US" altLang="en-US"/>
              <a:t>Foreground window given 3x priority boost</a:t>
            </a:r>
          </a:p>
          <a:p>
            <a:r>
              <a:rPr lang="en-US" altLang="en-US"/>
              <a:t>Windows 7 added </a:t>
            </a:r>
            <a:r>
              <a:rPr lang="en-US" altLang="en-US" b="1">
                <a:solidFill>
                  <a:srgbClr val="3366FF"/>
                </a:solidFill>
              </a:rPr>
              <a:t>user-mode scheduling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UMS</a:t>
            </a:r>
            <a:r>
              <a:rPr lang="en-US" altLang="en-US"/>
              <a:t>) </a:t>
            </a:r>
          </a:p>
          <a:p>
            <a:pPr lvl="1"/>
            <a:r>
              <a:rPr lang="en-US" altLang="en-US"/>
              <a:t>Applications create and manage threads independent of kernel</a:t>
            </a:r>
          </a:p>
          <a:p>
            <a:pPr lvl="1"/>
            <a:r>
              <a:rPr lang="en-US" altLang="en-US"/>
              <a:t>For large number of threads, much more efficient</a:t>
            </a:r>
          </a:p>
          <a:p>
            <a:pPr lvl="1"/>
            <a:r>
              <a:rPr lang="en-US" altLang="en-US"/>
              <a:t>UMS schedulers come from programming language libraries like                                         C++ </a:t>
            </a:r>
            <a:r>
              <a:rPr lang="en-US" altLang="en-US" b="1">
                <a:solidFill>
                  <a:srgbClr val="3366FF"/>
                </a:solidFill>
              </a:rPr>
              <a:t>Concurrent Runtime </a:t>
            </a:r>
            <a:r>
              <a:rPr lang="en-US" altLang="en-US"/>
              <a:t>(ConcRT) framework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2CFD-9457-4B0A-85C8-3B3D5D4D4837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979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6" y="176213"/>
            <a:ext cx="7800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Priorities</a:t>
            </a:r>
          </a:p>
        </p:txBody>
      </p:sp>
      <p:pic>
        <p:nvPicPr>
          <p:cNvPr id="59395" name="Picture 1" descr="6_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384300"/>
            <a:ext cx="66167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ACA7-A6B0-4305-9CB7-9295902BF5B3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1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Solaris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Priority-based scheduling</a:t>
            </a:r>
          </a:p>
          <a:p>
            <a:r>
              <a:rPr lang="en-US" altLang="en-US"/>
              <a:t>Six classes available</a:t>
            </a:r>
          </a:p>
          <a:p>
            <a:pPr lvl="1"/>
            <a:r>
              <a:rPr lang="en-US" altLang="en-US"/>
              <a:t>Time sharing (default) (TS)</a:t>
            </a:r>
          </a:p>
          <a:p>
            <a:pPr lvl="1"/>
            <a:r>
              <a:rPr lang="en-US" altLang="en-US"/>
              <a:t>Interactive (IA)</a:t>
            </a:r>
          </a:p>
          <a:p>
            <a:pPr lvl="1"/>
            <a:r>
              <a:rPr lang="en-US" altLang="en-US"/>
              <a:t>Real time (RT)</a:t>
            </a:r>
          </a:p>
          <a:p>
            <a:pPr lvl="1"/>
            <a:r>
              <a:rPr lang="en-US" altLang="en-US"/>
              <a:t>System (SYS)</a:t>
            </a:r>
          </a:p>
          <a:p>
            <a:pPr lvl="1"/>
            <a:r>
              <a:rPr lang="en-US" altLang="en-US"/>
              <a:t>Fair Share (FSS)</a:t>
            </a:r>
          </a:p>
          <a:p>
            <a:pPr lvl="1"/>
            <a:r>
              <a:rPr lang="en-US" altLang="en-US"/>
              <a:t>Fixed priority (FP)</a:t>
            </a:r>
          </a:p>
          <a:p>
            <a:r>
              <a:rPr lang="en-US" altLang="en-US"/>
              <a:t>Given thread can be in one class at a time</a:t>
            </a:r>
          </a:p>
          <a:p>
            <a:r>
              <a:rPr lang="en-US" altLang="en-US"/>
              <a:t>Each class has its own scheduling algorithm</a:t>
            </a:r>
          </a:p>
          <a:p>
            <a:r>
              <a:rPr lang="en-US" altLang="en-US"/>
              <a:t>Time sharing is multi-level feedback queue</a:t>
            </a:r>
          </a:p>
          <a:p>
            <a:pPr lvl="1"/>
            <a:r>
              <a:rPr lang="en-US" altLang="en-US"/>
              <a:t>Loadable table configurable by sysadmin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E92-8D78-4EF0-9F9F-E5D89DA814ED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63513"/>
            <a:ext cx="7859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Solaris Dispatch Table </a:t>
            </a:r>
          </a:p>
        </p:txBody>
      </p:sp>
      <p:pic>
        <p:nvPicPr>
          <p:cNvPr id="61443" name="Picture 1" descr="6_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254125"/>
            <a:ext cx="46053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EA01-6975-438B-AC66-E49A568A14FB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8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81200" y="2016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Solaris Scheduling</a:t>
            </a:r>
          </a:p>
        </p:txBody>
      </p:sp>
      <p:pic>
        <p:nvPicPr>
          <p:cNvPr id="62467" name="Picture 1" descr="6_2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1206501"/>
            <a:ext cx="28352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62AB-FE9A-482D-9F3F-622AA6BFD024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49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Solaris Scheduling (Cont.)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Scheduler converts class-specific priorities into a per-thread global priority</a:t>
            </a:r>
          </a:p>
          <a:p>
            <a:pPr lvl="1"/>
            <a:r>
              <a:rPr lang="en-US" altLang="en-US"/>
              <a:t>Thread with highest priority runs next</a:t>
            </a:r>
          </a:p>
          <a:p>
            <a:pPr lvl="1"/>
            <a:r>
              <a:rPr lang="en-US" altLang="en-US"/>
              <a:t>Runs until (1) blocks, (2) uses time slice, (3) preempted by higher-priority thread</a:t>
            </a:r>
          </a:p>
          <a:p>
            <a:pPr lvl="1"/>
            <a:r>
              <a:rPr lang="en-US" altLang="en-US"/>
              <a:t>Multiple threads at 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BB03-1CD7-412C-9507-D0C7563C867E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7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Algorithm Evaluation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to select CPU-scheduling algorithm for an OS?</a:t>
            </a:r>
          </a:p>
          <a:p>
            <a:r>
              <a:rPr lang="en-US" altLang="en-US"/>
              <a:t>Determine criteria, then evaluate algorithms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Deterministic modeling</a:t>
            </a:r>
          </a:p>
          <a:p>
            <a:pPr lvl="1"/>
            <a:r>
              <a:rPr lang="en-US" altLang="en-US"/>
              <a:t>Type of </a:t>
            </a:r>
            <a:r>
              <a:rPr lang="en-US" altLang="en-US" b="1">
                <a:solidFill>
                  <a:srgbClr val="3366FF"/>
                </a:solidFill>
              </a:rPr>
              <a:t>analytic evaluation</a:t>
            </a:r>
          </a:p>
          <a:p>
            <a:pPr lvl="1"/>
            <a:r>
              <a:rPr lang="en-US" altLang="en-US"/>
              <a:t>Takes a particular predetermined workload and defines the performance of each algorithm  for that workload</a:t>
            </a:r>
          </a:p>
          <a:p>
            <a:r>
              <a:rPr lang="en-US" altLang="en-US"/>
              <a:t>Consider 5 processes arriving at time 0: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8BA-7A4E-4BD3-9E67-21B18356555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66</a:t>
            </a:fld>
            <a:endParaRPr lang="en-US"/>
          </a:p>
        </p:txBody>
      </p:sp>
      <p:pic>
        <p:nvPicPr>
          <p:cNvPr id="64516" name="Picture 1" descr="Screen Shot 2012-12-17 at 9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28" y="4491831"/>
            <a:ext cx="18970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397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each algorithm, calculate minimum average waiting time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Simple and fast, but requires exact numbers for input, applies only to those inputs</a:t>
            </a: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FCS is 28ms: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Non-preemptive SFJ is 13ms: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RR is 23ms: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9E-6BCB-4ABE-AD49-EB0462A23268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67</a:t>
            </a:fld>
            <a:endParaRPr lang="en-US"/>
          </a:p>
        </p:txBody>
      </p:sp>
      <p:pic>
        <p:nvPicPr>
          <p:cNvPr id="65540" name="Picture 2" descr="Screen Shot 2012-12-17 at 9.4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495769"/>
            <a:ext cx="444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 descr="Screen Shot 2012-12-17 at 9.4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9" y="4627657"/>
            <a:ext cx="45291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Screen Shot 2012-12-17 at 9.47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676994"/>
            <a:ext cx="444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901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Queueing Models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Describes the arrival of processes, and CPU and I/O bursts probabilistically</a:t>
            </a:r>
          </a:p>
          <a:p>
            <a:pPr lvl="1"/>
            <a:r>
              <a:rPr lang="en-US" altLang="en-US"/>
              <a:t>Commonly exponential, and described by mean</a:t>
            </a:r>
          </a:p>
          <a:p>
            <a:pPr lvl="1"/>
            <a:r>
              <a:rPr lang="en-US" altLang="en-US"/>
              <a:t>Computes average throughput, utilization, waiting time, etc</a:t>
            </a:r>
          </a:p>
          <a:p>
            <a:r>
              <a:rPr lang="en-US" altLang="en-US"/>
              <a:t>Computer system described as network of servers, each with queue of waiting processes</a:t>
            </a:r>
          </a:p>
          <a:p>
            <a:pPr lvl="1"/>
            <a:r>
              <a:rPr lang="en-US" altLang="en-US"/>
              <a:t>Knowing arrival rates and service rates</a:t>
            </a:r>
          </a:p>
          <a:p>
            <a:pPr lvl="1"/>
            <a:r>
              <a:rPr lang="en-US" altLang="en-US"/>
              <a:t>Computes utilization, average queue length, average wait time, etc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83D0-6AA7-4906-BABE-A1C993702AB5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85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Formula</a:t>
            </a:r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/>
              <a:t>n</a:t>
            </a:r>
            <a:r>
              <a:rPr lang="en-US" altLang="en-US"/>
              <a:t> = average queue length</a:t>
            </a:r>
          </a:p>
          <a:p>
            <a:r>
              <a:rPr lang="en-US" altLang="en-US" i="1"/>
              <a:t>W</a:t>
            </a:r>
            <a:r>
              <a:rPr lang="en-US" altLang="en-US"/>
              <a:t> = average waiting time in queue</a:t>
            </a:r>
          </a:p>
          <a:p>
            <a:r>
              <a:rPr lang="en-US" altLang="en-US" i="1"/>
              <a:t>λ</a:t>
            </a:r>
            <a:r>
              <a:rPr lang="en-US" altLang="en-US"/>
              <a:t> = average arrival rate into queue</a:t>
            </a:r>
          </a:p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law – in steady state, processes leaving queue must equal processes arriving, thus:</a:t>
            </a:r>
            <a:br>
              <a:rPr lang="en-US" altLang="ja-JP"/>
            </a:br>
            <a:r>
              <a:rPr lang="en-US" altLang="ja-JP"/>
              <a:t>      </a:t>
            </a:r>
            <a:r>
              <a:rPr lang="en-US" altLang="ja-JP" i="1"/>
              <a:t>n </a:t>
            </a:r>
            <a:r>
              <a:rPr lang="en-US" altLang="ja-JP"/>
              <a:t>= </a:t>
            </a:r>
            <a:r>
              <a:rPr lang="en-US" altLang="ja-JP" i="1"/>
              <a:t>λ </a:t>
            </a:r>
            <a:r>
              <a:rPr lang="en-US" altLang="ja-JP"/>
              <a:t>x</a:t>
            </a:r>
            <a:r>
              <a:rPr lang="en-US" altLang="ja-JP" i="1"/>
              <a:t> W</a:t>
            </a:r>
          </a:p>
          <a:p>
            <a:pPr lvl="1"/>
            <a:r>
              <a:rPr lang="en-US" altLang="en-US"/>
              <a:t>Valid for any scheduling algorithm and arrival distribution</a:t>
            </a:r>
          </a:p>
          <a:p>
            <a:r>
              <a:rPr lang="en-US" altLang="en-US"/>
              <a:t>For example, if on average 7 processes arrive per second, and normally 14 processes in queue, then average wait time per process = 2 seconds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BA8-2AC9-4B59-BFC2-BAD7B7064683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335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Dispatcher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06" y="1177925"/>
            <a:ext cx="9729216" cy="4483100"/>
          </a:xfrm>
        </p:spPr>
        <p:txBody>
          <a:bodyPr/>
          <a:lstStyle/>
          <a:p>
            <a:r>
              <a:rPr lang="en-US" altLang="en-US" dirty="0"/>
              <a:t>Dispatcher module gives control of the CPU to the process selected by the short-term scheduler; this involves:</a:t>
            </a:r>
          </a:p>
          <a:p>
            <a:pPr lvl="1"/>
            <a:r>
              <a:rPr lang="en-US" altLang="en-US" dirty="0"/>
              <a:t>switching context</a:t>
            </a:r>
          </a:p>
          <a:p>
            <a:pPr lvl="1"/>
            <a:r>
              <a:rPr lang="en-US" altLang="en-US" dirty="0"/>
              <a:t>switching to user mode</a:t>
            </a:r>
          </a:p>
          <a:p>
            <a:pPr lvl="1"/>
            <a:r>
              <a:rPr lang="en-US" altLang="en-US" dirty="0"/>
              <a:t>jumping to the proper location in the user program to restart that program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Dispatch latency </a:t>
            </a:r>
            <a:r>
              <a:rPr lang="en-US" altLang="en-US" dirty="0"/>
              <a:t>– time it takes for the dispatcher to stop one process and start another running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4781-D777-4776-8E67-044BEC67CFD1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7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Queueing models limited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Simulations</a:t>
            </a:r>
            <a:r>
              <a:rPr lang="en-US" altLang="en-US" b="1"/>
              <a:t> </a:t>
            </a:r>
            <a:r>
              <a:rPr lang="en-US" altLang="en-US"/>
              <a:t>more accurate</a:t>
            </a:r>
          </a:p>
          <a:p>
            <a:pPr lvl="1"/>
            <a:r>
              <a:rPr lang="en-US" altLang="en-US"/>
              <a:t>Programmed model of computer system</a:t>
            </a:r>
          </a:p>
          <a:p>
            <a:pPr lvl="1"/>
            <a:r>
              <a:rPr lang="en-US" altLang="en-US"/>
              <a:t>Clock is a variable</a:t>
            </a:r>
          </a:p>
          <a:p>
            <a:pPr lvl="1"/>
            <a:r>
              <a:rPr lang="en-US" altLang="en-US"/>
              <a:t>Gather statistics  indicating algorithm performance</a:t>
            </a:r>
          </a:p>
          <a:p>
            <a:pPr lvl="1"/>
            <a:r>
              <a:rPr lang="en-US" altLang="en-US"/>
              <a:t>Data to drive simulation gathered via</a:t>
            </a:r>
          </a:p>
          <a:p>
            <a:pPr lvl="2"/>
            <a:r>
              <a:rPr lang="en-US" altLang="en-US"/>
              <a:t>Random number generator according to probabilities</a:t>
            </a:r>
          </a:p>
          <a:p>
            <a:pPr lvl="2"/>
            <a:r>
              <a:rPr lang="en-US" altLang="en-US"/>
              <a:t>Distributions defined mathematically or empirically</a:t>
            </a:r>
          </a:p>
          <a:p>
            <a:pPr lvl="2"/>
            <a:r>
              <a:rPr lang="en-US" altLang="en-US"/>
              <a:t>Trace tapes record sequences of real events in real systems</a:t>
            </a:r>
          </a:p>
          <a:p>
            <a:pPr lvl="2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C5D-DCA8-4A6A-88FE-85ECD80A253F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3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314" y="1666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Evaluation of CPU Schedulers by Simulation</a:t>
            </a:r>
          </a:p>
        </p:txBody>
      </p:sp>
      <p:pic>
        <p:nvPicPr>
          <p:cNvPr id="69635" name="Picture 1" descr="6_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1379539"/>
            <a:ext cx="63674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6809-8EFD-481E-B22F-472225E8CAAF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9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Even simulations have limited accuracy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Just implement new scheduler and test in real systems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High cost, high risk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Most flexible schedulers can be modified per-site or per-system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Or APIs to modify priorities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But again environments vary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429C-D841-4B4D-81F9-1D876A4AE99A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Scheduling Criteria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CPU utilization </a:t>
            </a:r>
            <a:r>
              <a:rPr lang="en-US" altLang="en-US" dirty="0"/>
              <a:t>– keep the CPU as busy as possible</a:t>
            </a:r>
          </a:p>
          <a:p>
            <a:r>
              <a:rPr lang="en-US" altLang="en-US" b="1" dirty="0"/>
              <a:t>Throughput</a:t>
            </a:r>
            <a:r>
              <a:rPr lang="en-US" altLang="en-US" dirty="0"/>
              <a:t> – # of processes that complete their execution per time unit</a:t>
            </a:r>
          </a:p>
          <a:p>
            <a:r>
              <a:rPr lang="en-US" altLang="en-US" b="1" dirty="0"/>
              <a:t>Turnaround time </a:t>
            </a:r>
            <a:r>
              <a:rPr lang="en-US" altLang="en-US" dirty="0"/>
              <a:t>– amount of time to execute a particular process</a:t>
            </a:r>
          </a:p>
          <a:p>
            <a:r>
              <a:rPr lang="en-US" altLang="en-US" b="1" dirty="0"/>
              <a:t>Waiting time </a:t>
            </a:r>
            <a:r>
              <a:rPr lang="en-US" altLang="en-US" dirty="0"/>
              <a:t>– amount of time a process has been waiting in the ready queue</a:t>
            </a:r>
          </a:p>
          <a:p>
            <a:r>
              <a:rPr lang="en-US" altLang="en-US" b="1" dirty="0"/>
              <a:t>Response time </a:t>
            </a:r>
            <a:r>
              <a:rPr lang="en-US" altLang="en-US" dirty="0"/>
              <a:t>– amount of time it takes from when a request was submitted until the first response is produced, not output  (for time-sharing environment)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0D1B-5E21-42F2-9080-66F2F9ACEA6A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Scheduling Algorithm Optimization Criteria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Max CPU utilization</a:t>
            </a:r>
          </a:p>
          <a:p>
            <a:r>
              <a:rPr lang="en-US" altLang="en-US" dirty="0"/>
              <a:t>Max throughput</a:t>
            </a:r>
          </a:p>
          <a:p>
            <a:r>
              <a:rPr lang="en-US" altLang="en-US" dirty="0"/>
              <a:t>Min turnaround time </a:t>
            </a:r>
          </a:p>
          <a:p>
            <a:r>
              <a:rPr lang="en-US" altLang="en-US" dirty="0"/>
              <a:t>Min waiting time </a:t>
            </a:r>
          </a:p>
          <a:p>
            <a:r>
              <a:rPr lang="en-US" altLang="en-US" dirty="0"/>
              <a:t>Min response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A7CE-B614-4206-AF9D-A1C2E6C555F0}" type="datetime6">
              <a:rPr lang="en-US" smtClean="0"/>
              <a:t>September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4326</Words>
  <Application>Microsoft Office PowerPoint</Application>
  <PresentationFormat>Widescreen</PresentationFormat>
  <Paragraphs>739</Paragraphs>
  <Slides>72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Monotype Sorts</vt:lpstr>
      <vt:lpstr>Calibri Light</vt:lpstr>
      <vt:lpstr>Calibri</vt:lpstr>
      <vt:lpstr>Times New Roman</vt:lpstr>
      <vt:lpstr>Lucida Grande</vt:lpstr>
      <vt:lpstr>Arial</vt:lpstr>
      <vt:lpstr>Verdana</vt:lpstr>
      <vt:lpstr>Helvetica</vt:lpstr>
      <vt:lpstr>Webdings</vt:lpstr>
      <vt:lpstr>Courier New</vt:lpstr>
      <vt:lpstr>Office Theme</vt:lpstr>
      <vt:lpstr>Equation</vt:lpstr>
      <vt:lpstr>CSMC 412</vt:lpstr>
      <vt:lpstr>Chapter 5:  CPU Scheduling</vt:lpstr>
      <vt:lpstr>Mechanism</vt:lpstr>
      <vt:lpstr>Basic Concepts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 Come, First-Served (FCFS) Scheduling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Multiple Servers</vt:lpstr>
      <vt:lpstr>Two servers</vt:lpstr>
      <vt:lpstr>Thread Scheduling</vt:lpstr>
      <vt:lpstr>Pthread Scheduling</vt:lpstr>
      <vt:lpstr>Pthread Scheduling API</vt:lpstr>
      <vt:lpstr>Pthread Scheduling API</vt:lpstr>
      <vt:lpstr>Multiple-Processor Scheduling</vt:lpstr>
      <vt:lpstr>Organization of Queues</vt:lpstr>
      <vt:lpstr>Multiple-Processor Scheduling – Load Balancing</vt:lpstr>
      <vt:lpstr>Multicore Processors</vt:lpstr>
      <vt:lpstr>Multithreaded Multicore System</vt:lpstr>
      <vt:lpstr>Chip Multithreading</vt:lpstr>
      <vt:lpstr>NUMA and CPU Scheduling</vt:lpstr>
      <vt:lpstr>Real-Time CPU Scheduling</vt:lpstr>
      <vt:lpstr>Real-Time CPU Scheduling (Cont.)</vt:lpstr>
      <vt:lpstr>Priority-based Scheduling</vt:lpstr>
      <vt:lpstr>Virtualization and Scheduling</vt:lpstr>
      <vt:lpstr>Rate Montonic Scheduling</vt:lpstr>
      <vt:lpstr>Missed Deadlines with Rate Monotonic Scheduling</vt:lpstr>
      <vt:lpstr>Earliest Deadline First Scheduling (EDF)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</vt:lpstr>
      <vt:lpstr>Linux Scheduling Through Version 2.5</vt:lpstr>
      <vt:lpstr>Linux Scheduling in Version 2.6.23 +</vt:lpstr>
      <vt:lpstr>CFS Performance</vt:lpstr>
      <vt:lpstr>Linux Scheduling (Cont.)</vt:lpstr>
      <vt:lpstr>Windows Scheduling</vt:lpstr>
      <vt:lpstr>Windows Priority Classes</vt:lpstr>
      <vt:lpstr>Windows Priority Classes (Cont.)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by Simulation</vt:lpstr>
      <vt:lpstr>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39</cp:revision>
  <cp:lastPrinted>2020-09-27T11:04:07Z</cp:lastPrinted>
  <dcterms:created xsi:type="dcterms:W3CDTF">2019-02-25T14:10:39Z</dcterms:created>
  <dcterms:modified xsi:type="dcterms:W3CDTF">2020-09-27T15:28:28Z</dcterms:modified>
</cp:coreProperties>
</file>