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1"/>
  </p:notesMasterIdLst>
  <p:sldIdLst>
    <p:sldId id="1467" r:id="rId2"/>
    <p:sldId id="1619" r:id="rId3"/>
    <p:sldId id="320" r:id="rId4"/>
    <p:sldId id="534" r:id="rId5"/>
    <p:sldId id="257" r:id="rId6"/>
    <p:sldId id="1468" r:id="rId7"/>
    <p:sldId id="1470" r:id="rId8"/>
    <p:sldId id="1471" r:id="rId9"/>
    <p:sldId id="1472" r:id="rId10"/>
    <p:sldId id="1473" r:id="rId11"/>
    <p:sldId id="1628" r:id="rId12"/>
    <p:sldId id="1620" r:id="rId13"/>
    <p:sldId id="1621" r:id="rId14"/>
    <p:sldId id="1636" r:id="rId15"/>
    <p:sldId id="1637" r:id="rId16"/>
    <p:sldId id="1633" r:id="rId17"/>
    <p:sldId id="1634" r:id="rId18"/>
    <p:sldId id="1635" r:id="rId19"/>
    <p:sldId id="1638" r:id="rId20"/>
    <p:sldId id="1639" r:id="rId21"/>
    <p:sldId id="1640" r:id="rId22"/>
    <p:sldId id="1526" r:id="rId23"/>
    <p:sldId id="298" r:id="rId24"/>
    <p:sldId id="331" r:id="rId25"/>
    <p:sldId id="304" r:id="rId26"/>
    <p:sldId id="305" r:id="rId27"/>
    <p:sldId id="1629" r:id="rId28"/>
    <p:sldId id="306" r:id="rId29"/>
    <p:sldId id="307" r:id="rId30"/>
    <p:sldId id="308" r:id="rId31"/>
    <p:sldId id="1622" r:id="rId32"/>
    <p:sldId id="1625" r:id="rId33"/>
    <p:sldId id="1624" r:id="rId34"/>
    <p:sldId id="345" r:id="rId35"/>
    <p:sldId id="509" r:id="rId36"/>
    <p:sldId id="510" r:id="rId37"/>
    <p:sldId id="512" r:id="rId38"/>
    <p:sldId id="514" r:id="rId39"/>
    <p:sldId id="515" r:id="rId40"/>
    <p:sldId id="1632" r:id="rId41"/>
    <p:sldId id="1631" r:id="rId42"/>
    <p:sldId id="516" r:id="rId43"/>
    <p:sldId id="498" r:id="rId44"/>
    <p:sldId id="522" r:id="rId45"/>
    <p:sldId id="1519" r:id="rId46"/>
    <p:sldId id="1520" r:id="rId47"/>
    <p:sldId id="1521" r:id="rId48"/>
    <p:sldId id="1522" r:id="rId49"/>
    <p:sldId id="1523" r:id="rId50"/>
    <p:sldId id="1524" r:id="rId51"/>
    <p:sldId id="1525" r:id="rId52"/>
    <p:sldId id="521" r:id="rId53"/>
    <p:sldId id="520" r:id="rId54"/>
    <p:sldId id="519" r:id="rId55"/>
    <p:sldId id="523" r:id="rId56"/>
    <p:sldId id="524" r:id="rId57"/>
    <p:sldId id="525" r:id="rId58"/>
    <p:sldId id="505" r:id="rId59"/>
    <p:sldId id="508" r:id="rId60"/>
    <p:sldId id="589" r:id="rId61"/>
    <p:sldId id="590" r:id="rId62"/>
    <p:sldId id="591" r:id="rId63"/>
    <p:sldId id="592" r:id="rId64"/>
    <p:sldId id="593" r:id="rId65"/>
    <p:sldId id="594" r:id="rId66"/>
    <p:sldId id="586" r:id="rId67"/>
    <p:sldId id="530" r:id="rId68"/>
    <p:sldId id="531" r:id="rId69"/>
    <p:sldId id="532" r:id="rId70"/>
    <p:sldId id="533" r:id="rId71"/>
    <p:sldId id="1626" r:id="rId72"/>
    <p:sldId id="1627" r:id="rId73"/>
    <p:sldId id="1474" r:id="rId74"/>
    <p:sldId id="1477" r:id="rId75"/>
    <p:sldId id="1481" r:id="rId76"/>
    <p:sldId id="485" r:id="rId77"/>
    <p:sldId id="486" r:id="rId78"/>
    <p:sldId id="1483" r:id="rId79"/>
    <p:sldId id="1480" r:id="rId80"/>
    <p:sldId id="1478" r:id="rId81"/>
    <p:sldId id="1479" r:id="rId82"/>
    <p:sldId id="1475" r:id="rId83"/>
    <p:sldId id="1484" r:id="rId84"/>
    <p:sldId id="1537" r:id="rId85"/>
    <p:sldId id="1536" r:id="rId86"/>
    <p:sldId id="1485" r:id="rId87"/>
    <p:sldId id="1486" r:id="rId88"/>
    <p:sldId id="1487" r:id="rId89"/>
    <p:sldId id="1488" r:id="rId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94"/>
    <p:restoredTop sz="94733"/>
  </p:normalViewPr>
  <p:slideViewPr>
    <p:cSldViewPr snapToGrid="0" snapToObjects="1" showGuides="1">
      <p:cViewPr varScale="1">
        <p:scale>
          <a:sx n="112" d="100"/>
          <a:sy n="112" d="100"/>
        </p:scale>
        <p:origin x="896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9/21/20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402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312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338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657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73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3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092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395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7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50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001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9313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097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188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376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20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542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5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657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76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285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9/21/20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0.png"/><Relationship Id="rId5" Type="http://schemas.openxmlformats.org/officeDocument/2006/relationships/image" Target="../media/image38.jpe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330.png"/><Relationship Id="rId7" Type="http://schemas.openxmlformats.org/officeDocument/2006/relationships/image" Target="../media/image370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png"/><Relationship Id="rId11" Type="http://schemas.openxmlformats.org/officeDocument/2006/relationships/image" Target="../media/image410.png"/><Relationship Id="rId5" Type="http://schemas.openxmlformats.org/officeDocument/2006/relationships/image" Target="../media/image351.png"/><Relationship Id="rId10" Type="http://schemas.openxmlformats.org/officeDocument/2006/relationships/image" Target="../media/image400.png"/><Relationship Id="rId4" Type="http://schemas.openxmlformats.org/officeDocument/2006/relationships/image" Target="../media/image341.png"/><Relationship Id="rId9" Type="http://schemas.openxmlformats.org/officeDocument/2006/relationships/image" Target="../media/image391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430.png"/><Relationship Id="rId7" Type="http://schemas.openxmlformats.org/officeDocument/2006/relationships/image" Target="../media/image46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5" Type="http://schemas.openxmlformats.org/officeDocument/2006/relationships/image" Target="../media/image450.png"/><Relationship Id="rId4" Type="http://schemas.openxmlformats.org/officeDocument/2006/relationships/image" Target="../media/image44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51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381405" y="4827447"/>
            <a:ext cx="2401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M-W 2:00-3:15pm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Online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818W : Fall 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2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.1: Wave basics</a:t>
            </a:r>
          </a:p>
        </p:txBody>
      </p:sp>
    </p:spTree>
    <p:extLst>
      <p:ext uri="{BB962C8B-B14F-4D97-AF65-F5344CB8AC3E}">
        <p14:creationId xmlns:p14="http://schemas.microsoft.com/office/powerpoint/2010/main" val="3800020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46E796-9F4E-C84C-AF17-DD0488F4B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530" y="3901041"/>
            <a:ext cx="4396598" cy="2757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3D165-7C19-1E4E-A83C-814EF709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72" y="988991"/>
            <a:ext cx="4388200" cy="3179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9BD1B-E6DE-0B4B-B617-742994EE5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986" y="985473"/>
            <a:ext cx="4249742" cy="3179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1EB48A-9699-0249-97F8-395BE14C4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72" y="4390891"/>
            <a:ext cx="4219848" cy="215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25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DC1E3D-37BB-F649-AB71-F3D8D274E6FD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properties:</a:t>
            </a:r>
          </a:p>
          <a:p>
            <a:r>
              <a:rPr lang="en-US" sz="3200" dirty="0">
                <a:solidFill>
                  <a:schemeClr val="bg1"/>
                </a:solidFill>
              </a:rPr>
              <a:t>Speed, frequency, amplitude, phase</a:t>
            </a:r>
          </a:p>
        </p:txBody>
      </p:sp>
      <p:pic>
        <p:nvPicPr>
          <p:cNvPr id="3074" name="Picture 2" descr="3. Waves (Classical Form) | Of Particular Significance">
            <a:extLst>
              <a:ext uri="{FF2B5EF4-FFF2-40B4-BE49-F238E27FC236}">
                <a16:creationId xmlns:a16="http://schemas.microsoft.com/office/drawing/2014/main" id="{D222025B-D998-8747-A0E4-29DD8BFF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59000"/>
            <a:ext cx="762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574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1028" name="Picture 4" descr="Classifying IoT Devices in Smart Environments Using Network Traffic  Characteristics">
            <a:extLst>
              <a:ext uri="{FF2B5EF4-FFF2-40B4-BE49-F238E27FC236}">
                <a16:creationId xmlns:a16="http://schemas.microsoft.com/office/drawing/2014/main" id="{F896D1BF-0C0C-3143-9907-2B94694D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5" y="808059"/>
            <a:ext cx="5913110" cy="56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124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3074" name="Picture 2" descr="Shyam Gollakota">
            <a:extLst>
              <a:ext uri="{FF2B5EF4-FFF2-40B4-BE49-F238E27FC236}">
                <a16:creationId xmlns:a16="http://schemas.microsoft.com/office/drawing/2014/main" id="{C83DE7B2-2F48-894C-8515-7A5637F26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736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9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CCA11F-038B-514A-8C69-68375EA6B0AB}"/>
              </a:ext>
            </a:extLst>
          </p:cNvPr>
          <p:cNvGrpSpPr/>
          <p:nvPr/>
        </p:nvGrpSpPr>
        <p:grpSpPr>
          <a:xfrm>
            <a:off x="1952259" y="1440823"/>
            <a:ext cx="4558" cy="2714481"/>
            <a:chOff x="1952259" y="1440823"/>
            <a:chExt cx="4558" cy="271448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4A078A-D6E1-564D-9355-58FCEBC80CE8}"/>
                </a:ext>
              </a:extLst>
            </p:cNvPr>
            <p:cNvCxnSpPr>
              <a:cxnSpLocks/>
            </p:cNvCxnSpPr>
            <p:nvPr/>
          </p:nvCxnSpPr>
          <p:spPr>
            <a:xfrm>
              <a:off x="1956817" y="1440823"/>
              <a:ext cx="0" cy="1357240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621B56-A9B0-B944-9182-69C3B67DF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2259" y="2798063"/>
              <a:ext cx="1" cy="1357241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0E0830-0653-1F4B-8F0D-E743125C5D3E}"/>
              </a:ext>
            </a:extLst>
          </p:cNvPr>
          <p:cNvGrpSpPr/>
          <p:nvPr/>
        </p:nvGrpSpPr>
        <p:grpSpPr>
          <a:xfrm>
            <a:off x="3909074" y="584775"/>
            <a:ext cx="387795" cy="2714481"/>
            <a:chOff x="1915319" y="1593223"/>
            <a:chExt cx="387795" cy="271448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B730DE-080F-1242-A979-04802DEC204A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BF4A55-C08A-6048-BFEA-5BE0D0CFC163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14962AE-C658-5A4D-AE09-114A83AED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B8AEAE1-7158-6E40-9C3E-088FFF9400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0FD456-CA42-9747-9F71-2AA58F5B91D5}"/>
              </a:ext>
            </a:extLst>
          </p:cNvPr>
          <p:cNvGrpSpPr/>
          <p:nvPr/>
        </p:nvGrpSpPr>
        <p:grpSpPr>
          <a:xfrm>
            <a:off x="7517906" y="3937575"/>
            <a:ext cx="387795" cy="2714481"/>
            <a:chOff x="1915319" y="1593223"/>
            <a:chExt cx="387795" cy="27144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F3639D-AB60-F240-A5B0-ECDE42869D53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CDA5FD-3FF3-0F4B-BD78-5801D0C49224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B465E2-051C-B348-8D6A-3FA70EBF7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C30E17E-742E-1A47-8518-BB1DCCA2BB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C02EB38-1660-3144-A306-3DAD460A46BB}"/>
              </a:ext>
            </a:extLst>
          </p:cNvPr>
          <p:cNvSpPr txBox="1"/>
          <p:nvPr/>
        </p:nvSpPr>
        <p:spPr>
          <a:xfrm>
            <a:off x="59483" y="5973435"/>
            <a:ext cx="6697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Temporal variation of the wave’s amplitude</a:t>
            </a:r>
          </a:p>
        </p:txBody>
      </p:sp>
    </p:spTree>
    <p:extLst>
      <p:ext uri="{BB962C8B-B14F-4D97-AF65-F5344CB8AC3E}">
        <p14:creationId xmlns:p14="http://schemas.microsoft.com/office/powerpoint/2010/main" val="214681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D5DB4-1AEC-5843-BDDE-2D4627747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911" y="4855366"/>
            <a:ext cx="954169" cy="9541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F461-0B56-4448-A257-5370CEA3D283}"/>
              </a:ext>
            </a:extLst>
          </p:cNvPr>
          <p:cNvGrpSpPr/>
          <p:nvPr/>
        </p:nvGrpSpPr>
        <p:grpSpPr>
          <a:xfrm>
            <a:off x="6781080" y="3877231"/>
            <a:ext cx="387795" cy="2714481"/>
            <a:chOff x="1915319" y="1593223"/>
            <a:chExt cx="387795" cy="27144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5834E1-5DF4-0D47-B230-80B001DAD742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947F30-DA7A-AC4E-A64E-384389A6E69F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733E721-4CD8-CF46-B9A7-64D5BEC85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B960519-DFF1-CD4C-A93A-6246F4F421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3623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00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2128256"/>
            <a:ext cx="1540748" cy="140549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251494"/>
            <a:ext cx="1540748" cy="116156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477653"/>
            <a:ext cx="1540748" cy="793367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126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925D52-8FF9-204A-BC1A-C75220FCC5A8}"/>
              </a:ext>
            </a:extLst>
          </p:cNvPr>
          <p:cNvSpPr txBox="1"/>
          <p:nvPr/>
        </p:nvSpPr>
        <p:spPr>
          <a:xfrm>
            <a:off x="149901" y="3167390"/>
            <a:ext cx="8844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This Zoom session is being recorded.</a:t>
            </a:r>
          </a:p>
        </p:txBody>
      </p:sp>
    </p:spTree>
    <p:extLst>
      <p:ext uri="{BB962C8B-B14F-4D97-AF65-F5344CB8AC3E}">
        <p14:creationId xmlns:p14="http://schemas.microsoft.com/office/powerpoint/2010/main" val="2616928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3665237" y="1986775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723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6152405" y="1974583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87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0E1D1C-F1FF-3640-8B5E-3173A2503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295"/>
          <a:stretch/>
        </p:blipFill>
        <p:spPr>
          <a:xfrm>
            <a:off x="1308654" y="2585044"/>
            <a:ext cx="1797939" cy="1474987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515542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C0D7AE-2524-3E42-B10A-A41BA94FF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4CBF61-8FF3-C84D-AA59-4C2FC343EBD0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8F9790-4679-B344-857D-0C29A781D1F8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2529901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8C30AA-D89D-3D44-9545-F667781D4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24CBF61-8FF3-C84D-AA59-4C2FC343EBD0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912B5-95C4-2A46-BA86-B91FD4D731EF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A2DCAF-77FB-FF44-A57C-8315D9B6A2DA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65477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0E9A589-2E97-D94E-8EEB-11743BAB3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A83BDFFE-8EB2-7640-A1CD-602FB9A08FFA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54234C-5828-F147-BE0B-D9FB44AFD4B9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C3603-B628-3644-B45D-DFA0BBA0EC66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9AC4D4-E3E8-CF44-A04A-41D796436A48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7481D-8D35-7B4F-A420-2661FB9033FE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67228-3A5B-1447-A1EB-A249151BE857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209449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FA2C37A-76F8-C049-8A6A-01631C10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1DAAA81-25C9-D64F-A8A2-882244A2B4A5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5B2E1-92A5-C248-AE7D-D06C9AE8C00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23093-917D-3147-933E-6E4D1B7DF9C4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6F7609-E5CC-9C4E-A383-77D3650A2FCD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701104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9EB22E-B90E-A949-8758-70BACA43B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83" y="2990118"/>
            <a:ext cx="3841750" cy="1005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D03A77-4730-1F4E-AE4B-3FEFE0A7E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686" y="3039013"/>
            <a:ext cx="3702050" cy="908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AD2838-F7DD-B340-86D6-094F55F705E8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speed of the wave is known</a:t>
            </a:r>
          </a:p>
        </p:txBody>
      </p:sp>
    </p:spTree>
    <p:extLst>
      <p:ext uri="{BB962C8B-B14F-4D97-AF65-F5344CB8AC3E}">
        <p14:creationId xmlns:p14="http://schemas.microsoft.com/office/powerpoint/2010/main" val="804872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8AD9CE0-6A6F-FB42-A48E-B7E4F343E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EC6F9-B98F-1F44-8836-08D6508301A8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3D7971-AFCE-C844-87FB-627BE05EA6F1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682994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700EB2D-04F7-2F4B-AF7E-33D7DAB2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53908" flipH="1">
            <a:off x="1160350" y="2562589"/>
            <a:ext cx="1971425" cy="1971425"/>
          </a:xfrm>
          <a:prstGeom prst="rect">
            <a:avLst/>
          </a:prstGeom>
        </p:spPr>
      </p:pic>
      <p:pic>
        <p:nvPicPr>
          <p:cNvPr id="2" name="Picture 1" descr="images-4.jpeg">
            <a:extLst>
              <a:ext uri="{FF2B5EF4-FFF2-40B4-BE49-F238E27FC236}">
                <a16:creationId xmlns:a16="http://schemas.microsoft.com/office/drawing/2014/main" id="{F27AE796-9FFC-0041-8A35-F868FB04B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57722"/>
            <a:ext cx="619245" cy="3674314"/>
          </a:xfrm>
          <a:prstGeom prst="rect">
            <a:avLst/>
          </a:prstGeom>
        </p:spPr>
      </p:pic>
      <p:pic>
        <p:nvPicPr>
          <p:cNvPr id="3" name="Picture 2" descr="images-4.jpeg">
            <a:extLst>
              <a:ext uri="{FF2B5EF4-FFF2-40B4-BE49-F238E27FC236}">
                <a16:creationId xmlns:a16="http://schemas.microsoft.com/office/drawing/2014/main" id="{2F70C0EE-5243-9041-A51F-763E3704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89" y="2713039"/>
            <a:ext cx="619245" cy="369378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941C6843-6FD9-B944-B645-283B5CE047FC}"/>
              </a:ext>
            </a:extLst>
          </p:cNvPr>
          <p:cNvSpPr/>
          <p:nvPr/>
        </p:nvSpPr>
        <p:spPr>
          <a:xfrm>
            <a:off x="2487348" y="209487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C9D8DEA-28B0-5A4A-80A2-B2BE8815FB9B}"/>
              </a:ext>
            </a:extLst>
          </p:cNvPr>
          <p:cNvCxnSpPr>
            <a:cxnSpLocks/>
          </p:cNvCxnSpPr>
          <p:nvPr/>
        </p:nvCxnSpPr>
        <p:spPr>
          <a:xfrm flipV="1">
            <a:off x="2847703" y="301752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8FDCCC-D1DC-9D4E-AEC6-9C89F613B5F9}"/>
              </a:ext>
            </a:extLst>
          </p:cNvPr>
          <p:cNvCxnSpPr>
            <a:cxnSpLocks/>
          </p:cNvCxnSpPr>
          <p:nvPr/>
        </p:nvCxnSpPr>
        <p:spPr>
          <a:xfrm flipH="1" flipV="1">
            <a:off x="2847703" y="3429000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506CB3F-51DB-0C49-B20C-D13578D6D3D1}"/>
              </a:ext>
            </a:extLst>
          </p:cNvPr>
          <p:cNvSpPr txBox="1"/>
          <p:nvPr/>
        </p:nvSpPr>
        <p:spPr>
          <a:xfrm>
            <a:off x="4518240" y="4147141"/>
            <a:ext cx="23979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Sound travelled (2d) distance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F57908-D266-5049-92BD-8D4E508CF292}"/>
              </a:ext>
            </a:extLst>
          </p:cNvPr>
          <p:cNvSpPr txBox="1"/>
          <p:nvPr/>
        </p:nvSpPr>
        <p:spPr>
          <a:xfrm>
            <a:off x="4557444" y="2459933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F1F57-248E-8F47-AEC6-4CCABB260FB4}"/>
              </a:ext>
            </a:extLst>
          </p:cNvPr>
          <p:cNvSpPr txBox="1"/>
          <p:nvPr/>
        </p:nvSpPr>
        <p:spPr>
          <a:xfrm>
            <a:off x="3091414" y="4060031"/>
            <a:ext cx="89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t2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160A6-77F5-B346-99E4-F691E7B4E4D2}"/>
              </a:ext>
            </a:extLst>
          </p:cNvPr>
          <p:cNvSpPr txBox="1"/>
          <p:nvPr/>
        </p:nvSpPr>
        <p:spPr>
          <a:xfrm>
            <a:off x="2024743" y="156589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1BEA3-0741-AB40-A6B6-61E028B1496B}"/>
              </a:ext>
            </a:extLst>
          </p:cNvPr>
          <p:cNvSpPr txBox="1"/>
          <p:nvPr/>
        </p:nvSpPr>
        <p:spPr>
          <a:xfrm>
            <a:off x="3091414" y="5727056"/>
            <a:ext cx="223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C.(t2-t1) = 2d</a:t>
            </a:r>
            <a:endParaRPr lang="en-US" sz="200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44CD41C-3F5C-B74A-A553-38170C213FC8}"/>
              </a:ext>
            </a:extLst>
          </p:cNvPr>
          <p:cNvSpPr/>
          <p:nvPr/>
        </p:nvSpPr>
        <p:spPr>
          <a:xfrm>
            <a:off x="3228319" y="3662803"/>
            <a:ext cx="619245" cy="362778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BCD50C-3BDF-6546-9E4D-E145F18A08EA}"/>
              </a:ext>
            </a:extLst>
          </p:cNvPr>
          <p:cNvSpPr txBox="1"/>
          <p:nvPr/>
        </p:nvSpPr>
        <p:spPr>
          <a:xfrm>
            <a:off x="3847564" y="3591414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echo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702EE0-3CAA-2544-A0AC-E114872BE010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Echolocation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4AAFF5-6CF8-3344-AF29-FC391376C69A}"/>
              </a:ext>
            </a:extLst>
          </p:cNvPr>
          <p:cNvSpPr txBox="1"/>
          <p:nvPr/>
        </p:nvSpPr>
        <p:spPr>
          <a:xfrm>
            <a:off x="5762128" y="1738283"/>
            <a:ext cx="1976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Absorption</a:t>
            </a:r>
          </a:p>
          <a:p>
            <a:pPr algn="ctr"/>
            <a:r>
              <a:rPr lang="en-US" sz="2400" dirty="0"/>
              <a:t>+</a:t>
            </a:r>
          </a:p>
          <a:p>
            <a:pPr algn="ctr"/>
            <a:r>
              <a:rPr lang="en-US" sz="2400" dirty="0"/>
              <a:t>Reflection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CECA5E-49DB-2F40-B6E8-2F83F0674E25}"/>
              </a:ext>
            </a:extLst>
          </p:cNvPr>
          <p:cNvSpPr txBox="1"/>
          <p:nvPr/>
        </p:nvSpPr>
        <p:spPr>
          <a:xfrm>
            <a:off x="0" y="-91441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1894674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6A338-1D84-0D4F-A63A-148DF7F27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0" y="974583"/>
            <a:ext cx="8713181" cy="4908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</a:t>
            </a:r>
          </a:p>
        </p:txBody>
      </p:sp>
    </p:spTree>
    <p:extLst>
      <p:ext uri="{BB962C8B-B14F-4D97-AF65-F5344CB8AC3E}">
        <p14:creationId xmlns:p14="http://schemas.microsoft.com/office/powerpoint/2010/main" val="2809413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19BC3-D4B3-4A49-920B-AF82B8862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847" y="1671842"/>
            <a:ext cx="3712306" cy="3514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2F4398-228F-B943-B1EF-844A8CE9BAA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Echolocation in nature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6198F1-D6D7-9544-A387-BC9CE04441AD}"/>
              </a:ext>
            </a:extLst>
          </p:cNvPr>
          <p:cNvSpPr txBox="1"/>
          <p:nvPr/>
        </p:nvSpPr>
        <p:spPr>
          <a:xfrm>
            <a:off x="4051105" y="5186158"/>
            <a:ext cx="104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08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B3FFA8-CF87-8E48-9C73-7E248EF8E40D}"/>
              </a:ext>
            </a:extLst>
          </p:cNvPr>
          <p:cNvSpPr txBox="1"/>
          <p:nvPr/>
        </p:nvSpPr>
        <p:spPr>
          <a:xfrm>
            <a:off x="0" y="3108504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Application: Contact tracing</a:t>
            </a:r>
          </a:p>
        </p:txBody>
      </p:sp>
    </p:spTree>
    <p:extLst>
      <p:ext uri="{BB962C8B-B14F-4D97-AF65-F5344CB8AC3E}">
        <p14:creationId xmlns:p14="http://schemas.microsoft.com/office/powerpoint/2010/main" val="54903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ronavirus is growing exponentially – here's what that really means">
            <a:extLst>
              <a:ext uri="{FF2B5EF4-FFF2-40B4-BE49-F238E27FC236}">
                <a16:creationId xmlns:a16="http://schemas.microsoft.com/office/drawing/2014/main" id="{FD96FC27-31FB-0F4F-87F3-8144C121A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60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7964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ronavirus: Contact tracing pilot to start in NI next week - BBC News">
            <a:extLst>
              <a:ext uri="{FF2B5EF4-FFF2-40B4-BE49-F238E27FC236}">
                <a16:creationId xmlns:a16="http://schemas.microsoft.com/office/drawing/2014/main" id="{510931CC-BAC5-274F-96D0-51DC4C36F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0"/>
            <a:ext cx="8807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107AE2-1FB7-9441-ACAD-D6889E742F1E}"/>
              </a:ext>
            </a:extLst>
          </p:cNvPr>
          <p:cNvSpPr txBox="1"/>
          <p:nvPr/>
        </p:nvSpPr>
        <p:spPr>
          <a:xfrm>
            <a:off x="0" y="3108504"/>
            <a:ext cx="914399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How to find the proximity between two smartphones?</a:t>
            </a:r>
          </a:p>
        </p:txBody>
      </p:sp>
    </p:spTree>
    <p:extLst>
      <p:ext uri="{BB962C8B-B14F-4D97-AF65-F5344CB8AC3E}">
        <p14:creationId xmlns:p14="http://schemas.microsoft.com/office/powerpoint/2010/main" val="175404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2787930"/>
            <a:ext cx="9143999" cy="16312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 simple acoustic ranging technique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600" dirty="0" err="1">
                <a:solidFill>
                  <a:schemeClr val="bg1"/>
                </a:solidFill>
              </a:rPr>
              <a:t>BeepBeep</a:t>
            </a:r>
            <a:r>
              <a:rPr lang="en-US" sz="3600" dirty="0">
                <a:solidFill>
                  <a:schemeClr val="bg1"/>
                </a:solidFill>
              </a:rPr>
              <a:t> – </a:t>
            </a:r>
            <a:r>
              <a:rPr lang="en-US" sz="3600" dirty="0" err="1">
                <a:solidFill>
                  <a:schemeClr val="bg1"/>
                </a:solidFill>
              </a:rPr>
              <a:t>SenSys</a:t>
            </a:r>
            <a:r>
              <a:rPr lang="en-US" sz="3600" dirty="0">
                <a:solidFill>
                  <a:schemeClr val="bg1"/>
                </a:solidFill>
              </a:rPr>
              <a:t> 2007</a:t>
            </a:r>
          </a:p>
        </p:txBody>
      </p:sp>
    </p:spTree>
    <p:extLst>
      <p:ext uri="{BB962C8B-B14F-4D97-AF65-F5344CB8AC3E}">
        <p14:creationId xmlns:p14="http://schemas.microsoft.com/office/powerpoint/2010/main" val="1256709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250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BD5D925-C9D4-A043-99D3-0E016F42C9C1}"/>
              </a:ext>
            </a:extLst>
          </p:cNvPr>
          <p:cNvSpPr/>
          <p:nvPr/>
        </p:nvSpPr>
        <p:spPr>
          <a:xfrm>
            <a:off x="1974514" y="1663903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47287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0122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Bluetooth/</a:t>
            </a:r>
            <a:r>
              <a:rPr lang="en-US" sz="2000" dirty="0" err="1"/>
              <a:t>WiFi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95616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Bluetooth/</a:t>
            </a:r>
            <a:r>
              <a:rPr lang="en-US" sz="2000" dirty="0" err="1"/>
              <a:t>WiFi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BC75A-BFCE-3A44-8FE6-022E12BB1ED7}"/>
              </a:ext>
            </a:extLst>
          </p:cNvPr>
          <p:cNvSpPr txBox="1"/>
          <p:nvPr/>
        </p:nvSpPr>
        <p:spPr>
          <a:xfrm>
            <a:off x="3174546" y="5073913"/>
            <a:ext cx="279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 = C . (t2-t1)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29D20-6440-E740-8B47-C939581CB266}"/>
              </a:ext>
            </a:extLst>
          </p:cNvPr>
          <p:cNvSpPr txBox="1"/>
          <p:nvPr/>
        </p:nvSpPr>
        <p:spPr>
          <a:xfrm>
            <a:off x="5756322" y="5850693"/>
            <a:ext cx="337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 = speed of the wave</a:t>
            </a:r>
          </a:p>
          <a:p>
            <a:pPr algn="ctr"/>
            <a:r>
              <a:rPr lang="en-US" sz="2800" dirty="0"/>
              <a:t>= ~340m/s for sound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1941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44516D-12EC-4546-9840-2A0C5D5FEE4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Waves: Transfer of energy, not mass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07D83-456A-0744-9841-171F134DC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925" y="1762210"/>
            <a:ext cx="4348150" cy="333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81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stRecording" descr="testRecording">
            <a:hlinkClick r:id="" action="ppaction://media"/>
            <a:extLst>
              <a:ext uri="{FF2B5EF4-FFF2-40B4-BE49-F238E27FC236}">
                <a16:creationId xmlns:a16="http://schemas.microsoft.com/office/drawing/2014/main" id="{2E997937-9477-BA4C-B35F-812A6B78A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3028" y="1773744"/>
            <a:ext cx="812800" cy="81280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78557D9-E988-2946-9147-357B52BD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41F563-4ACF-754E-844D-72A7143C3C4F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0D3C9-EEC6-A54D-BD11-6DB542EA0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203" y="32951"/>
            <a:ext cx="2798195" cy="2208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C5A9A5-1800-924B-9206-827B1A223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0203" y="4616227"/>
            <a:ext cx="2939768" cy="1939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A7134C-1D8E-5540-A012-03DAEFC331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5367" y="2339184"/>
            <a:ext cx="2777835" cy="2022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742F6A-D138-7B4C-A8B8-B0BAAA8E588B}"/>
              </a:ext>
            </a:extLst>
          </p:cNvPr>
          <p:cNvSpPr txBox="1"/>
          <p:nvPr/>
        </p:nvSpPr>
        <p:spPr>
          <a:xfrm>
            <a:off x="2466153" y="542621"/>
            <a:ext cx="337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domain</a:t>
            </a:r>
          </a:p>
          <a:p>
            <a:pPr algn="ctr"/>
            <a:r>
              <a:rPr lang="en-US" sz="2800" dirty="0"/>
              <a:t>signal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B75059-63E9-2B49-819D-B480D924C7D4}"/>
              </a:ext>
            </a:extLst>
          </p:cNvPr>
          <p:cNvSpPr txBox="1"/>
          <p:nvPr/>
        </p:nvSpPr>
        <p:spPr>
          <a:xfrm>
            <a:off x="2466153" y="2873237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FFT Plot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FD13C7-CCB3-8941-9EF1-03EA67507AD7}"/>
              </a:ext>
            </a:extLst>
          </p:cNvPr>
          <p:cNvSpPr txBox="1"/>
          <p:nvPr/>
        </p:nvSpPr>
        <p:spPr>
          <a:xfrm>
            <a:off x="2466153" y="5203853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STFT Plot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76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FD5914-275F-5F40-9899-40D6A3303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438" y="4477308"/>
            <a:ext cx="2599987" cy="2041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A30897-70CB-5D45-93C4-CD9E88C4B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885" y="4477308"/>
            <a:ext cx="2614677" cy="2061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6C57B3-C138-F54B-B616-1381D0D89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885" y="1008815"/>
            <a:ext cx="2536335" cy="2022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4A94F-B0AA-E140-AC09-02A9C07F3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71" y="1008815"/>
            <a:ext cx="2575505" cy="2027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6C6C24-0811-2444-A686-CB5B5EBCF392}"/>
              </a:ext>
            </a:extLst>
          </p:cNvPr>
          <p:cNvSpPr txBox="1"/>
          <p:nvPr/>
        </p:nvSpPr>
        <p:spPr>
          <a:xfrm>
            <a:off x="187903" y="338894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48EEA8-2EB5-5E42-B735-FFABFFCF1141}"/>
              </a:ext>
            </a:extLst>
          </p:cNvPr>
          <p:cNvSpPr txBox="1"/>
          <p:nvPr/>
        </p:nvSpPr>
        <p:spPr>
          <a:xfrm>
            <a:off x="5408902" y="338894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Freq. domain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E819A-31EE-0941-A678-DE58328430D9}"/>
              </a:ext>
            </a:extLst>
          </p:cNvPr>
          <p:cNvSpPr txBox="1"/>
          <p:nvPr/>
        </p:nvSpPr>
        <p:spPr>
          <a:xfrm>
            <a:off x="2882679" y="3838999"/>
            <a:ext cx="3378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After bandpass filter</a:t>
            </a:r>
          </a:p>
        </p:txBody>
      </p:sp>
    </p:spTree>
    <p:extLst>
      <p:ext uri="{BB962C8B-B14F-4D97-AF65-F5344CB8AC3E}">
        <p14:creationId xmlns:p14="http://schemas.microsoft.com/office/powerpoint/2010/main" val="173870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E3B92DA3-5D9E-9848-806A-00DFB3E7F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89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457140AB-2382-C946-944E-EC421E53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32" y="2586544"/>
            <a:ext cx="890881" cy="168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70B13-9FE2-824D-95D8-5131E8B0BC17}"/>
              </a:ext>
            </a:extLst>
          </p:cNvPr>
          <p:cNvSpPr txBox="1"/>
          <p:nvPr/>
        </p:nvSpPr>
        <p:spPr>
          <a:xfrm>
            <a:off x="111079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5805B2-514B-4C4E-878D-0AEB441B4B29}"/>
              </a:ext>
            </a:extLst>
          </p:cNvPr>
          <p:cNvSpPr txBox="1"/>
          <p:nvPr/>
        </p:nvSpPr>
        <p:spPr>
          <a:xfrm>
            <a:off x="6383838" y="4271456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CB0C15-E849-C84A-9D37-8FF8A7355B6A}"/>
              </a:ext>
            </a:extLst>
          </p:cNvPr>
          <p:cNvCxnSpPr>
            <a:cxnSpLocks/>
          </p:cNvCxnSpPr>
          <p:nvPr/>
        </p:nvCxnSpPr>
        <p:spPr>
          <a:xfrm flipH="1">
            <a:off x="2323908" y="3417731"/>
            <a:ext cx="4377338" cy="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1A0920E-5DC6-724E-A660-9B5FE0BB0DE0}"/>
              </a:ext>
            </a:extLst>
          </p:cNvPr>
          <p:cNvSpPr txBox="1"/>
          <p:nvPr/>
        </p:nvSpPr>
        <p:spPr>
          <a:xfrm>
            <a:off x="2819488" y="2905780"/>
            <a:ext cx="293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Distance = </a:t>
            </a:r>
            <a:r>
              <a:rPr lang="en-US" sz="2800" dirty="0"/>
              <a:t>d</a:t>
            </a:r>
            <a:endParaRPr lang="en-US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7E51C1-3AFB-A140-B139-91940C9B310F}"/>
              </a:ext>
            </a:extLst>
          </p:cNvPr>
          <p:cNvCxnSpPr>
            <a:cxnSpLocks/>
          </p:cNvCxnSpPr>
          <p:nvPr/>
        </p:nvCxnSpPr>
        <p:spPr>
          <a:xfrm flipV="1">
            <a:off x="2334869" y="2538033"/>
            <a:ext cx="4480560" cy="1"/>
          </a:xfrm>
          <a:prstGeom prst="line">
            <a:avLst/>
          </a:prstGeom>
          <a:ln w="44450">
            <a:solidFill>
              <a:schemeClr val="tx1"/>
            </a:solidFill>
            <a:prstDash val="solid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7323BAF-7AF9-394E-A652-25551E0928D1}"/>
              </a:ext>
            </a:extLst>
          </p:cNvPr>
          <p:cNvSpPr txBox="1"/>
          <p:nvPr/>
        </p:nvSpPr>
        <p:spPr>
          <a:xfrm>
            <a:off x="1511909" y="1134921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2550D87-77EF-2E49-87DC-930D8B88203D}"/>
              </a:ext>
            </a:extLst>
          </p:cNvPr>
          <p:cNvSpPr/>
          <p:nvPr/>
        </p:nvSpPr>
        <p:spPr>
          <a:xfrm>
            <a:off x="6499509" y="1571619"/>
            <a:ext cx="619245" cy="777647"/>
          </a:xfrm>
          <a:custGeom>
            <a:avLst/>
            <a:gdLst>
              <a:gd name="connsiteX0" fmla="*/ 0 w 1580606"/>
              <a:gd name="connsiteY0" fmla="*/ 921339 h 1174207"/>
              <a:gd name="connsiteX1" fmla="*/ 78377 w 1580606"/>
              <a:gd name="connsiteY1" fmla="*/ 215945 h 1174207"/>
              <a:gd name="connsiteX2" fmla="*/ 261257 w 1580606"/>
              <a:gd name="connsiteY2" fmla="*/ 1169533 h 1174207"/>
              <a:gd name="connsiteX3" fmla="*/ 339634 w 1580606"/>
              <a:gd name="connsiteY3" fmla="*/ 594767 h 1174207"/>
              <a:gd name="connsiteX4" fmla="*/ 444137 w 1580606"/>
              <a:gd name="connsiteY4" fmla="*/ 921339 h 1174207"/>
              <a:gd name="connsiteX5" fmla="*/ 522514 w 1580606"/>
              <a:gd name="connsiteY5" fmla="*/ 137567 h 1174207"/>
              <a:gd name="connsiteX6" fmla="*/ 653143 w 1580606"/>
              <a:gd name="connsiteY6" fmla="*/ 895213 h 1174207"/>
              <a:gd name="connsiteX7" fmla="*/ 731520 w 1580606"/>
              <a:gd name="connsiteY7" fmla="*/ 215945 h 1174207"/>
              <a:gd name="connsiteX8" fmla="*/ 744583 w 1580606"/>
              <a:gd name="connsiteY8" fmla="*/ 607830 h 1174207"/>
              <a:gd name="connsiteX9" fmla="*/ 783771 w 1580606"/>
              <a:gd name="connsiteY9" fmla="*/ 6939 h 1174207"/>
              <a:gd name="connsiteX10" fmla="*/ 927463 w 1580606"/>
              <a:gd name="connsiteY10" fmla="*/ 1091156 h 1174207"/>
              <a:gd name="connsiteX11" fmla="*/ 1005840 w 1580606"/>
              <a:gd name="connsiteY11" fmla="*/ 438013 h 1174207"/>
              <a:gd name="connsiteX12" fmla="*/ 1175657 w 1580606"/>
              <a:gd name="connsiteY12" fmla="*/ 1169533 h 1174207"/>
              <a:gd name="connsiteX13" fmla="*/ 1254034 w 1580606"/>
              <a:gd name="connsiteY13" fmla="*/ 451076 h 1174207"/>
              <a:gd name="connsiteX14" fmla="*/ 1423851 w 1580606"/>
              <a:gd name="connsiteY14" fmla="*/ 1025842 h 1174207"/>
              <a:gd name="connsiteX15" fmla="*/ 1449977 w 1580606"/>
              <a:gd name="connsiteY15" fmla="*/ 59190 h 1174207"/>
              <a:gd name="connsiteX16" fmla="*/ 1580606 w 1580606"/>
              <a:gd name="connsiteY16" fmla="*/ 77764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80606" h="1174207">
                <a:moveTo>
                  <a:pt x="0" y="921339"/>
                </a:moveTo>
                <a:cubicBezTo>
                  <a:pt x="17417" y="547959"/>
                  <a:pt x="34834" y="174579"/>
                  <a:pt x="78377" y="215945"/>
                </a:cubicBezTo>
                <a:cubicBezTo>
                  <a:pt x="121920" y="257311"/>
                  <a:pt x="217714" y="1106396"/>
                  <a:pt x="261257" y="1169533"/>
                </a:cubicBezTo>
                <a:cubicBezTo>
                  <a:pt x="304800" y="1232670"/>
                  <a:pt x="309154" y="636133"/>
                  <a:pt x="339634" y="594767"/>
                </a:cubicBezTo>
                <a:cubicBezTo>
                  <a:pt x="370114" y="553401"/>
                  <a:pt x="413657" y="997539"/>
                  <a:pt x="444137" y="921339"/>
                </a:cubicBezTo>
                <a:cubicBezTo>
                  <a:pt x="474617" y="845139"/>
                  <a:pt x="487680" y="141921"/>
                  <a:pt x="522514" y="137567"/>
                </a:cubicBezTo>
                <a:cubicBezTo>
                  <a:pt x="557348" y="133213"/>
                  <a:pt x="618309" y="882150"/>
                  <a:pt x="653143" y="895213"/>
                </a:cubicBezTo>
                <a:cubicBezTo>
                  <a:pt x="687977" y="908276"/>
                  <a:pt x="716280" y="263842"/>
                  <a:pt x="731520" y="215945"/>
                </a:cubicBezTo>
                <a:cubicBezTo>
                  <a:pt x="746760" y="168048"/>
                  <a:pt x="735875" y="642664"/>
                  <a:pt x="744583" y="607830"/>
                </a:cubicBezTo>
                <a:cubicBezTo>
                  <a:pt x="753291" y="572996"/>
                  <a:pt x="753291" y="-73615"/>
                  <a:pt x="783771" y="6939"/>
                </a:cubicBezTo>
                <a:cubicBezTo>
                  <a:pt x="814251" y="87493"/>
                  <a:pt x="890452" y="1019310"/>
                  <a:pt x="927463" y="1091156"/>
                </a:cubicBezTo>
                <a:cubicBezTo>
                  <a:pt x="964475" y="1163002"/>
                  <a:pt x="964474" y="424950"/>
                  <a:pt x="1005840" y="438013"/>
                </a:cubicBezTo>
                <a:cubicBezTo>
                  <a:pt x="1047206" y="451076"/>
                  <a:pt x="1134291" y="1167356"/>
                  <a:pt x="1175657" y="1169533"/>
                </a:cubicBezTo>
                <a:cubicBezTo>
                  <a:pt x="1217023" y="1171710"/>
                  <a:pt x="1212668" y="475024"/>
                  <a:pt x="1254034" y="451076"/>
                </a:cubicBezTo>
                <a:cubicBezTo>
                  <a:pt x="1295400" y="427127"/>
                  <a:pt x="1391194" y="1091156"/>
                  <a:pt x="1423851" y="1025842"/>
                </a:cubicBezTo>
                <a:cubicBezTo>
                  <a:pt x="1456508" y="960528"/>
                  <a:pt x="1423851" y="100556"/>
                  <a:pt x="1449977" y="59190"/>
                </a:cubicBezTo>
                <a:cubicBezTo>
                  <a:pt x="1476103" y="17824"/>
                  <a:pt x="1528354" y="397735"/>
                  <a:pt x="1580606" y="7776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CEC25-5314-7C4D-BFC7-3473855AB812}"/>
              </a:ext>
            </a:extLst>
          </p:cNvPr>
          <p:cNvSpPr txBox="1"/>
          <p:nvPr/>
        </p:nvSpPr>
        <p:spPr>
          <a:xfrm>
            <a:off x="5878286" y="113996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t2</a:t>
            </a:r>
            <a:endParaRPr lang="en-US" sz="200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316EB73-67FA-1F4C-9CE9-DC7937E6504A}"/>
              </a:ext>
            </a:extLst>
          </p:cNvPr>
          <p:cNvSpPr/>
          <p:nvPr/>
        </p:nvSpPr>
        <p:spPr>
          <a:xfrm>
            <a:off x="2181497" y="495266"/>
            <a:ext cx="4167052" cy="706517"/>
          </a:xfrm>
          <a:custGeom>
            <a:avLst/>
            <a:gdLst>
              <a:gd name="connsiteX0" fmla="*/ 0 w 4167052"/>
              <a:gd name="connsiteY0" fmla="*/ 706517 h 706517"/>
              <a:gd name="connsiteX1" fmla="*/ 2142309 w 4167052"/>
              <a:gd name="connsiteY1" fmla="*/ 1123 h 706517"/>
              <a:gd name="connsiteX2" fmla="*/ 4167052 w 4167052"/>
              <a:gd name="connsiteY2" fmla="*/ 575888 h 70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67052" h="706517">
                <a:moveTo>
                  <a:pt x="0" y="706517"/>
                </a:moveTo>
                <a:cubicBezTo>
                  <a:pt x="723900" y="364705"/>
                  <a:pt x="1447800" y="22894"/>
                  <a:pt x="2142309" y="1123"/>
                </a:cubicBezTo>
                <a:cubicBezTo>
                  <a:pt x="2836818" y="-20648"/>
                  <a:pt x="3501935" y="277620"/>
                  <a:pt x="4167052" y="575888"/>
                </a:cubicBezTo>
              </a:path>
            </a:pathLst>
          </a:custGeom>
          <a:ln w="44450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886B46-1885-3141-967F-15F8B8531964}"/>
              </a:ext>
            </a:extLst>
          </p:cNvPr>
          <p:cNvSpPr txBox="1"/>
          <p:nvPr/>
        </p:nvSpPr>
        <p:spPr>
          <a:xfrm>
            <a:off x="6195177" y="77294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Time = t1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82D3A-44B6-684F-B4DA-E88DB68D7222}"/>
              </a:ext>
            </a:extLst>
          </p:cNvPr>
          <p:cNvSpPr txBox="1"/>
          <p:nvPr/>
        </p:nvSpPr>
        <p:spPr>
          <a:xfrm>
            <a:off x="2958916" y="58776"/>
            <a:ext cx="2936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Bluetooth/</a:t>
            </a:r>
            <a:r>
              <a:rPr lang="en-US" sz="2000" dirty="0" err="1"/>
              <a:t>WiFi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BC75A-BFCE-3A44-8FE6-022E12BB1ED7}"/>
              </a:ext>
            </a:extLst>
          </p:cNvPr>
          <p:cNvSpPr txBox="1"/>
          <p:nvPr/>
        </p:nvSpPr>
        <p:spPr>
          <a:xfrm>
            <a:off x="3174546" y="5073913"/>
            <a:ext cx="279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 = C . (t2-t1)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23E378-402B-B745-A54D-BBA1B6C849F2}"/>
              </a:ext>
            </a:extLst>
          </p:cNvPr>
          <p:cNvSpPr txBox="1"/>
          <p:nvPr/>
        </p:nvSpPr>
        <p:spPr>
          <a:xfrm>
            <a:off x="-974" y="2979888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Problem: Clock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19288316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</p:spTree>
    <p:extLst>
      <p:ext uri="{BB962C8B-B14F-4D97-AF65-F5344CB8AC3E}">
        <p14:creationId xmlns:p14="http://schemas.microsoft.com/office/powerpoint/2010/main" val="36849389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</p:spTree>
    <p:extLst>
      <p:ext uri="{BB962C8B-B14F-4D97-AF65-F5344CB8AC3E}">
        <p14:creationId xmlns:p14="http://schemas.microsoft.com/office/powerpoint/2010/main" val="1147893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A56E98-4859-2743-B96F-A5E9148F20AE}"/>
              </a:ext>
            </a:extLst>
          </p:cNvPr>
          <p:cNvSpPr/>
          <p:nvPr/>
        </p:nvSpPr>
        <p:spPr>
          <a:xfrm>
            <a:off x="0" y="2485321"/>
            <a:ext cx="9144000" cy="22526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8AB9B-8B3C-F042-B160-69EB19BFCBF1}"/>
              </a:ext>
            </a:extLst>
          </p:cNvPr>
          <p:cNvSpPr txBox="1"/>
          <p:nvPr/>
        </p:nvSpPr>
        <p:spPr>
          <a:xfrm>
            <a:off x="0" y="3121567"/>
            <a:ext cx="914399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Sound production and recording</a:t>
            </a:r>
          </a:p>
        </p:txBody>
      </p:sp>
    </p:spTree>
    <p:extLst>
      <p:ext uri="{BB962C8B-B14F-4D97-AF65-F5344CB8AC3E}">
        <p14:creationId xmlns:p14="http://schemas.microsoft.com/office/powerpoint/2010/main" val="35945258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</p:spTree>
    <p:extLst>
      <p:ext uri="{BB962C8B-B14F-4D97-AF65-F5344CB8AC3E}">
        <p14:creationId xmlns:p14="http://schemas.microsoft.com/office/powerpoint/2010/main" val="20791595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AAF49814-8624-3046-B09A-F7B8EAB5000D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3880564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AE5630-EB14-124B-B8DA-C682F713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357" y="1797506"/>
            <a:ext cx="1239701" cy="80570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79FEF1-CD0D-704C-9012-BE6953C976E4}"/>
              </a:ext>
            </a:extLst>
          </p:cNvPr>
          <p:cNvCxnSpPr/>
          <p:nvPr/>
        </p:nvCxnSpPr>
        <p:spPr>
          <a:xfrm>
            <a:off x="2822058" y="2200357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26361385-CF97-E94B-90C6-FEF9D99BA861}"/>
              </a:ext>
            </a:extLst>
          </p:cNvPr>
          <p:cNvSpPr txBox="1"/>
          <p:nvPr/>
        </p:nvSpPr>
        <p:spPr>
          <a:xfrm>
            <a:off x="-104723" y="1944259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BE61A40-5D48-694E-B5F4-4E3CA04D1E57}"/>
              </a:ext>
            </a:extLst>
          </p:cNvPr>
          <p:cNvGrpSpPr/>
          <p:nvPr/>
        </p:nvGrpSpPr>
        <p:grpSpPr>
          <a:xfrm rot="10641686" flipH="1">
            <a:off x="19268" y="1708733"/>
            <a:ext cx="1256423" cy="866014"/>
            <a:chOff x="1986989" y="1652897"/>
            <a:chExt cx="1256423" cy="866014"/>
          </a:xfrm>
        </p:grpSpPr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25C494ED-6159-7441-80F3-7FC0C3BCBEA9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62FD470E-58BC-634F-9E41-8A5BA14F69BA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1550EF22-AA67-D84C-B5EC-DF42A6181189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5C70BBEB-92A7-BC47-BBE7-9C0E9497808A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26D0318-83B0-3241-A6B7-78180B60240F}"/>
              </a:ext>
            </a:extLst>
          </p:cNvPr>
          <p:cNvGrpSpPr/>
          <p:nvPr/>
        </p:nvGrpSpPr>
        <p:grpSpPr>
          <a:xfrm>
            <a:off x="3338395" y="1862169"/>
            <a:ext cx="1761426" cy="676376"/>
            <a:chOff x="300795" y="776467"/>
            <a:chExt cx="6334760" cy="1451529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D538EA0-893D-C34E-BFBA-8C3A772CFCC8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01DCFD3-E39B-B845-AAD3-D7A8B282158E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A9C24FD-44A2-B24F-B293-25A8797273FA}"/>
              </a:ext>
            </a:extLst>
          </p:cNvPr>
          <p:cNvSpPr txBox="1"/>
          <p:nvPr/>
        </p:nvSpPr>
        <p:spPr>
          <a:xfrm>
            <a:off x="3148148" y="1313098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597220-71D8-4B4E-BD29-F9F86E7CB79E}"/>
              </a:ext>
            </a:extLst>
          </p:cNvPr>
          <p:cNvSpPr txBox="1"/>
          <p:nvPr/>
        </p:nvSpPr>
        <p:spPr>
          <a:xfrm>
            <a:off x="5699842" y="2132382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ADC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EF15420-02E1-C34B-86EE-4C3665116E9C}"/>
              </a:ext>
            </a:extLst>
          </p:cNvPr>
          <p:cNvCxnSpPr/>
          <p:nvPr/>
        </p:nvCxnSpPr>
        <p:spPr>
          <a:xfrm>
            <a:off x="5099821" y="2344369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67820E5-3766-2142-BDA0-D3B17F809D11}"/>
              </a:ext>
            </a:extLst>
          </p:cNvPr>
          <p:cNvGrpSpPr/>
          <p:nvPr/>
        </p:nvGrpSpPr>
        <p:grpSpPr>
          <a:xfrm>
            <a:off x="1670675" y="3329883"/>
            <a:ext cx="3192196" cy="676376"/>
            <a:chOff x="300795" y="776467"/>
            <a:chExt cx="9487892" cy="1451529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739A4787-68E6-E047-8BFB-AD8CEA3BA059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157DEFF3-D59B-C343-BC0E-4C47B399BA25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ABF2E75B-50F3-EE45-BD3F-352230C9CA1F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E5F97EA-099F-194E-94E2-311F00420E4C}"/>
              </a:ext>
            </a:extLst>
          </p:cNvPr>
          <p:cNvGrpSpPr/>
          <p:nvPr/>
        </p:nvGrpSpPr>
        <p:grpSpPr>
          <a:xfrm>
            <a:off x="1500027" y="4214149"/>
            <a:ext cx="3862146" cy="1082458"/>
            <a:chOff x="3273705" y="2227351"/>
            <a:chExt cx="3862146" cy="108245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F0254D1-F4F0-074E-B38B-9C70BD7EE055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8012962-8011-7B40-9581-B4B4E5865019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CDCA2B9-3987-614D-AADE-92255C8629BE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47A8628-8ACB-4F48-B167-2E8582470578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33D80EC5-9250-AB4A-82B3-6D86145E6D93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4974FF7C-EB13-7347-949D-DFE0ADBF8297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93A0FDA6-A141-8C47-81C3-AD1B85753E0F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5E724675-BAAF-0E4A-9358-33C28301496B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B741205-7E12-5C41-93C9-4DD0E2D9DBB6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B9E6ED2-28E0-D648-9B3E-63C6F0B6C2E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2DDB6C5-1D9B-5E43-B4BF-2578EFCEB0AC}"/>
              </a:ext>
            </a:extLst>
          </p:cNvPr>
          <p:cNvGrpSpPr/>
          <p:nvPr/>
        </p:nvGrpSpPr>
        <p:grpSpPr>
          <a:xfrm>
            <a:off x="1731295" y="3459215"/>
            <a:ext cx="3141877" cy="748690"/>
            <a:chOff x="3504973" y="1472417"/>
            <a:chExt cx="3141877" cy="74869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2EBACA52-9B75-7848-A553-05F4890FB19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CEA8D74-2F06-1645-9E11-A079A32ACDD3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B18D1E1-246E-094E-8435-94261EF16C26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9A5862F-498C-8B40-ACEA-F0DF4F774D48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F6FFD5C2-71F7-E842-9391-F61CC9C33BC6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3461865-B06C-1946-B638-BB4A494E7239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AB07BFB-BF0E-FB45-AF08-34EECE9E08F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E4B4CB7-0FDB-F045-B8A6-948E0A84258F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252A097C-DF5C-C34D-ADE8-8B0902CA0CF6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3493F579-2DFE-A740-8010-C0C13B2FED8E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B83A72F-4EF1-B944-BA84-4F387DAAB92D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4E65707-9F89-8940-B038-D023DDF53DB8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F0FFFFB2-3731-5B4D-8A0B-3AF5CCA9B0B6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402113E-BCE9-6647-8629-6E7DE769E005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71FD7BA-A007-CA4C-ABD4-CFF9567B785D}"/>
              </a:ext>
            </a:extLst>
          </p:cNvPr>
          <p:cNvCxnSpPr>
            <a:cxnSpLocks/>
          </p:cNvCxnSpPr>
          <p:nvPr/>
        </p:nvCxnSpPr>
        <p:spPr>
          <a:xfrm>
            <a:off x="6326275" y="2603208"/>
            <a:ext cx="0" cy="10515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3EAA351A-FED4-FB41-A7EE-1A0545B7F662}"/>
              </a:ext>
            </a:extLst>
          </p:cNvPr>
          <p:cNvCxnSpPr>
            <a:cxnSpLocks/>
          </p:cNvCxnSpPr>
          <p:nvPr/>
        </p:nvCxnSpPr>
        <p:spPr>
          <a:xfrm flipH="1">
            <a:off x="5312150" y="3669233"/>
            <a:ext cx="101412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FB885979-0525-C64B-B4AA-ECA066E7BC8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recording with microphone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D7E7E3-BE1D-8A42-8B82-FC80E403CE92}"/>
              </a:ext>
            </a:extLst>
          </p:cNvPr>
          <p:cNvSpPr txBox="1"/>
          <p:nvPr/>
        </p:nvSpPr>
        <p:spPr>
          <a:xfrm>
            <a:off x="349848" y="6150791"/>
            <a:ext cx="513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ADC = Analog-to-Digital Converter</a:t>
            </a:r>
          </a:p>
        </p:txBody>
      </p:sp>
    </p:spTree>
    <p:extLst>
      <p:ext uri="{BB962C8B-B14F-4D97-AF65-F5344CB8AC3E}">
        <p14:creationId xmlns:p14="http://schemas.microsoft.com/office/powerpoint/2010/main" val="41192013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</p:spTree>
    <p:extLst>
      <p:ext uri="{BB962C8B-B14F-4D97-AF65-F5344CB8AC3E}">
        <p14:creationId xmlns:p14="http://schemas.microsoft.com/office/powerpoint/2010/main" val="213173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281107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5FFC58-EE59-FD4A-95E9-A5F96D1C8261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971690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88105A-3443-3242-BC34-5831F0116E42}"/>
              </a:ext>
            </a:extLst>
          </p:cNvPr>
          <p:cNvGrpSpPr/>
          <p:nvPr/>
        </p:nvGrpSpPr>
        <p:grpSpPr>
          <a:xfrm>
            <a:off x="373616" y="1566397"/>
            <a:ext cx="3192196" cy="676376"/>
            <a:chOff x="300795" y="776467"/>
            <a:chExt cx="9487892" cy="145152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01AE846-71F8-164F-92DC-98D15844ACFD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6EC67C6-5BB9-114A-86E0-E7CF0B9ACE4F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984958-31C2-7F41-AF31-90CF04647EFC}"/>
                </a:ext>
              </a:extLst>
            </p:cNvPr>
            <p:cNvSpPr/>
            <p:nvPr/>
          </p:nvSpPr>
          <p:spPr>
            <a:xfrm>
              <a:off x="6620067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94213DF-A9EE-1B43-ABC8-D5DEB45895E7}"/>
              </a:ext>
            </a:extLst>
          </p:cNvPr>
          <p:cNvGrpSpPr/>
          <p:nvPr/>
        </p:nvGrpSpPr>
        <p:grpSpPr>
          <a:xfrm>
            <a:off x="202968" y="2450663"/>
            <a:ext cx="3862146" cy="1082458"/>
            <a:chOff x="3273705" y="2227351"/>
            <a:chExt cx="3862146" cy="10824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A4AD6D-4D55-DF47-B98C-43F2FBC11124}"/>
                </a:ext>
              </a:extLst>
            </p:cNvPr>
            <p:cNvGrpSpPr/>
            <p:nvPr/>
          </p:nvGrpSpPr>
          <p:grpSpPr>
            <a:xfrm>
              <a:off x="3337765" y="2227351"/>
              <a:ext cx="3380385" cy="663524"/>
              <a:chOff x="3072381" y="1611417"/>
              <a:chExt cx="3380385" cy="663524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3A82C9-A825-1A40-9CEE-F6FB4D5846A4}"/>
                  </a:ext>
                </a:extLst>
              </p:cNvPr>
              <p:cNvSpPr/>
              <p:nvPr/>
            </p:nvSpPr>
            <p:spPr>
              <a:xfrm>
                <a:off x="3072381" y="1611417"/>
                <a:ext cx="3380385" cy="663524"/>
              </a:xfrm>
              <a:prstGeom prst="rect">
                <a:avLst/>
              </a:prstGeom>
              <a:noFill/>
              <a:ln w="38100" cmpd="sng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6E883E9-3A96-554A-A8DB-91B85B3129F9}"/>
                  </a:ext>
                </a:extLst>
              </p:cNvPr>
              <p:cNvCxnSpPr/>
              <p:nvPr/>
            </p:nvCxnSpPr>
            <p:spPr>
              <a:xfrm>
                <a:off x="355799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F9C02A6-7628-D24B-9834-AF7D5BE497EA}"/>
                  </a:ext>
                </a:extLst>
              </p:cNvPr>
              <p:cNvCxnSpPr/>
              <p:nvPr/>
            </p:nvCxnSpPr>
            <p:spPr>
              <a:xfrm>
                <a:off x="4049889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E0ADFEA-9516-B940-91DC-4259667A6AB5}"/>
                  </a:ext>
                </a:extLst>
              </p:cNvPr>
              <p:cNvCxnSpPr/>
              <p:nvPr/>
            </p:nvCxnSpPr>
            <p:spPr>
              <a:xfrm>
                <a:off x="4541785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2FB92A-AA66-7A4B-943E-4F31EAC27D00}"/>
                  </a:ext>
                </a:extLst>
              </p:cNvPr>
              <p:cNvCxnSpPr/>
              <p:nvPr/>
            </p:nvCxnSpPr>
            <p:spPr>
              <a:xfrm>
                <a:off x="5033681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191E55-0C19-3E48-AEE3-19133F486190}"/>
                  </a:ext>
                </a:extLst>
              </p:cNvPr>
              <p:cNvCxnSpPr/>
              <p:nvPr/>
            </p:nvCxnSpPr>
            <p:spPr>
              <a:xfrm>
                <a:off x="5525577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994986C-0711-834E-9189-037B77124BE4}"/>
                  </a:ext>
                </a:extLst>
              </p:cNvPr>
              <p:cNvCxnSpPr/>
              <p:nvPr/>
            </p:nvCxnSpPr>
            <p:spPr>
              <a:xfrm>
                <a:off x="6017473" y="1611417"/>
                <a:ext cx="0" cy="6635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6739B-1224-F34A-9D33-F14A7308522C}"/>
                </a:ext>
              </a:extLst>
            </p:cNvPr>
            <p:cNvSpPr txBox="1"/>
            <p:nvPr/>
          </p:nvSpPr>
          <p:spPr>
            <a:xfrm>
              <a:off x="3347909" y="2909699"/>
              <a:ext cx="2461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cs typeface="Helvetica Neue Thin"/>
                </a:rPr>
                <a:t>Audio Sample Buffer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26F958-FB2C-2D48-82C7-0D3109F9633E}"/>
                </a:ext>
              </a:extLst>
            </p:cNvPr>
            <p:cNvSpPr txBox="1"/>
            <p:nvPr/>
          </p:nvSpPr>
          <p:spPr>
            <a:xfrm>
              <a:off x="3273705" y="2352567"/>
              <a:ext cx="38621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  <a:cs typeface="Helvetica Neue Thin"/>
                </a:rPr>
                <a:t>S6   S5  S4   S3   S2   S1  S0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C68AE-491A-5C4E-93B5-F28B401DE4A2}"/>
              </a:ext>
            </a:extLst>
          </p:cNvPr>
          <p:cNvGrpSpPr/>
          <p:nvPr/>
        </p:nvGrpSpPr>
        <p:grpSpPr>
          <a:xfrm>
            <a:off x="434236" y="1695729"/>
            <a:ext cx="3141877" cy="748690"/>
            <a:chOff x="3504973" y="1472417"/>
            <a:chExt cx="3141877" cy="74869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F330F1-1E66-7040-A733-5D90386AE788}"/>
                </a:ext>
              </a:extLst>
            </p:cNvPr>
            <p:cNvCxnSpPr/>
            <p:nvPr/>
          </p:nvCxnSpPr>
          <p:spPr>
            <a:xfrm>
              <a:off x="6043114" y="1825455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6C4592-5AC1-1647-A973-FCB34574D565}"/>
                </a:ext>
              </a:extLst>
            </p:cNvPr>
            <p:cNvSpPr/>
            <p:nvPr/>
          </p:nvSpPr>
          <p:spPr>
            <a:xfrm>
              <a:off x="5954887" y="1715343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3629058-34C8-DD47-8A8F-73D3052133A9}"/>
                </a:ext>
              </a:extLst>
            </p:cNvPr>
            <p:cNvCxnSpPr/>
            <p:nvPr/>
          </p:nvCxnSpPr>
          <p:spPr>
            <a:xfrm>
              <a:off x="5521139" y="1645814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CC41B09-F890-1F49-8B46-77504BE35C14}"/>
                </a:ext>
              </a:extLst>
            </p:cNvPr>
            <p:cNvSpPr/>
            <p:nvPr/>
          </p:nvSpPr>
          <p:spPr>
            <a:xfrm>
              <a:off x="5432912" y="1472417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3F2309-40DD-B245-B705-54394857B960}"/>
                </a:ext>
              </a:extLst>
            </p:cNvPr>
            <p:cNvCxnSpPr/>
            <p:nvPr/>
          </p:nvCxnSpPr>
          <p:spPr>
            <a:xfrm>
              <a:off x="5037076" y="1794510"/>
              <a:ext cx="0" cy="41895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F439932-6F50-9842-AC79-77356B9AA6D0}"/>
                </a:ext>
              </a:extLst>
            </p:cNvPr>
            <p:cNvSpPr/>
            <p:nvPr/>
          </p:nvSpPr>
          <p:spPr>
            <a:xfrm>
              <a:off x="4948849" y="162760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E3A9DC-64CA-5948-B94D-3D835E044DCF}"/>
                </a:ext>
              </a:extLst>
            </p:cNvPr>
            <p:cNvCxnSpPr/>
            <p:nvPr/>
          </p:nvCxnSpPr>
          <p:spPr>
            <a:xfrm>
              <a:off x="4571969" y="1817081"/>
              <a:ext cx="0" cy="380864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7F7C6C1-480D-3D4A-B1BC-37C5DC19361E}"/>
                </a:ext>
              </a:extLst>
            </p:cNvPr>
            <p:cNvSpPr/>
            <p:nvPr/>
          </p:nvSpPr>
          <p:spPr>
            <a:xfrm>
              <a:off x="4483742" y="1650095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62A694D-8C5F-2C4E-82CE-51B2372F516D}"/>
                </a:ext>
              </a:extLst>
            </p:cNvPr>
            <p:cNvCxnSpPr/>
            <p:nvPr/>
          </p:nvCxnSpPr>
          <p:spPr>
            <a:xfrm>
              <a:off x="4031038" y="1656398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F34BD87-649A-0748-B0CE-3D92C367A57A}"/>
                </a:ext>
              </a:extLst>
            </p:cNvPr>
            <p:cNvSpPr/>
            <p:nvPr/>
          </p:nvSpPr>
          <p:spPr>
            <a:xfrm>
              <a:off x="3942811" y="1483001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37E9838-ADAB-934A-A573-D1A362BB9F8F}"/>
                </a:ext>
              </a:extLst>
            </p:cNvPr>
            <p:cNvCxnSpPr/>
            <p:nvPr/>
          </p:nvCxnSpPr>
          <p:spPr>
            <a:xfrm>
              <a:off x="6564471" y="1646550"/>
              <a:ext cx="0" cy="5576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0E5E81-3A72-D24D-9145-30A8FBD241B2}"/>
                </a:ext>
              </a:extLst>
            </p:cNvPr>
            <p:cNvSpPr/>
            <p:nvPr/>
          </p:nvSpPr>
          <p:spPr>
            <a:xfrm>
              <a:off x="6476244" y="15110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45ED45A-FCE8-AE4E-A838-2138ACBFC000}"/>
                </a:ext>
              </a:extLst>
            </p:cNvPr>
            <p:cNvCxnSpPr/>
            <p:nvPr/>
          </p:nvCxnSpPr>
          <p:spPr>
            <a:xfrm>
              <a:off x="3593200" y="2025664"/>
              <a:ext cx="0" cy="19544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68A3F8F-FF9A-154F-A902-BFFCFEF0D6F8}"/>
                </a:ext>
              </a:extLst>
            </p:cNvPr>
            <p:cNvSpPr/>
            <p:nvPr/>
          </p:nvSpPr>
          <p:spPr>
            <a:xfrm>
              <a:off x="3504973" y="1832169"/>
              <a:ext cx="170606" cy="1713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 cmpd="sng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52B0B9-AB95-E34E-8EB3-C0C64C4BEA66}"/>
              </a:ext>
            </a:extLst>
          </p:cNvPr>
          <p:cNvCxnSpPr/>
          <p:nvPr/>
        </p:nvCxnSpPr>
        <p:spPr>
          <a:xfrm>
            <a:off x="3447372" y="3180456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0A26EB6-BD32-414B-9CB1-173F7373AFA3}"/>
              </a:ext>
            </a:extLst>
          </p:cNvPr>
          <p:cNvCxnSpPr/>
          <p:nvPr/>
        </p:nvCxnSpPr>
        <p:spPr>
          <a:xfrm>
            <a:off x="3441706" y="3728711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01BA9E9-0E13-6949-B560-B39758BC5A67}"/>
              </a:ext>
            </a:extLst>
          </p:cNvPr>
          <p:cNvGrpSpPr/>
          <p:nvPr/>
        </p:nvGrpSpPr>
        <p:grpSpPr>
          <a:xfrm>
            <a:off x="6056526" y="3390523"/>
            <a:ext cx="1761426" cy="676376"/>
            <a:chOff x="300795" y="776467"/>
            <a:chExt cx="6334760" cy="1451529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2644018-9FD4-5F40-B8A8-BCDE0F2C6275}"/>
                </a:ext>
              </a:extLst>
            </p:cNvPr>
            <p:cNvSpPr/>
            <p:nvPr/>
          </p:nvSpPr>
          <p:spPr>
            <a:xfrm>
              <a:off x="300795" y="77646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29F6D7A-DD30-C142-9565-E82C5F5261ED}"/>
                </a:ext>
              </a:extLst>
            </p:cNvPr>
            <p:cNvSpPr/>
            <p:nvPr/>
          </p:nvSpPr>
          <p:spPr>
            <a:xfrm>
              <a:off x="3466935" y="789457"/>
              <a:ext cx="3168620" cy="1438539"/>
            </a:xfrm>
            <a:custGeom>
              <a:avLst/>
              <a:gdLst>
                <a:gd name="connsiteX0" fmla="*/ 0 w 6708588"/>
                <a:gd name="connsiteY0" fmla="*/ 1255149 h 2510237"/>
                <a:gd name="connsiteX1" fmla="*/ 1598706 w 6708588"/>
                <a:gd name="connsiteY1" fmla="*/ 2510208 h 2510237"/>
                <a:gd name="connsiteX2" fmla="*/ 3361765 w 6708588"/>
                <a:gd name="connsiteY2" fmla="*/ 1225267 h 2510237"/>
                <a:gd name="connsiteX3" fmla="*/ 5020235 w 6708588"/>
                <a:gd name="connsiteY3" fmla="*/ 90 h 2510237"/>
                <a:gd name="connsiteX4" fmla="*/ 6708588 w 6708588"/>
                <a:gd name="connsiteY4" fmla="*/ 1285031 h 2510237"/>
                <a:gd name="connsiteX0" fmla="*/ 0 w 6708588"/>
                <a:gd name="connsiteY0" fmla="*/ 1255172 h 2510260"/>
                <a:gd name="connsiteX1" fmla="*/ 1598706 w 6708588"/>
                <a:gd name="connsiteY1" fmla="*/ 2510231 h 2510260"/>
                <a:gd name="connsiteX2" fmla="*/ 3361765 w 6708588"/>
                <a:gd name="connsiteY2" fmla="*/ 1225290 h 2510260"/>
                <a:gd name="connsiteX3" fmla="*/ 5020235 w 6708588"/>
                <a:gd name="connsiteY3" fmla="*/ 113 h 2510260"/>
                <a:gd name="connsiteX4" fmla="*/ 6708588 w 6708588"/>
                <a:gd name="connsiteY4" fmla="*/ 1285054 h 251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588" h="2510260">
                  <a:moveTo>
                    <a:pt x="0" y="1255172"/>
                  </a:moveTo>
                  <a:cubicBezTo>
                    <a:pt x="519206" y="1885191"/>
                    <a:pt x="1038412" y="2515211"/>
                    <a:pt x="1598706" y="2510231"/>
                  </a:cubicBezTo>
                  <a:cubicBezTo>
                    <a:pt x="2159000" y="2505251"/>
                    <a:pt x="3361765" y="1225290"/>
                    <a:pt x="3361765" y="1225290"/>
                  </a:cubicBezTo>
                  <a:cubicBezTo>
                    <a:pt x="4009463" y="636552"/>
                    <a:pt x="4462431" y="-9848"/>
                    <a:pt x="5020235" y="113"/>
                  </a:cubicBezTo>
                  <a:cubicBezTo>
                    <a:pt x="5578039" y="10074"/>
                    <a:pt x="6708588" y="1285054"/>
                    <a:pt x="6708588" y="1285054"/>
                  </a:cubicBezTo>
                </a:path>
              </a:pathLst>
            </a:custGeom>
            <a:ln w="50800">
              <a:solidFill>
                <a:srgbClr val="FFC0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5BF827C-9D24-F443-93A9-6DAE23661FE4}"/>
              </a:ext>
            </a:extLst>
          </p:cNvPr>
          <p:cNvSpPr txBox="1"/>
          <p:nvPr/>
        </p:nvSpPr>
        <p:spPr>
          <a:xfrm>
            <a:off x="4113275" y="3528656"/>
            <a:ext cx="129653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DAC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63A6241-4D3A-DC41-94A1-741D065E8073}"/>
              </a:ext>
            </a:extLst>
          </p:cNvPr>
          <p:cNvCxnSpPr/>
          <p:nvPr/>
        </p:nvCxnSpPr>
        <p:spPr>
          <a:xfrm>
            <a:off x="5421564" y="3728711"/>
            <a:ext cx="444715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81D697-E991-9B48-A65D-8F27236902D3}"/>
              </a:ext>
            </a:extLst>
          </p:cNvPr>
          <p:cNvCxnSpPr>
            <a:cxnSpLocks/>
          </p:cNvCxnSpPr>
          <p:nvPr/>
        </p:nvCxnSpPr>
        <p:spPr>
          <a:xfrm flipH="1">
            <a:off x="6982767" y="4364822"/>
            <a:ext cx="0" cy="549674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4AC8B41-BBF0-DC44-9E3B-938FC1E0024E}"/>
              </a:ext>
            </a:extLst>
          </p:cNvPr>
          <p:cNvCxnSpPr>
            <a:cxnSpLocks/>
          </p:cNvCxnSpPr>
          <p:nvPr/>
        </p:nvCxnSpPr>
        <p:spPr>
          <a:xfrm flipH="1">
            <a:off x="6331658" y="4929002"/>
            <a:ext cx="651109" cy="141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Oxygen-Icons.org-Oxygen-Actions-speaker.ico">
            <a:extLst>
              <a:ext uri="{FF2B5EF4-FFF2-40B4-BE49-F238E27FC236}">
                <a16:creationId xmlns:a16="http://schemas.microsoft.com/office/drawing/2014/main" id="{6E1D04D5-02A4-F042-A84B-CF850E42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72284">
            <a:off x="5473777" y="4475844"/>
            <a:ext cx="877303" cy="87730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21F170A-97C9-5B45-9D8F-40CD173645C1}"/>
              </a:ext>
            </a:extLst>
          </p:cNvPr>
          <p:cNvSpPr txBox="1"/>
          <p:nvPr/>
        </p:nvSpPr>
        <p:spPr>
          <a:xfrm>
            <a:off x="5866279" y="2841452"/>
            <a:ext cx="2729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Analog signal (voltage)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3BEBAE1-BC22-4245-AE93-326543EFCF95}"/>
              </a:ext>
            </a:extLst>
          </p:cNvPr>
          <p:cNvSpPr txBox="1"/>
          <p:nvPr/>
        </p:nvSpPr>
        <p:spPr>
          <a:xfrm>
            <a:off x="4025208" y="4728947"/>
            <a:ext cx="1169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Helvetica Neue Thin"/>
              </a:rPr>
              <a:t>Sound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5FCFC62-8966-9C45-A126-C60BA3FDF012}"/>
              </a:ext>
            </a:extLst>
          </p:cNvPr>
          <p:cNvGrpSpPr/>
          <p:nvPr/>
        </p:nvGrpSpPr>
        <p:grpSpPr>
          <a:xfrm rot="10800000">
            <a:off x="5075235" y="4495995"/>
            <a:ext cx="1256423" cy="866014"/>
            <a:chOff x="1986989" y="1652897"/>
            <a:chExt cx="1256423" cy="866014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B6DEEB5B-B5FB-BD41-97CD-765FD971ED27}"/>
                </a:ext>
              </a:extLst>
            </p:cNvPr>
            <p:cNvSpPr/>
            <p:nvPr/>
          </p:nvSpPr>
          <p:spPr>
            <a:xfrm rot="2453866">
              <a:off x="1986989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C2D9B932-7454-034E-9938-0AEB016267FD}"/>
                </a:ext>
              </a:extLst>
            </p:cNvPr>
            <p:cNvSpPr/>
            <p:nvPr/>
          </p:nvSpPr>
          <p:spPr>
            <a:xfrm rot="2453866">
              <a:off x="2098821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8D4AC016-72E7-3848-A40A-E70B7867AF96}"/>
                </a:ext>
              </a:extLst>
            </p:cNvPr>
            <p:cNvSpPr/>
            <p:nvPr/>
          </p:nvSpPr>
          <p:spPr>
            <a:xfrm rot="2453866">
              <a:off x="2210658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615BDD2A-A321-EF46-9B68-1C3D2E36C72F}"/>
                </a:ext>
              </a:extLst>
            </p:cNvPr>
            <p:cNvSpPr/>
            <p:nvPr/>
          </p:nvSpPr>
          <p:spPr>
            <a:xfrm rot="2453866">
              <a:off x="2322493" y="1652897"/>
              <a:ext cx="920919" cy="866014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3A3E1E1-76AC-CE4C-AC05-B0EDDB76A31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Sound production with speaker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0A40AF-DD89-8145-B855-A4F9885844FA}"/>
              </a:ext>
            </a:extLst>
          </p:cNvPr>
          <p:cNvSpPr txBox="1"/>
          <p:nvPr/>
        </p:nvSpPr>
        <p:spPr>
          <a:xfrm>
            <a:off x="349848" y="6150791"/>
            <a:ext cx="5123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DAC = Digital-to-Analog Converter</a:t>
            </a:r>
          </a:p>
        </p:txBody>
      </p:sp>
    </p:spTree>
    <p:extLst>
      <p:ext uri="{BB962C8B-B14F-4D97-AF65-F5344CB8AC3E}">
        <p14:creationId xmlns:p14="http://schemas.microsoft.com/office/powerpoint/2010/main" val="34168588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3258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006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17684705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en-US"/>
                <a:t>sound</a:t>
              </a:r>
            </a:p>
            <a:p>
              <a:pPr algn="r" eaLnBrk="1" hangingPunct="1"/>
              <a:r>
                <a:rPr lang="en-US" altLang="en-US"/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9533474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C1A315-65CB-E140-8E2F-66B8BCFE55F7}"/>
              </a:ext>
            </a:extLst>
          </p:cNvPr>
          <p:cNvCxnSpPr/>
          <p:nvPr/>
        </p:nvCxnSpPr>
        <p:spPr>
          <a:xfrm rot="5400000">
            <a:off x="7659688" y="5143500"/>
            <a:ext cx="15986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en-US"/>
                <a:t>sound</a:t>
              </a:r>
            </a:p>
            <a:p>
              <a:pPr algn="r" eaLnBrk="1" hangingPunct="1"/>
              <a:r>
                <a:rPr lang="en-US" altLang="en-US"/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D27FA49-06AD-5848-BDAA-925F69A9F6F5}"/>
              </a:ext>
            </a:extLst>
          </p:cNvPr>
          <p:cNvCxnSpPr/>
          <p:nvPr/>
        </p:nvCxnSpPr>
        <p:spPr>
          <a:xfrm>
            <a:off x="6248400" y="5637213"/>
            <a:ext cx="2209800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391B39-2F49-7844-9111-B76E90C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(hardware, interrupt, driver, scheduling,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41223359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CBCF-133E-3C4D-A926-DCFA000DB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The root cause of inaccuracy </a:t>
            </a:r>
            <a:br>
              <a:rPr lang="en-US" dirty="0"/>
            </a:br>
            <a:r>
              <a:rPr lang="en-US" dirty="0"/>
              <a:t>– three uncertainties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55DE2-4514-A345-B982-61144D88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828800"/>
          </a:xfrm>
        </p:spPr>
        <p:txBody>
          <a:bodyPr/>
          <a:lstStyle/>
          <a:p>
            <a:r>
              <a:rPr lang="en-US" altLang="zh-CN" dirty="0"/>
              <a:t>Clock synchronization uncertainty</a:t>
            </a:r>
          </a:p>
          <a:p>
            <a:r>
              <a:rPr lang="en-US" altLang="en-US" dirty="0">
                <a:solidFill>
                  <a:srgbClr val="C00000"/>
                </a:solidFill>
                <a:ea typeface="宋体" panose="02010600030101010101" pitchFamily="2" charset="-122"/>
              </a:rPr>
              <a:t>Sending uncertainty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923E0F-6BD8-E048-BD18-81B4E965516D}"/>
              </a:ext>
            </a:extLst>
          </p:cNvPr>
          <p:cNvCxnSpPr/>
          <p:nvPr/>
        </p:nvCxnSpPr>
        <p:spPr bwMode="auto">
          <a:xfrm>
            <a:off x="228600" y="5943600"/>
            <a:ext cx="8763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7E6844-96B9-C44D-AD9F-0A39655D3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924550"/>
            <a:ext cx="66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 i="1"/>
              <a:t>time</a:t>
            </a:r>
            <a:endParaRPr lang="en-US" altLang="en-US" sz="1600" i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3BA5-2A0C-8947-9002-6B318739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t0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write(sound_dev,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8A63BA-7445-C441-B478-CD8189A7D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3200400"/>
            <a:ext cx="291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issuing command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0DA17C5-FE30-964B-BDBC-D5AB903599B4}"/>
              </a:ext>
            </a:extLst>
          </p:cNvPr>
          <p:cNvCxnSpPr/>
          <p:nvPr/>
        </p:nvCxnSpPr>
        <p:spPr>
          <a:xfrm rot="5400000">
            <a:off x="-189706" y="5142706"/>
            <a:ext cx="1600200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110">
            <a:extLst>
              <a:ext uri="{FF2B5EF4-FFF2-40B4-BE49-F238E27FC236}">
                <a16:creationId xmlns:a16="http://schemas.microsoft.com/office/drawing/2014/main" id="{DB6C821D-1096-EE4D-B8EC-375081A42BDA}"/>
              </a:ext>
            </a:extLst>
          </p:cNvPr>
          <p:cNvGrpSpPr>
            <a:grpSpLocks/>
          </p:cNvGrpSpPr>
          <p:nvPr/>
        </p:nvGrpSpPr>
        <p:grpSpPr bwMode="auto">
          <a:xfrm>
            <a:off x="2709863" y="4667250"/>
            <a:ext cx="1530350" cy="1200150"/>
            <a:chOff x="2633419" y="5048250"/>
            <a:chExt cx="1531188" cy="1200150"/>
          </a:xfrm>
        </p:grpSpPr>
        <p:pic>
          <p:nvPicPr>
            <p:cNvPr id="9239" name="Picture 7">
              <a:extLst>
                <a:ext uri="{FF2B5EF4-FFF2-40B4-BE49-F238E27FC236}">
                  <a16:creationId xmlns:a16="http://schemas.microsoft.com/office/drawing/2014/main" id="{8332CB11-46C6-A445-BD89-3C1192A25E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0272" y="5681662"/>
              <a:ext cx="847619" cy="49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40" name="Picture 8">
              <a:extLst>
                <a:ext uri="{FF2B5EF4-FFF2-40B4-BE49-F238E27FC236}">
                  <a16:creationId xmlns:a16="http://schemas.microsoft.com/office/drawing/2014/main" id="{970D2C0D-82D1-8A4C-B276-3ED87D2520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997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56">
              <a:extLst>
                <a:ext uri="{FF2B5EF4-FFF2-40B4-BE49-F238E27FC236}">
                  <a16:creationId xmlns:a16="http://schemas.microsoft.com/office/drawing/2014/main" id="{D498FA62-9D16-404D-BFFF-6C527BB6C6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3419" y="5048250"/>
              <a:ext cx="153118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sound leaves</a:t>
              </a:r>
            </a:p>
            <a:p>
              <a:pPr eaLnBrk="1" hangingPunct="1"/>
              <a:r>
                <a:rPr lang="en-US" altLang="en-US"/>
                <a:t>speaker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DBDC2EA-D99E-4848-9AC3-B117BBE8EF7A}"/>
                </a:ext>
              </a:extLst>
            </p:cNvPr>
            <p:cNvCxnSpPr/>
            <p:nvPr/>
          </p:nvCxnSpPr>
          <p:spPr>
            <a:xfrm>
              <a:off x="3124225" y="5734050"/>
              <a:ext cx="303379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110D40E-8891-564F-AFC3-96DB2C9E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572000"/>
            <a:ext cx="20574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(software, system, driver, hardware,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A710D4E-7B6C-1346-9841-461E29D5A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863" y="3505200"/>
            <a:ext cx="26670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read(sound_dev, signal);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t1 = wall_clock();</a:t>
            </a:r>
          </a:p>
          <a:p>
            <a:pPr eaLnBrk="1" hangingPunct="1"/>
            <a:r>
              <a:rPr lang="en-US" alt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74ADA40-3D3E-0149-808F-97F029D1E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3200400"/>
            <a:ext cx="2697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software aware of arrival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8C1A315-65CB-E140-8E2F-66B8BCFE55F7}"/>
              </a:ext>
            </a:extLst>
          </p:cNvPr>
          <p:cNvCxnSpPr/>
          <p:nvPr/>
        </p:nvCxnSpPr>
        <p:spPr>
          <a:xfrm rot="5400000">
            <a:off x="7659688" y="5143500"/>
            <a:ext cx="1598612" cy="158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11">
            <a:extLst>
              <a:ext uri="{FF2B5EF4-FFF2-40B4-BE49-F238E27FC236}">
                <a16:creationId xmlns:a16="http://schemas.microsoft.com/office/drawing/2014/main" id="{DD89755C-15A4-BA47-B6DF-8794A3C21B90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4687888"/>
            <a:ext cx="1676400" cy="1179512"/>
            <a:chOff x="4419600" y="5068669"/>
            <a:chExt cx="1676400" cy="1179731"/>
          </a:xfrm>
        </p:grpSpPr>
        <p:pic>
          <p:nvPicPr>
            <p:cNvPr id="9235" name="Picture 5">
              <a:extLst>
                <a:ext uri="{FF2B5EF4-FFF2-40B4-BE49-F238E27FC236}">
                  <a16:creationId xmlns:a16="http://schemas.microsoft.com/office/drawing/2014/main" id="{4CA45283-FDE0-864D-84FB-F523B1B15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341" y="5657850"/>
              <a:ext cx="31242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Picture 6">
              <a:extLst>
                <a:ext uri="{FF2B5EF4-FFF2-40B4-BE49-F238E27FC236}">
                  <a16:creationId xmlns:a16="http://schemas.microsoft.com/office/drawing/2014/main" id="{B368F4D1-62AF-C94B-8A79-9BE4177CB7B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145" y="5657850"/>
              <a:ext cx="790476" cy="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7" name="TextBox 81">
              <a:extLst>
                <a:ext uri="{FF2B5EF4-FFF2-40B4-BE49-F238E27FC236}">
                  <a16:creationId xmlns:a16="http://schemas.microsoft.com/office/drawing/2014/main" id="{18E31CAA-D652-E144-AC3C-806CB757D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9600" y="506866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/>
              <a:r>
                <a:rPr lang="en-US" altLang="en-US"/>
                <a:t>sound</a:t>
              </a:r>
            </a:p>
            <a:p>
              <a:pPr algn="r" eaLnBrk="1" hangingPunct="1"/>
              <a:r>
                <a:rPr lang="en-US" altLang="en-US"/>
                <a:t>reaches mic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873534F9-7167-384A-A2D8-66D941E6F21F}"/>
                </a:ext>
              </a:extLst>
            </p:cNvPr>
            <p:cNvCxnSpPr/>
            <p:nvPr/>
          </p:nvCxnSpPr>
          <p:spPr>
            <a:xfrm>
              <a:off x="5334000" y="5733955"/>
              <a:ext cx="3048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7D27FA49-06AD-5848-BDAA-925F69A9F6F5}"/>
              </a:ext>
            </a:extLst>
          </p:cNvPr>
          <p:cNvCxnSpPr/>
          <p:nvPr/>
        </p:nvCxnSpPr>
        <p:spPr>
          <a:xfrm>
            <a:off x="6248400" y="5637213"/>
            <a:ext cx="2209800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68BFCDF-57A8-B946-BFD7-12A17CBC9C52}"/>
              </a:ext>
            </a:extLst>
          </p:cNvPr>
          <p:cNvCxnSpPr/>
          <p:nvPr/>
        </p:nvCxnSpPr>
        <p:spPr>
          <a:xfrm>
            <a:off x="609600" y="5637213"/>
            <a:ext cx="2039938" cy="158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7F391B39-2F49-7844-9111-B76E90C5B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72000"/>
            <a:ext cx="22098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600"/>
              <a:t>unknown delays (hardware, interrupt, driver, scheduling, …) </a:t>
            </a:r>
            <a:r>
              <a:rPr lang="en-US" altLang="en-US" sz="4000" b="1"/>
              <a:t>?</a:t>
            </a:r>
            <a:endParaRPr lang="en-US" altLang="en-US" sz="1600" b="1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D139D95-69EE-B544-A974-02A00AFF72E5}"/>
              </a:ext>
            </a:extLst>
          </p:cNvPr>
          <p:cNvSpPr/>
          <p:nvPr/>
        </p:nvSpPr>
        <p:spPr>
          <a:xfrm>
            <a:off x="4813300" y="2362200"/>
            <a:ext cx="3647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3200" dirty="0">
                <a:latin typeface="+mn-lt"/>
              </a:rPr>
              <a:t> 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Receiving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30660322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3">
            <a:extLst>
              <a:ext uri="{FF2B5EF4-FFF2-40B4-BE49-F238E27FC236}">
                <a16:creationId xmlns:a16="http://schemas.microsoft.com/office/drawing/2014/main" id="{FF22CD7A-B7D7-314F-B4A0-B0629DEC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宋体" panose="02010600030101010101" pitchFamily="2" charset="-122"/>
              </a:rPr>
              <a:t>Beepbeep’s basic procedure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A1738829-F314-BF49-972E-D8C8C8567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62150"/>
            <a:ext cx="627063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626755CD-1723-2A4C-BEB7-BBB7C73A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8" y="1962150"/>
            <a:ext cx="627062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7346FC1-500E-2C4D-8B33-20E269960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93357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F0004EB-6FD2-1F4B-85DD-B428C201C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008188"/>
            <a:ext cx="3476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">
            <a:extLst>
              <a:ext uri="{FF2B5EF4-FFF2-40B4-BE49-F238E27FC236}">
                <a16:creationId xmlns:a16="http://schemas.microsoft.com/office/drawing/2014/main" id="{7BB824D3-9B1D-CB44-BE61-5CFCEC22DA17}"/>
              </a:ext>
            </a:extLst>
          </p:cNvPr>
          <p:cNvGrpSpPr>
            <a:grpSpLocks/>
          </p:cNvGrpSpPr>
          <p:nvPr/>
        </p:nvGrpSpPr>
        <p:grpSpPr bwMode="auto">
          <a:xfrm>
            <a:off x="5105400" y="2009775"/>
            <a:ext cx="2790825" cy="1490663"/>
            <a:chOff x="2561740" y="2424372"/>
            <a:chExt cx="3610460" cy="190500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5F5B88A-3117-664E-9D0F-83C0920DCD0B}"/>
                </a:ext>
              </a:extLst>
            </p:cNvPr>
            <p:cNvCxnSpPr/>
            <p:nvPr/>
          </p:nvCxnSpPr>
          <p:spPr>
            <a:xfrm>
              <a:off x="3810409" y="2590730"/>
              <a:ext cx="2361791" cy="114218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90A0F05B-DA1E-094B-8560-9494031610A5}"/>
                </a:ext>
              </a:extLst>
            </p:cNvPr>
            <p:cNvSpPr/>
            <p:nvPr/>
          </p:nvSpPr>
          <p:spPr>
            <a:xfrm rot="2133424">
              <a:off x="2561740" y="2424372"/>
              <a:ext cx="1349302" cy="1905000"/>
            </a:xfrm>
            <a:prstGeom prst="arc">
              <a:avLst>
                <a:gd name="adj1" fmla="val 16200000"/>
                <a:gd name="adj2" fmla="val 21239948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33E558BE-3F1D-994E-AA1B-8D2A542BAC4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324600" y="2009775"/>
            <a:ext cx="2667000" cy="1490663"/>
            <a:chOff x="2714140" y="2576772"/>
            <a:chExt cx="3610460" cy="190500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C5AD482-5EDC-6040-8ADE-ED82820B76BD}"/>
                </a:ext>
              </a:extLst>
            </p:cNvPr>
            <p:cNvCxnSpPr/>
            <p:nvPr/>
          </p:nvCxnSpPr>
          <p:spPr>
            <a:xfrm>
              <a:off x="3962757" y="2743130"/>
              <a:ext cx="2361843" cy="1142189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E83C2407-6EBA-6C41-A38D-64CD89752290}"/>
                </a:ext>
              </a:extLst>
            </p:cNvPr>
            <p:cNvSpPr/>
            <p:nvPr/>
          </p:nvSpPr>
          <p:spPr>
            <a:xfrm rot="2133424">
              <a:off x="2714140" y="2576772"/>
              <a:ext cx="1349624" cy="1905000"/>
            </a:xfrm>
            <a:prstGeom prst="arc">
              <a:avLst>
                <a:gd name="adj1" fmla="val 16200000"/>
                <a:gd name="adj2" fmla="val 21239948"/>
              </a:avLst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2297" name="TextBox 20">
            <a:extLst>
              <a:ext uri="{FF2B5EF4-FFF2-40B4-BE49-F238E27FC236}">
                <a16:creationId xmlns:a16="http://schemas.microsoft.com/office/drawing/2014/main" id="{E929469C-BBE6-1D4D-8390-519E9F080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5192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000"/>
              <a:t>Device A</a:t>
            </a:r>
          </a:p>
        </p:txBody>
      </p:sp>
      <p:sp>
        <p:nvSpPr>
          <p:cNvPr id="12298" name="TextBox 21">
            <a:extLst>
              <a:ext uri="{FF2B5EF4-FFF2-40B4-BE49-F238E27FC236}">
                <a16:creationId xmlns:a16="http://schemas.microsoft.com/office/drawing/2014/main" id="{A3C174BC-0305-2841-A69B-74318FA08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519238"/>
            <a:ext cx="121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2000"/>
              <a:t>Device B</a:t>
            </a:r>
          </a:p>
        </p:txBody>
      </p:sp>
      <p:sp>
        <p:nvSpPr>
          <p:cNvPr id="25" name="Curved Up Arrow 24">
            <a:extLst>
              <a:ext uri="{FF2B5EF4-FFF2-40B4-BE49-F238E27FC236}">
                <a16:creationId xmlns:a16="http://schemas.microsoft.com/office/drawing/2014/main" id="{F71F81F4-0E58-7743-976E-EC1BB84C4B66}"/>
              </a:ext>
            </a:extLst>
          </p:cNvPr>
          <p:cNvSpPr/>
          <p:nvPr/>
        </p:nvSpPr>
        <p:spPr>
          <a:xfrm>
            <a:off x="6640513" y="5202238"/>
            <a:ext cx="1589087" cy="4238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urved Up Arrow 25">
            <a:extLst>
              <a:ext uri="{FF2B5EF4-FFF2-40B4-BE49-F238E27FC236}">
                <a16:creationId xmlns:a16="http://schemas.microsoft.com/office/drawing/2014/main" id="{D7C8B3EA-A197-6B47-8E0B-D05B88F73B0D}"/>
              </a:ext>
            </a:extLst>
          </p:cNvPr>
          <p:cNvSpPr/>
          <p:nvPr/>
        </p:nvSpPr>
        <p:spPr>
          <a:xfrm rot="8101" flipH="1">
            <a:off x="6138863" y="5183188"/>
            <a:ext cx="1589087" cy="42386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37B260-501C-7A46-9DBB-A565C1F99CC1}"/>
              </a:ext>
            </a:extLst>
          </p:cNvPr>
          <p:cNvSpPr/>
          <p:nvPr/>
        </p:nvSpPr>
        <p:spPr>
          <a:xfrm>
            <a:off x="5486400" y="5773738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D</a:t>
            </a:r>
            <a:r>
              <a:rPr lang="fr-FR" sz="2400" baseline="-25000" dirty="0">
                <a:latin typeface="Arial" charset="0"/>
              </a:rPr>
              <a:t>AB</a:t>
            </a:r>
            <a:r>
              <a:rPr lang="fr-FR" sz="2400" dirty="0">
                <a:latin typeface="Arial" charset="0"/>
              </a:rPr>
              <a:t>=|ETOA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|/2</a:t>
            </a:r>
            <a:endParaRPr lang="en-US" sz="2400" dirty="0">
              <a:latin typeface="Arial" charset="0"/>
            </a:endParaRPr>
          </a:p>
        </p:txBody>
      </p:sp>
      <p:sp>
        <p:nvSpPr>
          <p:cNvPr id="12302" name="TextBox 20">
            <a:extLst>
              <a:ext uri="{FF2B5EF4-FFF2-40B4-BE49-F238E27FC236}">
                <a16:creationId xmlns:a16="http://schemas.microsoft.com/office/drawing/2014/main" id="{4CD78BA8-8F01-BF43-B15D-45BBE6402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500438"/>
            <a:ext cx="144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600"/>
              <a:t>A’s recording</a:t>
            </a:r>
          </a:p>
        </p:txBody>
      </p:sp>
      <p:sp>
        <p:nvSpPr>
          <p:cNvPr id="12303" name="TextBox 21">
            <a:extLst>
              <a:ext uri="{FF2B5EF4-FFF2-40B4-BE49-F238E27FC236}">
                <a16:creationId xmlns:a16="http://schemas.microsoft.com/office/drawing/2014/main" id="{92EBD183-FE23-7249-82D5-8BAD588F4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500438"/>
            <a:ext cx="137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600"/>
              <a:t>B’s recording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499026F6-867D-2844-85F8-61DC39586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5227638" y="387032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22CE8E4-5F75-BD4D-B45B-188058F0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00000">
            <a:off x="7773988" y="3870325"/>
            <a:ext cx="33337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D9C6ACAC-341A-D347-AFCD-D42399C99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6292850" y="3873500"/>
            <a:ext cx="3476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A7E54A6-CBE2-564E-8C89-0BF15FC6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8370888" y="3873500"/>
            <a:ext cx="3476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E76220F-5BA2-9F46-965A-905359F20910}"/>
              </a:ext>
            </a:extLst>
          </p:cNvPr>
          <p:cNvCxnSpPr/>
          <p:nvPr/>
        </p:nvCxnSpPr>
        <p:spPr>
          <a:xfrm>
            <a:off x="5181600" y="4110038"/>
            <a:ext cx="1524000" cy="15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0530CE3-234B-FD45-A22F-5914D21099D4}"/>
              </a:ext>
            </a:extLst>
          </p:cNvPr>
          <p:cNvCxnSpPr/>
          <p:nvPr/>
        </p:nvCxnSpPr>
        <p:spPr>
          <a:xfrm>
            <a:off x="7467600" y="4110038"/>
            <a:ext cx="1524000" cy="1587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0CFA97-E449-5442-93ED-1249FD1968FB}"/>
              </a:ext>
            </a:extLst>
          </p:cNvPr>
          <p:cNvCxnSpPr/>
          <p:nvPr/>
        </p:nvCxnSpPr>
        <p:spPr>
          <a:xfrm>
            <a:off x="7848600" y="4337050"/>
            <a:ext cx="533400" cy="1588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9A8DA12-A28C-C64B-B8FA-25785701E190}"/>
              </a:ext>
            </a:extLst>
          </p:cNvPr>
          <p:cNvCxnSpPr/>
          <p:nvPr/>
        </p:nvCxnSpPr>
        <p:spPr>
          <a:xfrm>
            <a:off x="5257800" y="4338638"/>
            <a:ext cx="1066800" cy="1587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291F3CBA-8CC0-9E48-8B96-7B89C1287880}"/>
              </a:ext>
            </a:extLst>
          </p:cNvPr>
          <p:cNvSpPr/>
          <p:nvPr/>
        </p:nvSpPr>
        <p:spPr>
          <a:xfrm>
            <a:off x="5257800" y="4414838"/>
            <a:ext cx="1219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ETOA</a:t>
            </a:r>
            <a:r>
              <a:rPr lang="fr-FR" sz="2400" baseline="-25000" dirty="0">
                <a:latin typeface="Arial" charset="0"/>
              </a:rPr>
              <a:t>A</a:t>
            </a:r>
            <a:endParaRPr lang="en-US" sz="2400" dirty="0">
              <a:latin typeface="Arial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BC79C4-2A13-8749-A940-1B5387B63073}"/>
              </a:ext>
            </a:extLst>
          </p:cNvPr>
          <p:cNvSpPr/>
          <p:nvPr/>
        </p:nvSpPr>
        <p:spPr>
          <a:xfrm>
            <a:off x="7620000" y="4414838"/>
            <a:ext cx="12192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ETOA</a:t>
            </a:r>
            <a:r>
              <a:rPr lang="fr-FR" sz="2400" baseline="-25000" dirty="0">
                <a:latin typeface="Arial" charset="0"/>
              </a:rPr>
              <a:t>B</a:t>
            </a:r>
            <a:endParaRPr lang="en-US" sz="2400" dirty="0">
              <a:latin typeface="Arial" charset="0"/>
            </a:endParaRPr>
          </a:p>
        </p:txBody>
      </p:sp>
      <p:sp>
        <p:nvSpPr>
          <p:cNvPr id="38" name="Content Placeholder 42">
            <a:extLst>
              <a:ext uri="{FF2B5EF4-FFF2-40B4-BE49-F238E27FC236}">
                <a16:creationId xmlns:a16="http://schemas.microsoft.com/office/drawing/2014/main" id="{19D2A7CD-7F21-634A-A4D7-B743DB83D54A}"/>
              </a:ext>
            </a:extLst>
          </p:cNvPr>
          <p:cNvSpPr txBox="1">
            <a:spLocks/>
          </p:cNvSpPr>
          <p:nvPr/>
        </p:nvSpPr>
        <p:spPr bwMode="auto">
          <a:xfrm>
            <a:off x="304800" y="1600200"/>
            <a:ext cx="480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Device A emits a beep while both recording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Device B emits another beep while both continue recording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Both devices detect TOA of the two beeps and obtain respective ETOAs</a:t>
            </a:r>
          </a:p>
          <a:p>
            <a:pPr marL="514350" indent="-514350" eaLnBrk="0" hangingPunct="0">
              <a:spcBef>
                <a:spcPct val="20000"/>
              </a:spcBef>
              <a:buFont typeface="+mj-lt"/>
              <a:buAutoNum type="arabicPeriod"/>
              <a:defRPr/>
            </a:pPr>
            <a:r>
              <a:rPr lang="en-US" sz="3000" dirty="0">
                <a:latin typeface="+mn-lt"/>
              </a:rPr>
              <a:t>Exchange ETOAs and calculate the distance</a:t>
            </a:r>
          </a:p>
        </p:txBody>
      </p:sp>
    </p:spTree>
    <p:extLst>
      <p:ext uri="{BB962C8B-B14F-4D97-AF65-F5344CB8AC3E}">
        <p14:creationId xmlns:p14="http://schemas.microsoft.com/office/powerpoint/2010/main" val="139039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38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397221718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AA12D-F2BD-4546-BE66-A19B51724025}"/>
              </a:ext>
            </a:extLst>
          </p:cNvPr>
          <p:cNvSpPr txBox="1"/>
          <p:nvPr/>
        </p:nvSpPr>
        <p:spPr>
          <a:xfrm>
            <a:off x="1302801" y="1813628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38E7BC-197C-6444-9A64-6CC2DCE4B858}"/>
              </a:ext>
            </a:extLst>
          </p:cNvPr>
          <p:cNvSpPr txBox="1"/>
          <p:nvPr/>
        </p:nvSpPr>
        <p:spPr>
          <a:xfrm>
            <a:off x="5543038" y="2600914"/>
            <a:ext cx="1803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latin typeface="Lucida Bright" panose="02040602050505020304" pitchFamily="18" charset="77"/>
              </a:rPr>
              <a:t>WiFi</a:t>
            </a:r>
            <a:r>
              <a:rPr lang="en-US" sz="2400" dirty="0">
                <a:solidFill>
                  <a:srgbClr val="00B0F0"/>
                </a:solidFill>
                <a:latin typeface="Lucida Bright" panose="02040602050505020304" pitchFamily="18" charset="77"/>
              </a:rPr>
              <a:t> signal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A37A58-2BF0-194C-90E5-24D8A59767EB}"/>
              </a:ext>
            </a:extLst>
          </p:cNvPr>
          <p:cNvSpPr txBox="1"/>
          <p:nvPr/>
        </p:nvSpPr>
        <p:spPr>
          <a:xfrm>
            <a:off x="1276216" y="2586859"/>
            <a:ext cx="2989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Physical vibrations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E0B7F-E06A-C344-82F9-092BAD066743}"/>
              </a:ext>
            </a:extLst>
          </p:cNvPr>
          <p:cNvSpPr txBox="1"/>
          <p:nvPr/>
        </p:nvSpPr>
        <p:spPr>
          <a:xfrm>
            <a:off x="5543038" y="1813628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Lucida Bright" panose="02040602050505020304" pitchFamily="18" charset="77"/>
              </a:rPr>
              <a:t>Visible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510BA6-A82B-A548-8C66-DC61A34EEDFF}"/>
              </a:ext>
            </a:extLst>
          </p:cNvPr>
          <p:cNvSpPr txBox="1"/>
          <p:nvPr/>
        </p:nvSpPr>
        <p:spPr>
          <a:xfrm>
            <a:off x="1276216" y="3429000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Ripples in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D9F0FA-FB8F-264B-899D-10E86F4954C0}"/>
              </a:ext>
            </a:extLst>
          </p:cNvPr>
          <p:cNvSpPr txBox="1"/>
          <p:nvPr/>
        </p:nvSpPr>
        <p:spPr>
          <a:xfrm>
            <a:off x="5570925" y="3428999"/>
            <a:ext cx="139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Lucida Bright" panose="02040602050505020304" pitchFamily="18" charset="77"/>
              </a:rPr>
              <a:t>Infrared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33B56-E9A8-9649-A5E5-1233A91FCD1A}"/>
              </a:ext>
            </a:extLst>
          </p:cNvPr>
          <p:cNvSpPr txBox="1"/>
          <p:nvPr/>
        </p:nvSpPr>
        <p:spPr>
          <a:xfrm>
            <a:off x="7007669" y="389066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F3E88-C8CA-AA47-AC03-7A2D7C7B377E}"/>
              </a:ext>
            </a:extLst>
          </p:cNvPr>
          <p:cNvSpPr txBox="1"/>
          <p:nvPr/>
        </p:nvSpPr>
        <p:spPr>
          <a:xfrm>
            <a:off x="3677779" y="379881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EC8CC-EA63-6F45-BA64-1E8C574073DF}"/>
              </a:ext>
            </a:extLst>
          </p:cNvPr>
          <p:cNvSpPr txBox="1"/>
          <p:nvPr/>
        </p:nvSpPr>
        <p:spPr>
          <a:xfrm>
            <a:off x="1224371" y="973181"/>
            <a:ext cx="271580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Mechanical Wave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79D4B-20D0-6C49-AB37-0E9AB2BB7C83}"/>
              </a:ext>
            </a:extLst>
          </p:cNvPr>
          <p:cNvSpPr txBox="1"/>
          <p:nvPr/>
        </p:nvSpPr>
        <p:spPr>
          <a:xfrm>
            <a:off x="5014199" y="973181"/>
            <a:ext cx="3457998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Electromagnetic Wave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887215-776D-2E47-9F59-95CEC185A632}"/>
              </a:ext>
            </a:extLst>
          </p:cNvPr>
          <p:cNvCxnSpPr/>
          <p:nvPr/>
        </p:nvCxnSpPr>
        <p:spPr>
          <a:xfrm>
            <a:off x="4603148" y="968764"/>
            <a:ext cx="0" cy="525910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1EB69BED-451A-8E45-8552-AC219C1AF5FB}"/>
              </a:ext>
            </a:extLst>
          </p:cNvPr>
          <p:cNvGrpSpPr/>
          <p:nvPr/>
        </p:nvGrpSpPr>
        <p:grpSpPr>
          <a:xfrm>
            <a:off x="-167578" y="4523053"/>
            <a:ext cx="5014094" cy="4145459"/>
            <a:chOff x="-167578" y="4523053"/>
            <a:chExt cx="5014094" cy="41454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6EB0201-DB2B-6643-AFC7-DA10A8BB4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7578" y="4523053"/>
              <a:ext cx="5014094" cy="368382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59F541-9795-D540-A9BD-6E0471E169E0}"/>
                </a:ext>
              </a:extLst>
            </p:cNvPr>
            <p:cNvSpPr/>
            <p:nvPr/>
          </p:nvSpPr>
          <p:spPr>
            <a:xfrm>
              <a:off x="-167578" y="6118443"/>
              <a:ext cx="5014093" cy="25500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7544649-952B-5240-B645-FFB76199B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03" b="7545"/>
          <a:stretch/>
        </p:blipFill>
        <p:spPr>
          <a:xfrm>
            <a:off x="4497804" y="4408710"/>
            <a:ext cx="4163650" cy="19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2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</p:spTree>
    <p:extLst>
      <p:ext uri="{BB962C8B-B14F-4D97-AF65-F5344CB8AC3E}">
        <p14:creationId xmlns:p14="http://schemas.microsoft.com/office/powerpoint/2010/main" val="1209308564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</p:spTree>
    <p:extLst>
      <p:ext uri="{BB962C8B-B14F-4D97-AF65-F5344CB8AC3E}">
        <p14:creationId xmlns:p14="http://schemas.microsoft.com/office/powerpoint/2010/main" val="370781177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 Beep</a:t>
            </a:r>
            <a:endParaRPr lang="en-US" altLang="en-US" baseline="-250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B2</a:t>
            </a:r>
          </a:p>
        </p:txBody>
      </p:sp>
    </p:spTree>
    <p:extLst>
      <p:ext uri="{BB962C8B-B14F-4D97-AF65-F5344CB8AC3E}">
        <p14:creationId xmlns:p14="http://schemas.microsoft.com/office/powerpoint/2010/main" val="225882665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 Beep</a:t>
            </a:r>
            <a:endParaRPr lang="en-US" altLang="en-US" baseline="-250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B3</a:t>
            </a:r>
          </a:p>
        </p:txBody>
      </p:sp>
    </p:spTree>
    <p:extLst>
      <p:ext uri="{BB962C8B-B14F-4D97-AF65-F5344CB8AC3E}">
        <p14:creationId xmlns:p14="http://schemas.microsoft.com/office/powerpoint/2010/main" val="3793936999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 Beep</a:t>
            </a:r>
            <a:endParaRPr lang="en-US" altLang="en-US" baseline="-250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B3</a:t>
            </a:r>
          </a:p>
        </p:txBody>
      </p:sp>
      <p:grpSp>
        <p:nvGrpSpPr>
          <p:cNvPr id="21" name="Group 133">
            <a:extLst>
              <a:ext uri="{FF2B5EF4-FFF2-40B4-BE49-F238E27FC236}">
                <a16:creationId xmlns:a16="http://schemas.microsoft.com/office/drawing/2014/main" id="{000E7F39-83DE-C54C-9998-5119505BFA9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60DA3C-46E2-2543-A05F-B155CC8AB172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D8A38B-E66F-A245-8937-F0A3F81C6E4C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E54BB8-538A-E24E-9A54-EA7C71E4D2F3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6C21AB-FDCD-5445-9926-F2EA93DFF747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1">
              <a:extLst>
                <a:ext uri="{FF2B5EF4-FFF2-40B4-BE49-F238E27FC236}">
                  <a16:creationId xmlns:a16="http://schemas.microsoft.com/office/drawing/2014/main" id="{76B58554-5587-3D49-B4F7-DB8CC46B6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4994216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E170C76-A24A-3244-B931-03234D25B508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6B3850-B60A-2249-99DA-6A7E5DFF4430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sp>
        <p:nvSpPr>
          <p:cNvPr id="7" name="Rectangle 74">
            <a:extLst>
              <a:ext uri="{FF2B5EF4-FFF2-40B4-BE49-F238E27FC236}">
                <a16:creationId xmlns:a16="http://schemas.microsoft.com/office/drawing/2014/main" id="{20D633C7-3BEB-0745-9273-D775DF0BF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819" y="1600200"/>
            <a:ext cx="1099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 Beep</a:t>
            </a:r>
            <a:endParaRPr lang="en-US" altLang="en-US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1145F7-D1BA-7A4A-83E4-5E73ECAA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981200"/>
            <a:ext cx="10572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0">
            <a:extLst>
              <a:ext uri="{FF2B5EF4-FFF2-40B4-BE49-F238E27FC236}">
                <a16:creationId xmlns:a16="http://schemas.microsoft.com/office/drawing/2014/main" id="{FE10A894-F3FB-DD44-A5E5-815ACE4CE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18288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5FA26-48D9-1C4A-B0A0-D5769407EA7D}"/>
              </a:ext>
            </a:extLst>
          </p:cNvPr>
          <p:cNvCxnSpPr>
            <a:cxnSpLocks/>
          </p:cNvCxnSpPr>
          <p:nvPr/>
        </p:nvCxnSpPr>
        <p:spPr bwMode="auto">
          <a:xfrm>
            <a:off x="1520636" y="2667000"/>
            <a:ext cx="1905189" cy="5334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511099B-463A-CE4E-AD17-A68303EF4BB8}"/>
              </a:ext>
            </a:extLst>
          </p:cNvPr>
          <p:cNvCxnSpPr/>
          <p:nvPr/>
        </p:nvCxnSpPr>
        <p:spPr bwMode="auto">
          <a:xfrm rot="5400000">
            <a:off x="1293019" y="2439194"/>
            <a:ext cx="457200" cy="15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69">
            <a:extLst>
              <a:ext uri="{FF2B5EF4-FFF2-40B4-BE49-F238E27FC236}">
                <a16:creationId xmlns:a16="http://schemas.microsoft.com/office/drawing/2014/main" id="{25BF4623-7887-694B-9211-DF9C2047D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87" y="28194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B1</a:t>
            </a: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27BE3959-A711-6244-AA15-779AF57FB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286000"/>
            <a:ext cx="436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A1</a:t>
            </a:r>
          </a:p>
        </p:txBody>
      </p:sp>
      <p:sp>
        <p:nvSpPr>
          <p:cNvPr id="14" name="Rectangle 62">
            <a:extLst>
              <a:ext uri="{FF2B5EF4-FFF2-40B4-BE49-F238E27FC236}">
                <a16:creationId xmlns:a16="http://schemas.microsoft.com/office/drawing/2014/main" id="{71151230-5EB9-3E4D-ACA3-0F941F261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491" y="4038600"/>
            <a:ext cx="1149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2</a:t>
            </a:r>
            <a:r>
              <a:rPr lang="en-US" altLang="en-US" baseline="30000"/>
              <a:t>nd</a:t>
            </a:r>
            <a:r>
              <a:rPr lang="en-US" altLang="en-US"/>
              <a:t>  Beep</a:t>
            </a:r>
            <a:endParaRPr lang="en-US" altLang="en-US" baseline="-25000"/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A32924-246A-9B45-B6C5-371AB2C6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09" y="4381500"/>
            <a:ext cx="82874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65">
            <a:extLst>
              <a:ext uri="{FF2B5EF4-FFF2-40B4-BE49-F238E27FC236}">
                <a16:creationId xmlns:a16="http://schemas.microsoft.com/office/drawing/2014/main" id="{0C12E406-B2DE-8440-842A-3A02A32E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267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B45A38-F1B7-AE44-88ED-4DEFDF911D7E}"/>
              </a:ext>
            </a:extLst>
          </p:cNvPr>
          <p:cNvCxnSpPr>
            <a:cxnSpLocks/>
          </p:cNvCxnSpPr>
          <p:nvPr/>
        </p:nvCxnSpPr>
        <p:spPr bwMode="auto">
          <a:xfrm flipH="1">
            <a:off x="1520825" y="5105400"/>
            <a:ext cx="1905000" cy="68580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F0AAFAC-3287-454C-B757-F2FFBFBCF6D8}"/>
              </a:ext>
            </a:extLst>
          </p:cNvPr>
          <p:cNvCxnSpPr/>
          <p:nvPr/>
        </p:nvCxnSpPr>
        <p:spPr bwMode="auto">
          <a:xfrm rot="5400000">
            <a:off x="3196431" y="4877594"/>
            <a:ext cx="458788" cy="0"/>
          </a:xfrm>
          <a:prstGeom prst="straightConnector1">
            <a:avLst/>
          </a:prstGeom>
          <a:ln w="50800">
            <a:solidFill>
              <a:srgbClr val="33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1">
            <a:extLst>
              <a:ext uri="{FF2B5EF4-FFF2-40B4-BE49-F238E27FC236}">
                <a16:creationId xmlns:a16="http://schemas.microsoft.com/office/drawing/2014/main" id="{FDBB1F9A-2673-BC49-A509-D337EEE36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263" y="5410200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A3</a:t>
            </a:r>
          </a:p>
        </p:txBody>
      </p:sp>
      <p:sp>
        <p:nvSpPr>
          <p:cNvPr id="20" name="TextBox 64">
            <a:extLst>
              <a:ext uri="{FF2B5EF4-FFF2-40B4-BE49-F238E27FC236}">
                <a16:creationId xmlns:a16="http://schemas.microsoft.com/office/drawing/2014/main" id="{40512842-98B3-5F4A-A473-4D3D08CB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652" y="4736068"/>
            <a:ext cx="4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/>
              <a:t>t</a:t>
            </a:r>
            <a:r>
              <a:rPr lang="en-US" altLang="en-US" baseline="-25000"/>
              <a:t>B3</a:t>
            </a:r>
          </a:p>
        </p:txBody>
      </p:sp>
      <p:grpSp>
        <p:nvGrpSpPr>
          <p:cNvPr id="21" name="Group 133">
            <a:extLst>
              <a:ext uri="{FF2B5EF4-FFF2-40B4-BE49-F238E27FC236}">
                <a16:creationId xmlns:a16="http://schemas.microsoft.com/office/drawing/2014/main" id="{000E7F39-83DE-C54C-9998-5119505BFA95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C60DA3C-46E2-2543-A05F-B155CC8AB172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D8A38B-E66F-A245-8937-F0A3F81C6E4C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6E54BB8-538A-E24E-9A54-EA7C71E4D2F3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C6C21AB-FDCD-5445-9926-F2EA93DFF747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81">
              <a:extLst>
                <a:ext uri="{FF2B5EF4-FFF2-40B4-BE49-F238E27FC236}">
                  <a16:creationId xmlns:a16="http://schemas.microsoft.com/office/drawing/2014/main" id="{76B58554-5587-3D49-B4F7-DB8CC46B6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27" name="Group 139">
            <a:extLst>
              <a:ext uri="{FF2B5EF4-FFF2-40B4-BE49-F238E27FC236}">
                <a16:creationId xmlns:a16="http://schemas.microsoft.com/office/drawing/2014/main" id="{235A7AEB-AECD-DC46-ADEF-5658A5EBF16E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7615A2E-EC85-F946-91C1-AF9A5D7FD13F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9136D14-D35C-F247-A045-C275ECD8BD3E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BC94D16-9451-2A4C-8E87-59208EF4BF92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844B55F-70E9-CC48-AE11-76D6695723A2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87">
              <a:extLst>
                <a:ext uri="{FF2B5EF4-FFF2-40B4-BE49-F238E27FC236}">
                  <a16:creationId xmlns:a16="http://schemas.microsoft.com/office/drawing/2014/main" id="{9E6ADE1B-F6C1-6C44-BCBC-DA9B696AB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479874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A144DA72-9D9B-7143-96C5-F3FA2BC08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C5CACE-52EF-B247-A974-17553BBC40A7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F202CA2-C7B5-E148-B932-F9034C306EEC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684BBCD-1CBD-C54C-BCE1-4B2E41D23C61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222882-DFA5-8D4C-A255-95092220D458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1804215188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96E907-3F86-4B41-A11D-3FAEC316E605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A00987-4D15-2F42-BD6A-90E9A4CF9DE4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E369591E-A150-8946-B9C6-2B1C147C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1FAFCA8-3DE4-8042-B835-6F1DCBA3745A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2EEFAFA-5065-F641-8C19-878205E3024C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BE54A35-A1EC-5D4D-986E-95FD1AD9F2B6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E341A41-B519-DB45-AEAC-A3763B0E740E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</p:spTree>
    <p:extLst>
      <p:ext uri="{BB962C8B-B14F-4D97-AF65-F5344CB8AC3E}">
        <p14:creationId xmlns:p14="http://schemas.microsoft.com/office/powerpoint/2010/main" val="189503525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3F669AA-49BC-1347-822F-9E05BDEDDD2E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4A0D23D-F8C0-414E-BADE-6215A19D320C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2F6CCBD-6FA4-5044-AB3C-270F71358761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0ABB376-3362-694A-B9AE-B31D916A3E53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D1B94DF-3012-C646-9BC6-953A4F49ADAB}"/>
              </a:ext>
            </a:extLst>
          </p:cNvPr>
          <p:cNvSpPr txBox="1"/>
          <p:nvPr/>
        </p:nvSpPr>
        <p:spPr>
          <a:xfrm>
            <a:off x="4572000" y="5148590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008079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A00987-4D15-2F42-BD6A-90E9A4CF9DE4}"/>
              </a:ext>
            </a:extLst>
          </p:cNvPr>
          <p:cNvSpPr txBox="1"/>
          <p:nvPr/>
        </p:nvSpPr>
        <p:spPr>
          <a:xfrm>
            <a:off x="4569647" y="5024654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</a:t>
            </a:r>
            <a:endParaRPr lang="en-US" sz="2400" dirty="0"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(P+Q+P) – (Q)</a:t>
            </a:r>
            <a:endParaRPr lang="en-US" sz="2400" dirty="0">
              <a:latin typeface="Arial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88066DB-F3B6-4F40-8851-C6250A8C358D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9C9F4DD-11EE-CD45-BE6E-AB8BE7E55201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2EE8225-1910-B149-B367-66CBA51727D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E18EB93-1F42-6743-A941-8F82AB4576DE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44586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A4D92B-0CF9-514D-99A1-95DD41D3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7" y="699333"/>
            <a:ext cx="8312727" cy="479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71F8F-DDC6-ED4F-8E69-569F23C538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16"/>
          <a:stretch/>
        </p:blipFill>
        <p:spPr>
          <a:xfrm>
            <a:off x="2186576" y="2515536"/>
            <a:ext cx="4770849" cy="328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865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A92E84F-A4EE-2F4D-9561-2E0EC49B4F21}"/>
              </a:ext>
            </a:extLst>
          </p:cNvPr>
          <p:cNvCxnSpPr/>
          <p:nvPr/>
        </p:nvCxnSpPr>
        <p:spPr>
          <a:xfrm rot="5400000">
            <a:off x="-650081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BC54467-4D90-464D-A9CE-94078B9EB069}"/>
              </a:ext>
            </a:extLst>
          </p:cNvPr>
          <p:cNvCxnSpPr/>
          <p:nvPr/>
        </p:nvCxnSpPr>
        <p:spPr>
          <a:xfrm rot="5400000">
            <a:off x="1254919" y="3847306"/>
            <a:ext cx="434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15">
            <a:extLst>
              <a:ext uri="{FF2B5EF4-FFF2-40B4-BE49-F238E27FC236}">
                <a16:creationId xmlns:a16="http://schemas.microsoft.com/office/drawing/2014/main" id="{30617D1E-FFEF-1B4A-9452-3BD6D134E91D}"/>
              </a:ext>
            </a:extLst>
          </p:cNvPr>
          <p:cNvGrpSpPr>
            <a:grpSpLocks/>
          </p:cNvGrpSpPr>
          <p:nvPr/>
        </p:nvGrpSpPr>
        <p:grpSpPr bwMode="auto">
          <a:xfrm>
            <a:off x="1084263" y="4038600"/>
            <a:ext cx="2798762" cy="1752600"/>
            <a:chOff x="5050062" y="4038600"/>
            <a:chExt cx="2798538" cy="1752600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C3DD02E6-881A-6943-902F-191C61EF8D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589" y="5105400"/>
              <a:ext cx="1904848" cy="68580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700C6C8-5EA9-6E43-BF17-8AEF8EC22E3C}"/>
                </a:ext>
              </a:extLst>
            </p:cNvPr>
            <p:cNvCxnSpPr/>
            <p:nvPr/>
          </p:nvCxnSpPr>
          <p:spPr>
            <a:xfrm rot="5400000">
              <a:off x="7162043" y="4877594"/>
              <a:ext cx="458788" cy="0"/>
            </a:xfrm>
            <a:prstGeom prst="straightConnector1">
              <a:avLst/>
            </a:prstGeom>
            <a:ln w="50800">
              <a:solidFill>
                <a:srgbClr val="3333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50" name="TextBox 61">
              <a:extLst>
                <a:ext uri="{FF2B5EF4-FFF2-40B4-BE49-F238E27FC236}">
                  <a16:creationId xmlns:a16="http://schemas.microsoft.com/office/drawing/2014/main" id="{68DB7B81-CAE4-984A-9E24-5B82FBEEB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0062" y="5410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A3</a:t>
              </a:r>
            </a:p>
          </p:txBody>
        </p:sp>
        <p:sp>
          <p:nvSpPr>
            <p:cNvPr id="13351" name="Rectangle 62">
              <a:extLst>
                <a:ext uri="{FF2B5EF4-FFF2-40B4-BE49-F238E27FC236}">
                  <a16:creationId xmlns:a16="http://schemas.microsoft.com/office/drawing/2014/main" id="{CE51480B-B690-434B-8B29-EF651A9CE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200" y="4038600"/>
              <a:ext cx="11496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2</a:t>
              </a:r>
              <a:r>
                <a:rPr lang="en-US" altLang="en-US" baseline="30000"/>
                <a:t>nd</a:t>
              </a:r>
              <a:r>
                <a:rPr lang="en-US" altLang="en-US"/>
                <a:t>  Beep</a:t>
              </a:r>
              <a:endParaRPr lang="en-US" altLang="en-US" baseline="-25000"/>
            </a:p>
          </p:txBody>
        </p:sp>
        <p:pic>
          <p:nvPicPr>
            <p:cNvPr id="13352" name="Picture 4">
              <a:extLst>
                <a:ext uri="{FF2B5EF4-FFF2-40B4-BE49-F238E27FC236}">
                  <a16:creationId xmlns:a16="http://schemas.microsoft.com/office/drawing/2014/main" id="{47F665DA-7B94-9147-B3D5-33CCC451F9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381500"/>
              <a:ext cx="828675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3" name="TextBox 64">
              <a:extLst>
                <a:ext uri="{FF2B5EF4-FFF2-40B4-BE49-F238E27FC236}">
                  <a16:creationId xmlns:a16="http://schemas.microsoft.com/office/drawing/2014/main" id="{7B5D0E98-DB0D-0148-84AF-5EAC1A1DE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736068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B3</a:t>
              </a:r>
            </a:p>
          </p:txBody>
        </p:sp>
        <p:sp>
          <p:nvSpPr>
            <p:cNvPr id="13354" name="TextBox 65">
              <a:extLst>
                <a:ext uri="{FF2B5EF4-FFF2-40B4-BE49-F238E27FC236}">
                  <a16:creationId xmlns:a16="http://schemas.microsoft.com/office/drawing/2014/main" id="{06D7EF88-6A94-BA45-995B-E1E24E89C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42672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B2</a:t>
              </a:r>
            </a:p>
          </p:txBody>
        </p:sp>
      </p:grpSp>
      <p:grpSp>
        <p:nvGrpSpPr>
          <p:cNvPr id="3" name="Group 124">
            <a:extLst>
              <a:ext uri="{FF2B5EF4-FFF2-40B4-BE49-F238E27FC236}">
                <a16:creationId xmlns:a16="http://schemas.microsoft.com/office/drawing/2014/main" id="{A1C01BD9-4621-8D4A-971B-582F87D444EF}"/>
              </a:ext>
            </a:extLst>
          </p:cNvPr>
          <p:cNvGrpSpPr>
            <a:grpSpLocks/>
          </p:cNvGrpSpPr>
          <p:nvPr/>
        </p:nvGrpSpPr>
        <p:grpSpPr bwMode="auto">
          <a:xfrm>
            <a:off x="987425" y="1600200"/>
            <a:ext cx="2895600" cy="1600200"/>
            <a:chOff x="4953000" y="1600200"/>
            <a:chExt cx="2895600" cy="1600200"/>
          </a:xfrm>
        </p:grpSpPr>
        <p:grpSp>
          <p:nvGrpSpPr>
            <p:cNvPr id="13340" name="Group 93">
              <a:extLst>
                <a:ext uri="{FF2B5EF4-FFF2-40B4-BE49-F238E27FC236}">
                  <a16:creationId xmlns:a16="http://schemas.microsoft.com/office/drawing/2014/main" id="{8622412B-71A1-4C4A-9802-4276B24B86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6211" y="1600200"/>
              <a:ext cx="1905189" cy="1600200"/>
              <a:chOff x="5485417" y="1600200"/>
              <a:chExt cx="1905189" cy="1600200"/>
            </a:xfrm>
          </p:grpSpPr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EA00C05B-3F9D-E544-8BD5-B2CAB14AC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417" y="2667000"/>
                <a:ext cx="1905189" cy="533400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223B766D-A61D-2940-A701-AA4DE504C296}"/>
                  </a:ext>
                </a:extLst>
              </p:cNvPr>
              <p:cNvCxnSpPr/>
              <p:nvPr/>
            </p:nvCxnSpPr>
            <p:spPr>
              <a:xfrm rot="5400000">
                <a:off x="5257800" y="2439194"/>
                <a:ext cx="457200" cy="1588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46" name="Rectangle 74">
                <a:extLst>
                  <a:ext uri="{FF2B5EF4-FFF2-40B4-BE49-F238E27FC236}">
                    <a16:creationId xmlns:a16="http://schemas.microsoft.com/office/drawing/2014/main" id="{E6E00102-5EB8-C246-8393-EDDDBCB97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600200"/>
                <a:ext cx="109998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  <a:r>
                  <a:rPr lang="en-US" altLang="en-US" baseline="30000"/>
                  <a:t>st</a:t>
                </a:r>
                <a:r>
                  <a:rPr lang="en-US" altLang="en-US"/>
                  <a:t>  Beep</a:t>
                </a:r>
                <a:endParaRPr lang="en-US" altLang="en-US" baseline="-25000"/>
              </a:p>
            </p:txBody>
          </p:sp>
          <p:pic>
            <p:nvPicPr>
              <p:cNvPr id="13347" name="Picture 3">
                <a:extLst>
                  <a:ext uri="{FF2B5EF4-FFF2-40B4-BE49-F238E27FC236}">
                    <a16:creationId xmlns:a16="http://schemas.microsoft.com/office/drawing/2014/main" id="{5411F645-5CFF-F346-9F80-D3C05348C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7400" y="1981200"/>
                <a:ext cx="1057275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341" name="TextBox 69">
              <a:extLst>
                <a:ext uri="{FF2B5EF4-FFF2-40B4-BE49-F238E27FC236}">
                  <a16:creationId xmlns:a16="http://schemas.microsoft.com/office/drawing/2014/main" id="{F8844C96-5667-FD47-AFFA-61E7471A3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2262" y="28194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B1</a:t>
              </a:r>
            </a:p>
          </p:txBody>
        </p:sp>
        <p:sp>
          <p:nvSpPr>
            <p:cNvPr id="13342" name="TextBox 70">
              <a:extLst>
                <a:ext uri="{FF2B5EF4-FFF2-40B4-BE49-F238E27FC236}">
                  <a16:creationId xmlns:a16="http://schemas.microsoft.com/office/drawing/2014/main" id="{884C7097-6324-1544-BBE1-E65DAD1C8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18288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A0</a:t>
              </a:r>
            </a:p>
          </p:txBody>
        </p:sp>
        <p:sp>
          <p:nvSpPr>
            <p:cNvPr id="13343" name="TextBox 71">
              <a:extLst>
                <a:ext uri="{FF2B5EF4-FFF2-40B4-BE49-F238E27FC236}">
                  <a16:creationId xmlns:a16="http://schemas.microsoft.com/office/drawing/2014/main" id="{3B3D0445-1585-A84B-8F8C-CEEFC10E55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2286000"/>
              <a:ext cx="43633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t</a:t>
              </a:r>
              <a:r>
                <a:rPr lang="en-US" altLang="en-US" baseline="-25000"/>
                <a:t>A1</a:t>
              </a:r>
            </a:p>
          </p:txBody>
        </p:sp>
      </p:grpSp>
      <p:grpSp>
        <p:nvGrpSpPr>
          <p:cNvPr id="5" name="Group 133">
            <a:extLst>
              <a:ext uri="{FF2B5EF4-FFF2-40B4-BE49-F238E27FC236}">
                <a16:creationId xmlns:a16="http://schemas.microsoft.com/office/drawing/2014/main" id="{FEAEC16F-9E00-9A4E-9F1C-6010011EABF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2667000"/>
            <a:ext cx="1139825" cy="3125788"/>
            <a:chOff x="3276600" y="2438400"/>
            <a:chExt cx="1140068" cy="312578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BE7AC15-C728-704C-8A4D-76DA77172FAC}"/>
                </a:ext>
              </a:extLst>
            </p:cNvPr>
            <p:cNvCxnSpPr/>
            <p:nvPr/>
          </p:nvCxnSpPr>
          <p:spPr>
            <a:xfrm>
              <a:off x="3578289" y="2438400"/>
              <a:ext cx="68594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83BCDFE6-09EC-CB44-8458-1E769B37FB52}"/>
                </a:ext>
              </a:extLst>
            </p:cNvPr>
            <p:cNvCxnSpPr/>
            <p:nvPr/>
          </p:nvCxnSpPr>
          <p:spPr>
            <a:xfrm>
              <a:off x="3578289" y="5562600"/>
              <a:ext cx="838379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35DE689-D9CE-3343-BE41-F71CDBFDC122}"/>
                </a:ext>
              </a:extLst>
            </p:cNvPr>
            <p:cNvCxnSpPr/>
            <p:nvPr/>
          </p:nvCxnSpPr>
          <p:spPr>
            <a:xfrm rot="5400000">
              <a:off x="3044922" y="4876800"/>
              <a:ext cx="13716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285753E-1DF8-CA4A-A756-C69E77D93541}"/>
                </a:ext>
              </a:extLst>
            </p:cNvPr>
            <p:cNvCxnSpPr/>
            <p:nvPr/>
          </p:nvCxnSpPr>
          <p:spPr>
            <a:xfrm rot="5400000" flipH="1" flipV="1">
              <a:off x="3121916" y="3047206"/>
              <a:ext cx="1219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9" name="Rectangle 81">
              <a:extLst>
                <a:ext uri="{FF2B5EF4-FFF2-40B4-BE49-F238E27FC236}">
                  <a16:creationId xmlns:a16="http://schemas.microsoft.com/office/drawing/2014/main" id="{6453EB28-29D4-544E-A6CB-C60445142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821668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A</a:t>
              </a:r>
            </a:p>
          </p:txBody>
        </p:sp>
      </p:grpSp>
      <p:grpSp>
        <p:nvGrpSpPr>
          <p:cNvPr id="6" name="Group 139">
            <a:extLst>
              <a:ext uri="{FF2B5EF4-FFF2-40B4-BE49-F238E27FC236}">
                <a16:creationId xmlns:a16="http://schemas.microsoft.com/office/drawing/2014/main" id="{C0B42827-6562-6548-AC45-139730798368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3200400"/>
            <a:ext cx="984250" cy="1828800"/>
            <a:chOff x="8232532" y="3276600"/>
            <a:chExt cx="984736" cy="1828800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F9D2DF70-55D0-6E42-914B-E9C74BB14DF3}"/>
                </a:ext>
              </a:extLst>
            </p:cNvPr>
            <p:cNvCxnSpPr/>
            <p:nvPr/>
          </p:nvCxnSpPr>
          <p:spPr>
            <a:xfrm>
              <a:off x="8232532" y="3276600"/>
              <a:ext cx="762376" cy="158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40A1AC10-1C18-2F45-8B12-3EFEBEADD43D}"/>
                </a:ext>
              </a:extLst>
            </p:cNvPr>
            <p:cNvCxnSpPr/>
            <p:nvPr/>
          </p:nvCxnSpPr>
          <p:spPr>
            <a:xfrm>
              <a:off x="8232532" y="5103813"/>
              <a:ext cx="762376" cy="1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CBFAC86-5A99-0844-94DC-238300CE743F}"/>
                </a:ext>
              </a:extLst>
            </p:cNvPr>
            <p:cNvCxnSpPr/>
            <p:nvPr/>
          </p:nvCxnSpPr>
          <p:spPr>
            <a:xfrm rot="16200000" flipH="1">
              <a:off x="8384401" y="4722018"/>
              <a:ext cx="760413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4B66F88-8215-0B45-B36B-D695A003FBFD}"/>
                </a:ext>
              </a:extLst>
            </p:cNvPr>
            <p:cNvCxnSpPr/>
            <p:nvPr/>
          </p:nvCxnSpPr>
          <p:spPr>
            <a:xfrm rot="5400000" flipH="1" flipV="1">
              <a:off x="8459808" y="3579811"/>
              <a:ext cx="609600" cy="31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34" name="Rectangle 87">
              <a:extLst>
                <a:ext uri="{FF2B5EF4-FFF2-40B4-BE49-F238E27FC236}">
                  <a16:creationId xmlns:a16="http://schemas.microsoft.com/office/drawing/2014/main" id="{7B2D74DA-B313-F844-9ED3-D1C069B45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800" y="3886200"/>
              <a:ext cx="9114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/>
                <a:t>ETOA</a:t>
              </a:r>
              <a:r>
                <a:rPr lang="en-US" altLang="en-US" baseline="-25000"/>
                <a:t>B</a:t>
              </a:r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E85969-7530-C14D-982A-987114EC0501}"/>
              </a:ext>
            </a:extLst>
          </p:cNvPr>
          <p:cNvCxnSpPr/>
          <p:nvPr/>
        </p:nvCxnSpPr>
        <p:spPr bwMode="auto">
          <a:xfrm>
            <a:off x="1057275" y="3200400"/>
            <a:ext cx="27432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959150-879E-F242-B6B6-5AB0A631C951}"/>
              </a:ext>
            </a:extLst>
          </p:cNvPr>
          <p:cNvCxnSpPr>
            <a:cxnSpLocks/>
          </p:cNvCxnSpPr>
          <p:nvPr/>
        </p:nvCxnSpPr>
        <p:spPr>
          <a:xfrm flipV="1">
            <a:off x="4572000" y="2655332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A4F6FFC-71F8-154E-9A0A-17AB55344A6C}"/>
              </a:ext>
            </a:extLst>
          </p:cNvPr>
          <p:cNvSpPr txBox="1"/>
          <p:nvPr/>
        </p:nvSpPr>
        <p:spPr>
          <a:xfrm>
            <a:off x="4572000" y="2655332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A00987-4D15-2F42-BD6A-90E9A4CF9DE4}"/>
              </a:ext>
            </a:extLst>
          </p:cNvPr>
          <p:cNvSpPr txBox="1"/>
          <p:nvPr/>
        </p:nvSpPr>
        <p:spPr>
          <a:xfrm>
            <a:off x="4569647" y="5024654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</a:t>
            </a:r>
            <a:endParaRPr lang="en-US" sz="2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DEAE01-66E4-FA4F-9ACF-E69E163CCE8E}"/>
              </a:ext>
            </a:extLst>
          </p:cNvPr>
          <p:cNvSpPr txBox="1"/>
          <p:nvPr/>
        </p:nvSpPr>
        <p:spPr>
          <a:xfrm>
            <a:off x="4578357" y="3815443"/>
            <a:ext cx="60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Q</a:t>
            </a:r>
            <a:endParaRPr lang="en-US"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37E63C5-3906-8742-B3C7-F4836E209546}"/>
              </a:ext>
            </a:extLst>
          </p:cNvPr>
          <p:cNvSpPr/>
          <p:nvPr/>
        </p:nvSpPr>
        <p:spPr>
          <a:xfrm>
            <a:off x="5353059" y="3772972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|ETOA</a:t>
            </a:r>
            <a:r>
              <a:rPr lang="fr-FR" sz="2400" baseline="-25000" dirty="0">
                <a:latin typeface="Arial" charset="0"/>
              </a:rPr>
              <a:t>A</a:t>
            </a:r>
            <a:r>
              <a:rPr lang="fr-FR" sz="2400" dirty="0">
                <a:latin typeface="Arial" charset="0"/>
              </a:rPr>
              <a:t>-ETOA</a:t>
            </a:r>
            <a:r>
              <a:rPr lang="fr-FR" sz="2400" baseline="-25000" dirty="0">
                <a:latin typeface="Arial" charset="0"/>
              </a:rPr>
              <a:t>B</a:t>
            </a:r>
            <a:r>
              <a:rPr lang="fr-FR" sz="2400" dirty="0">
                <a:latin typeface="Arial" charset="0"/>
              </a:rPr>
              <a:t>|</a:t>
            </a:r>
            <a:endParaRPr lang="en-US" sz="2400" dirty="0">
              <a:latin typeface="Arial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ACC9C0-7487-5541-AE2D-52E5DCD7D8D6}"/>
              </a:ext>
            </a:extLst>
          </p:cNvPr>
          <p:cNvSpPr/>
          <p:nvPr/>
        </p:nvSpPr>
        <p:spPr>
          <a:xfrm>
            <a:off x="5553075" y="4424149"/>
            <a:ext cx="33528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82296" indent="-228600" algn="ctr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(P+Q+P) – (Q)</a:t>
            </a:r>
            <a:endParaRPr lang="en-US" sz="2400" dirty="0">
              <a:latin typeface="Arial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0ECF93B-BBBB-0241-AA33-E6941187A71D}"/>
              </a:ext>
            </a:extLst>
          </p:cNvPr>
          <p:cNvSpPr/>
          <p:nvPr/>
        </p:nvSpPr>
        <p:spPr>
          <a:xfrm>
            <a:off x="6018580" y="5003370"/>
            <a:ext cx="2054220" cy="461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2P</a:t>
            </a:r>
            <a:endParaRPr lang="en-US" sz="2400" dirty="0">
              <a:latin typeface="Arial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1E44E1-1400-6D48-83CF-CA6391969AA1}"/>
              </a:ext>
            </a:extLst>
          </p:cNvPr>
          <p:cNvSpPr/>
          <p:nvPr/>
        </p:nvSpPr>
        <p:spPr>
          <a:xfrm>
            <a:off x="6018579" y="5465332"/>
            <a:ext cx="2781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-22860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fr-FR" sz="2400" dirty="0">
                <a:latin typeface="Arial" charset="0"/>
              </a:rPr>
              <a:t>= 2 (time of flight) </a:t>
            </a:r>
            <a:endParaRPr lang="en-US" sz="2400" dirty="0">
              <a:latin typeface="Arial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662A2C39-3E09-FD48-A7D4-045E9884F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宋体" panose="02010600030101010101" pitchFamily="2" charset="-122"/>
              </a:rPr>
              <a:t>Timeline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B283389-B279-7640-BC93-B877D4A8E062}"/>
              </a:ext>
            </a:extLst>
          </p:cNvPr>
          <p:cNvCxnSpPr/>
          <p:nvPr/>
        </p:nvCxnSpPr>
        <p:spPr bwMode="auto">
          <a:xfrm>
            <a:off x="358820" y="3195684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8DD42FB-2267-A64F-AC64-5E59210EEC8B}"/>
              </a:ext>
            </a:extLst>
          </p:cNvPr>
          <p:cNvCxnSpPr/>
          <p:nvPr/>
        </p:nvCxnSpPr>
        <p:spPr bwMode="auto">
          <a:xfrm>
            <a:off x="358819" y="2683862"/>
            <a:ext cx="5126351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AEEB282C-2B14-6548-92B7-C5162309D4F5}"/>
              </a:ext>
            </a:extLst>
          </p:cNvPr>
          <p:cNvSpPr txBox="1"/>
          <p:nvPr/>
        </p:nvSpPr>
        <p:spPr>
          <a:xfrm>
            <a:off x="0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A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06D56C2-80B7-3F48-9684-B91467DE01CA}"/>
              </a:ext>
            </a:extLst>
          </p:cNvPr>
          <p:cNvSpPr txBox="1"/>
          <p:nvPr/>
        </p:nvSpPr>
        <p:spPr>
          <a:xfrm>
            <a:off x="3425825" y="1342732"/>
            <a:ext cx="155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Device B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B20AD54-4BAF-BA4C-8867-92E1BB260859}"/>
              </a:ext>
            </a:extLst>
          </p:cNvPr>
          <p:cNvCxnSpPr>
            <a:cxnSpLocks/>
          </p:cNvCxnSpPr>
          <p:nvPr/>
        </p:nvCxnSpPr>
        <p:spPr>
          <a:xfrm flipV="1">
            <a:off x="4580709" y="3243314"/>
            <a:ext cx="0" cy="1905276"/>
          </a:xfrm>
          <a:prstGeom prst="line">
            <a:avLst/>
          </a:prstGeom>
          <a:ln w="44450">
            <a:solidFill>
              <a:schemeClr val="accent6">
                <a:lumMod val="75000"/>
              </a:schemeClr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788FFF3-914A-6A43-8CA9-F0A9DB444C45}"/>
              </a:ext>
            </a:extLst>
          </p:cNvPr>
          <p:cNvCxnSpPr>
            <a:cxnSpLocks/>
          </p:cNvCxnSpPr>
          <p:nvPr/>
        </p:nvCxnSpPr>
        <p:spPr>
          <a:xfrm flipV="1">
            <a:off x="4574353" y="5151549"/>
            <a:ext cx="0" cy="533400"/>
          </a:xfrm>
          <a:prstGeom prst="line">
            <a:avLst/>
          </a:prstGeom>
          <a:ln w="44450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626393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7789FA-EF46-984D-B3AE-453D4D554576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Fine-grained distance measurement</a:t>
            </a:r>
          </a:p>
        </p:txBody>
      </p:sp>
    </p:spTree>
    <p:extLst>
      <p:ext uri="{BB962C8B-B14F-4D97-AF65-F5344CB8AC3E}">
        <p14:creationId xmlns:p14="http://schemas.microsoft.com/office/powerpoint/2010/main" val="747963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7789FA-EF46-984D-B3AE-453D4D554576}"/>
              </a:ext>
            </a:extLst>
          </p:cNvPr>
          <p:cNvSpPr txBox="1"/>
          <p:nvPr/>
        </p:nvSpPr>
        <p:spPr>
          <a:xfrm>
            <a:off x="0" y="3090118"/>
            <a:ext cx="9144000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</p:spTree>
    <p:extLst>
      <p:ext uri="{BB962C8B-B14F-4D97-AF65-F5344CB8AC3E}">
        <p14:creationId xmlns:p14="http://schemas.microsoft.com/office/powerpoint/2010/main" val="10885574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CCA11F-038B-514A-8C69-68375EA6B0AB}"/>
              </a:ext>
            </a:extLst>
          </p:cNvPr>
          <p:cNvGrpSpPr/>
          <p:nvPr/>
        </p:nvGrpSpPr>
        <p:grpSpPr>
          <a:xfrm>
            <a:off x="1952259" y="1440823"/>
            <a:ext cx="4558" cy="2714481"/>
            <a:chOff x="1952259" y="1440823"/>
            <a:chExt cx="4558" cy="271448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4A078A-D6E1-564D-9355-58FCEBC80CE8}"/>
                </a:ext>
              </a:extLst>
            </p:cNvPr>
            <p:cNvCxnSpPr>
              <a:cxnSpLocks/>
            </p:cNvCxnSpPr>
            <p:nvPr/>
          </p:nvCxnSpPr>
          <p:spPr>
            <a:xfrm>
              <a:off x="1956817" y="1440823"/>
              <a:ext cx="0" cy="1357240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B621B56-A9B0-B944-9182-69C3B67DF5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2259" y="2798063"/>
              <a:ext cx="1" cy="1357241"/>
            </a:xfrm>
            <a:prstGeom prst="line">
              <a:avLst/>
            </a:prstGeom>
            <a:ln w="66675">
              <a:solidFill>
                <a:srgbClr val="FFC000"/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0E0830-0653-1F4B-8F0D-E743125C5D3E}"/>
              </a:ext>
            </a:extLst>
          </p:cNvPr>
          <p:cNvGrpSpPr/>
          <p:nvPr/>
        </p:nvGrpSpPr>
        <p:grpSpPr>
          <a:xfrm>
            <a:off x="3909074" y="584775"/>
            <a:ext cx="387795" cy="2714481"/>
            <a:chOff x="1915319" y="1593223"/>
            <a:chExt cx="387795" cy="271448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BB730DE-080F-1242-A979-04802DEC204A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BF4A55-C08A-6048-BFEA-5BE0D0CFC163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14962AE-C658-5A4D-AE09-114A83AEDC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B8AEAE1-7158-6E40-9C3E-088FFF9400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0FD456-CA42-9747-9F71-2AA58F5B91D5}"/>
              </a:ext>
            </a:extLst>
          </p:cNvPr>
          <p:cNvGrpSpPr/>
          <p:nvPr/>
        </p:nvGrpSpPr>
        <p:grpSpPr>
          <a:xfrm>
            <a:off x="7517906" y="3937575"/>
            <a:ext cx="387795" cy="2714481"/>
            <a:chOff x="1915319" y="1593223"/>
            <a:chExt cx="387795" cy="271448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F3639D-AB60-F240-A5B0-ECDE42869D53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3CDA5FD-3FF3-0F4B-BD78-5801D0C49224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5B465E2-051C-B348-8D6A-3FA70EBF70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C30E17E-742E-1A47-8518-BB1DCCA2BB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C02EB38-1660-3144-A306-3DAD460A46BB}"/>
              </a:ext>
            </a:extLst>
          </p:cNvPr>
          <p:cNvSpPr txBox="1"/>
          <p:nvPr/>
        </p:nvSpPr>
        <p:spPr>
          <a:xfrm>
            <a:off x="59483" y="5973435"/>
            <a:ext cx="6697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Temporal variation of the wave’s amplitude</a:t>
            </a:r>
          </a:p>
        </p:txBody>
      </p:sp>
    </p:spTree>
    <p:extLst>
      <p:ext uri="{BB962C8B-B14F-4D97-AF65-F5344CB8AC3E}">
        <p14:creationId xmlns:p14="http://schemas.microsoft.com/office/powerpoint/2010/main" val="269916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02453-F4D4-674A-AEE0-E0DDCBAE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68" y="266288"/>
            <a:ext cx="5929297" cy="642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DC2FCB-60AC-EF4A-AF37-510D175E07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FC4022-B929-2D48-A725-9A9DB917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79644" y="2851728"/>
            <a:ext cx="1154545" cy="115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D5DB4-1AEC-5843-BDDE-2D4627747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911" y="4855366"/>
            <a:ext cx="954169" cy="95416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583F461-0B56-4448-A257-5370CEA3D283}"/>
              </a:ext>
            </a:extLst>
          </p:cNvPr>
          <p:cNvGrpSpPr/>
          <p:nvPr/>
        </p:nvGrpSpPr>
        <p:grpSpPr>
          <a:xfrm>
            <a:off x="6781080" y="3877231"/>
            <a:ext cx="387795" cy="2714481"/>
            <a:chOff x="1915319" y="1593223"/>
            <a:chExt cx="387795" cy="271448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05834E1-5DF4-0D47-B230-80B001DAD742}"/>
                </a:ext>
              </a:extLst>
            </p:cNvPr>
            <p:cNvSpPr/>
            <p:nvPr/>
          </p:nvSpPr>
          <p:spPr>
            <a:xfrm>
              <a:off x="1915319" y="2756566"/>
              <a:ext cx="387795" cy="387795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8947F30-DA7A-AC4E-A64E-384389A6E69F}"/>
                </a:ext>
              </a:extLst>
            </p:cNvPr>
            <p:cNvGrpSpPr/>
            <p:nvPr/>
          </p:nvGrpSpPr>
          <p:grpSpPr>
            <a:xfrm>
              <a:off x="2104659" y="1593223"/>
              <a:ext cx="4558" cy="2714481"/>
              <a:chOff x="1952259" y="1440823"/>
              <a:chExt cx="4558" cy="271448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733E721-4CD8-CF46-B9A7-64D5BEC85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56817" y="1440823"/>
                <a:ext cx="0" cy="1357240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B960519-DFF1-CD4C-A93A-6246F4F421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52259" y="2798063"/>
                <a:ext cx="1" cy="1357241"/>
              </a:xfrm>
              <a:prstGeom prst="line">
                <a:avLst/>
              </a:prstGeom>
              <a:ln w="66675">
                <a:solidFill>
                  <a:srgbClr val="FFC000"/>
                </a:solidFill>
                <a:prstDash val="sysDot"/>
                <a:head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7923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766DCF-E130-494C-B971-B320345301A5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24658C2-1FEF-2C42-95D6-5DB9DF58EE9E}"/>
              </a:ext>
            </a:extLst>
          </p:cNvPr>
          <p:cNvSpPr/>
          <p:nvPr/>
        </p:nvSpPr>
        <p:spPr>
          <a:xfrm>
            <a:off x="3670569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A1A4FD-46A2-CD47-B83A-1F0C597A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52913">
            <a:off x="378496" y="2718349"/>
            <a:ext cx="1133050" cy="11036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43125-A83D-1345-88BE-F606ED4BB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39" y="2485317"/>
            <a:ext cx="1101632" cy="13011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254F5-BB0C-964B-AA34-71B4E6F13D0E}"/>
              </a:ext>
            </a:extLst>
          </p:cNvPr>
          <p:cNvCxnSpPr>
            <a:cxnSpLocks/>
          </p:cNvCxnSpPr>
          <p:nvPr/>
        </p:nvCxnSpPr>
        <p:spPr>
          <a:xfrm>
            <a:off x="5002306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C2332A-E95F-3E42-B7E7-DB5CF01D066C}"/>
              </a:ext>
            </a:extLst>
          </p:cNvPr>
          <p:cNvCxnSpPr>
            <a:cxnSpLocks/>
          </p:cNvCxnSpPr>
          <p:nvPr/>
        </p:nvCxnSpPr>
        <p:spPr>
          <a:xfrm flipV="1">
            <a:off x="4864806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</p:spTree>
    <p:extLst>
      <p:ext uri="{BB962C8B-B14F-4D97-AF65-F5344CB8AC3E}">
        <p14:creationId xmlns:p14="http://schemas.microsoft.com/office/powerpoint/2010/main" val="37807365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02202C-482D-B348-A490-1CD80B36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" t="1343" r="253" b="68563"/>
          <a:stretch>
            <a:fillRect/>
          </a:stretch>
        </p:blipFill>
        <p:spPr>
          <a:xfrm>
            <a:off x="1572828" y="2126931"/>
            <a:ext cx="7638883" cy="2106599"/>
          </a:xfrm>
          <a:custGeom>
            <a:avLst/>
            <a:gdLst>
              <a:gd name="connsiteX0" fmla="*/ 0 w 5217459"/>
              <a:gd name="connsiteY0" fmla="*/ 0 h 1438835"/>
              <a:gd name="connsiteX1" fmla="*/ 5217459 w 5217459"/>
              <a:gd name="connsiteY1" fmla="*/ 0 h 1438835"/>
              <a:gd name="connsiteX2" fmla="*/ 5217459 w 5217459"/>
              <a:gd name="connsiteY2" fmla="*/ 1438835 h 1438835"/>
              <a:gd name="connsiteX3" fmla="*/ 0 w 5217459"/>
              <a:gd name="connsiteY3" fmla="*/ 1438835 h 14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7459" h="1438835">
                <a:moveTo>
                  <a:pt x="0" y="0"/>
                </a:moveTo>
                <a:lnTo>
                  <a:pt x="5217459" y="0"/>
                </a:lnTo>
                <a:lnTo>
                  <a:pt x="5217459" y="1438835"/>
                </a:lnTo>
                <a:lnTo>
                  <a:pt x="0" y="1438835"/>
                </a:lnTo>
                <a:close/>
              </a:path>
            </a:pathLst>
          </a:cu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388DB3-AD36-FB47-95EA-58D8A6E5377E}"/>
              </a:ext>
            </a:extLst>
          </p:cNvPr>
          <p:cNvCxnSpPr/>
          <p:nvPr/>
        </p:nvCxnSpPr>
        <p:spPr>
          <a:xfrm>
            <a:off x="3806970" y="1692995"/>
            <a:ext cx="0" cy="30900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FBE08893-75D8-C243-B39A-B7841EC69A62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ED16E87-9C7B-DD41-AE88-C6B5600F5954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104F1A-382F-C248-91AC-E4A802B5572C}"/>
              </a:ext>
            </a:extLst>
          </p:cNvPr>
          <p:cNvCxnSpPr>
            <a:cxnSpLocks/>
          </p:cNvCxnSpPr>
          <p:nvPr/>
        </p:nvCxnSpPr>
        <p:spPr>
          <a:xfrm>
            <a:off x="3793523" y="4778683"/>
            <a:ext cx="493469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D4BCCD-997E-B942-AF17-881D4762ABE9}"/>
              </a:ext>
            </a:extLst>
          </p:cNvPr>
          <p:cNvSpPr txBox="1"/>
          <p:nvPr/>
        </p:nvSpPr>
        <p:spPr>
          <a:xfrm>
            <a:off x="7463463" y="4804935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458F49-E351-E54E-8540-45234C30382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/>
              <p:nvPr/>
            </p:nvSpPr>
            <p:spPr>
              <a:xfrm>
                <a:off x="753753" y="4275700"/>
                <a:ext cx="2742481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DC4860-44AA-504C-AF78-23989AF4C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53" y="4275700"/>
                <a:ext cx="2742481" cy="369332"/>
              </a:xfrm>
              <a:prstGeom prst="rect">
                <a:avLst/>
              </a:prstGeom>
              <a:blipFill>
                <a:blip r:embed="rId3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/>
              <p:nvPr/>
            </p:nvSpPr>
            <p:spPr>
              <a:xfrm>
                <a:off x="759660" y="4884006"/>
                <a:ext cx="2751459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DDB92D-8230-5F4A-8302-0D5242C26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660" y="4884006"/>
                <a:ext cx="2751459" cy="369332"/>
              </a:xfrm>
              <a:prstGeom prst="rect">
                <a:avLst/>
              </a:prstGeom>
              <a:blipFill>
                <a:blip r:embed="rId4"/>
                <a:stretch>
                  <a:fillRect l="-2315" t="-6667" r="-324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97638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539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299170" y="5226913"/>
                <a:ext cx="279961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. 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𝑡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))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170" y="5226913"/>
                <a:ext cx="2799613" cy="615553"/>
              </a:xfrm>
              <a:prstGeom prst="rect">
                <a:avLst/>
              </a:prstGeom>
              <a:blipFill>
                <a:blip r:embed="rId3"/>
                <a:stretch>
                  <a:fillRect l="-2715" t="-4082" r="-5430" b="-387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/>
              <p:nvPr/>
            </p:nvSpPr>
            <p:spPr>
              <a:xfrm>
                <a:off x="1760561" y="5220480"/>
                <a:ext cx="53860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6793E86-2883-AA4F-95E8-DE205C7EF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561" y="5220480"/>
                <a:ext cx="538609" cy="615553"/>
              </a:xfrm>
              <a:prstGeom prst="rect">
                <a:avLst/>
              </a:prstGeom>
              <a:blipFill>
                <a:blip r:embed="rId4"/>
                <a:stretch>
                  <a:fillRect l="-4651" r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34F1D86-0C9B-3042-AD57-E92036A46EB7}"/>
              </a:ext>
            </a:extLst>
          </p:cNvPr>
          <p:cNvGrpSpPr/>
          <p:nvPr/>
        </p:nvGrpSpPr>
        <p:grpSpPr>
          <a:xfrm>
            <a:off x="1760560" y="5913583"/>
            <a:ext cx="3478709" cy="671376"/>
            <a:chOff x="1760560" y="5913583"/>
            <a:chExt cx="34787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2655CA3-88D4-7B40-9BD7-D91533DF734F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F2655CA3-88D4-7B40-9BD7-D91533DF73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9C894B8-21B4-0A4F-8E3D-1CF8A55C3A85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9C894B8-21B4-0A4F-8E3D-1CF8A55C3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2575" t="-4082" r="-4721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7D844BB-2D1D-714A-9D9A-28CFFD926C4B}"/>
              </a:ext>
            </a:extLst>
          </p:cNvPr>
          <p:cNvSpPr txBox="1"/>
          <p:nvPr/>
        </p:nvSpPr>
        <p:spPr>
          <a:xfrm>
            <a:off x="4675950" y="3670820"/>
            <a:ext cx="2089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 =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second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5C7E4-AD24-974D-AC43-EEBE80CAD1C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Frequency, Amplitude, and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/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538F6E-64BF-6F49-A105-DA5495E4D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1125900"/>
                <a:ext cx="2742481" cy="369332"/>
              </a:xfrm>
              <a:prstGeom prst="rect">
                <a:avLst/>
              </a:prstGeom>
              <a:blipFill>
                <a:blip r:embed="rId6"/>
                <a:stretch>
                  <a:fillRect l="-3226" t="-6667" r="-184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/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𝑎𝑛𝑔𝑙𝑒𝑠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𝑝𝑒𝑟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𝑐𝑦𝑐𝑙𝑒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477CA70-CE62-9D43-ADCB-8A782C0C5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828" y="701361"/>
                <a:ext cx="2751459" cy="369332"/>
              </a:xfrm>
              <a:prstGeom prst="rect">
                <a:avLst/>
              </a:prstGeom>
              <a:blipFill>
                <a:blip r:embed="rId7"/>
                <a:stretch>
                  <a:fillRect l="-1843" t="-3333" r="-3226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780045B-4757-AD4E-BAE3-142E363C321C}"/>
              </a:ext>
            </a:extLst>
          </p:cNvPr>
          <p:cNvSpPr txBox="1"/>
          <p:nvPr/>
        </p:nvSpPr>
        <p:spPr>
          <a:xfrm>
            <a:off x="1955296" y="3544805"/>
            <a:ext cx="1098164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10ACD741-DC2B-E642-A192-3C536C484E57}"/>
              </a:ext>
            </a:extLst>
          </p:cNvPr>
          <p:cNvSpPr/>
          <p:nvPr/>
        </p:nvSpPr>
        <p:spPr>
          <a:xfrm>
            <a:off x="3061252" y="3220278"/>
            <a:ext cx="511691" cy="602341"/>
          </a:xfrm>
          <a:custGeom>
            <a:avLst/>
            <a:gdLst>
              <a:gd name="connsiteX0" fmla="*/ 0 w 511691"/>
              <a:gd name="connsiteY0" fmla="*/ 596348 h 602341"/>
              <a:gd name="connsiteX1" fmla="*/ 477078 w 511691"/>
              <a:gd name="connsiteY1" fmla="*/ 516835 h 602341"/>
              <a:gd name="connsiteX2" fmla="*/ 437322 w 511691"/>
              <a:gd name="connsiteY2" fmla="*/ 0 h 6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691" h="602341">
                <a:moveTo>
                  <a:pt x="0" y="596348"/>
                </a:moveTo>
                <a:cubicBezTo>
                  <a:pt x="202095" y="606287"/>
                  <a:pt x="404191" y="616226"/>
                  <a:pt x="477078" y="516835"/>
                </a:cubicBezTo>
                <a:cubicBezTo>
                  <a:pt x="549965" y="417444"/>
                  <a:pt x="493643" y="208722"/>
                  <a:pt x="437322" y="0"/>
                </a:cubicBezTo>
              </a:path>
            </a:pathLst>
          </a:custGeom>
          <a:noFill/>
          <a:ln w="34925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6E66ED-96DF-7B4E-90F0-86EF11DF5DC6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6E66ED-96DF-7B4E-90F0-86EF11DF5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blipFill>
                <a:blip r:embed="rId8"/>
                <a:stretch>
                  <a:fillRect l="-19178" t="-24490" r="-3150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E96CB922-B0AD-FF4D-B997-E5606F7899FD}"/>
              </a:ext>
            </a:extLst>
          </p:cNvPr>
          <p:cNvGrpSpPr/>
          <p:nvPr/>
        </p:nvGrpSpPr>
        <p:grpSpPr>
          <a:xfrm>
            <a:off x="5239269" y="5608663"/>
            <a:ext cx="3293081" cy="1152495"/>
            <a:chOff x="1760560" y="5636575"/>
            <a:chExt cx="3293081" cy="115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AA201F3-2F77-8F4A-8A51-BE7C71B7E686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AA201F3-2F77-8F4A-8A51-BE7C71B7E6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9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78F6F81-2135-8F4C-B5AF-86E9577CBE31}"/>
                    </a:ext>
                  </a:extLst>
                </p:cNvPr>
                <p:cNvSpPr txBox="1"/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78F6F81-2135-8F4C-B5AF-86E9577CBE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blipFill>
                  <a:blip r:embed="rId10"/>
                  <a:stretch>
                    <a:fillRect l="-2752" t="-1099" r="-5046" b="-131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D3D4B48-F73F-B147-BE26-14E63946BD3B}"/>
                  </a:ext>
                </a:extLst>
              </p:cNvPr>
              <p:cNvSpPr txBox="1"/>
              <p:nvPr/>
            </p:nvSpPr>
            <p:spPr>
              <a:xfrm>
                <a:off x="5190566" y="1038095"/>
                <a:ext cx="3882345" cy="106471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𝑂𝑛𝑒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𝑓𝑢𝑙𝑙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𝑖𝑛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𝑠𝑒𝑐𝑜𝑛𝑑𝑠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i.e.,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D3D4B48-F73F-B147-BE26-14E63946B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0566" y="1038095"/>
                <a:ext cx="3882345" cy="1064715"/>
              </a:xfrm>
              <a:prstGeom prst="rect">
                <a:avLst/>
              </a:prstGeom>
              <a:blipFill>
                <a:blip r:embed="rId11"/>
                <a:stretch>
                  <a:fillRect l="-4575" t="-2353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21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8B18FD-53BC-F446-B92A-1518506B6BB1}"/>
              </a:ext>
            </a:extLst>
          </p:cNvPr>
          <p:cNvCxnSpPr>
            <a:cxnSpLocks/>
          </p:cNvCxnSpPr>
          <p:nvPr/>
        </p:nvCxnSpPr>
        <p:spPr>
          <a:xfrm flipH="1">
            <a:off x="2103121" y="859536"/>
            <a:ext cx="3986783" cy="188366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35F99F-2F42-1245-BE8A-B71325AB9E85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B27360-3C0A-4F4D-9951-36F91666EAAB}"/>
              </a:ext>
            </a:extLst>
          </p:cNvPr>
          <p:cNvCxnSpPr>
            <a:cxnSpLocks/>
          </p:cNvCxnSpPr>
          <p:nvPr/>
        </p:nvCxnSpPr>
        <p:spPr>
          <a:xfrm flipH="1" flipV="1">
            <a:off x="1975105" y="2798064"/>
            <a:ext cx="5650991" cy="3072384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C4690F-8003-4E47-8505-2DFBA37311FD}"/>
              </a:ext>
            </a:extLst>
          </p:cNvPr>
          <p:cNvCxnSpPr>
            <a:cxnSpLocks/>
          </p:cNvCxnSpPr>
          <p:nvPr/>
        </p:nvCxnSpPr>
        <p:spPr>
          <a:xfrm flipV="1">
            <a:off x="1975106" y="2907792"/>
            <a:ext cx="1" cy="2962656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40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E67A06-2AFF-7945-B0EA-A85C569AE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874"/>
            <a:ext cx="9144001" cy="60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845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2128256"/>
            <a:ext cx="1540748" cy="140549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251494"/>
            <a:ext cx="1540748" cy="1161568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477653"/>
            <a:ext cx="1540748" cy="793367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987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A7F87E-5030-E54D-BE05-D2291271316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1C5A15-C952-094F-9F85-412C4E52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555" y="584775"/>
            <a:ext cx="9143998" cy="627322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4348521-C889-8140-A6BD-6463592CFA7F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D9389C-328D-704A-B96B-6218D1DFD6E8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bg1"/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48EF6C5-84B8-5344-9955-EA377A5B71E8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2BC0FD8-5892-4B42-8A26-5431EA5F6B56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A1B6496-88E7-864B-8DEB-0568ACA3E5B3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8048BA-EE1D-9843-AC20-47E968D190D9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0231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58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506C0915-4A51-5440-AC0A-C12D4FAEE605}"/>
              </a:ext>
            </a:extLst>
          </p:cNvPr>
          <p:cNvSpPr/>
          <p:nvPr/>
        </p:nvSpPr>
        <p:spPr>
          <a:xfrm rot="10800000" flipH="1">
            <a:off x="5004827" y="969884"/>
            <a:ext cx="1471663" cy="1066153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19A411B-7430-784D-883A-7DB2223A5131}"/>
              </a:ext>
            </a:extLst>
          </p:cNvPr>
          <p:cNvGrpSpPr/>
          <p:nvPr/>
        </p:nvGrpSpPr>
        <p:grpSpPr>
          <a:xfrm>
            <a:off x="1638561" y="1925320"/>
            <a:ext cx="7711065" cy="1799343"/>
            <a:chOff x="427591" y="1925320"/>
            <a:chExt cx="7711065" cy="1799343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49986D6-CD9B-E34A-878D-E96765347DF2}"/>
                </a:ext>
              </a:extLst>
            </p:cNvPr>
            <p:cNvSpPr/>
            <p:nvPr/>
          </p:nvSpPr>
          <p:spPr>
            <a:xfrm>
              <a:off x="1970549" y="1962391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82D62CD-982A-FF4F-9BF6-9B3BE06A008A}"/>
                </a:ext>
              </a:extLst>
            </p:cNvPr>
            <p:cNvSpPr/>
            <p:nvPr/>
          </p:nvSpPr>
          <p:spPr>
            <a:xfrm>
              <a:off x="3511297" y="1998967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0772106-50BC-F747-BA0A-6943C68C32FB}"/>
                </a:ext>
              </a:extLst>
            </p:cNvPr>
            <p:cNvSpPr/>
            <p:nvPr/>
          </p:nvSpPr>
          <p:spPr>
            <a:xfrm>
              <a:off x="5052045" y="200024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3D50E74-7F77-1448-84D2-80F939D8434F}"/>
                </a:ext>
              </a:extLst>
            </p:cNvPr>
            <p:cNvSpPr/>
            <p:nvPr/>
          </p:nvSpPr>
          <p:spPr>
            <a:xfrm>
              <a:off x="6597908" y="202401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A8F27730-21B1-D34D-AB4E-EBF8B502C2BE}"/>
                </a:ext>
              </a:extLst>
            </p:cNvPr>
            <p:cNvSpPr/>
            <p:nvPr/>
          </p:nvSpPr>
          <p:spPr>
            <a:xfrm>
              <a:off x="427591" y="1925320"/>
              <a:ext cx="1540748" cy="1700653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0BF9B89-408B-FC43-99C9-427E890A34E2}"/>
              </a:ext>
            </a:extLst>
          </p:cNvPr>
          <p:cNvSpPr/>
          <p:nvPr/>
        </p:nvSpPr>
        <p:spPr>
          <a:xfrm>
            <a:off x="543697" y="1705232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080156-303C-E044-955A-DB8807E1FD94}"/>
              </a:ext>
            </a:extLst>
          </p:cNvPr>
          <p:cNvSpPr/>
          <p:nvPr/>
        </p:nvSpPr>
        <p:spPr>
          <a:xfrm>
            <a:off x="8143771" y="1794854"/>
            <a:ext cx="1426852" cy="201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0">
            <a:extLst>
              <a:ext uri="{FF2B5EF4-FFF2-40B4-BE49-F238E27FC236}">
                <a16:creationId xmlns:a16="http://schemas.microsoft.com/office/drawing/2014/main" id="{FF0769D4-D3F0-424E-A1E4-8CFE3F43CFCF}"/>
              </a:ext>
            </a:extLst>
          </p:cNvPr>
          <p:cNvSpPr/>
          <p:nvPr/>
        </p:nvSpPr>
        <p:spPr>
          <a:xfrm rot="10800000" flipH="1">
            <a:off x="5004827" y="969884"/>
            <a:ext cx="1471663" cy="1066153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5667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879558ED-89D6-2F49-BBB7-3DD11C389044}"/>
              </a:ext>
            </a:extLst>
          </p:cNvPr>
          <p:cNvSpPr/>
          <p:nvPr/>
        </p:nvSpPr>
        <p:spPr>
          <a:xfrm rot="10800000" flipH="1">
            <a:off x="5004827" y="969884"/>
            <a:ext cx="1471663" cy="1066153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4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1771942" y="5182484"/>
            <a:ext cx="3478709" cy="671376"/>
            <a:chOff x="1760560" y="5913583"/>
            <a:chExt cx="34787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29401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2586" t="-6122" r="-4741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924933" cy="615553"/>
              </a:xfrm>
              <a:prstGeom prst="rect">
                <a:avLst/>
              </a:prstGeom>
              <a:blipFill>
                <a:blip r:embed="rId6"/>
                <a:stretch>
                  <a:fillRect l="-19178" t="-24490" r="-3150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882D488B-1AA6-214E-B338-49BF95AF127B}"/>
              </a:ext>
            </a:extLst>
          </p:cNvPr>
          <p:cNvGrpSpPr/>
          <p:nvPr/>
        </p:nvGrpSpPr>
        <p:grpSpPr>
          <a:xfrm>
            <a:off x="5186910" y="4870245"/>
            <a:ext cx="3293081" cy="1152495"/>
            <a:chOff x="1760560" y="5636575"/>
            <a:chExt cx="3293081" cy="115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E7CB3B0-9475-2246-A390-ADDC95FF0F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7"/>
                  <a:stretch>
                    <a:fillRect l="-4651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/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</m:den>
                        </m:f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5585664-1185-DB41-B749-0B77A2C54A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636575"/>
                  <a:ext cx="2754472" cy="1152495"/>
                </a:xfrm>
                <a:prstGeom prst="rect">
                  <a:avLst/>
                </a:prstGeom>
                <a:blipFill>
                  <a:blip r:embed="rId8"/>
                  <a:stretch>
                    <a:fillRect l="-2752" r="-5046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C2A173CD-678E-0348-9045-65D845FB3D26}"/>
              </a:ext>
            </a:extLst>
          </p:cNvPr>
          <p:cNvSpPr/>
          <p:nvPr/>
        </p:nvSpPr>
        <p:spPr>
          <a:xfrm rot="10800000" flipH="1">
            <a:off x="5004827" y="969884"/>
            <a:ext cx="1471663" cy="1066153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7987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396E93-68A9-B743-83D1-376DCC166C5C}"/>
              </a:ext>
            </a:extLst>
          </p:cNvPr>
          <p:cNvSpPr txBox="1"/>
          <p:nvPr/>
        </p:nvSpPr>
        <p:spPr>
          <a:xfrm>
            <a:off x="2553297" y="686976"/>
            <a:ext cx="251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Amplitude 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CAD509-9443-CF4D-90F2-9A5211B4741A}"/>
              </a:ext>
            </a:extLst>
          </p:cNvPr>
          <p:cNvGrpSpPr/>
          <p:nvPr/>
        </p:nvGrpSpPr>
        <p:grpSpPr>
          <a:xfrm>
            <a:off x="383243" y="3031273"/>
            <a:ext cx="3534942" cy="1689044"/>
            <a:chOff x="383243" y="3031273"/>
            <a:chExt cx="3534942" cy="168904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AAE9E4-4D44-9149-B2A7-C1876ADB66D7}"/>
                </a:ext>
              </a:extLst>
            </p:cNvPr>
            <p:cNvSpPr txBox="1"/>
            <p:nvPr/>
          </p:nvSpPr>
          <p:spPr>
            <a:xfrm>
              <a:off x="383243" y="3889320"/>
              <a:ext cx="35349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is a delayed version of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amplitude here.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0A70C6C-FE11-1346-8E37-8681BA063354}"/>
                </a:ext>
              </a:extLst>
            </p:cNvPr>
            <p:cNvSpPr/>
            <p:nvPr/>
          </p:nvSpPr>
          <p:spPr>
            <a:xfrm rot="4822710" flipH="1">
              <a:off x="1017221" y="2993398"/>
              <a:ext cx="791163" cy="866914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648BB6-3DAB-ED4A-BB55-B0F42411EC2F}"/>
              </a:ext>
            </a:extLst>
          </p:cNvPr>
          <p:cNvGrpSpPr/>
          <p:nvPr/>
        </p:nvGrpSpPr>
        <p:grpSpPr>
          <a:xfrm>
            <a:off x="1990627" y="1885575"/>
            <a:ext cx="4505941" cy="1795601"/>
            <a:chOff x="1990627" y="1885575"/>
            <a:chExt cx="4505941" cy="1795601"/>
          </a:xfrm>
        </p:grpSpPr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10AD905D-7162-8244-A0F7-87D96AC3007E}"/>
                </a:ext>
              </a:extLst>
            </p:cNvPr>
            <p:cNvSpPr/>
            <p:nvPr/>
          </p:nvSpPr>
          <p:spPr>
            <a:xfrm>
              <a:off x="1990627" y="1885575"/>
              <a:ext cx="4505941" cy="1795601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579B957-8F02-F046-9D76-D4E4681A02E4}"/>
                </a:ext>
              </a:extLst>
            </p:cNvPr>
            <p:cNvSpPr txBox="1"/>
            <p:nvPr/>
          </p:nvSpPr>
          <p:spPr>
            <a:xfrm>
              <a:off x="2829292" y="2387554"/>
              <a:ext cx="2993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The delay depends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on the distance.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D9A7B3FC-C14E-9A47-AB9A-D7D70CBE0FCF}"/>
              </a:ext>
            </a:extLst>
          </p:cNvPr>
          <p:cNvGrpSpPr/>
          <p:nvPr/>
        </p:nvGrpSpPr>
        <p:grpSpPr>
          <a:xfrm>
            <a:off x="914145" y="5803585"/>
            <a:ext cx="4911922" cy="898453"/>
            <a:chOff x="767841" y="5803585"/>
            <a:chExt cx="4911922" cy="89845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7A3DAA-5AB2-1D4F-8208-41C6D00205FC}"/>
                </a:ext>
              </a:extLst>
            </p:cNvPr>
            <p:cNvSpPr txBox="1"/>
            <p:nvPr/>
          </p:nvSpPr>
          <p:spPr>
            <a:xfrm>
              <a:off x="767841" y="6117263"/>
              <a:ext cx="4373313" cy="584775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rPr>
                <a:t>Why is this negative?</a:t>
              </a: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A741BF09-4361-6D44-87EF-FAAF5F1DCA46}"/>
                </a:ext>
              </a:extLst>
            </p:cNvPr>
            <p:cNvSpPr/>
            <p:nvPr/>
          </p:nvSpPr>
          <p:spPr>
            <a:xfrm rot="10800000" flipH="1" flipV="1">
              <a:off x="5114632" y="5803585"/>
              <a:ext cx="565131" cy="620011"/>
            </a:xfrm>
            <a:custGeom>
              <a:avLst/>
              <a:gdLst>
                <a:gd name="connsiteX0" fmla="*/ 0 w 1841863"/>
                <a:gd name="connsiteY0" fmla="*/ 1567543 h 1567543"/>
                <a:gd name="connsiteX1" fmla="*/ 1410789 w 1841863"/>
                <a:gd name="connsiteY1" fmla="*/ 1214846 h 1567543"/>
                <a:gd name="connsiteX2" fmla="*/ 1841863 w 1841863"/>
                <a:gd name="connsiteY2" fmla="*/ 0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41863" h="1567543">
                  <a:moveTo>
                    <a:pt x="0" y="1567543"/>
                  </a:moveTo>
                  <a:cubicBezTo>
                    <a:pt x="551906" y="1521823"/>
                    <a:pt x="1103812" y="1476103"/>
                    <a:pt x="1410789" y="1214846"/>
                  </a:cubicBezTo>
                  <a:cubicBezTo>
                    <a:pt x="1717766" y="953589"/>
                    <a:pt x="1779814" y="476794"/>
                    <a:pt x="1841863" y="0"/>
                  </a:cubicBezTo>
                </a:path>
              </a:pathLst>
            </a:custGeom>
            <a:noFill/>
            <a:ln w="31750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Freeform 26">
            <a:extLst>
              <a:ext uri="{FF2B5EF4-FFF2-40B4-BE49-F238E27FC236}">
                <a16:creationId xmlns:a16="http://schemas.microsoft.com/office/drawing/2014/main" id="{6DAD7B8B-D714-F740-AA67-C2E8EF7FC1A8}"/>
              </a:ext>
            </a:extLst>
          </p:cNvPr>
          <p:cNvSpPr/>
          <p:nvPr/>
        </p:nvSpPr>
        <p:spPr>
          <a:xfrm rot="10800000" flipH="1">
            <a:off x="5004827" y="969884"/>
            <a:ext cx="1471663" cy="1066153"/>
          </a:xfrm>
          <a:custGeom>
            <a:avLst/>
            <a:gdLst>
              <a:gd name="connsiteX0" fmla="*/ 0 w 1841863"/>
              <a:gd name="connsiteY0" fmla="*/ 1567543 h 1567543"/>
              <a:gd name="connsiteX1" fmla="*/ 1410789 w 1841863"/>
              <a:gd name="connsiteY1" fmla="*/ 1214846 h 1567543"/>
              <a:gd name="connsiteX2" fmla="*/ 1841863 w 1841863"/>
              <a:gd name="connsiteY2" fmla="*/ 0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1863" h="1567543">
                <a:moveTo>
                  <a:pt x="0" y="1567543"/>
                </a:moveTo>
                <a:cubicBezTo>
                  <a:pt x="551906" y="1521823"/>
                  <a:pt x="1103812" y="1476103"/>
                  <a:pt x="1410789" y="1214846"/>
                </a:cubicBezTo>
                <a:cubicBezTo>
                  <a:pt x="1717766" y="953589"/>
                  <a:pt x="1779814" y="476794"/>
                  <a:pt x="1841863" y="0"/>
                </a:cubicBezTo>
              </a:path>
            </a:pathLst>
          </a:cu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19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/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𝑓𝑟𝑜𝑚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𝑠𝑜𝑢𝑟𝑐𝑒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2778F2-7050-294A-9530-B52A531AF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045" y="3021269"/>
                <a:ext cx="4077526" cy="369332"/>
              </a:xfrm>
              <a:prstGeom prst="rect">
                <a:avLst/>
              </a:prstGeom>
              <a:blipFill>
                <a:blip r:embed="rId2"/>
                <a:stretch>
                  <a:fillRect l="-1242" t="-3333" r="-1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/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𝑠𝑝𝑎𝑐𝑒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3AF1A4-E88A-0449-951E-D74D1EE3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90" y="3444953"/>
                <a:ext cx="854721" cy="369332"/>
              </a:xfrm>
              <a:prstGeom prst="rect">
                <a:avLst/>
              </a:prstGeom>
              <a:blipFill>
                <a:blip r:embed="rId3"/>
                <a:stretch>
                  <a:fillRect l="-7353" r="-588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105C3B8-9AB1-BB42-ADB1-F3403A5AEE6E}"/>
              </a:ext>
            </a:extLst>
          </p:cNvPr>
          <p:cNvGrpSpPr/>
          <p:nvPr/>
        </p:nvGrpSpPr>
        <p:grpSpPr>
          <a:xfrm>
            <a:off x="2343422" y="5188033"/>
            <a:ext cx="5107809" cy="671376"/>
            <a:chOff x="1760560" y="5913583"/>
            <a:chExt cx="5107809" cy="6713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/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8B3076A-C24E-E549-A584-9D354E324A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60560" y="5969406"/>
                  <a:ext cx="538609" cy="615553"/>
                </a:xfrm>
                <a:prstGeom prst="rect">
                  <a:avLst/>
                </a:prstGeom>
                <a:blipFill>
                  <a:blip r:embed="rId4"/>
                  <a:stretch>
                    <a:fillRect l="-6977" r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/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A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</m:t>
                        </m:r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sin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⁡(2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𝑓𝑡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(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)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E7E7451-9822-8346-ABE1-2FC2266A1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99169" y="5913583"/>
                  <a:ext cx="4569200" cy="615553"/>
                </a:xfrm>
                <a:prstGeom prst="rect">
                  <a:avLst/>
                </a:prstGeom>
                <a:blipFill>
                  <a:blip r:embed="rId5"/>
                  <a:stretch>
                    <a:fillRect l="-1662" t="-4082" r="-2770" b="-387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/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Ψ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(t, x)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B56FCF-76BC-2A4F-B6FC-75C566962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1" y="5243856"/>
                <a:ext cx="1502014" cy="615553"/>
              </a:xfrm>
              <a:prstGeom prst="rect">
                <a:avLst/>
              </a:prstGeom>
              <a:blipFill>
                <a:blip r:embed="rId6"/>
                <a:stretch>
                  <a:fillRect l="-11765" t="-24490" r="-18487" b="-48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7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487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84758FEE-6064-8A4C-99AE-791F4A3BF1A0}"/>
              </a:ext>
            </a:extLst>
          </p:cNvPr>
          <p:cNvSpPr/>
          <p:nvPr/>
        </p:nvSpPr>
        <p:spPr>
          <a:xfrm>
            <a:off x="1762919" y="2604166"/>
            <a:ext cx="387795" cy="3877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507A49-9692-B14E-83B0-36DC9EC7FF07}"/>
              </a:ext>
            </a:extLst>
          </p:cNvPr>
          <p:cNvCxnSpPr>
            <a:cxnSpLocks/>
          </p:cNvCxnSpPr>
          <p:nvPr/>
        </p:nvCxnSpPr>
        <p:spPr>
          <a:xfrm flipH="1">
            <a:off x="1975105" y="2812717"/>
            <a:ext cx="6894575" cy="0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  <a:prstDash val="solid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49986D6-CD9B-E34A-878D-E96765347DF2}"/>
              </a:ext>
            </a:extLst>
          </p:cNvPr>
          <p:cNvSpPr/>
          <p:nvPr/>
        </p:nvSpPr>
        <p:spPr>
          <a:xfrm>
            <a:off x="1970549" y="1962391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82D62CD-982A-FF4F-9BF6-9B3BE06A008A}"/>
              </a:ext>
            </a:extLst>
          </p:cNvPr>
          <p:cNvSpPr/>
          <p:nvPr/>
        </p:nvSpPr>
        <p:spPr>
          <a:xfrm>
            <a:off x="3511297" y="1998967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0772106-50BC-F747-BA0A-6943C68C32FB}"/>
              </a:ext>
            </a:extLst>
          </p:cNvPr>
          <p:cNvSpPr/>
          <p:nvPr/>
        </p:nvSpPr>
        <p:spPr>
          <a:xfrm>
            <a:off x="5052045" y="200024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3D50E74-7F77-1448-84D2-80F939D8434F}"/>
              </a:ext>
            </a:extLst>
          </p:cNvPr>
          <p:cNvSpPr/>
          <p:nvPr/>
        </p:nvSpPr>
        <p:spPr>
          <a:xfrm>
            <a:off x="6597908" y="2024010"/>
            <a:ext cx="1540748" cy="1700653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42787-FB70-764B-9A27-E74CF26A869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Equation of waves in time and space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6DDEE0-BDE4-8C4B-8059-C3B13B55830A}"/>
              </a:ext>
            </a:extLst>
          </p:cNvPr>
          <p:cNvGrpSpPr/>
          <p:nvPr/>
        </p:nvGrpSpPr>
        <p:grpSpPr>
          <a:xfrm>
            <a:off x="1959376" y="1273855"/>
            <a:ext cx="1551921" cy="1545233"/>
            <a:chOff x="1959376" y="1273855"/>
            <a:chExt cx="1551921" cy="1545233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A19732B-9004-8E43-9F4F-5EB1D385F9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9376" y="1611805"/>
              <a:ext cx="1551921" cy="0"/>
            </a:xfrm>
            <a:prstGeom prst="line">
              <a:avLst/>
            </a:prstGeom>
            <a:ln w="50800">
              <a:solidFill>
                <a:srgbClr val="7030A0"/>
              </a:solidFill>
              <a:prstDash val="solid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68EFE1-3F32-C440-A9A0-FF2906A134A7}"/>
                </a:ext>
              </a:extLst>
            </p:cNvPr>
            <p:cNvCxnSpPr/>
            <p:nvPr/>
          </p:nvCxnSpPr>
          <p:spPr>
            <a:xfrm>
              <a:off x="3511297" y="1295712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D9CA27D-2D7B-6F42-B77F-C9A11938A692}"/>
                </a:ext>
              </a:extLst>
            </p:cNvPr>
            <p:cNvCxnSpPr/>
            <p:nvPr/>
          </p:nvCxnSpPr>
          <p:spPr>
            <a:xfrm>
              <a:off x="1976646" y="1273855"/>
              <a:ext cx="0" cy="1523376"/>
            </a:xfrm>
            <a:prstGeom prst="line">
              <a:avLst/>
            </a:prstGeom>
            <a:ln w="38100"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/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w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𝑎𝑣𝑒𝑙𝑒𝑛𝑔𝑡h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λ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109C116-6098-2B4F-8CF8-E3B63AFF59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946" y="632507"/>
                <a:ext cx="2772169" cy="492443"/>
              </a:xfrm>
              <a:prstGeom prst="rect">
                <a:avLst/>
              </a:prstGeom>
              <a:blipFill>
                <a:blip r:embed="rId2"/>
                <a:stretch>
                  <a:fillRect l="-3653" t="-25000" r="-7763" b="-4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4998EB-99D3-8C4B-94FC-42DD499A9DEF}"/>
              </a:ext>
            </a:extLst>
          </p:cNvPr>
          <p:cNvCxnSpPr>
            <a:cxnSpLocks/>
          </p:cNvCxnSpPr>
          <p:nvPr/>
        </p:nvCxnSpPr>
        <p:spPr>
          <a:xfrm flipH="1">
            <a:off x="2051207" y="3739309"/>
            <a:ext cx="5345160" cy="0"/>
          </a:xfrm>
          <a:prstGeom prst="line">
            <a:avLst/>
          </a:prstGeom>
          <a:ln w="50800">
            <a:solidFill>
              <a:srgbClr val="7030A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/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𝑛𝑢𝑚𝑏𝑒𝑟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𝑐𝑦𝑐𝑙𝑒𝑠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9D11E0-0EF5-9541-9F29-BFE9A6B2E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263" y="3917778"/>
                <a:ext cx="5743047" cy="492443"/>
              </a:xfrm>
              <a:prstGeom prst="rect">
                <a:avLst/>
              </a:prstGeom>
              <a:blipFill>
                <a:blip r:embed="rId3"/>
                <a:stretch>
                  <a:fillRect l="-1987" t="-5000" r="-883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/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𝑚𝑒𝑡𝑒𝑟𝑠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𝑑𝑖𝑠𝑡𝑎𝑛𝑐𝑒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𝑠𝑒𝑐𝑜𝑛𝑑</m:t>
                      </m:r>
                    </m:oMath>
                  </m:oMathPara>
                </a14:m>
                <a:endPara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𝑠𝑝𝑒𝑒𝑑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𝑜𝑓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𝑡h𝑒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𝑤𝑎𝑣𝑒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3E4A3A5-532F-034D-B393-F181547CF8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931" y="4441230"/>
                <a:ext cx="6072816" cy="984885"/>
              </a:xfrm>
              <a:prstGeom prst="rect">
                <a:avLst/>
              </a:prstGeom>
              <a:blipFill>
                <a:blip r:embed="rId4"/>
                <a:stretch>
                  <a:fillRect l="-1044" t="-3846" r="-835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/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𝑑𝑖𝑠𝑡𝑎𝑛𝑐𝑒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𝑝𝑒𝑟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𝑐𝑦𝑐𝑙𝑒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m:rPr>
                        <m:nor/>
                      </m:rP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λ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/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𝑓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4B194E5-6671-D646-8E2D-7B426B6CE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902" y="5481938"/>
                <a:ext cx="5310621" cy="492443"/>
              </a:xfrm>
              <a:prstGeom prst="rect">
                <a:avLst/>
              </a:prstGeom>
              <a:blipFill>
                <a:blip r:embed="rId5"/>
                <a:stretch>
                  <a:fillRect l="-2625" t="-28947" r="-214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526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94F78-5FD4-2D40-BC57-22D8DF4DF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1" t="17534" r="17764" b="6419"/>
          <a:stretch/>
        </p:blipFill>
        <p:spPr>
          <a:xfrm>
            <a:off x="478302" y="2047911"/>
            <a:ext cx="3880357" cy="2849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8C951E-3596-9545-8B9F-1DE0EAC96CC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Waves made this possible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33D33-3F04-104E-8155-A894FE24B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77"/>
          <a:stretch/>
        </p:blipFill>
        <p:spPr>
          <a:xfrm>
            <a:off x="4578236" y="2047912"/>
            <a:ext cx="3749838" cy="284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98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2754</TotalTime>
  <Words>1625</Words>
  <Application>Microsoft Macintosh PowerPoint</Application>
  <PresentationFormat>On-screen Show (4:3)</PresentationFormat>
  <Paragraphs>520</Paragraphs>
  <Slides>89</Slides>
  <Notes>21</Notes>
  <HiddenSlides>2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6" baseType="lpstr">
      <vt:lpstr>Arial</vt:lpstr>
      <vt:lpstr>Calibri</vt:lpstr>
      <vt:lpstr>Calibri Light</vt:lpstr>
      <vt:lpstr>Cambria Math</vt:lpstr>
      <vt:lpstr>Courier New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root cause of inaccuracy  – three uncertainties </vt:lpstr>
      <vt:lpstr>The root cause of inaccuracy  – three uncertainties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The root cause of inaccuracy  – three uncertainties </vt:lpstr>
      <vt:lpstr>Beepbeep’s basic procedure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323</cp:revision>
  <dcterms:created xsi:type="dcterms:W3CDTF">2019-02-13T16:19:48Z</dcterms:created>
  <dcterms:modified xsi:type="dcterms:W3CDTF">2020-09-21T19:29:04Z</dcterms:modified>
</cp:coreProperties>
</file>