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1467" r:id="rId2"/>
    <p:sldId id="1619" r:id="rId3"/>
    <p:sldId id="1622" r:id="rId4"/>
    <p:sldId id="755" r:id="rId5"/>
    <p:sldId id="757" r:id="rId6"/>
    <p:sldId id="768" r:id="rId7"/>
    <p:sldId id="1620" r:id="rId8"/>
    <p:sldId id="793" r:id="rId9"/>
    <p:sldId id="1433" r:id="rId10"/>
    <p:sldId id="773" r:id="rId11"/>
    <p:sldId id="774" r:id="rId12"/>
    <p:sldId id="775" r:id="rId13"/>
    <p:sldId id="776" r:id="rId14"/>
    <p:sldId id="778" r:id="rId15"/>
    <p:sldId id="1475" r:id="rId16"/>
    <p:sldId id="1469" r:id="rId17"/>
    <p:sldId id="1476" r:id="rId18"/>
    <p:sldId id="1477" r:id="rId19"/>
    <p:sldId id="1470" r:id="rId20"/>
    <p:sldId id="1471" r:id="rId21"/>
    <p:sldId id="1473" r:id="rId22"/>
    <p:sldId id="1621" r:id="rId23"/>
    <p:sldId id="1482" r:id="rId24"/>
    <p:sldId id="1483" r:id="rId25"/>
    <p:sldId id="1484" r:id="rId26"/>
    <p:sldId id="1623" r:id="rId27"/>
    <p:sldId id="1479" r:id="rId28"/>
    <p:sldId id="1480" r:id="rId29"/>
    <p:sldId id="1485" r:id="rId30"/>
    <p:sldId id="1486" r:id="rId31"/>
    <p:sldId id="1495" r:id="rId32"/>
    <p:sldId id="1489" r:id="rId33"/>
    <p:sldId id="1488" r:id="rId34"/>
    <p:sldId id="1478" r:id="rId35"/>
    <p:sldId id="1481" r:id="rId36"/>
    <p:sldId id="1491" r:id="rId37"/>
    <p:sldId id="1490" r:id="rId38"/>
    <p:sldId id="1492" r:id="rId39"/>
    <p:sldId id="1497" r:id="rId40"/>
    <p:sldId id="1496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85"/>
    <p:restoredTop sz="81320"/>
  </p:normalViewPr>
  <p:slideViewPr>
    <p:cSldViewPr snapToGrid="0" snapToObjects="1" showGuides="1">
      <p:cViewPr varScale="1">
        <p:scale>
          <a:sx n="95" d="100"/>
          <a:sy n="95" d="100"/>
        </p:scale>
        <p:origin x="1384" y="184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37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19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507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20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7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947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79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503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34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3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4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14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23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90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3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301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5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7" Type="http://schemas.openxmlformats.org/officeDocument/2006/relationships/image" Target="../media/image100.png"/><Relationship Id="rId12" Type="http://schemas.openxmlformats.org/officeDocument/2006/relationships/image" Target="../media/image11.tif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104.png"/><Relationship Id="rId10" Type="http://schemas.openxmlformats.org/officeDocument/2006/relationships/image" Target="../media/image103.png"/><Relationship Id="rId4" Type="http://schemas.openxmlformats.org/officeDocument/2006/relationships/image" Target="../media/image26.png"/><Relationship Id="rId9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104.png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102.png"/><Relationship Id="rId10" Type="http://schemas.openxmlformats.org/officeDocument/2006/relationships/image" Target="../media/image101.png"/><Relationship Id="rId4" Type="http://schemas.openxmlformats.org/officeDocument/2006/relationships/image" Target="../media/image26.png"/><Relationship Id="rId9" Type="http://schemas.openxmlformats.org/officeDocument/2006/relationships/image" Target="../media/image280.png"/><Relationship Id="rId1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3.png"/><Relationship Id="rId3" Type="http://schemas.openxmlformats.org/officeDocument/2006/relationships/image" Target="../media/image97.png"/><Relationship Id="rId7" Type="http://schemas.openxmlformats.org/officeDocument/2006/relationships/image" Target="../media/image790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png"/><Relationship Id="rId5" Type="http://schemas.openxmlformats.org/officeDocument/2006/relationships/image" Target="../media/image26.png"/><Relationship Id="rId15" Type="http://schemas.openxmlformats.org/officeDocument/2006/relationships/image" Target="../media/image290.png"/><Relationship Id="rId10" Type="http://schemas.openxmlformats.org/officeDocument/2006/relationships/image" Target="../media/image280.png"/><Relationship Id="rId4" Type="http://schemas.openxmlformats.org/officeDocument/2006/relationships/image" Target="../media/image10.tiff"/><Relationship Id="rId9" Type="http://schemas.openxmlformats.org/officeDocument/2006/relationships/image" Target="../media/image270.png"/><Relationship Id="rId1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6.png"/><Relationship Id="rId18" Type="http://schemas.openxmlformats.org/officeDocument/2006/relationships/image" Target="../media/image14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5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0.png"/><Relationship Id="rId20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11" Type="http://schemas.openxmlformats.org/officeDocument/2006/relationships/image" Target="../media/image114.png"/><Relationship Id="rId15" Type="http://schemas.openxmlformats.org/officeDocument/2006/relationships/image" Target="../media/image330.png"/><Relationship Id="rId10" Type="http://schemas.openxmlformats.org/officeDocument/2006/relationships/image" Target="../media/image106.png"/><Relationship Id="rId19" Type="http://schemas.openxmlformats.org/officeDocument/2006/relationships/image" Target="../media/image15.png"/><Relationship Id="rId9" Type="http://schemas.openxmlformats.org/officeDocument/2006/relationships/image" Target="../media/image32.png"/><Relationship Id="rId14" Type="http://schemas.openxmlformats.org/officeDocument/2006/relationships/image" Target="../media/image1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2.png"/><Relationship Id="rId13" Type="http://schemas.openxmlformats.org/officeDocument/2006/relationships/image" Target="../media/image26.png"/><Relationship Id="rId7" Type="http://schemas.openxmlformats.org/officeDocument/2006/relationships/image" Target="../media/image100.png"/><Relationship Id="rId12" Type="http://schemas.openxmlformats.org/officeDocument/2006/relationships/image" Target="../media/image41.tif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581.png"/><Relationship Id="rId15" Type="http://schemas.openxmlformats.org/officeDocument/2006/relationships/image" Target="../media/image280.png"/><Relationship Id="rId10" Type="http://schemas.openxmlformats.org/officeDocument/2006/relationships/image" Target="../media/image571.png"/><Relationship Id="rId9" Type="http://schemas.openxmlformats.org/officeDocument/2006/relationships/image" Target="../media/image561.png"/><Relationship Id="rId14" Type="http://schemas.openxmlformats.org/officeDocument/2006/relationships/image" Target="../media/image2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5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.png"/><Relationship Id="rId4" Type="http://schemas.openxmlformats.org/officeDocument/2006/relationships/image" Target="../media/image8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tiff"/><Relationship Id="rId7" Type="http://schemas.openxmlformats.org/officeDocument/2006/relationships/image" Target="../media/image9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tiff"/><Relationship Id="rId4" Type="http://schemas.openxmlformats.org/officeDocument/2006/relationships/image" Target="../media/image870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Online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.3: Sensing in Time and Space – Part 2</a:t>
            </a:r>
          </a:p>
        </p:txBody>
      </p:sp>
    </p:spTree>
    <p:extLst>
      <p:ext uri="{BB962C8B-B14F-4D97-AF65-F5344CB8AC3E}">
        <p14:creationId xmlns:p14="http://schemas.microsoft.com/office/powerpoint/2010/main" val="7747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E791B-C6B6-644B-9B89-5D349960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8D0C75-CD91-6343-8ED2-E668EC27F9B2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A9E32C-C860-D94F-8ACE-0C8A07DEF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51E2C6B-24B5-6642-AACA-1B4B00D132A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0A6886-7DDD-4941-9663-B5A3BC08ED3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528016A-37F9-8D48-A87B-98625740AB3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4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10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3529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5714" r="-592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391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Original signal: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2469810" y="3843084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810" y="3843084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799" b="-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0905576-55D0-DF4E-BB16-741CF9D55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669F87-E613-DA4C-8C89-265C0505326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E8B5053-6B31-E340-AE27-353D0391751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A0490C0-A980-714C-BA4B-F3CDBC3C799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1" y="675854"/>
            <a:ext cx="5541818" cy="26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2086393-BE5B-9B42-A492-D415FE1C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5" y="3163771"/>
            <a:ext cx="4631057" cy="8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7F264F-6EA8-5345-813B-E931ECCC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4" y="3410601"/>
            <a:ext cx="266608" cy="2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75D3B0-09F4-A440-B422-7986DBA53295}"/>
              </a:ext>
            </a:extLst>
          </p:cNvPr>
          <p:cNvSpPr txBox="1"/>
          <p:nvPr/>
        </p:nvSpPr>
        <p:spPr>
          <a:xfrm>
            <a:off x="5402191" y="2189076"/>
            <a:ext cx="5378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CC0068"/>
                </a:solidFill>
              </a:rPr>
              <a:t>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B4906E-14DA-DB4D-999D-A634E4898FA6}"/>
              </a:ext>
            </a:extLst>
          </p:cNvPr>
          <p:cNvGrpSpPr/>
          <p:nvPr/>
        </p:nvGrpSpPr>
        <p:grpSpPr>
          <a:xfrm>
            <a:off x="368470" y="3837453"/>
            <a:ext cx="7735455" cy="2949339"/>
            <a:chOff x="368470" y="3837453"/>
            <a:chExt cx="7735455" cy="2949339"/>
          </a:xfrm>
        </p:grpSpPr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4EDE9571-E352-CA42-A5B7-BCBEF36A8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70" y="3837453"/>
              <a:ext cx="7735455" cy="294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8716B7-E6FA-E94D-8932-A3C48A72CE83}"/>
                </a:ext>
              </a:extLst>
            </p:cNvPr>
            <p:cNvSpPr/>
            <p:nvPr/>
          </p:nvSpPr>
          <p:spPr>
            <a:xfrm>
              <a:off x="2460812" y="5787738"/>
              <a:ext cx="268941" cy="255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81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42"/>
            <a:ext cx="4580015" cy="21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1050D398-980C-B447-9715-F4A8AC2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37850"/>
            <a:ext cx="8382000" cy="15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BD7CF2-85F6-8042-846B-856B4CCD1D33}"/>
              </a:ext>
            </a:extLst>
          </p:cNvPr>
          <p:cNvSpPr/>
          <p:nvPr/>
        </p:nvSpPr>
        <p:spPr>
          <a:xfrm>
            <a:off x="1430439" y="4371737"/>
            <a:ext cx="177291" cy="17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D661596-F330-6342-8ABF-B5DA7AE1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3027703"/>
            <a:ext cx="5283420" cy="20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54CD43-AF75-934C-B674-AB641ADB28E5}"/>
              </a:ext>
            </a:extLst>
          </p:cNvPr>
          <p:cNvSpPr/>
          <p:nvPr/>
        </p:nvSpPr>
        <p:spPr>
          <a:xfrm>
            <a:off x="1473259" y="4243989"/>
            <a:ext cx="268941" cy="255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04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C1D-1DF5-2D4B-9B1E-7D04D2B73AE9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17262-8BC2-564D-8AC5-2F6BE150F114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A3ADB-9489-C042-B948-3347D50B5311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2607560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36370-122D-4A4D-91EF-0F74AC71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9" t="6956" r="15247" b="7661"/>
          <a:stretch/>
        </p:blipFill>
        <p:spPr>
          <a:xfrm>
            <a:off x="1416109" y="557727"/>
            <a:ext cx="6150418" cy="590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56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B01597-2489-1A47-B48E-60736521F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52" y="1534919"/>
            <a:ext cx="5929297" cy="3788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22AC1E-B687-B143-8DF3-0B8537D624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space: Broadside vs.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Endfire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46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D754-207A-284A-8FEC-763C344F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2" y="675409"/>
            <a:ext cx="6003636" cy="5507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6E6A3-517E-1147-8690-511D67193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75440" y="4167986"/>
            <a:ext cx="393022" cy="39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7FDF6-5697-B545-8367-3F289313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66305" y="4167986"/>
            <a:ext cx="393022" cy="393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80772B-D0BA-9B41-99A5-D0AF33763CC9}"/>
              </a:ext>
            </a:extLst>
          </p:cNvPr>
          <p:cNvCxnSpPr>
            <a:cxnSpLocks/>
          </p:cNvCxnSpPr>
          <p:nvPr/>
        </p:nvCxnSpPr>
        <p:spPr>
          <a:xfrm>
            <a:off x="-237731" y="4404421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EDC9FD1-9DB4-FC4A-9F1E-FFAF014A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13984" y="4187989"/>
            <a:ext cx="393022" cy="393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30B62-BE0C-9C49-90BB-B6A82D24A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04849" y="4187989"/>
            <a:ext cx="393022" cy="393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1B441-3AD9-B84B-B68F-3918DC0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25D52-8FF9-204A-BC1A-C75220FCC5A8}"/>
              </a:ext>
            </a:extLst>
          </p:cNvPr>
          <p:cNvSpPr txBox="1"/>
          <p:nvPr/>
        </p:nvSpPr>
        <p:spPr>
          <a:xfrm>
            <a:off x="149901" y="3167390"/>
            <a:ext cx="8844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This Zoom session is being recorded.</a:t>
            </a:r>
          </a:p>
        </p:txBody>
      </p:sp>
    </p:spTree>
    <p:extLst>
      <p:ext uri="{BB962C8B-B14F-4D97-AF65-F5344CB8AC3E}">
        <p14:creationId xmlns:p14="http://schemas.microsoft.com/office/powerpoint/2010/main" val="3846596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C188D-36FC-2841-A87B-7315178D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98" y="724761"/>
            <a:ext cx="5791200" cy="6121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8636F-785F-CD4F-8CAA-F089A92D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30AAF-F57E-6748-93D2-8594A231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" y="759821"/>
            <a:ext cx="7260985" cy="5338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D933C-8D09-F348-85EB-1661F3A562F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738458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Gain pattern calculation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BFF96-15FD-C545-BCE7-850682778F39}"/>
              </a:ext>
            </a:extLst>
          </p:cNvPr>
          <p:cNvSpPr txBox="1"/>
          <p:nvPr/>
        </p:nvSpPr>
        <p:spPr>
          <a:xfrm>
            <a:off x="0" y="3098512"/>
            <a:ext cx="914399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Matlab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1567901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F19F3-B31B-D94C-8B7D-A6551CCE2CBA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9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/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(𝚹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blipFill>
                <a:blip r:embed="rId4"/>
                <a:stretch>
                  <a:fillRect l="-1773" t="-28571" r="-531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79A95C5C-FE96-064A-B0DF-19521D87D9CE}"/>
              </a:ext>
            </a:extLst>
          </p:cNvPr>
          <p:cNvSpPr/>
          <p:nvPr/>
        </p:nvSpPr>
        <p:spPr>
          <a:xfrm rot="12066866" flipH="1">
            <a:off x="3661995" y="5015729"/>
            <a:ext cx="811242" cy="48799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024A9-44F2-9C44-A26F-F8613DD0C99B}"/>
              </a:ext>
            </a:extLst>
          </p:cNvPr>
          <p:cNvSpPr txBox="1"/>
          <p:nvPr/>
        </p:nvSpPr>
        <p:spPr>
          <a:xfrm>
            <a:off x="174529" y="5633461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additional phase: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7277-F65A-DF43-A79B-AF28E266E5B5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</p:spTree>
    <p:extLst>
      <p:ext uri="{BB962C8B-B14F-4D97-AF65-F5344CB8AC3E}">
        <p14:creationId xmlns:p14="http://schemas.microsoft.com/office/powerpoint/2010/main" val="632081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2DFD9-56C1-F945-9D6D-1CC67E251C93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E3360-E45E-B64A-BDBA-18B04FA9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9" y="1419845"/>
            <a:ext cx="3712306" cy="4004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88FB-B806-8A48-8CCF-A931DF8A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767" y="2517737"/>
            <a:ext cx="4655233" cy="19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&quot;Ultrasound on a Chip&quot; Tool Could Revolutionize Medical Imaging - IEEE  Spectrum">
            <a:extLst>
              <a:ext uri="{FF2B5EF4-FFF2-40B4-BE49-F238E27FC236}">
                <a16:creationId xmlns:a16="http://schemas.microsoft.com/office/drawing/2014/main" id="{2B80EBD2-B9B4-3B4E-AD92-8DED4DFD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tterfly Network's smartphone ultrasound device launches in UK -">
            <a:extLst>
              <a:ext uri="{FF2B5EF4-FFF2-40B4-BE49-F238E27FC236}">
                <a16:creationId xmlns:a16="http://schemas.microsoft.com/office/drawing/2014/main" id="{40FB163F-DD2F-D145-9673-E35F1E86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6908"/>
            <a:ext cx="4265744" cy="30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518050"/>
            <a:ext cx="9144000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Angle-of-Arrival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82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07A6F15-EF58-5E42-BD38-2C0A0A1C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5733274"/>
            <a:ext cx="61849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4109AB7-E63C-4246-9DFC-7323F8BD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345674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120216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0FC28558-0FE2-E74C-86E6-2B448FAF0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7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0000" r="-1333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333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DD190-7227-9240-82CF-1538B5A80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416" y="3863042"/>
            <a:ext cx="489640" cy="4896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F2A9159-5E6B-7A43-BB6A-5219A85E6A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9944" y="3825589"/>
            <a:ext cx="489640" cy="4896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52681D-B323-5741-8D0C-EBCBDE6701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5070" y="3854721"/>
            <a:ext cx="489640" cy="4896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40088BC-D4E7-1440-A1FA-D09907507C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0196" y="3883853"/>
            <a:ext cx="489640" cy="4896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5BF0F5-52C3-B94E-BB3A-D28365AD81AB}"/>
              </a:ext>
            </a:extLst>
          </p:cNvPr>
          <p:cNvGrpSpPr/>
          <p:nvPr/>
        </p:nvGrpSpPr>
        <p:grpSpPr>
          <a:xfrm>
            <a:off x="1238493" y="837244"/>
            <a:ext cx="8695716" cy="3465335"/>
            <a:chOff x="1238493" y="837244"/>
            <a:chExt cx="8695716" cy="346533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FAACFF7-9B98-6045-970B-592021BCF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F2F78AD-06B6-7F40-BFC5-96F77419C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1346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FCC281F-EF7F-7048-B1EB-A563A0B81C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2774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68DE31E-D5EB-3846-A11F-6003D716D6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4202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B55E3A-1A04-914A-8D89-13D0624530E3}"/>
              </a:ext>
            </a:extLst>
          </p:cNvPr>
          <p:cNvGrpSpPr/>
          <p:nvPr/>
        </p:nvGrpSpPr>
        <p:grpSpPr>
          <a:xfrm>
            <a:off x="1840283" y="835884"/>
            <a:ext cx="4724874" cy="3473672"/>
            <a:chOff x="1840283" y="835884"/>
            <a:chExt cx="4724874" cy="34736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A528048-3510-AD48-8115-143A89CC9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40283" y="3205115"/>
              <a:ext cx="1282780" cy="1104441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DF4A9E-FE6F-A940-869E-369BACA35B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7125" y="1990800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EBB1954-B976-3F43-9FBB-02C6D62FEF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54403" y="835884"/>
              <a:ext cx="4010754" cy="345315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147CF3-2E6D-5943-85A6-444AAE108242}"/>
              </a:ext>
            </a:extLst>
          </p:cNvPr>
          <p:cNvGrpSpPr/>
          <p:nvPr/>
        </p:nvGrpSpPr>
        <p:grpSpPr>
          <a:xfrm>
            <a:off x="123740" y="915885"/>
            <a:ext cx="2332882" cy="3354316"/>
            <a:chOff x="123740" y="915885"/>
            <a:chExt cx="2332882" cy="3354316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6CDAA4B-9188-774A-9074-F38F87C89E74}"/>
                </a:ext>
              </a:extLst>
            </p:cNvPr>
            <p:cNvSpPr/>
            <p:nvPr/>
          </p:nvSpPr>
          <p:spPr>
            <a:xfrm rot="12066866">
              <a:off x="1179278" y="3198620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/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blipFill>
                  <a:blip r:embed="rId13"/>
                  <a:stretch>
                    <a:fillRect l="-9000" t="-22857" r="-16000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DDC4B08-39AB-2E4B-B3B8-5D3124B08A7F}"/>
                </a:ext>
              </a:extLst>
            </p:cNvPr>
            <p:cNvSpPr/>
            <p:nvPr/>
          </p:nvSpPr>
          <p:spPr>
            <a:xfrm rot="12066866">
              <a:off x="1598155" y="2111888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/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blipFill>
                  <a:blip r:embed="rId14"/>
                  <a:stretch>
                    <a:fillRect l="-8621" t="-26471" r="-12931" b="-470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0E154DC-D6B2-EA4B-950B-F798FCC692A2}"/>
                </a:ext>
              </a:extLst>
            </p:cNvPr>
            <p:cNvSpPr/>
            <p:nvPr/>
          </p:nvSpPr>
          <p:spPr>
            <a:xfrm rot="12066866">
              <a:off x="1972372" y="915885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/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blipFill>
                  <a:blip r:embed="rId15"/>
                  <a:stretch>
                    <a:fillRect l="-7759" t="-22857" r="-13793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6358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25D52-8FF9-204A-BC1A-C75220FCC5A8}"/>
              </a:ext>
            </a:extLst>
          </p:cNvPr>
          <p:cNvSpPr txBox="1"/>
          <p:nvPr/>
        </p:nvSpPr>
        <p:spPr>
          <a:xfrm>
            <a:off x="149901" y="3167390"/>
            <a:ext cx="8844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Assignment-1 deadline extension:</a:t>
            </a:r>
          </a:p>
          <a:p>
            <a:pPr algn="ctr"/>
            <a:r>
              <a:rPr lang="en-US" sz="2800" dirty="0"/>
              <a:t>New deadline Sept 29</a:t>
            </a:r>
            <a:r>
              <a:rPr lang="en-US" sz="2800" baseline="30000" dirty="0"/>
              <a:t>th</a:t>
            </a:r>
            <a:r>
              <a:rPr lang="en-US" sz="2800" dirty="0"/>
              <a:t> 11:59pm </a:t>
            </a:r>
          </a:p>
        </p:txBody>
      </p:sp>
    </p:spTree>
    <p:extLst>
      <p:ext uri="{BB962C8B-B14F-4D97-AF65-F5344CB8AC3E}">
        <p14:creationId xmlns:p14="http://schemas.microsoft.com/office/powerpoint/2010/main" val="1737505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9B6A41-D7C8-504E-A76C-10FF65AFA5E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8C0FF-E54E-1A4D-932E-351CA684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291" y="2144243"/>
            <a:ext cx="5779418" cy="4344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CFFACD-0BA8-B444-9075-3FAAD7A3A6DB}"/>
              </a:ext>
            </a:extLst>
          </p:cNvPr>
          <p:cNvSpPr txBox="1"/>
          <p:nvPr/>
        </p:nvSpPr>
        <p:spPr>
          <a:xfrm>
            <a:off x="255493" y="740700"/>
            <a:ext cx="888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Scan the region with a steerable beam of the phased array.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FAF6B-D306-2B44-8C55-F557D546D35C}"/>
              </a:ext>
            </a:extLst>
          </p:cNvPr>
          <p:cNvSpPr txBox="1"/>
          <p:nvPr/>
        </p:nvSpPr>
        <p:spPr>
          <a:xfrm>
            <a:off x="255493" y="1263920"/>
            <a:ext cx="8310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of the signal will show maximum received power.</a:t>
            </a:r>
          </a:p>
        </p:txBody>
      </p:sp>
    </p:spTree>
    <p:extLst>
      <p:ext uri="{BB962C8B-B14F-4D97-AF65-F5344CB8AC3E}">
        <p14:creationId xmlns:p14="http://schemas.microsoft.com/office/powerpoint/2010/main" val="1621166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9EB95D-32AC-7247-9D84-29E42EFF2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31" y="724683"/>
            <a:ext cx="3681739" cy="6234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C1A29-9D1A-974D-B8F8-8457661821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</p:spTree>
    <p:extLst>
      <p:ext uri="{BB962C8B-B14F-4D97-AF65-F5344CB8AC3E}">
        <p14:creationId xmlns:p14="http://schemas.microsoft.com/office/powerpoint/2010/main" val="3302807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7353C-7602-744B-882F-7FC69C34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24" y="422970"/>
            <a:ext cx="8181391" cy="6136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DC2646-B0C6-5847-AE22-4BE6578D3067}"/>
              </a:ext>
            </a:extLst>
          </p:cNvPr>
          <p:cNvSpPr txBox="1"/>
          <p:nvPr/>
        </p:nvSpPr>
        <p:spPr>
          <a:xfrm>
            <a:off x="0" y="595797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elements = 30, wave length = 10cm, distance between elements = 6.5 cm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72B4E-C541-134F-8B73-614FDC75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46C12-EC36-8142-839C-2B20589D6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</p:spTree>
    <p:extLst>
      <p:ext uri="{BB962C8B-B14F-4D97-AF65-F5344CB8AC3E}">
        <p14:creationId xmlns:p14="http://schemas.microsoft.com/office/powerpoint/2010/main" val="1503447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Delay-sum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280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D5ABA1BB-CAAB-2D43-B35C-73F11EA9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547040"/>
            <a:ext cx="8866909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A55CE08-3459-4B46-BCE7-5847D3692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3"/>
          <a:stretch/>
        </p:blipFill>
        <p:spPr bwMode="auto">
          <a:xfrm>
            <a:off x="279292" y="3621177"/>
            <a:ext cx="7700150" cy="7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F4787D3E-442F-014E-9E92-59A17964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33" y="916954"/>
            <a:ext cx="354856" cy="3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8AC7DE7-1531-704B-8053-4B8E1C8C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45" y="2203031"/>
            <a:ext cx="354856" cy="3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022C958-D8BF-7846-AB72-790C59A50FCF}"/>
              </a:ext>
            </a:extLst>
          </p:cNvPr>
          <p:cNvSpPr/>
          <p:nvPr/>
        </p:nvSpPr>
        <p:spPr>
          <a:xfrm>
            <a:off x="828370" y="1857536"/>
            <a:ext cx="8238972" cy="1751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3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EB820-E968-F145-B773-47FA9662137F}"/>
              </a:ext>
            </a:extLst>
          </p:cNvPr>
          <p:cNvGrpSpPr/>
          <p:nvPr/>
        </p:nvGrpSpPr>
        <p:grpSpPr>
          <a:xfrm>
            <a:off x="4241718" y="5136776"/>
            <a:ext cx="4069711" cy="1373863"/>
            <a:chOff x="4241718" y="5136776"/>
            <a:chExt cx="4069711" cy="13738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FC874-CFA0-5940-A007-7A4C7839FB4B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vector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94A6C08-56C7-4A46-8363-409E03EA9E34}"/>
                </a:ext>
              </a:extLst>
            </p:cNvPr>
            <p:cNvSpPr/>
            <p:nvPr/>
          </p:nvSpPr>
          <p:spPr>
            <a:xfrm>
              <a:off x="4241718" y="5136776"/>
              <a:ext cx="1231235" cy="1184851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9AFA5C36-1B88-FE40-8E73-D4975817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22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E6CD6668-3A4E-0149-8D63-59A028F7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84" y="4690406"/>
            <a:ext cx="2819138" cy="215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5260503D-F1D9-964C-9057-0C53C388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5298085"/>
            <a:ext cx="4465515" cy="6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C3ADFCB-EAAE-A444-ABA2-500B91AF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3A88B5-3CC8-9A42-8804-BD92C96719E5}"/>
              </a:ext>
            </a:extLst>
          </p:cNvPr>
          <p:cNvSpPr/>
          <p:nvPr/>
        </p:nvSpPr>
        <p:spPr>
          <a:xfrm>
            <a:off x="1816003" y="5514536"/>
            <a:ext cx="153473" cy="11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210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1CE0D6-4516-1448-AAC2-6F6AC6AD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68" y="680991"/>
            <a:ext cx="3110594" cy="27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08B6006-D8BC-B94A-A86D-1B40D187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1842"/>
            <a:ext cx="4059559" cy="6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880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E6DBB3-A56E-4149-A5AA-E85549070BF0}"/>
              </a:ext>
            </a:extLst>
          </p:cNvPr>
          <p:cNvSpPr/>
          <p:nvPr/>
        </p:nvSpPr>
        <p:spPr>
          <a:xfrm>
            <a:off x="693174" y="2566219"/>
            <a:ext cx="8244349" cy="1091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6340B-31E0-7F47-86C6-A8D977557720}"/>
              </a:ext>
            </a:extLst>
          </p:cNvPr>
          <p:cNvSpPr/>
          <p:nvPr/>
        </p:nvSpPr>
        <p:spPr>
          <a:xfrm>
            <a:off x="343808" y="3620728"/>
            <a:ext cx="8244349" cy="323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65E6B-61D0-814B-A3E2-628717CF871B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this a “delay -sum” ?</a:t>
            </a:r>
          </a:p>
        </p:txBody>
      </p:sp>
    </p:spTree>
    <p:extLst>
      <p:ext uri="{BB962C8B-B14F-4D97-AF65-F5344CB8AC3E}">
        <p14:creationId xmlns:p14="http://schemas.microsoft.com/office/powerpoint/2010/main" val="339839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48007-A19C-5344-A49F-40BDBD1E0E2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E3A3279F-7BC0-5141-AE2C-F2BFB36C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7962900" cy="3149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592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507555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4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227345"/>
            <a:chOff x="1168100" y="3812583"/>
            <a:chExt cx="8338579" cy="22273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29B01-2336-844A-94C2-B83B5F990755}"/>
              </a:ext>
            </a:extLst>
          </p:cNvPr>
          <p:cNvGrpSpPr/>
          <p:nvPr/>
        </p:nvGrpSpPr>
        <p:grpSpPr>
          <a:xfrm>
            <a:off x="3642852" y="537475"/>
            <a:ext cx="4203506" cy="1569660"/>
            <a:chOff x="2694154" y="845475"/>
            <a:chExt cx="4203506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C3E2D9-DECE-CA43-BBEB-C53E49F19739}"/>
                </a:ext>
              </a:extLst>
            </p:cNvPr>
            <p:cNvSpPr txBox="1"/>
            <p:nvPr/>
          </p:nvSpPr>
          <p:spPr>
            <a:xfrm>
              <a:off x="4667328" y="845475"/>
              <a:ext cx="22303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amplified</a:t>
              </a:r>
            </a:p>
            <a:p>
              <a:pPr algn="ctr"/>
              <a:r>
                <a:rPr lang="en-US" sz="2400" dirty="0"/>
                <a:t>(perfect constructive interference)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D8C20B5-4D74-D148-84D7-F6BA9F4C4B65}"/>
                </a:ext>
              </a:extLst>
            </p:cNvPr>
            <p:cNvSpPr/>
            <p:nvPr/>
          </p:nvSpPr>
          <p:spPr>
            <a:xfrm>
              <a:off x="2694154" y="1100380"/>
              <a:ext cx="2048327" cy="1313556"/>
            </a:xfrm>
            <a:custGeom>
              <a:avLst/>
              <a:gdLst>
                <a:gd name="connsiteX0" fmla="*/ 1156067 w 1156067"/>
                <a:gd name="connsiteY0" fmla="*/ 0 h 309967"/>
                <a:gd name="connsiteX1" fmla="*/ 148677 w 1156067"/>
                <a:gd name="connsiteY1" fmla="*/ 30997 h 309967"/>
                <a:gd name="connsiteX2" fmla="*/ 24691 w 1156067"/>
                <a:gd name="connsiteY2" fmla="*/ 309967 h 3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6067" h="309967">
                  <a:moveTo>
                    <a:pt x="1156067" y="0"/>
                  </a:moveTo>
                  <a:lnTo>
                    <a:pt x="148677" y="30997"/>
                  </a:lnTo>
                  <a:cubicBezTo>
                    <a:pt x="-39885" y="82658"/>
                    <a:pt x="-7597" y="196312"/>
                    <a:pt x="24691" y="309967"/>
                  </a:cubicBez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8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975EF3F-BC99-5E4B-AD35-6DB00009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584775"/>
            <a:ext cx="5956638" cy="3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AA056478-8AA3-A243-91F3-39E7888B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4279151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3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67127" y="2174010"/>
            <a:ext cx="8400081" cy="1445735"/>
            <a:chOff x="218225" y="5074552"/>
            <a:chExt cx="8400081" cy="14457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41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074552"/>
              <a:ext cx="1078364" cy="13943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7899" y="6307810"/>
              <a:ext cx="1045572" cy="2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3853728" y="692048"/>
            <a:ext cx="3257314" cy="1386077"/>
            <a:chOff x="3853728" y="692048"/>
            <a:chExt cx="3257314" cy="13860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435009" y="692048"/>
              <a:ext cx="267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Power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3853728" y="1523045"/>
              <a:ext cx="1162563" cy="55508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4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 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 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𝑠𝑖𝑛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(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8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9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0652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(c) Array factor plot of 8 elements | Download Scientific Diagram">
            <a:extLst>
              <a:ext uri="{FF2B5EF4-FFF2-40B4-BE49-F238E27FC236}">
                <a16:creationId xmlns:a16="http://schemas.microsoft.com/office/drawing/2014/main" id="{723D2F92-055D-0B4B-A28A-295431CD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27100"/>
            <a:ext cx="63373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429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1792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01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7501</TotalTime>
  <Words>956</Words>
  <Application>Microsoft Macintosh PowerPoint</Application>
  <PresentationFormat>On-screen Show (4:3)</PresentationFormat>
  <Paragraphs>224</Paragraphs>
  <Slides>40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577</cp:revision>
  <dcterms:created xsi:type="dcterms:W3CDTF">2019-02-13T16:19:48Z</dcterms:created>
  <dcterms:modified xsi:type="dcterms:W3CDTF">2020-09-29T04:20:08Z</dcterms:modified>
</cp:coreProperties>
</file>