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6"/>
  </p:notesMasterIdLst>
  <p:sldIdLst>
    <p:sldId id="1467" r:id="rId2"/>
    <p:sldId id="810" r:id="rId3"/>
    <p:sldId id="1487" r:id="rId4"/>
    <p:sldId id="1488" r:id="rId5"/>
    <p:sldId id="853" r:id="rId6"/>
    <p:sldId id="1478" r:id="rId7"/>
    <p:sldId id="1477" r:id="rId8"/>
    <p:sldId id="805" r:id="rId9"/>
    <p:sldId id="1482" r:id="rId10"/>
    <p:sldId id="1483" r:id="rId11"/>
    <p:sldId id="1484" r:id="rId12"/>
    <p:sldId id="1486" r:id="rId13"/>
    <p:sldId id="1485" r:id="rId14"/>
    <p:sldId id="1481" r:id="rId15"/>
    <p:sldId id="808" r:id="rId16"/>
    <p:sldId id="807" r:id="rId17"/>
    <p:sldId id="803" r:id="rId18"/>
    <p:sldId id="811" r:id="rId19"/>
    <p:sldId id="1489" r:id="rId20"/>
    <p:sldId id="1490" r:id="rId21"/>
    <p:sldId id="856" r:id="rId22"/>
    <p:sldId id="812" r:id="rId23"/>
    <p:sldId id="813" r:id="rId24"/>
    <p:sldId id="828" r:id="rId25"/>
    <p:sldId id="669" r:id="rId26"/>
    <p:sldId id="671" r:id="rId27"/>
    <p:sldId id="672" r:id="rId28"/>
    <p:sldId id="833" r:id="rId29"/>
    <p:sldId id="795" r:id="rId30"/>
    <p:sldId id="797" r:id="rId31"/>
    <p:sldId id="799" r:id="rId32"/>
    <p:sldId id="798" r:id="rId33"/>
    <p:sldId id="829" r:id="rId34"/>
    <p:sldId id="831" r:id="rId35"/>
    <p:sldId id="847" r:id="rId36"/>
    <p:sldId id="1491" r:id="rId37"/>
    <p:sldId id="1492" r:id="rId38"/>
    <p:sldId id="794" r:id="rId39"/>
    <p:sldId id="834" r:id="rId40"/>
    <p:sldId id="843" r:id="rId41"/>
    <p:sldId id="844" r:id="rId42"/>
    <p:sldId id="842" r:id="rId43"/>
    <p:sldId id="845" r:id="rId44"/>
    <p:sldId id="841"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a:srgbClr val="FFE4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75"/>
    <p:restoredTop sz="81320"/>
  </p:normalViewPr>
  <p:slideViewPr>
    <p:cSldViewPr snapToGrid="0" snapToObjects="1" showGuides="1">
      <p:cViewPr varScale="1">
        <p:scale>
          <a:sx n="95" d="100"/>
          <a:sy n="95" d="100"/>
        </p:scale>
        <p:origin x="1560" y="176"/>
      </p:cViewPr>
      <p:guideLst>
        <p:guide orient="horz" pos="2136"/>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2804FE-524B-1740-88E7-08E54D6B9F9A}" type="datetimeFigureOut">
              <a:rPr lang="en-US" smtClean="0"/>
              <a:t>11/4/20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11AF78-9C63-2C46-9D2F-C9E877191EAD}" type="slidenum">
              <a:rPr lang="en-US" smtClean="0"/>
              <a:t>‹#›</a:t>
            </a:fld>
            <a:endParaRPr lang="en-US"/>
          </a:p>
        </p:txBody>
      </p:sp>
    </p:spTree>
    <p:extLst>
      <p:ext uri="{BB962C8B-B14F-4D97-AF65-F5344CB8AC3E}">
        <p14:creationId xmlns:p14="http://schemas.microsoft.com/office/powerpoint/2010/main" val="1606749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Quartz_clock"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Quartz_clock"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Quartz_clock"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nominal GPS configuration consists of a network of 24 satellites in high orbits around the Earth, but up to 30 or so satellites may be on station at any given time. Each satellite in the GPS constellation orbits at an altitude of about 20,000 km from the ground, and has an orbital speed of about 14,000 km/hour (the orbital period is roughly 12 hours - contrary to popular belief, GPS satellites are not in geosynchronous or geostationary orbits). The satellite orbits are distributed so that at least 4 satellites are always visible from any point on the Earth at any given instant (with up to 12 visible at one time).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Geostationary orbits are near the equator and hence does not provide enough coverage.</a:t>
            </a:r>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2</a:t>
            </a:fld>
            <a:endParaRPr lang="en-US"/>
          </a:p>
        </p:txBody>
      </p:sp>
    </p:spTree>
    <p:extLst>
      <p:ext uri="{BB962C8B-B14F-4D97-AF65-F5344CB8AC3E}">
        <p14:creationId xmlns:p14="http://schemas.microsoft.com/office/powerpoint/2010/main" val="1034440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4</a:t>
            </a:fld>
            <a:endParaRPr lang="en-US"/>
          </a:p>
        </p:txBody>
      </p:sp>
    </p:spTree>
    <p:extLst>
      <p:ext uri="{BB962C8B-B14F-4D97-AF65-F5344CB8AC3E}">
        <p14:creationId xmlns:p14="http://schemas.microsoft.com/office/powerpoint/2010/main" val="493073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www.gpsworld.com</a:t>
            </a:r>
            <a:r>
              <a:rPr lang="en-US" dirty="0"/>
              <a:t>/origins-gps-part-1/</a:t>
            </a:r>
          </a:p>
          <a:p>
            <a:endParaRPr lang="en-US" dirty="0"/>
          </a:p>
          <a:p>
            <a:r>
              <a:rPr lang="en-US" dirty="0"/>
              <a:t>https://</a:t>
            </a:r>
            <a:r>
              <a:rPr lang="en-US" dirty="0" err="1"/>
              <a:t>pdfs.semanticscholar.org</a:t>
            </a:r>
            <a:r>
              <a:rPr lang="en-US" dirty="0"/>
              <a:t>/d6f5/812c9f91d68862cf3e2a8af6a3f9db14ba2b.pdf</a:t>
            </a:r>
          </a:p>
        </p:txBody>
      </p:sp>
      <p:sp>
        <p:nvSpPr>
          <p:cNvPr id="4" name="Slide Number Placeholder 3"/>
          <p:cNvSpPr>
            <a:spLocks noGrp="1"/>
          </p:cNvSpPr>
          <p:nvPr>
            <p:ph type="sldNum" sz="quarter" idx="5"/>
          </p:nvPr>
        </p:nvSpPr>
        <p:spPr/>
        <p:txBody>
          <a:bodyPr/>
          <a:lstStyle/>
          <a:p>
            <a:fld id="{D711AF78-9C63-2C46-9D2F-C9E877191EAD}" type="slidenum">
              <a:rPr lang="en-US" smtClean="0"/>
              <a:t>18</a:t>
            </a:fld>
            <a:endParaRPr lang="en-US"/>
          </a:p>
        </p:txBody>
      </p:sp>
    </p:spTree>
    <p:extLst>
      <p:ext uri="{BB962C8B-B14F-4D97-AF65-F5344CB8AC3E}">
        <p14:creationId xmlns:p14="http://schemas.microsoft.com/office/powerpoint/2010/main" val="1270514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nominal GPS configuration consists of a network of 24 satellites in high orbits around the Earth, but up to 30 or so satellites may be on station at any given time. Each satellite in the GPS constellation orbits at an altitude of about 20,000 km from the ground, and has an orbital speed of about 14,000 km/hour (the orbital period is roughly 12 hours - contrary to popular belief, GPS satellites are not in geosynchronous or geostationary orbits). The satellite orbits are distributed so that at least 4 satellites are always visible from any point on the Earth at any given instant (with up to 12 visible at one time).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Geostationary orbits are near the equator and hence does not provide enough coverage.</a:t>
            </a:r>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22</a:t>
            </a:fld>
            <a:endParaRPr lang="en-US"/>
          </a:p>
        </p:txBody>
      </p:sp>
    </p:spTree>
    <p:extLst>
      <p:ext uri="{BB962C8B-B14F-4D97-AF65-F5344CB8AC3E}">
        <p14:creationId xmlns:p14="http://schemas.microsoft.com/office/powerpoint/2010/main" val="168593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nominal GPS configuration consists of a network of 24 satellites in high orbits around the Earth, but up to 30 or so satellites may be on station at any given time. Each satellite in the GPS constellation orbits at an altitude of about 20,000 km from the ground, and has an orbital speed of about 14,000 km/hour (the orbital period is roughly 12 hours - contrary to popular belief, GPS satellites are not in geosynchronous or geostationary orbits). The satellite orbits are distributed so that at least 4 satellites are always visible from any point on the Earth at any given instant (with up to 12 visible at one time).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Geostationary orbits are near the equator and hence does not provide enough coverage.</a:t>
            </a:r>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23</a:t>
            </a:fld>
            <a:endParaRPr lang="en-US"/>
          </a:p>
        </p:txBody>
      </p:sp>
    </p:spTree>
    <p:extLst>
      <p:ext uri="{BB962C8B-B14F-4D97-AF65-F5344CB8AC3E}">
        <p14:creationId xmlns:p14="http://schemas.microsoft.com/office/powerpoint/2010/main" val="3251387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1928, Warren </a:t>
            </a:r>
            <a:r>
              <a:rPr lang="en-US" sz="1200" b="0" i="0" u="none" strike="noStrike" kern="1200" dirty="0" err="1">
                <a:solidFill>
                  <a:schemeClr val="tx1"/>
                </a:solidFill>
                <a:effectLst/>
                <a:latin typeface="+mn-lt"/>
                <a:ea typeface="+mn-ea"/>
                <a:cs typeface="+mn-cs"/>
              </a:rPr>
              <a:t>Marrison</a:t>
            </a:r>
            <a:r>
              <a:rPr lang="en-US" sz="1200" b="0" i="0" u="none" strike="noStrike" kern="1200" dirty="0">
                <a:solidFill>
                  <a:schemeClr val="tx1"/>
                </a:solidFill>
                <a:effectLst/>
                <a:latin typeface="+mn-lt"/>
                <a:ea typeface="+mn-ea"/>
                <a:cs typeface="+mn-cs"/>
              </a:rPr>
              <a:t> of Bell Telephone Laboratories developed the first </a:t>
            </a:r>
            <a:r>
              <a:rPr lang="en-US" sz="1200" b="0" i="0" u="none" strike="noStrike" kern="1200" dirty="0">
                <a:solidFill>
                  <a:schemeClr val="tx1"/>
                </a:solidFill>
                <a:effectLst/>
                <a:latin typeface="+mn-lt"/>
                <a:ea typeface="+mn-ea"/>
                <a:cs typeface="+mn-cs"/>
                <a:hlinkClick r:id="rId3" tooltip="Quartz clock"/>
              </a:rPr>
              <a:t>quartz-crystal clock</a:t>
            </a:r>
            <a:r>
              <a:rPr lang="en-US" sz="1200" b="0" i="0" u="none" strike="noStrike" kern="1200" dirty="0">
                <a:solidFill>
                  <a:schemeClr val="tx1"/>
                </a:solidFill>
                <a:effectLst/>
                <a:latin typeface="+mn-lt"/>
                <a:ea typeface="+mn-ea"/>
                <a:cs typeface="+mn-cs"/>
              </a:rPr>
              <a:t>. With accuracies of up to 1 second in 30 years</a:t>
            </a:r>
            <a:endParaRPr lang="en-US" dirty="0"/>
          </a:p>
          <a:p>
            <a:endParaRPr lang="en-US" dirty="0"/>
          </a:p>
          <a:p>
            <a:endParaRPr lang="en-US" dirty="0"/>
          </a:p>
          <a:p>
            <a:endParaRPr lang="en-US" dirty="0"/>
          </a:p>
          <a:p>
            <a:r>
              <a:rPr lang="en-US" dirty="0"/>
              <a:t>Atomic clock:</a:t>
            </a:r>
          </a:p>
          <a:p>
            <a:endParaRPr lang="en-US" dirty="0"/>
          </a:p>
          <a:p>
            <a:r>
              <a:rPr lang="en-US" dirty="0"/>
              <a:t>Use of GPS clock: Wireless communication, TV broadcast, timestamping business transaction, frequency hopping</a:t>
            </a:r>
          </a:p>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24</a:t>
            </a:fld>
            <a:endParaRPr lang="en-US"/>
          </a:p>
        </p:txBody>
      </p:sp>
    </p:spTree>
    <p:extLst>
      <p:ext uri="{BB962C8B-B14F-4D97-AF65-F5344CB8AC3E}">
        <p14:creationId xmlns:p14="http://schemas.microsoft.com/office/powerpoint/2010/main" val="149656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1928, Warren </a:t>
            </a:r>
            <a:r>
              <a:rPr lang="en-US" sz="1200" b="0" i="0" u="none" strike="noStrike" kern="1200" dirty="0" err="1">
                <a:solidFill>
                  <a:schemeClr val="tx1"/>
                </a:solidFill>
                <a:effectLst/>
                <a:latin typeface="+mn-lt"/>
                <a:ea typeface="+mn-ea"/>
                <a:cs typeface="+mn-cs"/>
              </a:rPr>
              <a:t>Marrison</a:t>
            </a:r>
            <a:r>
              <a:rPr lang="en-US" sz="1200" b="0" i="0" u="none" strike="noStrike" kern="1200" dirty="0">
                <a:solidFill>
                  <a:schemeClr val="tx1"/>
                </a:solidFill>
                <a:effectLst/>
                <a:latin typeface="+mn-lt"/>
                <a:ea typeface="+mn-ea"/>
                <a:cs typeface="+mn-cs"/>
              </a:rPr>
              <a:t> of Bell Telephone Laboratories developed the first </a:t>
            </a:r>
            <a:r>
              <a:rPr lang="en-US" sz="1200" b="0" i="0" u="none" strike="noStrike" kern="1200" dirty="0">
                <a:solidFill>
                  <a:schemeClr val="tx1"/>
                </a:solidFill>
                <a:effectLst/>
                <a:latin typeface="+mn-lt"/>
                <a:ea typeface="+mn-ea"/>
                <a:cs typeface="+mn-cs"/>
                <a:hlinkClick r:id="rId3" tooltip="Quartz clock"/>
              </a:rPr>
              <a:t>quartz-crystal clock</a:t>
            </a:r>
            <a:r>
              <a:rPr lang="en-US" sz="1200" b="0" i="0" u="none" strike="noStrike" kern="1200" dirty="0">
                <a:solidFill>
                  <a:schemeClr val="tx1"/>
                </a:solidFill>
                <a:effectLst/>
                <a:latin typeface="+mn-lt"/>
                <a:ea typeface="+mn-ea"/>
                <a:cs typeface="+mn-cs"/>
              </a:rPr>
              <a:t>. With accuracies of up to 1 second in 30 years</a:t>
            </a:r>
            <a:endParaRPr lang="en-US" dirty="0"/>
          </a:p>
          <a:p>
            <a:endParaRPr lang="en-US" dirty="0"/>
          </a:p>
          <a:p>
            <a:r>
              <a:rPr lang="en-US" dirty="0"/>
              <a:t>https://</a:t>
            </a:r>
            <a:r>
              <a:rPr lang="en-US" dirty="0" err="1"/>
              <a:t>pdfs.semanticscholar.org</a:t>
            </a:r>
            <a:r>
              <a:rPr lang="en-US" dirty="0"/>
              <a:t>/d6f5/812c9f91d68862cf3e2a8af6a3f9db14ba2b.pdf</a:t>
            </a:r>
          </a:p>
          <a:p>
            <a:endParaRPr lang="en-US" dirty="0"/>
          </a:p>
          <a:p>
            <a:r>
              <a:rPr lang="en-US" dirty="0"/>
              <a:t>Atomic clock:</a:t>
            </a:r>
          </a:p>
          <a:p>
            <a:endParaRPr lang="en-US" dirty="0"/>
          </a:p>
          <a:p>
            <a:r>
              <a:rPr lang="en-US" dirty="0"/>
              <a:t>Use of GPS clock: Wireless communication, TV broadcast, timestamping business transaction, frequency hopping</a:t>
            </a:r>
          </a:p>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28</a:t>
            </a:fld>
            <a:endParaRPr lang="en-US"/>
          </a:p>
        </p:txBody>
      </p:sp>
    </p:spTree>
    <p:extLst>
      <p:ext uri="{BB962C8B-B14F-4D97-AF65-F5344CB8AC3E}">
        <p14:creationId xmlns:p14="http://schemas.microsoft.com/office/powerpoint/2010/main" val="1393508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1928, Warren </a:t>
            </a:r>
            <a:r>
              <a:rPr lang="en-US" sz="1200" b="0" i="0" u="none" strike="noStrike" kern="1200" dirty="0" err="1">
                <a:solidFill>
                  <a:schemeClr val="tx1"/>
                </a:solidFill>
                <a:effectLst/>
                <a:latin typeface="+mn-lt"/>
                <a:ea typeface="+mn-ea"/>
                <a:cs typeface="+mn-cs"/>
              </a:rPr>
              <a:t>Marrison</a:t>
            </a:r>
            <a:r>
              <a:rPr lang="en-US" sz="1200" b="0" i="0" u="none" strike="noStrike" kern="1200" dirty="0">
                <a:solidFill>
                  <a:schemeClr val="tx1"/>
                </a:solidFill>
                <a:effectLst/>
                <a:latin typeface="+mn-lt"/>
                <a:ea typeface="+mn-ea"/>
                <a:cs typeface="+mn-cs"/>
              </a:rPr>
              <a:t> of Bell Telephone Laboratories developed the first </a:t>
            </a:r>
            <a:r>
              <a:rPr lang="en-US" sz="1200" b="0" i="0" u="none" strike="noStrike" kern="1200" dirty="0">
                <a:solidFill>
                  <a:schemeClr val="tx1"/>
                </a:solidFill>
                <a:effectLst/>
                <a:latin typeface="+mn-lt"/>
                <a:ea typeface="+mn-ea"/>
                <a:cs typeface="+mn-cs"/>
                <a:hlinkClick r:id="rId3" tooltip="Quartz clock"/>
              </a:rPr>
              <a:t>quartz-crystal clock</a:t>
            </a:r>
            <a:r>
              <a:rPr lang="en-US" sz="1200" b="0" i="0" u="none" strike="noStrike" kern="1200" dirty="0">
                <a:solidFill>
                  <a:schemeClr val="tx1"/>
                </a:solidFill>
                <a:effectLst/>
                <a:latin typeface="+mn-lt"/>
                <a:ea typeface="+mn-ea"/>
                <a:cs typeface="+mn-cs"/>
              </a:rPr>
              <a:t>. With accuracies of up to 1 second in 30 years</a:t>
            </a:r>
            <a:endParaRPr lang="en-US" dirty="0"/>
          </a:p>
          <a:p>
            <a:endParaRPr lang="en-US" dirty="0"/>
          </a:p>
          <a:p>
            <a:endParaRPr lang="en-US" dirty="0"/>
          </a:p>
          <a:p>
            <a:endParaRPr lang="en-US" dirty="0"/>
          </a:p>
          <a:p>
            <a:r>
              <a:rPr lang="en-US" dirty="0"/>
              <a:t>Atomic clock:</a:t>
            </a:r>
          </a:p>
          <a:p>
            <a:endParaRPr lang="en-US" dirty="0"/>
          </a:p>
          <a:p>
            <a:r>
              <a:rPr lang="en-US" dirty="0"/>
              <a:t>Use of GPS clock: Wireless communication, TV broadcast, timestamping business transaction, frequency hopping</a:t>
            </a:r>
          </a:p>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38</a:t>
            </a:fld>
            <a:endParaRPr lang="en-US"/>
          </a:p>
        </p:txBody>
      </p:sp>
    </p:spTree>
    <p:extLst>
      <p:ext uri="{BB962C8B-B14F-4D97-AF65-F5344CB8AC3E}">
        <p14:creationId xmlns:p14="http://schemas.microsoft.com/office/powerpoint/2010/main" val="4293781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E73D7D-EF92-DB4C-9476-0183972D4019}" type="datetime1">
              <a:rPr lang="en-US" smtClean="0"/>
              <a:t>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2935729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B453E7-A6A3-7B4C-86DC-B08C60799C20}" type="datetime1">
              <a:rPr lang="en-US" smtClean="0"/>
              <a:t>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3999585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6F6B3D-9170-7643-A36B-9BB12C21D0FE}" type="datetime1">
              <a:rPr lang="en-US" smtClean="0"/>
              <a:t>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1121880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BF908C-9AFF-9A45-9A98-EC0EBAAD6510}" type="datetime1">
              <a:rPr lang="en-US" smtClean="0"/>
              <a:t>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3777666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6114E6E-3DE5-9042-9608-957E2ECBEFD1}" type="datetime1">
              <a:rPr lang="en-US" smtClean="0"/>
              <a:t>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3557812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23BC19-8642-D24A-A40E-64D10BDCAB05}" type="datetime1">
              <a:rPr lang="en-US" smtClean="0"/>
              <a:t>11/4/20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2183240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59B450-73C6-EE4E-940C-DDDDFB552A23}" type="datetime1">
              <a:rPr lang="en-US" smtClean="0"/>
              <a:t>11/4/20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3432159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6A1D7-1E2D-7D4A-95F0-ACB56FFFB0E5}" type="datetime1">
              <a:rPr lang="en-US" smtClean="0"/>
              <a:t>11/4/20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2924808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8C116F-2D7E-C245-B9B1-C55F8FC9408A}" type="datetime1">
              <a:rPr lang="en-US" smtClean="0"/>
              <a:t>11/4/20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1224241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A02B71-3B03-8F40-92EF-4F6E186E405D}" type="datetime1">
              <a:rPr lang="en-US" smtClean="0"/>
              <a:t>11/4/20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2146906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5097AD7-CE4B-C54B-9DC7-9F52CE1F4FE0}" type="datetime1">
              <a:rPr lang="en-US" smtClean="0"/>
              <a:t>11/4/20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1134200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FE29-48CE-534F-9932-0D396B1C51EC}" type="datetime1">
              <a:rPr lang="en-US" smtClean="0"/>
              <a:t>11/4/20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08DE9A-9F1E-E241-AE61-67432D23D3F3}" type="slidenum">
              <a:rPr lang="en-US" smtClean="0"/>
              <a:t>‹#›</a:t>
            </a:fld>
            <a:endParaRPr lang="en-US"/>
          </a:p>
        </p:txBody>
      </p:sp>
    </p:spTree>
    <p:extLst>
      <p:ext uri="{BB962C8B-B14F-4D97-AF65-F5344CB8AC3E}">
        <p14:creationId xmlns:p14="http://schemas.microsoft.com/office/powerpoint/2010/main" val="2162060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0.tiff"/><Relationship Id="rId4" Type="http://schemas.openxmlformats.org/officeDocument/2006/relationships/image" Target="../media/image49.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C3E69D-A04A-E246-A3C0-46ACBE637F13}"/>
              </a:ext>
            </a:extLst>
          </p:cNvPr>
          <p:cNvSpPr txBox="1"/>
          <p:nvPr/>
        </p:nvSpPr>
        <p:spPr>
          <a:xfrm>
            <a:off x="0" y="1407876"/>
            <a:ext cx="9144000" cy="1200329"/>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Wireless and Mobile Systems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for the IoT</a:t>
            </a:r>
          </a:p>
        </p:txBody>
      </p:sp>
      <p:pic>
        <p:nvPicPr>
          <p:cNvPr id="4" name="Picture 3">
            <a:extLst>
              <a:ext uri="{FF2B5EF4-FFF2-40B4-BE49-F238E27FC236}">
                <a16:creationId xmlns:a16="http://schemas.microsoft.com/office/drawing/2014/main" id="{7989A777-E05F-7845-9662-C68BAC3FB03B}"/>
              </a:ext>
            </a:extLst>
          </p:cNvPr>
          <p:cNvPicPr>
            <a:picLocks noChangeAspect="1"/>
          </p:cNvPicPr>
          <p:nvPr/>
        </p:nvPicPr>
        <p:blipFill>
          <a:blip r:embed="rId2">
            <a:alphaModFix amt="30000"/>
          </a:blip>
          <a:stretch>
            <a:fillRect/>
          </a:stretch>
        </p:blipFill>
        <p:spPr>
          <a:xfrm flipH="1">
            <a:off x="5384" y="0"/>
            <a:ext cx="1996901" cy="1343708"/>
          </a:xfrm>
          <a:prstGeom prst="rect">
            <a:avLst/>
          </a:prstGeom>
        </p:spPr>
      </p:pic>
      <p:pic>
        <p:nvPicPr>
          <p:cNvPr id="5" name="Picture 4">
            <a:extLst>
              <a:ext uri="{FF2B5EF4-FFF2-40B4-BE49-F238E27FC236}">
                <a16:creationId xmlns:a16="http://schemas.microsoft.com/office/drawing/2014/main" id="{5553C1DA-861C-2241-9F85-B898F7543377}"/>
              </a:ext>
            </a:extLst>
          </p:cNvPr>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4599569" y="0"/>
            <a:ext cx="2025254" cy="1343574"/>
          </a:xfrm>
          <a:prstGeom prst="rect">
            <a:avLst/>
          </a:prstGeom>
        </p:spPr>
      </p:pic>
      <p:pic>
        <p:nvPicPr>
          <p:cNvPr id="6" name="Picture 5">
            <a:extLst>
              <a:ext uri="{FF2B5EF4-FFF2-40B4-BE49-F238E27FC236}">
                <a16:creationId xmlns:a16="http://schemas.microsoft.com/office/drawing/2014/main" id="{E87993C2-906B-BD4B-88DC-A2BAB6517D3D}"/>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2283814" y="0"/>
            <a:ext cx="2034226" cy="1343708"/>
          </a:xfrm>
          <a:prstGeom prst="rect">
            <a:avLst/>
          </a:prstGeom>
        </p:spPr>
      </p:pic>
      <p:pic>
        <p:nvPicPr>
          <p:cNvPr id="7" name="Picture 6">
            <a:extLst>
              <a:ext uri="{FF2B5EF4-FFF2-40B4-BE49-F238E27FC236}">
                <a16:creationId xmlns:a16="http://schemas.microsoft.com/office/drawing/2014/main" id="{0ACEA7FB-EFFD-3B44-A86A-C7A6164C5673}"/>
              </a:ext>
            </a:extLst>
          </p:cNvPr>
          <p:cNvPicPr>
            <a:picLocks noChangeAspect="1"/>
          </p:cNvPicPr>
          <p:nvPr/>
        </p:nvPicPr>
        <p:blipFill>
          <a:blip r:embed="rId5">
            <a:alphaModFix amt="30000"/>
            <a:extLst>
              <a:ext uri="{28A0092B-C50C-407E-A947-70E740481C1C}">
                <a14:useLocalDpi xmlns:a14="http://schemas.microsoft.com/office/drawing/2010/main" val="0"/>
              </a:ext>
            </a:extLst>
          </a:blip>
          <a:stretch>
            <a:fillRect/>
          </a:stretch>
        </p:blipFill>
        <p:spPr>
          <a:xfrm flipH="1">
            <a:off x="7328635" y="5504228"/>
            <a:ext cx="1815365" cy="1352032"/>
          </a:xfrm>
          <a:prstGeom prst="rect">
            <a:avLst/>
          </a:prstGeom>
        </p:spPr>
      </p:pic>
      <p:pic>
        <p:nvPicPr>
          <p:cNvPr id="8" name="Picture 7">
            <a:extLst>
              <a:ext uri="{FF2B5EF4-FFF2-40B4-BE49-F238E27FC236}">
                <a16:creationId xmlns:a16="http://schemas.microsoft.com/office/drawing/2014/main" id="{4CA88B0C-5D03-394B-847E-434533560049}"/>
              </a:ext>
            </a:extLst>
          </p:cNvPr>
          <p:cNvPicPr>
            <a:picLocks noChangeAspect="1"/>
          </p:cNvPicPr>
          <p:nvPr/>
        </p:nvPicPr>
        <p:blipFill>
          <a:blip r:embed="rId6">
            <a:alphaModFix amt="30000"/>
            <a:extLst>
              <a:ext uri="{28A0092B-C50C-407E-A947-70E740481C1C}">
                <a14:useLocalDpi xmlns:a14="http://schemas.microsoft.com/office/drawing/2010/main" val="0"/>
              </a:ext>
            </a:extLst>
          </a:blip>
          <a:stretch>
            <a:fillRect/>
          </a:stretch>
        </p:blipFill>
        <p:spPr>
          <a:xfrm>
            <a:off x="5384" y="5508662"/>
            <a:ext cx="1996901" cy="1347598"/>
          </a:xfrm>
          <a:prstGeom prst="rect">
            <a:avLst/>
          </a:prstGeom>
        </p:spPr>
      </p:pic>
      <p:pic>
        <p:nvPicPr>
          <p:cNvPr id="9" name="Picture 8">
            <a:extLst>
              <a:ext uri="{FF2B5EF4-FFF2-40B4-BE49-F238E27FC236}">
                <a16:creationId xmlns:a16="http://schemas.microsoft.com/office/drawing/2014/main" id="{392AA96E-EE2B-D34B-A660-D55D6C8AEC25}"/>
              </a:ext>
            </a:extLst>
          </p:cNvPr>
          <p:cNvPicPr>
            <a:picLocks noChangeAspect="1"/>
          </p:cNvPicPr>
          <p:nvPr/>
        </p:nvPicPr>
        <p:blipFill rotWithShape="1">
          <a:blip r:embed="rId7">
            <a:alphaModFix amt="30000"/>
          </a:blip>
          <a:srcRect l="14066" r="9796"/>
          <a:stretch/>
        </p:blipFill>
        <p:spPr>
          <a:xfrm>
            <a:off x="2393114" y="5504805"/>
            <a:ext cx="2040047" cy="1351455"/>
          </a:xfrm>
          <a:prstGeom prst="rect">
            <a:avLst/>
          </a:prstGeom>
        </p:spPr>
      </p:pic>
      <p:sp>
        <p:nvSpPr>
          <p:cNvPr id="10" name="TextBox 9">
            <a:extLst>
              <a:ext uri="{FF2B5EF4-FFF2-40B4-BE49-F238E27FC236}">
                <a16:creationId xmlns:a16="http://schemas.microsoft.com/office/drawing/2014/main" id="{DC7A88D3-319C-0044-946E-22EE76012E8F}"/>
              </a:ext>
            </a:extLst>
          </p:cNvPr>
          <p:cNvSpPr txBox="1"/>
          <p:nvPr/>
        </p:nvSpPr>
        <p:spPr>
          <a:xfrm>
            <a:off x="150222" y="4407636"/>
            <a:ext cx="884355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mn-ea"/>
                <a:cs typeface="Centaur" panose="020F0502020204030204" pitchFamily="34" charset="0"/>
              </a:rPr>
              <a:t>Nirupam Roy</a:t>
            </a:r>
          </a:p>
        </p:txBody>
      </p:sp>
      <p:pic>
        <p:nvPicPr>
          <p:cNvPr id="12" name="Picture 11">
            <a:extLst>
              <a:ext uri="{FF2B5EF4-FFF2-40B4-BE49-F238E27FC236}">
                <a16:creationId xmlns:a16="http://schemas.microsoft.com/office/drawing/2014/main" id="{CF9E4994-D17B-DE4F-B6E9-C809FAE2AB67}"/>
              </a:ext>
            </a:extLst>
          </p:cNvPr>
          <p:cNvPicPr>
            <a:picLocks noChangeAspect="1"/>
          </p:cNvPicPr>
          <p:nvPr/>
        </p:nvPicPr>
        <p:blipFill>
          <a:blip r:embed="rId8">
            <a:alphaModFix amt="30000"/>
          </a:blip>
          <a:stretch>
            <a:fillRect/>
          </a:stretch>
        </p:blipFill>
        <p:spPr>
          <a:xfrm>
            <a:off x="4823990" y="5494159"/>
            <a:ext cx="2113815" cy="1362101"/>
          </a:xfrm>
          <a:prstGeom prst="rect">
            <a:avLst/>
          </a:prstGeom>
        </p:spPr>
      </p:pic>
      <p:pic>
        <p:nvPicPr>
          <p:cNvPr id="13" name="Picture 12">
            <a:extLst>
              <a:ext uri="{FF2B5EF4-FFF2-40B4-BE49-F238E27FC236}">
                <a16:creationId xmlns:a16="http://schemas.microsoft.com/office/drawing/2014/main" id="{3C7C3A76-2BF2-5445-A080-643468C5D893}"/>
              </a:ext>
            </a:extLst>
          </p:cNvPr>
          <p:cNvPicPr>
            <a:picLocks noChangeAspect="1"/>
          </p:cNvPicPr>
          <p:nvPr/>
        </p:nvPicPr>
        <p:blipFill>
          <a:blip r:embed="rId9">
            <a:alphaModFix amt="30000"/>
          </a:blip>
          <a:stretch>
            <a:fillRect/>
          </a:stretch>
        </p:blipFill>
        <p:spPr>
          <a:xfrm flipH="1">
            <a:off x="6906351" y="0"/>
            <a:ext cx="2237649" cy="1363837"/>
          </a:xfrm>
          <a:prstGeom prst="rect">
            <a:avLst/>
          </a:prstGeom>
        </p:spPr>
      </p:pic>
      <p:sp>
        <p:nvSpPr>
          <p:cNvPr id="14" name="TextBox 13">
            <a:extLst>
              <a:ext uri="{FF2B5EF4-FFF2-40B4-BE49-F238E27FC236}">
                <a16:creationId xmlns:a16="http://schemas.microsoft.com/office/drawing/2014/main" id="{B62A5218-ECBB-384E-A052-6B47A9781DD5}"/>
              </a:ext>
            </a:extLst>
          </p:cNvPr>
          <p:cNvSpPr txBox="1"/>
          <p:nvPr/>
        </p:nvSpPr>
        <p:spPr>
          <a:xfrm>
            <a:off x="3381405" y="4827447"/>
            <a:ext cx="2401618"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M-W 2:00-3:15pm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Online</a:t>
            </a:r>
          </a:p>
        </p:txBody>
      </p:sp>
      <p:pic>
        <p:nvPicPr>
          <p:cNvPr id="15" name="Picture 14">
            <a:extLst>
              <a:ext uri="{FF2B5EF4-FFF2-40B4-BE49-F238E27FC236}">
                <a16:creationId xmlns:a16="http://schemas.microsoft.com/office/drawing/2014/main" id="{9287E29F-DE24-354C-A014-C78EAA487504}"/>
              </a:ext>
            </a:extLst>
          </p:cNvPr>
          <p:cNvPicPr>
            <a:picLocks noChangeAspect="1"/>
          </p:cNvPicPr>
          <p:nvPr/>
        </p:nvPicPr>
        <p:blipFill>
          <a:blip r:embed="rId10"/>
          <a:stretch>
            <a:fillRect/>
          </a:stretch>
        </p:blipFill>
        <p:spPr>
          <a:xfrm>
            <a:off x="37622" y="4664614"/>
            <a:ext cx="2189001" cy="760351"/>
          </a:xfrm>
          <a:prstGeom prst="rect">
            <a:avLst/>
          </a:prstGeom>
        </p:spPr>
      </p:pic>
      <p:sp>
        <p:nvSpPr>
          <p:cNvPr id="16" name="TextBox 15">
            <a:extLst>
              <a:ext uri="{FF2B5EF4-FFF2-40B4-BE49-F238E27FC236}">
                <a16:creationId xmlns:a16="http://schemas.microsoft.com/office/drawing/2014/main" id="{7B6BF136-A7BB-C241-B057-D88B7C55BFF6}"/>
              </a:ext>
            </a:extLst>
          </p:cNvPr>
          <p:cNvSpPr txBox="1"/>
          <p:nvPr/>
        </p:nvSpPr>
        <p:spPr>
          <a:xfrm>
            <a:off x="2719137" y="2592390"/>
            <a:ext cx="373050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Lucida Bright" panose="02040602050505020304" pitchFamily="18" charset="77"/>
                <a:ea typeface="+mn-ea"/>
                <a:cs typeface="+mn-cs"/>
              </a:rPr>
              <a:t>CMSC 818W : Fall 2020</a:t>
            </a:r>
          </a:p>
        </p:txBody>
      </p:sp>
      <p:sp>
        <p:nvSpPr>
          <p:cNvPr id="17" name="TextBox 16">
            <a:extLst>
              <a:ext uri="{FF2B5EF4-FFF2-40B4-BE49-F238E27FC236}">
                <a16:creationId xmlns:a16="http://schemas.microsoft.com/office/drawing/2014/main" id="{722F55EA-EA03-B44F-B899-34BF229DA4B8}"/>
              </a:ext>
            </a:extLst>
          </p:cNvPr>
          <p:cNvSpPr txBox="1"/>
          <p:nvPr/>
        </p:nvSpPr>
        <p:spPr>
          <a:xfrm>
            <a:off x="0" y="3508293"/>
            <a:ext cx="9144000" cy="461665"/>
          </a:xfrm>
          <a:prstGeom prst="rect">
            <a:avLst/>
          </a:prstGeom>
          <a:noFill/>
        </p:spPr>
        <p:txBody>
          <a:bodyPr wrap="square" rtlCol="0">
            <a:spAutoFit/>
          </a:bodyPr>
          <a:lstStyle/>
          <a:p>
            <a:pPr algn="ctr"/>
            <a:r>
              <a:rPr kumimoji="0" lang="en-US" sz="2400" b="1" i="0" u="none" strike="noStrike" kern="1200" cap="none" spc="0" normalizeH="0" baseline="0" noProof="0" dirty="0">
                <a:ln>
                  <a:noFill/>
                </a:ln>
                <a:solidFill>
                  <a:srgbClr val="4472C4">
                    <a:lumMod val="75000"/>
                  </a:srgbClr>
                </a:solidFill>
                <a:effectLst/>
                <a:uLnTx/>
                <a:uFillTx/>
                <a:latin typeface="Lucida Bright" panose="02040602050505020304" pitchFamily="18" charset="77"/>
                <a:ea typeface="+mn-ea"/>
                <a:cs typeface="+mn-cs"/>
              </a:rPr>
              <a:t>Lecture 4</a:t>
            </a:r>
            <a:r>
              <a:rPr lang="en-US" sz="2400" b="1" dirty="0">
                <a:solidFill>
                  <a:srgbClr val="4472C4">
                    <a:lumMod val="75000"/>
                  </a:srgbClr>
                </a:solidFill>
                <a:latin typeface="Lucida Bright" panose="02040602050505020304" pitchFamily="18" charset="77"/>
              </a:rPr>
              <a:t>.3:   GPS - I</a:t>
            </a:r>
          </a:p>
        </p:txBody>
      </p:sp>
      <p:sp>
        <p:nvSpPr>
          <p:cNvPr id="18" name="TextBox 17">
            <a:extLst>
              <a:ext uri="{FF2B5EF4-FFF2-40B4-BE49-F238E27FC236}">
                <a16:creationId xmlns:a16="http://schemas.microsoft.com/office/drawing/2014/main" id="{85223FAC-3F6D-774B-A812-560E9A358FE1}"/>
              </a:ext>
            </a:extLst>
          </p:cNvPr>
          <p:cNvSpPr txBox="1"/>
          <p:nvPr/>
        </p:nvSpPr>
        <p:spPr>
          <a:xfrm>
            <a:off x="0" y="6402514"/>
            <a:ext cx="9144000" cy="461665"/>
          </a:xfrm>
          <a:prstGeom prst="rect">
            <a:avLst/>
          </a:prstGeom>
          <a:solidFill>
            <a:schemeClr val="bg1">
              <a:lumMod val="85000"/>
            </a:schemeClr>
          </a:solidFill>
        </p:spPr>
        <p:txBody>
          <a:bodyPr wrap="square" rtlCol="0">
            <a:spAutoFit/>
          </a:bodyPr>
          <a:lstStyle/>
          <a:p>
            <a:pPr algn="ctr"/>
            <a:r>
              <a:rPr lang="en-US" sz="2400" dirty="0"/>
              <a:t>This zoom session is being recorded.</a:t>
            </a:r>
          </a:p>
        </p:txBody>
      </p:sp>
    </p:spTree>
    <p:extLst>
      <p:ext uri="{BB962C8B-B14F-4D97-AF65-F5344CB8AC3E}">
        <p14:creationId xmlns:p14="http://schemas.microsoft.com/office/powerpoint/2010/main" val="1214082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E81E39-4B11-1E4B-B9E3-3FDFADF7900C}"/>
              </a:ext>
            </a:extLst>
          </p:cNvPr>
          <p:cNvSpPr>
            <a:spLocks noGrp="1"/>
          </p:cNvSpPr>
          <p:nvPr>
            <p:ph type="sldNum" sz="quarter" idx="12"/>
          </p:nvPr>
        </p:nvSpPr>
        <p:spPr/>
        <p:txBody>
          <a:bodyPr/>
          <a:lstStyle/>
          <a:p>
            <a:fld id="{3908DE9A-9F1E-E241-AE61-67432D23D3F3}" type="slidenum">
              <a:rPr lang="en-US" smtClean="0"/>
              <a:t>10</a:t>
            </a:fld>
            <a:endParaRPr lang="en-US"/>
          </a:p>
        </p:txBody>
      </p:sp>
      <p:sp>
        <p:nvSpPr>
          <p:cNvPr id="3" name="TextBox 2">
            <a:extLst>
              <a:ext uri="{FF2B5EF4-FFF2-40B4-BE49-F238E27FC236}">
                <a16:creationId xmlns:a16="http://schemas.microsoft.com/office/drawing/2014/main" id="{F342D24A-D1EE-DA4E-AF34-AFF0DB1EF843}"/>
              </a:ext>
            </a:extLst>
          </p:cNvPr>
          <p:cNvSpPr txBox="1"/>
          <p:nvPr/>
        </p:nvSpPr>
        <p:spPr>
          <a:xfrm>
            <a:off x="0" y="6545154"/>
            <a:ext cx="5454185" cy="338554"/>
          </a:xfrm>
          <a:prstGeom prst="rect">
            <a:avLst/>
          </a:prstGeom>
          <a:noFill/>
        </p:spPr>
        <p:txBody>
          <a:bodyPr wrap="none" rtlCol="0">
            <a:spAutoFit/>
          </a:bodyPr>
          <a:lstStyle/>
          <a:p>
            <a:r>
              <a:rPr lang="en-US" sz="1600" dirty="0"/>
              <a:t>Ref: Understanding GPS Principles and Applications , 2</a:t>
            </a:r>
            <a:r>
              <a:rPr lang="en-US" sz="1600" baseline="30000" dirty="0"/>
              <a:t>nd</a:t>
            </a:r>
            <a:r>
              <a:rPr lang="en-US" sz="1600" dirty="0"/>
              <a:t> Edition</a:t>
            </a:r>
          </a:p>
        </p:txBody>
      </p:sp>
      <p:pic>
        <p:nvPicPr>
          <p:cNvPr id="5" name="Picture 4">
            <a:extLst>
              <a:ext uri="{FF2B5EF4-FFF2-40B4-BE49-F238E27FC236}">
                <a16:creationId xmlns:a16="http://schemas.microsoft.com/office/drawing/2014/main" id="{294B0FCF-D628-5848-BF37-80B3D60DA928}"/>
              </a:ext>
            </a:extLst>
          </p:cNvPr>
          <p:cNvPicPr>
            <a:picLocks noChangeAspect="1"/>
          </p:cNvPicPr>
          <p:nvPr/>
        </p:nvPicPr>
        <p:blipFill>
          <a:blip r:embed="rId2"/>
          <a:stretch>
            <a:fillRect/>
          </a:stretch>
        </p:blipFill>
        <p:spPr>
          <a:xfrm>
            <a:off x="295364" y="1045578"/>
            <a:ext cx="8553272" cy="4766843"/>
          </a:xfrm>
          <a:prstGeom prst="rect">
            <a:avLst/>
          </a:prstGeom>
        </p:spPr>
      </p:pic>
      <p:sp>
        <p:nvSpPr>
          <p:cNvPr id="6" name="TextBox 5">
            <a:extLst>
              <a:ext uri="{FF2B5EF4-FFF2-40B4-BE49-F238E27FC236}">
                <a16:creationId xmlns:a16="http://schemas.microsoft.com/office/drawing/2014/main" id="{4727CA95-03A8-B544-BBAA-58D0D8BDA24C}"/>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Ranging and localization</a:t>
            </a:r>
          </a:p>
        </p:txBody>
      </p:sp>
    </p:spTree>
    <p:extLst>
      <p:ext uri="{BB962C8B-B14F-4D97-AF65-F5344CB8AC3E}">
        <p14:creationId xmlns:p14="http://schemas.microsoft.com/office/powerpoint/2010/main" val="253541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E81E39-4B11-1E4B-B9E3-3FDFADF7900C}"/>
              </a:ext>
            </a:extLst>
          </p:cNvPr>
          <p:cNvSpPr>
            <a:spLocks noGrp="1"/>
          </p:cNvSpPr>
          <p:nvPr>
            <p:ph type="sldNum" sz="quarter" idx="12"/>
          </p:nvPr>
        </p:nvSpPr>
        <p:spPr/>
        <p:txBody>
          <a:bodyPr/>
          <a:lstStyle/>
          <a:p>
            <a:fld id="{3908DE9A-9F1E-E241-AE61-67432D23D3F3}" type="slidenum">
              <a:rPr lang="en-US" smtClean="0"/>
              <a:t>11</a:t>
            </a:fld>
            <a:endParaRPr lang="en-US"/>
          </a:p>
        </p:txBody>
      </p:sp>
      <p:sp>
        <p:nvSpPr>
          <p:cNvPr id="3" name="TextBox 2">
            <a:extLst>
              <a:ext uri="{FF2B5EF4-FFF2-40B4-BE49-F238E27FC236}">
                <a16:creationId xmlns:a16="http://schemas.microsoft.com/office/drawing/2014/main" id="{F342D24A-D1EE-DA4E-AF34-AFF0DB1EF843}"/>
              </a:ext>
            </a:extLst>
          </p:cNvPr>
          <p:cNvSpPr txBox="1"/>
          <p:nvPr/>
        </p:nvSpPr>
        <p:spPr>
          <a:xfrm>
            <a:off x="0" y="6545154"/>
            <a:ext cx="5454185" cy="338554"/>
          </a:xfrm>
          <a:prstGeom prst="rect">
            <a:avLst/>
          </a:prstGeom>
          <a:noFill/>
        </p:spPr>
        <p:txBody>
          <a:bodyPr wrap="none" rtlCol="0">
            <a:spAutoFit/>
          </a:bodyPr>
          <a:lstStyle/>
          <a:p>
            <a:r>
              <a:rPr lang="en-US" sz="1600" dirty="0"/>
              <a:t>Ref: Understanding GPS Principles and Applications , 2</a:t>
            </a:r>
            <a:r>
              <a:rPr lang="en-US" sz="1600" baseline="30000" dirty="0"/>
              <a:t>nd</a:t>
            </a:r>
            <a:r>
              <a:rPr lang="en-US" sz="1600" dirty="0"/>
              <a:t> Edition</a:t>
            </a:r>
          </a:p>
        </p:txBody>
      </p:sp>
      <p:pic>
        <p:nvPicPr>
          <p:cNvPr id="4" name="Picture 3">
            <a:extLst>
              <a:ext uri="{FF2B5EF4-FFF2-40B4-BE49-F238E27FC236}">
                <a16:creationId xmlns:a16="http://schemas.microsoft.com/office/drawing/2014/main" id="{57620B5E-69F6-2049-8E01-E707B156D32B}"/>
              </a:ext>
            </a:extLst>
          </p:cNvPr>
          <p:cNvPicPr>
            <a:picLocks noChangeAspect="1"/>
          </p:cNvPicPr>
          <p:nvPr/>
        </p:nvPicPr>
        <p:blipFill>
          <a:blip r:embed="rId2"/>
          <a:stretch>
            <a:fillRect/>
          </a:stretch>
        </p:blipFill>
        <p:spPr>
          <a:xfrm>
            <a:off x="1472046" y="692728"/>
            <a:ext cx="6199909" cy="5472545"/>
          </a:xfrm>
          <a:prstGeom prst="rect">
            <a:avLst/>
          </a:prstGeom>
        </p:spPr>
      </p:pic>
      <p:sp>
        <p:nvSpPr>
          <p:cNvPr id="7" name="TextBox 6">
            <a:extLst>
              <a:ext uri="{FF2B5EF4-FFF2-40B4-BE49-F238E27FC236}">
                <a16:creationId xmlns:a16="http://schemas.microsoft.com/office/drawing/2014/main" id="{DA82959B-543C-5B4D-9DDE-B1BBD3EB0B4A}"/>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Ranging and localization</a:t>
            </a:r>
          </a:p>
        </p:txBody>
      </p:sp>
      <p:sp>
        <p:nvSpPr>
          <p:cNvPr id="8" name="TextBox 7">
            <a:extLst>
              <a:ext uri="{FF2B5EF4-FFF2-40B4-BE49-F238E27FC236}">
                <a16:creationId xmlns:a16="http://schemas.microsoft.com/office/drawing/2014/main" id="{7025D929-22F4-0F43-9028-F8ED777D04EF}"/>
              </a:ext>
            </a:extLst>
          </p:cNvPr>
          <p:cNvSpPr txBox="1"/>
          <p:nvPr/>
        </p:nvSpPr>
        <p:spPr>
          <a:xfrm>
            <a:off x="0" y="4439264"/>
            <a:ext cx="9144000" cy="584775"/>
          </a:xfrm>
          <a:prstGeom prst="rect">
            <a:avLst/>
          </a:prstGeom>
          <a:solidFill>
            <a:schemeClr val="accent2">
              <a:lumMod val="75000"/>
            </a:schemeClr>
          </a:solidFill>
        </p:spPr>
        <p:txBody>
          <a:bodyPr wrap="square" rtlCol="0">
            <a:spAutoFit/>
          </a:bodyPr>
          <a:lstStyle/>
          <a:p>
            <a:pPr algn="ctr"/>
            <a:r>
              <a:rPr lang="en-US" sz="3200" dirty="0">
                <a:solidFill>
                  <a:schemeClr val="bg1"/>
                </a:solidFill>
              </a:rPr>
              <a:t>What if the clock is not synchronized?</a:t>
            </a:r>
          </a:p>
        </p:txBody>
      </p:sp>
    </p:spTree>
    <p:extLst>
      <p:ext uri="{BB962C8B-B14F-4D97-AF65-F5344CB8AC3E}">
        <p14:creationId xmlns:p14="http://schemas.microsoft.com/office/powerpoint/2010/main" val="205509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84AE12-DE97-6244-91BC-97401B63C2BA}"/>
              </a:ext>
            </a:extLst>
          </p:cNvPr>
          <p:cNvSpPr>
            <a:spLocks noGrp="1"/>
          </p:cNvSpPr>
          <p:nvPr>
            <p:ph type="sldNum" sz="quarter" idx="12"/>
          </p:nvPr>
        </p:nvSpPr>
        <p:spPr/>
        <p:txBody>
          <a:bodyPr/>
          <a:lstStyle/>
          <a:p>
            <a:fld id="{3908DE9A-9F1E-E241-AE61-67432D23D3F3}" type="slidenum">
              <a:rPr lang="en-US" smtClean="0"/>
              <a:t>12</a:t>
            </a:fld>
            <a:endParaRPr lang="en-US"/>
          </a:p>
        </p:txBody>
      </p:sp>
      <p:pic>
        <p:nvPicPr>
          <p:cNvPr id="3" name="Picture 2">
            <a:extLst>
              <a:ext uri="{FF2B5EF4-FFF2-40B4-BE49-F238E27FC236}">
                <a16:creationId xmlns:a16="http://schemas.microsoft.com/office/drawing/2014/main" id="{CDB048BA-743F-6A41-81A0-E62B71F3F7BB}"/>
              </a:ext>
            </a:extLst>
          </p:cNvPr>
          <p:cNvPicPr>
            <a:picLocks noChangeAspect="1"/>
          </p:cNvPicPr>
          <p:nvPr/>
        </p:nvPicPr>
        <p:blipFill>
          <a:blip r:embed="rId2"/>
          <a:stretch>
            <a:fillRect/>
          </a:stretch>
        </p:blipFill>
        <p:spPr>
          <a:xfrm>
            <a:off x="908050" y="520700"/>
            <a:ext cx="7327900" cy="5816600"/>
          </a:xfrm>
          <a:prstGeom prst="rect">
            <a:avLst/>
          </a:prstGeom>
        </p:spPr>
      </p:pic>
      <p:sp>
        <p:nvSpPr>
          <p:cNvPr id="4" name="TextBox 3">
            <a:extLst>
              <a:ext uri="{FF2B5EF4-FFF2-40B4-BE49-F238E27FC236}">
                <a16:creationId xmlns:a16="http://schemas.microsoft.com/office/drawing/2014/main" id="{C11BF0BA-ADCC-EA4B-A358-D5D7F54FA1DE}"/>
              </a:ext>
            </a:extLst>
          </p:cNvPr>
          <p:cNvSpPr txBox="1"/>
          <p:nvPr/>
        </p:nvSpPr>
        <p:spPr>
          <a:xfrm>
            <a:off x="0" y="6545154"/>
            <a:ext cx="5454185" cy="338554"/>
          </a:xfrm>
          <a:prstGeom prst="rect">
            <a:avLst/>
          </a:prstGeom>
          <a:noFill/>
        </p:spPr>
        <p:txBody>
          <a:bodyPr wrap="none" rtlCol="0">
            <a:spAutoFit/>
          </a:bodyPr>
          <a:lstStyle/>
          <a:p>
            <a:r>
              <a:rPr lang="en-US" sz="1600" dirty="0"/>
              <a:t>Ref: Understanding GPS Principles and Applications , 2</a:t>
            </a:r>
            <a:r>
              <a:rPr lang="en-US" sz="1600" baseline="30000" dirty="0"/>
              <a:t>nd</a:t>
            </a:r>
            <a:r>
              <a:rPr lang="en-US" sz="1600" dirty="0"/>
              <a:t> Edition</a:t>
            </a:r>
          </a:p>
        </p:txBody>
      </p:sp>
      <p:sp>
        <p:nvSpPr>
          <p:cNvPr id="5" name="TextBox 4">
            <a:extLst>
              <a:ext uri="{FF2B5EF4-FFF2-40B4-BE49-F238E27FC236}">
                <a16:creationId xmlns:a16="http://schemas.microsoft.com/office/drawing/2014/main" id="{F7A01D46-AAE7-BA41-A872-AF226325729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Independent measurement error</a:t>
            </a:r>
          </a:p>
        </p:txBody>
      </p:sp>
    </p:spTree>
    <p:extLst>
      <p:ext uri="{BB962C8B-B14F-4D97-AF65-F5344CB8AC3E}">
        <p14:creationId xmlns:p14="http://schemas.microsoft.com/office/powerpoint/2010/main" val="1434036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1DEC5B-E204-3944-8A43-B5BAE295C576}"/>
              </a:ext>
            </a:extLst>
          </p:cNvPr>
          <p:cNvSpPr>
            <a:spLocks noGrp="1"/>
          </p:cNvSpPr>
          <p:nvPr>
            <p:ph type="sldNum" sz="quarter" idx="12"/>
          </p:nvPr>
        </p:nvSpPr>
        <p:spPr/>
        <p:txBody>
          <a:bodyPr/>
          <a:lstStyle/>
          <a:p>
            <a:fld id="{3908DE9A-9F1E-E241-AE61-67432D23D3F3}" type="slidenum">
              <a:rPr lang="en-US" smtClean="0"/>
              <a:t>13</a:t>
            </a:fld>
            <a:endParaRPr lang="en-US"/>
          </a:p>
        </p:txBody>
      </p:sp>
      <p:sp>
        <p:nvSpPr>
          <p:cNvPr id="4" name="TextBox 3">
            <a:extLst>
              <a:ext uri="{FF2B5EF4-FFF2-40B4-BE49-F238E27FC236}">
                <a16:creationId xmlns:a16="http://schemas.microsoft.com/office/drawing/2014/main" id="{E6D0AF8A-80B9-C242-9B7B-B376E32ED775}"/>
              </a:ext>
            </a:extLst>
          </p:cNvPr>
          <p:cNvSpPr txBox="1"/>
          <p:nvPr/>
        </p:nvSpPr>
        <p:spPr>
          <a:xfrm>
            <a:off x="0" y="6545154"/>
            <a:ext cx="5454185" cy="338554"/>
          </a:xfrm>
          <a:prstGeom prst="rect">
            <a:avLst/>
          </a:prstGeom>
          <a:noFill/>
        </p:spPr>
        <p:txBody>
          <a:bodyPr wrap="none" rtlCol="0">
            <a:spAutoFit/>
          </a:bodyPr>
          <a:lstStyle/>
          <a:p>
            <a:r>
              <a:rPr lang="en-US" sz="1600" dirty="0"/>
              <a:t>Ref: Understanding GPS Principles and Applications , 2</a:t>
            </a:r>
            <a:r>
              <a:rPr lang="en-US" sz="1600" baseline="30000" dirty="0"/>
              <a:t>nd</a:t>
            </a:r>
            <a:r>
              <a:rPr lang="en-US" sz="1600" dirty="0"/>
              <a:t> Edition</a:t>
            </a:r>
          </a:p>
        </p:txBody>
      </p:sp>
      <p:pic>
        <p:nvPicPr>
          <p:cNvPr id="5" name="Picture 4">
            <a:extLst>
              <a:ext uri="{FF2B5EF4-FFF2-40B4-BE49-F238E27FC236}">
                <a16:creationId xmlns:a16="http://schemas.microsoft.com/office/drawing/2014/main" id="{BE0391BC-CE02-4240-AFFB-DA8DD7AABF74}"/>
              </a:ext>
            </a:extLst>
          </p:cNvPr>
          <p:cNvPicPr>
            <a:picLocks noChangeAspect="1"/>
          </p:cNvPicPr>
          <p:nvPr/>
        </p:nvPicPr>
        <p:blipFill>
          <a:blip r:embed="rId2"/>
          <a:stretch>
            <a:fillRect/>
          </a:stretch>
        </p:blipFill>
        <p:spPr>
          <a:xfrm>
            <a:off x="867921" y="901123"/>
            <a:ext cx="6788727" cy="5715001"/>
          </a:xfrm>
          <a:prstGeom prst="rect">
            <a:avLst/>
          </a:prstGeom>
        </p:spPr>
      </p:pic>
      <p:sp>
        <p:nvSpPr>
          <p:cNvPr id="6" name="TextBox 5">
            <a:extLst>
              <a:ext uri="{FF2B5EF4-FFF2-40B4-BE49-F238E27FC236}">
                <a16:creationId xmlns:a16="http://schemas.microsoft.com/office/drawing/2014/main" id="{653D3C13-987C-0048-9667-4ED635ABAD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Ranging and localization: Common clock offset</a:t>
            </a:r>
          </a:p>
        </p:txBody>
      </p:sp>
    </p:spTree>
    <p:extLst>
      <p:ext uri="{BB962C8B-B14F-4D97-AF65-F5344CB8AC3E}">
        <p14:creationId xmlns:p14="http://schemas.microsoft.com/office/powerpoint/2010/main" val="113116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3098512"/>
            <a:ext cx="9144000" cy="584775"/>
          </a:xfrm>
          <a:prstGeom prst="rect">
            <a:avLst/>
          </a:prstGeom>
          <a:solidFill>
            <a:schemeClr val="accent1">
              <a:lumMod val="50000"/>
            </a:schemeClr>
          </a:solidFill>
          <a:ln>
            <a:solidFill>
              <a:schemeClr val="accent1">
                <a:lumMod val="50000"/>
              </a:schemeClr>
            </a:solidFill>
          </a:ln>
        </p:spPr>
        <p:txBody>
          <a:bodyPr wrap="square" rtlCol="0">
            <a:spAutoFit/>
          </a:bodyPr>
          <a:lstStyle/>
          <a:p>
            <a:pPr algn="ctr"/>
            <a:r>
              <a:rPr lang="en-US" sz="3200" dirty="0">
                <a:solidFill>
                  <a:schemeClr val="bg1"/>
                </a:solidFill>
              </a:rPr>
              <a:t>Triangulation vs Trilateration</a:t>
            </a:r>
          </a:p>
        </p:txBody>
      </p:sp>
      <p:sp>
        <p:nvSpPr>
          <p:cNvPr id="3" name="Slide Number Placeholder 2">
            <a:extLst>
              <a:ext uri="{FF2B5EF4-FFF2-40B4-BE49-F238E27FC236}">
                <a16:creationId xmlns:a16="http://schemas.microsoft.com/office/drawing/2014/main" id="{D65627D8-EB6B-FF44-9EF8-89FE08024687}"/>
              </a:ext>
            </a:extLst>
          </p:cNvPr>
          <p:cNvSpPr>
            <a:spLocks noGrp="1"/>
          </p:cNvSpPr>
          <p:nvPr>
            <p:ph type="sldNum" sz="quarter" idx="12"/>
          </p:nvPr>
        </p:nvSpPr>
        <p:spPr/>
        <p:txBody>
          <a:bodyPr/>
          <a:lstStyle/>
          <a:p>
            <a:fld id="{3908DE9A-9F1E-E241-AE61-67432D23D3F3}" type="slidenum">
              <a:rPr lang="en-US" smtClean="0"/>
              <a:t>14</a:t>
            </a:fld>
            <a:endParaRPr lang="en-US"/>
          </a:p>
        </p:txBody>
      </p:sp>
    </p:spTree>
    <p:extLst>
      <p:ext uri="{BB962C8B-B14F-4D97-AF65-F5344CB8AC3E}">
        <p14:creationId xmlns:p14="http://schemas.microsoft.com/office/powerpoint/2010/main" val="1968636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Triangulation</a:t>
            </a:r>
          </a:p>
        </p:txBody>
      </p:sp>
      <p:sp>
        <p:nvSpPr>
          <p:cNvPr id="5" name="Oval 4">
            <a:extLst>
              <a:ext uri="{FF2B5EF4-FFF2-40B4-BE49-F238E27FC236}">
                <a16:creationId xmlns:a16="http://schemas.microsoft.com/office/drawing/2014/main" id="{484C40AE-06B1-4343-A397-E206D1F160BC}"/>
              </a:ext>
            </a:extLst>
          </p:cNvPr>
          <p:cNvSpPr/>
          <p:nvPr/>
        </p:nvSpPr>
        <p:spPr>
          <a:xfrm>
            <a:off x="3254645" y="3350863"/>
            <a:ext cx="232474" cy="2324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7FFF000E-623A-124F-8B6A-333C8A8C9888}"/>
              </a:ext>
            </a:extLst>
          </p:cNvPr>
          <p:cNvCxnSpPr>
            <a:cxnSpLocks/>
          </p:cNvCxnSpPr>
          <p:nvPr/>
        </p:nvCxnSpPr>
        <p:spPr>
          <a:xfrm flipH="1" flipV="1">
            <a:off x="3502619" y="3567840"/>
            <a:ext cx="1252780" cy="905071"/>
          </a:xfrm>
          <a:prstGeom prst="line">
            <a:avLst/>
          </a:prstGeom>
          <a:ln w="317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3BD6255-F4A5-3A4D-9BFE-0BEEBD800C7F}"/>
              </a:ext>
            </a:extLst>
          </p:cNvPr>
          <p:cNvSpPr txBox="1"/>
          <p:nvPr/>
        </p:nvSpPr>
        <p:spPr>
          <a:xfrm>
            <a:off x="2667004" y="2718329"/>
            <a:ext cx="1314771" cy="584775"/>
          </a:xfrm>
          <a:prstGeom prst="rect">
            <a:avLst/>
          </a:prstGeom>
          <a:noFill/>
        </p:spPr>
        <p:txBody>
          <a:bodyPr wrap="square" rtlCol="0">
            <a:spAutoFit/>
          </a:bodyPr>
          <a:lstStyle/>
          <a:p>
            <a:pPr algn="ctr"/>
            <a:r>
              <a:rPr lang="en-US" sz="3200" dirty="0"/>
              <a:t>base1</a:t>
            </a:r>
          </a:p>
        </p:txBody>
      </p:sp>
      <p:sp>
        <p:nvSpPr>
          <p:cNvPr id="15" name="TextBox 14">
            <a:extLst>
              <a:ext uri="{FF2B5EF4-FFF2-40B4-BE49-F238E27FC236}">
                <a16:creationId xmlns:a16="http://schemas.microsoft.com/office/drawing/2014/main" id="{7261A892-9DC6-9640-8F95-9DA94519224F}"/>
              </a:ext>
            </a:extLst>
          </p:cNvPr>
          <p:cNvSpPr txBox="1"/>
          <p:nvPr/>
        </p:nvSpPr>
        <p:spPr>
          <a:xfrm>
            <a:off x="4755399" y="4634638"/>
            <a:ext cx="1800386" cy="584775"/>
          </a:xfrm>
          <a:prstGeom prst="rect">
            <a:avLst/>
          </a:prstGeom>
          <a:noFill/>
        </p:spPr>
        <p:txBody>
          <a:bodyPr wrap="square" rtlCol="0">
            <a:spAutoFit/>
          </a:bodyPr>
          <a:lstStyle/>
          <a:p>
            <a:pPr algn="ctr"/>
            <a:r>
              <a:rPr lang="en-US" sz="3200" dirty="0"/>
              <a:t>observer</a:t>
            </a:r>
          </a:p>
        </p:txBody>
      </p:sp>
      <p:sp>
        <p:nvSpPr>
          <p:cNvPr id="11" name="Oval 10">
            <a:extLst>
              <a:ext uri="{FF2B5EF4-FFF2-40B4-BE49-F238E27FC236}">
                <a16:creationId xmlns:a16="http://schemas.microsoft.com/office/drawing/2014/main" id="{8BE9D959-0446-AB4E-A1A5-25333A385278}"/>
              </a:ext>
            </a:extLst>
          </p:cNvPr>
          <p:cNvSpPr/>
          <p:nvPr/>
        </p:nvSpPr>
        <p:spPr>
          <a:xfrm>
            <a:off x="6439548" y="3327399"/>
            <a:ext cx="232474" cy="2324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0309819-3FC6-2E45-83DD-2A0413237D1C}"/>
              </a:ext>
            </a:extLst>
          </p:cNvPr>
          <p:cNvSpPr txBox="1"/>
          <p:nvPr/>
        </p:nvSpPr>
        <p:spPr>
          <a:xfrm>
            <a:off x="6366805" y="2744003"/>
            <a:ext cx="1314771" cy="584775"/>
          </a:xfrm>
          <a:prstGeom prst="rect">
            <a:avLst/>
          </a:prstGeom>
          <a:noFill/>
        </p:spPr>
        <p:txBody>
          <a:bodyPr wrap="square" rtlCol="0">
            <a:spAutoFit/>
          </a:bodyPr>
          <a:lstStyle/>
          <a:p>
            <a:pPr algn="ctr"/>
            <a:r>
              <a:rPr lang="en-US" sz="3200" dirty="0"/>
              <a:t>base2</a:t>
            </a:r>
          </a:p>
        </p:txBody>
      </p:sp>
      <p:cxnSp>
        <p:nvCxnSpPr>
          <p:cNvPr id="19" name="Straight Connector 18">
            <a:extLst>
              <a:ext uri="{FF2B5EF4-FFF2-40B4-BE49-F238E27FC236}">
                <a16:creationId xmlns:a16="http://schemas.microsoft.com/office/drawing/2014/main" id="{C8827BB7-C607-564F-847B-AB19207011A8}"/>
              </a:ext>
            </a:extLst>
          </p:cNvPr>
          <p:cNvCxnSpPr>
            <a:cxnSpLocks/>
          </p:cNvCxnSpPr>
          <p:nvPr/>
        </p:nvCxnSpPr>
        <p:spPr>
          <a:xfrm flipV="1">
            <a:off x="5142853" y="3583337"/>
            <a:ext cx="1223952" cy="889574"/>
          </a:xfrm>
          <a:prstGeom prst="line">
            <a:avLst/>
          </a:prstGeom>
          <a:ln w="317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31113520-FB59-5A40-94E3-0C4BE8018F05}"/>
              </a:ext>
            </a:extLst>
          </p:cNvPr>
          <p:cNvSpPr/>
          <p:nvPr/>
        </p:nvSpPr>
        <p:spPr>
          <a:xfrm>
            <a:off x="4832889" y="4402164"/>
            <a:ext cx="232474" cy="232474"/>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3298227D-E8D8-0848-94B6-C306F05724A3}"/>
              </a:ext>
            </a:extLst>
          </p:cNvPr>
          <p:cNvCxnSpPr/>
          <p:nvPr/>
        </p:nvCxnSpPr>
        <p:spPr>
          <a:xfrm>
            <a:off x="2372539" y="3436104"/>
            <a:ext cx="5268128" cy="0"/>
          </a:xfrm>
          <a:prstGeom prst="line">
            <a:avLst/>
          </a:prstGeom>
          <a:ln w="317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6C268E2-AF4C-E14B-8764-80EF01113806}"/>
              </a:ext>
            </a:extLst>
          </p:cNvPr>
          <p:cNvCxnSpPr/>
          <p:nvPr/>
        </p:nvCxnSpPr>
        <p:spPr>
          <a:xfrm>
            <a:off x="2431299" y="4542295"/>
            <a:ext cx="5268128" cy="0"/>
          </a:xfrm>
          <a:prstGeom prst="line">
            <a:avLst/>
          </a:prstGeom>
          <a:ln w="317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193BE2F-ACD3-B546-8083-41B0EF87F18B}"/>
              </a:ext>
            </a:extLst>
          </p:cNvPr>
          <p:cNvSpPr txBox="1"/>
          <p:nvPr/>
        </p:nvSpPr>
        <p:spPr>
          <a:xfrm>
            <a:off x="3440628" y="4011282"/>
            <a:ext cx="1314771" cy="523220"/>
          </a:xfrm>
          <a:prstGeom prst="rect">
            <a:avLst/>
          </a:prstGeom>
          <a:noFill/>
        </p:spPr>
        <p:txBody>
          <a:bodyPr wrap="square" rtlCol="0">
            <a:spAutoFit/>
          </a:bodyPr>
          <a:lstStyle/>
          <a:p>
            <a:pPr algn="ctr"/>
            <a:r>
              <a:rPr lang="en-US" sz="2800" dirty="0"/>
              <a:t>𝚹</a:t>
            </a:r>
            <a:r>
              <a:rPr lang="en-US" sz="2800" baseline="-25000" dirty="0"/>
              <a:t>1</a:t>
            </a:r>
          </a:p>
        </p:txBody>
      </p:sp>
      <p:sp>
        <p:nvSpPr>
          <p:cNvPr id="27" name="TextBox 26">
            <a:extLst>
              <a:ext uri="{FF2B5EF4-FFF2-40B4-BE49-F238E27FC236}">
                <a16:creationId xmlns:a16="http://schemas.microsoft.com/office/drawing/2014/main" id="{BD783409-FB92-DA49-9245-522C02BEB104}"/>
              </a:ext>
            </a:extLst>
          </p:cNvPr>
          <p:cNvSpPr txBox="1"/>
          <p:nvPr/>
        </p:nvSpPr>
        <p:spPr>
          <a:xfrm>
            <a:off x="3714176" y="3404722"/>
            <a:ext cx="674685" cy="523220"/>
          </a:xfrm>
          <a:prstGeom prst="rect">
            <a:avLst/>
          </a:prstGeom>
          <a:noFill/>
        </p:spPr>
        <p:txBody>
          <a:bodyPr wrap="square" rtlCol="0">
            <a:spAutoFit/>
          </a:bodyPr>
          <a:lstStyle/>
          <a:p>
            <a:pPr algn="ctr"/>
            <a:r>
              <a:rPr lang="en-US" sz="2800" dirty="0"/>
              <a:t>𝚹</a:t>
            </a:r>
            <a:r>
              <a:rPr lang="en-US" sz="2800" baseline="-25000" dirty="0"/>
              <a:t>1</a:t>
            </a:r>
          </a:p>
        </p:txBody>
      </p:sp>
      <p:sp>
        <p:nvSpPr>
          <p:cNvPr id="28" name="TextBox 27">
            <a:extLst>
              <a:ext uri="{FF2B5EF4-FFF2-40B4-BE49-F238E27FC236}">
                <a16:creationId xmlns:a16="http://schemas.microsoft.com/office/drawing/2014/main" id="{58921D08-6E49-3A44-BB12-F31486F7319D}"/>
              </a:ext>
            </a:extLst>
          </p:cNvPr>
          <p:cNvSpPr txBox="1"/>
          <p:nvPr/>
        </p:nvSpPr>
        <p:spPr>
          <a:xfrm>
            <a:off x="5403747" y="3367647"/>
            <a:ext cx="816368" cy="523220"/>
          </a:xfrm>
          <a:prstGeom prst="rect">
            <a:avLst/>
          </a:prstGeom>
          <a:noFill/>
        </p:spPr>
        <p:txBody>
          <a:bodyPr wrap="square" rtlCol="0">
            <a:spAutoFit/>
          </a:bodyPr>
          <a:lstStyle/>
          <a:p>
            <a:pPr algn="ctr"/>
            <a:r>
              <a:rPr lang="en-US" sz="2800" dirty="0"/>
              <a:t>𝚹</a:t>
            </a:r>
            <a:r>
              <a:rPr lang="en-US" sz="2800" baseline="-25000" dirty="0"/>
              <a:t>2</a:t>
            </a:r>
          </a:p>
        </p:txBody>
      </p:sp>
      <p:sp>
        <p:nvSpPr>
          <p:cNvPr id="29" name="TextBox 28">
            <a:extLst>
              <a:ext uri="{FF2B5EF4-FFF2-40B4-BE49-F238E27FC236}">
                <a16:creationId xmlns:a16="http://schemas.microsoft.com/office/drawing/2014/main" id="{D8D76D7C-520A-9541-AEED-7697BFD47FE9}"/>
              </a:ext>
            </a:extLst>
          </p:cNvPr>
          <p:cNvSpPr txBox="1"/>
          <p:nvPr/>
        </p:nvSpPr>
        <p:spPr>
          <a:xfrm>
            <a:off x="5420473" y="4028124"/>
            <a:ext cx="816368" cy="523220"/>
          </a:xfrm>
          <a:prstGeom prst="rect">
            <a:avLst/>
          </a:prstGeom>
          <a:noFill/>
        </p:spPr>
        <p:txBody>
          <a:bodyPr wrap="square" rtlCol="0">
            <a:spAutoFit/>
          </a:bodyPr>
          <a:lstStyle/>
          <a:p>
            <a:pPr algn="ctr"/>
            <a:r>
              <a:rPr lang="en-US" sz="2800" dirty="0"/>
              <a:t>𝚹</a:t>
            </a:r>
            <a:r>
              <a:rPr lang="en-US" sz="2800" baseline="-25000" dirty="0"/>
              <a:t>2</a:t>
            </a:r>
          </a:p>
        </p:txBody>
      </p:sp>
      <p:cxnSp>
        <p:nvCxnSpPr>
          <p:cNvPr id="30" name="Straight Connector 29">
            <a:extLst>
              <a:ext uri="{FF2B5EF4-FFF2-40B4-BE49-F238E27FC236}">
                <a16:creationId xmlns:a16="http://schemas.microsoft.com/office/drawing/2014/main" id="{D45D07B5-7E02-8A4A-865F-4CBB94B05FA1}"/>
              </a:ext>
            </a:extLst>
          </p:cNvPr>
          <p:cNvCxnSpPr>
            <a:cxnSpLocks/>
          </p:cNvCxnSpPr>
          <p:nvPr/>
        </p:nvCxnSpPr>
        <p:spPr>
          <a:xfrm>
            <a:off x="3570045" y="3412640"/>
            <a:ext cx="2796760" cy="0"/>
          </a:xfrm>
          <a:prstGeom prst="line">
            <a:avLst/>
          </a:prstGeom>
          <a:ln w="444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0721C929-F61C-E844-BDB2-A423EA232015}"/>
              </a:ext>
            </a:extLst>
          </p:cNvPr>
          <p:cNvSpPr>
            <a:spLocks noGrp="1"/>
          </p:cNvSpPr>
          <p:nvPr>
            <p:ph type="sldNum" sz="quarter" idx="12"/>
          </p:nvPr>
        </p:nvSpPr>
        <p:spPr/>
        <p:txBody>
          <a:bodyPr/>
          <a:lstStyle/>
          <a:p>
            <a:fld id="{3908DE9A-9F1E-E241-AE61-67432D23D3F3}" type="slidenum">
              <a:rPr lang="en-US" smtClean="0"/>
              <a:t>15</a:t>
            </a:fld>
            <a:endParaRPr lang="en-US"/>
          </a:p>
        </p:txBody>
      </p:sp>
    </p:spTree>
    <p:extLst>
      <p:ext uri="{BB962C8B-B14F-4D97-AF65-F5344CB8AC3E}">
        <p14:creationId xmlns:p14="http://schemas.microsoft.com/office/powerpoint/2010/main" val="39702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Trilateration</a:t>
            </a:r>
          </a:p>
        </p:txBody>
      </p:sp>
      <p:sp>
        <p:nvSpPr>
          <p:cNvPr id="3" name="Oval 2">
            <a:extLst>
              <a:ext uri="{FF2B5EF4-FFF2-40B4-BE49-F238E27FC236}">
                <a16:creationId xmlns:a16="http://schemas.microsoft.com/office/drawing/2014/main" id="{C96C0DE3-8EFF-0C42-B31C-AE63EE4851AF}"/>
              </a:ext>
            </a:extLst>
          </p:cNvPr>
          <p:cNvSpPr/>
          <p:nvPr/>
        </p:nvSpPr>
        <p:spPr>
          <a:xfrm rot="5400000">
            <a:off x="1456841" y="1553059"/>
            <a:ext cx="3828082" cy="382808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484C40AE-06B1-4343-A397-E206D1F160BC}"/>
              </a:ext>
            </a:extLst>
          </p:cNvPr>
          <p:cNvSpPr/>
          <p:nvPr/>
        </p:nvSpPr>
        <p:spPr>
          <a:xfrm>
            <a:off x="3254645" y="3350863"/>
            <a:ext cx="232474" cy="2324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B52AA55D-CAF2-2446-81E8-10AD52E09605}"/>
              </a:ext>
            </a:extLst>
          </p:cNvPr>
          <p:cNvGrpSpPr/>
          <p:nvPr/>
        </p:nvGrpSpPr>
        <p:grpSpPr>
          <a:xfrm>
            <a:off x="3502619" y="3472322"/>
            <a:ext cx="1314772" cy="945340"/>
            <a:chOff x="3502619" y="3472322"/>
            <a:chExt cx="1314772" cy="945340"/>
          </a:xfrm>
        </p:grpSpPr>
        <p:cxnSp>
          <p:nvCxnSpPr>
            <p:cNvPr id="10" name="Straight Connector 9">
              <a:extLst>
                <a:ext uri="{FF2B5EF4-FFF2-40B4-BE49-F238E27FC236}">
                  <a16:creationId xmlns:a16="http://schemas.microsoft.com/office/drawing/2014/main" id="{7FFF000E-623A-124F-8B6A-333C8A8C9888}"/>
                </a:ext>
              </a:extLst>
            </p:cNvPr>
            <p:cNvCxnSpPr>
              <a:cxnSpLocks/>
            </p:cNvCxnSpPr>
            <p:nvPr/>
          </p:nvCxnSpPr>
          <p:spPr>
            <a:xfrm flipH="1" flipV="1">
              <a:off x="3502619" y="3567840"/>
              <a:ext cx="1314772" cy="849822"/>
            </a:xfrm>
            <a:prstGeom prst="line">
              <a:avLst/>
            </a:prstGeom>
            <a:ln w="444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FB01DDF-B4F8-AB49-A15B-8C9A242615B2}"/>
                </a:ext>
              </a:extLst>
            </p:cNvPr>
            <p:cNvSpPr txBox="1"/>
            <p:nvPr/>
          </p:nvSpPr>
          <p:spPr>
            <a:xfrm>
              <a:off x="3981775" y="3472322"/>
              <a:ext cx="560522" cy="584775"/>
            </a:xfrm>
            <a:prstGeom prst="rect">
              <a:avLst/>
            </a:prstGeom>
            <a:noFill/>
          </p:spPr>
          <p:txBody>
            <a:bodyPr wrap="square" rtlCol="0">
              <a:spAutoFit/>
            </a:bodyPr>
            <a:lstStyle/>
            <a:p>
              <a:pPr algn="ctr"/>
              <a:r>
                <a:rPr lang="en-US" sz="3200" dirty="0"/>
                <a:t>d</a:t>
              </a:r>
            </a:p>
          </p:txBody>
        </p:sp>
      </p:grpSp>
      <p:sp>
        <p:nvSpPr>
          <p:cNvPr id="14" name="TextBox 13">
            <a:extLst>
              <a:ext uri="{FF2B5EF4-FFF2-40B4-BE49-F238E27FC236}">
                <a16:creationId xmlns:a16="http://schemas.microsoft.com/office/drawing/2014/main" id="{33BD6255-F4A5-3A4D-9BFE-0BEEBD800C7F}"/>
              </a:ext>
            </a:extLst>
          </p:cNvPr>
          <p:cNvSpPr txBox="1"/>
          <p:nvPr/>
        </p:nvSpPr>
        <p:spPr>
          <a:xfrm>
            <a:off x="2667004" y="2718329"/>
            <a:ext cx="1314771" cy="584775"/>
          </a:xfrm>
          <a:prstGeom prst="rect">
            <a:avLst/>
          </a:prstGeom>
          <a:noFill/>
        </p:spPr>
        <p:txBody>
          <a:bodyPr wrap="square" rtlCol="0">
            <a:spAutoFit/>
          </a:bodyPr>
          <a:lstStyle/>
          <a:p>
            <a:pPr algn="ctr"/>
            <a:r>
              <a:rPr lang="en-US" sz="3200" dirty="0"/>
              <a:t>base1</a:t>
            </a:r>
          </a:p>
        </p:txBody>
      </p:sp>
      <p:sp>
        <p:nvSpPr>
          <p:cNvPr id="15" name="TextBox 14">
            <a:extLst>
              <a:ext uri="{FF2B5EF4-FFF2-40B4-BE49-F238E27FC236}">
                <a16:creationId xmlns:a16="http://schemas.microsoft.com/office/drawing/2014/main" id="{7261A892-9DC6-9640-8F95-9DA94519224F}"/>
              </a:ext>
            </a:extLst>
          </p:cNvPr>
          <p:cNvSpPr txBox="1"/>
          <p:nvPr/>
        </p:nvSpPr>
        <p:spPr>
          <a:xfrm>
            <a:off x="4755399" y="4634638"/>
            <a:ext cx="1800386" cy="584775"/>
          </a:xfrm>
          <a:prstGeom prst="rect">
            <a:avLst/>
          </a:prstGeom>
          <a:noFill/>
        </p:spPr>
        <p:txBody>
          <a:bodyPr wrap="square" rtlCol="0">
            <a:spAutoFit/>
          </a:bodyPr>
          <a:lstStyle/>
          <a:p>
            <a:pPr algn="ctr"/>
            <a:r>
              <a:rPr lang="en-US" sz="3200" dirty="0"/>
              <a:t>observer</a:t>
            </a:r>
          </a:p>
        </p:txBody>
      </p:sp>
      <p:sp>
        <p:nvSpPr>
          <p:cNvPr id="11" name="Oval 10">
            <a:extLst>
              <a:ext uri="{FF2B5EF4-FFF2-40B4-BE49-F238E27FC236}">
                <a16:creationId xmlns:a16="http://schemas.microsoft.com/office/drawing/2014/main" id="{8BE9D959-0446-AB4E-A1A5-25333A385278}"/>
              </a:ext>
            </a:extLst>
          </p:cNvPr>
          <p:cNvSpPr/>
          <p:nvPr/>
        </p:nvSpPr>
        <p:spPr>
          <a:xfrm>
            <a:off x="6091773" y="3648472"/>
            <a:ext cx="232474" cy="2324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0309819-3FC6-2E45-83DD-2A0413237D1C}"/>
              </a:ext>
            </a:extLst>
          </p:cNvPr>
          <p:cNvSpPr txBox="1"/>
          <p:nvPr/>
        </p:nvSpPr>
        <p:spPr>
          <a:xfrm>
            <a:off x="5655592" y="3047041"/>
            <a:ext cx="1314771" cy="584775"/>
          </a:xfrm>
          <a:prstGeom prst="rect">
            <a:avLst/>
          </a:prstGeom>
          <a:noFill/>
        </p:spPr>
        <p:txBody>
          <a:bodyPr wrap="square" rtlCol="0">
            <a:spAutoFit/>
          </a:bodyPr>
          <a:lstStyle/>
          <a:p>
            <a:pPr algn="ctr"/>
            <a:r>
              <a:rPr lang="en-US" sz="3200" dirty="0"/>
              <a:t>base2</a:t>
            </a:r>
          </a:p>
        </p:txBody>
      </p:sp>
      <p:sp>
        <p:nvSpPr>
          <p:cNvPr id="17" name="Oval 16">
            <a:extLst>
              <a:ext uri="{FF2B5EF4-FFF2-40B4-BE49-F238E27FC236}">
                <a16:creationId xmlns:a16="http://schemas.microsoft.com/office/drawing/2014/main" id="{68D4247C-32DD-9542-A78C-450F59078F59}"/>
              </a:ext>
            </a:extLst>
          </p:cNvPr>
          <p:cNvSpPr/>
          <p:nvPr/>
        </p:nvSpPr>
        <p:spPr>
          <a:xfrm rot="5400000">
            <a:off x="4719951" y="2326662"/>
            <a:ext cx="2876095" cy="287609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15DDFC17-EE86-C747-A87D-BB6FA9F172D3}"/>
              </a:ext>
            </a:extLst>
          </p:cNvPr>
          <p:cNvGrpSpPr/>
          <p:nvPr/>
        </p:nvGrpSpPr>
        <p:grpSpPr>
          <a:xfrm>
            <a:off x="5142853" y="3888593"/>
            <a:ext cx="948920" cy="734960"/>
            <a:chOff x="2553699" y="3567840"/>
            <a:chExt cx="948920" cy="734960"/>
          </a:xfrm>
        </p:grpSpPr>
        <p:cxnSp>
          <p:nvCxnSpPr>
            <p:cNvPr id="19" name="Straight Connector 18">
              <a:extLst>
                <a:ext uri="{FF2B5EF4-FFF2-40B4-BE49-F238E27FC236}">
                  <a16:creationId xmlns:a16="http://schemas.microsoft.com/office/drawing/2014/main" id="{C8827BB7-C607-564F-847B-AB19207011A8}"/>
                </a:ext>
              </a:extLst>
            </p:cNvPr>
            <p:cNvCxnSpPr>
              <a:cxnSpLocks/>
            </p:cNvCxnSpPr>
            <p:nvPr/>
          </p:nvCxnSpPr>
          <p:spPr>
            <a:xfrm flipV="1">
              <a:off x="2553699" y="3567840"/>
              <a:ext cx="948920" cy="584317"/>
            </a:xfrm>
            <a:prstGeom prst="line">
              <a:avLst/>
            </a:prstGeom>
            <a:ln w="444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37F9A96-A6F2-3B4C-8839-2108ED013A3A}"/>
                </a:ext>
              </a:extLst>
            </p:cNvPr>
            <p:cNvSpPr txBox="1"/>
            <p:nvPr/>
          </p:nvSpPr>
          <p:spPr>
            <a:xfrm>
              <a:off x="2919919" y="3718025"/>
              <a:ext cx="560522" cy="584775"/>
            </a:xfrm>
            <a:prstGeom prst="rect">
              <a:avLst/>
            </a:prstGeom>
            <a:noFill/>
          </p:spPr>
          <p:txBody>
            <a:bodyPr wrap="square" rtlCol="0">
              <a:spAutoFit/>
            </a:bodyPr>
            <a:lstStyle/>
            <a:p>
              <a:pPr algn="ctr"/>
              <a:r>
                <a:rPr lang="en-US" sz="3200" dirty="0"/>
                <a:t>d’</a:t>
              </a:r>
            </a:p>
          </p:txBody>
        </p:sp>
      </p:grpSp>
      <p:sp>
        <p:nvSpPr>
          <p:cNvPr id="9" name="Oval 8">
            <a:extLst>
              <a:ext uri="{FF2B5EF4-FFF2-40B4-BE49-F238E27FC236}">
                <a16:creationId xmlns:a16="http://schemas.microsoft.com/office/drawing/2014/main" id="{31113520-FB59-5A40-94E3-0C4BE8018F05}"/>
              </a:ext>
            </a:extLst>
          </p:cNvPr>
          <p:cNvSpPr/>
          <p:nvPr/>
        </p:nvSpPr>
        <p:spPr>
          <a:xfrm>
            <a:off x="4832889" y="4402164"/>
            <a:ext cx="232474" cy="232474"/>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0933C92-01EE-674E-8B7D-168B4093B50A}"/>
              </a:ext>
            </a:extLst>
          </p:cNvPr>
          <p:cNvSpPr>
            <a:spLocks noGrp="1"/>
          </p:cNvSpPr>
          <p:nvPr>
            <p:ph type="sldNum" sz="quarter" idx="12"/>
          </p:nvPr>
        </p:nvSpPr>
        <p:spPr/>
        <p:txBody>
          <a:bodyPr/>
          <a:lstStyle/>
          <a:p>
            <a:fld id="{3908DE9A-9F1E-E241-AE61-67432D23D3F3}" type="slidenum">
              <a:rPr lang="en-US" smtClean="0"/>
              <a:t>16</a:t>
            </a:fld>
            <a:endParaRPr lang="en-US"/>
          </a:p>
        </p:txBody>
      </p:sp>
    </p:spTree>
    <p:extLst>
      <p:ext uri="{BB962C8B-B14F-4D97-AF65-F5344CB8AC3E}">
        <p14:creationId xmlns:p14="http://schemas.microsoft.com/office/powerpoint/2010/main" val="1147355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2AF5CC-4E24-DC49-982B-11890BE0EC52}"/>
              </a:ext>
            </a:extLst>
          </p:cNvPr>
          <p:cNvPicPr>
            <a:picLocks noChangeAspect="1"/>
          </p:cNvPicPr>
          <p:nvPr/>
        </p:nvPicPr>
        <p:blipFill>
          <a:blip r:embed="rId2"/>
          <a:stretch>
            <a:fillRect/>
          </a:stretch>
        </p:blipFill>
        <p:spPr>
          <a:xfrm>
            <a:off x="0" y="118872"/>
            <a:ext cx="9144000" cy="6620256"/>
          </a:xfrm>
          <a:prstGeom prst="rect">
            <a:avLst/>
          </a:prstGeom>
        </p:spPr>
      </p:pic>
      <p:sp>
        <p:nvSpPr>
          <p:cNvPr id="3" name="TextBox 2">
            <a:extLst>
              <a:ext uri="{FF2B5EF4-FFF2-40B4-BE49-F238E27FC236}">
                <a16:creationId xmlns:a16="http://schemas.microsoft.com/office/drawing/2014/main" id="{159456DA-2C3B-4145-B067-191A58A99D6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Trilateration</a:t>
            </a:r>
          </a:p>
        </p:txBody>
      </p:sp>
      <p:sp>
        <p:nvSpPr>
          <p:cNvPr id="4" name="Oval 3">
            <a:extLst>
              <a:ext uri="{FF2B5EF4-FFF2-40B4-BE49-F238E27FC236}">
                <a16:creationId xmlns:a16="http://schemas.microsoft.com/office/drawing/2014/main" id="{F51CCF80-94A6-0D45-A3B2-1485C2BC4A5F}"/>
              </a:ext>
            </a:extLst>
          </p:cNvPr>
          <p:cNvSpPr/>
          <p:nvPr/>
        </p:nvSpPr>
        <p:spPr>
          <a:xfrm>
            <a:off x="4339526" y="2929825"/>
            <a:ext cx="232474" cy="232474"/>
          </a:xfrm>
          <a:prstGeom prst="ellipse">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D73C64AD-D080-444E-8C35-7E68ED98327C}"/>
              </a:ext>
            </a:extLst>
          </p:cNvPr>
          <p:cNvCxnSpPr>
            <a:cxnSpLocks/>
          </p:cNvCxnSpPr>
          <p:nvPr/>
        </p:nvCxnSpPr>
        <p:spPr>
          <a:xfrm flipH="1" flipV="1">
            <a:off x="2960176" y="3046062"/>
            <a:ext cx="1379350" cy="47701"/>
          </a:xfrm>
          <a:prstGeom prst="line">
            <a:avLst/>
          </a:prstGeom>
          <a:ln w="444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E3A4DB4-6369-6B4F-AEFA-C7C46588FD8E}"/>
              </a:ext>
            </a:extLst>
          </p:cNvPr>
          <p:cNvSpPr txBox="1"/>
          <p:nvPr/>
        </p:nvSpPr>
        <p:spPr>
          <a:xfrm>
            <a:off x="3253355" y="3000775"/>
            <a:ext cx="560522" cy="584775"/>
          </a:xfrm>
          <a:prstGeom prst="rect">
            <a:avLst/>
          </a:prstGeom>
          <a:noFill/>
        </p:spPr>
        <p:txBody>
          <a:bodyPr wrap="square" rtlCol="0">
            <a:spAutoFit/>
          </a:bodyPr>
          <a:lstStyle/>
          <a:p>
            <a:pPr algn="ctr"/>
            <a:r>
              <a:rPr lang="en-US" sz="3200" dirty="0"/>
              <a:t>d</a:t>
            </a:r>
          </a:p>
        </p:txBody>
      </p:sp>
      <p:sp>
        <p:nvSpPr>
          <p:cNvPr id="2" name="Slide Number Placeholder 1">
            <a:extLst>
              <a:ext uri="{FF2B5EF4-FFF2-40B4-BE49-F238E27FC236}">
                <a16:creationId xmlns:a16="http://schemas.microsoft.com/office/drawing/2014/main" id="{791F184E-C5CC-8D4E-BCD1-304C4D4F6B67}"/>
              </a:ext>
            </a:extLst>
          </p:cNvPr>
          <p:cNvSpPr>
            <a:spLocks noGrp="1"/>
          </p:cNvSpPr>
          <p:nvPr>
            <p:ph type="sldNum" sz="quarter" idx="12"/>
          </p:nvPr>
        </p:nvSpPr>
        <p:spPr/>
        <p:txBody>
          <a:bodyPr/>
          <a:lstStyle/>
          <a:p>
            <a:fld id="{3908DE9A-9F1E-E241-AE61-67432D23D3F3}" type="slidenum">
              <a:rPr lang="en-US" smtClean="0"/>
              <a:t>17</a:t>
            </a:fld>
            <a:endParaRPr lang="en-US"/>
          </a:p>
        </p:txBody>
      </p:sp>
    </p:spTree>
    <p:extLst>
      <p:ext uri="{BB962C8B-B14F-4D97-AF65-F5344CB8AC3E}">
        <p14:creationId xmlns:p14="http://schemas.microsoft.com/office/powerpoint/2010/main" val="1017560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C65698-94F0-874D-A789-EC589780F6D0}"/>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GPS Satellite Constellation</a:t>
            </a:r>
          </a:p>
        </p:txBody>
      </p:sp>
      <p:pic>
        <p:nvPicPr>
          <p:cNvPr id="4" name="Picture 3">
            <a:extLst>
              <a:ext uri="{FF2B5EF4-FFF2-40B4-BE49-F238E27FC236}">
                <a16:creationId xmlns:a16="http://schemas.microsoft.com/office/drawing/2014/main" id="{88D79672-B659-9C4B-BE91-41720B8AC5DD}"/>
              </a:ext>
            </a:extLst>
          </p:cNvPr>
          <p:cNvPicPr>
            <a:picLocks noChangeAspect="1"/>
          </p:cNvPicPr>
          <p:nvPr/>
        </p:nvPicPr>
        <p:blipFill>
          <a:blip r:embed="rId3"/>
          <a:stretch>
            <a:fillRect/>
          </a:stretch>
        </p:blipFill>
        <p:spPr>
          <a:xfrm>
            <a:off x="184836" y="1433488"/>
            <a:ext cx="3974393" cy="3666850"/>
          </a:xfrm>
          <a:prstGeom prst="rect">
            <a:avLst/>
          </a:prstGeom>
        </p:spPr>
      </p:pic>
      <p:sp>
        <p:nvSpPr>
          <p:cNvPr id="5" name="TextBox 4">
            <a:extLst>
              <a:ext uri="{FF2B5EF4-FFF2-40B4-BE49-F238E27FC236}">
                <a16:creationId xmlns:a16="http://schemas.microsoft.com/office/drawing/2014/main" id="{01335716-59A9-8D4D-A836-A86997BB1BC7}"/>
              </a:ext>
            </a:extLst>
          </p:cNvPr>
          <p:cNvSpPr txBox="1"/>
          <p:nvPr/>
        </p:nvSpPr>
        <p:spPr>
          <a:xfrm>
            <a:off x="3956486" y="1728118"/>
            <a:ext cx="5483247" cy="523220"/>
          </a:xfrm>
          <a:prstGeom prst="rect">
            <a:avLst/>
          </a:prstGeom>
          <a:noFill/>
          <a:ln>
            <a:noFill/>
          </a:ln>
        </p:spPr>
        <p:txBody>
          <a:bodyPr wrap="square" rtlCol="0">
            <a:spAutoFit/>
          </a:bodyPr>
          <a:lstStyle/>
          <a:p>
            <a:r>
              <a:rPr lang="en-US" sz="2800" dirty="0">
                <a:solidFill>
                  <a:schemeClr val="accent2">
                    <a:lumMod val="75000"/>
                  </a:schemeClr>
                </a:solidFill>
              </a:rPr>
              <a:t>-- 24 satellites</a:t>
            </a:r>
          </a:p>
        </p:txBody>
      </p:sp>
      <p:sp>
        <p:nvSpPr>
          <p:cNvPr id="6" name="TextBox 5">
            <a:extLst>
              <a:ext uri="{FF2B5EF4-FFF2-40B4-BE49-F238E27FC236}">
                <a16:creationId xmlns:a16="http://schemas.microsoft.com/office/drawing/2014/main" id="{7345E57C-FC41-8E49-B545-96521943579A}"/>
              </a:ext>
            </a:extLst>
          </p:cNvPr>
          <p:cNvSpPr txBox="1"/>
          <p:nvPr/>
        </p:nvSpPr>
        <p:spPr>
          <a:xfrm>
            <a:off x="3956485" y="1074649"/>
            <a:ext cx="5483247" cy="523220"/>
          </a:xfrm>
          <a:prstGeom prst="rect">
            <a:avLst/>
          </a:prstGeom>
          <a:solidFill>
            <a:schemeClr val="accent2">
              <a:lumMod val="75000"/>
            </a:schemeClr>
          </a:solidFill>
          <a:ln>
            <a:noFill/>
          </a:ln>
        </p:spPr>
        <p:txBody>
          <a:bodyPr wrap="square" rtlCol="0">
            <a:spAutoFit/>
          </a:bodyPr>
          <a:lstStyle/>
          <a:p>
            <a:pPr algn="ctr"/>
            <a:r>
              <a:rPr lang="en-US" sz="2800" b="1" dirty="0">
                <a:solidFill>
                  <a:schemeClr val="bg1"/>
                </a:solidFill>
              </a:rPr>
              <a:t>Baseline configuration</a:t>
            </a:r>
          </a:p>
        </p:txBody>
      </p:sp>
      <p:sp>
        <p:nvSpPr>
          <p:cNvPr id="7" name="TextBox 6">
            <a:extLst>
              <a:ext uri="{FF2B5EF4-FFF2-40B4-BE49-F238E27FC236}">
                <a16:creationId xmlns:a16="http://schemas.microsoft.com/office/drawing/2014/main" id="{4B354FE6-742E-0F4C-9C66-F84174916CC9}"/>
              </a:ext>
            </a:extLst>
          </p:cNvPr>
          <p:cNvSpPr txBox="1"/>
          <p:nvPr/>
        </p:nvSpPr>
        <p:spPr>
          <a:xfrm>
            <a:off x="3956486" y="2261684"/>
            <a:ext cx="5483247" cy="954107"/>
          </a:xfrm>
          <a:prstGeom prst="rect">
            <a:avLst/>
          </a:prstGeom>
          <a:noFill/>
          <a:ln>
            <a:noFill/>
          </a:ln>
        </p:spPr>
        <p:txBody>
          <a:bodyPr wrap="square" rtlCol="0">
            <a:spAutoFit/>
          </a:bodyPr>
          <a:lstStyle/>
          <a:p>
            <a:r>
              <a:rPr lang="en-US" sz="2800" dirty="0">
                <a:solidFill>
                  <a:schemeClr val="accent2">
                    <a:lumMod val="75000"/>
                  </a:schemeClr>
                </a:solidFill>
              </a:rPr>
              <a:t>-- 6 orbital planes, 4 satellites in each plane</a:t>
            </a:r>
          </a:p>
        </p:txBody>
      </p:sp>
      <p:sp>
        <p:nvSpPr>
          <p:cNvPr id="8" name="TextBox 7">
            <a:extLst>
              <a:ext uri="{FF2B5EF4-FFF2-40B4-BE49-F238E27FC236}">
                <a16:creationId xmlns:a16="http://schemas.microsoft.com/office/drawing/2014/main" id="{5A863220-FE38-A345-8313-1AE0D1BBA8F0}"/>
              </a:ext>
            </a:extLst>
          </p:cNvPr>
          <p:cNvSpPr txBox="1"/>
          <p:nvPr/>
        </p:nvSpPr>
        <p:spPr>
          <a:xfrm>
            <a:off x="3956486" y="3279182"/>
            <a:ext cx="5483247" cy="523220"/>
          </a:xfrm>
          <a:prstGeom prst="rect">
            <a:avLst/>
          </a:prstGeom>
          <a:noFill/>
          <a:ln>
            <a:noFill/>
          </a:ln>
        </p:spPr>
        <p:txBody>
          <a:bodyPr wrap="square" rtlCol="0">
            <a:spAutoFit/>
          </a:bodyPr>
          <a:lstStyle/>
          <a:p>
            <a:r>
              <a:rPr lang="en-US" sz="2800" dirty="0">
                <a:solidFill>
                  <a:schemeClr val="accent2">
                    <a:lumMod val="75000"/>
                  </a:schemeClr>
                </a:solidFill>
              </a:rPr>
              <a:t>-- 60° separation between planes</a:t>
            </a:r>
          </a:p>
        </p:txBody>
      </p:sp>
      <p:sp>
        <p:nvSpPr>
          <p:cNvPr id="9" name="TextBox 8">
            <a:extLst>
              <a:ext uri="{FF2B5EF4-FFF2-40B4-BE49-F238E27FC236}">
                <a16:creationId xmlns:a16="http://schemas.microsoft.com/office/drawing/2014/main" id="{5E1B4C15-F790-DB4E-914A-7EE06C76D740}"/>
              </a:ext>
            </a:extLst>
          </p:cNvPr>
          <p:cNvSpPr txBox="1"/>
          <p:nvPr/>
        </p:nvSpPr>
        <p:spPr>
          <a:xfrm>
            <a:off x="3956484" y="3959665"/>
            <a:ext cx="5483247" cy="954107"/>
          </a:xfrm>
          <a:prstGeom prst="rect">
            <a:avLst/>
          </a:prstGeom>
          <a:noFill/>
          <a:ln>
            <a:noFill/>
          </a:ln>
        </p:spPr>
        <p:txBody>
          <a:bodyPr wrap="square" rtlCol="0">
            <a:spAutoFit/>
          </a:bodyPr>
          <a:lstStyle/>
          <a:p>
            <a:r>
              <a:rPr lang="en-US" sz="2800" dirty="0">
                <a:solidFill>
                  <a:schemeClr val="accent2">
                    <a:lumMod val="75000"/>
                  </a:schemeClr>
                </a:solidFill>
              </a:rPr>
              <a:t>-- Orbital radius approx. 26,600 km</a:t>
            </a:r>
          </a:p>
        </p:txBody>
      </p:sp>
      <p:sp>
        <p:nvSpPr>
          <p:cNvPr id="11" name="TextBox 10">
            <a:extLst>
              <a:ext uri="{FF2B5EF4-FFF2-40B4-BE49-F238E27FC236}">
                <a16:creationId xmlns:a16="http://schemas.microsoft.com/office/drawing/2014/main" id="{A6D4B2DE-F98A-BF46-A0E9-9A6127775DCA}"/>
              </a:ext>
            </a:extLst>
          </p:cNvPr>
          <p:cNvSpPr txBox="1"/>
          <p:nvPr/>
        </p:nvSpPr>
        <p:spPr>
          <a:xfrm>
            <a:off x="3956483" y="4613134"/>
            <a:ext cx="5483247" cy="1396909"/>
          </a:xfrm>
          <a:prstGeom prst="rect">
            <a:avLst/>
          </a:prstGeom>
          <a:solidFill>
            <a:schemeClr val="accent2">
              <a:lumMod val="75000"/>
            </a:schemeClr>
          </a:solidFill>
          <a:ln>
            <a:noFill/>
          </a:ln>
        </p:spPr>
        <p:txBody>
          <a:bodyPr wrap="square" rtlCol="0">
            <a:spAutoFit/>
          </a:bodyPr>
          <a:lstStyle/>
          <a:p>
            <a:pPr algn="ctr"/>
            <a:endParaRPr lang="en-US" sz="2800" b="1" dirty="0">
              <a:solidFill>
                <a:schemeClr val="bg1"/>
              </a:solidFill>
            </a:endParaRPr>
          </a:p>
          <a:p>
            <a:pPr algn="ctr"/>
            <a:r>
              <a:rPr lang="en-US" sz="2800" b="1" dirty="0">
                <a:solidFill>
                  <a:schemeClr val="bg1"/>
                </a:solidFill>
              </a:rPr>
              <a:t>Geo-stationary ?</a:t>
            </a:r>
          </a:p>
        </p:txBody>
      </p:sp>
      <p:sp>
        <p:nvSpPr>
          <p:cNvPr id="3" name="Slide Number Placeholder 2">
            <a:extLst>
              <a:ext uri="{FF2B5EF4-FFF2-40B4-BE49-F238E27FC236}">
                <a16:creationId xmlns:a16="http://schemas.microsoft.com/office/drawing/2014/main" id="{4426FF54-6371-9145-93C9-3671DD0E8353}"/>
              </a:ext>
            </a:extLst>
          </p:cNvPr>
          <p:cNvSpPr>
            <a:spLocks noGrp="1"/>
          </p:cNvSpPr>
          <p:nvPr>
            <p:ph type="sldNum" sz="quarter" idx="12"/>
          </p:nvPr>
        </p:nvSpPr>
        <p:spPr/>
        <p:txBody>
          <a:bodyPr/>
          <a:lstStyle/>
          <a:p>
            <a:fld id="{3908DE9A-9F1E-E241-AE61-67432D23D3F3}" type="slidenum">
              <a:rPr lang="en-US" smtClean="0"/>
              <a:t>18</a:t>
            </a:fld>
            <a:endParaRPr lang="en-US"/>
          </a:p>
        </p:txBody>
      </p:sp>
    </p:spTree>
    <p:extLst>
      <p:ext uri="{BB962C8B-B14F-4D97-AF65-F5344CB8AC3E}">
        <p14:creationId xmlns:p14="http://schemas.microsoft.com/office/powerpoint/2010/main" val="427880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87E875-0516-3F46-8AD5-C81D89036E2C}"/>
              </a:ext>
            </a:extLst>
          </p:cNvPr>
          <p:cNvSpPr>
            <a:spLocks noGrp="1"/>
          </p:cNvSpPr>
          <p:nvPr>
            <p:ph type="sldNum" sz="quarter" idx="12"/>
          </p:nvPr>
        </p:nvSpPr>
        <p:spPr/>
        <p:txBody>
          <a:bodyPr/>
          <a:lstStyle/>
          <a:p>
            <a:fld id="{3908DE9A-9F1E-E241-AE61-67432D23D3F3}" type="slidenum">
              <a:rPr lang="en-US" smtClean="0"/>
              <a:t>19</a:t>
            </a:fld>
            <a:endParaRPr lang="en-US"/>
          </a:p>
        </p:txBody>
      </p:sp>
      <p:pic>
        <p:nvPicPr>
          <p:cNvPr id="3074" name="Picture 2" descr="Satellites and orbits — Science Learning Hub">
            <a:extLst>
              <a:ext uri="{FF2B5EF4-FFF2-40B4-BE49-F238E27FC236}">
                <a16:creationId xmlns:a16="http://schemas.microsoft.com/office/drawing/2014/main" id="{56201D06-178A-D14E-9ADD-657CDA6E77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989" y="1138993"/>
            <a:ext cx="6870023" cy="45800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75D6030-1789-7148-BDE6-AA383922E52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Satellite orbits</a:t>
            </a:r>
          </a:p>
        </p:txBody>
      </p:sp>
    </p:spTree>
    <p:extLst>
      <p:ext uri="{BB962C8B-B14F-4D97-AF65-F5344CB8AC3E}">
        <p14:creationId xmlns:p14="http://schemas.microsoft.com/office/powerpoint/2010/main" val="3448184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88CC7C-49B3-9347-94BE-0209E0DD9B40}"/>
              </a:ext>
            </a:extLst>
          </p:cNvPr>
          <p:cNvPicPr>
            <a:picLocks noChangeAspect="1"/>
          </p:cNvPicPr>
          <p:nvPr/>
        </p:nvPicPr>
        <p:blipFill>
          <a:blip r:embed="rId3"/>
          <a:stretch>
            <a:fillRect/>
          </a:stretch>
        </p:blipFill>
        <p:spPr>
          <a:xfrm>
            <a:off x="207819" y="308264"/>
            <a:ext cx="4156364" cy="3082636"/>
          </a:xfrm>
          <a:prstGeom prst="rect">
            <a:avLst/>
          </a:prstGeom>
        </p:spPr>
      </p:pic>
      <p:pic>
        <p:nvPicPr>
          <p:cNvPr id="4" name="Picture 3">
            <a:extLst>
              <a:ext uri="{FF2B5EF4-FFF2-40B4-BE49-F238E27FC236}">
                <a16:creationId xmlns:a16="http://schemas.microsoft.com/office/drawing/2014/main" id="{187382F9-6D32-D24C-A650-A7D67B1A9601}"/>
              </a:ext>
            </a:extLst>
          </p:cNvPr>
          <p:cNvPicPr>
            <a:picLocks noChangeAspect="1"/>
          </p:cNvPicPr>
          <p:nvPr/>
        </p:nvPicPr>
        <p:blipFill>
          <a:blip r:embed="rId4"/>
          <a:stretch>
            <a:fillRect/>
          </a:stretch>
        </p:blipFill>
        <p:spPr>
          <a:xfrm>
            <a:off x="5169330" y="215900"/>
            <a:ext cx="3261747" cy="3175000"/>
          </a:xfrm>
          <a:prstGeom prst="rect">
            <a:avLst/>
          </a:prstGeom>
        </p:spPr>
      </p:pic>
      <p:pic>
        <p:nvPicPr>
          <p:cNvPr id="5" name="Picture 4">
            <a:extLst>
              <a:ext uri="{FF2B5EF4-FFF2-40B4-BE49-F238E27FC236}">
                <a16:creationId xmlns:a16="http://schemas.microsoft.com/office/drawing/2014/main" id="{CCB9A743-8F2F-2C4A-9FC6-6E4472DB874B}"/>
              </a:ext>
            </a:extLst>
          </p:cNvPr>
          <p:cNvPicPr>
            <a:picLocks noChangeAspect="1"/>
          </p:cNvPicPr>
          <p:nvPr/>
        </p:nvPicPr>
        <p:blipFill>
          <a:blip r:embed="rId5"/>
          <a:stretch>
            <a:fillRect/>
          </a:stretch>
        </p:blipFill>
        <p:spPr>
          <a:xfrm>
            <a:off x="207820" y="3750590"/>
            <a:ext cx="4156364" cy="2637050"/>
          </a:xfrm>
          <a:prstGeom prst="rect">
            <a:avLst/>
          </a:prstGeom>
        </p:spPr>
      </p:pic>
      <p:pic>
        <p:nvPicPr>
          <p:cNvPr id="6" name="Picture 5">
            <a:extLst>
              <a:ext uri="{FF2B5EF4-FFF2-40B4-BE49-F238E27FC236}">
                <a16:creationId xmlns:a16="http://schemas.microsoft.com/office/drawing/2014/main" id="{289456F4-CC23-0F48-B9EB-ABF65831CA86}"/>
              </a:ext>
            </a:extLst>
          </p:cNvPr>
          <p:cNvPicPr>
            <a:picLocks noChangeAspect="1"/>
          </p:cNvPicPr>
          <p:nvPr/>
        </p:nvPicPr>
        <p:blipFill>
          <a:blip r:embed="rId6"/>
          <a:stretch>
            <a:fillRect/>
          </a:stretch>
        </p:blipFill>
        <p:spPr>
          <a:xfrm>
            <a:off x="4831703" y="3964215"/>
            <a:ext cx="3937000" cy="2209800"/>
          </a:xfrm>
          <a:prstGeom prst="rect">
            <a:avLst/>
          </a:prstGeom>
        </p:spPr>
      </p:pic>
      <p:sp>
        <p:nvSpPr>
          <p:cNvPr id="2" name="Slide Number Placeholder 1">
            <a:extLst>
              <a:ext uri="{FF2B5EF4-FFF2-40B4-BE49-F238E27FC236}">
                <a16:creationId xmlns:a16="http://schemas.microsoft.com/office/drawing/2014/main" id="{CC4C08F3-7D1D-DB48-8A13-A441E410E0CC}"/>
              </a:ext>
            </a:extLst>
          </p:cNvPr>
          <p:cNvSpPr>
            <a:spLocks noGrp="1"/>
          </p:cNvSpPr>
          <p:nvPr>
            <p:ph type="sldNum" sz="quarter" idx="12"/>
          </p:nvPr>
        </p:nvSpPr>
        <p:spPr/>
        <p:txBody>
          <a:bodyPr/>
          <a:lstStyle/>
          <a:p>
            <a:fld id="{3908DE9A-9F1E-E241-AE61-67432D23D3F3}" type="slidenum">
              <a:rPr lang="en-US" smtClean="0"/>
              <a:t>2</a:t>
            </a:fld>
            <a:endParaRPr lang="en-US"/>
          </a:p>
        </p:txBody>
      </p:sp>
    </p:spTree>
    <p:extLst>
      <p:ext uri="{BB962C8B-B14F-4D97-AF65-F5344CB8AC3E}">
        <p14:creationId xmlns:p14="http://schemas.microsoft.com/office/powerpoint/2010/main" val="1045334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5A78FF-2DCA-FB4B-A7BB-4C470F1FF353}"/>
              </a:ext>
            </a:extLst>
          </p:cNvPr>
          <p:cNvSpPr>
            <a:spLocks noGrp="1"/>
          </p:cNvSpPr>
          <p:nvPr>
            <p:ph type="sldNum" sz="quarter" idx="12"/>
          </p:nvPr>
        </p:nvSpPr>
        <p:spPr/>
        <p:txBody>
          <a:bodyPr/>
          <a:lstStyle/>
          <a:p>
            <a:fld id="{3908DE9A-9F1E-E241-AE61-67432D23D3F3}" type="slidenum">
              <a:rPr lang="en-US" smtClean="0"/>
              <a:t>20</a:t>
            </a:fld>
            <a:endParaRPr lang="en-US"/>
          </a:p>
        </p:txBody>
      </p:sp>
      <p:pic>
        <p:nvPicPr>
          <p:cNvPr id="4100" name="Picture 4" descr="Learn About Orbits">
            <a:extLst>
              <a:ext uri="{FF2B5EF4-FFF2-40B4-BE49-F238E27FC236}">
                <a16:creationId xmlns:a16="http://schemas.microsoft.com/office/drawing/2014/main" id="{8004A6C5-31CD-AB40-A943-BE22140DCC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37" y="3763462"/>
            <a:ext cx="8312727" cy="30595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96F7837-7893-FA42-8734-D1F3962042A3}"/>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Satellite orbits</a:t>
            </a:r>
          </a:p>
        </p:txBody>
      </p:sp>
      <p:pic>
        <p:nvPicPr>
          <p:cNvPr id="4098" name="Picture 2">
            <a:extLst>
              <a:ext uri="{FF2B5EF4-FFF2-40B4-BE49-F238E27FC236}">
                <a16:creationId xmlns:a16="http://schemas.microsoft.com/office/drawing/2014/main" id="{AB3A4CB5-8440-FD4A-8EBD-D1CEF5A16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608" y="468565"/>
            <a:ext cx="3162300" cy="316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431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C65698-94F0-874D-A789-EC589780F6D0}"/>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GPS Satellite Constellation</a:t>
            </a:r>
          </a:p>
        </p:txBody>
      </p:sp>
      <p:pic>
        <p:nvPicPr>
          <p:cNvPr id="4" name="Picture 3">
            <a:extLst>
              <a:ext uri="{FF2B5EF4-FFF2-40B4-BE49-F238E27FC236}">
                <a16:creationId xmlns:a16="http://schemas.microsoft.com/office/drawing/2014/main" id="{88D79672-B659-9C4B-BE91-41720B8AC5DD}"/>
              </a:ext>
            </a:extLst>
          </p:cNvPr>
          <p:cNvPicPr>
            <a:picLocks noChangeAspect="1"/>
          </p:cNvPicPr>
          <p:nvPr/>
        </p:nvPicPr>
        <p:blipFill>
          <a:blip r:embed="rId2"/>
          <a:stretch>
            <a:fillRect/>
          </a:stretch>
        </p:blipFill>
        <p:spPr>
          <a:xfrm>
            <a:off x="184836" y="1433488"/>
            <a:ext cx="3974393" cy="3666850"/>
          </a:xfrm>
          <a:prstGeom prst="rect">
            <a:avLst/>
          </a:prstGeom>
        </p:spPr>
      </p:pic>
      <p:sp>
        <p:nvSpPr>
          <p:cNvPr id="5" name="TextBox 4">
            <a:extLst>
              <a:ext uri="{FF2B5EF4-FFF2-40B4-BE49-F238E27FC236}">
                <a16:creationId xmlns:a16="http://schemas.microsoft.com/office/drawing/2014/main" id="{01335716-59A9-8D4D-A836-A86997BB1BC7}"/>
              </a:ext>
            </a:extLst>
          </p:cNvPr>
          <p:cNvSpPr txBox="1"/>
          <p:nvPr/>
        </p:nvSpPr>
        <p:spPr>
          <a:xfrm>
            <a:off x="3956486" y="1728118"/>
            <a:ext cx="5483247" cy="523220"/>
          </a:xfrm>
          <a:prstGeom prst="rect">
            <a:avLst/>
          </a:prstGeom>
          <a:noFill/>
          <a:ln>
            <a:noFill/>
          </a:ln>
        </p:spPr>
        <p:txBody>
          <a:bodyPr wrap="square" rtlCol="0">
            <a:spAutoFit/>
          </a:bodyPr>
          <a:lstStyle/>
          <a:p>
            <a:r>
              <a:rPr lang="en-US" sz="2800" dirty="0">
                <a:solidFill>
                  <a:schemeClr val="accent2">
                    <a:lumMod val="75000"/>
                  </a:schemeClr>
                </a:solidFill>
              </a:rPr>
              <a:t>-- 24 satellites</a:t>
            </a:r>
          </a:p>
        </p:txBody>
      </p:sp>
      <p:sp>
        <p:nvSpPr>
          <p:cNvPr id="6" name="TextBox 5">
            <a:extLst>
              <a:ext uri="{FF2B5EF4-FFF2-40B4-BE49-F238E27FC236}">
                <a16:creationId xmlns:a16="http://schemas.microsoft.com/office/drawing/2014/main" id="{7345E57C-FC41-8E49-B545-96521943579A}"/>
              </a:ext>
            </a:extLst>
          </p:cNvPr>
          <p:cNvSpPr txBox="1"/>
          <p:nvPr/>
        </p:nvSpPr>
        <p:spPr>
          <a:xfrm>
            <a:off x="3956485" y="1074649"/>
            <a:ext cx="5483247" cy="523220"/>
          </a:xfrm>
          <a:prstGeom prst="rect">
            <a:avLst/>
          </a:prstGeom>
          <a:solidFill>
            <a:schemeClr val="accent2">
              <a:lumMod val="75000"/>
            </a:schemeClr>
          </a:solidFill>
          <a:ln>
            <a:noFill/>
          </a:ln>
        </p:spPr>
        <p:txBody>
          <a:bodyPr wrap="square" rtlCol="0">
            <a:spAutoFit/>
          </a:bodyPr>
          <a:lstStyle/>
          <a:p>
            <a:pPr algn="ctr"/>
            <a:r>
              <a:rPr lang="en-US" sz="2800" b="1" dirty="0">
                <a:solidFill>
                  <a:schemeClr val="bg1"/>
                </a:solidFill>
              </a:rPr>
              <a:t>Baseline configuration</a:t>
            </a:r>
          </a:p>
        </p:txBody>
      </p:sp>
      <p:sp>
        <p:nvSpPr>
          <p:cNvPr id="7" name="TextBox 6">
            <a:extLst>
              <a:ext uri="{FF2B5EF4-FFF2-40B4-BE49-F238E27FC236}">
                <a16:creationId xmlns:a16="http://schemas.microsoft.com/office/drawing/2014/main" id="{4B354FE6-742E-0F4C-9C66-F84174916CC9}"/>
              </a:ext>
            </a:extLst>
          </p:cNvPr>
          <p:cNvSpPr txBox="1"/>
          <p:nvPr/>
        </p:nvSpPr>
        <p:spPr>
          <a:xfrm>
            <a:off x="3956486" y="2261684"/>
            <a:ext cx="5483247" cy="954107"/>
          </a:xfrm>
          <a:prstGeom prst="rect">
            <a:avLst/>
          </a:prstGeom>
          <a:noFill/>
          <a:ln>
            <a:noFill/>
          </a:ln>
        </p:spPr>
        <p:txBody>
          <a:bodyPr wrap="square" rtlCol="0">
            <a:spAutoFit/>
          </a:bodyPr>
          <a:lstStyle/>
          <a:p>
            <a:r>
              <a:rPr lang="en-US" sz="2800" dirty="0">
                <a:solidFill>
                  <a:schemeClr val="accent2">
                    <a:lumMod val="75000"/>
                  </a:schemeClr>
                </a:solidFill>
              </a:rPr>
              <a:t>-- 6 orbital planes, 4 satellites in each plane</a:t>
            </a:r>
          </a:p>
        </p:txBody>
      </p:sp>
      <p:sp>
        <p:nvSpPr>
          <p:cNvPr id="8" name="TextBox 7">
            <a:extLst>
              <a:ext uri="{FF2B5EF4-FFF2-40B4-BE49-F238E27FC236}">
                <a16:creationId xmlns:a16="http://schemas.microsoft.com/office/drawing/2014/main" id="{5A863220-FE38-A345-8313-1AE0D1BBA8F0}"/>
              </a:ext>
            </a:extLst>
          </p:cNvPr>
          <p:cNvSpPr txBox="1"/>
          <p:nvPr/>
        </p:nvSpPr>
        <p:spPr>
          <a:xfrm>
            <a:off x="3956486" y="3279182"/>
            <a:ext cx="5483247" cy="523220"/>
          </a:xfrm>
          <a:prstGeom prst="rect">
            <a:avLst/>
          </a:prstGeom>
          <a:noFill/>
          <a:ln>
            <a:noFill/>
          </a:ln>
        </p:spPr>
        <p:txBody>
          <a:bodyPr wrap="square" rtlCol="0">
            <a:spAutoFit/>
          </a:bodyPr>
          <a:lstStyle/>
          <a:p>
            <a:r>
              <a:rPr lang="en-US" sz="2800" dirty="0">
                <a:solidFill>
                  <a:schemeClr val="accent2">
                    <a:lumMod val="75000"/>
                  </a:schemeClr>
                </a:solidFill>
              </a:rPr>
              <a:t>-- 60° separation between planes</a:t>
            </a:r>
          </a:p>
        </p:txBody>
      </p:sp>
      <p:sp>
        <p:nvSpPr>
          <p:cNvPr id="9" name="TextBox 8">
            <a:extLst>
              <a:ext uri="{FF2B5EF4-FFF2-40B4-BE49-F238E27FC236}">
                <a16:creationId xmlns:a16="http://schemas.microsoft.com/office/drawing/2014/main" id="{5E1B4C15-F790-DB4E-914A-7EE06C76D740}"/>
              </a:ext>
            </a:extLst>
          </p:cNvPr>
          <p:cNvSpPr txBox="1"/>
          <p:nvPr/>
        </p:nvSpPr>
        <p:spPr>
          <a:xfrm>
            <a:off x="3956484" y="3959665"/>
            <a:ext cx="5483247" cy="954107"/>
          </a:xfrm>
          <a:prstGeom prst="rect">
            <a:avLst/>
          </a:prstGeom>
          <a:noFill/>
          <a:ln>
            <a:noFill/>
          </a:ln>
        </p:spPr>
        <p:txBody>
          <a:bodyPr wrap="square" rtlCol="0">
            <a:spAutoFit/>
          </a:bodyPr>
          <a:lstStyle/>
          <a:p>
            <a:r>
              <a:rPr lang="en-US" sz="2800" dirty="0">
                <a:solidFill>
                  <a:schemeClr val="accent2">
                    <a:lumMod val="75000"/>
                  </a:schemeClr>
                </a:solidFill>
              </a:rPr>
              <a:t>-- Orbital radius approx. 26,600 km</a:t>
            </a:r>
          </a:p>
        </p:txBody>
      </p:sp>
      <p:sp>
        <p:nvSpPr>
          <p:cNvPr id="10" name="TextBox 9">
            <a:extLst>
              <a:ext uri="{FF2B5EF4-FFF2-40B4-BE49-F238E27FC236}">
                <a16:creationId xmlns:a16="http://schemas.microsoft.com/office/drawing/2014/main" id="{1FBAFE97-85F6-5447-B641-9D7629ED1912}"/>
              </a:ext>
            </a:extLst>
          </p:cNvPr>
          <p:cNvSpPr txBox="1"/>
          <p:nvPr/>
        </p:nvSpPr>
        <p:spPr>
          <a:xfrm>
            <a:off x="3956483" y="4701916"/>
            <a:ext cx="5483247" cy="954107"/>
          </a:xfrm>
          <a:prstGeom prst="rect">
            <a:avLst/>
          </a:prstGeom>
          <a:noFill/>
          <a:ln>
            <a:noFill/>
          </a:ln>
        </p:spPr>
        <p:txBody>
          <a:bodyPr wrap="square" rtlCol="0">
            <a:spAutoFit/>
          </a:bodyPr>
          <a:lstStyle/>
          <a:p>
            <a:r>
              <a:rPr lang="en-US" sz="2800" dirty="0">
                <a:solidFill>
                  <a:schemeClr val="accent2">
                    <a:lumMod val="75000"/>
                  </a:schemeClr>
                </a:solidFill>
              </a:rPr>
              <a:t>-- Orbital period 11h 58m (half day)</a:t>
            </a:r>
          </a:p>
          <a:p>
            <a:r>
              <a:rPr lang="en-US" sz="2800" dirty="0">
                <a:solidFill>
                  <a:schemeClr val="accent2">
                    <a:lumMod val="75000"/>
                  </a:schemeClr>
                </a:solidFill>
              </a:rPr>
              <a:t>at a speed of around 14000km/s</a:t>
            </a:r>
          </a:p>
        </p:txBody>
      </p:sp>
      <p:sp>
        <p:nvSpPr>
          <p:cNvPr id="3" name="Slide Number Placeholder 2">
            <a:extLst>
              <a:ext uri="{FF2B5EF4-FFF2-40B4-BE49-F238E27FC236}">
                <a16:creationId xmlns:a16="http://schemas.microsoft.com/office/drawing/2014/main" id="{09D09AE8-0B10-BA49-A2FB-60298BF612FC}"/>
              </a:ext>
            </a:extLst>
          </p:cNvPr>
          <p:cNvSpPr>
            <a:spLocks noGrp="1"/>
          </p:cNvSpPr>
          <p:nvPr>
            <p:ph type="sldNum" sz="quarter" idx="12"/>
          </p:nvPr>
        </p:nvSpPr>
        <p:spPr/>
        <p:txBody>
          <a:bodyPr/>
          <a:lstStyle/>
          <a:p>
            <a:fld id="{3908DE9A-9F1E-E241-AE61-67432D23D3F3}" type="slidenum">
              <a:rPr lang="en-US" smtClean="0"/>
              <a:t>21</a:t>
            </a:fld>
            <a:endParaRPr lang="en-US"/>
          </a:p>
        </p:txBody>
      </p:sp>
    </p:spTree>
    <p:extLst>
      <p:ext uri="{BB962C8B-B14F-4D97-AF65-F5344CB8AC3E}">
        <p14:creationId xmlns:p14="http://schemas.microsoft.com/office/powerpoint/2010/main" val="331529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C65698-94F0-874D-A789-EC589780F6D0}"/>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GPS Satellite Constellation</a:t>
            </a:r>
          </a:p>
        </p:txBody>
      </p:sp>
      <p:pic>
        <p:nvPicPr>
          <p:cNvPr id="5" name="Picture 4">
            <a:extLst>
              <a:ext uri="{FF2B5EF4-FFF2-40B4-BE49-F238E27FC236}">
                <a16:creationId xmlns:a16="http://schemas.microsoft.com/office/drawing/2014/main" id="{7E195C94-5A52-D94B-A33F-42012744EA25}"/>
              </a:ext>
            </a:extLst>
          </p:cNvPr>
          <p:cNvPicPr>
            <a:picLocks noChangeAspect="1"/>
          </p:cNvPicPr>
          <p:nvPr/>
        </p:nvPicPr>
        <p:blipFill>
          <a:blip r:embed="rId3"/>
          <a:stretch>
            <a:fillRect/>
          </a:stretch>
        </p:blipFill>
        <p:spPr>
          <a:xfrm>
            <a:off x="0" y="584775"/>
            <a:ext cx="9144000" cy="4490977"/>
          </a:xfrm>
          <a:prstGeom prst="rect">
            <a:avLst/>
          </a:prstGeom>
        </p:spPr>
      </p:pic>
      <p:sp>
        <p:nvSpPr>
          <p:cNvPr id="6" name="TextBox 5">
            <a:extLst>
              <a:ext uri="{FF2B5EF4-FFF2-40B4-BE49-F238E27FC236}">
                <a16:creationId xmlns:a16="http://schemas.microsoft.com/office/drawing/2014/main" id="{E7B09B6B-448B-2E4C-9453-ECBCED90A22F}"/>
              </a:ext>
            </a:extLst>
          </p:cNvPr>
          <p:cNvSpPr txBox="1"/>
          <p:nvPr/>
        </p:nvSpPr>
        <p:spPr>
          <a:xfrm>
            <a:off x="302862" y="5370220"/>
            <a:ext cx="8462075" cy="1077218"/>
          </a:xfrm>
          <a:prstGeom prst="rect">
            <a:avLst/>
          </a:prstGeom>
          <a:noFill/>
          <a:ln>
            <a:noFill/>
          </a:ln>
        </p:spPr>
        <p:txBody>
          <a:bodyPr wrap="square" rtlCol="0">
            <a:spAutoFit/>
          </a:bodyPr>
          <a:lstStyle/>
          <a:p>
            <a:pPr algn="ctr"/>
            <a:r>
              <a:rPr lang="en-US" sz="3200" dirty="0">
                <a:solidFill>
                  <a:schemeClr val="accent2">
                    <a:lumMod val="75000"/>
                  </a:schemeClr>
                </a:solidFill>
              </a:rPr>
              <a:t>Planar projection of the constellation</a:t>
            </a:r>
          </a:p>
          <a:p>
            <a:pPr algn="ctr"/>
            <a:r>
              <a:rPr lang="en-US" sz="3200" dirty="0">
                <a:solidFill>
                  <a:schemeClr val="accent2">
                    <a:lumMod val="75000"/>
                  </a:schemeClr>
                </a:solidFill>
              </a:rPr>
              <a:t>( 0000h, July 1, 1993 UTC)</a:t>
            </a:r>
            <a:endParaRPr lang="en-US" sz="2800" dirty="0">
              <a:solidFill>
                <a:schemeClr val="accent2">
                  <a:lumMod val="75000"/>
                </a:schemeClr>
              </a:solidFill>
            </a:endParaRPr>
          </a:p>
        </p:txBody>
      </p:sp>
      <p:sp>
        <p:nvSpPr>
          <p:cNvPr id="3" name="Slide Number Placeholder 2">
            <a:extLst>
              <a:ext uri="{FF2B5EF4-FFF2-40B4-BE49-F238E27FC236}">
                <a16:creationId xmlns:a16="http://schemas.microsoft.com/office/drawing/2014/main" id="{DA4493A6-2B5C-CD4D-B9B0-E4707D98C376}"/>
              </a:ext>
            </a:extLst>
          </p:cNvPr>
          <p:cNvSpPr>
            <a:spLocks noGrp="1"/>
          </p:cNvSpPr>
          <p:nvPr>
            <p:ph type="sldNum" sz="quarter" idx="12"/>
          </p:nvPr>
        </p:nvSpPr>
        <p:spPr/>
        <p:txBody>
          <a:bodyPr/>
          <a:lstStyle/>
          <a:p>
            <a:fld id="{3908DE9A-9F1E-E241-AE61-67432D23D3F3}" type="slidenum">
              <a:rPr lang="en-US" smtClean="0"/>
              <a:t>22</a:t>
            </a:fld>
            <a:endParaRPr lang="en-US"/>
          </a:p>
        </p:txBody>
      </p:sp>
    </p:spTree>
    <p:extLst>
      <p:ext uri="{BB962C8B-B14F-4D97-AF65-F5344CB8AC3E}">
        <p14:creationId xmlns:p14="http://schemas.microsoft.com/office/powerpoint/2010/main" val="4259917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C65698-94F0-874D-A789-EC589780F6D0}"/>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GPS Satellite Constellation</a:t>
            </a:r>
          </a:p>
        </p:txBody>
      </p:sp>
      <p:pic>
        <p:nvPicPr>
          <p:cNvPr id="5" name="Picture 4">
            <a:extLst>
              <a:ext uri="{FF2B5EF4-FFF2-40B4-BE49-F238E27FC236}">
                <a16:creationId xmlns:a16="http://schemas.microsoft.com/office/drawing/2014/main" id="{7E195C94-5A52-D94B-A33F-42012744EA25}"/>
              </a:ext>
            </a:extLst>
          </p:cNvPr>
          <p:cNvPicPr>
            <a:picLocks noChangeAspect="1"/>
          </p:cNvPicPr>
          <p:nvPr/>
        </p:nvPicPr>
        <p:blipFill>
          <a:blip r:embed="rId3"/>
          <a:stretch>
            <a:fillRect/>
          </a:stretch>
        </p:blipFill>
        <p:spPr>
          <a:xfrm>
            <a:off x="0" y="584775"/>
            <a:ext cx="9144000" cy="4490977"/>
          </a:xfrm>
          <a:prstGeom prst="rect">
            <a:avLst/>
          </a:prstGeom>
        </p:spPr>
      </p:pic>
      <p:sp>
        <p:nvSpPr>
          <p:cNvPr id="6" name="TextBox 5">
            <a:extLst>
              <a:ext uri="{FF2B5EF4-FFF2-40B4-BE49-F238E27FC236}">
                <a16:creationId xmlns:a16="http://schemas.microsoft.com/office/drawing/2014/main" id="{E7B09B6B-448B-2E4C-9453-ECBCED90A22F}"/>
              </a:ext>
            </a:extLst>
          </p:cNvPr>
          <p:cNvSpPr txBox="1"/>
          <p:nvPr/>
        </p:nvSpPr>
        <p:spPr>
          <a:xfrm>
            <a:off x="302862" y="5370220"/>
            <a:ext cx="8462075" cy="1077218"/>
          </a:xfrm>
          <a:prstGeom prst="rect">
            <a:avLst/>
          </a:prstGeom>
          <a:noFill/>
          <a:ln>
            <a:noFill/>
          </a:ln>
        </p:spPr>
        <p:txBody>
          <a:bodyPr wrap="square" rtlCol="0">
            <a:spAutoFit/>
          </a:bodyPr>
          <a:lstStyle/>
          <a:p>
            <a:pPr algn="ctr"/>
            <a:r>
              <a:rPr lang="en-US" sz="3200" dirty="0">
                <a:solidFill>
                  <a:schemeClr val="accent2">
                    <a:lumMod val="75000"/>
                  </a:schemeClr>
                </a:solidFill>
              </a:rPr>
              <a:t>Planar projection of the constellation</a:t>
            </a:r>
          </a:p>
          <a:p>
            <a:pPr algn="ctr"/>
            <a:r>
              <a:rPr lang="en-US" sz="3200" dirty="0">
                <a:solidFill>
                  <a:schemeClr val="accent2">
                    <a:lumMod val="75000"/>
                  </a:schemeClr>
                </a:solidFill>
              </a:rPr>
              <a:t>( 0000h, July 1, 1993 UTC)</a:t>
            </a:r>
            <a:endParaRPr lang="en-US" sz="2800" dirty="0">
              <a:solidFill>
                <a:schemeClr val="accent2">
                  <a:lumMod val="75000"/>
                </a:schemeClr>
              </a:solidFill>
            </a:endParaRPr>
          </a:p>
        </p:txBody>
      </p:sp>
      <p:sp>
        <p:nvSpPr>
          <p:cNvPr id="7" name="TextBox 6">
            <a:extLst>
              <a:ext uri="{FF2B5EF4-FFF2-40B4-BE49-F238E27FC236}">
                <a16:creationId xmlns:a16="http://schemas.microsoft.com/office/drawing/2014/main" id="{172E95D5-8971-FB41-BE08-BF86B9F46A61}"/>
              </a:ext>
            </a:extLst>
          </p:cNvPr>
          <p:cNvSpPr txBox="1"/>
          <p:nvPr/>
        </p:nvSpPr>
        <p:spPr>
          <a:xfrm>
            <a:off x="-38100" y="3080097"/>
            <a:ext cx="9182100" cy="954107"/>
          </a:xfrm>
          <a:prstGeom prst="rect">
            <a:avLst/>
          </a:prstGeom>
          <a:solidFill>
            <a:schemeClr val="accent2">
              <a:lumMod val="75000"/>
            </a:schemeClr>
          </a:solidFill>
          <a:ln>
            <a:noFill/>
          </a:ln>
        </p:spPr>
        <p:txBody>
          <a:bodyPr wrap="square" rtlCol="0">
            <a:spAutoFit/>
          </a:bodyPr>
          <a:lstStyle/>
          <a:p>
            <a:pPr algn="ctr"/>
            <a:r>
              <a:rPr lang="en-US" sz="2800" b="1" dirty="0">
                <a:solidFill>
                  <a:schemeClr val="bg1"/>
                </a:solidFill>
              </a:rPr>
              <a:t>At least 4 satellites are always visible from any point on the Earth at any given instant </a:t>
            </a:r>
          </a:p>
        </p:txBody>
      </p:sp>
      <p:sp>
        <p:nvSpPr>
          <p:cNvPr id="3" name="Slide Number Placeholder 2">
            <a:extLst>
              <a:ext uri="{FF2B5EF4-FFF2-40B4-BE49-F238E27FC236}">
                <a16:creationId xmlns:a16="http://schemas.microsoft.com/office/drawing/2014/main" id="{F51AB8F7-6842-0640-8F60-732AC4E0BC1C}"/>
              </a:ext>
            </a:extLst>
          </p:cNvPr>
          <p:cNvSpPr>
            <a:spLocks noGrp="1"/>
          </p:cNvSpPr>
          <p:nvPr>
            <p:ph type="sldNum" sz="quarter" idx="12"/>
          </p:nvPr>
        </p:nvSpPr>
        <p:spPr/>
        <p:txBody>
          <a:bodyPr/>
          <a:lstStyle/>
          <a:p>
            <a:fld id="{3908DE9A-9F1E-E241-AE61-67432D23D3F3}" type="slidenum">
              <a:rPr lang="en-US" smtClean="0"/>
              <a:t>23</a:t>
            </a:fld>
            <a:endParaRPr lang="en-US"/>
          </a:p>
        </p:txBody>
      </p:sp>
    </p:spTree>
    <p:extLst>
      <p:ext uri="{BB962C8B-B14F-4D97-AF65-F5344CB8AC3E}">
        <p14:creationId xmlns:p14="http://schemas.microsoft.com/office/powerpoint/2010/main" val="1150452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E837A0-5C37-BB4E-AFE6-30121BAD666A}"/>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Pseudo-Random Noise (PRN) code</a:t>
            </a:r>
          </a:p>
        </p:txBody>
      </p:sp>
      <p:pic>
        <p:nvPicPr>
          <p:cNvPr id="4" name="Picture 3">
            <a:extLst>
              <a:ext uri="{FF2B5EF4-FFF2-40B4-BE49-F238E27FC236}">
                <a16:creationId xmlns:a16="http://schemas.microsoft.com/office/drawing/2014/main" id="{80DF6AD3-2471-6243-B9C5-88D0194CDE3B}"/>
              </a:ext>
            </a:extLst>
          </p:cNvPr>
          <p:cNvPicPr>
            <a:picLocks noChangeAspect="1"/>
          </p:cNvPicPr>
          <p:nvPr/>
        </p:nvPicPr>
        <p:blipFill>
          <a:blip r:embed="rId3"/>
          <a:stretch>
            <a:fillRect/>
          </a:stretch>
        </p:blipFill>
        <p:spPr>
          <a:xfrm>
            <a:off x="578389" y="4063570"/>
            <a:ext cx="8204200" cy="1117600"/>
          </a:xfrm>
          <a:prstGeom prst="rect">
            <a:avLst/>
          </a:prstGeom>
        </p:spPr>
      </p:pic>
      <p:sp>
        <p:nvSpPr>
          <p:cNvPr id="11" name="TextBox 10">
            <a:extLst>
              <a:ext uri="{FF2B5EF4-FFF2-40B4-BE49-F238E27FC236}">
                <a16:creationId xmlns:a16="http://schemas.microsoft.com/office/drawing/2014/main" id="{FEB34967-6544-B942-B69A-AACCE6D520FB}"/>
              </a:ext>
            </a:extLst>
          </p:cNvPr>
          <p:cNvSpPr txBox="1"/>
          <p:nvPr/>
        </p:nvSpPr>
        <p:spPr>
          <a:xfrm>
            <a:off x="3195352" y="5281837"/>
            <a:ext cx="2972974" cy="1200329"/>
          </a:xfrm>
          <a:prstGeom prst="rect">
            <a:avLst/>
          </a:prstGeom>
          <a:noFill/>
        </p:spPr>
        <p:txBody>
          <a:bodyPr wrap="square" rtlCol="0">
            <a:spAutoFit/>
          </a:bodyPr>
          <a:lstStyle/>
          <a:p>
            <a:pPr algn="ctr"/>
            <a:r>
              <a:rPr lang="en-US" sz="2400" dirty="0"/>
              <a:t>PRN code (Coarse/Acquisition or C/A code)</a:t>
            </a:r>
          </a:p>
        </p:txBody>
      </p:sp>
      <p:pic>
        <p:nvPicPr>
          <p:cNvPr id="12" name="Picture 11">
            <a:extLst>
              <a:ext uri="{FF2B5EF4-FFF2-40B4-BE49-F238E27FC236}">
                <a16:creationId xmlns:a16="http://schemas.microsoft.com/office/drawing/2014/main" id="{9D923C72-B7F8-2841-B608-7618BCAFA15E}"/>
              </a:ext>
            </a:extLst>
          </p:cNvPr>
          <p:cNvPicPr>
            <a:picLocks noChangeAspect="1"/>
          </p:cNvPicPr>
          <p:nvPr/>
        </p:nvPicPr>
        <p:blipFill rotWithShape="1">
          <a:blip r:embed="rId4"/>
          <a:srcRect l="18983" t="17401" r="26949" b="25478"/>
          <a:stretch/>
        </p:blipFill>
        <p:spPr>
          <a:xfrm>
            <a:off x="743920" y="816675"/>
            <a:ext cx="3415294" cy="2612325"/>
          </a:xfrm>
          <a:prstGeom prst="rect">
            <a:avLst/>
          </a:prstGeom>
        </p:spPr>
      </p:pic>
      <p:sp>
        <p:nvSpPr>
          <p:cNvPr id="13" name="TextBox 12">
            <a:extLst>
              <a:ext uri="{FF2B5EF4-FFF2-40B4-BE49-F238E27FC236}">
                <a16:creationId xmlns:a16="http://schemas.microsoft.com/office/drawing/2014/main" id="{343CD405-BA9D-9442-A4FD-530D20BE9955}"/>
              </a:ext>
            </a:extLst>
          </p:cNvPr>
          <p:cNvSpPr txBox="1"/>
          <p:nvPr/>
        </p:nvSpPr>
        <p:spPr>
          <a:xfrm>
            <a:off x="5114559" y="816675"/>
            <a:ext cx="2972974" cy="1200329"/>
          </a:xfrm>
          <a:prstGeom prst="rect">
            <a:avLst/>
          </a:prstGeom>
          <a:noFill/>
        </p:spPr>
        <p:txBody>
          <a:bodyPr wrap="square" rtlCol="0">
            <a:spAutoFit/>
          </a:bodyPr>
          <a:lstStyle/>
          <a:p>
            <a:pPr algn="ctr"/>
            <a:r>
              <a:rPr lang="en-US" sz="2400" dirty="0"/>
              <a:t>Each satellite is assigned a unique CDMA code.</a:t>
            </a:r>
          </a:p>
        </p:txBody>
      </p:sp>
      <p:sp>
        <p:nvSpPr>
          <p:cNvPr id="3" name="Slide Number Placeholder 2">
            <a:extLst>
              <a:ext uri="{FF2B5EF4-FFF2-40B4-BE49-F238E27FC236}">
                <a16:creationId xmlns:a16="http://schemas.microsoft.com/office/drawing/2014/main" id="{93A3E164-EA3E-6D4A-A558-401B43ECEF05}"/>
              </a:ext>
            </a:extLst>
          </p:cNvPr>
          <p:cNvSpPr>
            <a:spLocks noGrp="1"/>
          </p:cNvSpPr>
          <p:nvPr>
            <p:ph type="sldNum" sz="quarter" idx="12"/>
          </p:nvPr>
        </p:nvSpPr>
        <p:spPr/>
        <p:txBody>
          <a:bodyPr/>
          <a:lstStyle/>
          <a:p>
            <a:fld id="{3908DE9A-9F1E-E241-AE61-67432D23D3F3}" type="slidenum">
              <a:rPr lang="en-US" smtClean="0"/>
              <a:t>24</a:t>
            </a:fld>
            <a:endParaRPr lang="en-US"/>
          </a:p>
        </p:txBody>
      </p:sp>
    </p:spTree>
    <p:extLst>
      <p:ext uri="{BB962C8B-B14F-4D97-AF65-F5344CB8AC3E}">
        <p14:creationId xmlns:p14="http://schemas.microsoft.com/office/powerpoint/2010/main" val="3922460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79C326-A87F-B340-AFDF-A392F07338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Signal detection</a:t>
            </a:r>
          </a:p>
        </p:txBody>
      </p:sp>
      <p:cxnSp>
        <p:nvCxnSpPr>
          <p:cNvPr id="13" name="Straight Connector 12">
            <a:extLst>
              <a:ext uri="{FF2B5EF4-FFF2-40B4-BE49-F238E27FC236}">
                <a16:creationId xmlns:a16="http://schemas.microsoft.com/office/drawing/2014/main" id="{96021403-0D5F-0A49-AE54-490AB0220D49}"/>
              </a:ext>
            </a:extLst>
          </p:cNvPr>
          <p:cNvCxnSpPr>
            <a:cxnSpLocks/>
          </p:cNvCxnSpPr>
          <p:nvPr/>
        </p:nvCxnSpPr>
        <p:spPr>
          <a:xfrm>
            <a:off x="421289" y="2950511"/>
            <a:ext cx="2917053"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840A8CA4-C70F-0240-B62D-897AFD1B6E38}"/>
              </a:ext>
            </a:extLst>
          </p:cNvPr>
          <p:cNvCxnSpPr/>
          <p:nvPr/>
        </p:nvCxnSpPr>
        <p:spPr>
          <a:xfrm flipV="1">
            <a:off x="423566" y="880392"/>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5" name="TextBox 14">
            <a:extLst>
              <a:ext uri="{FF2B5EF4-FFF2-40B4-BE49-F238E27FC236}">
                <a16:creationId xmlns:a16="http://schemas.microsoft.com/office/drawing/2014/main" id="{ED0B0EF6-52CE-3341-809A-D6B1B26EAB7F}"/>
              </a:ext>
            </a:extLst>
          </p:cNvPr>
          <p:cNvSpPr txBox="1"/>
          <p:nvPr/>
        </p:nvSpPr>
        <p:spPr>
          <a:xfrm rot="16200000">
            <a:off x="-432322" y="1776663"/>
            <a:ext cx="1264754" cy="400110"/>
          </a:xfrm>
          <a:prstGeom prst="rect">
            <a:avLst/>
          </a:prstGeom>
          <a:noFill/>
        </p:spPr>
        <p:txBody>
          <a:bodyPr wrap="square" rtlCol="0">
            <a:spAutoFit/>
          </a:bodyPr>
          <a:lstStyle/>
          <a:p>
            <a:pPr algn="ctr"/>
            <a:r>
              <a:rPr lang="en-US" sz="2000" dirty="0"/>
              <a:t>Amplitude</a:t>
            </a:r>
          </a:p>
        </p:txBody>
      </p:sp>
      <p:sp>
        <p:nvSpPr>
          <p:cNvPr id="16" name="TextBox 15">
            <a:extLst>
              <a:ext uri="{FF2B5EF4-FFF2-40B4-BE49-F238E27FC236}">
                <a16:creationId xmlns:a16="http://schemas.microsoft.com/office/drawing/2014/main" id="{8B9E1C9A-46DD-794C-BFB6-3B7043523C47}"/>
              </a:ext>
            </a:extLst>
          </p:cNvPr>
          <p:cNvSpPr txBox="1"/>
          <p:nvPr/>
        </p:nvSpPr>
        <p:spPr>
          <a:xfrm>
            <a:off x="1339310" y="2896509"/>
            <a:ext cx="1891905" cy="400110"/>
          </a:xfrm>
          <a:prstGeom prst="rect">
            <a:avLst/>
          </a:prstGeom>
          <a:noFill/>
        </p:spPr>
        <p:txBody>
          <a:bodyPr wrap="square" rtlCol="0">
            <a:spAutoFit/>
          </a:bodyPr>
          <a:lstStyle/>
          <a:p>
            <a:pPr algn="ctr"/>
            <a:r>
              <a:rPr lang="en-US" sz="2000" dirty="0"/>
              <a:t>Time/Sample</a:t>
            </a:r>
          </a:p>
        </p:txBody>
      </p:sp>
      <p:grpSp>
        <p:nvGrpSpPr>
          <p:cNvPr id="39" name="Group 38">
            <a:extLst>
              <a:ext uri="{FF2B5EF4-FFF2-40B4-BE49-F238E27FC236}">
                <a16:creationId xmlns:a16="http://schemas.microsoft.com/office/drawing/2014/main" id="{9E9E1CF8-E710-284D-87D0-A09631802183}"/>
              </a:ext>
            </a:extLst>
          </p:cNvPr>
          <p:cNvGrpSpPr/>
          <p:nvPr/>
        </p:nvGrpSpPr>
        <p:grpSpPr>
          <a:xfrm>
            <a:off x="413443" y="2025055"/>
            <a:ext cx="2034372" cy="777647"/>
            <a:chOff x="987797" y="2140633"/>
            <a:chExt cx="2034372" cy="777647"/>
          </a:xfrm>
        </p:grpSpPr>
        <p:sp>
          <p:nvSpPr>
            <p:cNvPr id="34" name="Freeform 33">
              <a:extLst>
                <a:ext uri="{FF2B5EF4-FFF2-40B4-BE49-F238E27FC236}">
                  <a16:creationId xmlns:a16="http://schemas.microsoft.com/office/drawing/2014/main" id="{8DE9C889-2294-FF47-85DB-F41170EAF4AA}"/>
                </a:ext>
              </a:extLst>
            </p:cNvPr>
            <p:cNvSpPr/>
            <p:nvPr/>
          </p:nvSpPr>
          <p:spPr>
            <a:xfrm>
              <a:off x="1238252"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F7F03E5D-46FD-2047-A4D6-4D893390353F}"/>
                </a:ext>
              </a:extLst>
            </p:cNvPr>
            <p:cNvCxnSpPr/>
            <p:nvPr/>
          </p:nvCxnSpPr>
          <p:spPr>
            <a:xfrm>
              <a:off x="1879815" y="2609095"/>
              <a:ext cx="1142354"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cxnSp>
          <p:nvCxnSpPr>
            <p:cNvPr id="37" name="Straight Connector 36">
              <a:extLst>
                <a:ext uri="{FF2B5EF4-FFF2-40B4-BE49-F238E27FC236}">
                  <a16:creationId xmlns:a16="http://schemas.microsoft.com/office/drawing/2014/main" id="{3D1E48BB-E5C4-7647-86E9-743DC36757D2}"/>
                </a:ext>
              </a:extLst>
            </p:cNvPr>
            <p:cNvCxnSpPr>
              <a:cxnSpLocks/>
            </p:cNvCxnSpPr>
            <p:nvPr/>
          </p:nvCxnSpPr>
          <p:spPr>
            <a:xfrm>
              <a:off x="987797" y="2627390"/>
              <a:ext cx="220709"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grpSp>
      <p:cxnSp>
        <p:nvCxnSpPr>
          <p:cNvPr id="40" name="Straight Connector 39">
            <a:extLst>
              <a:ext uri="{FF2B5EF4-FFF2-40B4-BE49-F238E27FC236}">
                <a16:creationId xmlns:a16="http://schemas.microsoft.com/office/drawing/2014/main" id="{44298D6E-4B4A-3D4C-BCD5-7BDE0A71EB5F}"/>
              </a:ext>
            </a:extLst>
          </p:cNvPr>
          <p:cNvCxnSpPr>
            <a:cxnSpLocks/>
          </p:cNvCxnSpPr>
          <p:nvPr/>
        </p:nvCxnSpPr>
        <p:spPr>
          <a:xfrm>
            <a:off x="5392568" y="2950511"/>
            <a:ext cx="2917053"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41" name="Straight Connector 40">
            <a:extLst>
              <a:ext uri="{FF2B5EF4-FFF2-40B4-BE49-F238E27FC236}">
                <a16:creationId xmlns:a16="http://schemas.microsoft.com/office/drawing/2014/main" id="{5458859B-651A-6341-BB69-E5FD70437299}"/>
              </a:ext>
            </a:extLst>
          </p:cNvPr>
          <p:cNvCxnSpPr/>
          <p:nvPr/>
        </p:nvCxnSpPr>
        <p:spPr>
          <a:xfrm flipV="1">
            <a:off x="5394845" y="880392"/>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42" name="TextBox 41">
            <a:extLst>
              <a:ext uri="{FF2B5EF4-FFF2-40B4-BE49-F238E27FC236}">
                <a16:creationId xmlns:a16="http://schemas.microsoft.com/office/drawing/2014/main" id="{13CB6A3E-F37A-E546-B590-B97401896090}"/>
              </a:ext>
            </a:extLst>
          </p:cNvPr>
          <p:cNvSpPr txBox="1"/>
          <p:nvPr/>
        </p:nvSpPr>
        <p:spPr>
          <a:xfrm rot="16200000">
            <a:off x="4538957" y="1776663"/>
            <a:ext cx="1264754" cy="400110"/>
          </a:xfrm>
          <a:prstGeom prst="rect">
            <a:avLst/>
          </a:prstGeom>
          <a:noFill/>
        </p:spPr>
        <p:txBody>
          <a:bodyPr wrap="square" rtlCol="0">
            <a:spAutoFit/>
          </a:bodyPr>
          <a:lstStyle/>
          <a:p>
            <a:pPr algn="ctr"/>
            <a:r>
              <a:rPr lang="en-US" sz="2000" dirty="0"/>
              <a:t>Amplitude</a:t>
            </a:r>
          </a:p>
        </p:txBody>
      </p:sp>
      <p:sp>
        <p:nvSpPr>
          <p:cNvPr id="43" name="TextBox 42">
            <a:extLst>
              <a:ext uri="{FF2B5EF4-FFF2-40B4-BE49-F238E27FC236}">
                <a16:creationId xmlns:a16="http://schemas.microsoft.com/office/drawing/2014/main" id="{3512823B-711B-5343-A8BB-8C13410C79FC}"/>
              </a:ext>
            </a:extLst>
          </p:cNvPr>
          <p:cNvSpPr txBox="1"/>
          <p:nvPr/>
        </p:nvSpPr>
        <p:spPr>
          <a:xfrm>
            <a:off x="6310589" y="2896509"/>
            <a:ext cx="1891905" cy="400110"/>
          </a:xfrm>
          <a:prstGeom prst="rect">
            <a:avLst/>
          </a:prstGeom>
          <a:noFill/>
        </p:spPr>
        <p:txBody>
          <a:bodyPr wrap="square" rtlCol="0">
            <a:spAutoFit/>
          </a:bodyPr>
          <a:lstStyle/>
          <a:p>
            <a:pPr algn="ctr"/>
            <a:r>
              <a:rPr lang="en-US" sz="2000" dirty="0"/>
              <a:t>Time/Sample</a:t>
            </a:r>
          </a:p>
        </p:txBody>
      </p:sp>
      <p:grpSp>
        <p:nvGrpSpPr>
          <p:cNvPr id="44" name="Group 43">
            <a:extLst>
              <a:ext uri="{FF2B5EF4-FFF2-40B4-BE49-F238E27FC236}">
                <a16:creationId xmlns:a16="http://schemas.microsoft.com/office/drawing/2014/main" id="{9D19C190-2D21-5F47-B18A-1A3D470241CC}"/>
              </a:ext>
            </a:extLst>
          </p:cNvPr>
          <p:cNvGrpSpPr/>
          <p:nvPr/>
        </p:nvGrpSpPr>
        <p:grpSpPr>
          <a:xfrm>
            <a:off x="5379653" y="1976718"/>
            <a:ext cx="2451257" cy="777647"/>
            <a:chOff x="90922" y="2140633"/>
            <a:chExt cx="2451257" cy="777647"/>
          </a:xfrm>
        </p:grpSpPr>
        <p:sp>
          <p:nvSpPr>
            <p:cNvPr id="45" name="Freeform 44">
              <a:extLst>
                <a:ext uri="{FF2B5EF4-FFF2-40B4-BE49-F238E27FC236}">
                  <a16:creationId xmlns:a16="http://schemas.microsoft.com/office/drawing/2014/main" id="{23A50D0E-37AC-7B44-8EB2-35425EFE438F}"/>
                </a:ext>
              </a:extLst>
            </p:cNvPr>
            <p:cNvSpPr/>
            <p:nvPr/>
          </p:nvSpPr>
          <p:spPr>
            <a:xfrm>
              <a:off x="1207256"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2C7B2F01-5CAA-AE4A-8101-E82D6A35BC65}"/>
                </a:ext>
              </a:extLst>
            </p:cNvPr>
            <p:cNvCxnSpPr/>
            <p:nvPr/>
          </p:nvCxnSpPr>
          <p:spPr>
            <a:xfrm>
              <a:off x="1832866" y="2609095"/>
              <a:ext cx="709313"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7" name="Straight Connector 46">
              <a:extLst>
                <a:ext uri="{FF2B5EF4-FFF2-40B4-BE49-F238E27FC236}">
                  <a16:creationId xmlns:a16="http://schemas.microsoft.com/office/drawing/2014/main" id="{DC6FD5E1-DD32-A84D-8C19-8907EA7D5155}"/>
                </a:ext>
              </a:extLst>
            </p:cNvPr>
            <p:cNvCxnSpPr>
              <a:cxnSpLocks/>
            </p:cNvCxnSpPr>
            <p:nvPr/>
          </p:nvCxnSpPr>
          <p:spPr>
            <a:xfrm>
              <a:off x="90922" y="2627390"/>
              <a:ext cx="1115567"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48" name="TextBox 47">
            <a:extLst>
              <a:ext uri="{FF2B5EF4-FFF2-40B4-BE49-F238E27FC236}">
                <a16:creationId xmlns:a16="http://schemas.microsoft.com/office/drawing/2014/main" id="{B32FF7D8-8DEF-064F-BB6C-FC6E94704D72}"/>
              </a:ext>
            </a:extLst>
          </p:cNvPr>
          <p:cNvSpPr txBox="1"/>
          <p:nvPr/>
        </p:nvSpPr>
        <p:spPr>
          <a:xfrm>
            <a:off x="663898" y="3350979"/>
            <a:ext cx="2567317" cy="400110"/>
          </a:xfrm>
          <a:prstGeom prst="rect">
            <a:avLst/>
          </a:prstGeom>
          <a:noFill/>
        </p:spPr>
        <p:txBody>
          <a:bodyPr wrap="square" rtlCol="0">
            <a:spAutoFit/>
          </a:bodyPr>
          <a:lstStyle/>
          <a:p>
            <a:pPr algn="ctr"/>
            <a:r>
              <a:rPr lang="en-US" sz="2000" dirty="0"/>
              <a:t>Transmitter signal</a:t>
            </a:r>
          </a:p>
        </p:txBody>
      </p:sp>
      <p:sp>
        <p:nvSpPr>
          <p:cNvPr id="49" name="TextBox 48">
            <a:extLst>
              <a:ext uri="{FF2B5EF4-FFF2-40B4-BE49-F238E27FC236}">
                <a16:creationId xmlns:a16="http://schemas.microsoft.com/office/drawing/2014/main" id="{9507FB71-C049-114B-BDE5-EE7ED5F55261}"/>
              </a:ext>
            </a:extLst>
          </p:cNvPr>
          <p:cNvSpPr txBox="1"/>
          <p:nvPr/>
        </p:nvSpPr>
        <p:spPr>
          <a:xfrm>
            <a:off x="5742304" y="3350979"/>
            <a:ext cx="2567317" cy="400110"/>
          </a:xfrm>
          <a:prstGeom prst="rect">
            <a:avLst/>
          </a:prstGeom>
          <a:noFill/>
        </p:spPr>
        <p:txBody>
          <a:bodyPr wrap="square" rtlCol="0">
            <a:spAutoFit/>
          </a:bodyPr>
          <a:lstStyle/>
          <a:p>
            <a:pPr algn="ctr"/>
            <a:r>
              <a:rPr lang="en-US" sz="2000" dirty="0"/>
              <a:t>Receiver signal</a:t>
            </a:r>
          </a:p>
        </p:txBody>
      </p:sp>
      <p:pic>
        <p:nvPicPr>
          <p:cNvPr id="3" name="Picture 2">
            <a:extLst>
              <a:ext uri="{FF2B5EF4-FFF2-40B4-BE49-F238E27FC236}">
                <a16:creationId xmlns:a16="http://schemas.microsoft.com/office/drawing/2014/main" id="{3A9D1CDF-1B14-D44B-BBCE-8C359EFCD3FA}"/>
              </a:ext>
            </a:extLst>
          </p:cNvPr>
          <p:cNvPicPr>
            <a:picLocks noChangeAspect="1"/>
          </p:cNvPicPr>
          <p:nvPr/>
        </p:nvPicPr>
        <p:blipFill>
          <a:blip r:embed="rId2"/>
          <a:stretch>
            <a:fillRect/>
          </a:stretch>
        </p:blipFill>
        <p:spPr>
          <a:xfrm rot="19710179">
            <a:off x="3259524" y="3292402"/>
            <a:ext cx="1694286" cy="1694286"/>
          </a:xfrm>
          <a:prstGeom prst="rect">
            <a:avLst/>
          </a:prstGeom>
        </p:spPr>
      </p:pic>
      <p:sp>
        <p:nvSpPr>
          <p:cNvPr id="4" name="Freeform 3">
            <a:extLst>
              <a:ext uri="{FF2B5EF4-FFF2-40B4-BE49-F238E27FC236}">
                <a16:creationId xmlns:a16="http://schemas.microsoft.com/office/drawing/2014/main" id="{7DEA0244-CAF0-4441-A4DB-56619C804A7A}"/>
              </a:ext>
            </a:extLst>
          </p:cNvPr>
          <p:cNvSpPr/>
          <p:nvPr/>
        </p:nvSpPr>
        <p:spPr>
          <a:xfrm>
            <a:off x="5749871" y="1710874"/>
            <a:ext cx="542441" cy="1132948"/>
          </a:xfrm>
          <a:custGeom>
            <a:avLst/>
            <a:gdLst>
              <a:gd name="connsiteX0" fmla="*/ 0 w 542441"/>
              <a:gd name="connsiteY0" fmla="*/ 737858 h 1132948"/>
              <a:gd name="connsiteX1" fmla="*/ 15498 w 542441"/>
              <a:gd name="connsiteY1" fmla="*/ 396895 h 1132948"/>
              <a:gd name="connsiteX2" fmla="*/ 77492 w 542441"/>
              <a:gd name="connsiteY2" fmla="*/ 1047824 h 1132948"/>
              <a:gd name="connsiteX3" fmla="*/ 139485 w 542441"/>
              <a:gd name="connsiteY3" fmla="*/ 9438 h 1132948"/>
              <a:gd name="connsiteX4" fmla="*/ 247973 w 542441"/>
              <a:gd name="connsiteY4" fmla="*/ 520882 h 1132948"/>
              <a:gd name="connsiteX5" fmla="*/ 371960 w 542441"/>
              <a:gd name="connsiteY5" fmla="*/ 288407 h 1132948"/>
              <a:gd name="connsiteX6" fmla="*/ 418454 w 542441"/>
              <a:gd name="connsiteY6" fmla="*/ 598373 h 1132948"/>
              <a:gd name="connsiteX7" fmla="*/ 480448 w 542441"/>
              <a:gd name="connsiteY7" fmla="*/ 427892 h 1132948"/>
              <a:gd name="connsiteX8" fmla="*/ 480448 w 542441"/>
              <a:gd name="connsiteY8" fmla="*/ 1125316 h 1132948"/>
              <a:gd name="connsiteX9" fmla="*/ 542441 w 542441"/>
              <a:gd name="connsiteY9" fmla="*/ 737858 h 113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441" h="1132948">
                <a:moveTo>
                  <a:pt x="0" y="737858"/>
                </a:moveTo>
                <a:cubicBezTo>
                  <a:pt x="1291" y="541546"/>
                  <a:pt x="2583" y="345234"/>
                  <a:pt x="15498" y="396895"/>
                </a:cubicBezTo>
                <a:cubicBezTo>
                  <a:pt x="28413" y="448556"/>
                  <a:pt x="56827" y="1112400"/>
                  <a:pt x="77492" y="1047824"/>
                </a:cubicBezTo>
                <a:cubicBezTo>
                  <a:pt x="98157" y="983248"/>
                  <a:pt x="111071" y="97262"/>
                  <a:pt x="139485" y="9438"/>
                </a:cubicBezTo>
                <a:cubicBezTo>
                  <a:pt x="167899" y="-78386"/>
                  <a:pt x="209227" y="474387"/>
                  <a:pt x="247973" y="520882"/>
                </a:cubicBezTo>
                <a:cubicBezTo>
                  <a:pt x="286719" y="567377"/>
                  <a:pt x="343547" y="275492"/>
                  <a:pt x="371960" y="288407"/>
                </a:cubicBezTo>
                <a:cubicBezTo>
                  <a:pt x="400373" y="301322"/>
                  <a:pt x="400373" y="575126"/>
                  <a:pt x="418454" y="598373"/>
                </a:cubicBezTo>
                <a:cubicBezTo>
                  <a:pt x="436535" y="621620"/>
                  <a:pt x="470116" y="340068"/>
                  <a:pt x="480448" y="427892"/>
                </a:cubicBezTo>
                <a:cubicBezTo>
                  <a:pt x="490780" y="515716"/>
                  <a:pt x="470116" y="1073655"/>
                  <a:pt x="480448" y="1125316"/>
                </a:cubicBezTo>
                <a:cubicBezTo>
                  <a:pt x="490780" y="1176977"/>
                  <a:pt x="516610" y="957417"/>
                  <a:pt x="542441" y="737858"/>
                </a:cubicBezTo>
              </a:path>
            </a:pathLst>
          </a:cu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00B61A10-DD9D-BB41-8DD8-5193B026B141}"/>
              </a:ext>
            </a:extLst>
          </p:cNvPr>
          <p:cNvCxnSpPr>
            <a:cxnSpLocks/>
          </p:cNvCxnSpPr>
          <p:nvPr/>
        </p:nvCxnSpPr>
        <p:spPr>
          <a:xfrm flipH="1">
            <a:off x="4618496" y="2702083"/>
            <a:ext cx="1170304" cy="1152441"/>
          </a:xfrm>
          <a:prstGeom prst="line">
            <a:avLst/>
          </a:prstGeom>
          <a:ln w="44450">
            <a:solidFill>
              <a:srgbClr val="FF0000"/>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sp>
        <p:nvSpPr>
          <p:cNvPr id="6" name="Freeform 5">
            <a:extLst>
              <a:ext uri="{FF2B5EF4-FFF2-40B4-BE49-F238E27FC236}">
                <a16:creationId xmlns:a16="http://schemas.microsoft.com/office/drawing/2014/main" id="{5DB8FC3C-A30C-594B-8F53-06185A9F9AD1}"/>
              </a:ext>
            </a:extLst>
          </p:cNvPr>
          <p:cNvSpPr/>
          <p:nvPr/>
        </p:nvSpPr>
        <p:spPr>
          <a:xfrm>
            <a:off x="7361696" y="2146650"/>
            <a:ext cx="418455" cy="534655"/>
          </a:xfrm>
          <a:custGeom>
            <a:avLst/>
            <a:gdLst>
              <a:gd name="connsiteX0" fmla="*/ 0 w 418455"/>
              <a:gd name="connsiteY0" fmla="*/ 271086 h 534655"/>
              <a:gd name="connsiteX1" fmla="*/ 77492 w 418455"/>
              <a:gd name="connsiteY1" fmla="*/ 7615 h 534655"/>
              <a:gd name="connsiteX2" fmla="*/ 216977 w 418455"/>
              <a:gd name="connsiteY2" fmla="*/ 534557 h 534655"/>
              <a:gd name="connsiteX3" fmla="*/ 325465 w 418455"/>
              <a:gd name="connsiteY3" fmla="*/ 54110 h 534655"/>
              <a:gd name="connsiteX4" fmla="*/ 418455 w 418455"/>
              <a:gd name="connsiteY4" fmla="*/ 317581 h 5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455" h="534655">
                <a:moveTo>
                  <a:pt x="0" y="271086"/>
                </a:moveTo>
                <a:cubicBezTo>
                  <a:pt x="20664" y="117394"/>
                  <a:pt x="41329" y="-36297"/>
                  <a:pt x="77492" y="7615"/>
                </a:cubicBezTo>
                <a:cubicBezTo>
                  <a:pt x="113655" y="51527"/>
                  <a:pt x="175648" y="526808"/>
                  <a:pt x="216977" y="534557"/>
                </a:cubicBezTo>
                <a:cubicBezTo>
                  <a:pt x="258306" y="542306"/>
                  <a:pt x="291885" y="90273"/>
                  <a:pt x="325465" y="54110"/>
                </a:cubicBezTo>
                <a:cubicBezTo>
                  <a:pt x="359045" y="17947"/>
                  <a:pt x="388750" y="167764"/>
                  <a:pt x="418455" y="317581"/>
                </a:cubicBezTo>
              </a:path>
            </a:pathLst>
          </a:cu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a:extLst>
              <a:ext uri="{FF2B5EF4-FFF2-40B4-BE49-F238E27FC236}">
                <a16:creationId xmlns:a16="http://schemas.microsoft.com/office/drawing/2014/main" id="{D81B54F4-28AE-8F4C-85F4-02273042717C}"/>
              </a:ext>
            </a:extLst>
          </p:cNvPr>
          <p:cNvPicPr>
            <a:picLocks noChangeAspect="1"/>
          </p:cNvPicPr>
          <p:nvPr/>
        </p:nvPicPr>
        <p:blipFill>
          <a:blip r:embed="rId3"/>
          <a:stretch>
            <a:fillRect/>
          </a:stretch>
        </p:blipFill>
        <p:spPr>
          <a:xfrm rot="624115" flipH="1">
            <a:off x="7828244" y="3560548"/>
            <a:ext cx="1303717" cy="1422400"/>
          </a:xfrm>
          <a:prstGeom prst="rect">
            <a:avLst/>
          </a:prstGeom>
        </p:spPr>
      </p:pic>
      <p:cxnSp>
        <p:nvCxnSpPr>
          <p:cNvPr id="27" name="Straight Connector 26">
            <a:extLst>
              <a:ext uri="{FF2B5EF4-FFF2-40B4-BE49-F238E27FC236}">
                <a16:creationId xmlns:a16="http://schemas.microsoft.com/office/drawing/2014/main" id="{15DF1C27-DE29-1D48-A687-C6308F88567D}"/>
              </a:ext>
            </a:extLst>
          </p:cNvPr>
          <p:cNvCxnSpPr>
            <a:cxnSpLocks/>
          </p:cNvCxnSpPr>
          <p:nvPr/>
        </p:nvCxnSpPr>
        <p:spPr>
          <a:xfrm>
            <a:off x="7739368" y="2609095"/>
            <a:ext cx="396631" cy="952287"/>
          </a:xfrm>
          <a:prstGeom prst="line">
            <a:avLst/>
          </a:prstGeom>
          <a:ln w="44450">
            <a:solidFill>
              <a:srgbClr val="FF0000"/>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0110E10-39E1-DE4F-8822-085BABBD8A56}"/>
              </a:ext>
            </a:extLst>
          </p:cNvPr>
          <p:cNvSpPr>
            <a:spLocks noGrp="1"/>
          </p:cNvSpPr>
          <p:nvPr>
            <p:ph type="sldNum" sz="quarter" idx="12"/>
          </p:nvPr>
        </p:nvSpPr>
        <p:spPr/>
        <p:txBody>
          <a:bodyPr/>
          <a:lstStyle/>
          <a:p>
            <a:fld id="{3908DE9A-9F1E-E241-AE61-67432D23D3F3}" type="slidenum">
              <a:rPr lang="en-US" smtClean="0"/>
              <a:t>25</a:t>
            </a:fld>
            <a:endParaRPr lang="en-US"/>
          </a:p>
        </p:txBody>
      </p:sp>
    </p:spTree>
    <p:extLst>
      <p:ext uri="{BB962C8B-B14F-4D97-AF65-F5344CB8AC3E}">
        <p14:creationId xmlns:p14="http://schemas.microsoft.com/office/powerpoint/2010/main" val="1263507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79C326-A87F-B340-AFDF-A392F07338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Signal detection</a:t>
            </a:r>
          </a:p>
        </p:txBody>
      </p:sp>
      <p:grpSp>
        <p:nvGrpSpPr>
          <p:cNvPr id="39" name="Group 38">
            <a:extLst>
              <a:ext uri="{FF2B5EF4-FFF2-40B4-BE49-F238E27FC236}">
                <a16:creationId xmlns:a16="http://schemas.microsoft.com/office/drawing/2014/main" id="{9E9E1CF8-E710-284D-87D0-A09631802183}"/>
              </a:ext>
            </a:extLst>
          </p:cNvPr>
          <p:cNvGrpSpPr/>
          <p:nvPr/>
        </p:nvGrpSpPr>
        <p:grpSpPr>
          <a:xfrm>
            <a:off x="3383880" y="3078276"/>
            <a:ext cx="1348970" cy="777647"/>
            <a:chOff x="987797" y="2140633"/>
            <a:chExt cx="1348970" cy="777647"/>
          </a:xfrm>
        </p:grpSpPr>
        <p:sp>
          <p:nvSpPr>
            <p:cNvPr id="34" name="Freeform 33">
              <a:extLst>
                <a:ext uri="{FF2B5EF4-FFF2-40B4-BE49-F238E27FC236}">
                  <a16:creationId xmlns:a16="http://schemas.microsoft.com/office/drawing/2014/main" id="{8DE9C889-2294-FF47-85DB-F41170EAF4AA}"/>
                </a:ext>
              </a:extLst>
            </p:cNvPr>
            <p:cNvSpPr/>
            <p:nvPr/>
          </p:nvSpPr>
          <p:spPr>
            <a:xfrm>
              <a:off x="1238252"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F7F03E5D-46FD-2047-A4D6-4D893390353F}"/>
                </a:ext>
              </a:extLst>
            </p:cNvPr>
            <p:cNvCxnSpPr/>
            <p:nvPr/>
          </p:nvCxnSpPr>
          <p:spPr>
            <a:xfrm>
              <a:off x="1852297" y="2609095"/>
              <a:ext cx="484470"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cxnSp>
          <p:nvCxnSpPr>
            <p:cNvPr id="37" name="Straight Connector 36">
              <a:extLst>
                <a:ext uri="{FF2B5EF4-FFF2-40B4-BE49-F238E27FC236}">
                  <a16:creationId xmlns:a16="http://schemas.microsoft.com/office/drawing/2014/main" id="{3D1E48BB-E5C4-7647-86E9-743DC36757D2}"/>
                </a:ext>
              </a:extLst>
            </p:cNvPr>
            <p:cNvCxnSpPr>
              <a:cxnSpLocks/>
            </p:cNvCxnSpPr>
            <p:nvPr/>
          </p:nvCxnSpPr>
          <p:spPr>
            <a:xfrm>
              <a:off x="987797" y="2627390"/>
              <a:ext cx="220709"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grpSp>
      <p:grpSp>
        <p:nvGrpSpPr>
          <p:cNvPr id="5" name="Group 4">
            <a:extLst>
              <a:ext uri="{FF2B5EF4-FFF2-40B4-BE49-F238E27FC236}">
                <a16:creationId xmlns:a16="http://schemas.microsoft.com/office/drawing/2014/main" id="{4FC2C9B5-FD0E-B04F-BDDA-902F4CC577C3}"/>
              </a:ext>
            </a:extLst>
          </p:cNvPr>
          <p:cNvGrpSpPr/>
          <p:nvPr/>
        </p:nvGrpSpPr>
        <p:grpSpPr>
          <a:xfrm>
            <a:off x="2986021" y="902760"/>
            <a:ext cx="2451257" cy="1132948"/>
            <a:chOff x="5379653" y="1710874"/>
            <a:chExt cx="2451257" cy="1132948"/>
          </a:xfrm>
        </p:grpSpPr>
        <p:grpSp>
          <p:nvGrpSpPr>
            <p:cNvPr id="44" name="Group 43">
              <a:extLst>
                <a:ext uri="{FF2B5EF4-FFF2-40B4-BE49-F238E27FC236}">
                  <a16:creationId xmlns:a16="http://schemas.microsoft.com/office/drawing/2014/main" id="{9D19C190-2D21-5F47-B18A-1A3D470241CC}"/>
                </a:ext>
              </a:extLst>
            </p:cNvPr>
            <p:cNvGrpSpPr/>
            <p:nvPr/>
          </p:nvGrpSpPr>
          <p:grpSpPr>
            <a:xfrm>
              <a:off x="5379653" y="1976718"/>
              <a:ext cx="2451257" cy="777647"/>
              <a:chOff x="90922" y="2140633"/>
              <a:chExt cx="2451257" cy="777647"/>
            </a:xfrm>
          </p:grpSpPr>
          <p:sp>
            <p:nvSpPr>
              <p:cNvPr id="45" name="Freeform 44">
                <a:extLst>
                  <a:ext uri="{FF2B5EF4-FFF2-40B4-BE49-F238E27FC236}">
                    <a16:creationId xmlns:a16="http://schemas.microsoft.com/office/drawing/2014/main" id="{23A50D0E-37AC-7B44-8EB2-35425EFE438F}"/>
                  </a:ext>
                </a:extLst>
              </p:cNvPr>
              <p:cNvSpPr/>
              <p:nvPr/>
            </p:nvSpPr>
            <p:spPr>
              <a:xfrm>
                <a:off x="1207256"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2C7B2F01-5CAA-AE4A-8101-E82D6A35BC65}"/>
                  </a:ext>
                </a:extLst>
              </p:cNvPr>
              <p:cNvCxnSpPr/>
              <p:nvPr/>
            </p:nvCxnSpPr>
            <p:spPr>
              <a:xfrm>
                <a:off x="1832866" y="2609095"/>
                <a:ext cx="709313"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7" name="Straight Connector 46">
                <a:extLst>
                  <a:ext uri="{FF2B5EF4-FFF2-40B4-BE49-F238E27FC236}">
                    <a16:creationId xmlns:a16="http://schemas.microsoft.com/office/drawing/2014/main" id="{DC6FD5E1-DD32-A84D-8C19-8907EA7D5155}"/>
                  </a:ext>
                </a:extLst>
              </p:cNvPr>
              <p:cNvCxnSpPr>
                <a:cxnSpLocks/>
              </p:cNvCxnSpPr>
              <p:nvPr/>
            </p:nvCxnSpPr>
            <p:spPr>
              <a:xfrm>
                <a:off x="90922" y="2627390"/>
                <a:ext cx="1115567"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4" name="Freeform 3">
              <a:extLst>
                <a:ext uri="{FF2B5EF4-FFF2-40B4-BE49-F238E27FC236}">
                  <a16:creationId xmlns:a16="http://schemas.microsoft.com/office/drawing/2014/main" id="{7DEA0244-CAF0-4441-A4DB-56619C804A7A}"/>
                </a:ext>
              </a:extLst>
            </p:cNvPr>
            <p:cNvSpPr/>
            <p:nvPr/>
          </p:nvSpPr>
          <p:spPr>
            <a:xfrm>
              <a:off x="5749871" y="1710874"/>
              <a:ext cx="542441" cy="1132948"/>
            </a:xfrm>
            <a:custGeom>
              <a:avLst/>
              <a:gdLst>
                <a:gd name="connsiteX0" fmla="*/ 0 w 542441"/>
                <a:gd name="connsiteY0" fmla="*/ 737858 h 1132948"/>
                <a:gd name="connsiteX1" fmla="*/ 15498 w 542441"/>
                <a:gd name="connsiteY1" fmla="*/ 396895 h 1132948"/>
                <a:gd name="connsiteX2" fmla="*/ 77492 w 542441"/>
                <a:gd name="connsiteY2" fmla="*/ 1047824 h 1132948"/>
                <a:gd name="connsiteX3" fmla="*/ 139485 w 542441"/>
                <a:gd name="connsiteY3" fmla="*/ 9438 h 1132948"/>
                <a:gd name="connsiteX4" fmla="*/ 247973 w 542441"/>
                <a:gd name="connsiteY4" fmla="*/ 520882 h 1132948"/>
                <a:gd name="connsiteX5" fmla="*/ 371960 w 542441"/>
                <a:gd name="connsiteY5" fmla="*/ 288407 h 1132948"/>
                <a:gd name="connsiteX6" fmla="*/ 418454 w 542441"/>
                <a:gd name="connsiteY6" fmla="*/ 598373 h 1132948"/>
                <a:gd name="connsiteX7" fmla="*/ 480448 w 542441"/>
                <a:gd name="connsiteY7" fmla="*/ 427892 h 1132948"/>
                <a:gd name="connsiteX8" fmla="*/ 480448 w 542441"/>
                <a:gd name="connsiteY8" fmla="*/ 1125316 h 1132948"/>
                <a:gd name="connsiteX9" fmla="*/ 542441 w 542441"/>
                <a:gd name="connsiteY9" fmla="*/ 737858 h 113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441" h="1132948">
                  <a:moveTo>
                    <a:pt x="0" y="737858"/>
                  </a:moveTo>
                  <a:cubicBezTo>
                    <a:pt x="1291" y="541546"/>
                    <a:pt x="2583" y="345234"/>
                    <a:pt x="15498" y="396895"/>
                  </a:cubicBezTo>
                  <a:cubicBezTo>
                    <a:pt x="28413" y="448556"/>
                    <a:pt x="56827" y="1112400"/>
                    <a:pt x="77492" y="1047824"/>
                  </a:cubicBezTo>
                  <a:cubicBezTo>
                    <a:pt x="98157" y="983248"/>
                    <a:pt x="111071" y="97262"/>
                    <a:pt x="139485" y="9438"/>
                  </a:cubicBezTo>
                  <a:cubicBezTo>
                    <a:pt x="167899" y="-78386"/>
                    <a:pt x="209227" y="474387"/>
                    <a:pt x="247973" y="520882"/>
                  </a:cubicBezTo>
                  <a:cubicBezTo>
                    <a:pt x="286719" y="567377"/>
                    <a:pt x="343547" y="275492"/>
                    <a:pt x="371960" y="288407"/>
                  </a:cubicBezTo>
                  <a:cubicBezTo>
                    <a:pt x="400373" y="301322"/>
                    <a:pt x="400373" y="575126"/>
                    <a:pt x="418454" y="598373"/>
                  </a:cubicBezTo>
                  <a:cubicBezTo>
                    <a:pt x="436535" y="621620"/>
                    <a:pt x="470116" y="340068"/>
                    <a:pt x="480448" y="427892"/>
                  </a:cubicBezTo>
                  <a:cubicBezTo>
                    <a:pt x="490780" y="515716"/>
                    <a:pt x="470116" y="1073655"/>
                    <a:pt x="480448" y="1125316"/>
                  </a:cubicBezTo>
                  <a:cubicBezTo>
                    <a:pt x="490780" y="1176977"/>
                    <a:pt x="516610" y="957417"/>
                    <a:pt x="542441" y="737858"/>
                  </a:cubicBezTo>
                </a:path>
              </a:pathLst>
            </a:cu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5DB8FC3C-A30C-594B-8F53-06185A9F9AD1}"/>
                </a:ext>
              </a:extLst>
            </p:cNvPr>
            <p:cNvSpPr/>
            <p:nvPr/>
          </p:nvSpPr>
          <p:spPr>
            <a:xfrm>
              <a:off x="7361696" y="2146650"/>
              <a:ext cx="418455" cy="534655"/>
            </a:xfrm>
            <a:custGeom>
              <a:avLst/>
              <a:gdLst>
                <a:gd name="connsiteX0" fmla="*/ 0 w 418455"/>
                <a:gd name="connsiteY0" fmla="*/ 271086 h 534655"/>
                <a:gd name="connsiteX1" fmla="*/ 77492 w 418455"/>
                <a:gd name="connsiteY1" fmla="*/ 7615 h 534655"/>
                <a:gd name="connsiteX2" fmla="*/ 216977 w 418455"/>
                <a:gd name="connsiteY2" fmla="*/ 534557 h 534655"/>
                <a:gd name="connsiteX3" fmla="*/ 325465 w 418455"/>
                <a:gd name="connsiteY3" fmla="*/ 54110 h 534655"/>
                <a:gd name="connsiteX4" fmla="*/ 418455 w 418455"/>
                <a:gd name="connsiteY4" fmla="*/ 317581 h 5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455" h="534655">
                  <a:moveTo>
                    <a:pt x="0" y="271086"/>
                  </a:moveTo>
                  <a:cubicBezTo>
                    <a:pt x="20664" y="117394"/>
                    <a:pt x="41329" y="-36297"/>
                    <a:pt x="77492" y="7615"/>
                  </a:cubicBezTo>
                  <a:cubicBezTo>
                    <a:pt x="113655" y="51527"/>
                    <a:pt x="175648" y="526808"/>
                    <a:pt x="216977" y="534557"/>
                  </a:cubicBezTo>
                  <a:cubicBezTo>
                    <a:pt x="258306" y="542306"/>
                    <a:pt x="291885" y="90273"/>
                    <a:pt x="325465" y="54110"/>
                  </a:cubicBezTo>
                  <a:cubicBezTo>
                    <a:pt x="359045" y="17947"/>
                    <a:pt x="388750" y="167764"/>
                    <a:pt x="418455" y="317581"/>
                  </a:cubicBezTo>
                </a:path>
              </a:pathLst>
            </a:cu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28" name="Straight Connector 27">
            <a:extLst>
              <a:ext uri="{FF2B5EF4-FFF2-40B4-BE49-F238E27FC236}">
                <a16:creationId xmlns:a16="http://schemas.microsoft.com/office/drawing/2014/main" id="{701D17DC-3CF1-114A-B78A-47AA22F817CC}"/>
              </a:ext>
            </a:extLst>
          </p:cNvPr>
          <p:cNvCxnSpPr>
            <a:cxnSpLocks/>
          </p:cNvCxnSpPr>
          <p:nvPr/>
        </p:nvCxnSpPr>
        <p:spPr>
          <a:xfrm>
            <a:off x="3583628" y="2035708"/>
            <a:ext cx="0" cy="981130"/>
          </a:xfrm>
          <a:prstGeom prst="line">
            <a:avLst/>
          </a:prstGeom>
          <a:ln w="44450">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07DEBE2-37D7-7746-9858-BCC0A2569365}"/>
              </a:ext>
            </a:extLst>
          </p:cNvPr>
          <p:cNvSpPr txBox="1"/>
          <p:nvPr/>
        </p:nvSpPr>
        <p:spPr>
          <a:xfrm>
            <a:off x="3928459" y="2281372"/>
            <a:ext cx="2567317" cy="523220"/>
          </a:xfrm>
          <a:prstGeom prst="rect">
            <a:avLst/>
          </a:prstGeom>
          <a:noFill/>
        </p:spPr>
        <p:txBody>
          <a:bodyPr wrap="square" rtlCol="0">
            <a:spAutoFit/>
          </a:bodyPr>
          <a:lstStyle/>
          <a:p>
            <a:pPr algn="ctr"/>
            <a:r>
              <a:rPr lang="en-US" sz="2800" dirty="0"/>
              <a:t>Signal matching</a:t>
            </a:r>
          </a:p>
        </p:txBody>
      </p:sp>
      <p:sp>
        <p:nvSpPr>
          <p:cNvPr id="18" name="TextBox 17">
            <a:extLst>
              <a:ext uri="{FF2B5EF4-FFF2-40B4-BE49-F238E27FC236}">
                <a16:creationId xmlns:a16="http://schemas.microsoft.com/office/drawing/2014/main" id="{CC3C61E2-6A7A-AD41-B5FC-FAF55AA86E23}"/>
              </a:ext>
            </a:extLst>
          </p:cNvPr>
          <p:cNvSpPr txBox="1"/>
          <p:nvPr/>
        </p:nvSpPr>
        <p:spPr>
          <a:xfrm>
            <a:off x="147222" y="4055974"/>
            <a:ext cx="2332508" cy="584775"/>
          </a:xfrm>
          <a:prstGeom prst="rect">
            <a:avLst/>
          </a:prstGeom>
          <a:solidFill>
            <a:schemeClr val="accent1">
              <a:lumMod val="50000"/>
            </a:schemeClr>
          </a:solidFill>
        </p:spPr>
        <p:txBody>
          <a:bodyPr wrap="square" rtlCol="0">
            <a:spAutoFit/>
          </a:bodyPr>
          <a:lstStyle/>
          <a:p>
            <a:r>
              <a:rPr lang="en-US" sz="3200" dirty="0">
                <a:solidFill>
                  <a:schemeClr val="bg1"/>
                </a:solidFill>
              </a:rPr>
              <a:t>Correlation</a:t>
            </a:r>
          </a:p>
        </p:txBody>
      </p:sp>
      <p:pic>
        <p:nvPicPr>
          <p:cNvPr id="7" name="Picture 6">
            <a:extLst>
              <a:ext uri="{FF2B5EF4-FFF2-40B4-BE49-F238E27FC236}">
                <a16:creationId xmlns:a16="http://schemas.microsoft.com/office/drawing/2014/main" id="{FE19FC08-7D2B-9943-8E1E-BCFE5B7649A0}"/>
              </a:ext>
            </a:extLst>
          </p:cNvPr>
          <p:cNvPicPr>
            <a:picLocks noChangeAspect="1"/>
          </p:cNvPicPr>
          <p:nvPr/>
        </p:nvPicPr>
        <p:blipFill>
          <a:blip r:embed="rId2"/>
          <a:stretch>
            <a:fillRect/>
          </a:stretch>
        </p:blipFill>
        <p:spPr>
          <a:xfrm>
            <a:off x="1806455" y="4707127"/>
            <a:ext cx="6834909" cy="2043545"/>
          </a:xfrm>
          <a:prstGeom prst="rect">
            <a:avLst/>
          </a:prstGeom>
        </p:spPr>
      </p:pic>
      <p:pic>
        <p:nvPicPr>
          <p:cNvPr id="21" name="Picture 20">
            <a:extLst>
              <a:ext uri="{FF2B5EF4-FFF2-40B4-BE49-F238E27FC236}">
                <a16:creationId xmlns:a16="http://schemas.microsoft.com/office/drawing/2014/main" id="{409808B6-12A9-8F43-B1EF-10B1C33B68FB}"/>
              </a:ext>
            </a:extLst>
          </p:cNvPr>
          <p:cNvPicPr>
            <a:picLocks noChangeAspect="1"/>
          </p:cNvPicPr>
          <p:nvPr/>
        </p:nvPicPr>
        <p:blipFill rotWithShape="1">
          <a:blip r:embed="rId2"/>
          <a:srcRect l="54764" t="29689" r="28914" b="25528"/>
          <a:stretch/>
        </p:blipFill>
        <p:spPr>
          <a:xfrm>
            <a:off x="1767348" y="1235108"/>
            <a:ext cx="1115568" cy="915164"/>
          </a:xfrm>
          <a:prstGeom prst="rect">
            <a:avLst/>
          </a:prstGeom>
        </p:spPr>
      </p:pic>
      <p:pic>
        <p:nvPicPr>
          <p:cNvPr id="11" name="Picture 10">
            <a:extLst>
              <a:ext uri="{FF2B5EF4-FFF2-40B4-BE49-F238E27FC236}">
                <a16:creationId xmlns:a16="http://schemas.microsoft.com/office/drawing/2014/main" id="{8E78C032-0F6B-3E4B-8ED9-A364679BE1E9}"/>
              </a:ext>
            </a:extLst>
          </p:cNvPr>
          <p:cNvPicPr>
            <a:picLocks noChangeAspect="1"/>
          </p:cNvPicPr>
          <p:nvPr/>
        </p:nvPicPr>
        <p:blipFill>
          <a:blip r:embed="rId3"/>
          <a:stretch>
            <a:fillRect/>
          </a:stretch>
        </p:blipFill>
        <p:spPr>
          <a:xfrm>
            <a:off x="1716825" y="3171510"/>
            <a:ext cx="1166091" cy="750455"/>
          </a:xfrm>
          <a:prstGeom prst="rect">
            <a:avLst/>
          </a:prstGeom>
        </p:spPr>
      </p:pic>
      <p:sp>
        <p:nvSpPr>
          <p:cNvPr id="26" name="TextBox 25">
            <a:extLst>
              <a:ext uri="{FF2B5EF4-FFF2-40B4-BE49-F238E27FC236}">
                <a16:creationId xmlns:a16="http://schemas.microsoft.com/office/drawing/2014/main" id="{0D74B2DD-A771-F442-93B3-9B755ACA03A8}"/>
              </a:ext>
            </a:extLst>
          </p:cNvPr>
          <p:cNvSpPr txBox="1"/>
          <p:nvPr/>
        </p:nvSpPr>
        <p:spPr>
          <a:xfrm>
            <a:off x="5677377" y="1431415"/>
            <a:ext cx="2764069" cy="461665"/>
          </a:xfrm>
          <a:prstGeom prst="rect">
            <a:avLst/>
          </a:prstGeom>
          <a:noFill/>
        </p:spPr>
        <p:txBody>
          <a:bodyPr wrap="square" rtlCol="0">
            <a:spAutoFit/>
          </a:bodyPr>
          <a:lstStyle/>
          <a:p>
            <a:pPr algn="ctr"/>
            <a:r>
              <a:rPr lang="en-US" sz="2400" dirty="0"/>
              <a:t>Received signal</a:t>
            </a:r>
          </a:p>
        </p:txBody>
      </p:sp>
      <p:sp>
        <p:nvSpPr>
          <p:cNvPr id="27" name="TextBox 26">
            <a:extLst>
              <a:ext uri="{FF2B5EF4-FFF2-40B4-BE49-F238E27FC236}">
                <a16:creationId xmlns:a16="http://schemas.microsoft.com/office/drawing/2014/main" id="{CB342362-743C-0E4F-816D-8540C64FFDBD}"/>
              </a:ext>
            </a:extLst>
          </p:cNvPr>
          <p:cNvSpPr txBox="1"/>
          <p:nvPr/>
        </p:nvSpPr>
        <p:spPr>
          <a:xfrm>
            <a:off x="4411977" y="3559089"/>
            <a:ext cx="3678138" cy="461665"/>
          </a:xfrm>
          <a:prstGeom prst="rect">
            <a:avLst/>
          </a:prstGeom>
          <a:noFill/>
        </p:spPr>
        <p:txBody>
          <a:bodyPr wrap="square" rtlCol="0">
            <a:spAutoFit/>
          </a:bodyPr>
          <a:lstStyle/>
          <a:p>
            <a:pPr algn="ctr"/>
            <a:r>
              <a:rPr lang="en-US" sz="2400" dirty="0"/>
              <a:t>Transmit signal template</a:t>
            </a:r>
          </a:p>
        </p:txBody>
      </p:sp>
      <p:sp>
        <p:nvSpPr>
          <p:cNvPr id="3" name="Slide Number Placeholder 2">
            <a:extLst>
              <a:ext uri="{FF2B5EF4-FFF2-40B4-BE49-F238E27FC236}">
                <a16:creationId xmlns:a16="http://schemas.microsoft.com/office/drawing/2014/main" id="{B00A16B7-005E-0A48-A6F5-4EB66DE4D047}"/>
              </a:ext>
            </a:extLst>
          </p:cNvPr>
          <p:cNvSpPr>
            <a:spLocks noGrp="1"/>
          </p:cNvSpPr>
          <p:nvPr>
            <p:ph type="sldNum" sz="quarter" idx="12"/>
          </p:nvPr>
        </p:nvSpPr>
        <p:spPr/>
        <p:txBody>
          <a:bodyPr/>
          <a:lstStyle/>
          <a:p>
            <a:fld id="{3908DE9A-9F1E-E241-AE61-67432D23D3F3}" type="slidenum">
              <a:rPr lang="en-US" smtClean="0"/>
              <a:t>26</a:t>
            </a:fld>
            <a:endParaRPr lang="en-US"/>
          </a:p>
        </p:txBody>
      </p:sp>
    </p:spTree>
    <p:extLst>
      <p:ext uri="{BB962C8B-B14F-4D97-AF65-F5344CB8AC3E}">
        <p14:creationId xmlns:p14="http://schemas.microsoft.com/office/powerpoint/2010/main" val="1323539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79C326-A87F-B340-AFDF-A392F07338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Signal detection</a:t>
            </a:r>
          </a:p>
        </p:txBody>
      </p:sp>
      <p:sp>
        <p:nvSpPr>
          <p:cNvPr id="18" name="TextBox 17">
            <a:extLst>
              <a:ext uri="{FF2B5EF4-FFF2-40B4-BE49-F238E27FC236}">
                <a16:creationId xmlns:a16="http://schemas.microsoft.com/office/drawing/2014/main" id="{CC3C61E2-6A7A-AD41-B5FC-FAF55AA86E23}"/>
              </a:ext>
            </a:extLst>
          </p:cNvPr>
          <p:cNvSpPr txBox="1"/>
          <p:nvPr/>
        </p:nvSpPr>
        <p:spPr>
          <a:xfrm>
            <a:off x="255711" y="863323"/>
            <a:ext cx="2332508" cy="584775"/>
          </a:xfrm>
          <a:prstGeom prst="rect">
            <a:avLst/>
          </a:prstGeom>
          <a:solidFill>
            <a:schemeClr val="accent1">
              <a:lumMod val="50000"/>
            </a:schemeClr>
          </a:solidFill>
        </p:spPr>
        <p:txBody>
          <a:bodyPr wrap="square" rtlCol="0">
            <a:spAutoFit/>
          </a:bodyPr>
          <a:lstStyle/>
          <a:p>
            <a:r>
              <a:rPr lang="en-US" sz="3200" dirty="0">
                <a:solidFill>
                  <a:schemeClr val="bg1"/>
                </a:solidFill>
              </a:rPr>
              <a:t>Correlation</a:t>
            </a:r>
          </a:p>
        </p:txBody>
      </p:sp>
      <p:pic>
        <p:nvPicPr>
          <p:cNvPr id="7" name="Picture 6">
            <a:extLst>
              <a:ext uri="{FF2B5EF4-FFF2-40B4-BE49-F238E27FC236}">
                <a16:creationId xmlns:a16="http://schemas.microsoft.com/office/drawing/2014/main" id="{C1AB9BE9-B30E-A546-AD7B-DCBB2F26B8AC}"/>
              </a:ext>
            </a:extLst>
          </p:cNvPr>
          <p:cNvPicPr>
            <a:picLocks noChangeAspect="1"/>
          </p:cNvPicPr>
          <p:nvPr/>
        </p:nvPicPr>
        <p:blipFill>
          <a:blip r:embed="rId2"/>
          <a:stretch>
            <a:fillRect/>
          </a:stretch>
        </p:blipFill>
        <p:spPr>
          <a:xfrm>
            <a:off x="1233676" y="1762552"/>
            <a:ext cx="6614655" cy="4634758"/>
          </a:xfrm>
          <a:prstGeom prst="rect">
            <a:avLst/>
          </a:prstGeom>
        </p:spPr>
      </p:pic>
      <p:sp>
        <p:nvSpPr>
          <p:cNvPr id="3" name="Slide Number Placeholder 2">
            <a:extLst>
              <a:ext uri="{FF2B5EF4-FFF2-40B4-BE49-F238E27FC236}">
                <a16:creationId xmlns:a16="http://schemas.microsoft.com/office/drawing/2014/main" id="{927D5AAA-51EF-3C4A-843A-10720D56FC11}"/>
              </a:ext>
            </a:extLst>
          </p:cNvPr>
          <p:cNvSpPr>
            <a:spLocks noGrp="1"/>
          </p:cNvSpPr>
          <p:nvPr>
            <p:ph type="sldNum" sz="quarter" idx="12"/>
          </p:nvPr>
        </p:nvSpPr>
        <p:spPr/>
        <p:txBody>
          <a:bodyPr/>
          <a:lstStyle/>
          <a:p>
            <a:fld id="{3908DE9A-9F1E-E241-AE61-67432D23D3F3}" type="slidenum">
              <a:rPr lang="en-US" smtClean="0"/>
              <a:t>27</a:t>
            </a:fld>
            <a:endParaRPr lang="en-US"/>
          </a:p>
        </p:txBody>
      </p:sp>
    </p:spTree>
    <p:extLst>
      <p:ext uri="{BB962C8B-B14F-4D97-AF65-F5344CB8AC3E}">
        <p14:creationId xmlns:p14="http://schemas.microsoft.com/office/powerpoint/2010/main" val="1234436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E837A0-5C37-BB4E-AFE6-30121BAD666A}"/>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Pseudo-Random Noise (PRN) code</a:t>
            </a:r>
          </a:p>
        </p:txBody>
      </p:sp>
      <p:pic>
        <p:nvPicPr>
          <p:cNvPr id="5" name="Picture 4">
            <a:extLst>
              <a:ext uri="{FF2B5EF4-FFF2-40B4-BE49-F238E27FC236}">
                <a16:creationId xmlns:a16="http://schemas.microsoft.com/office/drawing/2014/main" id="{9A4197B9-8826-834C-91F3-06CE027C35F1}"/>
              </a:ext>
            </a:extLst>
          </p:cNvPr>
          <p:cNvPicPr>
            <a:picLocks noChangeAspect="1"/>
          </p:cNvPicPr>
          <p:nvPr/>
        </p:nvPicPr>
        <p:blipFill>
          <a:blip r:embed="rId3"/>
          <a:stretch>
            <a:fillRect/>
          </a:stretch>
        </p:blipFill>
        <p:spPr>
          <a:xfrm>
            <a:off x="764048" y="601478"/>
            <a:ext cx="7615903" cy="6268723"/>
          </a:xfrm>
          <a:prstGeom prst="rect">
            <a:avLst/>
          </a:prstGeom>
        </p:spPr>
      </p:pic>
      <p:sp>
        <p:nvSpPr>
          <p:cNvPr id="3" name="Slide Number Placeholder 2">
            <a:extLst>
              <a:ext uri="{FF2B5EF4-FFF2-40B4-BE49-F238E27FC236}">
                <a16:creationId xmlns:a16="http://schemas.microsoft.com/office/drawing/2014/main" id="{A9C68781-BC89-F642-9449-9B68D967763D}"/>
              </a:ext>
            </a:extLst>
          </p:cNvPr>
          <p:cNvSpPr>
            <a:spLocks noGrp="1"/>
          </p:cNvSpPr>
          <p:nvPr>
            <p:ph type="sldNum" sz="quarter" idx="12"/>
          </p:nvPr>
        </p:nvSpPr>
        <p:spPr/>
        <p:txBody>
          <a:bodyPr/>
          <a:lstStyle/>
          <a:p>
            <a:fld id="{3908DE9A-9F1E-E241-AE61-67432D23D3F3}" type="slidenum">
              <a:rPr lang="en-US" smtClean="0"/>
              <a:t>28</a:t>
            </a:fld>
            <a:endParaRPr lang="en-US"/>
          </a:p>
        </p:txBody>
      </p:sp>
    </p:spTree>
    <p:extLst>
      <p:ext uri="{BB962C8B-B14F-4D97-AF65-F5344CB8AC3E}">
        <p14:creationId xmlns:p14="http://schemas.microsoft.com/office/powerpoint/2010/main" val="1310258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A413E9-5260-FD47-B133-FCA8EAF34596}"/>
              </a:ext>
            </a:extLst>
          </p:cNvPr>
          <p:cNvSpPr txBox="1"/>
          <p:nvPr/>
        </p:nvSpPr>
        <p:spPr>
          <a:xfrm>
            <a:off x="0" y="2613174"/>
            <a:ext cx="9144000" cy="1569660"/>
          </a:xfrm>
          <a:prstGeom prst="rect">
            <a:avLst/>
          </a:prstGeom>
          <a:solidFill>
            <a:schemeClr val="accent1">
              <a:lumMod val="50000"/>
            </a:schemeClr>
          </a:solidFill>
        </p:spPr>
        <p:txBody>
          <a:bodyPr wrap="square" rtlCol="0">
            <a:spAutoFit/>
          </a:bodyPr>
          <a:lstStyle/>
          <a:p>
            <a:pPr algn="ctr"/>
            <a:r>
              <a:rPr lang="en-US" sz="3200" dirty="0">
                <a:solidFill>
                  <a:schemeClr val="bg1"/>
                </a:solidFill>
              </a:rPr>
              <a:t>Propagation Delay</a:t>
            </a:r>
          </a:p>
          <a:p>
            <a:pPr algn="ctr"/>
            <a:r>
              <a:rPr lang="en-US" sz="3200" dirty="0">
                <a:solidFill>
                  <a:schemeClr val="bg1"/>
                </a:solidFill>
              </a:rPr>
              <a:t>or</a:t>
            </a:r>
          </a:p>
          <a:p>
            <a:pPr algn="ctr"/>
            <a:r>
              <a:rPr lang="en-US" sz="3200" dirty="0">
                <a:solidFill>
                  <a:schemeClr val="bg1"/>
                </a:solidFill>
              </a:rPr>
              <a:t>Time of Flight (</a:t>
            </a:r>
            <a:r>
              <a:rPr lang="en-US" sz="3200" dirty="0" err="1">
                <a:solidFill>
                  <a:schemeClr val="bg1"/>
                </a:solidFill>
              </a:rPr>
              <a:t>ToF</a:t>
            </a:r>
            <a:r>
              <a:rPr lang="en-US" sz="3200" dirty="0">
                <a:solidFill>
                  <a:schemeClr val="bg1"/>
                </a:solidFill>
              </a:rPr>
              <a:t>)</a:t>
            </a:r>
          </a:p>
        </p:txBody>
      </p:sp>
      <p:sp>
        <p:nvSpPr>
          <p:cNvPr id="2" name="Slide Number Placeholder 1">
            <a:extLst>
              <a:ext uri="{FF2B5EF4-FFF2-40B4-BE49-F238E27FC236}">
                <a16:creationId xmlns:a16="http://schemas.microsoft.com/office/drawing/2014/main" id="{C87B63A9-C82E-AF44-8D0D-53EDFE299C41}"/>
              </a:ext>
            </a:extLst>
          </p:cNvPr>
          <p:cNvSpPr>
            <a:spLocks noGrp="1"/>
          </p:cNvSpPr>
          <p:nvPr>
            <p:ph type="sldNum" sz="quarter" idx="12"/>
          </p:nvPr>
        </p:nvSpPr>
        <p:spPr/>
        <p:txBody>
          <a:bodyPr/>
          <a:lstStyle/>
          <a:p>
            <a:fld id="{3908DE9A-9F1E-E241-AE61-67432D23D3F3}" type="slidenum">
              <a:rPr lang="en-US" smtClean="0"/>
              <a:t>29</a:t>
            </a:fld>
            <a:endParaRPr lang="en-US"/>
          </a:p>
        </p:txBody>
      </p:sp>
    </p:spTree>
    <p:extLst>
      <p:ext uri="{BB962C8B-B14F-4D97-AF65-F5344CB8AC3E}">
        <p14:creationId xmlns:p14="http://schemas.microsoft.com/office/powerpoint/2010/main" val="2538900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E70BD8-00F4-D947-8ED7-500EB23A81EC}"/>
              </a:ext>
            </a:extLst>
          </p:cNvPr>
          <p:cNvSpPr>
            <a:spLocks noGrp="1"/>
          </p:cNvSpPr>
          <p:nvPr>
            <p:ph type="sldNum" sz="quarter" idx="12"/>
          </p:nvPr>
        </p:nvSpPr>
        <p:spPr/>
        <p:txBody>
          <a:bodyPr/>
          <a:lstStyle/>
          <a:p>
            <a:fld id="{3908DE9A-9F1E-E241-AE61-67432D23D3F3}" type="slidenum">
              <a:rPr lang="en-US" smtClean="0"/>
              <a:t>3</a:t>
            </a:fld>
            <a:endParaRPr lang="en-US"/>
          </a:p>
        </p:txBody>
      </p:sp>
      <p:pic>
        <p:nvPicPr>
          <p:cNvPr id="1026" name="Picture 2" descr="How to Interface Arduino Mega with NEO-6M GPS Module - Arduino Project Hub">
            <a:extLst>
              <a:ext uri="{FF2B5EF4-FFF2-40B4-BE49-F238E27FC236}">
                <a16:creationId xmlns:a16="http://schemas.microsoft.com/office/drawing/2014/main" id="{B6CCE57B-F116-A842-B181-E6D7B35253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1829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82A0F4-2CCB-6242-B129-61FF5C9D3A9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of Flight (</a:t>
            </a:r>
            <a:r>
              <a:rPr lang="en-US" sz="3200" dirty="0" err="1">
                <a:solidFill>
                  <a:schemeClr val="bg1"/>
                </a:solidFill>
              </a:rPr>
              <a:t>ToF</a:t>
            </a:r>
            <a:r>
              <a:rPr lang="en-US" sz="3200" dirty="0">
                <a:solidFill>
                  <a:schemeClr val="bg1"/>
                </a:solidFill>
              </a:rPr>
              <a:t>)</a:t>
            </a:r>
          </a:p>
        </p:txBody>
      </p:sp>
      <p:pic>
        <p:nvPicPr>
          <p:cNvPr id="4" name="Picture 3">
            <a:extLst>
              <a:ext uri="{FF2B5EF4-FFF2-40B4-BE49-F238E27FC236}">
                <a16:creationId xmlns:a16="http://schemas.microsoft.com/office/drawing/2014/main" id="{956F6F2A-D342-FC4A-AFCC-5B5A46967779}"/>
              </a:ext>
            </a:extLst>
          </p:cNvPr>
          <p:cNvPicPr>
            <a:picLocks noChangeAspect="1"/>
          </p:cNvPicPr>
          <p:nvPr/>
        </p:nvPicPr>
        <p:blipFill>
          <a:blip r:embed="rId2"/>
          <a:stretch>
            <a:fillRect/>
          </a:stretch>
        </p:blipFill>
        <p:spPr>
          <a:xfrm>
            <a:off x="0" y="1146728"/>
            <a:ext cx="9144000" cy="1681859"/>
          </a:xfrm>
          <a:prstGeom prst="rect">
            <a:avLst/>
          </a:prstGeom>
        </p:spPr>
      </p:pic>
      <p:pic>
        <p:nvPicPr>
          <p:cNvPr id="5" name="Picture 4">
            <a:extLst>
              <a:ext uri="{FF2B5EF4-FFF2-40B4-BE49-F238E27FC236}">
                <a16:creationId xmlns:a16="http://schemas.microsoft.com/office/drawing/2014/main" id="{0B33BEBE-13BB-FA4C-84CF-EEBF3F80C4E9}"/>
              </a:ext>
            </a:extLst>
          </p:cNvPr>
          <p:cNvPicPr>
            <a:picLocks noChangeAspect="1"/>
          </p:cNvPicPr>
          <p:nvPr/>
        </p:nvPicPr>
        <p:blipFill rotWithShape="1">
          <a:blip r:embed="rId3"/>
          <a:srcRect b="51921"/>
          <a:stretch/>
        </p:blipFill>
        <p:spPr>
          <a:xfrm>
            <a:off x="0" y="982528"/>
            <a:ext cx="9144000" cy="1681860"/>
          </a:xfrm>
          <a:prstGeom prst="rect">
            <a:avLst/>
          </a:prstGeom>
        </p:spPr>
      </p:pic>
      <p:sp>
        <p:nvSpPr>
          <p:cNvPr id="6" name="Rectangle 5">
            <a:extLst>
              <a:ext uri="{FF2B5EF4-FFF2-40B4-BE49-F238E27FC236}">
                <a16:creationId xmlns:a16="http://schemas.microsoft.com/office/drawing/2014/main" id="{7BF60143-0571-DC43-8E8F-AA0F1E84D027}"/>
              </a:ext>
            </a:extLst>
          </p:cNvPr>
          <p:cNvSpPr/>
          <p:nvPr/>
        </p:nvSpPr>
        <p:spPr>
          <a:xfrm>
            <a:off x="1518834" y="2386739"/>
            <a:ext cx="898902" cy="759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52371DA-D54A-8E4C-8C78-679DF45331F0}"/>
              </a:ext>
            </a:extLst>
          </p:cNvPr>
          <p:cNvSpPr txBox="1"/>
          <p:nvPr/>
        </p:nvSpPr>
        <p:spPr>
          <a:xfrm>
            <a:off x="3288341" y="3613915"/>
            <a:ext cx="2567317" cy="830997"/>
          </a:xfrm>
          <a:prstGeom prst="rect">
            <a:avLst/>
          </a:prstGeom>
          <a:noFill/>
        </p:spPr>
        <p:txBody>
          <a:bodyPr wrap="square" rtlCol="0">
            <a:spAutoFit/>
          </a:bodyPr>
          <a:lstStyle/>
          <a:p>
            <a:pPr algn="ctr"/>
            <a:r>
              <a:rPr lang="en-US" sz="2400" dirty="0"/>
              <a:t>Known starting time of the code</a:t>
            </a:r>
          </a:p>
        </p:txBody>
      </p:sp>
      <p:cxnSp>
        <p:nvCxnSpPr>
          <p:cNvPr id="8" name="Straight Arrow Connector 7">
            <a:extLst>
              <a:ext uri="{FF2B5EF4-FFF2-40B4-BE49-F238E27FC236}">
                <a16:creationId xmlns:a16="http://schemas.microsoft.com/office/drawing/2014/main" id="{079A8E50-4666-6C43-9296-5CDD9C96949E}"/>
              </a:ext>
            </a:extLst>
          </p:cNvPr>
          <p:cNvCxnSpPr>
            <a:cxnSpLocks/>
          </p:cNvCxnSpPr>
          <p:nvPr/>
        </p:nvCxnSpPr>
        <p:spPr>
          <a:xfrm flipH="1" flipV="1">
            <a:off x="1782305" y="2510725"/>
            <a:ext cx="2185261" cy="1103190"/>
          </a:xfrm>
          <a:prstGeom prst="straightConnector1">
            <a:avLst/>
          </a:pr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91EA5AC-613F-504F-9D08-F6EAB04B9563}"/>
              </a:ext>
            </a:extLst>
          </p:cNvPr>
          <p:cNvCxnSpPr>
            <a:cxnSpLocks/>
          </p:cNvCxnSpPr>
          <p:nvPr/>
        </p:nvCxnSpPr>
        <p:spPr>
          <a:xfrm flipH="1" flipV="1">
            <a:off x="4119967" y="2510725"/>
            <a:ext cx="157565" cy="1103190"/>
          </a:xfrm>
          <a:prstGeom prst="straightConnector1">
            <a:avLst/>
          </a:pr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E6953A8-D056-0F46-AAFF-431147759519}"/>
              </a:ext>
            </a:extLst>
          </p:cNvPr>
          <p:cNvCxnSpPr>
            <a:cxnSpLocks/>
          </p:cNvCxnSpPr>
          <p:nvPr/>
        </p:nvCxnSpPr>
        <p:spPr>
          <a:xfrm flipV="1">
            <a:off x="4742422" y="2435777"/>
            <a:ext cx="1689375" cy="1131643"/>
          </a:xfrm>
          <a:prstGeom prst="straightConnector1">
            <a:avLst/>
          </a:pr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318C513B-B74A-9344-91DB-7C637E502D34}"/>
              </a:ext>
            </a:extLst>
          </p:cNvPr>
          <p:cNvSpPr>
            <a:spLocks noGrp="1"/>
          </p:cNvSpPr>
          <p:nvPr>
            <p:ph type="sldNum" sz="quarter" idx="12"/>
          </p:nvPr>
        </p:nvSpPr>
        <p:spPr/>
        <p:txBody>
          <a:bodyPr/>
          <a:lstStyle/>
          <a:p>
            <a:fld id="{3908DE9A-9F1E-E241-AE61-67432D23D3F3}" type="slidenum">
              <a:rPr lang="en-US" smtClean="0"/>
              <a:t>30</a:t>
            </a:fld>
            <a:endParaRPr lang="en-US"/>
          </a:p>
        </p:txBody>
      </p:sp>
    </p:spTree>
    <p:extLst>
      <p:ext uri="{BB962C8B-B14F-4D97-AF65-F5344CB8AC3E}">
        <p14:creationId xmlns:p14="http://schemas.microsoft.com/office/powerpoint/2010/main" val="34381848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82A0F4-2CCB-6242-B129-61FF5C9D3A9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of Flight (</a:t>
            </a:r>
            <a:r>
              <a:rPr lang="en-US" sz="3200" dirty="0" err="1">
                <a:solidFill>
                  <a:schemeClr val="bg1"/>
                </a:solidFill>
              </a:rPr>
              <a:t>ToF</a:t>
            </a:r>
            <a:r>
              <a:rPr lang="en-US" sz="3200" dirty="0">
                <a:solidFill>
                  <a:schemeClr val="bg1"/>
                </a:solidFill>
              </a:rPr>
              <a:t>)</a:t>
            </a:r>
          </a:p>
        </p:txBody>
      </p:sp>
      <p:pic>
        <p:nvPicPr>
          <p:cNvPr id="4" name="Picture 3">
            <a:extLst>
              <a:ext uri="{FF2B5EF4-FFF2-40B4-BE49-F238E27FC236}">
                <a16:creationId xmlns:a16="http://schemas.microsoft.com/office/drawing/2014/main" id="{956F6F2A-D342-FC4A-AFCC-5B5A46967779}"/>
              </a:ext>
            </a:extLst>
          </p:cNvPr>
          <p:cNvPicPr>
            <a:picLocks noChangeAspect="1"/>
          </p:cNvPicPr>
          <p:nvPr/>
        </p:nvPicPr>
        <p:blipFill>
          <a:blip r:embed="rId2"/>
          <a:stretch>
            <a:fillRect/>
          </a:stretch>
        </p:blipFill>
        <p:spPr>
          <a:xfrm>
            <a:off x="0" y="1146728"/>
            <a:ext cx="9144000" cy="1681859"/>
          </a:xfrm>
          <a:prstGeom prst="rect">
            <a:avLst/>
          </a:prstGeom>
        </p:spPr>
      </p:pic>
      <p:pic>
        <p:nvPicPr>
          <p:cNvPr id="5" name="Picture 4">
            <a:extLst>
              <a:ext uri="{FF2B5EF4-FFF2-40B4-BE49-F238E27FC236}">
                <a16:creationId xmlns:a16="http://schemas.microsoft.com/office/drawing/2014/main" id="{0B33BEBE-13BB-FA4C-84CF-EEBF3F80C4E9}"/>
              </a:ext>
            </a:extLst>
          </p:cNvPr>
          <p:cNvPicPr>
            <a:picLocks noChangeAspect="1"/>
          </p:cNvPicPr>
          <p:nvPr/>
        </p:nvPicPr>
        <p:blipFill>
          <a:blip r:embed="rId3"/>
          <a:stretch>
            <a:fillRect/>
          </a:stretch>
        </p:blipFill>
        <p:spPr>
          <a:xfrm>
            <a:off x="0" y="982527"/>
            <a:ext cx="9144000" cy="3498101"/>
          </a:xfrm>
          <a:prstGeom prst="rect">
            <a:avLst/>
          </a:prstGeom>
        </p:spPr>
      </p:pic>
      <p:sp>
        <p:nvSpPr>
          <p:cNvPr id="3" name="Slide Number Placeholder 2">
            <a:extLst>
              <a:ext uri="{FF2B5EF4-FFF2-40B4-BE49-F238E27FC236}">
                <a16:creationId xmlns:a16="http://schemas.microsoft.com/office/drawing/2014/main" id="{9CEC2840-63CF-B74A-98C9-09A0735DB081}"/>
              </a:ext>
            </a:extLst>
          </p:cNvPr>
          <p:cNvSpPr>
            <a:spLocks noGrp="1"/>
          </p:cNvSpPr>
          <p:nvPr>
            <p:ph type="sldNum" sz="quarter" idx="12"/>
          </p:nvPr>
        </p:nvSpPr>
        <p:spPr/>
        <p:txBody>
          <a:bodyPr/>
          <a:lstStyle/>
          <a:p>
            <a:fld id="{3908DE9A-9F1E-E241-AE61-67432D23D3F3}" type="slidenum">
              <a:rPr lang="en-US" smtClean="0"/>
              <a:t>31</a:t>
            </a:fld>
            <a:endParaRPr lang="en-US"/>
          </a:p>
        </p:txBody>
      </p:sp>
    </p:spTree>
    <p:extLst>
      <p:ext uri="{BB962C8B-B14F-4D97-AF65-F5344CB8AC3E}">
        <p14:creationId xmlns:p14="http://schemas.microsoft.com/office/powerpoint/2010/main" val="3092218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82A0F4-2CCB-6242-B129-61FF5C9D3A9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of Flight (</a:t>
            </a:r>
            <a:r>
              <a:rPr lang="en-US" sz="3200" dirty="0" err="1">
                <a:solidFill>
                  <a:schemeClr val="bg1"/>
                </a:solidFill>
              </a:rPr>
              <a:t>ToF</a:t>
            </a:r>
            <a:r>
              <a:rPr lang="en-US" sz="3200" dirty="0">
                <a:solidFill>
                  <a:schemeClr val="bg1"/>
                </a:solidFill>
              </a:rPr>
              <a:t>)</a:t>
            </a:r>
          </a:p>
        </p:txBody>
      </p:sp>
      <p:pic>
        <p:nvPicPr>
          <p:cNvPr id="4" name="Picture 3">
            <a:extLst>
              <a:ext uri="{FF2B5EF4-FFF2-40B4-BE49-F238E27FC236}">
                <a16:creationId xmlns:a16="http://schemas.microsoft.com/office/drawing/2014/main" id="{956F6F2A-D342-FC4A-AFCC-5B5A46967779}"/>
              </a:ext>
            </a:extLst>
          </p:cNvPr>
          <p:cNvPicPr>
            <a:picLocks noChangeAspect="1"/>
          </p:cNvPicPr>
          <p:nvPr/>
        </p:nvPicPr>
        <p:blipFill>
          <a:blip r:embed="rId2"/>
          <a:stretch>
            <a:fillRect/>
          </a:stretch>
        </p:blipFill>
        <p:spPr>
          <a:xfrm>
            <a:off x="0" y="1146728"/>
            <a:ext cx="9144000" cy="1681859"/>
          </a:xfrm>
          <a:prstGeom prst="rect">
            <a:avLst/>
          </a:prstGeom>
        </p:spPr>
      </p:pic>
      <p:pic>
        <p:nvPicPr>
          <p:cNvPr id="5" name="Picture 4">
            <a:extLst>
              <a:ext uri="{FF2B5EF4-FFF2-40B4-BE49-F238E27FC236}">
                <a16:creationId xmlns:a16="http://schemas.microsoft.com/office/drawing/2014/main" id="{0B33BEBE-13BB-FA4C-84CF-EEBF3F80C4E9}"/>
              </a:ext>
            </a:extLst>
          </p:cNvPr>
          <p:cNvPicPr>
            <a:picLocks noChangeAspect="1"/>
          </p:cNvPicPr>
          <p:nvPr/>
        </p:nvPicPr>
        <p:blipFill>
          <a:blip r:embed="rId3"/>
          <a:stretch>
            <a:fillRect/>
          </a:stretch>
        </p:blipFill>
        <p:spPr>
          <a:xfrm>
            <a:off x="0" y="982527"/>
            <a:ext cx="9144000" cy="3498101"/>
          </a:xfrm>
          <a:prstGeom prst="rect">
            <a:avLst/>
          </a:prstGeom>
        </p:spPr>
      </p:pic>
      <p:pic>
        <p:nvPicPr>
          <p:cNvPr id="6" name="Picture 5">
            <a:extLst>
              <a:ext uri="{FF2B5EF4-FFF2-40B4-BE49-F238E27FC236}">
                <a16:creationId xmlns:a16="http://schemas.microsoft.com/office/drawing/2014/main" id="{81E0A5AC-87C0-7343-A582-BA75BF0562C7}"/>
              </a:ext>
            </a:extLst>
          </p:cNvPr>
          <p:cNvPicPr>
            <a:picLocks noChangeAspect="1"/>
          </p:cNvPicPr>
          <p:nvPr/>
        </p:nvPicPr>
        <p:blipFill>
          <a:blip r:embed="rId4"/>
          <a:stretch>
            <a:fillRect/>
          </a:stretch>
        </p:blipFill>
        <p:spPr>
          <a:xfrm>
            <a:off x="0" y="971291"/>
            <a:ext cx="9144000" cy="4915417"/>
          </a:xfrm>
          <a:prstGeom prst="rect">
            <a:avLst/>
          </a:prstGeom>
        </p:spPr>
      </p:pic>
      <p:sp>
        <p:nvSpPr>
          <p:cNvPr id="3" name="Slide Number Placeholder 2">
            <a:extLst>
              <a:ext uri="{FF2B5EF4-FFF2-40B4-BE49-F238E27FC236}">
                <a16:creationId xmlns:a16="http://schemas.microsoft.com/office/drawing/2014/main" id="{97D694CB-2FD7-F24E-8768-60C7CF14B050}"/>
              </a:ext>
            </a:extLst>
          </p:cNvPr>
          <p:cNvSpPr>
            <a:spLocks noGrp="1"/>
          </p:cNvSpPr>
          <p:nvPr>
            <p:ph type="sldNum" sz="quarter" idx="12"/>
          </p:nvPr>
        </p:nvSpPr>
        <p:spPr/>
        <p:txBody>
          <a:bodyPr/>
          <a:lstStyle/>
          <a:p>
            <a:fld id="{3908DE9A-9F1E-E241-AE61-67432D23D3F3}" type="slidenum">
              <a:rPr lang="en-US" smtClean="0"/>
              <a:t>32</a:t>
            </a:fld>
            <a:endParaRPr lang="en-US"/>
          </a:p>
        </p:txBody>
      </p:sp>
    </p:spTree>
    <p:extLst>
      <p:ext uri="{BB962C8B-B14F-4D97-AF65-F5344CB8AC3E}">
        <p14:creationId xmlns:p14="http://schemas.microsoft.com/office/powerpoint/2010/main" val="2725520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82A0F4-2CCB-6242-B129-61FF5C9D3A9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of Flight (</a:t>
            </a:r>
            <a:r>
              <a:rPr lang="en-US" sz="3200" dirty="0" err="1">
                <a:solidFill>
                  <a:schemeClr val="bg1"/>
                </a:solidFill>
              </a:rPr>
              <a:t>ToF</a:t>
            </a:r>
            <a:r>
              <a:rPr lang="en-US" sz="3200" dirty="0">
                <a:solidFill>
                  <a:schemeClr val="bg1"/>
                </a:solidFill>
              </a:rPr>
              <a:t>)</a:t>
            </a:r>
          </a:p>
        </p:txBody>
      </p:sp>
      <p:pic>
        <p:nvPicPr>
          <p:cNvPr id="4" name="Picture 3">
            <a:extLst>
              <a:ext uri="{FF2B5EF4-FFF2-40B4-BE49-F238E27FC236}">
                <a16:creationId xmlns:a16="http://schemas.microsoft.com/office/drawing/2014/main" id="{956F6F2A-D342-FC4A-AFCC-5B5A46967779}"/>
              </a:ext>
            </a:extLst>
          </p:cNvPr>
          <p:cNvPicPr>
            <a:picLocks noChangeAspect="1"/>
          </p:cNvPicPr>
          <p:nvPr/>
        </p:nvPicPr>
        <p:blipFill>
          <a:blip r:embed="rId2"/>
          <a:stretch>
            <a:fillRect/>
          </a:stretch>
        </p:blipFill>
        <p:spPr>
          <a:xfrm>
            <a:off x="0" y="1146728"/>
            <a:ext cx="9144000" cy="1681859"/>
          </a:xfrm>
          <a:prstGeom prst="rect">
            <a:avLst/>
          </a:prstGeom>
        </p:spPr>
      </p:pic>
      <p:pic>
        <p:nvPicPr>
          <p:cNvPr id="5" name="Picture 4">
            <a:extLst>
              <a:ext uri="{FF2B5EF4-FFF2-40B4-BE49-F238E27FC236}">
                <a16:creationId xmlns:a16="http://schemas.microsoft.com/office/drawing/2014/main" id="{0B33BEBE-13BB-FA4C-84CF-EEBF3F80C4E9}"/>
              </a:ext>
            </a:extLst>
          </p:cNvPr>
          <p:cNvPicPr>
            <a:picLocks noChangeAspect="1"/>
          </p:cNvPicPr>
          <p:nvPr/>
        </p:nvPicPr>
        <p:blipFill>
          <a:blip r:embed="rId3"/>
          <a:stretch>
            <a:fillRect/>
          </a:stretch>
        </p:blipFill>
        <p:spPr>
          <a:xfrm>
            <a:off x="0" y="982527"/>
            <a:ext cx="9144000" cy="3498101"/>
          </a:xfrm>
          <a:prstGeom prst="rect">
            <a:avLst/>
          </a:prstGeom>
        </p:spPr>
      </p:pic>
      <p:pic>
        <p:nvPicPr>
          <p:cNvPr id="6" name="Picture 5">
            <a:extLst>
              <a:ext uri="{FF2B5EF4-FFF2-40B4-BE49-F238E27FC236}">
                <a16:creationId xmlns:a16="http://schemas.microsoft.com/office/drawing/2014/main" id="{81E0A5AC-87C0-7343-A582-BA75BF0562C7}"/>
              </a:ext>
            </a:extLst>
          </p:cNvPr>
          <p:cNvPicPr>
            <a:picLocks noChangeAspect="1"/>
          </p:cNvPicPr>
          <p:nvPr/>
        </p:nvPicPr>
        <p:blipFill>
          <a:blip r:embed="rId4"/>
          <a:stretch>
            <a:fillRect/>
          </a:stretch>
        </p:blipFill>
        <p:spPr>
          <a:xfrm>
            <a:off x="0" y="971291"/>
            <a:ext cx="9144000" cy="4915417"/>
          </a:xfrm>
          <a:prstGeom prst="rect">
            <a:avLst/>
          </a:prstGeom>
        </p:spPr>
      </p:pic>
      <p:cxnSp>
        <p:nvCxnSpPr>
          <p:cNvPr id="7" name="Straight Connector 6">
            <a:extLst>
              <a:ext uri="{FF2B5EF4-FFF2-40B4-BE49-F238E27FC236}">
                <a16:creationId xmlns:a16="http://schemas.microsoft.com/office/drawing/2014/main" id="{1A54B0B4-C4ED-8549-9DFB-1620D1419376}"/>
              </a:ext>
            </a:extLst>
          </p:cNvPr>
          <p:cNvCxnSpPr>
            <a:cxnSpLocks/>
          </p:cNvCxnSpPr>
          <p:nvPr/>
        </p:nvCxnSpPr>
        <p:spPr>
          <a:xfrm>
            <a:off x="2390259" y="5773264"/>
            <a:ext cx="1313836" cy="0"/>
          </a:xfrm>
          <a:prstGeom prst="line">
            <a:avLst/>
          </a:prstGeom>
          <a:ln w="44450">
            <a:solidFill>
              <a:schemeClr val="tx1"/>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670ADF2-F784-4B47-A0AD-A6C95A476552}"/>
              </a:ext>
            </a:extLst>
          </p:cNvPr>
          <p:cNvSpPr txBox="1"/>
          <p:nvPr/>
        </p:nvSpPr>
        <p:spPr>
          <a:xfrm>
            <a:off x="2584928" y="5711272"/>
            <a:ext cx="924497" cy="584775"/>
          </a:xfrm>
          <a:prstGeom prst="rect">
            <a:avLst/>
          </a:prstGeom>
          <a:noFill/>
        </p:spPr>
        <p:txBody>
          <a:bodyPr wrap="square" rtlCol="0">
            <a:spAutoFit/>
          </a:bodyPr>
          <a:lstStyle/>
          <a:p>
            <a:pPr algn="ctr"/>
            <a:r>
              <a:rPr lang="en-US" sz="3200" dirty="0" err="1"/>
              <a:t>Δt</a:t>
            </a:r>
            <a:endParaRPr lang="en-US" sz="3200" dirty="0"/>
          </a:p>
        </p:txBody>
      </p:sp>
      <p:sp>
        <p:nvSpPr>
          <p:cNvPr id="3" name="Slide Number Placeholder 2">
            <a:extLst>
              <a:ext uri="{FF2B5EF4-FFF2-40B4-BE49-F238E27FC236}">
                <a16:creationId xmlns:a16="http://schemas.microsoft.com/office/drawing/2014/main" id="{6DA4BA20-5C74-B54C-A031-4314B026FC83}"/>
              </a:ext>
            </a:extLst>
          </p:cNvPr>
          <p:cNvSpPr>
            <a:spLocks noGrp="1"/>
          </p:cNvSpPr>
          <p:nvPr>
            <p:ph type="sldNum" sz="quarter" idx="12"/>
          </p:nvPr>
        </p:nvSpPr>
        <p:spPr/>
        <p:txBody>
          <a:bodyPr/>
          <a:lstStyle/>
          <a:p>
            <a:fld id="{3908DE9A-9F1E-E241-AE61-67432D23D3F3}" type="slidenum">
              <a:rPr lang="en-US" smtClean="0"/>
              <a:t>33</a:t>
            </a:fld>
            <a:endParaRPr lang="en-US"/>
          </a:p>
        </p:txBody>
      </p:sp>
    </p:spTree>
    <p:extLst>
      <p:ext uri="{BB962C8B-B14F-4D97-AF65-F5344CB8AC3E}">
        <p14:creationId xmlns:p14="http://schemas.microsoft.com/office/powerpoint/2010/main" val="11659136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1C2EC-EF46-EF45-8905-2C390C7B84B0}"/>
              </a:ext>
            </a:extLst>
          </p:cNvPr>
          <p:cNvSpPr txBox="1"/>
          <p:nvPr/>
        </p:nvSpPr>
        <p:spPr>
          <a:xfrm>
            <a:off x="-38100" y="3080097"/>
            <a:ext cx="9182100" cy="954107"/>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        Range = propagation delay X speed of light</a:t>
            </a:r>
          </a:p>
          <a:p>
            <a:r>
              <a:rPr lang="en-US" sz="2800" b="1" dirty="0">
                <a:solidFill>
                  <a:schemeClr val="bg1"/>
                </a:solidFill>
              </a:rPr>
              <a:t>                    = </a:t>
            </a:r>
            <a:r>
              <a:rPr lang="en-US" sz="2800" b="1" dirty="0" err="1">
                <a:solidFill>
                  <a:schemeClr val="bg1"/>
                </a:solidFill>
              </a:rPr>
              <a:t>Δt</a:t>
            </a:r>
            <a:r>
              <a:rPr lang="en-US" sz="2800" b="1" dirty="0">
                <a:solidFill>
                  <a:schemeClr val="bg1"/>
                </a:solidFill>
              </a:rPr>
              <a:t> x C      (C = speed of light, ~ 3x10</a:t>
            </a:r>
            <a:r>
              <a:rPr lang="en-US" sz="2800" b="1" baseline="30000" dirty="0">
                <a:solidFill>
                  <a:schemeClr val="bg1"/>
                </a:solidFill>
              </a:rPr>
              <a:t>8</a:t>
            </a:r>
            <a:r>
              <a:rPr lang="en-US" sz="2800" b="1" dirty="0">
                <a:solidFill>
                  <a:schemeClr val="bg1"/>
                </a:solidFill>
              </a:rPr>
              <a:t> m/s)</a:t>
            </a:r>
          </a:p>
        </p:txBody>
      </p:sp>
      <p:sp>
        <p:nvSpPr>
          <p:cNvPr id="3" name="Slide Number Placeholder 2">
            <a:extLst>
              <a:ext uri="{FF2B5EF4-FFF2-40B4-BE49-F238E27FC236}">
                <a16:creationId xmlns:a16="http://schemas.microsoft.com/office/drawing/2014/main" id="{D0C97D3C-4BD1-154E-ACE6-C29C46ACC11D}"/>
              </a:ext>
            </a:extLst>
          </p:cNvPr>
          <p:cNvSpPr>
            <a:spLocks noGrp="1"/>
          </p:cNvSpPr>
          <p:nvPr>
            <p:ph type="sldNum" sz="quarter" idx="12"/>
          </p:nvPr>
        </p:nvSpPr>
        <p:spPr/>
        <p:txBody>
          <a:bodyPr/>
          <a:lstStyle/>
          <a:p>
            <a:fld id="{3908DE9A-9F1E-E241-AE61-67432D23D3F3}" type="slidenum">
              <a:rPr lang="en-US" smtClean="0"/>
              <a:t>34</a:t>
            </a:fld>
            <a:endParaRPr lang="en-US"/>
          </a:p>
        </p:txBody>
      </p:sp>
    </p:spTree>
    <p:extLst>
      <p:ext uri="{BB962C8B-B14F-4D97-AF65-F5344CB8AC3E}">
        <p14:creationId xmlns:p14="http://schemas.microsoft.com/office/powerpoint/2010/main" val="5100578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82A0F4-2CCB-6242-B129-61FF5C9D3A9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of Flight (</a:t>
            </a:r>
            <a:r>
              <a:rPr lang="en-US" sz="3200" dirty="0" err="1">
                <a:solidFill>
                  <a:schemeClr val="bg1"/>
                </a:solidFill>
              </a:rPr>
              <a:t>ToF</a:t>
            </a:r>
            <a:r>
              <a:rPr lang="en-US" sz="3200" dirty="0">
                <a:solidFill>
                  <a:schemeClr val="bg1"/>
                </a:solidFill>
              </a:rPr>
              <a:t>)</a:t>
            </a:r>
          </a:p>
        </p:txBody>
      </p:sp>
      <p:pic>
        <p:nvPicPr>
          <p:cNvPr id="4" name="Picture 3">
            <a:extLst>
              <a:ext uri="{FF2B5EF4-FFF2-40B4-BE49-F238E27FC236}">
                <a16:creationId xmlns:a16="http://schemas.microsoft.com/office/drawing/2014/main" id="{956F6F2A-D342-FC4A-AFCC-5B5A46967779}"/>
              </a:ext>
            </a:extLst>
          </p:cNvPr>
          <p:cNvPicPr>
            <a:picLocks noChangeAspect="1"/>
          </p:cNvPicPr>
          <p:nvPr/>
        </p:nvPicPr>
        <p:blipFill>
          <a:blip r:embed="rId2"/>
          <a:stretch>
            <a:fillRect/>
          </a:stretch>
        </p:blipFill>
        <p:spPr>
          <a:xfrm>
            <a:off x="0" y="1146728"/>
            <a:ext cx="9144000" cy="1681859"/>
          </a:xfrm>
          <a:prstGeom prst="rect">
            <a:avLst/>
          </a:prstGeom>
        </p:spPr>
      </p:pic>
      <p:pic>
        <p:nvPicPr>
          <p:cNvPr id="5" name="Picture 4">
            <a:extLst>
              <a:ext uri="{FF2B5EF4-FFF2-40B4-BE49-F238E27FC236}">
                <a16:creationId xmlns:a16="http://schemas.microsoft.com/office/drawing/2014/main" id="{0B33BEBE-13BB-FA4C-84CF-EEBF3F80C4E9}"/>
              </a:ext>
            </a:extLst>
          </p:cNvPr>
          <p:cNvPicPr>
            <a:picLocks noChangeAspect="1"/>
          </p:cNvPicPr>
          <p:nvPr/>
        </p:nvPicPr>
        <p:blipFill>
          <a:blip r:embed="rId3"/>
          <a:stretch>
            <a:fillRect/>
          </a:stretch>
        </p:blipFill>
        <p:spPr>
          <a:xfrm>
            <a:off x="0" y="982527"/>
            <a:ext cx="9144000" cy="3498101"/>
          </a:xfrm>
          <a:prstGeom prst="rect">
            <a:avLst/>
          </a:prstGeom>
        </p:spPr>
      </p:pic>
      <p:grpSp>
        <p:nvGrpSpPr>
          <p:cNvPr id="10" name="Group 9">
            <a:extLst>
              <a:ext uri="{FF2B5EF4-FFF2-40B4-BE49-F238E27FC236}">
                <a16:creationId xmlns:a16="http://schemas.microsoft.com/office/drawing/2014/main" id="{2994A25F-D69A-E842-8CC0-A00D6A5B40C4}"/>
              </a:ext>
            </a:extLst>
          </p:cNvPr>
          <p:cNvGrpSpPr/>
          <p:nvPr/>
        </p:nvGrpSpPr>
        <p:grpSpPr>
          <a:xfrm>
            <a:off x="1782306" y="2510725"/>
            <a:ext cx="4073352" cy="612921"/>
            <a:chOff x="1782306" y="2510725"/>
            <a:chExt cx="4073352" cy="612921"/>
          </a:xfrm>
        </p:grpSpPr>
        <p:sp>
          <p:nvSpPr>
            <p:cNvPr id="6" name="TextBox 5">
              <a:extLst>
                <a:ext uri="{FF2B5EF4-FFF2-40B4-BE49-F238E27FC236}">
                  <a16:creationId xmlns:a16="http://schemas.microsoft.com/office/drawing/2014/main" id="{330A3BE9-65D4-3A4C-A233-A1D2FBEA5F2B}"/>
                </a:ext>
              </a:extLst>
            </p:cNvPr>
            <p:cNvSpPr txBox="1"/>
            <p:nvPr/>
          </p:nvSpPr>
          <p:spPr>
            <a:xfrm>
              <a:off x="3288341" y="2661981"/>
              <a:ext cx="2567317" cy="461665"/>
            </a:xfrm>
            <a:prstGeom prst="rect">
              <a:avLst/>
            </a:prstGeom>
            <a:noFill/>
          </p:spPr>
          <p:txBody>
            <a:bodyPr wrap="square" rtlCol="0">
              <a:spAutoFit/>
            </a:bodyPr>
            <a:lstStyle/>
            <a:p>
              <a:pPr algn="ctr"/>
              <a:r>
                <a:rPr lang="en-US" sz="2400" dirty="0"/>
                <a:t>Starting time, t</a:t>
              </a:r>
            </a:p>
          </p:txBody>
        </p:sp>
        <p:cxnSp>
          <p:nvCxnSpPr>
            <p:cNvPr id="7" name="Straight Arrow Connector 6">
              <a:extLst>
                <a:ext uri="{FF2B5EF4-FFF2-40B4-BE49-F238E27FC236}">
                  <a16:creationId xmlns:a16="http://schemas.microsoft.com/office/drawing/2014/main" id="{3FDD508E-0D02-7F40-8A91-52927F75E922}"/>
                </a:ext>
              </a:extLst>
            </p:cNvPr>
            <p:cNvCxnSpPr>
              <a:cxnSpLocks/>
            </p:cNvCxnSpPr>
            <p:nvPr/>
          </p:nvCxnSpPr>
          <p:spPr>
            <a:xfrm flipH="1" flipV="1">
              <a:off x="1782306" y="2510725"/>
              <a:ext cx="1813301" cy="317862"/>
            </a:xfrm>
            <a:prstGeom prst="straightConnector1">
              <a:avLst/>
            </a:pr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89D0FE05-9A8F-C54C-A4B7-7F9AD4A711E4}"/>
              </a:ext>
            </a:extLst>
          </p:cNvPr>
          <p:cNvCxnSpPr>
            <a:cxnSpLocks/>
          </p:cNvCxnSpPr>
          <p:nvPr/>
        </p:nvCxnSpPr>
        <p:spPr>
          <a:xfrm>
            <a:off x="1894313" y="4542620"/>
            <a:ext cx="1313836" cy="0"/>
          </a:xfrm>
          <a:prstGeom prst="line">
            <a:avLst/>
          </a:prstGeom>
          <a:ln w="44450">
            <a:solidFill>
              <a:schemeClr val="tx1"/>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B5D30CE-9FC7-E44A-A900-FA82821C614E}"/>
              </a:ext>
            </a:extLst>
          </p:cNvPr>
          <p:cNvSpPr txBox="1"/>
          <p:nvPr/>
        </p:nvSpPr>
        <p:spPr>
          <a:xfrm>
            <a:off x="2088982" y="4480628"/>
            <a:ext cx="924497" cy="584775"/>
          </a:xfrm>
          <a:prstGeom prst="rect">
            <a:avLst/>
          </a:prstGeom>
          <a:noFill/>
        </p:spPr>
        <p:txBody>
          <a:bodyPr wrap="square" rtlCol="0">
            <a:spAutoFit/>
          </a:bodyPr>
          <a:lstStyle/>
          <a:p>
            <a:pPr algn="ctr"/>
            <a:r>
              <a:rPr lang="en-US" sz="3200" dirty="0" err="1"/>
              <a:t>Δt</a:t>
            </a:r>
            <a:endParaRPr lang="en-US" sz="3200" dirty="0"/>
          </a:p>
        </p:txBody>
      </p:sp>
      <p:sp>
        <p:nvSpPr>
          <p:cNvPr id="3" name="Slide Number Placeholder 2">
            <a:extLst>
              <a:ext uri="{FF2B5EF4-FFF2-40B4-BE49-F238E27FC236}">
                <a16:creationId xmlns:a16="http://schemas.microsoft.com/office/drawing/2014/main" id="{7F11050B-D795-EC42-824F-9270006C334E}"/>
              </a:ext>
            </a:extLst>
          </p:cNvPr>
          <p:cNvSpPr>
            <a:spLocks noGrp="1"/>
          </p:cNvSpPr>
          <p:nvPr>
            <p:ph type="sldNum" sz="quarter" idx="12"/>
          </p:nvPr>
        </p:nvSpPr>
        <p:spPr/>
        <p:txBody>
          <a:bodyPr/>
          <a:lstStyle/>
          <a:p>
            <a:fld id="{3908DE9A-9F1E-E241-AE61-67432D23D3F3}" type="slidenum">
              <a:rPr lang="en-US" smtClean="0"/>
              <a:t>35</a:t>
            </a:fld>
            <a:endParaRPr lang="en-US"/>
          </a:p>
        </p:txBody>
      </p:sp>
    </p:spTree>
    <p:extLst>
      <p:ext uri="{BB962C8B-B14F-4D97-AF65-F5344CB8AC3E}">
        <p14:creationId xmlns:p14="http://schemas.microsoft.com/office/powerpoint/2010/main" val="133161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6B1BAB-3EE1-A641-9477-30FF2E5A0876}"/>
              </a:ext>
            </a:extLst>
          </p:cNvPr>
          <p:cNvSpPr>
            <a:spLocks noGrp="1"/>
          </p:cNvSpPr>
          <p:nvPr>
            <p:ph type="sldNum" sz="quarter" idx="12"/>
          </p:nvPr>
        </p:nvSpPr>
        <p:spPr/>
        <p:txBody>
          <a:bodyPr/>
          <a:lstStyle/>
          <a:p>
            <a:fld id="{3908DE9A-9F1E-E241-AE61-67432D23D3F3}" type="slidenum">
              <a:rPr lang="en-US" smtClean="0"/>
              <a:t>36</a:t>
            </a:fld>
            <a:endParaRPr lang="en-US"/>
          </a:p>
        </p:txBody>
      </p:sp>
      <p:sp>
        <p:nvSpPr>
          <p:cNvPr id="3" name="TextBox 2">
            <a:extLst>
              <a:ext uri="{FF2B5EF4-FFF2-40B4-BE49-F238E27FC236}">
                <a16:creationId xmlns:a16="http://schemas.microsoft.com/office/drawing/2014/main" id="{136EB196-75DD-294F-BB7E-B37020BC4675}"/>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of Flight (</a:t>
            </a:r>
            <a:r>
              <a:rPr lang="en-US" sz="3200" dirty="0" err="1">
                <a:solidFill>
                  <a:schemeClr val="bg1"/>
                </a:solidFill>
              </a:rPr>
              <a:t>ToF</a:t>
            </a:r>
            <a:r>
              <a:rPr lang="en-US" sz="3200" dirty="0">
                <a:solidFill>
                  <a:schemeClr val="bg1"/>
                </a:solidFill>
              </a:rPr>
              <a:t>)</a:t>
            </a:r>
          </a:p>
        </p:txBody>
      </p:sp>
      <p:pic>
        <p:nvPicPr>
          <p:cNvPr id="4" name="Picture 3">
            <a:extLst>
              <a:ext uri="{FF2B5EF4-FFF2-40B4-BE49-F238E27FC236}">
                <a16:creationId xmlns:a16="http://schemas.microsoft.com/office/drawing/2014/main" id="{F9276431-3959-B247-8B6C-792817BBE02B}"/>
              </a:ext>
            </a:extLst>
          </p:cNvPr>
          <p:cNvPicPr>
            <a:picLocks noChangeAspect="1"/>
          </p:cNvPicPr>
          <p:nvPr/>
        </p:nvPicPr>
        <p:blipFill>
          <a:blip r:embed="rId2"/>
          <a:stretch>
            <a:fillRect/>
          </a:stretch>
        </p:blipFill>
        <p:spPr>
          <a:xfrm>
            <a:off x="993178" y="623455"/>
            <a:ext cx="6774184" cy="6234545"/>
          </a:xfrm>
          <a:prstGeom prst="rect">
            <a:avLst/>
          </a:prstGeom>
        </p:spPr>
      </p:pic>
    </p:spTree>
    <p:extLst>
      <p:ext uri="{BB962C8B-B14F-4D97-AF65-F5344CB8AC3E}">
        <p14:creationId xmlns:p14="http://schemas.microsoft.com/office/powerpoint/2010/main" val="17147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0A3CAA-F39A-9546-AF84-77A36F5E433F}"/>
              </a:ext>
            </a:extLst>
          </p:cNvPr>
          <p:cNvSpPr>
            <a:spLocks noGrp="1"/>
          </p:cNvSpPr>
          <p:nvPr>
            <p:ph type="sldNum" sz="quarter" idx="12"/>
          </p:nvPr>
        </p:nvSpPr>
        <p:spPr/>
        <p:txBody>
          <a:bodyPr/>
          <a:lstStyle/>
          <a:p>
            <a:fld id="{3908DE9A-9F1E-E241-AE61-67432D23D3F3}" type="slidenum">
              <a:rPr lang="en-US" smtClean="0"/>
              <a:t>37</a:t>
            </a:fld>
            <a:endParaRPr lang="en-US"/>
          </a:p>
        </p:txBody>
      </p:sp>
      <p:sp>
        <p:nvSpPr>
          <p:cNvPr id="3" name="TextBox 2">
            <a:extLst>
              <a:ext uri="{FF2B5EF4-FFF2-40B4-BE49-F238E27FC236}">
                <a16:creationId xmlns:a16="http://schemas.microsoft.com/office/drawing/2014/main" id="{5BF6F49E-1A7D-754F-BAE2-E45E2DB6E2B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of Flight (</a:t>
            </a:r>
            <a:r>
              <a:rPr lang="en-US" sz="3200" dirty="0" err="1">
                <a:solidFill>
                  <a:schemeClr val="bg1"/>
                </a:solidFill>
              </a:rPr>
              <a:t>ToF</a:t>
            </a:r>
            <a:r>
              <a:rPr lang="en-US" sz="3200" dirty="0">
                <a:solidFill>
                  <a:schemeClr val="bg1"/>
                </a:solidFill>
              </a:rPr>
              <a:t>)</a:t>
            </a:r>
          </a:p>
        </p:txBody>
      </p:sp>
      <p:pic>
        <p:nvPicPr>
          <p:cNvPr id="5" name="Picture 4">
            <a:extLst>
              <a:ext uri="{FF2B5EF4-FFF2-40B4-BE49-F238E27FC236}">
                <a16:creationId xmlns:a16="http://schemas.microsoft.com/office/drawing/2014/main" id="{1D43B6EE-3B04-9349-B9E0-49794932CC4A}"/>
              </a:ext>
            </a:extLst>
          </p:cNvPr>
          <p:cNvPicPr>
            <a:picLocks noChangeAspect="1"/>
          </p:cNvPicPr>
          <p:nvPr/>
        </p:nvPicPr>
        <p:blipFill>
          <a:blip r:embed="rId2"/>
          <a:stretch>
            <a:fillRect/>
          </a:stretch>
        </p:blipFill>
        <p:spPr>
          <a:xfrm>
            <a:off x="107720" y="520200"/>
            <a:ext cx="5573305" cy="2351075"/>
          </a:xfrm>
          <a:prstGeom prst="rect">
            <a:avLst/>
          </a:prstGeom>
        </p:spPr>
      </p:pic>
      <p:pic>
        <p:nvPicPr>
          <p:cNvPr id="4" name="Picture 3">
            <a:extLst>
              <a:ext uri="{FF2B5EF4-FFF2-40B4-BE49-F238E27FC236}">
                <a16:creationId xmlns:a16="http://schemas.microsoft.com/office/drawing/2014/main" id="{5E588710-D45C-7946-92B8-30576C36AE6D}"/>
              </a:ext>
            </a:extLst>
          </p:cNvPr>
          <p:cNvPicPr>
            <a:picLocks noChangeAspect="1"/>
          </p:cNvPicPr>
          <p:nvPr/>
        </p:nvPicPr>
        <p:blipFill>
          <a:blip r:embed="rId3"/>
          <a:stretch>
            <a:fillRect/>
          </a:stretch>
        </p:blipFill>
        <p:spPr>
          <a:xfrm>
            <a:off x="107720" y="2570850"/>
            <a:ext cx="8052308" cy="4287150"/>
          </a:xfrm>
          <a:prstGeom prst="rect">
            <a:avLst/>
          </a:prstGeom>
        </p:spPr>
      </p:pic>
      <p:sp>
        <p:nvSpPr>
          <p:cNvPr id="6" name="TextBox 5">
            <a:extLst>
              <a:ext uri="{FF2B5EF4-FFF2-40B4-BE49-F238E27FC236}">
                <a16:creationId xmlns:a16="http://schemas.microsoft.com/office/drawing/2014/main" id="{5EE454AA-1F2A-6B48-9ED6-FD5AC93B1885}"/>
              </a:ext>
            </a:extLst>
          </p:cNvPr>
          <p:cNvSpPr txBox="1"/>
          <p:nvPr/>
        </p:nvSpPr>
        <p:spPr>
          <a:xfrm>
            <a:off x="0" y="4439264"/>
            <a:ext cx="9144000" cy="584775"/>
          </a:xfrm>
          <a:prstGeom prst="rect">
            <a:avLst/>
          </a:prstGeom>
          <a:solidFill>
            <a:schemeClr val="accent2">
              <a:lumMod val="75000"/>
            </a:schemeClr>
          </a:solidFill>
        </p:spPr>
        <p:txBody>
          <a:bodyPr wrap="square" rtlCol="0">
            <a:spAutoFit/>
          </a:bodyPr>
          <a:lstStyle/>
          <a:p>
            <a:pPr algn="ctr"/>
            <a:r>
              <a:rPr lang="en-US" sz="3200" dirty="0">
                <a:solidFill>
                  <a:schemeClr val="bg1"/>
                </a:solidFill>
              </a:rPr>
              <a:t>Can we rely on the clocks?</a:t>
            </a:r>
          </a:p>
        </p:txBody>
      </p:sp>
    </p:spTree>
    <p:extLst>
      <p:ext uri="{BB962C8B-B14F-4D97-AF65-F5344CB8AC3E}">
        <p14:creationId xmlns:p14="http://schemas.microsoft.com/office/powerpoint/2010/main" val="221708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EABE7A-8E15-3D46-A581-AFCE27D164C3}"/>
              </a:ext>
            </a:extLst>
          </p:cNvPr>
          <p:cNvSpPr txBox="1"/>
          <p:nvPr/>
        </p:nvSpPr>
        <p:spPr>
          <a:xfrm>
            <a:off x="159958" y="1128614"/>
            <a:ext cx="8054144" cy="584775"/>
          </a:xfrm>
          <a:prstGeom prst="rect">
            <a:avLst/>
          </a:prstGeom>
          <a:noFill/>
          <a:ln>
            <a:noFill/>
          </a:ln>
        </p:spPr>
        <p:txBody>
          <a:bodyPr wrap="square" rtlCol="0">
            <a:spAutoFit/>
          </a:bodyPr>
          <a:lstStyle/>
          <a:p>
            <a:r>
              <a:rPr lang="en-US" sz="3200" dirty="0">
                <a:solidFill>
                  <a:schemeClr val="accent2">
                    <a:lumMod val="75000"/>
                  </a:schemeClr>
                </a:solidFill>
              </a:rPr>
              <a:t>Mechanical clock:</a:t>
            </a:r>
            <a:r>
              <a:rPr lang="en-US" sz="3200" dirty="0"/>
              <a:t> </a:t>
            </a:r>
            <a:r>
              <a:rPr lang="en-US" sz="2800" dirty="0"/>
              <a:t>Oscillation of pendulum</a:t>
            </a:r>
          </a:p>
        </p:txBody>
      </p:sp>
      <p:pic>
        <p:nvPicPr>
          <p:cNvPr id="9" name="Picture 8">
            <a:extLst>
              <a:ext uri="{FF2B5EF4-FFF2-40B4-BE49-F238E27FC236}">
                <a16:creationId xmlns:a16="http://schemas.microsoft.com/office/drawing/2014/main" id="{8385B5A6-2105-DB40-BEFF-25A0276E22A6}"/>
              </a:ext>
            </a:extLst>
          </p:cNvPr>
          <p:cNvPicPr>
            <a:picLocks noChangeAspect="1"/>
          </p:cNvPicPr>
          <p:nvPr/>
        </p:nvPicPr>
        <p:blipFill>
          <a:blip r:embed="rId3"/>
          <a:stretch>
            <a:fillRect/>
          </a:stretch>
        </p:blipFill>
        <p:spPr>
          <a:xfrm>
            <a:off x="6808850" y="455573"/>
            <a:ext cx="2381885" cy="2381885"/>
          </a:xfrm>
          <a:prstGeom prst="rect">
            <a:avLst/>
          </a:prstGeom>
        </p:spPr>
      </p:pic>
      <p:grpSp>
        <p:nvGrpSpPr>
          <p:cNvPr id="3" name="Group 2">
            <a:extLst>
              <a:ext uri="{FF2B5EF4-FFF2-40B4-BE49-F238E27FC236}">
                <a16:creationId xmlns:a16="http://schemas.microsoft.com/office/drawing/2014/main" id="{864E8134-ACD0-364F-A5B9-442C7DC51F15}"/>
              </a:ext>
            </a:extLst>
          </p:cNvPr>
          <p:cNvGrpSpPr/>
          <p:nvPr/>
        </p:nvGrpSpPr>
        <p:grpSpPr>
          <a:xfrm>
            <a:off x="268446" y="2412791"/>
            <a:ext cx="8519916" cy="1954927"/>
            <a:chOff x="268446" y="2412791"/>
            <a:chExt cx="8519916" cy="1954927"/>
          </a:xfrm>
        </p:grpSpPr>
        <p:sp>
          <p:nvSpPr>
            <p:cNvPr id="7" name="TextBox 6">
              <a:extLst>
                <a:ext uri="{FF2B5EF4-FFF2-40B4-BE49-F238E27FC236}">
                  <a16:creationId xmlns:a16="http://schemas.microsoft.com/office/drawing/2014/main" id="{77930652-1329-124B-B719-6FA94E243EC8}"/>
                </a:ext>
              </a:extLst>
            </p:cNvPr>
            <p:cNvSpPr txBox="1"/>
            <p:nvPr/>
          </p:nvSpPr>
          <p:spPr>
            <a:xfrm>
              <a:off x="268446" y="2412791"/>
              <a:ext cx="6081554" cy="1877437"/>
            </a:xfrm>
            <a:prstGeom prst="rect">
              <a:avLst/>
            </a:prstGeom>
            <a:noFill/>
            <a:ln>
              <a:noFill/>
            </a:ln>
          </p:spPr>
          <p:txBody>
            <a:bodyPr wrap="square" rtlCol="0">
              <a:spAutoFit/>
            </a:bodyPr>
            <a:lstStyle/>
            <a:p>
              <a:r>
                <a:rPr lang="en-US" sz="3200" dirty="0">
                  <a:solidFill>
                    <a:schemeClr val="accent2">
                      <a:lumMod val="75000"/>
                    </a:schemeClr>
                  </a:solidFill>
                </a:rPr>
                <a:t>Crystal clock: </a:t>
              </a:r>
              <a:r>
                <a:rPr lang="en-US" sz="2800" dirty="0"/>
                <a:t>Electrical circuit that uses a piezoelectric crystal vibrating at a precise frequency.</a:t>
              </a:r>
            </a:p>
            <a:p>
              <a:r>
                <a:rPr lang="en-US" sz="2800" dirty="0"/>
                <a:t>(accuracy of 1 second in 30 years)</a:t>
              </a:r>
            </a:p>
          </p:txBody>
        </p:sp>
        <p:pic>
          <p:nvPicPr>
            <p:cNvPr id="5" name="Picture 4">
              <a:extLst>
                <a:ext uri="{FF2B5EF4-FFF2-40B4-BE49-F238E27FC236}">
                  <a16:creationId xmlns:a16="http://schemas.microsoft.com/office/drawing/2014/main" id="{280D84C4-5FDF-EE46-92E9-F304C5966004}"/>
                </a:ext>
              </a:extLst>
            </p:cNvPr>
            <p:cNvPicPr>
              <a:picLocks noChangeAspect="1"/>
            </p:cNvPicPr>
            <p:nvPr/>
          </p:nvPicPr>
          <p:blipFill>
            <a:blip r:embed="rId4"/>
            <a:stretch>
              <a:fillRect/>
            </a:stretch>
          </p:blipFill>
          <p:spPr>
            <a:xfrm>
              <a:off x="7211221" y="2790577"/>
              <a:ext cx="1577141" cy="1577141"/>
            </a:xfrm>
            <a:prstGeom prst="rect">
              <a:avLst/>
            </a:prstGeom>
          </p:spPr>
        </p:pic>
      </p:grpSp>
      <p:sp>
        <p:nvSpPr>
          <p:cNvPr id="2" name="TextBox 1">
            <a:extLst>
              <a:ext uri="{FF2B5EF4-FFF2-40B4-BE49-F238E27FC236}">
                <a16:creationId xmlns:a16="http://schemas.microsoft.com/office/drawing/2014/main" id="{72E837A0-5C37-BB4E-AFE6-30121BAD666A}"/>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Clock</a:t>
            </a:r>
          </a:p>
        </p:txBody>
      </p:sp>
      <p:grpSp>
        <p:nvGrpSpPr>
          <p:cNvPr id="4" name="Group 3">
            <a:extLst>
              <a:ext uri="{FF2B5EF4-FFF2-40B4-BE49-F238E27FC236}">
                <a16:creationId xmlns:a16="http://schemas.microsoft.com/office/drawing/2014/main" id="{06E44AC2-870C-1142-9E76-881ED9D54B7A}"/>
              </a:ext>
            </a:extLst>
          </p:cNvPr>
          <p:cNvGrpSpPr/>
          <p:nvPr/>
        </p:nvGrpSpPr>
        <p:grpSpPr>
          <a:xfrm>
            <a:off x="268446" y="4507579"/>
            <a:ext cx="8838855" cy="2308324"/>
            <a:chOff x="268446" y="4507579"/>
            <a:chExt cx="8838855" cy="2308324"/>
          </a:xfrm>
        </p:grpSpPr>
        <p:sp>
          <p:nvSpPr>
            <p:cNvPr id="8" name="TextBox 7">
              <a:extLst>
                <a:ext uri="{FF2B5EF4-FFF2-40B4-BE49-F238E27FC236}">
                  <a16:creationId xmlns:a16="http://schemas.microsoft.com/office/drawing/2014/main" id="{953BF7E4-2026-7547-86B3-E8F840697F36}"/>
                </a:ext>
              </a:extLst>
            </p:cNvPr>
            <p:cNvSpPr txBox="1"/>
            <p:nvPr/>
          </p:nvSpPr>
          <p:spPr>
            <a:xfrm>
              <a:off x="268446" y="4507579"/>
              <a:ext cx="6349330" cy="2308324"/>
            </a:xfrm>
            <a:prstGeom prst="rect">
              <a:avLst/>
            </a:prstGeom>
            <a:noFill/>
            <a:ln>
              <a:noFill/>
            </a:ln>
          </p:spPr>
          <p:txBody>
            <a:bodyPr wrap="square" rtlCol="0">
              <a:spAutoFit/>
            </a:bodyPr>
            <a:lstStyle/>
            <a:p>
              <a:r>
                <a:rPr lang="en-US" sz="3200" dirty="0">
                  <a:solidFill>
                    <a:schemeClr val="accent2">
                      <a:lumMod val="75000"/>
                    </a:schemeClr>
                  </a:solidFill>
                </a:rPr>
                <a:t>Atomic clock:</a:t>
              </a:r>
              <a:r>
                <a:rPr lang="en-US" sz="3200" dirty="0"/>
                <a:t> </a:t>
              </a:r>
              <a:r>
                <a:rPr lang="en-US" sz="2800" dirty="0"/>
                <a:t>Duration of 9,192,631,770 periods of the radiation from a Cesium 133 atom.</a:t>
              </a:r>
            </a:p>
            <a:p>
              <a:r>
                <a:rPr lang="en-US" sz="2800" dirty="0"/>
                <a:t>(accuracy of 1 second in more than 100 million years)</a:t>
              </a:r>
            </a:p>
          </p:txBody>
        </p:sp>
        <p:pic>
          <p:nvPicPr>
            <p:cNvPr id="10" name="Picture 9">
              <a:extLst>
                <a:ext uri="{FF2B5EF4-FFF2-40B4-BE49-F238E27FC236}">
                  <a16:creationId xmlns:a16="http://schemas.microsoft.com/office/drawing/2014/main" id="{C09A446F-D81E-D346-9A8C-070D7947F83F}"/>
                </a:ext>
              </a:extLst>
            </p:cNvPr>
            <p:cNvPicPr>
              <a:picLocks noChangeAspect="1"/>
            </p:cNvPicPr>
            <p:nvPr/>
          </p:nvPicPr>
          <p:blipFill rotWithShape="1">
            <a:blip r:embed="rId5"/>
            <a:srcRect b="-3385"/>
            <a:stretch/>
          </p:blipFill>
          <p:spPr>
            <a:xfrm>
              <a:off x="6699400" y="4616015"/>
              <a:ext cx="2407901" cy="1657780"/>
            </a:xfrm>
            <a:prstGeom prst="rect">
              <a:avLst/>
            </a:prstGeom>
          </p:spPr>
        </p:pic>
      </p:grpSp>
      <p:sp>
        <p:nvSpPr>
          <p:cNvPr id="11" name="Slide Number Placeholder 10">
            <a:extLst>
              <a:ext uri="{FF2B5EF4-FFF2-40B4-BE49-F238E27FC236}">
                <a16:creationId xmlns:a16="http://schemas.microsoft.com/office/drawing/2014/main" id="{82BB8A6A-5DDA-3840-B1F5-C2FFEE5B6761}"/>
              </a:ext>
            </a:extLst>
          </p:cNvPr>
          <p:cNvSpPr>
            <a:spLocks noGrp="1"/>
          </p:cNvSpPr>
          <p:nvPr>
            <p:ph type="sldNum" sz="quarter" idx="12"/>
          </p:nvPr>
        </p:nvSpPr>
        <p:spPr/>
        <p:txBody>
          <a:bodyPr/>
          <a:lstStyle/>
          <a:p>
            <a:fld id="{3908DE9A-9F1E-E241-AE61-67432D23D3F3}" type="slidenum">
              <a:rPr lang="en-US" smtClean="0"/>
              <a:t>38</a:t>
            </a:fld>
            <a:endParaRPr lang="en-US"/>
          </a:p>
        </p:txBody>
      </p:sp>
    </p:spTree>
    <p:extLst>
      <p:ext uri="{BB962C8B-B14F-4D97-AF65-F5344CB8AC3E}">
        <p14:creationId xmlns:p14="http://schemas.microsoft.com/office/powerpoint/2010/main" val="77004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1C2EC-EF46-EF45-8905-2C390C7B84B0}"/>
              </a:ext>
            </a:extLst>
          </p:cNvPr>
          <p:cNvSpPr txBox="1"/>
          <p:nvPr/>
        </p:nvSpPr>
        <p:spPr>
          <a:xfrm>
            <a:off x="-38100" y="3080097"/>
            <a:ext cx="9182100" cy="954107"/>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Estimated propagation delay X speed of light </a:t>
            </a:r>
          </a:p>
          <a:p>
            <a:r>
              <a:rPr lang="en-US" sz="2800" b="1" dirty="0">
                <a:solidFill>
                  <a:schemeClr val="bg1"/>
                </a:solidFill>
              </a:rPr>
              <a:t>													= Pseudo-Range</a:t>
            </a:r>
          </a:p>
        </p:txBody>
      </p:sp>
      <p:sp>
        <p:nvSpPr>
          <p:cNvPr id="3" name="TextBox 2">
            <a:extLst>
              <a:ext uri="{FF2B5EF4-FFF2-40B4-BE49-F238E27FC236}">
                <a16:creationId xmlns:a16="http://schemas.microsoft.com/office/drawing/2014/main" id="{9715A076-AB12-4D42-92E8-C995420C5FBB}"/>
              </a:ext>
            </a:extLst>
          </p:cNvPr>
          <p:cNvSpPr txBox="1"/>
          <p:nvPr/>
        </p:nvSpPr>
        <p:spPr>
          <a:xfrm>
            <a:off x="2170409" y="1355810"/>
            <a:ext cx="4726981" cy="1077218"/>
          </a:xfrm>
          <a:prstGeom prst="rect">
            <a:avLst/>
          </a:prstGeom>
          <a:noFill/>
        </p:spPr>
        <p:txBody>
          <a:bodyPr wrap="square" rtlCol="0">
            <a:spAutoFit/>
          </a:bodyPr>
          <a:lstStyle/>
          <a:p>
            <a:pPr algn="ctr"/>
            <a:r>
              <a:rPr lang="en-US" sz="3200" dirty="0"/>
              <a:t>Satellite clock and receiver clocks are not synchronized</a:t>
            </a:r>
          </a:p>
        </p:txBody>
      </p:sp>
      <p:sp>
        <p:nvSpPr>
          <p:cNvPr id="4" name="Slide Number Placeholder 3">
            <a:extLst>
              <a:ext uri="{FF2B5EF4-FFF2-40B4-BE49-F238E27FC236}">
                <a16:creationId xmlns:a16="http://schemas.microsoft.com/office/drawing/2014/main" id="{1D79E4FF-7C99-E24B-86CE-901718DFE7BE}"/>
              </a:ext>
            </a:extLst>
          </p:cNvPr>
          <p:cNvSpPr>
            <a:spLocks noGrp="1"/>
          </p:cNvSpPr>
          <p:nvPr>
            <p:ph type="sldNum" sz="quarter" idx="12"/>
          </p:nvPr>
        </p:nvSpPr>
        <p:spPr/>
        <p:txBody>
          <a:bodyPr/>
          <a:lstStyle/>
          <a:p>
            <a:fld id="{3908DE9A-9F1E-E241-AE61-67432D23D3F3}" type="slidenum">
              <a:rPr lang="en-US" smtClean="0"/>
              <a:t>39</a:t>
            </a:fld>
            <a:endParaRPr lang="en-US"/>
          </a:p>
        </p:txBody>
      </p:sp>
    </p:spTree>
    <p:extLst>
      <p:ext uri="{BB962C8B-B14F-4D97-AF65-F5344CB8AC3E}">
        <p14:creationId xmlns:p14="http://schemas.microsoft.com/office/powerpoint/2010/main" val="299803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E70BD8-00F4-D947-8ED7-500EB23A81EC}"/>
              </a:ext>
            </a:extLst>
          </p:cNvPr>
          <p:cNvSpPr>
            <a:spLocks noGrp="1"/>
          </p:cNvSpPr>
          <p:nvPr>
            <p:ph type="sldNum" sz="quarter" idx="12"/>
          </p:nvPr>
        </p:nvSpPr>
        <p:spPr/>
        <p:txBody>
          <a:bodyPr/>
          <a:lstStyle/>
          <a:p>
            <a:fld id="{3908DE9A-9F1E-E241-AE61-67432D23D3F3}" type="slidenum">
              <a:rPr lang="en-US" smtClean="0"/>
              <a:t>4</a:t>
            </a:fld>
            <a:endParaRPr lang="en-US"/>
          </a:p>
        </p:txBody>
      </p:sp>
      <p:pic>
        <p:nvPicPr>
          <p:cNvPr id="1026" name="Picture 2" descr="How to Interface Arduino Mega with NEO-6M GPS Module - Arduino Project Hub">
            <a:extLst>
              <a:ext uri="{FF2B5EF4-FFF2-40B4-BE49-F238E27FC236}">
                <a16:creationId xmlns:a16="http://schemas.microsoft.com/office/drawing/2014/main" id="{B6CCE57B-F116-A842-B181-E6D7B3525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dex of /wp-content/uploads/backup/2019/10/">
            <a:extLst>
              <a:ext uri="{FF2B5EF4-FFF2-40B4-BE49-F238E27FC236}">
                <a16:creationId xmlns:a16="http://schemas.microsoft.com/office/drawing/2014/main" id="{F755A828-9F35-C54A-B520-3AFC802187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 y="784226"/>
            <a:ext cx="7734300" cy="478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1650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567FD6-E70F-F74C-92F6-23A6D5EA970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Calculating range</a:t>
            </a:r>
          </a:p>
        </p:txBody>
      </p:sp>
      <p:sp>
        <p:nvSpPr>
          <p:cNvPr id="7" name="TextBox 6">
            <a:extLst>
              <a:ext uri="{FF2B5EF4-FFF2-40B4-BE49-F238E27FC236}">
                <a16:creationId xmlns:a16="http://schemas.microsoft.com/office/drawing/2014/main" id="{177C90BA-C5FB-0047-AF16-7D3EE8F37F5E}"/>
              </a:ext>
            </a:extLst>
          </p:cNvPr>
          <p:cNvSpPr txBox="1"/>
          <p:nvPr/>
        </p:nvSpPr>
        <p:spPr>
          <a:xfrm>
            <a:off x="557939" y="678731"/>
            <a:ext cx="6896710" cy="584775"/>
          </a:xfrm>
          <a:prstGeom prst="rect">
            <a:avLst/>
          </a:prstGeom>
          <a:noFill/>
        </p:spPr>
        <p:txBody>
          <a:bodyPr wrap="square" rtlCol="0">
            <a:spAutoFit/>
          </a:bodyPr>
          <a:lstStyle/>
          <a:p>
            <a:r>
              <a:rPr lang="en-US" sz="3200" dirty="0"/>
              <a:t>Pseudo-range from </a:t>
            </a:r>
            <a:r>
              <a:rPr lang="en-US" sz="3200" dirty="0" err="1"/>
              <a:t>i</a:t>
            </a:r>
            <a:r>
              <a:rPr lang="en-US" sz="3200" baseline="30000" dirty="0" err="1"/>
              <a:t>th</a:t>
            </a:r>
            <a:r>
              <a:rPr lang="en-US" sz="3200" dirty="0"/>
              <a:t> satellite = 𝝆</a:t>
            </a:r>
            <a:r>
              <a:rPr lang="en-US" sz="3200" baseline="-25000" dirty="0" err="1"/>
              <a:t>i</a:t>
            </a:r>
            <a:endParaRPr lang="en-US" sz="3200" baseline="-25000" dirty="0"/>
          </a:p>
        </p:txBody>
      </p:sp>
      <p:sp>
        <p:nvSpPr>
          <p:cNvPr id="9" name="TextBox 8">
            <a:extLst>
              <a:ext uri="{FF2B5EF4-FFF2-40B4-BE49-F238E27FC236}">
                <a16:creationId xmlns:a16="http://schemas.microsoft.com/office/drawing/2014/main" id="{1161618C-5EE2-E541-89DB-4D2E56CCED65}"/>
              </a:ext>
            </a:extLst>
          </p:cNvPr>
          <p:cNvSpPr txBox="1"/>
          <p:nvPr/>
        </p:nvSpPr>
        <p:spPr>
          <a:xfrm>
            <a:off x="557939" y="1716336"/>
            <a:ext cx="6896710" cy="584775"/>
          </a:xfrm>
          <a:prstGeom prst="rect">
            <a:avLst/>
          </a:prstGeom>
          <a:noFill/>
        </p:spPr>
        <p:txBody>
          <a:bodyPr wrap="square" rtlCol="0">
            <a:spAutoFit/>
          </a:bodyPr>
          <a:lstStyle/>
          <a:p>
            <a:r>
              <a:rPr lang="en-US" sz="3200" dirty="0"/>
              <a:t>User’s true location = (</a:t>
            </a:r>
            <a:r>
              <a:rPr lang="en-US" sz="3200" dirty="0" err="1"/>
              <a:t>x</a:t>
            </a:r>
            <a:r>
              <a:rPr lang="en-US" sz="3200" baseline="-25000" dirty="0" err="1"/>
              <a:t>u</a:t>
            </a:r>
            <a:r>
              <a:rPr lang="en-US" sz="3200" dirty="0"/>
              <a:t>, </a:t>
            </a:r>
            <a:r>
              <a:rPr lang="en-US" sz="3200" dirty="0" err="1"/>
              <a:t>y</a:t>
            </a:r>
            <a:r>
              <a:rPr lang="en-US" sz="3200" baseline="-25000" dirty="0" err="1"/>
              <a:t>u</a:t>
            </a:r>
            <a:r>
              <a:rPr lang="en-US" sz="3200" dirty="0"/>
              <a:t>, </a:t>
            </a:r>
            <a:r>
              <a:rPr lang="en-US" sz="3200" dirty="0" err="1"/>
              <a:t>z</a:t>
            </a:r>
            <a:r>
              <a:rPr lang="en-US" sz="3200" baseline="-25000" dirty="0" err="1"/>
              <a:t>u</a:t>
            </a:r>
            <a:r>
              <a:rPr lang="en-US" sz="3200" dirty="0"/>
              <a:t>)</a:t>
            </a:r>
          </a:p>
        </p:txBody>
      </p:sp>
      <p:sp>
        <p:nvSpPr>
          <p:cNvPr id="10" name="TextBox 9">
            <a:extLst>
              <a:ext uri="{FF2B5EF4-FFF2-40B4-BE49-F238E27FC236}">
                <a16:creationId xmlns:a16="http://schemas.microsoft.com/office/drawing/2014/main" id="{F7BD1F4C-BB9E-6F43-9926-ED8A51AF23A3}"/>
              </a:ext>
            </a:extLst>
          </p:cNvPr>
          <p:cNvSpPr txBox="1"/>
          <p:nvPr/>
        </p:nvSpPr>
        <p:spPr>
          <a:xfrm>
            <a:off x="557939" y="1153426"/>
            <a:ext cx="6896710" cy="584775"/>
          </a:xfrm>
          <a:prstGeom prst="rect">
            <a:avLst/>
          </a:prstGeom>
          <a:noFill/>
        </p:spPr>
        <p:txBody>
          <a:bodyPr wrap="square" rtlCol="0">
            <a:spAutoFit/>
          </a:bodyPr>
          <a:lstStyle/>
          <a:p>
            <a:r>
              <a:rPr lang="en-US" sz="3200" dirty="0"/>
              <a:t>Satellite’s location = (x</a:t>
            </a:r>
            <a:r>
              <a:rPr lang="en-US" sz="3200" baseline="-25000" dirty="0"/>
              <a:t>i</a:t>
            </a:r>
            <a:r>
              <a:rPr lang="en-US" sz="3200" dirty="0"/>
              <a:t>, </a:t>
            </a:r>
            <a:r>
              <a:rPr lang="en-US" sz="3200" dirty="0" err="1"/>
              <a:t>y</a:t>
            </a:r>
            <a:r>
              <a:rPr lang="en-US" sz="3200" baseline="-25000" dirty="0" err="1"/>
              <a:t>i</a:t>
            </a:r>
            <a:r>
              <a:rPr lang="en-US" sz="3200" dirty="0"/>
              <a:t>, </a:t>
            </a:r>
            <a:r>
              <a:rPr lang="en-US" sz="3200" dirty="0" err="1"/>
              <a:t>z</a:t>
            </a:r>
            <a:r>
              <a:rPr lang="en-US" sz="3200" baseline="-25000" dirty="0" err="1"/>
              <a:t>i</a:t>
            </a:r>
            <a:r>
              <a:rPr lang="en-US" sz="3200" dirty="0"/>
              <a:t>)</a:t>
            </a:r>
          </a:p>
        </p:txBody>
      </p:sp>
      <p:sp>
        <p:nvSpPr>
          <p:cNvPr id="3" name="Slide Number Placeholder 2">
            <a:extLst>
              <a:ext uri="{FF2B5EF4-FFF2-40B4-BE49-F238E27FC236}">
                <a16:creationId xmlns:a16="http://schemas.microsoft.com/office/drawing/2014/main" id="{C2DE2147-207D-A74B-872C-511263B00363}"/>
              </a:ext>
            </a:extLst>
          </p:cNvPr>
          <p:cNvSpPr>
            <a:spLocks noGrp="1"/>
          </p:cNvSpPr>
          <p:nvPr>
            <p:ph type="sldNum" sz="quarter" idx="12"/>
          </p:nvPr>
        </p:nvSpPr>
        <p:spPr/>
        <p:txBody>
          <a:bodyPr/>
          <a:lstStyle/>
          <a:p>
            <a:fld id="{3908DE9A-9F1E-E241-AE61-67432D23D3F3}" type="slidenum">
              <a:rPr lang="en-US" smtClean="0"/>
              <a:t>40</a:t>
            </a:fld>
            <a:endParaRPr lang="en-US"/>
          </a:p>
        </p:txBody>
      </p:sp>
    </p:spTree>
    <p:extLst>
      <p:ext uri="{BB962C8B-B14F-4D97-AF65-F5344CB8AC3E}">
        <p14:creationId xmlns:p14="http://schemas.microsoft.com/office/powerpoint/2010/main" val="15826424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567FD6-E70F-F74C-92F6-23A6D5EA970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Calculating range</a:t>
            </a:r>
          </a:p>
        </p:txBody>
      </p:sp>
      <p:sp>
        <p:nvSpPr>
          <p:cNvPr id="7" name="TextBox 6">
            <a:extLst>
              <a:ext uri="{FF2B5EF4-FFF2-40B4-BE49-F238E27FC236}">
                <a16:creationId xmlns:a16="http://schemas.microsoft.com/office/drawing/2014/main" id="{177C90BA-C5FB-0047-AF16-7D3EE8F37F5E}"/>
              </a:ext>
            </a:extLst>
          </p:cNvPr>
          <p:cNvSpPr txBox="1"/>
          <p:nvPr/>
        </p:nvSpPr>
        <p:spPr>
          <a:xfrm>
            <a:off x="557939" y="678731"/>
            <a:ext cx="6896710" cy="584775"/>
          </a:xfrm>
          <a:prstGeom prst="rect">
            <a:avLst/>
          </a:prstGeom>
          <a:noFill/>
        </p:spPr>
        <p:txBody>
          <a:bodyPr wrap="square" rtlCol="0">
            <a:spAutoFit/>
          </a:bodyPr>
          <a:lstStyle/>
          <a:p>
            <a:r>
              <a:rPr lang="en-US" sz="3200" dirty="0"/>
              <a:t>Pseudo-range from </a:t>
            </a:r>
            <a:r>
              <a:rPr lang="en-US" sz="3200" dirty="0" err="1"/>
              <a:t>i</a:t>
            </a:r>
            <a:r>
              <a:rPr lang="en-US" sz="3200" baseline="30000" dirty="0" err="1"/>
              <a:t>th</a:t>
            </a:r>
            <a:r>
              <a:rPr lang="en-US" sz="3200" dirty="0"/>
              <a:t> satellite = 𝝆</a:t>
            </a:r>
            <a:r>
              <a:rPr lang="en-US" sz="3200" baseline="-25000" dirty="0" err="1"/>
              <a:t>i</a:t>
            </a:r>
            <a:endParaRPr lang="en-US" sz="3200" baseline="-25000" dirty="0"/>
          </a:p>
        </p:txBody>
      </p:sp>
      <p:sp>
        <p:nvSpPr>
          <p:cNvPr id="9" name="TextBox 8">
            <a:extLst>
              <a:ext uri="{FF2B5EF4-FFF2-40B4-BE49-F238E27FC236}">
                <a16:creationId xmlns:a16="http://schemas.microsoft.com/office/drawing/2014/main" id="{1161618C-5EE2-E541-89DB-4D2E56CCED65}"/>
              </a:ext>
            </a:extLst>
          </p:cNvPr>
          <p:cNvSpPr txBox="1"/>
          <p:nvPr/>
        </p:nvSpPr>
        <p:spPr>
          <a:xfrm>
            <a:off x="557939" y="1716336"/>
            <a:ext cx="6896710" cy="584775"/>
          </a:xfrm>
          <a:prstGeom prst="rect">
            <a:avLst/>
          </a:prstGeom>
          <a:noFill/>
        </p:spPr>
        <p:txBody>
          <a:bodyPr wrap="square" rtlCol="0">
            <a:spAutoFit/>
          </a:bodyPr>
          <a:lstStyle/>
          <a:p>
            <a:r>
              <a:rPr lang="en-US" sz="3200" dirty="0"/>
              <a:t>User’s true location = (</a:t>
            </a:r>
            <a:r>
              <a:rPr lang="en-US" sz="3200" dirty="0" err="1"/>
              <a:t>x</a:t>
            </a:r>
            <a:r>
              <a:rPr lang="en-US" sz="3200" baseline="-25000" dirty="0" err="1"/>
              <a:t>u</a:t>
            </a:r>
            <a:r>
              <a:rPr lang="en-US" sz="3200" dirty="0"/>
              <a:t>, </a:t>
            </a:r>
            <a:r>
              <a:rPr lang="en-US" sz="3200" dirty="0" err="1"/>
              <a:t>y</a:t>
            </a:r>
            <a:r>
              <a:rPr lang="en-US" sz="3200" baseline="-25000" dirty="0" err="1"/>
              <a:t>u</a:t>
            </a:r>
            <a:r>
              <a:rPr lang="en-US" sz="3200" dirty="0"/>
              <a:t>, </a:t>
            </a:r>
            <a:r>
              <a:rPr lang="en-US" sz="3200" dirty="0" err="1"/>
              <a:t>z</a:t>
            </a:r>
            <a:r>
              <a:rPr lang="en-US" sz="3200" baseline="-25000" dirty="0" err="1"/>
              <a:t>u</a:t>
            </a:r>
            <a:r>
              <a:rPr lang="en-US" sz="3200" dirty="0"/>
              <a:t>)</a:t>
            </a:r>
          </a:p>
        </p:txBody>
      </p:sp>
      <p:sp>
        <p:nvSpPr>
          <p:cNvPr id="10" name="TextBox 9">
            <a:extLst>
              <a:ext uri="{FF2B5EF4-FFF2-40B4-BE49-F238E27FC236}">
                <a16:creationId xmlns:a16="http://schemas.microsoft.com/office/drawing/2014/main" id="{F7BD1F4C-BB9E-6F43-9926-ED8A51AF23A3}"/>
              </a:ext>
            </a:extLst>
          </p:cNvPr>
          <p:cNvSpPr txBox="1"/>
          <p:nvPr/>
        </p:nvSpPr>
        <p:spPr>
          <a:xfrm>
            <a:off x="557939" y="1153426"/>
            <a:ext cx="6896710" cy="584775"/>
          </a:xfrm>
          <a:prstGeom prst="rect">
            <a:avLst/>
          </a:prstGeom>
          <a:noFill/>
        </p:spPr>
        <p:txBody>
          <a:bodyPr wrap="square" rtlCol="0">
            <a:spAutoFit/>
          </a:bodyPr>
          <a:lstStyle/>
          <a:p>
            <a:r>
              <a:rPr lang="en-US" sz="3200" dirty="0"/>
              <a:t>Satellite’s location = (x</a:t>
            </a:r>
            <a:r>
              <a:rPr lang="en-US" sz="3200" baseline="-25000" dirty="0"/>
              <a:t>i</a:t>
            </a:r>
            <a:r>
              <a:rPr lang="en-US" sz="3200" dirty="0"/>
              <a:t>, </a:t>
            </a:r>
            <a:r>
              <a:rPr lang="en-US" sz="3200" dirty="0" err="1"/>
              <a:t>y</a:t>
            </a:r>
            <a:r>
              <a:rPr lang="en-US" sz="3200" baseline="-25000" dirty="0" err="1"/>
              <a:t>i</a:t>
            </a:r>
            <a:r>
              <a:rPr lang="en-US" sz="3200" dirty="0"/>
              <a:t>, </a:t>
            </a:r>
            <a:r>
              <a:rPr lang="en-US" sz="3200" dirty="0" err="1"/>
              <a:t>z</a:t>
            </a:r>
            <a:r>
              <a:rPr lang="en-US" sz="3200" baseline="-25000" dirty="0" err="1"/>
              <a:t>i</a:t>
            </a:r>
            <a:r>
              <a:rPr lang="en-US" sz="3200" dirty="0"/>
              <a:t>)</a:t>
            </a:r>
          </a:p>
        </p:txBody>
      </p:sp>
      <p:pic>
        <p:nvPicPr>
          <p:cNvPr id="8" name="Picture 7">
            <a:extLst>
              <a:ext uri="{FF2B5EF4-FFF2-40B4-BE49-F238E27FC236}">
                <a16:creationId xmlns:a16="http://schemas.microsoft.com/office/drawing/2014/main" id="{36F2EABB-F889-7048-89E7-D8CE82B87C65}"/>
              </a:ext>
            </a:extLst>
          </p:cNvPr>
          <p:cNvPicPr>
            <a:picLocks noChangeAspect="1"/>
          </p:cNvPicPr>
          <p:nvPr/>
        </p:nvPicPr>
        <p:blipFill rotWithShape="1">
          <a:blip r:embed="rId2"/>
          <a:srcRect r="11879"/>
          <a:stretch/>
        </p:blipFill>
        <p:spPr>
          <a:xfrm>
            <a:off x="658794" y="2947244"/>
            <a:ext cx="6896710" cy="963511"/>
          </a:xfrm>
          <a:prstGeom prst="rect">
            <a:avLst/>
          </a:prstGeom>
        </p:spPr>
      </p:pic>
      <p:sp>
        <p:nvSpPr>
          <p:cNvPr id="3" name="Slide Number Placeholder 2">
            <a:extLst>
              <a:ext uri="{FF2B5EF4-FFF2-40B4-BE49-F238E27FC236}">
                <a16:creationId xmlns:a16="http://schemas.microsoft.com/office/drawing/2014/main" id="{608270E1-E88B-4340-9B1C-9179C96FCF6A}"/>
              </a:ext>
            </a:extLst>
          </p:cNvPr>
          <p:cNvSpPr>
            <a:spLocks noGrp="1"/>
          </p:cNvSpPr>
          <p:nvPr>
            <p:ph type="sldNum" sz="quarter" idx="12"/>
          </p:nvPr>
        </p:nvSpPr>
        <p:spPr/>
        <p:txBody>
          <a:bodyPr/>
          <a:lstStyle/>
          <a:p>
            <a:fld id="{3908DE9A-9F1E-E241-AE61-67432D23D3F3}" type="slidenum">
              <a:rPr lang="en-US" smtClean="0"/>
              <a:t>41</a:t>
            </a:fld>
            <a:endParaRPr lang="en-US"/>
          </a:p>
        </p:txBody>
      </p:sp>
    </p:spTree>
    <p:extLst>
      <p:ext uri="{BB962C8B-B14F-4D97-AF65-F5344CB8AC3E}">
        <p14:creationId xmlns:p14="http://schemas.microsoft.com/office/powerpoint/2010/main" val="722291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567FD6-E70F-F74C-92F6-23A6D5EA970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Calculating range</a:t>
            </a:r>
          </a:p>
        </p:txBody>
      </p:sp>
      <p:sp>
        <p:nvSpPr>
          <p:cNvPr id="7" name="TextBox 6">
            <a:extLst>
              <a:ext uri="{FF2B5EF4-FFF2-40B4-BE49-F238E27FC236}">
                <a16:creationId xmlns:a16="http://schemas.microsoft.com/office/drawing/2014/main" id="{177C90BA-C5FB-0047-AF16-7D3EE8F37F5E}"/>
              </a:ext>
            </a:extLst>
          </p:cNvPr>
          <p:cNvSpPr txBox="1"/>
          <p:nvPr/>
        </p:nvSpPr>
        <p:spPr>
          <a:xfrm>
            <a:off x="557939" y="678731"/>
            <a:ext cx="6896710" cy="584775"/>
          </a:xfrm>
          <a:prstGeom prst="rect">
            <a:avLst/>
          </a:prstGeom>
          <a:noFill/>
        </p:spPr>
        <p:txBody>
          <a:bodyPr wrap="square" rtlCol="0">
            <a:spAutoFit/>
          </a:bodyPr>
          <a:lstStyle/>
          <a:p>
            <a:r>
              <a:rPr lang="en-US" sz="3200" dirty="0"/>
              <a:t>Pseudo-range from </a:t>
            </a:r>
            <a:r>
              <a:rPr lang="en-US" sz="3200" dirty="0" err="1"/>
              <a:t>i</a:t>
            </a:r>
            <a:r>
              <a:rPr lang="en-US" sz="3200" baseline="30000" dirty="0" err="1"/>
              <a:t>th</a:t>
            </a:r>
            <a:r>
              <a:rPr lang="en-US" sz="3200" dirty="0"/>
              <a:t> satellite = 𝝆</a:t>
            </a:r>
            <a:r>
              <a:rPr lang="en-US" sz="3200" baseline="-25000" dirty="0" err="1"/>
              <a:t>i</a:t>
            </a:r>
            <a:endParaRPr lang="en-US" sz="3200" baseline="-25000" dirty="0"/>
          </a:p>
        </p:txBody>
      </p:sp>
      <p:sp>
        <p:nvSpPr>
          <p:cNvPr id="9" name="TextBox 8">
            <a:extLst>
              <a:ext uri="{FF2B5EF4-FFF2-40B4-BE49-F238E27FC236}">
                <a16:creationId xmlns:a16="http://schemas.microsoft.com/office/drawing/2014/main" id="{1161618C-5EE2-E541-89DB-4D2E56CCED65}"/>
              </a:ext>
            </a:extLst>
          </p:cNvPr>
          <p:cNvSpPr txBox="1"/>
          <p:nvPr/>
        </p:nvSpPr>
        <p:spPr>
          <a:xfrm>
            <a:off x="557939" y="1716336"/>
            <a:ext cx="6896710" cy="584775"/>
          </a:xfrm>
          <a:prstGeom prst="rect">
            <a:avLst/>
          </a:prstGeom>
          <a:noFill/>
        </p:spPr>
        <p:txBody>
          <a:bodyPr wrap="square" rtlCol="0">
            <a:spAutoFit/>
          </a:bodyPr>
          <a:lstStyle/>
          <a:p>
            <a:r>
              <a:rPr lang="en-US" sz="3200" dirty="0"/>
              <a:t>User’s true location = (</a:t>
            </a:r>
            <a:r>
              <a:rPr lang="en-US" sz="3200" dirty="0" err="1"/>
              <a:t>x</a:t>
            </a:r>
            <a:r>
              <a:rPr lang="en-US" sz="3200" baseline="-25000" dirty="0" err="1"/>
              <a:t>u</a:t>
            </a:r>
            <a:r>
              <a:rPr lang="en-US" sz="3200" dirty="0"/>
              <a:t>, </a:t>
            </a:r>
            <a:r>
              <a:rPr lang="en-US" sz="3200" dirty="0" err="1"/>
              <a:t>y</a:t>
            </a:r>
            <a:r>
              <a:rPr lang="en-US" sz="3200" baseline="-25000" dirty="0" err="1"/>
              <a:t>u</a:t>
            </a:r>
            <a:r>
              <a:rPr lang="en-US" sz="3200" dirty="0"/>
              <a:t>, </a:t>
            </a:r>
            <a:r>
              <a:rPr lang="en-US" sz="3200" dirty="0" err="1"/>
              <a:t>z</a:t>
            </a:r>
            <a:r>
              <a:rPr lang="en-US" sz="3200" baseline="-25000" dirty="0" err="1"/>
              <a:t>u</a:t>
            </a:r>
            <a:r>
              <a:rPr lang="en-US" sz="3200" dirty="0"/>
              <a:t>)</a:t>
            </a:r>
          </a:p>
        </p:txBody>
      </p:sp>
      <p:sp>
        <p:nvSpPr>
          <p:cNvPr id="10" name="TextBox 9">
            <a:extLst>
              <a:ext uri="{FF2B5EF4-FFF2-40B4-BE49-F238E27FC236}">
                <a16:creationId xmlns:a16="http://schemas.microsoft.com/office/drawing/2014/main" id="{F7BD1F4C-BB9E-6F43-9926-ED8A51AF23A3}"/>
              </a:ext>
            </a:extLst>
          </p:cNvPr>
          <p:cNvSpPr txBox="1"/>
          <p:nvPr/>
        </p:nvSpPr>
        <p:spPr>
          <a:xfrm>
            <a:off x="557939" y="1153426"/>
            <a:ext cx="6896710" cy="584775"/>
          </a:xfrm>
          <a:prstGeom prst="rect">
            <a:avLst/>
          </a:prstGeom>
          <a:noFill/>
        </p:spPr>
        <p:txBody>
          <a:bodyPr wrap="square" rtlCol="0">
            <a:spAutoFit/>
          </a:bodyPr>
          <a:lstStyle/>
          <a:p>
            <a:r>
              <a:rPr lang="en-US" sz="3200" dirty="0"/>
              <a:t>Satellite’s location = (x</a:t>
            </a:r>
            <a:r>
              <a:rPr lang="en-US" sz="3200" baseline="-25000" dirty="0"/>
              <a:t>i</a:t>
            </a:r>
            <a:r>
              <a:rPr lang="en-US" sz="3200" dirty="0"/>
              <a:t>, </a:t>
            </a:r>
            <a:r>
              <a:rPr lang="en-US" sz="3200" dirty="0" err="1"/>
              <a:t>y</a:t>
            </a:r>
            <a:r>
              <a:rPr lang="en-US" sz="3200" baseline="-25000" dirty="0" err="1"/>
              <a:t>i</a:t>
            </a:r>
            <a:r>
              <a:rPr lang="en-US" sz="3200" dirty="0"/>
              <a:t>, </a:t>
            </a:r>
            <a:r>
              <a:rPr lang="en-US" sz="3200" dirty="0" err="1"/>
              <a:t>z</a:t>
            </a:r>
            <a:r>
              <a:rPr lang="en-US" sz="3200" baseline="-25000" dirty="0" err="1"/>
              <a:t>i</a:t>
            </a:r>
            <a:r>
              <a:rPr lang="en-US" sz="3200" dirty="0"/>
              <a:t>)</a:t>
            </a:r>
          </a:p>
        </p:txBody>
      </p:sp>
      <p:pic>
        <p:nvPicPr>
          <p:cNvPr id="5" name="Picture 4">
            <a:extLst>
              <a:ext uri="{FF2B5EF4-FFF2-40B4-BE49-F238E27FC236}">
                <a16:creationId xmlns:a16="http://schemas.microsoft.com/office/drawing/2014/main" id="{FC2213D7-3788-A245-99A8-B69BEE816264}"/>
              </a:ext>
            </a:extLst>
          </p:cNvPr>
          <p:cNvPicPr>
            <a:picLocks noChangeAspect="1"/>
          </p:cNvPicPr>
          <p:nvPr/>
        </p:nvPicPr>
        <p:blipFill rotWithShape="1">
          <a:blip r:embed="rId2"/>
          <a:srcRect r="11404" b="24402"/>
          <a:stretch/>
        </p:blipFill>
        <p:spPr>
          <a:xfrm>
            <a:off x="573438" y="2942843"/>
            <a:ext cx="6695268" cy="2962011"/>
          </a:xfrm>
          <a:prstGeom prst="rect">
            <a:avLst/>
          </a:prstGeom>
        </p:spPr>
      </p:pic>
      <p:sp>
        <p:nvSpPr>
          <p:cNvPr id="3" name="Slide Number Placeholder 2">
            <a:extLst>
              <a:ext uri="{FF2B5EF4-FFF2-40B4-BE49-F238E27FC236}">
                <a16:creationId xmlns:a16="http://schemas.microsoft.com/office/drawing/2014/main" id="{CE0836C1-B6FD-C84D-B9C0-9BD412CB891E}"/>
              </a:ext>
            </a:extLst>
          </p:cNvPr>
          <p:cNvSpPr>
            <a:spLocks noGrp="1"/>
          </p:cNvSpPr>
          <p:nvPr>
            <p:ph type="sldNum" sz="quarter" idx="12"/>
          </p:nvPr>
        </p:nvSpPr>
        <p:spPr/>
        <p:txBody>
          <a:bodyPr/>
          <a:lstStyle/>
          <a:p>
            <a:fld id="{3908DE9A-9F1E-E241-AE61-67432D23D3F3}" type="slidenum">
              <a:rPr lang="en-US" smtClean="0"/>
              <a:t>42</a:t>
            </a:fld>
            <a:endParaRPr lang="en-US"/>
          </a:p>
        </p:txBody>
      </p:sp>
    </p:spTree>
    <p:extLst>
      <p:ext uri="{BB962C8B-B14F-4D97-AF65-F5344CB8AC3E}">
        <p14:creationId xmlns:p14="http://schemas.microsoft.com/office/powerpoint/2010/main" val="8264796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567FD6-E70F-F74C-92F6-23A6D5EA970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Calculating range</a:t>
            </a:r>
          </a:p>
        </p:txBody>
      </p:sp>
      <p:sp>
        <p:nvSpPr>
          <p:cNvPr id="7" name="TextBox 6">
            <a:extLst>
              <a:ext uri="{FF2B5EF4-FFF2-40B4-BE49-F238E27FC236}">
                <a16:creationId xmlns:a16="http://schemas.microsoft.com/office/drawing/2014/main" id="{177C90BA-C5FB-0047-AF16-7D3EE8F37F5E}"/>
              </a:ext>
            </a:extLst>
          </p:cNvPr>
          <p:cNvSpPr txBox="1"/>
          <p:nvPr/>
        </p:nvSpPr>
        <p:spPr>
          <a:xfrm>
            <a:off x="557939" y="678731"/>
            <a:ext cx="6896710" cy="584775"/>
          </a:xfrm>
          <a:prstGeom prst="rect">
            <a:avLst/>
          </a:prstGeom>
          <a:noFill/>
        </p:spPr>
        <p:txBody>
          <a:bodyPr wrap="square" rtlCol="0">
            <a:spAutoFit/>
          </a:bodyPr>
          <a:lstStyle/>
          <a:p>
            <a:r>
              <a:rPr lang="en-US" sz="3200" dirty="0"/>
              <a:t>Pseudo-range from </a:t>
            </a:r>
            <a:r>
              <a:rPr lang="en-US" sz="3200" dirty="0" err="1"/>
              <a:t>i</a:t>
            </a:r>
            <a:r>
              <a:rPr lang="en-US" sz="3200" baseline="30000" dirty="0" err="1"/>
              <a:t>th</a:t>
            </a:r>
            <a:r>
              <a:rPr lang="en-US" sz="3200" dirty="0"/>
              <a:t> satellite = 𝝆</a:t>
            </a:r>
            <a:r>
              <a:rPr lang="en-US" sz="3200" baseline="-25000" dirty="0" err="1"/>
              <a:t>i</a:t>
            </a:r>
            <a:endParaRPr lang="en-US" sz="3200" baseline="-25000" dirty="0"/>
          </a:p>
        </p:txBody>
      </p:sp>
      <p:sp>
        <p:nvSpPr>
          <p:cNvPr id="9" name="TextBox 8">
            <a:extLst>
              <a:ext uri="{FF2B5EF4-FFF2-40B4-BE49-F238E27FC236}">
                <a16:creationId xmlns:a16="http://schemas.microsoft.com/office/drawing/2014/main" id="{1161618C-5EE2-E541-89DB-4D2E56CCED65}"/>
              </a:ext>
            </a:extLst>
          </p:cNvPr>
          <p:cNvSpPr txBox="1"/>
          <p:nvPr/>
        </p:nvSpPr>
        <p:spPr>
          <a:xfrm>
            <a:off x="557939" y="1716336"/>
            <a:ext cx="6896710" cy="584775"/>
          </a:xfrm>
          <a:prstGeom prst="rect">
            <a:avLst/>
          </a:prstGeom>
          <a:noFill/>
        </p:spPr>
        <p:txBody>
          <a:bodyPr wrap="square" rtlCol="0">
            <a:spAutoFit/>
          </a:bodyPr>
          <a:lstStyle/>
          <a:p>
            <a:r>
              <a:rPr lang="en-US" sz="3200" dirty="0"/>
              <a:t>User’s true location = (</a:t>
            </a:r>
            <a:r>
              <a:rPr lang="en-US" sz="3200" dirty="0" err="1"/>
              <a:t>x</a:t>
            </a:r>
            <a:r>
              <a:rPr lang="en-US" sz="3200" baseline="-25000" dirty="0" err="1"/>
              <a:t>u</a:t>
            </a:r>
            <a:r>
              <a:rPr lang="en-US" sz="3200" dirty="0"/>
              <a:t>, </a:t>
            </a:r>
            <a:r>
              <a:rPr lang="en-US" sz="3200" dirty="0" err="1"/>
              <a:t>y</a:t>
            </a:r>
            <a:r>
              <a:rPr lang="en-US" sz="3200" baseline="-25000" dirty="0" err="1"/>
              <a:t>u</a:t>
            </a:r>
            <a:r>
              <a:rPr lang="en-US" sz="3200" dirty="0"/>
              <a:t>, </a:t>
            </a:r>
            <a:r>
              <a:rPr lang="en-US" sz="3200" dirty="0" err="1"/>
              <a:t>z</a:t>
            </a:r>
            <a:r>
              <a:rPr lang="en-US" sz="3200" baseline="-25000" dirty="0" err="1"/>
              <a:t>u</a:t>
            </a:r>
            <a:r>
              <a:rPr lang="en-US" sz="3200" dirty="0"/>
              <a:t>)</a:t>
            </a:r>
          </a:p>
        </p:txBody>
      </p:sp>
      <p:sp>
        <p:nvSpPr>
          <p:cNvPr id="10" name="TextBox 9">
            <a:extLst>
              <a:ext uri="{FF2B5EF4-FFF2-40B4-BE49-F238E27FC236}">
                <a16:creationId xmlns:a16="http://schemas.microsoft.com/office/drawing/2014/main" id="{F7BD1F4C-BB9E-6F43-9926-ED8A51AF23A3}"/>
              </a:ext>
            </a:extLst>
          </p:cNvPr>
          <p:cNvSpPr txBox="1"/>
          <p:nvPr/>
        </p:nvSpPr>
        <p:spPr>
          <a:xfrm>
            <a:off x="557939" y="1153426"/>
            <a:ext cx="6896710" cy="584775"/>
          </a:xfrm>
          <a:prstGeom prst="rect">
            <a:avLst/>
          </a:prstGeom>
          <a:noFill/>
        </p:spPr>
        <p:txBody>
          <a:bodyPr wrap="square" rtlCol="0">
            <a:spAutoFit/>
          </a:bodyPr>
          <a:lstStyle/>
          <a:p>
            <a:r>
              <a:rPr lang="en-US" sz="3200" dirty="0"/>
              <a:t>Satellite’s location = (x</a:t>
            </a:r>
            <a:r>
              <a:rPr lang="en-US" sz="3200" baseline="-25000" dirty="0"/>
              <a:t>i</a:t>
            </a:r>
            <a:r>
              <a:rPr lang="en-US" sz="3200" dirty="0"/>
              <a:t>, </a:t>
            </a:r>
            <a:r>
              <a:rPr lang="en-US" sz="3200" dirty="0" err="1"/>
              <a:t>y</a:t>
            </a:r>
            <a:r>
              <a:rPr lang="en-US" sz="3200" baseline="-25000" dirty="0" err="1"/>
              <a:t>i</a:t>
            </a:r>
            <a:r>
              <a:rPr lang="en-US" sz="3200" dirty="0"/>
              <a:t>, </a:t>
            </a:r>
            <a:r>
              <a:rPr lang="en-US" sz="3200" dirty="0" err="1"/>
              <a:t>z</a:t>
            </a:r>
            <a:r>
              <a:rPr lang="en-US" sz="3200" baseline="-25000" dirty="0" err="1"/>
              <a:t>i</a:t>
            </a:r>
            <a:r>
              <a:rPr lang="en-US" sz="3200" dirty="0"/>
              <a:t>)</a:t>
            </a:r>
          </a:p>
        </p:txBody>
      </p:sp>
      <p:sp>
        <p:nvSpPr>
          <p:cNvPr id="8" name="TextBox 7">
            <a:extLst>
              <a:ext uri="{FF2B5EF4-FFF2-40B4-BE49-F238E27FC236}">
                <a16:creationId xmlns:a16="http://schemas.microsoft.com/office/drawing/2014/main" id="{FD7B3811-6763-B844-963A-64F9CB5E86AD}"/>
              </a:ext>
            </a:extLst>
          </p:cNvPr>
          <p:cNvSpPr txBox="1"/>
          <p:nvPr/>
        </p:nvSpPr>
        <p:spPr>
          <a:xfrm>
            <a:off x="557939" y="2358068"/>
            <a:ext cx="6896710" cy="584775"/>
          </a:xfrm>
          <a:prstGeom prst="rect">
            <a:avLst/>
          </a:prstGeom>
          <a:noFill/>
        </p:spPr>
        <p:txBody>
          <a:bodyPr wrap="square" rtlCol="0">
            <a:spAutoFit/>
          </a:bodyPr>
          <a:lstStyle/>
          <a:p>
            <a:r>
              <a:rPr lang="en-US" sz="3200" dirty="0"/>
              <a:t>User’s time offset from satellite = </a:t>
            </a:r>
            <a:r>
              <a:rPr lang="en-US" sz="3200" dirty="0" err="1"/>
              <a:t>t</a:t>
            </a:r>
            <a:r>
              <a:rPr lang="en-US" sz="3200" baseline="-25000" dirty="0" err="1"/>
              <a:t>u</a:t>
            </a:r>
            <a:endParaRPr lang="en-US" sz="3200" dirty="0"/>
          </a:p>
        </p:txBody>
      </p:sp>
      <p:pic>
        <p:nvPicPr>
          <p:cNvPr id="5" name="Picture 4">
            <a:extLst>
              <a:ext uri="{FF2B5EF4-FFF2-40B4-BE49-F238E27FC236}">
                <a16:creationId xmlns:a16="http://schemas.microsoft.com/office/drawing/2014/main" id="{FC2213D7-3788-A245-99A8-B69BEE816264}"/>
              </a:ext>
            </a:extLst>
          </p:cNvPr>
          <p:cNvPicPr>
            <a:picLocks noChangeAspect="1"/>
          </p:cNvPicPr>
          <p:nvPr/>
        </p:nvPicPr>
        <p:blipFill rotWithShape="1">
          <a:blip r:embed="rId2"/>
          <a:srcRect r="11404" b="24402"/>
          <a:stretch/>
        </p:blipFill>
        <p:spPr>
          <a:xfrm>
            <a:off x="573438" y="2942843"/>
            <a:ext cx="6695268" cy="2962011"/>
          </a:xfrm>
          <a:prstGeom prst="rect">
            <a:avLst/>
          </a:prstGeom>
        </p:spPr>
      </p:pic>
      <p:sp>
        <p:nvSpPr>
          <p:cNvPr id="3" name="Slide Number Placeholder 2">
            <a:extLst>
              <a:ext uri="{FF2B5EF4-FFF2-40B4-BE49-F238E27FC236}">
                <a16:creationId xmlns:a16="http://schemas.microsoft.com/office/drawing/2014/main" id="{8B3189C4-0C5D-C847-AF0C-A4A5D4A2B01A}"/>
              </a:ext>
            </a:extLst>
          </p:cNvPr>
          <p:cNvSpPr>
            <a:spLocks noGrp="1"/>
          </p:cNvSpPr>
          <p:nvPr>
            <p:ph type="sldNum" sz="quarter" idx="12"/>
          </p:nvPr>
        </p:nvSpPr>
        <p:spPr/>
        <p:txBody>
          <a:bodyPr/>
          <a:lstStyle/>
          <a:p>
            <a:fld id="{3908DE9A-9F1E-E241-AE61-67432D23D3F3}" type="slidenum">
              <a:rPr lang="en-US" smtClean="0"/>
              <a:t>43</a:t>
            </a:fld>
            <a:endParaRPr lang="en-US"/>
          </a:p>
        </p:txBody>
      </p:sp>
    </p:spTree>
    <p:extLst>
      <p:ext uri="{BB962C8B-B14F-4D97-AF65-F5344CB8AC3E}">
        <p14:creationId xmlns:p14="http://schemas.microsoft.com/office/powerpoint/2010/main" val="21645087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567FD6-E70F-F74C-92F6-23A6D5EA970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Calculating range</a:t>
            </a:r>
          </a:p>
        </p:txBody>
      </p:sp>
      <p:sp>
        <p:nvSpPr>
          <p:cNvPr id="7" name="TextBox 6">
            <a:extLst>
              <a:ext uri="{FF2B5EF4-FFF2-40B4-BE49-F238E27FC236}">
                <a16:creationId xmlns:a16="http://schemas.microsoft.com/office/drawing/2014/main" id="{177C90BA-C5FB-0047-AF16-7D3EE8F37F5E}"/>
              </a:ext>
            </a:extLst>
          </p:cNvPr>
          <p:cNvSpPr txBox="1"/>
          <p:nvPr/>
        </p:nvSpPr>
        <p:spPr>
          <a:xfrm>
            <a:off x="557939" y="678731"/>
            <a:ext cx="6896710" cy="584775"/>
          </a:xfrm>
          <a:prstGeom prst="rect">
            <a:avLst/>
          </a:prstGeom>
          <a:noFill/>
        </p:spPr>
        <p:txBody>
          <a:bodyPr wrap="square" rtlCol="0">
            <a:spAutoFit/>
          </a:bodyPr>
          <a:lstStyle/>
          <a:p>
            <a:r>
              <a:rPr lang="en-US" sz="3200" dirty="0"/>
              <a:t>Pseudo-range from </a:t>
            </a:r>
            <a:r>
              <a:rPr lang="en-US" sz="3200" dirty="0" err="1"/>
              <a:t>i</a:t>
            </a:r>
            <a:r>
              <a:rPr lang="en-US" sz="3200" baseline="30000" dirty="0" err="1"/>
              <a:t>th</a:t>
            </a:r>
            <a:r>
              <a:rPr lang="en-US" sz="3200" dirty="0"/>
              <a:t> satellite = 𝝆</a:t>
            </a:r>
            <a:r>
              <a:rPr lang="en-US" sz="3200" baseline="-25000" dirty="0" err="1"/>
              <a:t>i</a:t>
            </a:r>
            <a:endParaRPr lang="en-US" sz="3200" baseline="-25000" dirty="0"/>
          </a:p>
        </p:txBody>
      </p:sp>
      <p:sp>
        <p:nvSpPr>
          <p:cNvPr id="9" name="TextBox 8">
            <a:extLst>
              <a:ext uri="{FF2B5EF4-FFF2-40B4-BE49-F238E27FC236}">
                <a16:creationId xmlns:a16="http://schemas.microsoft.com/office/drawing/2014/main" id="{1161618C-5EE2-E541-89DB-4D2E56CCED65}"/>
              </a:ext>
            </a:extLst>
          </p:cNvPr>
          <p:cNvSpPr txBox="1"/>
          <p:nvPr/>
        </p:nvSpPr>
        <p:spPr>
          <a:xfrm>
            <a:off x="557939" y="1716336"/>
            <a:ext cx="6896710" cy="584775"/>
          </a:xfrm>
          <a:prstGeom prst="rect">
            <a:avLst/>
          </a:prstGeom>
          <a:noFill/>
        </p:spPr>
        <p:txBody>
          <a:bodyPr wrap="square" rtlCol="0">
            <a:spAutoFit/>
          </a:bodyPr>
          <a:lstStyle/>
          <a:p>
            <a:r>
              <a:rPr lang="en-US" sz="3200" dirty="0"/>
              <a:t>User’s true location = (</a:t>
            </a:r>
            <a:r>
              <a:rPr lang="en-US" sz="3200" dirty="0" err="1"/>
              <a:t>x</a:t>
            </a:r>
            <a:r>
              <a:rPr lang="en-US" sz="3200" baseline="-25000" dirty="0" err="1"/>
              <a:t>u</a:t>
            </a:r>
            <a:r>
              <a:rPr lang="en-US" sz="3200" dirty="0"/>
              <a:t>, </a:t>
            </a:r>
            <a:r>
              <a:rPr lang="en-US" sz="3200" dirty="0" err="1"/>
              <a:t>y</a:t>
            </a:r>
            <a:r>
              <a:rPr lang="en-US" sz="3200" baseline="-25000" dirty="0" err="1"/>
              <a:t>u</a:t>
            </a:r>
            <a:r>
              <a:rPr lang="en-US" sz="3200" dirty="0"/>
              <a:t>, </a:t>
            </a:r>
            <a:r>
              <a:rPr lang="en-US" sz="3200" dirty="0" err="1"/>
              <a:t>z</a:t>
            </a:r>
            <a:r>
              <a:rPr lang="en-US" sz="3200" baseline="-25000" dirty="0" err="1"/>
              <a:t>u</a:t>
            </a:r>
            <a:r>
              <a:rPr lang="en-US" sz="3200" dirty="0"/>
              <a:t>)</a:t>
            </a:r>
          </a:p>
        </p:txBody>
      </p:sp>
      <p:sp>
        <p:nvSpPr>
          <p:cNvPr id="10" name="TextBox 9">
            <a:extLst>
              <a:ext uri="{FF2B5EF4-FFF2-40B4-BE49-F238E27FC236}">
                <a16:creationId xmlns:a16="http://schemas.microsoft.com/office/drawing/2014/main" id="{F7BD1F4C-BB9E-6F43-9926-ED8A51AF23A3}"/>
              </a:ext>
            </a:extLst>
          </p:cNvPr>
          <p:cNvSpPr txBox="1"/>
          <p:nvPr/>
        </p:nvSpPr>
        <p:spPr>
          <a:xfrm>
            <a:off x="557939" y="1153426"/>
            <a:ext cx="6896710" cy="584775"/>
          </a:xfrm>
          <a:prstGeom prst="rect">
            <a:avLst/>
          </a:prstGeom>
          <a:noFill/>
        </p:spPr>
        <p:txBody>
          <a:bodyPr wrap="square" rtlCol="0">
            <a:spAutoFit/>
          </a:bodyPr>
          <a:lstStyle/>
          <a:p>
            <a:r>
              <a:rPr lang="en-US" sz="3200" dirty="0"/>
              <a:t>Satellite’s location = (x</a:t>
            </a:r>
            <a:r>
              <a:rPr lang="en-US" sz="3200" baseline="-25000" dirty="0"/>
              <a:t>i</a:t>
            </a:r>
            <a:r>
              <a:rPr lang="en-US" sz="3200" dirty="0"/>
              <a:t>, </a:t>
            </a:r>
            <a:r>
              <a:rPr lang="en-US" sz="3200" dirty="0" err="1"/>
              <a:t>y</a:t>
            </a:r>
            <a:r>
              <a:rPr lang="en-US" sz="3200" baseline="-25000" dirty="0" err="1"/>
              <a:t>i</a:t>
            </a:r>
            <a:r>
              <a:rPr lang="en-US" sz="3200" dirty="0"/>
              <a:t>, </a:t>
            </a:r>
            <a:r>
              <a:rPr lang="en-US" sz="3200" dirty="0" err="1"/>
              <a:t>z</a:t>
            </a:r>
            <a:r>
              <a:rPr lang="en-US" sz="3200" baseline="-25000" dirty="0" err="1"/>
              <a:t>i</a:t>
            </a:r>
            <a:r>
              <a:rPr lang="en-US" sz="3200" dirty="0"/>
              <a:t>)</a:t>
            </a:r>
          </a:p>
        </p:txBody>
      </p:sp>
      <p:sp>
        <p:nvSpPr>
          <p:cNvPr id="8" name="TextBox 7">
            <a:extLst>
              <a:ext uri="{FF2B5EF4-FFF2-40B4-BE49-F238E27FC236}">
                <a16:creationId xmlns:a16="http://schemas.microsoft.com/office/drawing/2014/main" id="{FD7B3811-6763-B844-963A-64F9CB5E86AD}"/>
              </a:ext>
            </a:extLst>
          </p:cNvPr>
          <p:cNvSpPr txBox="1"/>
          <p:nvPr/>
        </p:nvSpPr>
        <p:spPr>
          <a:xfrm>
            <a:off x="557939" y="2358068"/>
            <a:ext cx="6896710" cy="584775"/>
          </a:xfrm>
          <a:prstGeom prst="rect">
            <a:avLst/>
          </a:prstGeom>
          <a:noFill/>
        </p:spPr>
        <p:txBody>
          <a:bodyPr wrap="square" rtlCol="0">
            <a:spAutoFit/>
          </a:bodyPr>
          <a:lstStyle/>
          <a:p>
            <a:r>
              <a:rPr lang="en-US" sz="3200" dirty="0"/>
              <a:t>User’s time offset from satellite = </a:t>
            </a:r>
            <a:r>
              <a:rPr lang="en-US" sz="3200" dirty="0" err="1"/>
              <a:t>t</a:t>
            </a:r>
            <a:r>
              <a:rPr lang="en-US" sz="3200" baseline="-25000" dirty="0" err="1"/>
              <a:t>u</a:t>
            </a:r>
            <a:endParaRPr lang="en-US" sz="3200" dirty="0"/>
          </a:p>
        </p:txBody>
      </p:sp>
      <p:pic>
        <p:nvPicPr>
          <p:cNvPr id="5" name="Picture 4">
            <a:extLst>
              <a:ext uri="{FF2B5EF4-FFF2-40B4-BE49-F238E27FC236}">
                <a16:creationId xmlns:a16="http://schemas.microsoft.com/office/drawing/2014/main" id="{FC2213D7-3788-A245-99A8-B69BEE816264}"/>
              </a:ext>
            </a:extLst>
          </p:cNvPr>
          <p:cNvPicPr>
            <a:picLocks noChangeAspect="1"/>
          </p:cNvPicPr>
          <p:nvPr/>
        </p:nvPicPr>
        <p:blipFill rotWithShape="1">
          <a:blip r:embed="rId2"/>
          <a:srcRect b="24402"/>
          <a:stretch/>
        </p:blipFill>
        <p:spPr>
          <a:xfrm>
            <a:off x="573437" y="2942843"/>
            <a:ext cx="7557025" cy="2962011"/>
          </a:xfrm>
          <a:prstGeom prst="rect">
            <a:avLst/>
          </a:prstGeom>
        </p:spPr>
      </p:pic>
      <p:sp>
        <p:nvSpPr>
          <p:cNvPr id="3" name="Slide Number Placeholder 2">
            <a:extLst>
              <a:ext uri="{FF2B5EF4-FFF2-40B4-BE49-F238E27FC236}">
                <a16:creationId xmlns:a16="http://schemas.microsoft.com/office/drawing/2014/main" id="{7EE8FE8E-5C5C-BD4A-8A18-7F4DCED45AB7}"/>
              </a:ext>
            </a:extLst>
          </p:cNvPr>
          <p:cNvSpPr>
            <a:spLocks noGrp="1"/>
          </p:cNvSpPr>
          <p:nvPr>
            <p:ph type="sldNum" sz="quarter" idx="12"/>
          </p:nvPr>
        </p:nvSpPr>
        <p:spPr/>
        <p:txBody>
          <a:bodyPr/>
          <a:lstStyle/>
          <a:p>
            <a:fld id="{3908DE9A-9F1E-E241-AE61-67432D23D3F3}" type="slidenum">
              <a:rPr lang="en-US" smtClean="0"/>
              <a:t>44</a:t>
            </a:fld>
            <a:endParaRPr lang="en-US"/>
          </a:p>
        </p:txBody>
      </p:sp>
    </p:spTree>
    <p:extLst>
      <p:ext uri="{BB962C8B-B14F-4D97-AF65-F5344CB8AC3E}">
        <p14:creationId xmlns:p14="http://schemas.microsoft.com/office/powerpoint/2010/main" val="1720818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0B9A68-5A4A-4B4E-946B-CE8A9734AE06}"/>
              </a:ext>
            </a:extLst>
          </p:cNvPr>
          <p:cNvPicPr>
            <a:picLocks noChangeAspect="1"/>
          </p:cNvPicPr>
          <p:nvPr/>
        </p:nvPicPr>
        <p:blipFill>
          <a:blip r:embed="rId2"/>
          <a:stretch>
            <a:fillRect/>
          </a:stretch>
        </p:blipFill>
        <p:spPr>
          <a:xfrm>
            <a:off x="1084899" y="1096754"/>
            <a:ext cx="6974201" cy="4588290"/>
          </a:xfrm>
          <a:prstGeom prst="rect">
            <a:avLst/>
          </a:prstGeom>
        </p:spPr>
      </p:pic>
      <p:sp>
        <p:nvSpPr>
          <p:cNvPr id="2" name="Slide Number Placeholder 1">
            <a:extLst>
              <a:ext uri="{FF2B5EF4-FFF2-40B4-BE49-F238E27FC236}">
                <a16:creationId xmlns:a16="http://schemas.microsoft.com/office/drawing/2014/main" id="{278100E8-71FE-7B40-8D3B-B7A272487E51}"/>
              </a:ext>
            </a:extLst>
          </p:cNvPr>
          <p:cNvSpPr>
            <a:spLocks noGrp="1"/>
          </p:cNvSpPr>
          <p:nvPr>
            <p:ph type="sldNum" sz="quarter" idx="12"/>
          </p:nvPr>
        </p:nvSpPr>
        <p:spPr/>
        <p:txBody>
          <a:bodyPr/>
          <a:lstStyle/>
          <a:p>
            <a:fld id="{3908DE9A-9F1E-E241-AE61-67432D23D3F3}" type="slidenum">
              <a:rPr lang="en-US" smtClean="0"/>
              <a:t>5</a:t>
            </a:fld>
            <a:endParaRPr lang="en-US"/>
          </a:p>
        </p:txBody>
      </p:sp>
      <p:sp>
        <p:nvSpPr>
          <p:cNvPr id="4" name="TextBox 3">
            <a:extLst>
              <a:ext uri="{FF2B5EF4-FFF2-40B4-BE49-F238E27FC236}">
                <a16:creationId xmlns:a16="http://schemas.microsoft.com/office/drawing/2014/main" id="{248CF0F2-7A45-D148-9827-96A5B34951C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Global Navigation Satellite Systems:</a:t>
            </a:r>
          </a:p>
        </p:txBody>
      </p:sp>
    </p:spTree>
    <p:extLst>
      <p:ext uri="{BB962C8B-B14F-4D97-AF65-F5344CB8AC3E}">
        <p14:creationId xmlns:p14="http://schemas.microsoft.com/office/powerpoint/2010/main" val="3838994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4CB951-94F9-424E-8CEF-A89B3959AF47}"/>
              </a:ext>
            </a:extLst>
          </p:cNvPr>
          <p:cNvSpPr>
            <a:spLocks noGrp="1"/>
          </p:cNvSpPr>
          <p:nvPr>
            <p:ph type="sldNum" sz="quarter" idx="12"/>
          </p:nvPr>
        </p:nvSpPr>
        <p:spPr/>
        <p:txBody>
          <a:bodyPr/>
          <a:lstStyle/>
          <a:p>
            <a:fld id="{3908DE9A-9F1E-E241-AE61-67432D23D3F3}" type="slidenum">
              <a:rPr lang="en-US" smtClean="0"/>
              <a:t>6</a:t>
            </a:fld>
            <a:endParaRPr lang="en-US"/>
          </a:p>
        </p:txBody>
      </p:sp>
      <p:pic>
        <p:nvPicPr>
          <p:cNvPr id="3" name="Picture 2">
            <a:extLst>
              <a:ext uri="{FF2B5EF4-FFF2-40B4-BE49-F238E27FC236}">
                <a16:creationId xmlns:a16="http://schemas.microsoft.com/office/drawing/2014/main" id="{88A843D2-0156-2B48-BAC6-F5266275B164}"/>
              </a:ext>
            </a:extLst>
          </p:cNvPr>
          <p:cNvPicPr>
            <a:picLocks noChangeAspect="1"/>
          </p:cNvPicPr>
          <p:nvPr/>
        </p:nvPicPr>
        <p:blipFill>
          <a:blip r:embed="rId2"/>
          <a:stretch>
            <a:fillRect/>
          </a:stretch>
        </p:blipFill>
        <p:spPr>
          <a:xfrm>
            <a:off x="1295400" y="1086261"/>
            <a:ext cx="6553200" cy="4508500"/>
          </a:xfrm>
          <a:prstGeom prst="rect">
            <a:avLst/>
          </a:prstGeom>
        </p:spPr>
      </p:pic>
      <p:sp>
        <p:nvSpPr>
          <p:cNvPr id="4" name="TextBox 3">
            <a:extLst>
              <a:ext uri="{FF2B5EF4-FFF2-40B4-BE49-F238E27FC236}">
                <a16:creationId xmlns:a16="http://schemas.microsoft.com/office/drawing/2014/main" id="{A71BEFF8-B974-7C43-8121-560AF781C30A}"/>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Global Navigation Satellite Systems:</a:t>
            </a:r>
          </a:p>
        </p:txBody>
      </p:sp>
      <p:sp>
        <p:nvSpPr>
          <p:cNvPr id="5" name="TextBox 4">
            <a:extLst>
              <a:ext uri="{FF2B5EF4-FFF2-40B4-BE49-F238E27FC236}">
                <a16:creationId xmlns:a16="http://schemas.microsoft.com/office/drawing/2014/main" id="{EAC90527-BD1E-2044-A066-4191D7A4530A}"/>
              </a:ext>
            </a:extLst>
          </p:cNvPr>
          <p:cNvSpPr txBox="1"/>
          <p:nvPr/>
        </p:nvSpPr>
        <p:spPr>
          <a:xfrm>
            <a:off x="3146384" y="5815780"/>
            <a:ext cx="3094739" cy="461665"/>
          </a:xfrm>
          <a:prstGeom prst="rect">
            <a:avLst/>
          </a:prstGeom>
          <a:noFill/>
        </p:spPr>
        <p:txBody>
          <a:bodyPr wrap="none" rtlCol="0">
            <a:spAutoFit/>
          </a:bodyPr>
          <a:lstStyle/>
          <a:p>
            <a:r>
              <a:rPr lang="en-US" sz="2400" dirty="0">
                <a:solidFill>
                  <a:schemeClr val="accent1">
                    <a:lumMod val="75000"/>
                  </a:schemeClr>
                </a:solidFill>
              </a:rPr>
              <a:t>https://</a:t>
            </a:r>
            <a:r>
              <a:rPr lang="en-US" sz="2400" dirty="0" err="1">
                <a:solidFill>
                  <a:schemeClr val="accent1">
                    <a:lumMod val="75000"/>
                  </a:schemeClr>
                </a:solidFill>
              </a:rPr>
              <a:t>www.gps.gov</a:t>
            </a:r>
            <a:endParaRPr lang="en-US" sz="2400" dirty="0">
              <a:solidFill>
                <a:schemeClr val="accent1">
                  <a:lumMod val="75000"/>
                </a:schemeClr>
              </a:solidFill>
            </a:endParaRPr>
          </a:p>
        </p:txBody>
      </p:sp>
    </p:spTree>
    <p:extLst>
      <p:ext uri="{BB962C8B-B14F-4D97-AF65-F5344CB8AC3E}">
        <p14:creationId xmlns:p14="http://schemas.microsoft.com/office/powerpoint/2010/main" val="2573167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2BDC0A-0024-4B4D-9C8D-9F832814641F}"/>
              </a:ext>
            </a:extLst>
          </p:cNvPr>
          <p:cNvSpPr>
            <a:spLocks noGrp="1"/>
          </p:cNvSpPr>
          <p:nvPr>
            <p:ph type="sldNum" sz="quarter" idx="12"/>
          </p:nvPr>
        </p:nvSpPr>
        <p:spPr/>
        <p:txBody>
          <a:bodyPr/>
          <a:lstStyle/>
          <a:p>
            <a:fld id="{3908DE9A-9F1E-E241-AE61-67432D23D3F3}" type="slidenum">
              <a:rPr lang="en-US" smtClean="0"/>
              <a:t>7</a:t>
            </a:fld>
            <a:endParaRPr lang="en-US"/>
          </a:p>
        </p:txBody>
      </p:sp>
      <p:sp>
        <p:nvSpPr>
          <p:cNvPr id="3" name="TextBox 2">
            <a:extLst>
              <a:ext uri="{FF2B5EF4-FFF2-40B4-BE49-F238E27FC236}">
                <a16:creationId xmlns:a16="http://schemas.microsoft.com/office/drawing/2014/main" id="{4DD2E431-7F33-BB43-BCCB-7ACE0634664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Global Navigation Satellite Systems:</a:t>
            </a:r>
          </a:p>
        </p:txBody>
      </p:sp>
      <p:sp>
        <p:nvSpPr>
          <p:cNvPr id="4" name="TextBox 3">
            <a:extLst>
              <a:ext uri="{FF2B5EF4-FFF2-40B4-BE49-F238E27FC236}">
                <a16:creationId xmlns:a16="http://schemas.microsoft.com/office/drawing/2014/main" id="{6BA29EC7-4EEE-C94E-953A-471C397CCF37}"/>
              </a:ext>
            </a:extLst>
          </p:cNvPr>
          <p:cNvSpPr txBox="1"/>
          <p:nvPr/>
        </p:nvSpPr>
        <p:spPr>
          <a:xfrm>
            <a:off x="2954655" y="6308080"/>
            <a:ext cx="3815596" cy="461665"/>
          </a:xfrm>
          <a:prstGeom prst="rect">
            <a:avLst/>
          </a:prstGeom>
          <a:noFill/>
        </p:spPr>
        <p:txBody>
          <a:bodyPr wrap="none" rtlCol="0">
            <a:spAutoFit/>
          </a:bodyPr>
          <a:lstStyle/>
          <a:p>
            <a:r>
              <a:rPr lang="en-US" sz="2400" dirty="0">
                <a:solidFill>
                  <a:schemeClr val="accent1">
                    <a:lumMod val="75000"/>
                  </a:schemeClr>
                </a:solidFill>
              </a:rPr>
              <a:t>Source: https://</a:t>
            </a:r>
            <a:r>
              <a:rPr lang="en-US" sz="2400" dirty="0" err="1">
                <a:solidFill>
                  <a:schemeClr val="accent1">
                    <a:lumMod val="75000"/>
                  </a:schemeClr>
                </a:solidFill>
              </a:rPr>
              <a:t>www.gps.gov</a:t>
            </a:r>
            <a:endParaRPr lang="en-US" sz="2400" dirty="0">
              <a:solidFill>
                <a:schemeClr val="accent1">
                  <a:lumMod val="75000"/>
                </a:schemeClr>
              </a:solidFill>
            </a:endParaRPr>
          </a:p>
        </p:txBody>
      </p:sp>
      <p:pic>
        <p:nvPicPr>
          <p:cNvPr id="5" name="Picture 4">
            <a:extLst>
              <a:ext uri="{FF2B5EF4-FFF2-40B4-BE49-F238E27FC236}">
                <a16:creationId xmlns:a16="http://schemas.microsoft.com/office/drawing/2014/main" id="{7E1A97C5-38A2-2E4E-8C5E-6E9A9C6BC0E5}"/>
              </a:ext>
            </a:extLst>
          </p:cNvPr>
          <p:cNvPicPr>
            <a:picLocks noChangeAspect="1"/>
          </p:cNvPicPr>
          <p:nvPr/>
        </p:nvPicPr>
        <p:blipFill>
          <a:blip r:embed="rId2"/>
          <a:stretch>
            <a:fillRect/>
          </a:stretch>
        </p:blipFill>
        <p:spPr>
          <a:xfrm>
            <a:off x="1718398" y="3135706"/>
            <a:ext cx="5677705" cy="977566"/>
          </a:xfrm>
          <a:prstGeom prst="rect">
            <a:avLst/>
          </a:prstGeom>
        </p:spPr>
      </p:pic>
      <p:pic>
        <p:nvPicPr>
          <p:cNvPr id="6" name="Picture 5">
            <a:extLst>
              <a:ext uri="{FF2B5EF4-FFF2-40B4-BE49-F238E27FC236}">
                <a16:creationId xmlns:a16="http://schemas.microsoft.com/office/drawing/2014/main" id="{442DE601-0B45-E245-9CCD-279466714EF7}"/>
              </a:ext>
            </a:extLst>
          </p:cNvPr>
          <p:cNvPicPr>
            <a:picLocks noChangeAspect="1"/>
          </p:cNvPicPr>
          <p:nvPr/>
        </p:nvPicPr>
        <p:blipFill>
          <a:blip r:embed="rId3"/>
          <a:stretch>
            <a:fillRect/>
          </a:stretch>
        </p:blipFill>
        <p:spPr>
          <a:xfrm>
            <a:off x="1791416" y="701402"/>
            <a:ext cx="5472676" cy="914742"/>
          </a:xfrm>
          <a:prstGeom prst="rect">
            <a:avLst/>
          </a:prstGeom>
        </p:spPr>
      </p:pic>
      <p:pic>
        <p:nvPicPr>
          <p:cNvPr id="7" name="Picture 6">
            <a:extLst>
              <a:ext uri="{FF2B5EF4-FFF2-40B4-BE49-F238E27FC236}">
                <a16:creationId xmlns:a16="http://schemas.microsoft.com/office/drawing/2014/main" id="{C73FBF73-4EB1-BA43-B0AA-CE66177BD5B8}"/>
              </a:ext>
            </a:extLst>
          </p:cNvPr>
          <p:cNvPicPr>
            <a:picLocks noChangeAspect="1"/>
          </p:cNvPicPr>
          <p:nvPr/>
        </p:nvPicPr>
        <p:blipFill>
          <a:blip r:embed="rId4"/>
          <a:stretch>
            <a:fillRect/>
          </a:stretch>
        </p:blipFill>
        <p:spPr>
          <a:xfrm>
            <a:off x="1630631" y="5268954"/>
            <a:ext cx="5677705" cy="973321"/>
          </a:xfrm>
          <a:prstGeom prst="rect">
            <a:avLst/>
          </a:prstGeom>
        </p:spPr>
      </p:pic>
      <p:pic>
        <p:nvPicPr>
          <p:cNvPr id="8" name="Picture 7">
            <a:extLst>
              <a:ext uri="{FF2B5EF4-FFF2-40B4-BE49-F238E27FC236}">
                <a16:creationId xmlns:a16="http://schemas.microsoft.com/office/drawing/2014/main" id="{3D3CAE5D-BFD9-5B49-B198-8A0ABDDB704D}"/>
              </a:ext>
            </a:extLst>
          </p:cNvPr>
          <p:cNvPicPr>
            <a:picLocks noChangeAspect="1"/>
          </p:cNvPicPr>
          <p:nvPr/>
        </p:nvPicPr>
        <p:blipFill>
          <a:blip r:embed="rId5"/>
          <a:stretch>
            <a:fillRect/>
          </a:stretch>
        </p:blipFill>
        <p:spPr>
          <a:xfrm>
            <a:off x="1718398" y="1649707"/>
            <a:ext cx="5677705" cy="1452436"/>
          </a:xfrm>
          <a:prstGeom prst="rect">
            <a:avLst/>
          </a:prstGeom>
        </p:spPr>
      </p:pic>
      <p:pic>
        <p:nvPicPr>
          <p:cNvPr id="9" name="Picture 8">
            <a:extLst>
              <a:ext uri="{FF2B5EF4-FFF2-40B4-BE49-F238E27FC236}">
                <a16:creationId xmlns:a16="http://schemas.microsoft.com/office/drawing/2014/main" id="{35ADC03C-6E50-604E-B804-9A963A4A8B3D}"/>
              </a:ext>
            </a:extLst>
          </p:cNvPr>
          <p:cNvPicPr>
            <a:picLocks noChangeAspect="1"/>
          </p:cNvPicPr>
          <p:nvPr/>
        </p:nvPicPr>
        <p:blipFill>
          <a:blip r:embed="rId6"/>
          <a:stretch>
            <a:fillRect/>
          </a:stretch>
        </p:blipFill>
        <p:spPr>
          <a:xfrm>
            <a:off x="1695670" y="4146835"/>
            <a:ext cx="5677705" cy="1088555"/>
          </a:xfrm>
          <a:prstGeom prst="rect">
            <a:avLst/>
          </a:prstGeom>
        </p:spPr>
      </p:pic>
    </p:spTree>
    <p:extLst>
      <p:ext uri="{BB962C8B-B14F-4D97-AF65-F5344CB8AC3E}">
        <p14:creationId xmlns:p14="http://schemas.microsoft.com/office/powerpoint/2010/main" val="2178562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3098512"/>
            <a:ext cx="9144000" cy="584775"/>
          </a:xfrm>
          <a:prstGeom prst="rect">
            <a:avLst/>
          </a:prstGeom>
          <a:solidFill>
            <a:schemeClr val="accent1">
              <a:lumMod val="50000"/>
            </a:schemeClr>
          </a:solidFill>
          <a:ln>
            <a:solidFill>
              <a:schemeClr val="accent1">
                <a:lumMod val="50000"/>
              </a:schemeClr>
            </a:solidFill>
          </a:ln>
        </p:spPr>
        <p:txBody>
          <a:bodyPr wrap="square" rtlCol="0">
            <a:spAutoFit/>
          </a:bodyPr>
          <a:lstStyle/>
          <a:p>
            <a:pPr algn="ctr"/>
            <a:r>
              <a:rPr lang="en-US" sz="3200" dirty="0">
                <a:solidFill>
                  <a:schemeClr val="bg1"/>
                </a:solidFill>
              </a:rPr>
              <a:t>Location estimation</a:t>
            </a:r>
          </a:p>
        </p:txBody>
      </p:sp>
      <p:sp>
        <p:nvSpPr>
          <p:cNvPr id="3" name="Slide Number Placeholder 2">
            <a:extLst>
              <a:ext uri="{FF2B5EF4-FFF2-40B4-BE49-F238E27FC236}">
                <a16:creationId xmlns:a16="http://schemas.microsoft.com/office/drawing/2014/main" id="{D65627D8-EB6B-FF44-9EF8-89FE08024687}"/>
              </a:ext>
            </a:extLst>
          </p:cNvPr>
          <p:cNvSpPr>
            <a:spLocks noGrp="1"/>
          </p:cNvSpPr>
          <p:nvPr>
            <p:ph type="sldNum" sz="quarter" idx="12"/>
          </p:nvPr>
        </p:nvSpPr>
        <p:spPr/>
        <p:txBody>
          <a:bodyPr/>
          <a:lstStyle/>
          <a:p>
            <a:fld id="{3908DE9A-9F1E-E241-AE61-67432D23D3F3}" type="slidenum">
              <a:rPr lang="en-US" smtClean="0"/>
              <a:t>8</a:t>
            </a:fld>
            <a:endParaRPr lang="en-US"/>
          </a:p>
        </p:txBody>
      </p:sp>
    </p:spTree>
    <p:extLst>
      <p:ext uri="{BB962C8B-B14F-4D97-AF65-F5344CB8AC3E}">
        <p14:creationId xmlns:p14="http://schemas.microsoft.com/office/powerpoint/2010/main" val="4249240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E81E39-4B11-1E4B-B9E3-3FDFADF7900C}"/>
              </a:ext>
            </a:extLst>
          </p:cNvPr>
          <p:cNvSpPr>
            <a:spLocks noGrp="1"/>
          </p:cNvSpPr>
          <p:nvPr>
            <p:ph type="sldNum" sz="quarter" idx="12"/>
          </p:nvPr>
        </p:nvSpPr>
        <p:spPr/>
        <p:txBody>
          <a:bodyPr/>
          <a:lstStyle/>
          <a:p>
            <a:fld id="{3908DE9A-9F1E-E241-AE61-67432D23D3F3}" type="slidenum">
              <a:rPr lang="en-US" smtClean="0"/>
              <a:t>9</a:t>
            </a:fld>
            <a:endParaRPr lang="en-US"/>
          </a:p>
        </p:txBody>
      </p:sp>
      <p:sp>
        <p:nvSpPr>
          <p:cNvPr id="3" name="TextBox 2">
            <a:extLst>
              <a:ext uri="{FF2B5EF4-FFF2-40B4-BE49-F238E27FC236}">
                <a16:creationId xmlns:a16="http://schemas.microsoft.com/office/drawing/2014/main" id="{F342D24A-D1EE-DA4E-AF34-AFF0DB1EF843}"/>
              </a:ext>
            </a:extLst>
          </p:cNvPr>
          <p:cNvSpPr txBox="1"/>
          <p:nvPr/>
        </p:nvSpPr>
        <p:spPr>
          <a:xfrm>
            <a:off x="0" y="6545154"/>
            <a:ext cx="5454185" cy="338554"/>
          </a:xfrm>
          <a:prstGeom prst="rect">
            <a:avLst/>
          </a:prstGeom>
          <a:noFill/>
        </p:spPr>
        <p:txBody>
          <a:bodyPr wrap="none" rtlCol="0">
            <a:spAutoFit/>
          </a:bodyPr>
          <a:lstStyle/>
          <a:p>
            <a:r>
              <a:rPr lang="en-US" sz="1600" dirty="0"/>
              <a:t>Ref: Understanding GPS Principles and Applications , 2</a:t>
            </a:r>
            <a:r>
              <a:rPr lang="en-US" sz="1600" baseline="30000" dirty="0"/>
              <a:t>nd</a:t>
            </a:r>
            <a:r>
              <a:rPr lang="en-US" sz="1600" dirty="0"/>
              <a:t> Edition</a:t>
            </a:r>
          </a:p>
        </p:txBody>
      </p:sp>
      <p:pic>
        <p:nvPicPr>
          <p:cNvPr id="4" name="Picture 3">
            <a:extLst>
              <a:ext uri="{FF2B5EF4-FFF2-40B4-BE49-F238E27FC236}">
                <a16:creationId xmlns:a16="http://schemas.microsoft.com/office/drawing/2014/main" id="{7C6BAF08-FA75-4947-B4D7-E249682317F8}"/>
              </a:ext>
            </a:extLst>
          </p:cNvPr>
          <p:cNvPicPr>
            <a:picLocks noChangeAspect="1"/>
          </p:cNvPicPr>
          <p:nvPr/>
        </p:nvPicPr>
        <p:blipFill>
          <a:blip r:embed="rId2"/>
          <a:stretch>
            <a:fillRect/>
          </a:stretch>
        </p:blipFill>
        <p:spPr>
          <a:xfrm>
            <a:off x="1748540" y="1073726"/>
            <a:ext cx="5322455" cy="4710547"/>
          </a:xfrm>
          <a:prstGeom prst="rect">
            <a:avLst/>
          </a:prstGeom>
        </p:spPr>
      </p:pic>
      <p:sp>
        <p:nvSpPr>
          <p:cNvPr id="6" name="TextBox 5">
            <a:extLst>
              <a:ext uri="{FF2B5EF4-FFF2-40B4-BE49-F238E27FC236}">
                <a16:creationId xmlns:a16="http://schemas.microsoft.com/office/drawing/2014/main" id="{250A99B7-13AB-3144-BF0C-B0A4373769E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Ranging and localization</a:t>
            </a:r>
          </a:p>
        </p:txBody>
      </p:sp>
    </p:spTree>
    <p:extLst>
      <p:ext uri="{BB962C8B-B14F-4D97-AF65-F5344CB8AC3E}">
        <p14:creationId xmlns:p14="http://schemas.microsoft.com/office/powerpoint/2010/main" val="3242026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8289</TotalTime>
  <Words>1334</Words>
  <Application>Microsoft Macintosh PowerPoint</Application>
  <PresentationFormat>On-screen Show (4:3)</PresentationFormat>
  <Paragraphs>217</Paragraphs>
  <Slides>44</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Calibri Light</vt:lpstr>
      <vt:lpstr>Lucida Bright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691</cp:revision>
  <dcterms:created xsi:type="dcterms:W3CDTF">2019-02-13T16:19:48Z</dcterms:created>
  <dcterms:modified xsi:type="dcterms:W3CDTF">2020-11-05T02:22:21Z</dcterms:modified>
</cp:coreProperties>
</file>