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Nuni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CA66CC-8F0B-4313-A420-53064778C8F6}">
  <a:tblStyle styleId="{AECA66CC-8F0B-4313-A420-53064778C8F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bold.fntdata"/><Relationship Id="rId14" Type="http://schemas.openxmlformats.org/officeDocument/2006/relationships/slide" Target="slides/slide8.xml"/><Relationship Id="rId36" Type="http://schemas.openxmlformats.org/officeDocument/2006/relationships/font" Target="fonts/Nunito-regular.fntdata"/><Relationship Id="rId17" Type="http://schemas.openxmlformats.org/officeDocument/2006/relationships/slide" Target="slides/slide11.xml"/><Relationship Id="rId39" Type="http://schemas.openxmlformats.org/officeDocument/2006/relationships/font" Target="fonts/Nunito-boldItalic.fntdata"/><Relationship Id="rId16" Type="http://schemas.openxmlformats.org/officeDocument/2006/relationships/slide" Target="slides/slide10.xml"/><Relationship Id="rId38" Type="http://schemas.openxmlformats.org/officeDocument/2006/relationships/font" Target="fonts/Nuni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ngerio.cs.washington.edu/#faq" TargetMode="External"/><Relationship Id="rId3" Type="http://schemas.openxmlformats.org/officeDocument/2006/relationships/hyperlink" Target="https://www.bilibili.com/video/av4659591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Notes: </a:t>
            </a:r>
            <a:endParaRPr sz="1000"/>
          </a:p>
          <a:p>
            <a:pPr indent="0" lvl="0" marL="0" rtl="0" algn="l">
              <a:spcBef>
                <a:spcPts val="0"/>
              </a:spcBef>
              <a:spcAft>
                <a:spcPts val="0"/>
              </a:spcAft>
              <a:buClr>
                <a:schemeClr val="dk1"/>
              </a:buClr>
              <a:buSzPts val="1100"/>
              <a:buFont typeface="Arial"/>
              <a:buNone/>
            </a:pPr>
            <a:r>
              <a:rPr lang="en" u="sng">
                <a:solidFill>
                  <a:srgbClr val="3D4594"/>
                </a:solidFill>
                <a:latin typeface="Calibri"/>
                <a:ea typeface="Calibri"/>
                <a:cs typeface="Calibri"/>
                <a:sym typeface="Calibri"/>
                <a:hlinkClick r:id="rId2">
                  <a:extLst>
                    <a:ext uri="{A12FA001-AC4F-418D-AE19-62706E023703}">
                      <ahyp:hlinkClr val="tx"/>
                    </a:ext>
                  </a:extLst>
                </a:hlinkClick>
              </a:rPr>
              <a:t>https://fingerio.cs.washington.edu/#faq</a:t>
            </a:r>
            <a:endParaRPr>
              <a:solidFill>
                <a:srgbClr val="AF7B5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a:solidFill>
                <a:srgbClr val="AF7B5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u="sng">
                <a:solidFill>
                  <a:srgbClr val="3D4594"/>
                </a:solidFill>
                <a:latin typeface="Calibri"/>
                <a:ea typeface="Calibri"/>
                <a:cs typeface="Calibri"/>
                <a:sym typeface="Calibri"/>
                <a:hlinkClick r:id="rId3">
                  <a:extLst>
                    <a:ext uri="{A12FA001-AC4F-418D-AE19-62706E023703}">
                      <ahyp:hlinkClr val="tx"/>
                    </a:ext>
                  </a:extLst>
                </a:hlinkClick>
              </a:rPr>
              <a:t>https://www.bilibili.com/video/av46595910/</a:t>
            </a:r>
            <a:r>
              <a:rPr lang="en">
                <a:solidFill>
                  <a:srgbClr val="AF7B51"/>
                </a:solidFill>
                <a:latin typeface="Calibri"/>
                <a:ea typeface="Calibri"/>
                <a:cs typeface="Calibri"/>
                <a:sym typeface="Calibri"/>
              </a:rPr>
              <a:t> </a:t>
            </a: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03ad94cd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b03ad94c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811d50d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811d50d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811d50d0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811d50d0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811d50d0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811d50d0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811d50d0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a811d50d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811d50d0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811d50d0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811d50d0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811d50d0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811d50d0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811d50d0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b03ad94c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b03ad94c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0513b2dc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b0513b2dc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7b7e5f654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7b7e5f654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0513b2dc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b0513b2dc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b0513b2dc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b0513b2dc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0513b2dc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0513b2dc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0513b2dc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b0513b2d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0513b2dc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0513b2dc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b0513b2dc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b0513b2dc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b0513b2dc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b0513b2dc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b0513b2dc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b0513b2dc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b0513b2dc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b0513b2dc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b0513b2dc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b0513b2dc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7b7e5f654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7b7e5f65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0513b2dc4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0513b2dc4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03ad94cd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03ad94cd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803e98b06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803e98b06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03ad94cd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03ad94cd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06f4742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06f4742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06f474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06f474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br>
              <a:rPr lang="en"/>
            </a:br>
            <a:r>
              <a:rPr lang="en"/>
              <a:t>TED Talk: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hyperlink" Target="http://drive.google.com/file/d/1W9umslEjqtjFPCcy8Ijm2AsxFA8cluOC/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33.png"/><Relationship Id="rId5" Type="http://schemas.openxmlformats.org/officeDocument/2006/relationships/image" Target="../media/image17.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6.png"/><Relationship Id="rId7" Type="http://schemas.openxmlformats.org/officeDocument/2006/relationships/image" Target="../media/image23.png"/><Relationship Id="rId8"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n.wikipedia.org/wiki/Greek_American" TargetMode="External"/><Relationship Id="rId4" Type="http://schemas.openxmlformats.org/officeDocument/2006/relationships/hyperlink" Target="https://en.wikipedia.org/wiki/Massachusetts_Institute_of_Technology" TargetMode="External"/><Relationship Id="rId5" Type="http://schemas.openxmlformats.org/officeDocument/2006/relationships/hyperlink" Target="https://en.wikipedia.org/wiki/MIT_Media_Lab" TargetMode="External"/><Relationship Id="rId6" Type="http://schemas.openxmlformats.org/officeDocument/2006/relationships/hyperlink" Target="https://en.wikipedia.org/wiki/Being_Digital" TargetMode="External"/><Relationship Id="rId7" Type="http://schemas.openxmlformats.org/officeDocument/2006/relationships/hyperlink" Target="http://www.youtube.com/watch?v=5b5BDoddOLA" TargetMode="External"/><Relationship Id="rId8"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py8Qi0eQ-F-oQBkg8z1tiJI0X-ubKH4/view" TargetMode="External"/><Relationship Id="rId4" Type="http://schemas.openxmlformats.org/officeDocument/2006/relationships/image" Target="../media/image7.jpg"/><Relationship Id="rId5" Type="http://schemas.openxmlformats.org/officeDocument/2006/relationships/hyperlink" Target="http://drive.google.com/file/d/1n-JuUpexBXmYbkMXMUvCDUtURiUjeJuo/view" TargetMode="External"/><Relationship Id="rId6" Type="http://schemas.openxmlformats.org/officeDocument/2006/relationships/image" Target="../media/image1.png"/><Relationship Id="rId7" Type="http://schemas.openxmlformats.org/officeDocument/2006/relationships/hyperlink" Target="http://drive.google.com/file/d/1lGHi4Ee5SOKQEibApXW4RqMPZPosrCEL/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0" y="1450148"/>
            <a:ext cx="5361300" cy="182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FingerIO: Using Active Sonar for Fine-Grained Finger Tracking </a:t>
            </a:r>
            <a:endParaRPr/>
          </a:p>
        </p:txBody>
      </p:sp>
      <p:sp>
        <p:nvSpPr>
          <p:cNvPr id="129" name="Google Shape;129;p13"/>
          <p:cNvSpPr txBox="1"/>
          <p:nvPr>
            <p:ph idx="1" type="subTitle"/>
          </p:nvPr>
        </p:nvSpPr>
        <p:spPr>
          <a:xfrm>
            <a:off x="1891350" y="3270844"/>
            <a:ext cx="5361300" cy="91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Arial"/>
                <a:ea typeface="Arial"/>
                <a:cs typeface="Arial"/>
                <a:sym typeface="Arial"/>
              </a:rPr>
              <a:t>Rajalakshmi Nandakumar, Vikram Iye</a:t>
            </a:r>
            <a:r>
              <a:rPr lang="en" sz="1000">
                <a:solidFill>
                  <a:srgbClr val="000000"/>
                </a:solidFill>
                <a:latin typeface="Arial"/>
                <a:ea typeface="Arial"/>
                <a:cs typeface="Arial"/>
                <a:sym typeface="Arial"/>
              </a:rPr>
              <a:t>r</a:t>
            </a:r>
            <a:r>
              <a:rPr lang="en" sz="1000">
                <a:solidFill>
                  <a:srgbClr val="000000"/>
                </a:solidFill>
                <a:latin typeface="Arial"/>
                <a:ea typeface="Arial"/>
                <a:cs typeface="Arial"/>
                <a:sym typeface="Arial"/>
              </a:rPr>
              <a:t>, Desney Tan, Shyamnath Gollakota</a:t>
            </a:r>
            <a:endParaRPr sz="1000">
              <a:solidFill>
                <a:srgbClr val="000000"/>
              </a:solidFill>
              <a:latin typeface="Arial"/>
              <a:ea typeface="Arial"/>
              <a:cs typeface="Arial"/>
              <a:sym typeface="Arial"/>
            </a:endParaRPr>
          </a:p>
          <a:p>
            <a:pPr indent="0" lvl="0" marL="0" rtl="0" algn="ctr">
              <a:spcBef>
                <a:spcPts val="0"/>
              </a:spcBef>
              <a:spcAft>
                <a:spcPts val="0"/>
              </a:spcAft>
              <a:buNone/>
            </a:pPr>
            <a:r>
              <a:t/>
            </a:r>
            <a:endParaRPr sz="1200">
              <a:solidFill>
                <a:srgbClr val="000000"/>
              </a:solidFill>
              <a:latin typeface="Arial"/>
              <a:ea typeface="Arial"/>
              <a:cs typeface="Arial"/>
              <a:sym typeface="Arial"/>
            </a:endParaRPr>
          </a:p>
          <a:p>
            <a:pPr indent="0" lvl="0" marL="0" rtl="0" algn="ctr">
              <a:spcBef>
                <a:spcPts val="0"/>
              </a:spcBef>
              <a:spcAft>
                <a:spcPts val="0"/>
              </a:spcAft>
              <a:buNone/>
            </a:pPr>
            <a:r>
              <a:rPr lang="en" sz="1200">
                <a:solidFill>
                  <a:srgbClr val="000000"/>
                </a:solidFill>
                <a:latin typeface="Arial"/>
                <a:ea typeface="Arial"/>
                <a:cs typeface="Arial"/>
                <a:sym typeface="Arial"/>
              </a:rPr>
              <a:t>Presented by:</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Muhammed Zahid Ozturk &amp; Biswaksen Patnaik</a:t>
            </a:r>
            <a:endParaRPr sz="1200">
              <a:solidFill>
                <a:srgbClr val="000000"/>
              </a:solidFill>
              <a:latin typeface="Arial"/>
              <a:ea typeface="Arial"/>
              <a:cs typeface="Arial"/>
              <a:sym typeface="Arial"/>
            </a:endParaRPr>
          </a:p>
        </p:txBody>
      </p:sp>
      <p:sp>
        <p:nvSpPr>
          <p:cNvPr id="130" name="Google Shape;130;p13"/>
          <p:cNvSpPr txBox="1"/>
          <p:nvPr/>
        </p:nvSpPr>
        <p:spPr>
          <a:xfrm>
            <a:off x="2670200" y="4473675"/>
            <a:ext cx="6257700" cy="4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Nandakumar, Rajalakshmi, et al. "Fingerio: Using active sonar for fine-grained finger tracking." </a:t>
            </a:r>
            <a:r>
              <a:rPr i="1" lang="en" sz="1100"/>
              <a:t>Proceedings of the 2016 CHI Conference on Human Factors in Computing Systems</a:t>
            </a:r>
            <a:r>
              <a:rPr lang="en" sz="1100"/>
              <a:t>. 2016.</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Ideas</a:t>
            </a:r>
            <a:endParaRPr/>
          </a:p>
        </p:txBody>
      </p:sp>
      <p:sp>
        <p:nvSpPr>
          <p:cNvPr id="190" name="Google Shape;190;p22"/>
          <p:cNvSpPr txBox="1"/>
          <p:nvPr/>
        </p:nvSpPr>
        <p:spPr>
          <a:xfrm>
            <a:off x="1039425" y="1725225"/>
            <a:ext cx="7179300" cy="2625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Calibri"/>
              <a:buChar char="●"/>
            </a:pPr>
            <a:r>
              <a:rPr lang="en">
                <a:latin typeface="Calibri"/>
                <a:ea typeface="Calibri"/>
                <a:cs typeface="Calibri"/>
                <a:sym typeface="Calibri"/>
              </a:rPr>
              <a:t>Transforming mobile devices into </a:t>
            </a:r>
            <a:r>
              <a:rPr lang="en">
                <a:highlight>
                  <a:srgbClr val="FFF2CC"/>
                </a:highlight>
                <a:latin typeface="Calibri"/>
                <a:ea typeface="Calibri"/>
                <a:cs typeface="Calibri"/>
                <a:sym typeface="Calibri"/>
              </a:rPr>
              <a:t>active sonars</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317500" lvl="0" marL="457200" rtl="0" algn="l">
              <a:lnSpc>
                <a:spcPct val="115000"/>
              </a:lnSpc>
              <a:spcBef>
                <a:spcPts val="0"/>
              </a:spcBef>
              <a:spcAft>
                <a:spcPts val="0"/>
              </a:spcAft>
              <a:buClr>
                <a:srgbClr val="000000"/>
              </a:buClr>
              <a:buSzPts val="1400"/>
              <a:buFont typeface="Calibri"/>
              <a:buChar char="●"/>
            </a:pPr>
            <a:r>
              <a:rPr lang="en">
                <a:latin typeface="Calibri"/>
                <a:ea typeface="Calibri"/>
                <a:cs typeface="Calibri"/>
                <a:sym typeface="Calibri"/>
              </a:rPr>
              <a:t>Achieving sub-centimeter</a:t>
            </a:r>
            <a:r>
              <a:rPr lang="en">
                <a:highlight>
                  <a:srgbClr val="FFF2CC"/>
                </a:highlight>
                <a:latin typeface="Calibri"/>
                <a:ea typeface="Calibri"/>
                <a:cs typeface="Calibri"/>
                <a:sym typeface="Calibri"/>
              </a:rPr>
              <a:t> tracking accuracy</a:t>
            </a:r>
            <a:endParaRPr sz="16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 the device into Active Sonar</a:t>
            </a:r>
            <a:endParaRPr/>
          </a:p>
        </p:txBody>
      </p:sp>
      <p:pic>
        <p:nvPicPr>
          <p:cNvPr id="196" name="Google Shape;196;p23"/>
          <p:cNvPicPr preferRelativeResize="0"/>
          <p:nvPr/>
        </p:nvPicPr>
        <p:blipFill>
          <a:blip r:embed="rId3">
            <a:alphaModFix/>
          </a:blip>
          <a:stretch>
            <a:fillRect/>
          </a:stretch>
        </p:blipFill>
        <p:spPr>
          <a:xfrm>
            <a:off x="2454425" y="1517425"/>
            <a:ext cx="4295604" cy="303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 the device into Active Sonar</a:t>
            </a:r>
            <a:endParaRPr/>
          </a:p>
        </p:txBody>
      </p:sp>
      <p:pic>
        <p:nvPicPr>
          <p:cNvPr id="202" name="Google Shape;202;p24"/>
          <p:cNvPicPr preferRelativeResize="0"/>
          <p:nvPr/>
        </p:nvPicPr>
        <p:blipFill>
          <a:blip r:embed="rId3">
            <a:alphaModFix/>
          </a:blip>
          <a:stretch>
            <a:fillRect/>
          </a:stretch>
        </p:blipFill>
        <p:spPr>
          <a:xfrm>
            <a:off x="2543525" y="1517425"/>
            <a:ext cx="4056961" cy="303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 the device into Active Sonar</a:t>
            </a:r>
            <a:endParaRPr/>
          </a:p>
        </p:txBody>
      </p:sp>
      <p:pic>
        <p:nvPicPr>
          <p:cNvPr id="208" name="Google Shape;208;p25"/>
          <p:cNvPicPr preferRelativeResize="0"/>
          <p:nvPr/>
        </p:nvPicPr>
        <p:blipFill>
          <a:blip r:embed="rId3">
            <a:alphaModFix/>
          </a:blip>
          <a:stretch>
            <a:fillRect/>
          </a:stretch>
        </p:blipFill>
        <p:spPr>
          <a:xfrm>
            <a:off x="2424200" y="1541600"/>
            <a:ext cx="4295604" cy="3038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 the device into Active Sonar</a:t>
            </a:r>
            <a:endParaRPr/>
          </a:p>
        </p:txBody>
      </p:sp>
      <p:pic>
        <p:nvPicPr>
          <p:cNvPr id="214" name="Google Shape;214;p26"/>
          <p:cNvPicPr preferRelativeResize="0"/>
          <p:nvPr/>
        </p:nvPicPr>
        <p:blipFill>
          <a:blip r:embed="rId3">
            <a:alphaModFix/>
          </a:blip>
          <a:stretch>
            <a:fillRect/>
          </a:stretch>
        </p:blipFill>
        <p:spPr>
          <a:xfrm>
            <a:off x="2147350" y="1450575"/>
            <a:ext cx="4849300" cy="334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891675" y="86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Measuring arrival time</a:t>
            </a:r>
            <a:endParaRPr/>
          </a:p>
        </p:txBody>
      </p:sp>
      <p:pic>
        <p:nvPicPr>
          <p:cNvPr id="220" name="Google Shape;220;p27"/>
          <p:cNvPicPr preferRelativeResize="0"/>
          <p:nvPr/>
        </p:nvPicPr>
        <p:blipFill>
          <a:blip r:embed="rId3">
            <a:alphaModFix/>
          </a:blip>
          <a:stretch>
            <a:fillRect/>
          </a:stretch>
        </p:blipFill>
        <p:spPr>
          <a:xfrm>
            <a:off x="2577612" y="1818325"/>
            <a:ext cx="3857164" cy="2640525"/>
          </a:xfrm>
          <a:prstGeom prst="rect">
            <a:avLst/>
          </a:prstGeom>
          <a:noFill/>
          <a:ln>
            <a:noFill/>
          </a:ln>
        </p:spPr>
      </p:pic>
      <p:pic>
        <p:nvPicPr>
          <p:cNvPr id="221" name="Google Shape;221;p27"/>
          <p:cNvPicPr preferRelativeResize="0"/>
          <p:nvPr/>
        </p:nvPicPr>
        <p:blipFill>
          <a:blip r:embed="rId4">
            <a:alphaModFix/>
          </a:blip>
          <a:stretch>
            <a:fillRect/>
          </a:stretch>
        </p:blipFill>
        <p:spPr>
          <a:xfrm>
            <a:off x="4590394" y="2053312"/>
            <a:ext cx="1975992" cy="16388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Finger Tracking</a:t>
            </a:r>
            <a:endParaRPr/>
          </a:p>
        </p:txBody>
      </p:sp>
      <p:pic>
        <p:nvPicPr>
          <p:cNvPr id="227" name="Google Shape;227;p28"/>
          <p:cNvPicPr preferRelativeResize="0"/>
          <p:nvPr/>
        </p:nvPicPr>
        <p:blipFill>
          <a:blip r:embed="rId3">
            <a:alphaModFix/>
          </a:blip>
          <a:stretch>
            <a:fillRect/>
          </a:stretch>
        </p:blipFill>
        <p:spPr>
          <a:xfrm>
            <a:off x="2151695" y="1535375"/>
            <a:ext cx="4894974" cy="2922201"/>
          </a:xfrm>
          <a:prstGeom prst="rect">
            <a:avLst/>
          </a:prstGeom>
          <a:noFill/>
          <a:ln>
            <a:noFill/>
          </a:ln>
        </p:spPr>
      </p:pic>
      <p:pic>
        <p:nvPicPr>
          <p:cNvPr id="228" name="Google Shape;228;p28" title="media4.avi">
            <a:hlinkClick r:id="rId4"/>
          </p:cNvPr>
          <p:cNvPicPr preferRelativeResize="0"/>
          <p:nvPr/>
        </p:nvPicPr>
        <p:blipFill>
          <a:blip r:embed="rId5">
            <a:alphaModFix/>
          </a:blip>
          <a:stretch>
            <a:fillRect/>
          </a:stretch>
        </p:blipFill>
        <p:spPr>
          <a:xfrm>
            <a:off x="5391300" y="2447350"/>
            <a:ext cx="1581526" cy="118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Finger Tracking</a:t>
            </a:r>
            <a:endParaRPr/>
          </a:p>
        </p:txBody>
      </p:sp>
      <p:sp>
        <p:nvSpPr>
          <p:cNvPr id="234" name="Google Shape;234;p29"/>
          <p:cNvSpPr txBox="1"/>
          <p:nvPr>
            <p:ph idx="1" type="body"/>
          </p:nvPr>
        </p:nvSpPr>
        <p:spPr>
          <a:xfrm>
            <a:off x="819150" y="1650025"/>
            <a:ext cx="7796100" cy="30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rPr lang="en" sz="1200">
                <a:solidFill>
                  <a:srgbClr val="000000"/>
                </a:solidFill>
              </a:rPr>
              <a:t>Estimate echo arrival with </a:t>
            </a:r>
            <a:r>
              <a:rPr lang="en" sz="1200">
                <a:solidFill>
                  <a:srgbClr val="000000"/>
                </a:solidFill>
                <a:highlight>
                  <a:srgbClr val="FFF2CC"/>
                </a:highlight>
              </a:rPr>
              <a:t>2-3 sample error</a:t>
            </a:r>
            <a:r>
              <a:rPr lang="en" sz="1200">
                <a:solidFill>
                  <a:srgbClr val="000000"/>
                </a:solidFill>
              </a:rPr>
              <a:t> - tracking </a:t>
            </a:r>
            <a:r>
              <a:rPr lang="en" sz="1200">
                <a:solidFill>
                  <a:srgbClr val="000000"/>
                </a:solidFill>
                <a:highlight>
                  <a:srgbClr val="FFF2CC"/>
                </a:highlight>
              </a:rPr>
              <a:t>accuracy of 3 cm</a:t>
            </a:r>
            <a:endParaRPr sz="1200">
              <a:solidFill>
                <a:srgbClr val="000000"/>
              </a:solidFill>
              <a:highlight>
                <a:srgbClr val="FFF2CC"/>
              </a:highlight>
            </a:endParaRPr>
          </a:p>
          <a:p>
            <a:pPr indent="0" lvl="0" marL="0" rtl="0" algn="l">
              <a:spcBef>
                <a:spcPts val="0"/>
              </a:spcBef>
              <a:spcAft>
                <a:spcPts val="0"/>
              </a:spcAft>
              <a:buNone/>
            </a:pPr>
            <a:r>
              <a:t/>
            </a:r>
            <a:endParaRPr sz="1100"/>
          </a:p>
          <a:p>
            <a:pPr indent="0" lvl="0" marL="0" rtl="0" algn="l">
              <a:spcBef>
                <a:spcPts val="1600"/>
              </a:spcBef>
              <a:spcAft>
                <a:spcPts val="0"/>
              </a:spcAft>
              <a:buNone/>
            </a:pPr>
            <a:r>
              <a:t/>
            </a:r>
            <a:endParaRPr sz="1100"/>
          </a:p>
          <a:p>
            <a:pPr indent="0" lvl="0" marL="0" rtl="0" algn="l">
              <a:spcBef>
                <a:spcPts val="1600"/>
              </a:spcBef>
              <a:spcAft>
                <a:spcPts val="1600"/>
              </a:spcAft>
              <a:buNone/>
            </a:pPr>
            <a:r>
              <a:t/>
            </a:r>
            <a:endParaRPr sz="1100"/>
          </a:p>
        </p:txBody>
      </p:sp>
      <p:pic>
        <p:nvPicPr>
          <p:cNvPr id="235" name="Google Shape;235;p29"/>
          <p:cNvPicPr preferRelativeResize="0"/>
          <p:nvPr/>
        </p:nvPicPr>
        <p:blipFill>
          <a:blip r:embed="rId3">
            <a:alphaModFix/>
          </a:blip>
          <a:stretch>
            <a:fillRect/>
          </a:stretch>
        </p:blipFill>
        <p:spPr>
          <a:xfrm>
            <a:off x="2572087" y="3263624"/>
            <a:ext cx="4290226" cy="441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Synchronization in WiFi Networks</a:t>
            </a:r>
            <a:endParaRPr/>
          </a:p>
        </p:txBody>
      </p:sp>
      <p:sp>
        <p:nvSpPr>
          <p:cNvPr id="241" name="Google Shape;241;p30"/>
          <p:cNvSpPr txBox="1"/>
          <p:nvPr>
            <p:ph idx="1" type="body"/>
          </p:nvPr>
        </p:nvSpPr>
        <p:spPr>
          <a:xfrm>
            <a:off x="819150" y="3508475"/>
            <a:ext cx="7505700" cy="1237200"/>
          </a:xfrm>
          <a:prstGeom prst="rect">
            <a:avLst/>
          </a:prstGeom>
        </p:spPr>
        <p:txBody>
          <a:bodyPr anchorCtr="0" anchor="t" bIns="91425" lIns="91425" spcFirstLastPara="1" rIns="91425" wrap="square" tIns="91425">
            <a:noAutofit/>
          </a:bodyPr>
          <a:lstStyle/>
          <a:p>
            <a:pPr indent="-336550" lvl="0" marL="457200" rtl="0" algn="l">
              <a:spcBef>
                <a:spcPts val="800"/>
              </a:spcBef>
              <a:spcAft>
                <a:spcPts val="0"/>
              </a:spcAft>
              <a:buClr>
                <a:srgbClr val="000000"/>
              </a:buClr>
              <a:buSzPts val="1700"/>
              <a:buChar char="●"/>
            </a:pPr>
            <a:r>
              <a:rPr lang="en" sz="1700">
                <a:solidFill>
                  <a:srgbClr val="000000"/>
                </a:solidFill>
              </a:rPr>
              <a:t>Transmitters and receivers do not share a common, synchronized clock</a:t>
            </a:r>
            <a:endParaRPr sz="1700">
              <a:solidFill>
                <a:srgbClr val="000000"/>
              </a:solidFill>
            </a:endParaRPr>
          </a:p>
          <a:p>
            <a:pPr indent="0" lvl="0" marL="0" rtl="0" algn="l">
              <a:spcBef>
                <a:spcPts val="100"/>
              </a:spcBef>
              <a:spcAft>
                <a:spcPts val="0"/>
              </a:spcAft>
              <a:buNone/>
            </a:pPr>
            <a:r>
              <a:rPr lang="en" sz="100">
                <a:solidFill>
                  <a:srgbClr val="000000"/>
                </a:solidFill>
              </a:rPr>
              <a:t>•</a:t>
            </a:r>
            <a:endParaRPr sz="100">
              <a:solidFill>
                <a:srgbClr val="000000"/>
              </a:solidFill>
            </a:endParaRPr>
          </a:p>
          <a:p>
            <a:pPr indent="0" lvl="0" marL="0" rtl="0" algn="l">
              <a:spcBef>
                <a:spcPts val="100"/>
              </a:spcBef>
              <a:spcAft>
                <a:spcPts val="0"/>
              </a:spcAft>
              <a:buNone/>
            </a:pPr>
            <a:r>
              <a:rPr lang="en" sz="100">
                <a:solidFill>
                  <a:srgbClr val="000000"/>
                </a:solidFill>
              </a:rPr>
              <a:t>•</a:t>
            </a:r>
            <a:endParaRPr sz="100">
              <a:solidFill>
                <a:srgbClr val="000000"/>
              </a:solidFill>
            </a:endParaRPr>
          </a:p>
          <a:p>
            <a:pPr indent="-336550" lvl="0" marL="457200" rtl="0" algn="l">
              <a:spcBef>
                <a:spcPts val="800"/>
              </a:spcBef>
              <a:spcAft>
                <a:spcPts val="0"/>
              </a:spcAft>
              <a:buClr>
                <a:srgbClr val="000000"/>
              </a:buClr>
              <a:buSzPts val="1700"/>
              <a:buChar char="●"/>
            </a:pPr>
            <a:r>
              <a:rPr lang="en" sz="1700">
                <a:solidFill>
                  <a:srgbClr val="000000"/>
                </a:solidFill>
              </a:rPr>
              <a:t>Receivers need to determine the start of a message to successfully decode</a:t>
            </a:r>
            <a:endParaRPr sz="1700">
              <a:solidFill>
                <a:srgbClr val="000000"/>
              </a:solidFill>
            </a:endParaRPr>
          </a:p>
          <a:p>
            <a:pPr indent="0" lvl="0" marL="0" rtl="0" algn="l">
              <a:spcBef>
                <a:spcPts val="0"/>
              </a:spcBef>
              <a:spcAft>
                <a:spcPts val="1600"/>
              </a:spcAft>
              <a:buNone/>
            </a:pPr>
            <a:r>
              <a:t/>
            </a:r>
            <a:endParaRPr/>
          </a:p>
        </p:txBody>
      </p:sp>
      <p:pic>
        <p:nvPicPr>
          <p:cNvPr id="242" name="Google Shape;242;p30"/>
          <p:cNvPicPr preferRelativeResize="0"/>
          <p:nvPr/>
        </p:nvPicPr>
        <p:blipFill>
          <a:blip r:embed="rId3">
            <a:alphaModFix/>
          </a:blip>
          <a:stretch>
            <a:fillRect/>
          </a:stretch>
        </p:blipFill>
        <p:spPr>
          <a:xfrm>
            <a:off x="1782625" y="1554713"/>
            <a:ext cx="2034075" cy="2034075"/>
          </a:xfrm>
          <a:prstGeom prst="rect">
            <a:avLst/>
          </a:prstGeom>
          <a:noFill/>
          <a:ln>
            <a:noFill/>
          </a:ln>
        </p:spPr>
      </p:pic>
      <p:pic>
        <p:nvPicPr>
          <p:cNvPr id="243" name="Google Shape;243;p30"/>
          <p:cNvPicPr preferRelativeResize="0"/>
          <p:nvPr/>
        </p:nvPicPr>
        <p:blipFill>
          <a:blip r:embed="rId4">
            <a:alphaModFix/>
          </a:blip>
          <a:stretch>
            <a:fillRect/>
          </a:stretch>
        </p:blipFill>
        <p:spPr>
          <a:xfrm>
            <a:off x="5869800" y="1693986"/>
            <a:ext cx="887925" cy="1755529"/>
          </a:xfrm>
          <a:prstGeom prst="rect">
            <a:avLst/>
          </a:prstGeom>
          <a:noFill/>
          <a:ln>
            <a:noFill/>
          </a:ln>
        </p:spPr>
      </p:pic>
      <p:pic>
        <p:nvPicPr>
          <p:cNvPr id="244" name="Google Shape;244;p30"/>
          <p:cNvPicPr preferRelativeResize="0"/>
          <p:nvPr/>
        </p:nvPicPr>
        <p:blipFill>
          <a:blip r:embed="rId5">
            <a:alphaModFix/>
          </a:blip>
          <a:stretch>
            <a:fillRect/>
          </a:stretch>
        </p:blipFill>
        <p:spPr>
          <a:xfrm rot="2700000">
            <a:off x="3533900" y="1720062"/>
            <a:ext cx="540800" cy="540800"/>
          </a:xfrm>
          <a:prstGeom prst="rect">
            <a:avLst/>
          </a:prstGeom>
          <a:noFill/>
          <a:ln>
            <a:noFill/>
          </a:ln>
        </p:spPr>
      </p:pic>
      <p:pic>
        <p:nvPicPr>
          <p:cNvPr id="245" name="Google Shape;245;p30"/>
          <p:cNvPicPr preferRelativeResize="0"/>
          <p:nvPr/>
        </p:nvPicPr>
        <p:blipFill>
          <a:blip r:embed="rId6">
            <a:alphaModFix/>
          </a:blip>
          <a:stretch>
            <a:fillRect/>
          </a:stretch>
        </p:blipFill>
        <p:spPr>
          <a:xfrm>
            <a:off x="5375152" y="1804113"/>
            <a:ext cx="468725" cy="462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Fine-grained Timing Estimation Using Orthogonal Frequency Division Multiplexing (OFDM)</a:t>
            </a:r>
            <a:endParaRPr sz="2500"/>
          </a:p>
        </p:txBody>
      </p:sp>
      <p:pic>
        <p:nvPicPr>
          <p:cNvPr id="251" name="Google Shape;251;p31"/>
          <p:cNvPicPr preferRelativeResize="0"/>
          <p:nvPr/>
        </p:nvPicPr>
        <p:blipFill rotWithShape="1">
          <a:blip r:embed="rId3">
            <a:alphaModFix/>
          </a:blip>
          <a:srcRect b="0" l="0" r="0" t="12334"/>
          <a:stretch/>
        </p:blipFill>
        <p:spPr>
          <a:xfrm>
            <a:off x="4820900" y="2964775"/>
            <a:ext cx="3213075" cy="1457225"/>
          </a:xfrm>
          <a:prstGeom prst="rect">
            <a:avLst/>
          </a:prstGeom>
          <a:noFill/>
          <a:ln>
            <a:noFill/>
          </a:ln>
        </p:spPr>
      </p:pic>
      <p:sp>
        <p:nvSpPr>
          <p:cNvPr id="252" name="Google Shape;252;p31"/>
          <p:cNvSpPr/>
          <p:nvPr/>
        </p:nvSpPr>
        <p:spPr>
          <a:xfrm>
            <a:off x="4963425" y="2640225"/>
            <a:ext cx="706200" cy="22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5669625" y="2640225"/>
            <a:ext cx="1548000" cy="22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7217625" y="2640225"/>
            <a:ext cx="706200" cy="22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Cyclic Suffix</a:t>
            </a:r>
            <a:endParaRPr sz="700"/>
          </a:p>
        </p:txBody>
      </p:sp>
      <p:cxnSp>
        <p:nvCxnSpPr>
          <p:cNvPr id="255" name="Google Shape;255;p31"/>
          <p:cNvCxnSpPr>
            <a:stCxn id="252" idx="0"/>
            <a:endCxn id="254" idx="0"/>
          </p:cNvCxnSpPr>
          <p:nvPr/>
        </p:nvCxnSpPr>
        <p:spPr>
          <a:xfrm flipH="1" rot="-5400000">
            <a:off x="6443325" y="1513425"/>
            <a:ext cx="600" cy="2254200"/>
          </a:xfrm>
          <a:prstGeom prst="curvedConnector3">
            <a:avLst>
              <a:gd fmla="val -74495833" name="adj1"/>
            </a:avLst>
          </a:prstGeom>
          <a:noFill/>
          <a:ln cap="flat" cmpd="sng" w="9525">
            <a:solidFill>
              <a:schemeClr val="dk2"/>
            </a:solidFill>
            <a:prstDash val="solid"/>
            <a:round/>
            <a:headEnd len="med" w="med" type="none"/>
            <a:tailEnd len="med" w="med" type="triangle"/>
          </a:ln>
        </p:spPr>
      </p:cxnSp>
      <p:sp>
        <p:nvSpPr>
          <p:cNvPr id="256" name="Google Shape;256;p31"/>
          <p:cNvSpPr/>
          <p:nvPr/>
        </p:nvSpPr>
        <p:spPr>
          <a:xfrm>
            <a:off x="4963425" y="2640225"/>
            <a:ext cx="2254200" cy="22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Data Signal</a:t>
            </a:r>
            <a:endParaRPr sz="700"/>
          </a:p>
        </p:txBody>
      </p:sp>
      <p:cxnSp>
        <p:nvCxnSpPr>
          <p:cNvPr id="257" name="Google Shape;257;p31"/>
          <p:cNvCxnSpPr/>
          <p:nvPr/>
        </p:nvCxnSpPr>
        <p:spPr>
          <a:xfrm rot="10800000">
            <a:off x="5687850" y="2643375"/>
            <a:ext cx="0" cy="213900"/>
          </a:xfrm>
          <a:prstGeom prst="straightConnector1">
            <a:avLst/>
          </a:prstGeom>
          <a:noFill/>
          <a:ln cap="flat" cmpd="sng" w="9525">
            <a:solidFill>
              <a:schemeClr val="dk2"/>
            </a:solidFill>
            <a:prstDash val="dash"/>
            <a:round/>
            <a:headEnd len="med" w="med" type="none"/>
            <a:tailEnd len="med" w="med" type="none"/>
          </a:ln>
        </p:spPr>
      </p:cxnSp>
      <p:sp>
        <p:nvSpPr>
          <p:cNvPr id="258" name="Google Shape;258;p31"/>
          <p:cNvSpPr/>
          <p:nvPr/>
        </p:nvSpPr>
        <p:spPr>
          <a:xfrm>
            <a:off x="819150" y="2452550"/>
            <a:ext cx="2718900" cy="1813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OFDM</a:t>
            </a:r>
            <a:endParaRPr b="1">
              <a:solidFill>
                <a:srgbClr val="FFFFFF"/>
              </a:solidFill>
              <a:latin typeface="Calibri"/>
              <a:ea typeface="Calibri"/>
              <a:cs typeface="Calibri"/>
              <a:sym typeface="Calibri"/>
            </a:endParaRPr>
          </a:p>
          <a:p>
            <a:pPr indent="0" lvl="0" marL="0" rtl="0" algn="l">
              <a:spcBef>
                <a:spcPts val="0"/>
              </a:spcBef>
              <a:spcAft>
                <a:spcPts val="0"/>
              </a:spcAft>
              <a:buNone/>
            </a:pPr>
            <a:r>
              <a:rPr b="1" lang="en">
                <a:solidFill>
                  <a:srgbClr val="FFFFFF"/>
                </a:solidFill>
                <a:latin typeface="Calibri"/>
                <a:ea typeface="Calibri"/>
                <a:cs typeface="Calibri"/>
                <a:sym typeface="Calibri"/>
              </a:rPr>
              <a:t>Specific Waveform with the following properties</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Fourier Transform amplitudes are the same up to certain delays.</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Phase values show drifting, with proportional to delay.</a:t>
            </a:r>
            <a:endParaRPr>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Contactless Finger Tracking without Additional Hardware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Fine-grained Timing Estimate Using OFDM</a:t>
            </a:r>
            <a:endParaRPr/>
          </a:p>
        </p:txBody>
      </p:sp>
      <p:pic>
        <p:nvPicPr>
          <p:cNvPr id="264" name="Google Shape;264;p32"/>
          <p:cNvPicPr preferRelativeResize="0"/>
          <p:nvPr/>
        </p:nvPicPr>
        <p:blipFill>
          <a:blip r:embed="rId3">
            <a:alphaModFix/>
          </a:blip>
          <a:stretch>
            <a:fillRect/>
          </a:stretch>
        </p:blipFill>
        <p:spPr>
          <a:xfrm>
            <a:off x="357053" y="2006675"/>
            <a:ext cx="2596896" cy="1345155"/>
          </a:xfrm>
          <a:prstGeom prst="rect">
            <a:avLst/>
          </a:prstGeom>
          <a:noFill/>
          <a:ln>
            <a:noFill/>
          </a:ln>
        </p:spPr>
      </p:pic>
      <p:pic>
        <p:nvPicPr>
          <p:cNvPr id="265" name="Google Shape;265;p32"/>
          <p:cNvPicPr preferRelativeResize="0"/>
          <p:nvPr/>
        </p:nvPicPr>
        <p:blipFill>
          <a:blip r:embed="rId4">
            <a:alphaModFix/>
          </a:blip>
          <a:stretch>
            <a:fillRect/>
          </a:stretch>
        </p:blipFill>
        <p:spPr>
          <a:xfrm>
            <a:off x="3155224" y="2006675"/>
            <a:ext cx="2596896" cy="1345155"/>
          </a:xfrm>
          <a:prstGeom prst="rect">
            <a:avLst/>
          </a:prstGeom>
          <a:noFill/>
          <a:ln>
            <a:noFill/>
          </a:ln>
        </p:spPr>
      </p:pic>
      <p:pic>
        <p:nvPicPr>
          <p:cNvPr id="266" name="Google Shape;266;p32"/>
          <p:cNvPicPr preferRelativeResize="0"/>
          <p:nvPr/>
        </p:nvPicPr>
        <p:blipFill>
          <a:blip r:embed="rId5">
            <a:alphaModFix/>
          </a:blip>
          <a:stretch>
            <a:fillRect/>
          </a:stretch>
        </p:blipFill>
        <p:spPr>
          <a:xfrm>
            <a:off x="6012587" y="2008480"/>
            <a:ext cx="2596550" cy="1343350"/>
          </a:xfrm>
          <a:prstGeom prst="rect">
            <a:avLst/>
          </a:prstGeom>
          <a:noFill/>
          <a:ln>
            <a:noFill/>
          </a:ln>
        </p:spPr>
      </p:pic>
      <p:pic>
        <p:nvPicPr>
          <p:cNvPr id="267" name="Google Shape;267;p32"/>
          <p:cNvPicPr preferRelativeResize="0"/>
          <p:nvPr/>
        </p:nvPicPr>
        <p:blipFill>
          <a:blip r:embed="rId6">
            <a:alphaModFix/>
          </a:blip>
          <a:stretch>
            <a:fillRect/>
          </a:stretch>
        </p:blipFill>
        <p:spPr>
          <a:xfrm>
            <a:off x="6012412" y="3467652"/>
            <a:ext cx="2596897" cy="843991"/>
          </a:xfrm>
          <a:prstGeom prst="rect">
            <a:avLst/>
          </a:prstGeom>
          <a:noFill/>
          <a:ln>
            <a:noFill/>
          </a:ln>
        </p:spPr>
      </p:pic>
      <p:pic>
        <p:nvPicPr>
          <p:cNvPr id="268" name="Google Shape;268;p32"/>
          <p:cNvPicPr preferRelativeResize="0"/>
          <p:nvPr/>
        </p:nvPicPr>
        <p:blipFill>
          <a:blip r:embed="rId7">
            <a:alphaModFix/>
          </a:blip>
          <a:stretch>
            <a:fillRect/>
          </a:stretch>
        </p:blipFill>
        <p:spPr>
          <a:xfrm>
            <a:off x="3155049" y="3489293"/>
            <a:ext cx="2596897" cy="822350"/>
          </a:xfrm>
          <a:prstGeom prst="rect">
            <a:avLst/>
          </a:prstGeom>
          <a:noFill/>
          <a:ln>
            <a:noFill/>
          </a:ln>
        </p:spPr>
      </p:pic>
      <p:pic>
        <p:nvPicPr>
          <p:cNvPr id="269" name="Google Shape;269;p32"/>
          <p:cNvPicPr preferRelativeResize="0"/>
          <p:nvPr/>
        </p:nvPicPr>
        <p:blipFill>
          <a:blip r:embed="rId8">
            <a:alphaModFix/>
          </a:blip>
          <a:stretch>
            <a:fillRect/>
          </a:stretch>
        </p:blipFill>
        <p:spPr>
          <a:xfrm>
            <a:off x="356878" y="3480636"/>
            <a:ext cx="2596897" cy="831007"/>
          </a:xfrm>
          <a:prstGeom prst="rect">
            <a:avLst/>
          </a:prstGeom>
          <a:noFill/>
          <a:ln>
            <a:noFill/>
          </a:ln>
        </p:spPr>
      </p:pic>
      <p:sp>
        <p:nvSpPr>
          <p:cNvPr id="270" name="Google Shape;270;p32"/>
          <p:cNvSpPr/>
          <p:nvPr/>
        </p:nvSpPr>
        <p:spPr>
          <a:xfrm>
            <a:off x="592400" y="4427475"/>
            <a:ext cx="7927500" cy="33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libri"/>
                <a:ea typeface="Calibri"/>
                <a:cs typeface="Calibri"/>
                <a:sym typeface="Calibri"/>
              </a:rPr>
              <a:t>As shown, phase values can be used to estimate the exact delay</a:t>
            </a:r>
            <a:endParaRPr>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Pipeline</a:t>
            </a:r>
            <a:endParaRPr/>
          </a:p>
        </p:txBody>
      </p:sp>
      <p:sp>
        <p:nvSpPr>
          <p:cNvPr id="276" name="Google Shape;276;p33"/>
          <p:cNvSpPr txBox="1"/>
          <p:nvPr>
            <p:ph idx="1" type="body"/>
          </p:nvPr>
        </p:nvSpPr>
        <p:spPr>
          <a:xfrm>
            <a:off x="722000" y="3268775"/>
            <a:ext cx="7505700" cy="1273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a:t>Transmit 18-20 kHz OFDM symbols, every 5.92 ms</a:t>
            </a:r>
            <a:endParaRPr/>
          </a:p>
          <a:p>
            <a:pPr indent="-311150" lvl="0" marL="457200" rtl="0" algn="l">
              <a:spcBef>
                <a:spcPts val="0"/>
              </a:spcBef>
              <a:spcAft>
                <a:spcPts val="0"/>
              </a:spcAft>
              <a:buSzPts val="1300"/>
              <a:buAutoNum type="arabicPeriod"/>
            </a:pPr>
            <a:r>
              <a:rPr lang="en"/>
              <a:t>Use correlation to get a coarse timing estimate - within 2-3 samples</a:t>
            </a:r>
            <a:endParaRPr/>
          </a:p>
          <a:p>
            <a:pPr indent="-311150" lvl="0" marL="457200" rtl="0" algn="l">
              <a:spcBef>
                <a:spcPts val="0"/>
              </a:spcBef>
              <a:spcAft>
                <a:spcPts val="0"/>
              </a:spcAft>
              <a:buSzPts val="1300"/>
              <a:buAutoNum type="arabicPeriod"/>
            </a:pPr>
            <a:r>
              <a:rPr lang="en"/>
              <a:t>Fine tune the timing estimate by using phase properties of OFDM - &lt;1 cm accuracy</a:t>
            </a:r>
            <a:endParaRPr/>
          </a:p>
          <a:p>
            <a:pPr indent="-311150" lvl="0" marL="457200" rtl="0" algn="l">
              <a:spcBef>
                <a:spcPts val="0"/>
              </a:spcBef>
              <a:spcAft>
                <a:spcPts val="0"/>
              </a:spcAft>
              <a:buSzPts val="1300"/>
              <a:buAutoNum type="arabicPeriod"/>
            </a:pPr>
            <a:r>
              <a:rPr lang="en"/>
              <a:t>Apply triangulation to estimate location of the finger in 2D space, using distance estimates from both microphones</a:t>
            </a:r>
            <a:endParaRPr/>
          </a:p>
        </p:txBody>
      </p:sp>
      <p:pic>
        <p:nvPicPr>
          <p:cNvPr id="277" name="Google Shape;277;p33"/>
          <p:cNvPicPr preferRelativeResize="0"/>
          <p:nvPr/>
        </p:nvPicPr>
        <p:blipFill>
          <a:blip r:embed="rId3">
            <a:alphaModFix/>
          </a:blip>
          <a:stretch>
            <a:fillRect/>
          </a:stretch>
        </p:blipFill>
        <p:spPr>
          <a:xfrm>
            <a:off x="1982250" y="1800198"/>
            <a:ext cx="5047626" cy="124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4"/>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rPr lang="en" sz="1800">
                <a:solidFill>
                  <a:schemeClr val="dk2"/>
                </a:solidFill>
              </a:rPr>
              <a:t>Data Collection and Performance Metrics - Phone</a:t>
            </a:r>
            <a:endParaRPr sz="1800">
              <a:solidFill>
                <a:schemeClr val="dk2"/>
              </a:solidFill>
            </a:endParaRPr>
          </a:p>
        </p:txBody>
      </p:sp>
      <p:sp>
        <p:nvSpPr>
          <p:cNvPr id="283" name="Google Shape;283;p34"/>
          <p:cNvSpPr/>
          <p:nvPr/>
        </p:nvSpPr>
        <p:spPr>
          <a:xfrm>
            <a:off x="1039650" y="1684275"/>
            <a:ext cx="21543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Data Collection</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Random User Drawings</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B6D7A8"/>
                </a:solidFill>
                <a:latin typeface="Calibri"/>
                <a:ea typeface="Calibri"/>
                <a:cs typeface="Calibri"/>
                <a:sym typeface="Calibri"/>
              </a:rPr>
              <a:t>10</a:t>
            </a:r>
            <a:r>
              <a:rPr lang="en">
                <a:solidFill>
                  <a:schemeClr val="lt2"/>
                </a:solidFill>
                <a:latin typeface="Calibri"/>
                <a:ea typeface="Calibri"/>
                <a:cs typeface="Calibri"/>
                <a:sym typeface="Calibri"/>
              </a:rPr>
              <a:t> </a:t>
            </a:r>
            <a:r>
              <a:rPr lang="en">
                <a:solidFill>
                  <a:srgbClr val="FFFFFF"/>
                </a:solidFill>
                <a:latin typeface="Calibri"/>
                <a:ea typeface="Calibri"/>
                <a:cs typeface="Calibri"/>
                <a:sym typeface="Calibri"/>
              </a:rPr>
              <a:t>Users</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  </a:t>
            </a:r>
            <a:r>
              <a:rPr lang="en">
                <a:solidFill>
                  <a:srgbClr val="B6D7A8"/>
                </a:solidFill>
                <a:latin typeface="Calibri"/>
                <a:ea typeface="Calibri"/>
                <a:cs typeface="Calibri"/>
                <a:sym typeface="Calibri"/>
              </a:rPr>
              <a:t>3</a:t>
            </a:r>
            <a:r>
              <a:rPr lang="en">
                <a:solidFill>
                  <a:srgbClr val="FFFFFF"/>
                </a:solidFill>
                <a:latin typeface="Calibri"/>
                <a:ea typeface="Calibri"/>
                <a:cs typeface="Calibri"/>
                <a:sym typeface="Calibri"/>
              </a:rPr>
              <a:t> Repetitions</a:t>
            </a:r>
            <a:endParaRPr>
              <a:solidFill>
                <a:srgbClr val="FFFFFF"/>
              </a:solidFill>
              <a:latin typeface="Calibri"/>
              <a:ea typeface="Calibri"/>
              <a:cs typeface="Calibri"/>
              <a:sym typeface="Calibri"/>
            </a:endParaRPr>
          </a:p>
        </p:txBody>
      </p:sp>
      <p:sp>
        <p:nvSpPr>
          <p:cNvPr id="284" name="Google Shape;284;p34"/>
          <p:cNvSpPr/>
          <p:nvPr/>
        </p:nvSpPr>
        <p:spPr>
          <a:xfrm>
            <a:off x="1039500" y="3267600"/>
            <a:ext cx="21543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Ground Truth</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Touchscreen of a  Reference Phone </a:t>
            </a:r>
            <a:endParaRPr>
              <a:solidFill>
                <a:srgbClr val="FFFFFF"/>
              </a:solidFill>
              <a:latin typeface="Calibri"/>
              <a:ea typeface="Calibri"/>
              <a:cs typeface="Calibri"/>
              <a:sym typeface="Calibri"/>
            </a:endParaRPr>
          </a:p>
        </p:txBody>
      </p:sp>
      <p:pic>
        <p:nvPicPr>
          <p:cNvPr id="285" name="Google Shape;285;p34"/>
          <p:cNvPicPr preferRelativeResize="0"/>
          <p:nvPr/>
        </p:nvPicPr>
        <p:blipFill>
          <a:blip r:embed="rId3">
            <a:alphaModFix/>
          </a:blip>
          <a:stretch>
            <a:fillRect/>
          </a:stretch>
        </p:blipFill>
        <p:spPr>
          <a:xfrm>
            <a:off x="3717075" y="1684275"/>
            <a:ext cx="2154450" cy="2965724"/>
          </a:xfrm>
          <a:prstGeom prst="rect">
            <a:avLst/>
          </a:prstGeom>
          <a:noFill/>
          <a:ln>
            <a:noFill/>
          </a:ln>
        </p:spPr>
      </p:pic>
      <p:sp>
        <p:nvSpPr>
          <p:cNvPr id="286" name="Google Shape;286;p34"/>
          <p:cNvSpPr/>
          <p:nvPr/>
        </p:nvSpPr>
        <p:spPr>
          <a:xfrm>
            <a:off x="6336575" y="2475938"/>
            <a:ext cx="21543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Accuracy</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0.8 cm (mean)</a:t>
            </a:r>
            <a:endParaRPr>
              <a:solidFill>
                <a:srgbClr val="FFFFFF"/>
              </a:solidFill>
              <a:latin typeface="Calibri"/>
              <a:ea typeface="Calibri"/>
              <a:cs typeface="Calibri"/>
              <a:sym typeface="Calibri"/>
            </a:endParaRPr>
          </a:p>
          <a:p>
            <a:pPr indent="0" lvl="0" marL="0" rtl="0" algn="l">
              <a:spcBef>
                <a:spcPts val="0"/>
              </a:spcBef>
              <a:spcAft>
                <a:spcPts val="0"/>
              </a:spcAft>
              <a:buNone/>
            </a:pPr>
            <a:r>
              <a:rPr b="1" lang="en">
                <a:solidFill>
                  <a:srgbClr val="FFFFFF"/>
                </a:solidFill>
                <a:latin typeface="Calibri"/>
                <a:ea typeface="Calibri"/>
                <a:cs typeface="Calibri"/>
                <a:sym typeface="Calibri"/>
              </a:rPr>
              <a:t>Operational Area</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50 x 100 cm</a:t>
            </a:r>
            <a:r>
              <a:rPr baseline="30000" lang="en">
                <a:solidFill>
                  <a:srgbClr val="FFFFFF"/>
                </a:solidFill>
                <a:latin typeface="Calibri"/>
                <a:ea typeface="Calibri"/>
                <a:cs typeface="Calibri"/>
                <a:sym typeface="Calibri"/>
              </a:rPr>
              <a:t>2</a:t>
            </a:r>
            <a:endParaRPr baseline="30000">
              <a:solidFill>
                <a:srgbClr val="FFFFFF"/>
              </a:solidFill>
              <a:latin typeface="Calibri"/>
              <a:ea typeface="Calibri"/>
              <a:cs typeface="Calibri"/>
              <a:sym typeface="Calibri"/>
            </a:endParaRPr>
          </a:p>
        </p:txBody>
      </p:sp>
      <p:sp>
        <p:nvSpPr>
          <p:cNvPr id="287" name="Google Shape;287;p34"/>
          <p:cNvSpPr/>
          <p:nvPr/>
        </p:nvSpPr>
        <p:spPr>
          <a:xfrm>
            <a:off x="4056500" y="1989550"/>
            <a:ext cx="129600" cy="12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p:nvPr/>
        </p:nvSpPr>
        <p:spPr>
          <a:xfrm>
            <a:off x="5212975" y="1989550"/>
            <a:ext cx="129600" cy="129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4"/>
          <p:cNvSpPr txBox="1"/>
          <p:nvPr/>
        </p:nvSpPr>
        <p:spPr>
          <a:xfrm>
            <a:off x="5300275" y="1684275"/>
            <a:ext cx="647700" cy="4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lt2"/>
                </a:solidFill>
                <a:latin typeface="Calibri"/>
                <a:ea typeface="Calibri"/>
                <a:cs typeface="Calibri"/>
                <a:sym typeface="Calibri"/>
              </a:rPr>
              <a:t>Mic 2</a:t>
            </a:r>
            <a:endParaRPr b="1" sz="1300">
              <a:solidFill>
                <a:schemeClr val="lt2"/>
              </a:solidFill>
              <a:latin typeface="Calibri"/>
              <a:ea typeface="Calibri"/>
              <a:cs typeface="Calibri"/>
              <a:sym typeface="Calibri"/>
            </a:endParaRPr>
          </a:p>
        </p:txBody>
      </p:sp>
      <p:sp>
        <p:nvSpPr>
          <p:cNvPr id="290" name="Google Shape;290;p34"/>
          <p:cNvSpPr txBox="1"/>
          <p:nvPr/>
        </p:nvSpPr>
        <p:spPr>
          <a:xfrm>
            <a:off x="3652300" y="1684275"/>
            <a:ext cx="611400" cy="3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lt2"/>
                </a:solidFill>
                <a:latin typeface="Calibri"/>
                <a:ea typeface="Calibri"/>
                <a:cs typeface="Calibri"/>
                <a:sym typeface="Calibri"/>
              </a:rPr>
              <a:t>Mic 1</a:t>
            </a:r>
            <a:endParaRPr b="1" sz="1300">
              <a:solidFill>
                <a:schemeClr val="lt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5"/>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rPr lang="en" sz="1800">
                <a:solidFill>
                  <a:schemeClr val="dk2"/>
                </a:solidFill>
              </a:rPr>
              <a:t>Example Drawings</a:t>
            </a:r>
            <a:endParaRPr sz="1800">
              <a:solidFill>
                <a:schemeClr val="dk2"/>
              </a:solidFill>
            </a:endParaRPr>
          </a:p>
        </p:txBody>
      </p:sp>
      <p:pic>
        <p:nvPicPr>
          <p:cNvPr id="296" name="Google Shape;296;p35"/>
          <p:cNvPicPr preferRelativeResize="0"/>
          <p:nvPr/>
        </p:nvPicPr>
        <p:blipFill>
          <a:blip r:embed="rId3">
            <a:alphaModFix/>
          </a:blip>
          <a:stretch>
            <a:fillRect/>
          </a:stretch>
        </p:blipFill>
        <p:spPr>
          <a:xfrm>
            <a:off x="3426775" y="572000"/>
            <a:ext cx="5074500" cy="4096925"/>
          </a:xfrm>
          <a:prstGeom prst="rect">
            <a:avLst/>
          </a:prstGeom>
          <a:noFill/>
          <a:ln>
            <a:noFill/>
          </a:ln>
        </p:spPr>
      </p:pic>
      <p:sp>
        <p:nvSpPr>
          <p:cNvPr id="297" name="Google Shape;297;p35"/>
          <p:cNvSpPr txBox="1"/>
          <p:nvPr>
            <p:ph idx="1" type="body"/>
          </p:nvPr>
        </p:nvSpPr>
        <p:spPr>
          <a:xfrm>
            <a:off x="770625" y="2099850"/>
            <a:ext cx="1873200" cy="18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Ground Truth</a:t>
            </a:r>
            <a:br>
              <a:rPr lang="en"/>
            </a:br>
            <a:r>
              <a:rPr lang="en"/>
              <a:t>Black</a:t>
            </a:r>
            <a:br>
              <a:rPr lang="en"/>
            </a:br>
            <a:endParaRPr/>
          </a:p>
          <a:p>
            <a:pPr indent="0" lvl="0" marL="0" rtl="0" algn="l">
              <a:spcBef>
                <a:spcPts val="1600"/>
              </a:spcBef>
              <a:spcAft>
                <a:spcPts val="1600"/>
              </a:spcAft>
              <a:buNone/>
            </a:pPr>
            <a:r>
              <a:rPr lang="en">
                <a:solidFill>
                  <a:schemeClr val="accent1"/>
                </a:solidFill>
              </a:rPr>
              <a:t>FingerIO</a:t>
            </a:r>
            <a:br>
              <a:rPr lang="en">
                <a:solidFill>
                  <a:schemeClr val="accent1"/>
                </a:solidFill>
              </a:rPr>
            </a:br>
            <a:r>
              <a:rPr lang="en">
                <a:solidFill>
                  <a:schemeClr val="accent1"/>
                </a:solidFill>
              </a:rPr>
              <a:t>Green, </a:t>
            </a:r>
            <a:br>
              <a:rPr lang="en">
                <a:solidFill>
                  <a:schemeClr val="accent1"/>
                </a:solidFill>
              </a:rPr>
            </a:br>
            <a:r>
              <a:rPr lang="en">
                <a:solidFill>
                  <a:schemeClr val="accent1"/>
                </a:solidFill>
              </a:rPr>
              <a:t>downsampled x5</a:t>
            </a:r>
            <a:endParaRPr>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6"/>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rPr lang="en" sz="1800">
                <a:solidFill>
                  <a:schemeClr val="dk2"/>
                </a:solidFill>
              </a:rPr>
              <a:t>Performance Metrics</a:t>
            </a:r>
            <a:endParaRPr sz="1800">
              <a:solidFill>
                <a:schemeClr val="dk2"/>
              </a:solidFill>
            </a:endParaRPr>
          </a:p>
        </p:txBody>
      </p:sp>
      <p:pic>
        <p:nvPicPr>
          <p:cNvPr id="303" name="Google Shape;303;p36"/>
          <p:cNvPicPr preferRelativeResize="0"/>
          <p:nvPr/>
        </p:nvPicPr>
        <p:blipFill>
          <a:blip r:embed="rId3">
            <a:alphaModFix/>
          </a:blip>
          <a:stretch>
            <a:fillRect/>
          </a:stretch>
        </p:blipFill>
        <p:spPr>
          <a:xfrm>
            <a:off x="340275" y="1734300"/>
            <a:ext cx="4050276" cy="2945654"/>
          </a:xfrm>
          <a:prstGeom prst="rect">
            <a:avLst/>
          </a:prstGeom>
          <a:noFill/>
          <a:ln>
            <a:noFill/>
          </a:ln>
        </p:spPr>
      </p:pic>
      <p:pic>
        <p:nvPicPr>
          <p:cNvPr id="304" name="Google Shape;304;p36"/>
          <p:cNvPicPr preferRelativeResize="0"/>
          <p:nvPr/>
        </p:nvPicPr>
        <p:blipFill>
          <a:blip r:embed="rId4">
            <a:alphaModFix/>
          </a:blip>
          <a:stretch>
            <a:fillRect/>
          </a:stretch>
        </p:blipFill>
        <p:spPr>
          <a:xfrm>
            <a:off x="4610755" y="2252575"/>
            <a:ext cx="3767845" cy="2245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7"/>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rPr lang="en" sz="1800">
                <a:solidFill>
                  <a:schemeClr val="dk2"/>
                </a:solidFill>
              </a:rPr>
              <a:t>Performance Metrics - Smartwatch</a:t>
            </a:r>
            <a:endParaRPr sz="1800">
              <a:solidFill>
                <a:schemeClr val="dk2"/>
              </a:solidFill>
            </a:endParaRPr>
          </a:p>
        </p:txBody>
      </p:sp>
      <p:sp>
        <p:nvSpPr>
          <p:cNvPr id="310" name="Google Shape;310;p37"/>
          <p:cNvSpPr/>
          <p:nvPr/>
        </p:nvSpPr>
        <p:spPr>
          <a:xfrm>
            <a:off x="1178700" y="1992625"/>
            <a:ext cx="2262300" cy="114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Accuracy</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1</a:t>
            </a:r>
            <a:r>
              <a:rPr lang="en">
                <a:solidFill>
                  <a:srgbClr val="FFFFFF"/>
                </a:solidFill>
                <a:latin typeface="Calibri"/>
                <a:ea typeface="Calibri"/>
                <a:cs typeface="Calibri"/>
                <a:sym typeface="Calibri"/>
              </a:rPr>
              <a:t>.2 cm </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(was 0.8 cm)</a:t>
            </a:r>
            <a:endParaRPr baseline="30000">
              <a:solidFill>
                <a:srgbClr val="FFFFFF"/>
              </a:solidFill>
              <a:latin typeface="Calibri"/>
              <a:ea typeface="Calibri"/>
              <a:cs typeface="Calibri"/>
              <a:sym typeface="Calibri"/>
            </a:endParaRPr>
          </a:p>
        </p:txBody>
      </p:sp>
      <p:pic>
        <p:nvPicPr>
          <p:cNvPr id="311" name="Google Shape;311;p37"/>
          <p:cNvPicPr preferRelativeResize="0"/>
          <p:nvPr/>
        </p:nvPicPr>
        <p:blipFill>
          <a:blip r:embed="rId3">
            <a:alphaModFix/>
          </a:blip>
          <a:stretch>
            <a:fillRect/>
          </a:stretch>
        </p:blipFill>
        <p:spPr>
          <a:xfrm>
            <a:off x="4972025" y="1830688"/>
            <a:ext cx="2291075" cy="2672925"/>
          </a:xfrm>
          <a:prstGeom prst="rect">
            <a:avLst/>
          </a:prstGeom>
          <a:noFill/>
          <a:ln>
            <a:noFill/>
          </a:ln>
        </p:spPr>
      </p:pic>
      <p:sp>
        <p:nvSpPr>
          <p:cNvPr id="312" name="Google Shape;312;p37"/>
          <p:cNvSpPr/>
          <p:nvPr/>
        </p:nvSpPr>
        <p:spPr>
          <a:xfrm>
            <a:off x="1178700" y="3288200"/>
            <a:ext cx="2262300" cy="114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Operational Area</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25 x 50 cm</a:t>
            </a:r>
            <a:r>
              <a:rPr baseline="30000" lang="en">
                <a:solidFill>
                  <a:srgbClr val="FFFFFF"/>
                </a:solidFill>
                <a:latin typeface="Calibri"/>
                <a:ea typeface="Calibri"/>
                <a:cs typeface="Calibri"/>
                <a:sym typeface="Calibri"/>
              </a:rPr>
              <a:t>2</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(was 50 x 100 cm</a:t>
            </a:r>
            <a:r>
              <a:rPr baseline="30000" lang="en">
                <a:solidFill>
                  <a:srgbClr val="FFFFFF"/>
                </a:solidFill>
                <a:latin typeface="Calibri"/>
                <a:ea typeface="Calibri"/>
                <a:cs typeface="Calibri"/>
                <a:sym typeface="Calibri"/>
              </a:rPr>
              <a:t>2</a:t>
            </a:r>
            <a:r>
              <a:rPr lang="en">
                <a:solidFill>
                  <a:srgbClr val="FFFFFF"/>
                </a:solidFill>
                <a:latin typeface="Calibri"/>
                <a:ea typeface="Calibri"/>
                <a:cs typeface="Calibri"/>
                <a:sym typeface="Calibri"/>
              </a:rPr>
              <a:t>)</a:t>
            </a:r>
            <a:endParaRPr baseline="300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8"/>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rPr lang="en" sz="1800">
                <a:solidFill>
                  <a:schemeClr val="dk2"/>
                </a:solidFill>
              </a:rPr>
              <a:t>Performance Metrics</a:t>
            </a:r>
            <a:endParaRPr sz="1800">
              <a:solidFill>
                <a:schemeClr val="dk2"/>
              </a:solidFill>
            </a:endParaRPr>
          </a:p>
        </p:txBody>
      </p:sp>
      <p:pic>
        <p:nvPicPr>
          <p:cNvPr id="318" name="Google Shape;318;p38"/>
          <p:cNvPicPr preferRelativeResize="0"/>
          <p:nvPr/>
        </p:nvPicPr>
        <p:blipFill>
          <a:blip r:embed="rId3">
            <a:alphaModFix/>
          </a:blip>
          <a:stretch>
            <a:fillRect/>
          </a:stretch>
        </p:blipFill>
        <p:spPr>
          <a:xfrm>
            <a:off x="4572000" y="1516063"/>
            <a:ext cx="3947860" cy="3256801"/>
          </a:xfrm>
          <a:prstGeom prst="rect">
            <a:avLst/>
          </a:prstGeom>
          <a:noFill/>
          <a:ln>
            <a:noFill/>
          </a:ln>
        </p:spPr>
      </p:pic>
      <p:pic>
        <p:nvPicPr>
          <p:cNvPr id="319" name="Google Shape;319;p38"/>
          <p:cNvPicPr preferRelativeResize="0"/>
          <p:nvPr/>
        </p:nvPicPr>
        <p:blipFill>
          <a:blip r:embed="rId4">
            <a:alphaModFix/>
          </a:blip>
          <a:stretch>
            <a:fillRect/>
          </a:stretch>
        </p:blipFill>
        <p:spPr>
          <a:xfrm>
            <a:off x="547600" y="1863650"/>
            <a:ext cx="3882124" cy="26134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a:p>
            <a:pPr indent="0" lvl="0" marL="0" rtl="0" algn="l">
              <a:spcBef>
                <a:spcPts val="0"/>
              </a:spcBef>
              <a:spcAft>
                <a:spcPts val="0"/>
              </a:spcAft>
              <a:buNone/>
            </a:pPr>
            <a:r>
              <a:rPr lang="en" sz="1800">
                <a:solidFill>
                  <a:schemeClr val="dk2"/>
                </a:solidFill>
              </a:rPr>
              <a:t>Unintended Motion</a:t>
            </a:r>
            <a:endParaRPr sz="1800">
              <a:solidFill>
                <a:schemeClr val="dk2"/>
              </a:solidFill>
            </a:endParaRPr>
          </a:p>
        </p:txBody>
      </p:sp>
      <p:sp>
        <p:nvSpPr>
          <p:cNvPr id="325" name="Google Shape;325;p39"/>
          <p:cNvSpPr/>
          <p:nvPr/>
        </p:nvSpPr>
        <p:spPr>
          <a:xfrm>
            <a:off x="722225" y="2500500"/>
            <a:ext cx="16047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Data Collection</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Random Motion</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B6D7A8"/>
                </a:solidFill>
                <a:latin typeface="Calibri"/>
                <a:ea typeface="Calibri"/>
                <a:cs typeface="Calibri"/>
                <a:sym typeface="Calibri"/>
              </a:rPr>
              <a:t>       </a:t>
            </a:r>
            <a:r>
              <a:rPr lang="en">
                <a:solidFill>
                  <a:srgbClr val="B6D7A8"/>
                </a:solidFill>
                <a:latin typeface="Calibri"/>
                <a:ea typeface="Calibri"/>
                <a:cs typeface="Calibri"/>
                <a:sym typeface="Calibri"/>
              </a:rPr>
              <a:t>10</a:t>
            </a:r>
            <a:r>
              <a:rPr lang="en">
                <a:solidFill>
                  <a:schemeClr val="lt2"/>
                </a:solidFill>
                <a:latin typeface="Calibri"/>
                <a:ea typeface="Calibri"/>
                <a:cs typeface="Calibri"/>
                <a:sym typeface="Calibri"/>
              </a:rPr>
              <a:t> </a:t>
            </a:r>
            <a:r>
              <a:rPr lang="en">
                <a:solidFill>
                  <a:srgbClr val="FFFFFF"/>
                </a:solidFill>
                <a:latin typeface="Calibri"/>
                <a:ea typeface="Calibri"/>
                <a:cs typeface="Calibri"/>
                <a:sym typeface="Calibri"/>
              </a:rPr>
              <a:t>Users</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  </a:t>
            </a:r>
            <a:r>
              <a:rPr lang="en">
                <a:solidFill>
                  <a:srgbClr val="B6D7A8"/>
                </a:solidFill>
                <a:latin typeface="Calibri"/>
                <a:ea typeface="Calibri"/>
                <a:cs typeface="Calibri"/>
                <a:sym typeface="Calibri"/>
              </a:rPr>
              <a:t>1 min</a:t>
            </a:r>
            <a:r>
              <a:rPr lang="en">
                <a:solidFill>
                  <a:srgbClr val="FFFFFF"/>
                </a:solidFill>
                <a:latin typeface="Calibri"/>
                <a:ea typeface="Calibri"/>
                <a:cs typeface="Calibri"/>
                <a:sym typeface="Calibri"/>
              </a:rPr>
              <a:t> Motion</a:t>
            </a:r>
            <a:endParaRPr>
              <a:solidFill>
                <a:srgbClr val="FFFFFF"/>
              </a:solidFill>
              <a:latin typeface="Calibri"/>
              <a:ea typeface="Calibri"/>
              <a:cs typeface="Calibri"/>
              <a:sym typeface="Calibri"/>
            </a:endParaRPr>
          </a:p>
        </p:txBody>
      </p:sp>
      <p:sp>
        <p:nvSpPr>
          <p:cNvPr id="326" name="Google Shape;326;p39"/>
          <p:cNvSpPr/>
          <p:nvPr/>
        </p:nvSpPr>
        <p:spPr>
          <a:xfrm>
            <a:off x="2723800" y="2500500"/>
            <a:ext cx="16047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Results</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B6D7A8"/>
                </a:solidFill>
                <a:latin typeface="Calibri"/>
                <a:ea typeface="Calibri"/>
                <a:cs typeface="Calibri"/>
                <a:sym typeface="Calibri"/>
              </a:rPr>
              <a:t>0</a:t>
            </a:r>
            <a:r>
              <a:rPr lang="en">
                <a:solidFill>
                  <a:schemeClr val="lt2"/>
                </a:solidFill>
                <a:latin typeface="Calibri"/>
                <a:ea typeface="Calibri"/>
                <a:cs typeface="Calibri"/>
                <a:sym typeface="Calibri"/>
              </a:rPr>
              <a:t> </a:t>
            </a:r>
            <a:r>
              <a:rPr lang="en">
                <a:solidFill>
                  <a:srgbClr val="FFFFFF"/>
                </a:solidFill>
                <a:latin typeface="Calibri"/>
                <a:ea typeface="Calibri"/>
                <a:cs typeface="Calibri"/>
                <a:sym typeface="Calibri"/>
              </a:rPr>
              <a:t>False Detection (watch)</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B6D7A8"/>
                </a:solidFill>
                <a:latin typeface="Calibri"/>
                <a:ea typeface="Calibri"/>
                <a:cs typeface="Calibri"/>
                <a:sym typeface="Calibri"/>
              </a:rPr>
              <a:t>2</a:t>
            </a:r>
            <a:r>
              <a:rPr lang="en">
                <a:solidFill>
                  <a:srgbClr val="FFFFFF"/>
                </a:solidFill>
                <a:latin typeface="Calibri"/>
                <a:ea typeface="Calibri"/>
                <a:cs typeface="Calibri"/>
                <a:sym typeface="Calibri"/>
              </a:rPr>
              <a:t> False Detection (phone)</a:t>
            </a:r>
            <a:endParaRPr>
              <a:solidFill>
                <a:srgbClr val="FFFFFF"/>
              </a:solidFill>
              <a:latin typeface="Calibri"/>
              <a:ea typeface="Calibri"/>
              <a:cs typeface="Calibri"/>
              <a:sym typeface="Calibri"/>
            </a:endParaRPr>
          </a:p>
        </p:txBody>
      </p:sp>
      <p:pic>
        <p:nvPicPr>
          <p:cNvPr id="327" name="Google Shape;327;p39"/>
          <p:cNvPicPr preferRelativeResize="0"/>
          <p:nvPr/>
        </p:nvPicPr>
        <p:blipFill>
          <a:blip r:embed="rId3">
            <a:alphaModFix/>
          </a:blip>
          <a:stretch>
            <a:fillRect/>
          </a:stretch>
        </p:blipFill>
        <p:spPr>
          <a:xfrm>
            <a:off x="5027400" y="1895450"/>
            <a:ext cx="3081225" cy="2434175"/>
          </a:xfrm>
          <a:prstGeom prst="rect">
            <a:avLst/>
          </a:prstGeom>
          <a:noFill/>
          <a:ln>
            <a:noFill/>
          </a:ln>
        </p:spPr>
      </p:pic>
      <p:cxnSp>
        <p:nvCxnSpPr>
          <p:cNvPr id="328" name="Google Shape;328;p39"/>
          <p:cNvCxnSpPr/>
          <p:nvPr/>
        </p:nvCxnSpPr>
        <p:spPr>
          <a:xfrm>
            <a:off x="5967500" y="3314125"/>
            <a:ext cx="1314900" cy="0"/>
          </a:xfrm>
          <a:prstGeom prst="straightConnector1">
            <a:avLst/>
          </a:prstGeom>
          <a:noFill/>
          <a:ln cap="flat" cmpd="sng" w="19050">
            <a:solidFill>
              <a:schemeClr val="lt2"/>
            </a:solidFill>
            <a:prstDash val="solid"/>
            <a:round/>
            <a:headEnd len="med" w="med" type="none"/>
            <a:tailEnd len="med" w="med" type="triangle"/>
          </a:ln>
        </p:spPr>
      </p:cxnSp>
      <p:cxnSp>
        <p:nvCxnSpPr>
          <p:cNvPr id="329" name="Google Shape;329;p39"/>
          <p:cNvCxnSpPr/>
          <p:nvPr/>
        </p:nvCxnSpPr>
        <p:spPr>
          <a:xfrm rot="10800000">
            <a:off x="5967275" y="3408300"/>
            <a:ext cx="1302300" cy="0"/>
          </a:xfrm>
          <a:prstGeom prst="straightConnector1">
            <a:avLst/>
          </a:prstGeom>
          <a:noFill/>
          <a:ln cap="flat" cmpd="sng" w="19050">
            <a:solidFill>
              <a:schemeClr val="lt2"/>
            </a:solidFill>
            <a:prstDash val="solid"/>
            <a:round/>
            <a:headEnd len="med" w="med" type="none"/>
            <a:tailEnd len="med" w="med" type="triangle"/>
          </a:ln>
        </p:spPr>
      </p:cxnSp>
      <p:cxnSp>
        <p:nvCxnSpPr>
          <p:cNvPr id="330" name="Google Shape;330;p39"/>
          <p:cNvCxnSpPr/>
          <p:nvPr/>
        </p:nvCxnSpPr>
        <p:spPr>
          <a:xfrm>
            <a:off x="5688950" y="2970800"/>
            <a:ext cx="0" cy="343200"/>
          </a:xfrm>
          <a:prstGeom prst="straightConnector1">
            <a:avLst/>
          </a:prstGeom>
          <a:noFill/>
          <a:ln cap="flat" cmpd="sng" w="9525">
            <a:solidFill>
              <a:schemeClr val="lt2"/>
            </a:solidFill>
            <a:prstDash val="solid"/>
            <a:round/>
            <a:headEnd len="med" w="med" type="triangle"/>
            <a:tailEnd len="med" w="med" type="triangle"/>
          </a:ln>
        </p:spPr>
      </p:cxnSp>
      <p:sp>
        <p:nvSpPr>
          <p:cNvPr id="331" name="Google Shape;331;p39"/>
          <p:cNvSpPr txBox="1"/>
          <p:nvPr/>
        </p:nvSpPr>
        <p:spPr>
          <a:xfrm>
            <a:off x="5161625" y="2924750"/>
            <a:ext cx="576600" cy="4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Calibri"/>
                <a:ea typeface="Calibri"/>
                <a:cs typeface="Calibri"/>
                <a:sym typeface="Calibri"/>
              </a:rPr>
              <a:t>5 cm</a:t>
            </a:r>
            <a:endParaRPr>
              <a:solidFill>
                <a:schemeClr val="lt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0"/>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 and Future Directions</a:t>
            </a:r>
            <a:endParaRPr/>
          </a:p>
          <a:p>
            <a:pPr indent="0" lvl="0" marL="0" rtl="0" algn="l">
              <a:spcBef>
                <a:spcPts val="0"/>
              </a:spcBef>
              <a:spcAft>
                <a:spcPts val="0"/>
              </a:spcAft>
              <a:buNone/>
            </a:pPr>
            <a:r>
              <a:t/>
            </a:r>
            <a:endParaRPr sz="1800">
              <a:solidFill>
                <a:schemeClr val="dk2"/>
              </a:solidFill>
            </a:endParaRPr>
          </a:p>
        </p:txBody>
      </p:sp>
      <p:sp>
        <p:nvSpPr>
          <p:cNvPr id="337" name="Google Shape;337;p40"/>
          <p:cNvSpPr/>
          <p:nvPr/>
        </p:nvSpPr>
        <p:spPr>
          <a:xfrm>
            <a:off x="1130325" y="1613025"/>
            <a:ext cx="19479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Tracking 3D Motion</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Possible Solution: </a:t>
            </a:r>
            <a:endParaRPr sz="1000">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Additional Mic</a:t>
            </a:r>
            <a:endParaRPr sz="1000">
              <a:solidFill>
                <a:srgbClr val="FFFFFF"/>
              </a:solidFill>
              <a:latin typeface="Calibri"/>
              <a:ea typeface="Calibri"/>
              <a:cs typeface="Calibri"/>
              <a:sym typeface="Calibri"/>
            </a:endParaRPr>
          </a:p>
        </p:txBody>
      </p:sp>
      <p:sp>
        <p:nvSpPr>
          <p:cNvPr id="338" name="Google Shape;338;p40"/>
          <p:cNvSpPr/>
          <p:nvPr/>
        </p:nvSpPr>
        <p:spPr>
          <a:xfrm>
            <a:off x="3444675" y="1613025"/>
            <a:ext cx="19479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Non-cursive Writing </a:t>
            </a:r>
            <a:endParaRPr b="1">
              <a:solidFill>
                <a:srgbClr val="FFFFFF"/>
              </a:solidFill>
              <a:latin typeface="Calibri"/>
              <a:ea typeface="Calibri"/>
              <a:cs typeface="Calibri"/>
              <a:sym typeface="Calibri"/>
            </a:endParaRPr>
          </a:p>
          <a:p>
            <a:pPr indent="0" lvl="0" marL="0" rtl="0" algn="l">
              <a:spcBef>
                <a:spcPts val="0"/>
              </a:spcBef>
              <a:spcAft>
                <a:spcPts val="0"/>
              </a:spcAft>
              <a:buNone/>
            </a:pPr>
            <a:r>
              <a:rPr b="1" lang="en">
                <a:solidFill>
                  <a:srgbClr val="FFFFFF"/>
                </a:solidFill>
                <a:latin typeface="Calibri"/>
                <a:ea typeface="Calibri"/>
                <a:cs typeface="Calibri"/>
                <a:sym typeface="Calibri"/>
              </a:rPr>
              <a:t>(e.g. Lifting Fingers)</a:t>
            </a:r>
            <a:endParaRPr>
              <a:solidFill>
                <a:srgbClr val="FFFFFF"/>
              </a:solidFill>
              <a:latin typeface="Calibri"/>
              <a:ea typeface="Calibri"/>
              <a:cs typeface="Calibri"/>
              <a:sym typeface="Calibri"/>
            </a:endParaRPr>
          </a:p>
        </p:txBody>
      </p:sp>
      <p:sp>
        <p:nvSpPr>
          <p:cNvPr id="339" name="Google Shape;339;p40"/>
          <p:cNvSpPr/>
          <p:nvPr/>
        </p:nvSpPr>
        <p:spPr>
          <a:xfrm>
            <a:off x="1120775" y="3245450"/>
            <a:ext cx="1947900" cy="138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Multiple Concurrent Motion</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Possible Solution:</a:t>
            </a:r>
            <a:endParaRPr sz="1000">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Better Algorithms</a:t>
            </a:r>
            <a:endParaRPr sz="1000">
              <a:solidFill>
                <a:srgbClr val="FFFFFF"/>
              </a:solidFill>
              <a:latin typeface="Calibri"/>
              <a:ea typeface="Calibri"/>
              <a:cs typeface="Calibri"/>
              <a:sym typeface="Calibri"/>
            </a:endParaRPr>
          </a:p>
        </p:txBody>
      </p:sp>
      <p:sp>
        <p:nvSpPr>
          <p:cNvPr id="340" name="Google Shape;340;p40"/>
          <p:cNvSpPr/>
          <p:nvPr/>
        </p:nvSpPr>
        <p:spPr>
          <a:xfrm>
            <a:off x="3439900" y="3245450"/>
            <a:ext cx="1947900" cy="138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Tracking while in Motion</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Possible Solution:</a:t>
            </a:r>
            <a:endParaRPr sz="1000">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Motion Compensation with IMU</a:t>
            </a:r>
            <a:endParaRPr sz="1000">
              <a:solidFill>
                <a:srgbClr val="FFFFFF"/>
              </a:solidFill>
              <a:latin typeface="Calibri"/>
              <a:ea typeface="Calibri"/>
              <a:cs typeface="Calibri"/>
              <a:sym typeface="Calibri"/>
            </a:endParaRPr>
          </a:p>
        </p:txBody>
      </p:sp>
      <p:sp>
        <p:nvSpPr>
          <p:cNvPr id="341" name="Google Shape;341;p40"/>
          <p:cNvSpPr/>
          <p:nvPr/>
        </p:nvSpPr>
        <p:spPr>
          <a:xfrm>
            <a:off x="5759025" y="1613025"/>
            <a:ext cx="1947900" cy="138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Power Consumption</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Possible Solution:</a:t>
            </a:r>
            <a:endParaRPr sz="1000">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Reducing Sampling Rate</a:t>
            </a:r>
            <a:endParaRPr sz="1000">
              <a:solidFill>
                <a:srgbClr val="FFFFFF"/>
              </a:solidFill>
              <a:latin typeface="Calibri"/>
              <a:ea typeface="Calibri"/>
              <a:cs typeface="Calibri"/>
              <a:sym typeface="Calibri"/>
            </a:endParaRPr>
          </a:p>
        </p:txBody>
      </p:sp>
      <p:sp>
        <p:nvSpPr>
          <p:cNvPr id="342" name="Google Shape;342;p40"/>
          <p:cNvSpPr/>
          <p:nvPr/>
        </p:nvSpPr>
        <p:spPr>
          <a:xfrm>
            <a:off x="5759025" y="3245450"/>
            <a:ext cx="1947900" cy="138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alibri"/>
                <a:ea typeface="Calibri"/>
                <a:cs typeface="Calibri"/>
                <a:sym typeface="Calibri"/>
              </a:rPr>
              <a:t>Area of Operation</a:t>
            </a:r>
            <a:endParaRPr b="1">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Possible Solution:</a:t>
            </a:r>
            <a:endParaRPr sz="1000">
              <a:solidFill>
                <a:srgbClr val="FFFFFF"/>
              </a:solidFill>
              <a:latin typeface="Calibri"/>
              <a:ea typeface="Calibri"/>
              <a:cs typeface="Calibri"/>
              <a:sym typeface="Calibri"/>
            </a:endParaRPr>
          </a:p>
          <a:p>
            <a:pPr indent="0" lvl="0" marL="0" rtl="0" algn="l">
              <a:spcBef>
                <a:spcPts val="0"/>
              </a:spcBef>
              <a:spcAft>
                <a:spcPts val="0"/>
              </a:spcAft>
              <a:buNone/>
            </a:pPr>
            <a:r>
              <a:rPr lang="en" sz="1000">
                <a:solidFill>
                  <a:srgbClr val="FFFFFF"/>
                </a:solidFill>
                <a:latin typeface="Calibri"/>
                <a:ea typeface="Calibri"/>
                <a:cs typeface="Calibri"/>
                <a:sym typeface="Calibri"/>
              </a:rPr>
              <a:t>Better Hardware</a:t>
            </a:r>
            <a:endParaRPr sz="1000">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770625" y="6273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a:p>
            <a:pPr indent="0" lvl="0" marL="0" rtl="0" algn="l">
              <a:spcBef>
                <a:spcPts val="0"/>
              </a:spcBef>
              <a:spcAft>
                <a:spcPts val="0"/>
              </a:spcAft>
              <a:buNone/>
            </a:pPr>
            <a:r>
              <a:t/>
            </a:r>
            <a:endParaRPr sz="1800">
              <a:solidFill>
                <a:schemeClr val="dk2"/>
              </a:solidFill>
            </a:endParaRPr>
          </a:p>
        </p:txBody>
      </p:sp>
      <p:sp>
        <p:nvSpPr>
          <p:cNvPr id="348" name="Google Shape;348;p41"/>
          <p:cNvSpPr txBox="1"/>
          <p:nvPr/>
        </p:nvSpPr>
        <p:spPr>
          <a:xfrm>
            <a:off x="1062400" y="2178250"/>
            <a:ext cx="6634800" cy="2147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Calibri"/>
              <a:buChar char="●"/>
            </a:pPr>
            <a:r>
              <a:rPr lang="en">
                <a:solidFill>
                  <a:schemeClr val="dk2"/>
                </a:solidFill>
                <a:latin typeface="Calibri"/>
                <a:ea typeface="Calibri"/>
                <a:cs typeface="Calibri"/>
                <a:sym typeface="Calibri"/>
              </a:rPr>
              <a:t>Track a finger with </a:t>
            </a:r>
            <a:r>
              <a:rPr lang="en">
                <a:solidFill>
                  <a:schemeClr val="lt1"/>
                </a:solidFill>
                <a:latin typeface="Calibri"/>
                <a:ea typeface="Calibri"/>
                <a:cs typeface="Calibri"/>
                <a:sym typeface="Calibri"/>
              </a:rPr>
              <a:t>no instrumentation</a:t>
            </a:r>
            <a:r>
              <a:rPr lang="en">
                <a:solidFill>
                  <a:schemeClr val="dk2"/>
                </a:solidFill>
                <a:latin typeface="Calibri"/>
                <a:ea typeface="Calibri"/>
                <a:cs typeface="Calibri"/>
                <a:sym typeface="Calibri"/>
              </a:rPr>
              <a:t> and </a:t>
            </a:r>
            <a:r>
              <a:rPr lang="en">
                <a:solidFill>
                  <a:schemeClr val="lt1"/>
                </a:solidFill>
                <a:latin typeface="Calibri"/>
                <a:ea typeface="Calibri"/>
                <a:cs typeface="Calibri"/>
                <a:sym typeface="Calibri"/>
              </a:rPr>
              <a:t>no line of sight</a:t>
            </a:r>
            <a:r>
              <a:rPr lang="en">
                <a:solidFill>
                  <a:schemeClr val="dk2"/>
                </a:solidFill>
                <a:latin typeface="Calibri"/>
                <a:ea typeface="Calibri"/>
                <a:cs typeface="Calibri"/>
                <a:sym typeface="Calibri"/>
              </a:rPr>
              <a:t>.</a:t>
            </a:r>
            <a:endParaRPr>
              <a:solidFill>
                <a:schemeClr val="dk2"/>
              </a:solidFill>
              <a:latin typeface="Calibri"/>
              <a:ea typeface="Calibri"/>
              <a:cs typeface="Calibri"/>
              <a:sym typeface="Calibri"/>
            </a:endParaRPr>
          </a:p>
          <a:p>
            <a:pPr indent="-317500" lvl="0" marL="457200" rtl="0" algn="l">
              <a:lnSpc>
                <a:spcPct val="115000"/>
              </a:lnSpc>
              <a:spcBef>
                <a:spcPts val="0"/>
              </a:spcBef>
              <a:spcAft>
                <a:spcPts val="0"/>
              </a:spcAft>
              <a:buClr>
                <a:schemeClr val="dk2"/>
              </a:buClr>
              <a:buSzPts val="1400"/>
              <a:buFont typeface="Calibri"/>
              <a:buChar char="●"/>
            </a:pPr>
            <a:r>
              <a:rPr lang="en">
                <a:solidFill>
                  <a:schemeClr val="dk2"/>
                </a:solidFill>
                <a:latin typeface="Calibri"/>
                <a:ea typeface="Calibri"/>
                <a:cs typeface="Calibri"/>
                <a:sym typeface="Calibri"/>
              </a:rPr>
              <a:t>Introduce algorithms and techniques for </a:t>
            </a:r>
            <a:r>
              <a:rPr lang="en">
                <a:solidFill>
                  <a:schemeClr val="lt1"/>
                </a:solidFill>
                <a:latin typeface="Calibri"/>
                <a:ea typeface="Calibri"/>
                <a:cs typeface="Calibri"/>
                <a:sym typeface="Calibri"/>
              </a:rPr>
              <a:t>active sonar without custom hardware</a:t>
            </a:r>
            <a:endParaRPr>
              <a:solidFill>
                <a:schemeClr val="lt1"/>
              </a:solidFill>
              <a:latin typeface="Calibri"/>
              <a:ea typeface="Calibri"/>
              <a:cs typeface="Calibri"/>
              <a:sym typeface="Calibri"/>
            </a:endParaRPr>
          </a:p>
          <a:p>
            <a:pPr indent="-317500" lvl="0" marL="457200" rtl="0" algn="l">
              <a:lnSpc>
                <a:spcPct val="115000"/>
              </a:lnSpc>
              <a:spcBef>
                <a:spcPts val="0"/>
              </a:spcBef>
              <a:spcAft>
                <a:spcPts val="0"/>
              </a:spcAft>
              <a:buClr>
                <a:schemeClr val="dk2"/>
              </a:buClr>
              <a:buSzPts val="1400"/>
              <a:buFont typeface="Calibri"/>
              <a:buChar char="●"/>
            </a:pPr>
            <a:r>
              <a:rPr lang="en">
                <a:solidFill>
                  <a:schemeClr val="dk2"/>
                </a:solidFill>
                <a:latin typeface="Calibri"/>
                <a:ea typeface="Calibri"/>
                <a:cs typeface="Calibri"/>
                <a:sym typeface="Calibri"/>
              </a:rPr>
              <a:t>Enable exciting new directions for finger tracking research</a:t>
            </a:r>
            <a:endParaRPr>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141" name="Google Shape;141;p1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a:t>Motivation </a:t>
            </a:r>
            <a:endParaRPr/>
          </a:p>
          <a:p>
            <a:pPr indent="-311150" lvl="0" marL="457200" rtl="0" algn="l">
              <a:spcBef>
                <a:spcPts val="0"/>
              </a:spcBef>
              <a:spcAft>
                <a:spcPts val="0"/>
              </a:spcAft>
              <a:buSzPts val="1300"/>
              <a:buAutoNum type="arabicPeriod"/>
            </a:pPr>
            <a:r>
              <a:rPr lang="en"/>
              <a:t>Related Work &amp; Drawbacks</a:t>
            </a:r>
            <a:endParaRPr/>
          </a:p>
          <a:p>
            <a:pPr indent="-311150" lvl="0" marL="457200" rtl="0" algn="l">
              <a:spcBef>
                <a:spcPts val="0"/>
              </a:spcBef>
              <a:spcAft>
                <a:spcPts val="0"/>
              </a:spcAft>
              <a:buSzPts val="1300"/>
              <a:buAutoNum type="arabicPeriod"/>
            </a:pPr>
            <a:r>
              <a:rPr lang="en"/>
              <a:t>Key Ideas</a:t>
            </a:r>
            <a:endParaRPr/>
          </a:p>
          <a:p>
            <a:pPr indent="-298450" lvl="1" marL="914400" rtl="0" algn="l">
              <a:spcBef>
                <a:spcPts val="0"/>
              </a:spcBef>
              <a:spcAft>
                <a:spcPts val="0"/>
              </a:spcAft>
              <a:buSzPts val="1100"/>
              <a:buAutoNum type="alphaLcPeriod"/>
            </a:pPr>
            <a:r>
              <a:rPr lang="en"/>
              <a:t>Using smartphone/smartwatch microphones as active sonars</a:t>
            </a:r>
            <a:endParaRPr/>
          </a:p>
          <a:p>
            <a:pPr indent="-298450" lvl="1" marL="914400" rtl="0" algn="l">
              <a:spcBef>
                <a:spcPts val="0"/>
              </a:spcBef>
              <a:spcAft>
                <a:spcPts val="0"/>
              </a:spcAft>
              <a:buSzPts val="1100"/>
              <a:buAutoNum type="alphaLcPeriod"/>
            </a:pPr>
            <a:r>
              <a:rPr lang="en"/>
              <a:t>Estimating time of arrival precisely with special waveform design (OFDM)</a:t>
            </a:r>
            <a:endParaRPr/>
          </a:p>
          <a:p>
            <a:pPr indent="-311150" lvl="0" marL="457200" rtl="0" algn="l">
              <a:spcBef>
                <a:spcPts val="0"/>
              </a:spcBef>
              <a:spcAft>
                <a:spcPts val="0"/>
              </a:spcAft>
              <a:buSzPts val="1300"/>
              <a:buAutoNum type="arabicPeriod"/>
            </a:pPr>
            <a:r>
              <a:rPr lang="en"/>
              <a:t>Evaluation</a:t>
            </a:r>
            <a:endParaRPr/>
          </a:p>
          <a:p>
            <a:pPr indent="-311150" lvl="0" marL="457200" rtl="0" algn="l">
              <a:spcBef>
                <a:spcPts val="0"/>
              </a:spcBef>
              <a:spcAft>
                <a:spcPts val="0"/>
              </a:spcAft>
              <a:buSzPts val="1300"/>
              <a:buAutoNum type="arabicPeriod"/>
            </a:pPr>
            <a:r>
              <a:rPr lang="en"/>
              <a:t>Limitations and Future Directions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147" name="Google Shape;147;p16"/>
          <p:cNvSpPr txBox="1"/>
          <p:nvPr>
            <p:ph idx="1" type="body"/>
          </p:nvPr>
        </p:nvSpPr>
        <p:spPr>
          <a:xfrm>
            <a:off x="819150" y="1650025"/>
            <a:ext cx="3496200" cy="30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 Fact!</a:t>
            </a:r>
            <a:endParaRPr/>
          </a:p>
          <a:p>
            <a:pPr indent="0" lvl="0" marL="0" rtl="0" algn="l">
              <a:lnSpc>
                <a:spcPct val="100000"/>
              </a:lnSpc>
              <a:spcBef>
                <a:spcPts val="1600"/>
              </a:spcBef>
              <a:spcAft>
                <a:spcPts val="0"/>
              </a:spcAft>
              <a:buNone/>
            </a:pPr>
            <a:r>
              <a:rPr b="1" lang="en" sz="1100"/>
              <a:t>Speaker:</a:t>
            </a:r>
            <a:r>
              <a:rPr lang="en" sz="1100"/>
              <a:t> Nicholas Negroponte</a:t>
            </a:r>
            <a:endParaRPr sz="1100"/>
          </a:p>
          <a:p>
            <a:pPr indent="0" lvl="0" marL="0" rtl="0" algn="l">
              <a:lnSpc>
                <a:spcPct val="100000"/>
              </a:lnSpc>
              <a:spcBef>
                <a:spcPts val="1600"/>
              </a:spcBef>
              <a:spcAft>
                <a:spcPts val="0"/>
              </a:spcAft>
              <a:buNone/>
            </a:pPr>
            <a:r>
              <a:rPr b="1" lang="en" sz="750">
                <a:solidFill>
                  <a:srgbClr val="202122"/>
                </a:solidFill>
                <a:highlight>
                  <a:srgbClr val="FFFFFF"/>
                </a:highlight>
              </a:rPr>
              <a:t>Nicholas Negroponte</a:t>
            </a:r>
            <a:r>
              <a:rPr lang="en" sz="750">
                <a:solidFill>
                  <a:srgbClr val="202122"/>
                </a:solidFill>
                <a:highlight>
                  <a:srgbClr val="FFFFFF"/>
                </a:highlight>
              </a:rPr>
              <a:t> (born December 1, 1943) is a </a:t>
            </a:r>
            <a:r>
              <a:rPr lang="en" sz="750">
                <a:solidFill>
                  <a:srgbClr val="0B0080"/>
                </a:solidFill>
                <a:highlight>
                  <a:srgbClr val="FFFFFF"/>
                </a:highlight>
                <a:uFill>
                  <a:noFill/>
                </a:uFill>
                <a:hlinkClick r:id="rId3">
                  <a:extLst>
                    <a:ext uri="{A12FA001-AC4F-418D-AE19-62706E023703}">
                      <ahyp:hlinkClr val="tx"/>
                    </a:ext>
                  </a:extLst>
                </a:hlinkClick>
              </a:rPr>
              <a:t>Greek American</a:t>
            </a:r>
            <a:r>
              <a:rPr lang="en" sz="750">
                <a:solidFill>
                  <a:srgbClr val="202122"/>
                </a:solidFill>
                <a:highlight>
                  <a:srgbClr val="FFFFFF"/>
                </a:highlight>
              </a:rPr>
              <a:t> architect. He is the founder and chairman Emeritus of </a:t>
            </a:r>
            <a:r>
              <a:rPr lang="en" sz="750">
                <a:solidFill>
                  <a:srgbClr val="0B0080"/>
                </a:solidFill>
                <a:highlight>
                  <a:srgbClr val="FFFFFF"/>
                </a:highlight>
                <a:uFill>
                  <a:noFill/>
                </a:uFill>
                <a:hlinkClick r:id="rId4">
                  <a:extLst>
                    <a:ext uri="{A12FA001-AC4F-418D-AE19-62706E023703}">
                      <ahyp:hlinkClr val="tx"/>
                    </a:ext>
                  </a:extLst>
                </a:hlinkClick>
              </a:rPr>
              <a:t>Massachusetts Institute of Technology</a:t>
            </a:r>
            <a:r>
              <a:rPr lang="en" sz="750">
                <a:solidFill>
                  <a:srgbClr val="202122"/>
                </a:solidFill>
                <a:highlight>
                  <a:srgbClr val="FFFFFF"/>
                </a:highlight>
              </a:rPr>
              <a:t>'s </a:t>
            </a:r>
            <a:r>
              <a:rPr lang="en" sz="750">
                <a:solidFill>
                  <a:srgbClr val="0B0080"/>
                </a:solidFill>
                <a:highlight>
                  <a:srgbClr val="FFFFFF"/>
                </a:highlight>
                <a:uFill>
                  <a:noFill/>
                </a:uFill>
                <a:hlinkClick r:id="rId5">
                  <a:extLst>
                    <a:ext uri="{A12FA001-AC4F-418D-AE19-62706E023703}">
                      <ahyp:hlinkClr val="tx"/>
                    </a:ext>
                  </a:extLst>
                </a:hlinkClick>
              </a:rPr>
              <a:t>Media Lab</a:t>
            </a:r>
            <a:r>
              <a:rPr lang="en" sz="750">
                <a:solidFill>
                  <a:srgbClr val="202122"/>
                </a:solidFill>
                <a:highlight>
                  <a:srgbClr val="FFFFFF"/>
                </a:highlight>
              </a:rPr>
              <a:t>. Negroponte is the author of the 1995 bestseller </a:t>
            </a:r>
            <a:r>
              <a:rPr i="1" lang="en" sz="750">
                <a:solidFill>
                  <a:srgbClr val="0B0080"/>
                </a:solidFill>
                <a:highlight>
                  <a:srgbClr val="FFFFFF"/>
                </a:highlight>
                <a:uFill>
                  <a:noFill/>
                </a:uFill>
                <a:hlinkClick r:id="rId6">
                  <a:extLst>
                    <a:ext uri="{A12FA001-AC4F-418D-AE19-62706E023703}">
                      <ahyp:hlinkClr val="tx"/>
                    </a:ext>
                  </a:extLst>
                </a:hlinkClick>
              </a:rPr>
              <a:t>Being Digital</a:t>
            </a:r>
            <a:r>
              <a:rPr lang="en" sz="750">
                <a:solidFill>
                  <a:srgbClr val="202122"/>
                </a:solidFill>
                <a:highlight>
                  <a:srgbClr val="FFFFFF"/>
                </a:highlight>
              </a:rPr>
              <a:t> translated into more than forty languages.</a:t>
            </a:r>
            <a:endParaRPr sz="800"/>
          </a:p>
          <a:p>
            <a:pPr indent="0" lvl="0" marL="0" rtl="0" algn="l">
              <a:lnSpc>
                <a:spcPct val="100000"/>
              </a:lnSpc>
              <a:spcBef>
                <a:spcPts val="1600"/>
              </a:spcBef>
              <a:spcAft>
                <a:spcPts val="0"/>
              </a:spcAft>
              <a:buNone/>
            </a:pPr>
            <a:r>
              <a:rPr b="1" lang="en" sz="1100"/>
              <a:t>Talk:</a:t>
            </a:r>
            <a:r>
              <a:rPr lang="en" sz="1100"/>
              <a:t>30-year history of the future</a:t>
            </a:r>
            <a:endParaRPr sz="1100"/>
          </a:p>
          <a:p>
            <a:pPr indent="0" lvl="0" marL="0" rtl="0" algn="l">
              <a:lnSpc>
                <a:spcPct val="100000"/>
              </a:lnSpc>
              <a:spcBef>
                <a:spcPts val="1600"/>
              </a:spcBef>
              <a:spcAft>
                <a:spcPts val="0"/>
              </a:spcAft>
              <a:buNone/>
            </a:pPr>
            <a:r>
              <a:rPr b="1" lang="en" sz="1100"/>
              <a:t>TED 2014</a:t>
            </a:r>
            <a:endParaRPr b="1" sz="1100"/>
          </a:p>
          <a:p>
            <a:pPr indent="0" lvl="0" marL="0" rtl="0" algn="l">
              <a:spcBef>
                <a:spcPts val="1600"/>
              </a:spcBef>
              <a:spcAft>
                <a:spcPts val="1600"/>
              </a:spcAft>
              <a:buNone/>
            </a:pPr>
            <a:r>
              <a:rPr lang="en" sz="1400">
                <a:highlight>
                  <a:srgbClr val="FFF2CC"/>
                </a:highlight>
              </a:rPr>
              <a:t>How we thought of fingers on touch screens?</a:t>
            </a:r>
            <a:endParaRPr sz="1400">
              <a:highlight>
                <a:srgbClr val="FFF2CC"/>
              </a:highlight>
            </a:endParaRPr>
          </a:p>
        </p:txBody>
      </p:sp>
      <p:pic>
        <p:nvPicPr>
          <p:cNvPr descr="MIT Media Lab founder Nicholas Negroponte takes you on a journey through the last 30 years of tech. The consummate predictor highlights interfaces and innovations he foresaw in the 1970s and 1980s that were scoffed at then but are ubiquitous today. And he leaves you with one last (absurd? brilliant?) prediction for the coming 30 year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48" name="Google Shape;148;p16" title="A 30-year history of the future | Nicholas Negroponte">
            <a:hlinkClick r:id="rId7"/>
          </p:cNvPr>
          <p:cNvPicPr preferRelativeResize="0"/>
          <p:nvPr/>
        </p:nvPicPr>
        <p:blipFill>
          <a:blip r:embed="rId8">
            <a:alphaModFix/>
          </a:blip>
          <a:stretch>
            <a:fillRect/>
          </a:stretch>
        </p:blipFill>
        <p:spPr>
          <a:xfrm>
            <a:off x="4499475" y="1650025"/>
            <a:ext cx="4093876" cy="307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154" name="Google Shape;154;p17"/>
          <p:cNvSpPr txBox="1"/>
          <p:nvPr>
            <p:ph idx="1" type="body"/>
          </p:nvPr>
        </p:nvSpPr>
        <p:spPr>
          <a:xfrm>
            <a:off x="819150" y="1650025"/>
            <a:ext cx="7505700" cy="30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lang="en" sz="1200">
                <a:solidFill>
                  <a:srgbClr val="000000"/>
                </a:solidFill>
              </a:rPr>
              <a:t>Can we achieve finger tracking for near device interaction with </a:t>
            </a:r>
            <a:r>
              <a:rPr lang="en" sz="1200">
                <a:solidFill>
                  <a:srgbClr val="000000"/>
                </a:solidFill>
                <a:highlight>
                  <a:srgbClr val="FFF2CC"/>
                </a:highlight>
              </a:rPr>
              <a:t>no finger instrumentation</a:t>
            </a:r>
            <a:r>
              <a:rPr lang="en" sz="1200">
                <a:solidFill>
                  <a:srgbClr val="000000"/>
                </a:solidFill>
              </a:rPr>
              <a:t> and </a:t>
            </a:r>
            <a:r>
              <a:rPr lang="en" sz="1200">
                <a:solidFill>
                  <a:srgbClr val="000000"/>
                </a:solidFill>
                <a:highlight>
                  <a:srgbClr val="FFF2CC"/>
                </a:highlight>
              </a:rPr>
              <a:t>no line of sight</a:t>
            </a:r>
            <a:r>
              <a:rPr lang="en" sz="1200">
                <a:solidFill>
                  <a:srgbClr val="000000"/>
                </a:solidFill>
              </a:rPr>
              <a:t>?</a:t>
            </a:r>
            <a:endParaRPr sz="1200">
              <a:solidFill>
                <a:srgbClr val="000000"/>
              </a:solidFill>
            </a:endParaRPr>
          </a:p>
          <a:p>
            <a:pPr indent="0" lvl="0" marL="0" rtl="0" algn="l">
              <a:spcBef>
                <a:spcPts val="0"/>
              </a:spcBef>
              <a:spcAft>
                <a:spcPts val="0"/>
              </a:spcAft>
              <a:buNone/>
            </a:pPr>
            <a:r>
              <a:t/>
            </a:r>
            <a:endParaRPr sz="1200">
              <a:solidFill>
                <a:srgbClr val="000000"/>
              </a:solidFill>
              <a:highlight>
                <a:srgbClr val="FFF2CC"/>
              </a:highlight>
            </a:endParaRPr>
          </a:p>
          <a:p>
            <a:pPr indent="0" lvl="0" marL="0" rtl="0" algn="l">
              <a:spcBef>
                <a:spcPts val="0"/>
              </a:spcBef>
              <a:spcAft>
                <a:spcPts val="0"/>
              </a:spcAft>
              <a:buNone/>
            </a:pPr>
            <a:r>
              <a:t/>
            </a:r>
            <a:endParaRPr sz="1200">
              <a:solidFill>
                <a:srgbClr val="000000"/>
              </a:solidFill>
              <a:highlight>
                <a:srgbClr val="FFF2CC"/>
              </a:highlight>
            </a:endParaRPr>
          </a:p>
          <a:p>
            <a:pPr indent="0" lvl="0" marL="0" rtl="0" algn="l">
              <a:spcBef>
                <a:spcPts val="0"/>
              </a:spcBef>
              <a:spcAft>
                <a:spcPts val="0"/>
              </a:spcAft>
              <a:buNone/>
            </a:pPr>
            <a:r>
              <a:t/>
            </a:r>
            <a:endParaRPr sz="1200">
              <a:solidFill>
                <a:srgbClr val="000000"/>
              </a:solidFill>
              <a:highlight>
                <a:srgbClr val="FFF2CC"/>
              </a:highlight>
            </a:endParaRPr>
          </a:p>
          <a:p>
            <a:pPr indent="0" lvl="0" marL="0" rtl="0" algn="l">
              <a:spcBef>
                <a:spcPts val="0"/>
              </a:spcBef>
              <a:spcAft>
                <a:spcPts val="1600"/>
              </a:spcAft>
              <a:buNone/>
            </a:pPr>
            <a:r>
              <a:t/>
            </a:r>
            <a:endParaRPr sz="900">
              <a:highlight>
                <a:srgbClr val="FFF2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160" name="Google Shape;160;p18"/>
          <p:cNvSpPr txBox="1"/>
          <p:nvPr>
            <p:ph idx="1" type="body"/>
          </p:nvPr>
        </p:nvSpPr>
        <p:spPr>
          <a:xfrm>
            <a:off x="819150" y="1650025"/>
            <a:ext cx="7505700" cy="30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highlight>
                  <a:srgbClr val="FFF2CC"/>
                </a:highlight>
              </a:rPr>
              <a:t>Would it not be great if we could...</a:t>
            </a:r>
            <a:endParaRPr sz="1200">
              <a:solidFill>
                <a:srgbClr val="000000"/>
              </a:solidFill>
              <a:highlight>
                <a:srgbClr val="FFF2CC"/>
              </a:highlight>
            </a:endParaRPr>
          </a:p>
          <a:p>
            <a:pPr indent="0" lvl="0" marL="0" rtl="0" algn="l">
              <a:spcBef>
                <a:spcPts val="0"/>
              </a:spcBef>
              <a:spcAft>
                <a:spcPts val="0"/>
              </a:spcAft>
              <a:buNone/>
            </a:pPr>
            <a:r>
              <a:t/>
            </a:r>
            <a:endParaRPr sz="1200">
              <a:solidFill>
                <a:srgbClr val="000000"/>
              </a:solidFill>
              <a:highlight>
                <a:srgbClr val="FFF2CC"/>
              </a:highlight>
            </a:endParaRPr>
          </a:p>
          <a:p>
            <a:pPr indent="0" lvl="0" marL="0" rtl="0" algn="l">
              <a:spcBef>
                <a:spcPts val="0"/>
              </a:spcBef>
              <a:spcAft>
                <a:spcPts val="1600"/>
              </a:spcAft>
              <a:buNone/>
            </a:pPr>
            <a:r>
              <a:t/>
            </a:r>
            <a:endParaRPr sz="900">
              <a:highlight>
                <a:srgbClr val="FFF2CC"/>
              </a:highlight>
            </a:endParaRPr>
          </a:p>
        </p:txBody>
      </p:sp>
      <p:graphicFrame>
        <p:nvGraphicFramePr>
          <p:cNvPr id="161" name="Google Shape;161;p18"/>
          <p:cNvGraphicFramePr/>
          <p:nvPr/>
        </p:nvGraphicFramePr>
        <p:xfrm>
          <a:off x="925275" y="2163550"/>
          <a:ext cx="3000000" cy="3000000"/>
        </p:xfrm>
        <a:graphic>
          <a:graphicData uri="http://schemas.openxmlformats.org/drawingml/2006/table">
            <a:tbl>
              <a:tblPr>
                <a:noFill/>
                <a:tableStyleId>{AECA66CC-8F0B-4313-A420-53064778C8F6}</a:tableStyleId>
              </a:tblPr>
              <a:tblGrid>
                <a:gridCol w="2422075"/>
                <a:gridCol w="2422075"/>
                <a:gridCol w="2422075"/>
              </a:tblGrid>
              <a:tr h="763575">
                <a:tc>
                  <a:txBody>
                    <a:bodyPr/>
                    <a:lstStyle/>
                    <a:p>
                      <a:pPr indent="0" lvl="0" marL="0" rtl="0" algn="ctr">
                        <a:spcBef>
                          <a:spcPts val="0"/>
                        </a:spcBef>
                        <a:spcAft>
                          <a:spcPts val="0"/>
                        </a:spcAft>
                        <a:buNone/>
                      </a:pPr>
                      <a:r>
                        <a:rPr lang="en" sz="1200">
                          <a:latin typeface="Calibri"/>
                          <a:ea typeface="Calibri"/>
                          <a:cs typeface="Calibri"/>
                          <a:sym typeface="Calibri"/>
                        </a:rPr>
                        <a:t>make almost anything an input surface?</a:t>
                      </a:r>
                      <a:endParaRPr sz="12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 sz="1200">
                          <a:latin typeface="Calibri"/>
                          <a:ea typeface="Calibri"/>
                          <a:cs typeface="Calibri"/>
                          <a:sym typeface="Calibri"/>
                        </a:rPr>
                        <a:t>move beyond tiny screens?</a:t>
                      </a:r>
                      <a:endParaRPr sz="12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 sz="1200">
                          <a:latin typeface="Calibri"/>
                          <a:ea typeface="Calibri"/>
                          <a:cs typeface="Calibri"/>
                          <a:sym typeface="Calibri"/>
                        </a:rPr>
                        <a:t>interact with occlusions?</a:t>
                      </a:r>
                      <a:endParaRPr sz="1200">
                        <a:latin typeface="Calibri"/>
                        <a:ea typeface="Calibri"/>
                        <a:cs typeface="Calibri"/>
                        <a:sym typeface="Calibri"/>
                      </a:endParaRPr>
                    </a:p>
                  </a:txBody>
                  <a:tcPr marT="91425" marB="91425" marR="91425" marL="91425" anchor="ctr"/>
                </a:tc>
              </a:tr>
              <a:tr h="17934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162" name="Google Shape;162;p18" title="media1.mp4">
            <a:hlinkClick r:id="rId3"/>
          </p:cNvPr>
          <p:cNvPicPr preferRelativeResize="0"/>
          <p:nvPr/>
        </p:nvPicPr>
        <p:blipFill>
          <a:blip r:embed="rId4">
            <a:alphaModFix/>
          </a:blip>
          <a:stretch>
            <a:fillRect/>
          </a:stretch>
        </p:blipFill>
        <p:spPr>
          <a:xfrm>
            <a:off x="979825" y="2985000"/>
            <a:ext cx="2271875" cy="1703900"/>
          </a:xfrm>
          <a:prstGeom prst="rect">
            <a:avLst/>
          </a:prstGeom>
          <a:noFill/>
          <a:ln>
            <a:noFill/>
          </a:ln>
        </p:spPr>
      </p:pic>
      <p:pic>
        <p:nvPicPr>
          <p:cNvPr id="163" name="Google Shape;163;p18" title="media2.mp4">
            <a:hlinkClick r:id="rId5"/>
          </p:cNvPr>
          <p:cNvPicPr preferRelativeResize="0"/>
          <p:nvPr/>
        </p:nvPicPr>
        <p:blipFill>
          <a:blip r:embed="rId6">
            <a:alphaModFix/>
          </a:blip>
          <a:stretch>
            <a:fillRect/>
          </a:stretch>
        </p:blipFill>
        <p:spPr>
          <a:xfrm>
            <a:off x="3419625" y="2985000"/>
            <a:ext cx="2271875" cy="1703906"/>
          </a:xfrm>
          <a:prstGeom prst="rect">
            <a:avLst/>
          </a:prstGeom>
          <a:noFill/>
          <a:ln>
            <a:noFill/>
          </a:ln>
        </p:spPr>
      </p:pic>
      <p:pic>
        <p:nvPicPr>
          <p:cNvPr id="164" name="Google Shape;164;p18" title="media3.mp4">
            <a:hlinkClick r:id="rId7"/>
          </p:cNvPr>
          <p:cNvPicPr preferRelativeResize="0"/>
          <p:nvPr/>
        </p:nvPicPr>
        <p:blipFill>
          <a:blip r:embed="rId6">
            <a:alphaModFix/>
          </a:blip>
          <a:stretch>
            <a:fillRect/>
          </a:stretch>
        </p:blipFill>
        <p:spPr>
          <a:xfrm>
            <a:off x="5859425" y="2984994"/>
            <a:ext cx="2271875" cy="17039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170" name="Google Shape;170;p19"/>
          <p:cNvSpPr txBox="1"/>
          <p:nvPr>
            <p:ph idx="1" type="body"/>
          </p:nvPr>
        </p:nvSpPr>
        <p:spPr>
          <a:xfrm>
            <a:off x="819150" y="1650025"/>
            <a:ext cx="7697100" cy="30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Principle:</a:t>
            </a:r>
            <a:r>
              <a:rPr lang="en" sz="1200"/>
              <a:t> Active Acoustic Localization</a:t>
            </a:r>
            <a:endParaRPr sz="1200"/>
          </a:p>
          <a:p>
            <a:pPr indent="0" lvl="0" marL="0" rtl="0" algn="l">
              <a:spcBef>
                <a:spcPts val="1600"/>
              </a:spcBef>
              <a:spcAft>
                <a:spcPts val="0"/>
              </a:spcAft>
              <a:buNone/>
            </a:pPr>
            <a:r>
              <a:rPr lang="en" sz="1200"/>
              <a:t>Determines the direction of device movement/localization using </a:t>
            </a:r>
            <a:r>
              <a:rPr lang="en" sz="1200">
                <a:highlight>
                  <a:srgbClr val="FFF2CC"/>
                </a:highlight>
              </a:rPr>
              <a:t>acoustic transmission</a:t>
            </a:r>
            <a:r>
              <a:rPr lang="en" sz="1200"/>
              <a:t>. </a:t>
            </a:r>
            <a:endParaRPr sz="1200"/>
          </a:p>
          <a:p>
            <a:pPr indent="0" lvl="0" marL="0" rtl="0" algn="l">
              <a:spcBef>
                <a:spcPts val="1600"/>
              </a:spcBef>
              <a:spcAft>
                <a:spcPts val="0"/>
              </a:spcAft>
              <a:buNone/>
            </a:pPr>
            <a:r>
              <a:rPr b="1" lang="en" sz="1200"/>
              <a:t>Example: </a:t>
            </a:r>
            <a:r>
              <a:rPr lang="en" sz="1200"/>
              <a:t>Whiteboard technology such as Mimio uses an </a:t>
            </a:r>
            <a:r>
              <a:rPr lang="en" sz="1200">
                <a:highlight>
                  <a:srgbClr val="FFF2CC"/>
                </a:highlight>
              </a:rPr>
              <a:t>active stylus</a:t>
            </a:r>
            <a:r>
              <a:rPr lang="en" sz="1200"/>
              <a:t> with ultrasound and an</a:t>
            </a:r>
            <a:r>
              <a:rPr lang="en" sz="1200">
                <a:highlight>
                  <a:srgbClr val="FFF2CC"/>
                </a:highlight>
              </a:rPr>
              <a:t> anchor device </a:t>
            </a:r>
            <a:r>
              <a:rPr lang="en" sz="1200"/>
              <a:t>placed at the corner of the board.</a:t>
            </a:r>
            <a:endParaRPr sz="1200"/>
          </a:p>
          <a:p>
            <a:pPr indent="0" lvl="0" marL="0" rtl="0" algn="l">
              <a:spcBef>
                <a:spcPts val="1600"/>
              </a:spcBef>
              <a:spcAft>
                <a:spcPts val="0"/>
              </a:spcAft>
              <a:buNone/>
            </a:pPr>
            <a:r>
              <a:rPr b="1" lang="en" sz="1200"/>
              <a:t>Drawbacks of systems developed:</a:t>
            </a:r>
            <a:endParaRPr b="1" sz="1200"/>
          </a:p>
          <a:p>
            <a:pPr indent="0" lvl="0" marL="0" rtl="0" algn="l">
              <a:spcBef>
                <a:spcPts val="1600"/>
              </a:spcBef>
              <a:spcAft>
                <a:spcPts val="0"/>
              </a:spcAft>
              <a:buNone/>
            </a:pPr>
            <a:r>
              <a:rPr lang="en" sz="1200"/>
              <a:t>Needs specific </a:t>
            </a:r>
            <a:r>
              <a:rPr lang="en" sz="1200">
                <a:highlight>
                  <a:srgbClr val="FFF2CC"/>
                </a:highlight>
              </a:rPr>
              <a:t>anchor devices</a:t>
            </a:r>
            <a:r>
              <a:rPr lang="en" sz="1200"/>
              <a:t>. The uses </a:t>
            </a:r>
            <a:r>
              <a:rPr lang="en" sz="1200">
                <a:highlight>
                  <a:srgbClr val="FFF2CC"/>
                </a:highlight>
              </a:rPr>
              <a:t>instrumented devices</a:t>
            </a:r>
            <a:r>
              <a:rPr lang="en" sz="1200"/>
              <a:t> to track.</a:t>
            </a:r>
            <a:endParaRPr sz="1200"/>
          </a:p>
          <a:p>
            <a:pPr indent="0" lvl="0" marL="0" rtl="0" algn="l">
              <a:spcBef>
                <a:spcPts val="1600"/>
              </a:spcBef>
              <a:spcAft>
                <a:spcPts val="0"/>
              </a:spcAft>
              <a:buNone/>
            </a:pPr>
            <a:r>
              <a:rPr lang="en" sz="1200"/>
              <a:t>Comparing Finger IO to similar devices, most need </a:t>
            </a:r>
            <a:r>
              <a:rPr lang="en" sz="1200">
                <a:highlight>
                  <a:srgbClr val="FFF2CC"/>
                </a:highlight>
              </a:rPr>
              <a:t>custom hardware</a:t>
            </a:r>
            <a:r>
              <a:rPr lang="en" sz="1200"/>
              <a:t>.</a:t>
            </a:r>
            <a:endParaRPr sz="12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176" name="Google Shape;176;p20"/>
          <p:cNvSpPr txBox="1"/>
          <p:nvPr>
            <p:ph idx="1" type="body"/>
          </p:nvPr>
        </p:nvSpPr>
        <p:spPr>
          <a:xfrm>
            <a:off x="819150" y="1650025"/>
            <a:ext cx="7697100" cy="30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Principle:</a:t>
            </a:r>
            <a:r>
              <a:rPr lang="en" sz="1200"/>
              <a:t> Passive Acoustic Localization</a:t>
            </a:r>
            <a:endParaRPr sz="1200"/>
          </a:p>
          <a:p>
            <a:pPr indent="0" lvl="0" marL="0" rtl="0" algn="l">
              <a:spcBef>
                <a:spcPts val="1600"/>
              </a:spcBef>
              <a:spcAft>
                <a:spcPts val="0"/>
              </a:spcAft>
              <a:buNone/>
            </a:pPr>
            <a:r>
              <a:rPr lang="en" sz="1200"/>
              <a:t>L</a:t>
            </a:r>
            <a:r>
              <a:rPr lang="en" sz="1200"/>
              <a:t>ocalization/gesture recognition using </a:t>
            </a:r>
            <a:r>
              <a:rPr lang="en" sz="1200">
                <a:highlight>
                  <a:srgbClr val="FFF2CC"/>
                </a:highlight>
              </a:rPr>
              <a:t>passive sounds created through interaction</a:t>
            </a:r>
            <a:r>
              <a:rPr lang="en" sz="1200"/>
              <a:t>. </a:t>
            </a:r>
            <a:endParaRPr sz="1200"/>
          </a:p>
          <a:p>
            <a:pPr indent="0" lvl="0" marL="0" rtl="0" algn="l">
              <a:spcBef>
                <a:spcPts val="1600"/>
              </a:spcBef>
              <a:spcAft>
                <a:spcPts val="0"/>
              </a:spcAft>
              <a:buNone/>
            </a:pPr>
            <a:r>
              <a:rPr b="1" lang="en" sz="1200"/>
              <a:t>Example: </a:t>
            </a:r>
            <a:r>
              <a:rPr lang="en" sz="1200"/>
              <a:t>“Localization of taps on surfaces…” uses piezo </a:t>
            </a:r>
            <a:r>
              <a:rPr lang="en" sz="1200">
                <a:highlight>
                  <a:srgbClr val="FFF2CC"/>
                </a:highlight>
              </a:rPr>
              <a:t>shock sensors</a:t>
            </a:r>
            <a:r>
              <a:rPr lang="en" sz="1200"/>
              <a:t> to sense the sound propagation through material. Time delay of arrival helps in computation. </a:t>
            </a:r>
            <a:endParaRPr sz="1200"/>
          </a:p>
          <a:p>
            <a:pPr indent="0" lvl="0" marL="0" rtl="0" algn="l">
              <a:spcBef>
                <a:spcPts val="1600"/>
              </a:spcBef>
              <a:spcAft>
                <a:spcPts val="0"/>
              </a:spcAft>
              <a:buNone/>
            </a:pPr>
            <a:r>
              <a:rPr b="1" lang="en" sz="1200"/>
              <a:t>Advantages of FingerIO:</a:t>
            </a:r>
            <a:endParaRPr b="1" sz="1200"/>
          </a:p>
          <a:p>
            <a:pPr indent="0" lvl="0" marL="0" rtl="0" algn="l">
              <a:spcBef>
                <a:spcPts val="1600"/>
              </a:spcBef>
              <a:spcAft>
                <a:spcPts val="0"/>
              </a:spcAft>
              <a:buNone/>
            </a:pPr>
            <a:r>
              <a:rPr lang="en" sz="1200"/>
              <a:t>Achieves better tracking resolution on</a:t>
            </a:r>
            <a:r>
              <a:rPr lang="en" sz="1200">
                <a:highlight>
                  <a:srgbClr val="FFF2CC"/>
                </a:highlight>
              </a:rPr>
              <a:t> surface as well as air</a:t>
            </a:r>
            <a:r>
              <a:rPr lang="en" sz="1200"/>
              <a:t>. </a:t>
            </a:r>
            <a:endParaRPr sz="12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182" name="Google Shape;182;p21"/>
          <p:cNvSpPr txBox="1"/>
          <p:nvPr>
            <p:ph idx="1" type="body"/>
          </p:nvPr>
        </p:nvSpPr>
        <p:spPr>
          <a:xfrm>
            <a:off x="819150" y="1650025"/>
            <a:ext cx="7697100" cy="292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Principle:</a:t>
            </a:r>
            <a:r>
              <a:rPr lang="en" sz="1200"/>
              <a:t> RF-based Gesture systems</a:t>
            </a:r>
            <a:endParaRPr sz="1200"/>
          </a:p>
          <a:p>
            <a:pPr indent="0" lvl="0" marL="0" rtl="0" algn="l">
              <a:spcBef>
                <a:spcPts val="1600"/>
              </a:spcBef>
              <a:spcAft>
                <a:spcPts val="0"/>
              </a:spcAft>
              <a:buNone/>
            </a:pPr>
            <a:r>
              <a:rPr lang="en" sz="1200"/>
              <a:t>Uses </a:t>
            </a:r>
            <a:r>
              <a:rPr lang="en" sz="1200">
                <a:highlight>
                  <a:srgbClr val="FFF2CC"/>
                </a:highlight>
              </a:rPr>
              <a:t>radio signals</a:t>
            </a:r>
            <a:r>
              <a:rPr lang="en" sz="1200"/>
              <a:t> for localization. </a:t>
            </a:r>
            <a:endParaRPr sz="1200"/>
          </a:p>
          <a:p>
            <a:pPr indent="0" lvl="0" marL="0" rtl="0" algn="l">
              <a:spcBef>
                <a:spcPts val="1600"/>
              </a:spcBef>
              <a:spcAft>
                <a:spcPts val="0"/>
              </a:spcAft>
              <a:buNone/>
            </a:pPr>
            <a:r>
              <a:rPr b="1" lang="en" sz="1200"/>
              <a:t>Example: </a:t>
            </a:r>
            <a:r>
              <a:rPr lang="en" sz="1200"/>
              <a:t>Project Soli uses </a:t>
            </a:r>
            <a:r>
              <a:rPr lang="en" sz="1200">
                <a:highlight>
                  <a:srgbClr val="FFF2CC"/>
                </a:highlight>
              </a:rPr>
              <a:t>RF signals with a radar</a:t>
            </a:r>
            <a:r>
              <a:rPr lang="en" sz="1200"/>
              <a:t> to perform gesture recognition. Records </a:t>
            </a:r>
            <a:r>
              <a:rPr lang="en" sz="1200">
                <a:highlight>
                  <a:srgbClr val="FFF2CC"/>
                </a:highlight>
              </a:rPr>
              <a:t>subtle</a:t>
            </a:r>
            <a:r>
              <a:rPr lang="en" sz="1200"/>
              <a:t> finger gestures with ~</a:t>
            </a:r>
            <a:r>
              <a:rPr lang="en" sz="1200"/>
              <a:t>60 GHz</a:t>
            </a:r>
            <a:r>
              <a:rPr lang="en" sz="1200"/>
              <a:t> radar. </a:t>
            </a:r>
            <a:endParaRPr sz="1200"/>
          </a:p>
          <a:p>
            <a:pPr indent="0" lvl="0" marL="0" rtl="0" algn="l">
              <a:spcBef>
                <a:spcPts val="1600"/>
              </a:spcBef>
              <a:spcAft>
                <a:spcPts val="0"/>
              </a:spcAft>
              <a:buNone/>
            </a:pPr>
            <a:r>
              <a:rPr b="1" lang="en" sz="1200"/>
              <a:t>Drawbacks:</a:t>
            </a:r>
            <a:endParaRPr b="1" sz="1200"/>
          </a:p>
          <a:p>
            <a:pPr indent="0" lvl="0" marL="0" rtl="0" algn="l">
              <a:spcBef>
                <a:spcPts val="1600"/>
              </a:spcBef>
              <a:spcAft>
                <a:spcPts val="0"/>
              </a:spcAft>
              <a:buNone/>
            </a:pPr>
            <a:r>
              <a:rPr lang="en" sz="1200"/>
              <a:t>Requires </a:t>
            </a:r>
            <a:r>
              <a:rPr lang="en" sz="1200">
                <a:highlight>
                  <a:srgbClr val="FFF2CC"/>
                </a:highlight>
              </a:rPr>
              <a:t>custom hardware </a:t>
            </a:r>
            <a:r>
              <a:rPr lang="en" sz="1200"/>
              <a:t>for </a:t>
            </a:r>
            <a:r>
              <a:rPr lang="en" sz="1200"/>
              <a:t>processing</a:t>
            </a:r>
            <a:r>
              <a:rPr lang="en" sz="1200"/>
              <a:t> GigaHertz bandwidth. It’s relatively</a:t>
            </a:r>
            <a:r>
              <a:rPr lang="en" sz="1200">
                <a:highlight>
                  <a:srgbClr val="FFF2CC"/>
                </a:highlight>
              </a:rPr>
              <a:t> power hungry</a:t>
            </a:r>
            <a:r>
              <a:rPr lang="en" sz="1200"/>
              <a:t>.  Finger IO on the other hand works on existing mobile devices.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pic>
        <p:nvPicPr>
          <p:cNvPr id="183" name="Google Shape;183;p21"/>
          <p:cNvPicPr preferRelativeResize="0"/>
          <p:nvPr/>
        </p:nvPicPr>
        <p:blipFill>
          <a:blip r:embed="rId3">
            <a:alphaModFix/>
          </a:blip>
          <a:stretch>
            <a:fillRect/>
          </a:stretch>
        </p:blipFill>
        <p:spPr>
          <a:xfrm>
            <a:off x="5379300" y="1800200"/>
            <a:ext cx="1136200" cy="647325"/>
          </a:xfrm>
          <a:prstGeom prst="rect">
            <a:avLst/>
          </a:prstGeom>
          <a:noFill/>
          <a:ln>
            <a:noFill/>
          </a:ln>
        </p:spPr>
      </p:pic>
      <p:pic>
        <p:nvPicPr>
          <p:cNvPr id="184" name="Google Shape;184;p21"/>
          <p:cNvPicPr preferRelativeResize="0"/>
          <p:nvPr/>
        </p:nvPicPr>
        <p:blipFill>
          <a:blip r:embed="rId4">
            <a:alphaModFix/>
          </a:blip>
          <a:stretch>
            <a:fillRect/>
          </a:stretch>
        </p:blipFill>
        <p:spPr>
          <a:xfrm>
            <a:off x="6515500" y="1800200"/>
            <a:ext cx="1136200" cy="6401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