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Maven Pro" panose="020B0600000101010101" charset="0"/>
      <p:regular r:id="rId41"/>
      <p:bold r:id="rId42"/>
    </p:embeddedFont>
    <p:embeddedFont>
      <p:font typeface="Nunito" panose="020B0600000101010101"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ourier_analysi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Frequency_domai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today we will be presenting a paper about contactless infant monitoring using white noise.</a:t>
            </a:r>
            <a:endParaRPr/>
          </a:p>
          <a:p>
            <a:pPr marL="0" lvl="0" indent="0" algn="l" rtl="0">
              <a:spcBef>
                <a:spcPts val="0"/>
              </a:spcBef>
              <a:spcAft>
                <a:spcPts val="0"/>
              </a:spcAft>
              <a:buNone/>
            </a:pPr>
            <a:endParaRPr/>
          </a:p>
          <a:p>
            <a:pPr marL="0" lvl="0" indent="0" algn="l" rtl="0">
              <a:spcBef>
                <a:spcPts val="0"/>
              </a:spcBef>
              <a:spcAft>
                <a:spcPts val="0"/>
              </a:spcAft>
              <a:buNone/>
            </a:pPr>
            <a:r>
              <a:rPr lang="en"/>
              <a:t>My name is Diana and I am currently a master’s student in computer science. I will be presenting with Callie today.</a:t>
            </a:r>
            <a:endParaRPr/>
          </a:p>
          <a:p>
            <a:pPr marL="0" lvl="0" indent="0" algn="l" rtl="0">
              <a:spcBef>
                <a:spcPts val="0"/>
              </a:spcBef>
              <a:spcAft>
                <a:spcPts val="0"/>
              </a:spcAft>
              <a:buNone/>
            </a:pPr>
            <a:endParaRPr/>
          </a:p>
          <a:p>
            <a:pPr marL="0" lvl="0" indent="0" algn="l" rtl="0">
              <a:spcBef>
                <a:spcPts val="0"/>
              </a:spcBef>
              <a:spcAft>
                <a:spcPts val="0"/>
              </a:spcAft>
              <a:buNone/>
            </a:pPr>
            <a:r>
              <a:rPr lang="en"/>
              <a:t>Hi I’m Callie and I am also a master’s student in computer science.</a:t>
            </a:r>
            <a:endParaRPr/>
          </a:p>
          <a:p>
            <a:pPr marL="0" lvl="0" indent="0" algn="l" rtl="0">
              <a:spcBef>
                <a:spcPts val="0"/>
              </a:spcBef>
              <a:spcAft>
                <a:spcPts val="0"/>
              </a:spcAft>
              <a:buNone/>
            </a:pPr>
            <a:endParaRPr/>
          </a:p>
          <a:p>
            <a:pPr marL="0" lvl="0" indent="0" algn="l" rtl="0">
              <a:spcBef>
                <a:spcPts val="0"/>
              </a:spcBef>
              <a:spcAft>
                <a:spcPts val="0"/>
              </a:spcAft>
              <a:buNone/>
            </a:pPr>
            <a:r>
              <a:rPr lang="en"/>
              <a:t>Let’s get started!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7bec26d4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7bec26d4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the first challenge would be to extract motion data from white noise.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All prior work uses structured signals such as FMCW signal, OFDM packet and single carrier waves.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rgbClr val="C0791B"/>
                </a:solidFill>
              </a:rPr>
              <a:t>---------------------------------------------------------------------- Additional Info:</a:t>
            </a:r>
            <a:endParaRPr b="1" u="sng">
              <a:solidFill>
                <a:srgbClr val="C0791B"/>
              </a:solidFill>
            </a:endParaRPr>
          </a:p>
          <a:p>
            <a:pPr marL="0" lvl="0" indent="0" algn="l" rtl="0">
              <a:spcBef>
                <a:spcPts val="1600"/>
              </a:spcBef>
              <a:spcAft>
                <a:spcPts val="0"/>
              </a:spcAft>
              <a:buClr>
                <a:schemeClr val="dk1"/>
              </a:buClr>
              <a:buSzPts val="1100"/>
              <a:buFont typeface="Arial"/>
              <a:buNone/>
            </a:pPr>
            <a:r>
              <a:rPr lang="en">
                <a:solidFill>
                  <a:schemeClr val="dk1"/>
                </a:solidFill>
              </a:rPr>
              <a:t>FMCW : Frequency-Modulated Continuous-Wave: An FMCW radar transmits a signal called a “chirp”. A chirp is a sinusoid whose frequency increases linearly with time.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OFDM : Orthogonal Frequency-Division Multiplexing : A type of digital transmission and a method of encoding digital data on multiple carrier frequencies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Frequency-Division Multiplexing : A technique by which the total bandwidth available in a communication medium is divided into a series of non-overlapping frequency bands, each of which is used to carry a separate signal.</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Single carrier wave : A waveform that is modulated (modified) with an information-bearing signal for the purpose of conveying information.</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a7c24f6728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a7c24f672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However, White noise is random in both the time and frequency domain. So how are we going to extract useful information from random white noise signals?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Also there are other small challenges that we need to keep in mind since our target users are infants.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First, the signal strength of the </a:t>
            </a:r>
            <a:r>
              <a:rPr lang="en" b="1">
                <a:solidFill>
                  <a:schemeClr val="dk1"/>
                </a:solidFill>
              </a:rPr>
              <a:t>reflections </a:t>
            </a:r>
            <a:r>
              <a:rPr lang="en">
                <a:solidFill>
                  <a:schemeClr val="dk1"/>
                </a:solidFill>
              </a:rPr>
              <a:t>corresponding to breathing motion is </a:t>
            </a:r>
            <a:r>
              <a:rPr lang="en" b="1">
                <a:solidFill>
                  <a:schemeClr val="dk1"/>
                </a:solidFill>
              </a:rPr>
              <a:t>proportional</a:t>
            </a:r>
            <a:r>
              <a:rPr lang="en">
                <a:solidFill>
                  <a:schemeClr val="dk1"/>
                </a:solidFill>
              </a:rPr>
              <a:t> to the surface area of the chest. Infants not only have a much smaller torso but their chest displacement due to breathing is also much smaller compared to adults.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Second, infants require a higher </a:t>
            </a:r>
            <a:r>
              <a:rPr lang="en" b="1">
                <a:solidFill>
                  <a:schemeClr val="dk1"/>
                </a:solidFill>
              </a:rPr>
              <a:t>sampling rate</a:t>
            </a:r>
            <a:r>
              <a:rPr lang="en">
                <a:solidFill>
                  <a:schemeClr val="dk1"/>
                </a:solidFill>
              </a:rPr>
              <a:t> as they breathe at a much higher rate compared to adults (2-3 times more).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Third, the white noise</a:t>
            </a:r>
            <a:r>
              <a:rPr lang="en" b="1">
                <a:solidFill>
                  <a:schemeClr val="dk1"/>
                </a:solidFill>
              </a:rPr>
              <a:t> signal intensity should be low </a:t>
            </a:r>
            <a:r>
              <a:rPr lang="en">
                <a:solidFill>
                  <a:schemeClr val="dk1"/>
                </a:solidFill>
              </a:rPr>
              <a:t>to minimize the risk of exceeding safe noise levels, yet at the same time the echoes still need to be detected reliably.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a7c24f6728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a7c24f672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use a speaker to transmit the pseudo-random white noise.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Twist is at the receiver side,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we are going to transform the received white noise signal into a structured FMCW signal.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the process of how that happens.</a:t>
            </a:r>
            <a:endParaRPr/>
          </a:p>
          <a:p>
            <a:pPr marL="0" lvl="0" indent="0" algn="l" rtl="0">
              <a:spcBef>
                <a:spcPts val="0"/>
              </a:spcBef>
              <a:spcAft>
                <a:spcPts val="0"/>
              </a:spcAft>
              <a:buNone/>
            </a:pPr>
            <a:r>
              <a:rPr lang="en"/>
              <a:t>The spectrum of the white noise has a flat amplitude, but the phase of each frequency components gives the white noise its randomness.</a:t>
            </a:r>
            <a:endParaRPr/>
          </a:p>
          <a:p>
            <a:pPr marL="0" lvl="0" indent="0" algn="l" rtl="0">
              <a:spcBef>
                <a:spcPts val="0"/>
              </a:spcBef>
              <a:spcAft>
                <a:spcPts val="0"/>
              </a:spcAft>
              <a:buNone/>
            </a:pPr>
            <a:endParaRPr/>
          </a:p>
          <a:p>
            <a:pPr marL="0" lvl="0" indent="0" algn="l" rtl="0">
              <a:spcBef>
                <a:spcPts val="0"/>
              </a:spcBef>
              <a:spcAft>
                <a:spcPts val="0"/>
              </a:spcAft>
              <a:buNone/>
            </a:pPr>
            <a:r>
              <a:rPr lang="en"/>
              <a:t>In contrast, if we see the spectrum on a whole FMCW chirp we also see that the amplitude is also approximately flat and we can approximate it as the same as white noise.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The difference here is that the phase is symmetric and has a deterministic shape, which is not random.</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Therefore by adjusting the phase of the white noise the receiver can transform a white noise into a structured FMCW signal.</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0ced4dff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0ced4dff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whole pipeline.</a:t>
            </a:r>
            <a:endParaRPr/>
          </a:p>
          <a:p>
            <a:pPr marL="0" lvl="0" indent="0" algn="l" rtl="0">
              <a:spcBef>
                <a:spcPts val="0"/>
              </a:spcBef>
              <a:spcAft>
                <a:spcPts val="0"/>
              </a:spcAft>
              <a:buNone/>
            </a:pPr>
            <a:endParaRPr/>
          </a:p>
          <a:p>
            <a:pPr marL="0" lvl="0" indent="0" algn="l" rtl="0">
              <a:spcBef>
                <a:spcPts val="0"/>
              </a:spcBef>
              <a:spcAft>
                <a:spcPts val="0"/>
              </a:spcAft>
              <a:buNone/>
            </a:pPr>
            <a:r>
              <a:rPr lang="en"/>
              <a:t>First we transform the received white noise signal into a FMCW chirp. Then we extract breathing motion from the FMCW chirp. Finally, to improve the SNR we transform white noise into multiple concurrent FMCW chirps.</a:t>
            </a:r>
            <a:endParaRPr/>
          </a:p>
          <a:p>
            <a:pPr marL="0" lvl="0" indent="0" algn="l" rtl="0">
              <a:spcBef>
                <a:spcPts val="0"/>
              </a:spcBef>
              <a:spcAft>
                <a:spcPts val="0"/>
              </a:spcAft>
              <a:buNone/>
            </a:pPr>
            <a:endParaRPr/>
          </a:p>
          <a:p>
            <a:pPr marL="0" lvl="0" indent="0" algn="l" rtl="0">
              <a:spcBef>
                <a:spcPts val="0"/>
              </a:spcBef>
              <a:spcAft>
                <a:spcPts val="0"/>
              </a:spcAft>
              <a:buNone/>
            </a:pPr>
            <a:r>
              <a:rPr lang="en"/>
              <a:t>The speaker emits pseudo randomly generated signals with a known seed and the phase of the signal is known to us.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The signal gets reflected back from the infants and received by the microphone.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The microphone will take an FFT and then identify the phase of each frequency components.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Finally we obtain the transformed FMCW signal by doing an inverse FFT.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The key point here is that  this transformation preserves multipath/motion information. Furthermore, now that we have the FMCW signal we can apply FMCW decoding to extract motion/location information.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b="1">
                <a:solidFill>
                  <a:srgbClr val="C0791B"/>
                </a:solidFill>
              </a:rPr>
              <a:t>---------------------------------------------------------------------- Additional Info:</a:t>
            </a:r>
            <a:endParaRPr b="1">
              <a:solidFill>
                <a:schemeClr val="dk1"/>
              </a:solidFill>
            </a:endParaRPr>
          </a:p>
          <a:p>
            <a:pPr marL="0" lvl="0" indent="0" algn="l" rtl="0">
              <a:spcBef>
                <a:spcPts val="1600"/>
              </a:spcBef>
              <a:spcAft>
                <a:spcPts val="0"/>
              </a:spcAft>
              <a:buNone/>
            </a:pPr>
            <a:r>
              <a:rPr lang="en" sz="1050" b="1">
                <a:solidFill>
                  <a:srgbClr val="202122"/>
                </a:solidFill>
                <a:highlight>
                  <a:srgbClr val="FFFFFF"/>
                </a:highlight>
              </a:rPr>
              <a:t>fast Fourier transform</a:t>
            </a:r>
            <a:r>
              <a:rPr lang="en" sz="1050">
                <a:solidFill>
                  <a:srgbClr val="202122"/>
                </a:solidFill>
                <a:highlight>
                  <a:srgbClr val="FFFFFF"/>
                </a:highlight>
              </a:rPr>
              <a:t> (</a:t>
            </a:r>
            <a:r>
              <a:rPr lang="en" sz="1050" b="1">
                <a:solidFill>
                  <a:srgbClr val="202122"/>
                </a:solidFill>
                <a:highlight>
                  <a:srgbClr val="FFFFFF"/>
                </a:highlight>
              </a:rPr>
              <a:t>FFT</a:t>
            </a:r>
            <a:r>
              <a:rPr lang="en" sz="1050">
                <a:solidFill>
                  <a:srgbClr val="202122"/>
                </a:solidFill>
                <a:highlight>
                  <a:srgbClr val="FFFFFF"/>
                </a:highlight>
              </a:rPr>
              <a:t>) :  </a:t>
            </a:r>
            <a:r>
              <a:rPr lang="en" sz="1050">
                <a:solidFill>
                  <a:srgbClr val="0B0080"/>
                </a:solidFill>
                <a:highlight>
                  <a:srgbClr val="FFFFFF"/>
                </a:highlight>
                <a:uFill>
                  <a:noFill/>
                </a:uFill>
                <a:hlinkClick r:id="rId3">
                  <a:extLst>
                    <a:ext uri="{A12FA001-AC4F-418D-AE19-62706E023703}">
                      <ahyp:hlinkClr xmlns:ahyp="http://schemas.microsoft.com/office/drawing/2018/hyperlinkcolor" val="tx"/>
                    </a:ext>
                  </a:extLst>
                </a:hlinkClick>
              </a:rPr>
              <a:t>Fourier analysis</a:t>
            </a:r>
            <a:r>
              <a:rPr lang="en" sz="1050">
                <a:solidFill>
                  <a:srgbClr val="202122"/>
                </a:solidFill>
                <a:highlight>
                  <a:srgbClr val="FFFFFF"/>
                </a:highlight>
              </a:rPr>
              <a:t> converts a signal from its original domain (often time or space) to a representation in the </a:t>
            </a:r>
            <a:r>
              <a:rPr lang="en" sz="1050">
                <a:solidFill>
                  <a:srgbClr val="0B0080"/>
                </a:solidFill>
                <a:highlight>
                  <a:srgbClr val="FFFFFF"/>
                </a:highlight>
                <a:uFill>
                  <a:noFill/>
                </a:uFill>
                <a:hlinkClick r:id="rId4">
                  <a:extLst>
                    <a:ext uri="{A12FA001-AC4F-418D-AE19-62706E023703}">
                      <ahyp:hlinkClr xmlns:ahyp="http://schemas.microsoft.com/office/drawing/2018/hyperlinkcolor" val="tx"/>
                    </a:ext>
                  </a:extLst>
                </a:hlinkClick>
              </a:rPr>
              <a:t>frequency domain</a:t>
            </a:r>
            <a:r>
              <a:rPr lang="en" sz="1050">
                <a:solidFill>
                  <a:srgbClr val="202122"/>
                </a:solidFill>
                <a:highlight>
                  <a:srgbClr val="FFFFFF"/>
                </a:highlight>
              </a:rPr>
              <a:t> and vice versa.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b0ced4dff5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b0ced4dff5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At the transmitter, we generate deterministic white noise using pseudo-random sequences with a known seed, such that it has a flat frequency response. </a:t>
            </a:r>
            <a:endParaRPr/>
          </a:p>
          <a:p>
            <a:pPr marL="0" lvl="0" indent="0" algn="l" rtl="0">
              <a:lnSpc>
                <a:spcPct val="115000"/>
              </a:lnSpc>
              <a:spcBef>
                <a:spcPts val="1600"/>
              </a:spcBef>
              <a:spcAft>
                <a:spcPts val="0"/>
              </a:spcAft>
              <a:buNone/>
            </a:pPr>
            <a:r>
              <a:rPr lang="en"/>
              <a:t>To do this, they encode an impulse signal by shifting the phases of each of its frequency components by a random real sequence uniformly distributed in [0, 2π]. </a:t>
            </a:r>
            <a:endParaRPr/>
          </a:p>
          <a:p>
            <a:pPr marL="0" lvl="0" indent="0" algn="l" rtl="0">
              <a:lnSpc>
                <a:spcPct val="115000"/>
              </a:lnSpc>
              <a:spcBef>
                <a:spcPts val="1600"/>
              </a:spcBef>
              <a:spcAft>
                <a:spcPts val="0"/>
              </a:spcAft>
              <a:buNone/>
            </a:pPr>
            <a:r>
              <a:rPr lang="en"/>
              <a:t>The generated signal follows Gaussian white noise for two reasons. First, an impulse signal is flat in the frequency domain, and randomly changing the phase does not affect this. Second, the pseudo-random phase, denoted by ϕf , is independent and uniformly distributed in [0, 2π]. From the central limit theorem this makes it a white noise. </a:t>
            </a:r>
            <a:endParaRPr/>
          </a:p>
          <a:p>
            <a:pPr marL="0" lvl="0" indent="0" algn="l" rtl="0">
              <a:lnSpc>
                <a:spcPct val="115000"/>
              </a:lnSpc>
              <a:spcBef>
                <a:spcPts val="1600"/>
              </a:spcBef>
              <a:spcAft>
                <a:spcPts val="0"/>
              </a:spcAft>
              <a:buNone/>
            </a:pPr>
            <a:r>
              <a:rPr lang="en"/>
              <a:t>So in practice, they generate the signal as a stream of blocks, each of which has a constant duration. They use a duration of T = 0.2s and a sampling rate of 48000Hz and the frequency range is 1Hz to fmax = 24000Hz. We use a Mersenne Twister pseudo-random generator to generate fmaxT different phase offsets for each block, and perform IDFT to convert it back into the time-domain, which is then played through the speaker</a:t>
            </a:r>
            <a:endParaRPr/>
          </a:p>
          <a:p>
            <a:pPr marL="0" lvl="0" indent="0" algn="l" rtl="0">
              <a:lnSpc>
                <a:spcPct val="115000"/>
              </a:lnSpc>
              <a:spcBef>
                <a:spcPts val="1600"/>
              </a:spcBef>
              <a:spcAft>
                <a:spcPts val="0"/>
              </a:spcAft>
              <a:buNone/>
            </a:pPr>
            <a:r>
              <a:rPr lang="en" b="1">
                <a:solidFill>
                  <a:srgbClr val="C0791B"/>
                </a:solidFill>
              </a:rPr>
              <a:t>---------------------------------------------------------------------- Additional Info:</a:t>
            </a:r>
            <a:endParaRPr b="1"/>
          </a:p>
          <a:p>
            <a:pPr marL="0" lvl="0" indent="0" algn="l" rtl="0">
              <a:lnSpc>
                <a:spcPct val="115000"/>
              </a:lnSpc>
              <a:spcBef>
                <a:spcPts val="1600"/>
              </a:spcBef>
              <a:spcAft>
                <a:spcPts val="0"/>
              </a:spcAft>
              <a:buNone/>
            </a:pPr>
            <a:r>
              <a:rPr lang="en">
                <a:highlight>
                  <a:srgbClr val="FFFFFF"/>
                </a:highlight>
              </a:rPr>
              <a:t>The </a:t>
            </a:r>
            <a:r>
              <a:rPr lang="en" b="1">
                <a:highlight>
                  <a:srgbClr val="FFFFFF"/>
                </a:highlight>
              </a:rPr>
              <a:t>central limit theorem</a:t>
            </a:r>
            <a:r>
              <a:rPr lang="en">
                <a:highlight>
                  <a:srgbClr val="FFFFFF"/>
                </a:highlight>
              </a:rPr>
              <a:t> states that if you have a population with mean μ and standard deviation σ and take sufficiently large random samples from the population with replacement , then the distribution of the sample means will be approximately normally distributed.</a:t>
            </a:r>
            <a:endParaRPr/>
          </a:p>
          <a:p>
            <a:pPr marL="0" lvl="0" indent="0" algn="l" rtl="0">
              <a:lnSpc>
                <a:spcPct val="115000"/>
              </a:lnSpc>
              <a:spcBef>
                <a:spcPts val="1600"/>
              </a:spcBef>
              <a:spcAft>
                <a:spcPts val="0"/>
              </a:spcAft>
              <a:buNone/>
            </a:pPr>
            <a:r>
              <a:rPr lang="en"/>
              <a:t>Mersenne Twister pseudo-random generator. It is by far the most widely used general-purpose PRNG(pseudo-random generator)</a:t>
            </a:r>
            <a:endParaRPr/>
          </a:p>
          <a:p>
            <a:pPr marL="0" lvl="0" indent="0" algn="l" rtl="0">
              <a:lnSpc>
                <a:spcPct val="115000"/>
              </a:lnSpc>
              <a:spcBef>
                <a:spcPts val="1600"/>
              </a:spcBef>
              <a:spcAft>
                <a:spcPts val="1600"/>
              </a:spcAft>
              <a:buNone/>
            </a:pPr>
            <a:r>
              <a:rPr lang="en"/>
              <a:t>IDFT : Inverse </a:t>
            </a:r>
            <a:r>
              <a:rPr lang="en">
                <a:highlight>
                  <a:srgbClr val="FFFFFF"/>
                </a:highlight>
              </a:rPr>
              <a:t>discrete Fourier transform : transforms N discrete-frequency samples to the same number of discrete-time sample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b0ced4dff5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b0ced4dff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we are going to talk about how to decode breathing at the microphone array.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Since speaker and all microphones share the same sampling clock they need to be synchronized once at the beginning.</a:t>
            </a:r>
            <a:endParaRPr/>
          </a:p>
          <a:p>
            <a:pPr marL="0" lvl="0" indent="0" algn="l" rtl="0">
              <a:spcBef>
                <a:spcPts val="0"/>
              </a:spcBef>
              <a:spcAft>
                <a:spcPts val="0"/>
              </a:spcAft>
              <a:buNone/>
            </a:pPr>
            <a:endParaRPr/>
          </a:p>
          <a:p>
            <a:pPr marL="0" lvl="0" indent="0" algn="l" rtl="0">
              <a:spcBef>
                <a:spcPts val="0"/>
              </a:spcBef>
              <a:spcAft>
                <a:spcPts val="0"/>
              </a:spcAft>
              <a:buNone/>
            </a:pPr>
            <a:r>
              <a:rPr lang="en"/>
              <a:t>The first step is to estimate the beginning of each transmitted white noise block as received by the microphone array. </a:t>
            </a:r>
            <a:endParaRPr/>
          </a:p>
          <a:p>
            <a:pPr marL="0" lvl="0" indent="0" algn="l" rtl="0">
              <a:spcBef>
                <a:spcPts val="0"/>
              </a:spcBef>
              <a:spcAft>
                <a:spcPts val="0"/>
              </a:spcAft>
              <a:buNone/>
            </a:pPr>
            <a:endParaRPr/>
          </a:p>
          <a:p>
            <a:pPr marL="0" lvl="0" indent="0" algn="l" rtl="0">
              <a:spcBef>
                <a:spcPts val="0"/>
              </a:spcBef>
              <a:spcAft>
                <a:spcPts val="0"/>
              </a:spcAft>
              <a:buNone/>
            </a:pPr>
            <a:r>
              <a:rPr lang="en"/>
              <a:t>Then they perform </a:t>
            </a:r>
            <a:r>
              <a:rPr lang="en" b="1"/>
              <a:t>cross-correlation</a:t>
            </a:r>
            <a:r>
              <a:rPr lang="en"/>
              <a:t> between the received signal using the center microphone in the array and the regenerated transmitted block. </a:t>
            </a:r>
            <a:endParaRPr/>
          </a:p>
          <a:p>
            <a:pPr marL="0" lvl="0" indent="0" algn="l" rtl="0">
              <a:spcBef>
                <a:spcPts val="0"/>
              </a:spcBef>
              <a:spcAft>
                <a:spcPts val="0"/>
              </a:spcAft>
              <a:buNone/>
            </a:pPr>
            <a:endParaRPr/>
          </a:p>
          <a:p>
            <a:pPr marL="0" lvl="0" indent="0" algn="l" rtl="0">
              <a:spcBef>
                <a:spcPts val="0"/>
              </a:spcBef>
              <a:spcAft>
                <a:spcPts val="0"/>
              </a:spcAft>
              <a:buNone/>
            </a:pPr>
            <a:r>
              <a:rPr lang="en"/>
              <a:t>By identifying the </a:t>
            </a:r>
            <a:r>
              <a:rPr lang="en" b="1"/>
              <a:t>peak</a:t>
            </a:r>
            <a:r>
              <a:rPr lang="en"/>
              <a:t> in the cross-correlation result they can determine the start of the first block in the received signal.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To transform the signal into an FMCW, we need to</a:t>
            </a:r>
            <a:r>
              <a:rPr lang="en" b="1"/>
              <a:t> correct the phase of each frequency.</a:t>
            </a:r>
            <a:r>
              <a:rPr lang="en"/>
              <a:t> We already know the phase </a:t>
            </a:r>
            <a:r>
              <a:rPr lang="en" sz="1300" b="1">
                <a:solidFill>
                  <a:srgbClr val="424242"/>
                </a:solidFill>
                <a:latin typeface="Maven Pro"/>
                <a:ea typeface="Maven Pro"/>
                <a:cs typeface="Maven Pro"/>
                <a:sym typeface="Maven Pro"/>
              </a:rPr>
              <a:t>ϕf </a:t>
            </a:r>
            <a:r>
              <a:rPr lang="en"/>
              <a:t>we used in the transmitted white noise block so we need to compute the phase of the received white noise block which is </a:t>
            </a:r>
            <a:r>
              <a:rPr lang="en" sz="1300" b="1">
                <a:solidFill>
                  <a:srgbClr val="424242"/>
                </a:solidFill>
                <a:latin typeface="Maven Pro"/>
                <a:ea typeface="Maven Pro"/>
                <a:cs typeface="Maven Pro"/>
                <a:sym typeface="Maven Pro"/>
              </a:rPr>
              <a:t>ψf.</a:t>
            </a:r>
            <a:endParaRPr/>
          </a:p>
          <a:p>
            <a:pPr marL="0" lvl="0" indent="0" algn="l" rtl="0">
              <a:spcBef>
                <a:spcPts val="0"/>
              </a:spcBef>
              <a:spcAft>
                <a:spcPts val="0"/>
              </a:spcAft>
              <a:buNone/>
            </a:pPr>
            <a:endParaRPr/>
          </a:p>
          <a:p>
            <a:pPr marL="0" lvl="0" indent="0" algn="l" rtl="0">
              <a:spcBef>
                <a:spcPts val="0"/>
              </a:spcBef>
              <a:spcAft>
                <a:spcPts val="0"/>
              </a:spcAft>
              <a:buNone/>
            </a:pPr>
            <a:r>
              <a:rPr lang="en"/>
              <a:t>In order to do that, they first generate a FMCW chirp template and then perform a DFT on this time window to get FMCW (f ).This gives us the </a:t>
            </a:r>
            <a:r>
              <a:rPr lang="en" b="1"/>
              <a:t>phases ψf of each of its frequency components.</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b="1">
                <a:solidFill>
                  <a:srgbClr val="C0791B"/>
                </a:solidFill>
              </a:rPr>
              <a:t>---------------------------------------------------------------------- Additional Info:</a:t>
            </a:r>
            <a:br>
              <a:rPr lang="en"/>
            </a:br>
            <a:r>
              <a:rPr lang="en" sz="1300" b="1">
                <a:solidFill>
                  <a:srgbClr val="424242"/>
                </a:solidFill>
                <a:latin typeface="Nunito"/>
                <a:ea typeface="Nunito"/>
                <a:cs typeface="Nunito"/>
                <a:sym typeface="Nunito"/>
              </a:rPr>
              <a:t>ψ psi</a:t>
            </a:r>
            <a:endParaRPr sz="1300" b="1">
              <a:solidFill>
                <a:srgbClr val="424242"/>
              </a:solidFill>
              <a:latin typeface="Nunito"/>
              <a:ea typeface="Nunito"/>
              <a:cs typeface="Nunito"/>
              <a:sym typeface="Nunito"/>
            </a:endParaRPr>
          </a:p>
          <a:p>
            <a:pPr marL="0" lvl="0" indent="0" algn="l" rtl="0">
              <a:spcBef>
                <a:spcPts val="1600"/>
              </a:spcBef>
              <a:spcAft>
                <a:spcPts val="0"/>
              </a:spcAft>
              <a:buClr>
                <a:schemeClr val="dk1"/>
              </a:buClr>
              <a:buSzPts val="1100"/>
              <a:buFont typeface="Arial"/>
              <a:buNone/>
            </a:pPr>
            <a:r>
              <a:rPr lang="en">
                <a:solidFill>
                  <a:schemeClr val="dk1"/>
                </a:solidFill>
              </a:rPr>
              <a:t>Then they identify the peak in the cross-correlation result which corresponds to the direct path from the speaker to the microphone. We use the location of this peak as the start of the first block in the received signal. </a:t>
            </a:r>
            <a:endParaRPr sz="1300" b="1">
              <a:solidFill>
                <a:srgbClr val="424242"/>
              </a:solidFill>
              <a:latin typeface="Nunito"/>
              <a:ea typeface="Nunito"/>
              <a:cs typeface="Nunito"/>
              <a:sym typeface="Nunito"/>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(EXTRA : Note that, we cannot extract respiration from cross correlation, because the sub-millimeter chest motion is much smaller than the granularity of a sample. Instead, we transform the pseudo-random white noise into FMCW signals at the receiver so that we can decode and extract the fine grained multipath profile using FFT efficiently.)</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b0ced4dff5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b0ced4dff5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 After the signal is transformed to a FMCW chirp, we can perform traditional FMCW demodulation to extract the breathing signal. To do this, they first multiply the received FMCW chirp by a downchirp signal which is the equation 3</a:t>
            </a:r>
            <a:endParaRPr/>
          </a:p>
          <a:p>
            <a:pPr marL="0" lvl="0" indent="0" algn="l" rtl="0">
              <a:lnSpc>
                <a:spcPct val="115000"/>
              </a:lnSpc>
              <a:spcBef>
                <a:spcPts val="1600"/>
              </a:spcBef>
              <a:spcAft>
                <a:spcPts val="0"/>
              </a:spcAft>
              <a:buNone/>
            </a:pPr>
            <a:r>
              <a:rPr lang="en"/>
              <a:t>Next they perform an FFT on this signal, where each frequency bin corresponds to reflections at different distances so the phase of each frequency component of the demodulated signal is also a function of distance. </a:t>
            </a:r>
            <a:endParaRPr/>
          </a:p>
          <a:p>
            <a:pPr marL="0" lvl="0" indent="0" algn="l" rtl="0">
              <a:lnSpc>
                <a:spcPct val="115000"/>
              </a:lnSpc>
              <a:spcBef>
                <a:spcPts val="1600"/>
              </a:spcBef>
              <a:spcAft>
                <a:spcPts val="0"/>
              </a:spcAft>
              <a:buNone/>
            </a:pPr>
            <a:r>
              <a:rPr lang="en"/>
              <a:t>In other words, a </a:t>
            </a:r>
            <a:r>
              <a:rPr lang="en" b="1"/>
              <a:t>tiny 1mm displacement</a:t>
            </a:r>
            <a:r>
              <a:rPr lang="en"/>
              <a:t> will result in a </a:t>
            </a:r>
            <a:r>
              <a:rPr lang="en" b="1"/>
              <a:t>significant radian phase difference</a:t>
            </a:r>
            <a:r>
              <a:rPr lang="en"/>
              <a:t> (when f0 = 10000Hz), making it possible to track tiny motion.</a:t>
            </a:r>
            <a:endParaRPr/>
          </a:p>
          <a:p>
            <a:pPr marL="0" lvl="0" indent="0" algn="l" rtl="0">
              <a:lnSpc>
                <a:spcPct val="115000"/>
              </a:lnSpc>
              <a:spcBef>
                <a:spcPts val="1600"/>
              </a:spcBef>
              <a:spcAft>
                <a:spcPts val="0"/>
              </a:spcAft>
              <a:buNone/>
            </a:pPr>
            <a:r>
              <a:rPr lang="en"/>
              <a:t>Thus, if we knew the round-trip distance d between the infant and the microphone array (we will discuss this distance estimation in beamforming later), the FFT bin corresponding to this distance is fresp.</a:t>
            </a:r>
            <a:endParaRPr/>
          </a:p>
          <a:p>
            <a:pPr marL="0" lvl="0" indent="0" algn="l" rtl="0">
              <a:lnSpc>
                <a:spcPct val="115000"/>
              </a:lnSpc>
              <a:spcBef>
                <a:spcPts val="1600"/>
              </a:spcBef>
              <a:spcAft>
                <a:spcPts val="0"/>
              </a:spcAft>
              <a:buNone/>
            </a:pPr>
            <a:r>
              <a:rPr lang="en"/>
              <a:t>They extract the breathing signal by tracking the phase φi in this frequency bin for each demodulated chirp.</a:t>
            </a:r>
            <a:endParaRPr/>
          </a:p>
          <a:p>
            <a:pPr marL="0" lvl="0" indent="0" algn="l" rtl="0">
              <a:lnSpc>
                <a:spcPct val="115000"/>
              </a:lnSpc>
              <a:spcBef>
                <a:spcPts val="1600"/>
              </a:spcBef>
              <a:spcAft>
                <a:spcPts val="0"/>
              </a:spcAft>
              <a:buNone/>
            </a:pPr>
            <a:r>
              <a:rPr lang="en" b="1">
                <a:solidFill>
                  <a:srgbClr val="C0791B"/>
                </a:solidFill>
              </a:rPr>
              <a:t>---------------------------------------------------------------------- Additional Info:</a:t>
            </a:r>
            <a:endParaRPr b="1">
              <a:solidFill>
                <a:schemeClr val="dk1"/>
              </a:solidFill>
            </a:endParaRPr>
          </a:p>
          <a:p>
            <a:pPr marL="0" lvl="0" indent="0" algn="l" rtl="0">
              <a:lnSpc>
                <a:spcPct val="115000"/>
              </a:lnSpc>
              <a:spcBef>
                <a:spcPts val="1600"/>
              </a:spcBef>
              <a:spcAft>
                <a:spcPts val="0"/>
              </a:spcAft>
              <a:buNone/>
            </a:pPr>
            <a:r>
              <a:rPr lang="en">
                <a:solidFill>
                  <a:schemeClr val="dk1"/>
                </a:solidFill>
              </a:rPr>
              <a:t>While this can be used to separate reflections from other environmental sources from that of the infant, it cannot be used to extract the minute breathing motion which has a resolution of a few millimeters (this is because of the resolution we get from Eq. 3 is limited by the bandwidth). </a:t>
            </a:r>
            <a:endParaRPr>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a:solidFill>
                  <a:schemeClr val="dk1"/>
                </a:solidFill>
              </a:rPr>
              <a:t> making it possible to track tiny motion, even if it is much less than the theoretical FMCW resolution limit (which is proportional to c/2B.)</a:t>
            </a:r>
            <a:endParaRPr>
              <a:solidFill>
                <a:schemeClr val="dk1"/>
              </a:solidFill>
            </a:endParaRPr>
          </a:p>
          <a:p>
            <a:pPr marL="0" lvl="0" indent="0" algn="l" rtl="0">
              <a:lnSpc>
                <a:spcPct val="115000"/>
              </a:lnSpc>
              <a:spcBef>
                <a:spcPts val="1600"/>
              </a:spcBef>
              <a:spcAft>
                <a:spcPts val="0"/>
              </a:spcAft>
              <a:buClr>
                <a:schemeClr val="dk1"/>
              </a:buClr>
              <a:buSzPts val="1100"/>
              <a:buFont typeface="Arial"/>
              <a:buNone/>
            </a:pPr>
            <a:r>
              <a:rPr lang="en">
                <a:solidFill>
                  <a:schemeClr val="dk1"/>
                </a:solidFill>
              </a:rPr>
              <a:t>EXTRA : Specifically, from Eq. 3, the phase of the FFT bin corresponding to the time-of-arrival tp is  f0*tp − F/(2T)* (tp)^2. </a:t>
            </a:r>
            <a:endParaRPr/>
          </a:p>
          <a:p>
            <a:pPr marL="0" lvl="0" indent="0" algn="l" rtl="0">
              <a:lnSpc>
                <a:spcPct val="115000"/>
              </a:lnSpc>
              <a:spcBef>
                <a:spcPts val="1600"/>
              </a:spcBef>
              <a:spcAft>
                <a:spcPts val="0"/>
              </a:spcAft>
              <a:buNone/>
            </a:pPr>
            <a:r>
              <a:rPr lang="en"/>
              <a:t>Note that this phase sequence is confined to [−π, π], causing sharp transitions from π to −π or vice versa. To address this, we can simply compensate for the 2π phase shift by adding or subtracting a 2π when there is a more than π change between adjacent phase measurements.</a:t>
            </a:r>
            <a:endParaRPr/>
          </a:p>
          <a:p>
            <a:pPr marL="0" lvl="0" indent="0" algn="l" rtl="0">
              <a:lnSpc>
                <a:spcPct val="115000"/>
              </a:lnSpc>
              <a:spcBef>
                <a:spcPts val="1600"/>
              </a:spcBef>
              <a:spcAft>
                <a:spcPts val="0"/>
              </a:spcAft>
              <a:buNone/>
            </a:pPr>
            <a:endParaRPr/>
          </a:p>
          <a:p>
            <a:pPr marL="0" lvl="0" indent="0" algn="l" rtl="0">
              <a:spcBef>
                <a:spcPts val="16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b0ced4dff5_1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b0ced4dff5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authors wanted to improve SNR using multiple FMCW chirps, where SNR means a signal to noise ratio.</a:t>
            </a:r>
            <a:endParaRPr/>
          </a:p>
          <a:p>
            <a:pPr marL="0" lvl="0" indent="0" algn="l" rtl="0">
              <a:spcBef>
                <a:spcPts val="0"/>
              </a:spcBef>
              <a:spcAft>
                <a:spcPts val="0"/>
              </a:spcAft>
              <a:buNone/>
            </a:pPr>
            <a:endParaRPr/>
          </a:p>
          <a:p>
            <a:pPr marL="0" lvl="0" indent="0" algn="l" rtl="0">
              <a:spcBef>
                <a:spcPts val="0"/>
              </a:spcBef>
              <a:spcAft>
                <a:spcPts val="0"/>
              </a:spcAft>
              <a:buNone/>
            </a:pPr>
            <a:r>
              <a:rPr lang="en"/>
              <a:t>So they split the band between 6 kHz to 21 kHz into five sub-bands, which are then transformed into five concurrent FMCW chirps independently. </a:t>
            </a:r>
            <a:endParaRPr/>
          </a:p>
          <a:p>
            <a:pPr marL="0" lvl="0" indent="0" algn="l" rtl="0">
              <a:spcBef>
                <a:spcPts val="0"/>
              </a:spcBef>
              <a:spcAft>
                <a:spcPts val="0"/>
              </a:spcAft>
              <a:buNone/>
            </a:pPr>
            <a:endParaRPr/>
          </a:p>
          <a:p>
            <a:pPr marL="0" lvl="0" indent="0" algn="l" rtl="0">
              <a:spcBef>
                <a:spcPts val="0"/>
              </a:spcBef>
              <a:spcAft>
                <a:spcPts val="0"/>
              </a:spcAft>
              <a:buNone/>
            </a:pPr>
            <a:r>
              <a:rPr lang="en"/>
              <a:t>Chirp i has a starting frequency (f0 = 3000+3000i Hz) and bandwidth (F = 3000 Hz). They excluded below 6kHz because of environmental noise, and those above 21 kHz because of low sensitivity. </a:t>
            </a:r>
            <a:endParaRPr/>
          </a:p>
          <a:p>
            <a:pPr marL="0" lvl="0" indent="0" algn="l" rtl="0">
              <a:spcBef>
                <a:spcPts val="0"/>
              </a:spcBef>
              <a:spcAft>
                <a:spcPts val="0"/>
              </a:spcAft>
              <a:buNone/>
            </a:pPr>
            <a:endParaRPr/>
          </a:p>
          <a:p>
            <a:pPr marL="0" lvl="0" indent="0" algn="l" rtl="0">
              <a:spcBef>
                <a:spcPts val="0"/>
              </a:spcBef>
              <a:spcAft>
                <a:spcPts val="0"/>
              </a:spcAft>
              <a:buNone/>
            </a:pPr>
            <a:r>
              <a:rPr lang="en"/>
              <a:t>The spectrogram before and after transformation is shown in Figure on the right side.</a:t>
            </a:r>
            <a:endParaRPr/>
          </a:p>
          <a:p>
            <a:pPr marL="0" lvl="0" indent="0" algn="l" rtl="0">
              <a:spcBef>
                <a:spcPts val="0"/>
              </a:spcBef>
              <a:spcAft>
                <a:spcPts val="0"/>
              </a:spcAft>
              <a:buNone/>
            </a:pPr>
            <a:endParaRPr/>
          </a:p>
          <a:p>
            <a:pPr marL="0" lvl="0" indent="0" algn="l" rtl="0">
              <a:spcBef>
                <a:spcPts val="0"/>
              </a:spcBef>
              <a:spcAft>
                <a:spcPts val="0"/>
              </a:spcAft>
              <a:buNone/>
            </a:pPr>
            <a:r>
              <a:rPr lang="en"/>
              <a:t>Since the same frequency bin of each of the five demodulated chirps corresponds to a same time-of-arrival, they fuse the five phases of each FFT bin from each demodulated chirp to improve SNR. </a:t>
            </a:r>
            <a:endParaRPr/>
          </a:p>
          <a:p>
            <a:pPr marL="0" lvl="0" indent="0" algn="l" rtl="0">
              <a:spcBef>
                <a:spcPts val="0"/>
              </a:spcBef>
              <a:spcAft>
                <a:spcPts val="0"/>
              </a:spcAft>
              <a:buNone/>
            </a:pPr>
            <a:endParaRPr/>
          </a:p>
          <a:p>
            <a:pPr marL="0" lvl="0" indent="0" algn="l" rtl="0">
              <a:spcBef>
                <a:spcPts val="0"/>
              </a:spcBef>
              <a:spcAft>
                <a:spcPts val="0"/>
              </a:spcAft>
              <a:buNone/>
            </a:pPr>
            <a:r>
              <a:rPr lang="en"/>
              <a:t>They use this phase value to extract the minute breathing motion with sufficient SNR.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b="1">
                <a:solidFill>
                  <a:srgbClr val="C0791B"/>
                </a:solidFill>
              </a:rPr>
              <a:t>---------------------------------------------------------------------- Additional Info:</a:t>
            </a:r>
            <a:endParaRPr b="1"/>
          </a:p>
          <a:p>
            <a:pPr marL="0" lvl="0" indent="0" algn="l" rtl="0">
              <a:spcBef>
                <a:spcPts val="1600"/>
              </a:spcBef>
              <a:spcAft>
                <a:spcPts val="0"/>
              </a:spcAft>
              <a:buNone/>
            </a:pPr>
            <a:endParaRPr/>
          </a:p>
          <a:p>
            <a:pPr marL="0" lvl="0" indent="0" algn="l" rtl="0">
              <a:spcBef>
                <a:spcPts val="0"/>
              </a:spcBef>
              <a:spcAft>
                <a:spcPts val="0"/>
              </a:spcAft>
              <a:buClr>
                <a:schemeClr val="dk1"/>
              </a:buClr>
              <a:buSzPts val="1100"/>
              <a:buFont typeface="Arial"/>
              <a:buNone/>
            </a:pPr>
            <a:r>
              <a:rPr lang="en"/>
              <a:t>When transforming white noise to FMCW chirps, one approach is to transform white noise into a single large FMCW chirp that spans the whole frequency range of the white noise transmission.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 large band FMCW chirp has better spatial resolution because of more fine-grained frequency bins after demodulation and DFT.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However, even when using the whole 24kHz band, the resolution is limited to 1.4cm, which is still much larger than the movement of the chest of an infant.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On the other side, each FFT bin has less information and thus less SNR, making extracting respiration events difficult.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t>Signal-to-noise ratio is defined as the ratio of the power of a signal (meaningful input) to the power of background noise (meaningless or unwanted input)</a:t>
            </a:r>
            <a:endParaRPr/>
          </a:p>
          <a:p>
            <a:pPr marL="0" lvl="0" indent="0" algn="l" rtl="0">
              <a:lnSpc>
                <a:spcPct val="115000"/>
              </a:lnSpc>
              <a:spcBef>
                <a:spcPts val="1600"/>
              </a:spcBef>
              <a:spcAft>
                <a:spcPts val="0"/>
              </a:spcAft>
              <a:buNone/>
            </a:pPr>
            <a:r>
              <a:rPr lang="en"/>
              <a:t>A ratio higher than 1 indicates more signal than noise.</a:t>
            </a:r>
            <a:endParaRPr/>
          </a:p>
          <a:p>
            <a:pPr marL="0" lvl="0" indent="0" algn="l" rtl="0">
              <a:spcBef>
                <a:spcPts val="1600"/>
              </a:spcBef>
              <a:spcAft>
                <a:spcPts val="0"/>
              </a:spcAft>
              <a:buNone/>
            </a:pPr>
            <a:r>
              <a:rPr lang="en"/>
              <a:t>Recalling from Eq. 3 that the phase of a FFT bin corresponding to the same time-of-arrival is linear to the beginning frequency of the FMCW chirp. Hence, they average the φ across the five FMCW chirps as φ (avд) = Í5 i=1 φ (i) /(3000 + 3000i) Í5 i=1 1/(3000 + 3000i) (4) where φ (i) is the phase at the frequency bin corresponding to the respiration signal, fr esp , of the ith demodulated chirp.</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By doing this, they trade-off resolution for SNR because each transformed chirp has less bandwidth. However, the same frequency bin of each of the five demodulated chirps corresponds to a same time-of-arrival.</a:t>
            </a:r>
            <a:endParaRPr/>
          </a:p>
          <a:p>
            <a:pPr marL="0" lvl="0" indent="0" algn="l" rtl="0">
              <a:spcBef>
                <a:spcPts val="0"/>
              </a:spcBef>
              <a:spcAft>
                <a:spcPts val="0"/>
              </a:spcAft>
              <a:buNone/>
            </a:pPr>
            <a:endParaRPr>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b0ced4dff5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b0ced4dff5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this phase data, they extract minute breathing as well as coarse infant motion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
              <a:t>For Respiration rate monitoring, </a:t>
            </a:r>
            <a:endParaRPr/>
          </a:p>
          <a:p>
            <a:pPr marL="0" lvl="0" indent="0" algn="l" rtl="0">
              <a:spcBef>
                <a:spcPts val="0"/>
              </a:spcBef>
              <a:spcAft>
                <a:spcPts val="0"/>
              </a:spcAft>
              <a:buNone/>
            </a:pPr>
            <a:endParaRPr/>
          </a:p>
          <a:p>
            <a:pPr marL="0" lvl="0" indent="0" algn="l" rtl="0">
              <a:spcBef>
                <a:spcPts val="0"/>
              </a:spcBef>
              <a:spcAft>
                <a:spcPts val="0"/>
              </a:spcAft>
              <a:buNone/>
            </a:pPr>
            <a:r>
              <a:rPr lang="en"/>
              <a:t>they count the number of zero crosses for the filtered signal and divide it by two to compute breathing rate.</a:t>
            </a:r>
            <a:endParaRPr/>
          </a:p>
          <a:p>
            <a:pPr marL="0" lvl="0" indent="0" algn="l" rtl="0">
              <a:spcBef>
                <a:spcPts val="0"/>
              </a:spcBef>
              <a:spcAft>
                <a:spcPts val="0"/>
              </a:spcAft>
              <a:buNone/>
            </a:pPr>
            <a:endParaRPr/>
          </a:p>
          <a:p>
            <a:pPr marL="0" lvl="0" indent="0" algn="l" rtl="0">
              <a:spcBef>
                <a:spcPts val="0"/>
              </a:spcBef>
              <a:spcAft>
                <a:spcPts val="0"/>
              </a:spcAft>
              <a:buNone/>
            </a:pPr>
            <a:r>
              <a:rPr lang="en"/>
              <a:t>For Apnea detection, </a:t>
            </a:r>
            <a:endParaRPr/>
          </a:p>
          <a:p>
            <a:pPr marL="0" lvl="0" indent="0" algn="l" rtl="0">
              <a:spcBef>
                <a:spcPts val="0"/>
              </a:spcBef>
              <a:spcAft>
                <a:spcPts val="0"/>
              </a:spcAft>
              <a:buNone/>
            </a:pPr>
            <a:endParaRPr/>
          </a:p>
          <a:p>
            <a:pPr marL="0" lvl="0" indent="0" algn="l" rtl="0">
              <a:spcBef>
                <a:spcPts val="0"/>
              </a:spcBef>
              <a:spcAft>
                <a:spcPts val="0"/>
              </a:spcAft>
              <a:buNone/>
            </a:pPr>
            <a:r>
              <a:rPr lang="en"/>
              <a:t>When a duration of 15 seconds has an average amplitude less than β times A they classified it as an apnea event.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b="1">
                <a:solidFill>
                  <a:srgbClr val="C0791B"/>
                </a:solidFill>
              </a:rPr>
              <a:t>---------------------------------------------------------------------- Additional Info:</a:t>
            </a:r>
            <a:endParaRPr b="1">
              <a:solidFill>
                <a:schemeClr val="dk1"/>
              </a:solidFill>
            </a:endParaRPr>
          </a:p>
          <a:p>
            <a:pPr marL="0" lvl="0" indent="0" algn="l" rtl="0">
              <a:spcBef>
                <a:spcPts val="1600"/>
              </a:spcBef>
              <a:spcAft>
                <a:spcPts val="0"/>
              </a:spcAft>
              <a:buClr>
                <a:schemeClr val="dk1"/>
              </a:buClr>
              <a:buSzPts val="1100"/>
              <a:buFont typeface="Arial"/>
              <a:buNone/>
            </a:pPr>
            <a:r>
              <a:rPr lang="en">
                <a:solidFill>
                  <a:schemeClr val="dk1"/>
                </a:solidFill>
              </a:rPr>
              <a:t>For Respiration rate monitoring, they applied a finite impulse response (FIR) filter onto the phase sequence with a pass-band of [0.4Hz, 1.1Hz] that corresponds to the normal range of an infant’s respiration rate. </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apnea is a prolonged pause (more than 15 seconds) of the respiration.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They first record the average amplitude A of the filtered phase signal during the initial one-minute localization duration.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FIR filter : A finite impulse response (FIR) filter is a filter structure that can be used to implement almost any sort of frequency response digitally. </a:t>
            </a:r>
            <a:r>
              <a:rPr lang="en">
                <a:solidFill>
                  <a:schemeClr val="dk1"/>
                </a:solidFill>
              </a:rPr>
              <a:t>They applied a finite impulse response (FIR) filter onto the phase sequence.</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They empirically choose constant β using the infant simulator.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b0ced4dff5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b0ced4dff5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Motion detection, the signal change due to movements of legs and hands is much larger than the movement from respiration.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you see the graph on the right, it shows  a large variance in the phase information with a peak.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if the total variance within the last N phases exceeds a threshold, they classified it as body motion, whether the arm or leg.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Important point here is that because the positions of legs and hands are not far from the chest, their movement leads to interference to the respiration signals.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the system does not monitor respiration during motion periods.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crying and sound detection,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know that infant crying sounds are typically loud in comparison to the white noise signal generated by their smart speaker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so they calculated the L2 norm of the difference between two adjacent transformed chirps.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Most of the sound from other people in the environment are reduced in amplitude due to the beamforming process described later.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Now, Diana will introduce the second Challenges.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rgbClr val="C0791B"/>
              </a:buClr>
              <a:buSzPts val="1100"/>
              <a:buFont typeface="Arial"/>
              <a:buNone/>
            </a:pPr>
            <a:r>
              <a:rPr lang="en" b="1">
                <a:solidFill>
                  <a:srgbClr val="C0791B"/>
                </a:solidFill>
              </a:rPr>
              <a:t>---------------------------------------------------------------------- Additional Info:</a:t>
            </a:r>
            <a:endParaRPr b="1">
              <a:solidFill>
                <a:schemeClr val="dk1"/>
              </a:solidFill>
            </a:endParaRPr>
          </a:p>
          <a:p>
            <a:pPr marL="0" lvl="0" indent="0" algn="l" rtl="0">
              <a:spcBef>
                <a:spcPts val="1600"/>
              </a:spcBef>
              <a:spcAft>
                <a:spcPts val="0"/>
              </a:spcAft>
              <a:buClr>
                <a:schemeClr val="dk1"/>
              </a:buClr>
              <a:buSzPts val="1100"/>
              <a:buFont typeface="Arial"/>
              <a:buNone/>
            </a:pPr>
            <a:r>
              <a:rPr lang="en">
                <a:solidFill>
                  <a:schemeClr val="dk1"/>
                </a:solidFill>
              </a:rPr>
              <a:t>They empirically choose the threshold using the simulator.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they  further improve sound detection by calculating the difference between two adjacent chirps across time.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transformation procedure, while transforming white noise into chirps, will transform crying and other sounds into noise signals.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Hence, two adjacent chirps will be different, especially at low frequencies. We calculate the L2 norm of the difference between two adjacent transformed chirps.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the value exceeds a threshold, and it occurs frequently within a short time period, the system would classify it as infant sounds.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Most of the sound from other people in the environment are reduced in amplitude due to the beamforming process described later.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a7ca947054_2_1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a7ca947054_2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We’ll first talk about the motivation behind this paper.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know that sleep plays an extremely important role in human health. It’s vitally important for the brain development in children, particularly infants.</a:t>
            </a:r>
            <a:endParaRPr>
              <a:solidFill>
                <a:schemeClr val="dk1"/>
              </a:solidFill>
            </a:endParaRPr>
          </a:p>
          <a:p>
            <a:pPr marL="0" lvl="0" indent="0" algn="l" rtl="0">
              <a:spcBef>
                <a:spcPts val="0"/>
              </a:spcBef>
              <a:spcAft>
                <a:spcPts val="0"/>
              </a:spcAft>
              <a:buClr>
                <a:schemeClr val="dk1"/>
              </a:buClr>
              <a:buSzPts val="1100"/>
              <a:buFont typeface="Arial"/>
              <a:buNone/>
            </a:pPr>
            <a:br>
              <a:rPr lang="en">
                <a:solidFill>
                  <a:schemeClr val="dk1"/>
                </a:solidFill>
              </a:rPr>
            </a:br>
            <a:r>
              <a:rPr lang="en">
                <a:solidFill>
                  <a:schemeClr val="dk1"/>
                </a:solidFill>
              </a:rPr>
              <a:t>Consumer sleep products that monitor the vital signs of infants have become increasingly popular with parents.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Monitors that track vital signs such as respiratory rates are often being used to monitor infants now because of their susceptibility to rare and devastating sleep anomalies.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fact, the most frightening of these anomalies is Sudden Infant Death Syndrome (SIDS). SIDS is defined as the sudden death of a child less than one year of age usually occurring during sleep; it is the leading cause of death among children between one month to one year old in developed countries and respiratory failure is believed to be a part of the final common pathway.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a7bec26d4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a7bec26d4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second challenge that needs to be addressed is how to extract minute breathing motions.</a:t>
            </a:r>
            <a:endParaRPr/>
          </a:p>
          <a:p>
            <a:pPr marL="0" lvl="0" indent="0" algn="l" rtl="0">
              <a:spcBef>
                <a:spcPts val="0"/>
              </a:spcBef>
              <a:spcAft>
                <a:spcPts val="0"/>
              </a:spcAft>
              <a:buNone/>
            </a:pPr>
            <a:endParaRPr/>
          </a:p>
          <a:p>
            <a:pPr marL="0" lvl="0" indent="0" algn="l" rtl="0">
              <a:spcBef>
                <a:spcPts val="0"/>
              </a:spcBef>
              <a:spcAft>
                <a:spcPts val="0"/>
              </a:spcAft>
              <a:buNone/>
            </a:pPr>
            <a:r>
              <a:rPr lang="en"/>
              <a:t>To demonstrate, here are two videos of the breathing patterns in an infant vs. an adult.</a:t>
            </a:r>
            <a:endParaRPr/>
          </a:p>
          <a:p>
            <a:pPr marL="0" lvl="0" indent="0" algn="l" rtl="0">
              <a:spcBef>
                <a:spcPts val="0"/>
              </a:spcBef>
              <a:spcAft>
                <a:spcPts val="0"/>
              </a:spcAft>
              <a:buNone/>
            </a:pPr>
            <a:endParaRPr/>
          </a:p>
          <a:p>
            <a:pPr marL="0" lvl="0" indent="0" algn="l" rtl="0">
              <a:spcBef>
                <a:spcPts val="0"/>
              </a:spcBef>
              <a:spcAft>
                <a:spcPts val="0"/>
              </a:spcAft>
              <a:buNone/>
            </a:pPr>
            <a:r>
              <a:rPr lang="en"/>
              <a:t>As you can see, not only is the size of the infant much smaller, but also the infant is breathing at a much higher rate.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b0ced4dff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b0ced4dff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to extract this minute and fast raising motions our solution is to utilize much more microphones on the smart speaker to do acoustic beamforming.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speaker emits the sound and we can add up the signal at the receiver side by multiple microphones to boost SNR. However, we first need to know the direction for beamforming.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 naive solution would be to search every angle to maximize the respiration signal strength.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rgbClr val="C0791B"/>
                </a:solidFill>
              </a:rPr>
              <a:t>---Click---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0f8c43db7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b0f8c43db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C0791B"/>
                </a:solidFill>
              </a:rPr>
              <a:t>---Click---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0f8c43db7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b0f8c43db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C0791B"/>
                </a:solidFill>
              </a:rPr>
              <a:t>---Click---</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b0f8c43db7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b0f8c43db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However, this is computationally inefficient as the search is linear to the number of angles and can not run on smart speakers in real time.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rgbClr val="C0791B"/>
                </a:solidFill>
              </a:rPr>
              <a:t>---Click---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authors designed an efficient algorithm that maximizes the respiration signal strength in O(log(n)) steps, a divide and conquer algorithm using ternary search where n is the total number of angles in the search space. This can run in real time on Raspberry Pi.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b0ced4dff5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b0ced4dff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Now we’ll explain how we perform receive beamforming on the microphone array to increase the SNR of the breathing reflections.</a:t>
            </a:r>
            <a:endParaRPr/>
          </a:p>
          <a:p>
            <a:pPr marL="0" lvl="0" indent="0" algn="l" rtl="0">
              <a:lnSpc>
                <a:spcPct val="115000"/>
              </a:lnSpc>
              <a:spcBef>
                <a:spcPts val="1600"/>
              </a:spcBef>
              <a:spcAft>
                <a:spcPts val="0"/>
              </a:spcAft>
              <a:buNone/>
            </a:pPr>
            <a:r>
              <a:rPr lang="en"/>
              <a:t>After computing an FFT on the FMCW chirps, we find the most likely FFT bin that corresponds to respiratory motion. </a:t>
            </a:r>
            <a:endParaRPr/>
          </a:p>
          <a:p>
            <a:pPr marL="0" lvl="0" indent="0" algn="l" rtl="0">
              <a:lnSpc>
                <a:spcPct val="115000"/>
              </a:lnSpc>
              <a:spcBef>
                <a:spcPts val="1600"/>
              </a:spcBef>
              <a:spcAft>
                <a:spcPts val="0"/>
              </a:spcAft>
              <a:buNone/>
            </a:pPr>
            <a:r>
              <a:rPr lang="en"/>
              <a:t>We store the complex value of each FFT bin, f of the demodulated chirp, H(i) . </a:t>
            </a:r>
            <a:endParaRPr/>
          </a:p>
          <a:p>
            <a:pPr marL="0" lvl="0" indent="0" algn="l" rtl="0">
              <a:lnSpc>
                <a:spcPct val="115000"/>
              </a:lnSpc>
              <a:spcBef>
                <a:spcPts val="1600"/>
              </a:spcBef>
              <a:spcAft>
                <a:spcPts val="0"/>
              </a:spcAft>
              <a:buNone/>
            </a:pPr>
            <a:r>
              <a:rPr lang="en"/>
              <a:t>For each FFT bin, we perform another FFT over the complex values across all the chirps within the first minute of tracking. </a:t>
            </a:r>
            <a:endParaRPr/>
          </a:p>
          <a:p>
            <a:pPr marL="0" lvl="0" indent="0" algn="l" rtl="0">
              <a:lnSpc>
                <a:spcPct val="115000"/>
              </a:lnSpc>
              <a:spcBef>
                <a:spcPts val="1600"/>
              </a:spcBef>
              <a:spcAft>
                <a:spcPts val="0"/>
              </a:spcAft>
              <a:buNone/>
            </a:pPr>
            <a:r>
              <a:rPr lang="en"/>
              <a:t>Then, calculate the SNR for each bin defined as the energy within 0.4Hz and 1Hz which corresponds to breathing rates of 20-60 breaths per minute divided by the energy above 1 Hz. This SNR is a good indicator of the quality of the respiration signal in FFT bin f . </a:t>
            </a:r>
            <a:endParaRPr/>
          </a:p>
          <a:p>
            <a:pPr marL="0" lvl="0" indent="0" algn="l" rtl="0">
              <a:lnSpc>
                <a:spcPct val="115000"/>
              </a:lnSpc>
              <a:spcBef>
                <a:spcPts val="1600"/>
              </a:spcBef>
              <a:spcAft>
                <a:spcPts val="0"/>
              </a:spcAft>
              <a:buNone/>
            </a:pPr>
            <a:r>
              <a:rPr lang="en"/>
              <a:t>We select the lowest frequency bin (meaning nearest to the microphone array), that has a peak SNR comparable with its neighboring frequency bins and denote it as f_resp</a:t>
            </a:r>
            <a:endParaRPr/>
          </a:p>
          <a:p>
            <a:pPr marL="0" lvl="0" indent="0" algn="l" rtl="0">
              <a:lnSpc>
                <a:spcPct val="115000"/>
              </a:lnSpc>
              <a:spcBef>
                <a:spcPts val="1600"/>
              </a:spcBef>
              <a:spcAft>
                <a:spcPts val="0"/>
              </a:spcAft>
              <a:buNone/>
            </a:pPr>
            <a:r>
              <a:rPr lang="en"/>
              <a:t>Thus, the round-trip distance between the infant and the smart speaker can then be estimated with the equation shown here.</a:t>
            </a:r>
            <a:endParaRPr/>
          </a:p>
          <a:p>
            <a:pPr marL="0" lvl="0" indent="0" algn="l" rtl="0">
              <a:lnSpc>
                <a:spcPct val="115000"/>
              </a:lnSpc>
              <a:spcBef>
                <a:spcPts val="1600"/>
              </a:spcBef>
              <a:spcAft>
                <a:spcPts val="0"/>
              </a:spcAft>
              <a:buNone/>
            </a:pPr>
            <a:r>
              <a:rPr lang="en"/>
              <a:t>Frequency bin </a:t>
            </a:r>
            <a:r>
              <a:rPr lang="en">
                <a:solidFill>
                  <a:schemeClr val="dk1"/>
                </a:solidFill>
              </a:rPr>
              <a:t>(f_resp)</a:t>
            </a:r>
            <a:r>
              <a:rPr lang="en"/>
              <a:t> times the white noise duration (Tc) divided by bandwidth (F).</a:t>
            </a:r>
            <a:endParaRPr/>
          </a:p>
          <a:p>
            <a:pPr marL="0" lvl="0" indent="0" algn="l" rtl="0">
              <a:lnSpc>
                <a:spcPct val="115000"/>
              </a:lnSpc>
              <a:spcBef>
                <a:spcPts val="1600"/>
              </a:spcBef>
              <a:spcAft>
                <a:spcPts val="0"/>
              </a:spcAft>
              <a:buNone/>
            </a:pPr>
            <a:r>
              <a:rPr lang="en"/>
              <a:t>This figure shows results from an experiment, and we can see that the FFT bin where f is equal to 16Hz, denoted by the red dash line,  has the peak SNR with more energy between 0.4Hz and 1Hz.</a:t>
            </a:r>
            <a:endParaRPr>
              <a:solidFill>
                <a:srgbClr val="424242"/>
              </a:solidFill>
              <a:latin typeface="Nunito"/>
              <a:ea typeface="Nunito"/>
              <a:cs typeface="Nunito"/>
              <a:sym typeface="Nunito"/>
            </a:endParaRPr>
          </a:p>
          <a:p>
            <a:pPr marL="0" lvl="0" indent="0" algn="l" rtl="0">
              <a:lnSpc>
                <a:spcPct val="115000"/>
              </a:lnSpc>
              <a:spcBef>
                <a:spcPts val="1600"/>
              </a:spcBef>
              <a:spcAft>
                <a:spcPts val="0"/>
              </a:spcAft>
              <a:buNone/>
            </a:pPr>
            <a:r>
              <a:rPr lang="en" b="1"/>
              <a:t>---------------------------------------------------------------------- Additional Info:</a:t>
            </a:r>
            <a:endParaRPr/>
          </a:p>
          <a:p>
            <a:pPr marL="0" lvl="0" indent="0" algn="l" rtl="0">
              <a:spcBef>
                <a:spcPts val="1600"/>
              </a:spcBef>
              <a:spcAft>
                <a:spcPts val="0"/>
              </a:spcAft>
              <a:buClr>
                <a:schemeClr val="dk1"/>
              </a:buClr>
              <a:buSzPts val="1100"/>
              <a:buFont typeface="Arial"/>
              <a:buNone/>
            </a:pPr>
            <a:r>
              <a:rPr lang="en">
                <a:solidFill>
                  <a:schemeClr val="dk1"/>
                </a:solidFill>
              </a:rPr>
              <a:t>FMCW : Frequency-Modulated Continuous-Wave: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SNR = Signal to Noise Ratio</a:t>
            </a:r>
            <a:endParaRPr>
              <a:solidFill>
                <a:srgbClr val="424242"/>
              </a:solidFill>
              <a:latin typeface="Nunito"/>
              <a:ea typeface="Nunito"/>
              <a:cs typeface="Nunito"/>
              <a:sym typeface="Nuni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849337c9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849337c9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now that we have an initial estimate of the distance, a receiver-side beamforming algorithm is used to suppress other reflections and increase the SNR of the weak reflections from the infant.</a:t>
            </a:r>
            <a:endParaRPr/>
          </a:p>
          <a:p>
            <a:pPr marL="0" lvl="0" indent="0" algn="l" rtl="0">
              <a:spcBef>
                <a:spcPts val="0"/>
              </a:spcBef>
              <a:spcAft>
                <a:spcPts val="0"/>
              </a:spcAft>
              <a:buNone/>
            </a:pPr>
            <a:endParaRPr/>
          </a:p>
          <a:p>
            <a:pPr marL="0" lvl="0" indent="0" algn="l" rtl="0">
              <a:spcBef>
                <a:spcPts val="0"/>
              </a:spcBef>
              <a:spcAft>
                <a:spcPts val="0"/>
              </a:spcAft>
              <a:buNone/>
            </a:pPr>
            <a:r>
              <a:rPr lang="en"/>
              <a:t>We go through the five multi-FMCW chirps from 6kHz to 21kHz ordered from low to high frequencies. </a:t>
            </a:r>
            <a:endParaRPr/>
          </a:p>
          <a:p>
            <a:pPr marL="0" lvl="0" indent="0" algn="l" rtl="0">
              <a:spcBef>
                <a:spcPts val="0"/>
              </a:spcBef>
              <a:spcAft>
                <a:spcPts val="0"/>
              </a:spcAft>
              <a:buNone/>
            </a:pPr>
            <a:endParaRPr/>
          </a:p>
          <a:p>
            <a:pPr marL="0" lvl="0" indent="0" algn="l" rtl="0">
              <a:spcBef>
                <a:spcPts val="0"/>
              </a:spcBef>
              <a:spcAft>
                <a:spcPts val="0"/>
              </a:spcAft>
              <a:buNone/>
            </a:pPr>
            <a:r>
              <a:rPr lang="en"/>
              <a:t>For each FMCW chirp, we maintain an angle scope, from gamma-left to gamma-right, which we initialize to [−π/2 to π/2] for the first FMCW chirp. </a:t>
            </a:r>
            <a:endParaRPr/>
          </a:p>
          <a:p>
            <a:pPr marL="0" lvl="0" indent="0" algn="l" rtl="0">
              <a:spcBef>
                <a:spcPts val="0"/>
              </a:spcBef>
              <a:spcAft>
                <a:spcPts val="0"/>
              </a:spcAft>
              <a:buNone/>
            </a:pPr>
            <a:endParaRPr/>
          </a:p>
          <a:p>
            <a:pPr marL="0" lvl="0" indent="0" algn="l" rtl="0">
              <a:spcBef>
                <a:spcPts val="0"/>
              </a:spcBef>
              <a:spcAft>
                <a:spcPts val="0"/>
              </a:spcAft>
              <a:buNone/>
            </a:pPr>
            <a:r>
              <a:rPr lang="en"/>
              <a:t>For the i-th FMCW chirp where i = 1 through 5, we sequentially set the beamforming angle alpha to two values of alpha1 = (2 * gammaleft + gammaright ) /3 and </a:t>
            </a:r>
            <a:r>
              <a:rPr lang="en">
                <a:solidFill>
                  <a:schemeClr val="dk1"/>
                </a:solidFill>
              </a:rPr>
              <a:t>alpha</a:t>
            </a:r>
            <a:r>
              <a:rPr lang="en"/>
              <a:t>2 = (gammaleft + 2*gammaright )/3. </a:t>
            </a:r>
            <a:endParaRPr/>
          </a:p>
          <a:p>
            <a:pPr marL="0" lvl="0" indent="0" algn="l" rtl="0">
              <a:spcBef>
                <a:spcPts val="0"/>
              </a:spcBef>
              <a:spcAft>
                <a:spcPts val="0"/>
              </a:spcAft>
              <a:buNone/>
            </a:pPr>
            <a:endParaRPr/>
          </a:p>
          <a:p>
            <a:pPr marL="0" lvl="0" indent="0" algn="l" rtl="0">
              <a:spcBef>
                <a:spcPts val="0"/>
              </a:spcBef>
              <a:spcAft>
                <a:spcPts val="0"/>
              </a:spcAft>
              <a:buNone/>
            </a:pPr>
            <a:r>
              <a:rPr lang="en"/>
              <a:t>At each of these two beamforming angles, we transform beamformed white noise into the demodulated FMCW signal. </a:t>
            </a:r>
            <a:endParaRPr/>
          </a:p>
          <a:p>
            <a:pPr marL="0" lvl="0" indent="0" algn="l" rtl="0">
              <a:spcBef>
                <a:spcPts val="0"/>
              </a:spcBef>
              <a:spcAft>
                <a:spcPts val="0"/>
              </a:spcAft>
              <a:buNone/>
            </a:pPr>
            <a:endParaRPr/>
          </a:p>
          <a:p>
            <a:pPr marL="0" lvl="0" indent="0" algn="l" rtl="0">
              <a:spcBef>
                <a:spcPts val="0"/>
              </a:spcBef>
              <a:spcAft>
                <a:spcPts val="0"/>
              </a:spcAft>
              <a:buNone/>
            </a:pPr>
            <a:r>
              <a:rPr lang="en"/>
              <a:t>We estimate the distance of the infant using the algorithm from the previous slide and calculate the SNR of the respiratory signal for the two angles, </a:t>
            </a:r>
            <a:r>
              <a:rPr lang="en" b="1"/>
              <a:t>SNR(alpha1)</a:t>
            </a:r>
            <a:r>
              <a:rPr lang="en"/>
              <a:t> and</a:t>
            </a:r>
            <a:r>
              <a:rPr lang="en" b="1"/>
              <a:t> SNR(alpha2)</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If </a:t>
            </a:r>
            <a:r>
              <a:rPr lang="en" b="1">
                <a:solidFill>
                  <a:schemeClr val="dk1"/>
                </a:solidFill>
              </a:rPr>
              <a:t>SNR(alpha1)</a:t>
            </a:r>
            <a:r>
              <a:rPr lang="en">
                <a:solidFill>
                  <a:schemeClr val="dk1"/>
                </a:solidFill>
              </a:rPr>
              <a:t> is less than </a:t>
            </a:r>
            <a:r>
              <a:rPr lang="en" b="1">
                <a:solidFill>
                  <a:schemeClr val="dk1"/>
                </a:solidFill>
              </a:rPr>
              <a:t>SNR(alpha2)</a:t>
            </a:r>
            <a:r>
              <a:rPr lang="en"/>
              <a:t>, we narrow down the search scope to [alpha1, gammaright ]; otherwise, we narrow down the angle search scope to [gammaleft, alpha2]. </a:t>
            </a:r>
            <a:endParaRPr/>
          </a:p>
          <a:p>
            <a:pPr marL="0" lvl="0" indent="0" algn="l" rtl="0">
              <a:spcBef>
                <a:spcPts val="0"/>
              </a:spcBef>
              <a:spcAft>
                <a:spcPts val="0"/>
              </a:spcAft>
              <a:buNone/>
            </a:pPr>
            <a:endParaRPr/>
          </a:p>
          <a:p>
            <a:pPr marL="0" lvl="0" indent="0" algn="l" rtl="0">
              <a:spcBef>
                <a:spcPts val="0"/>
              </a:spcBef>
              <a:spcAft>
                <a:spcPts val="0"/>
              </a:spcAft>
              <a:buNone/>
            </a:pPr>
            <a:r>
              <a:rPr lang="en"/>
              <a:t>We keep repeating this process at each increasing frequency until we reach the highest FMCW chirp, where we finalize alpha to be the middle of the search scope. </a:t>
            </a:r>
            <a:endParaRPr/>
          </a:p>
          <a:p>
            <a:pPr marL="0" lvl="0" indent="0" algn="l" rtl="0">
              <a:spcBef>
                <a:spcPts val="0"/>
              </a:spcBef>
              <a:spcAft>
                <a:spcPts val="0"/>
              </a:spcAft>
              <a:buNone/>
            </a:pPr>
            <a:endParaRPr/>
          </a:p>
          <a:p>
            <a:pPr marL="0" lvl="0" indent="0" algn="l" rtl="0">
              <a:spcBef>
                <a:spcPts val="0"/>
              </a:spcBef>
              <a:spcAft>
                <a:spcPts val="0"/>
              </a:spcAft>
              <a:buNone/>
            </a:pPr>
            <a:r>
              <a:rPr lang="en"/>
              <a:t>The steps of the algorithm are also illustrated in this figure, and we can see this adaptive beamforming method drastically increases the SNR.</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 Additional Info:</a:t>
            </a:r>
            <a:endParaRPr>
              <a:solidFill>
                <a:schemeClr val="dk1"/>
              </a:solidFill>
            </a:endParaRPr>
          </a:p>
          <a:p>
            <a:pPr marL="0" lvl="0" indent="0" algn="l" rtl="0">
              <a:spcBef>
                <a:spcPts val="1600"/>
              </a:spcBef>
              <a:spcAft>
                <a:spcPts val="0"/>
              </a:spcAft>
              <a:buClr>
                <a:schemeClr val="dk1"/>
              </a:buClr>
              <a:buSzPts val="1100"/>
              <a:buFont typeface="Arial"/>
              <a:buNone/>
            </a:pPr>
            <a:r>
              <a:rPr lang="en"/>
              <a:t>FMCW : Frequency-Modulated Continuous-Wave:</a:t>
            </a:r>
            <a:endParaRPr/>
          </a:p>
          <a:p>
            <a:pPr marL="0" lvl="0" indent="0" algn="l" rtl="0">
              <a:spcBef>
                <a:spcPts val="0"/>
              </a:spcBef>
              <a:spcAft>
                <a:spcPts val="0"/>
              </a:spcAft>
              <a:buNone/>
            </a:pPr>
            <a:r>
              <a:rPr lang="en"/>
              <a:t>SNR = Signal to Noise Ratio</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Γl gamma left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Γr gamma right</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b0ced4dff5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b0ced4dff5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Since we know the angle α of the infant relative to the smart speaker, the delays ∆i could be calculated based on the angle, α, as, ∆i = ||Pi − P0 ||sin(α), where Pi is the location of the ith microphone.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We can then calculate the beamforming signal R(t) = </a:t>
            </a:r>
            <a:r>
              <a:rPr lang="en" sz="1200">
                <a:solidFill>
                  <a:srgbClr val="202124"/>
                </a:solidFill>
                <a:highlight>
                  <a:srgbClr val="FFFFFF"/>
                </a:highlight>
              </a:rPr>
              <a:t>Σ</a:t>
            </a:r>
            <a:r>
              <a:rPr lang="en">
                <a:solidFill>
                  <a:schemeClr val="dk1"/>
                </a:solidFill>
              </a:rPr>
              <a:t> Ri(t − ∆i), where Ri(t) is the sample at time t received on microphone i.</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beamforming angle search and distance estimation is only done once at the beginning of the tracking process to compute the distance and angle of the infant with respect to the device. We use this distance and angle for the duration of infant monitoring.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rgbClr val="C0791B"/>
              </a:buClr>
              <a:buSzPts val="1100"/>
              <a:buFont typeface="Arial"/>
              <a:buNone/>
            </a:pPr>
            <a:r>
              <a:rPr lang="en" b="1">
                <a:solidFill>
                  <a:srgbClr val="C0791B"/>
                </a:solidFill>
              </a:rPr>
              <a:t>---------------------------------------------------------------------- Additional Info:</a:t>
            </a:r>
            <a:endParaRPr b="1">
              <a:solidFill>
                <a:schemeClr val="dk1"/>
              </a:solidFill>
            </a:endParaRPr>
          </a:p>
          <a:p>
            <a:pPr marL="0" lvl="0" indent="0" algn="l" rtl="0">
              <a:spcBef>
                <a:spcPts val="16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If we lose the breathing or motion signal for more than 30 seconds, we re-initiate the search process to find the new distance/angle of the infant. </a:t>
            </a:r>
            <a:endParaRPr/>
          </a:p>
          <a:p>
            <a:pPr marL="0" lvl="0" indent="0" algn="l" rtl="0">
              <a:spcBef>
                <a:spcPts val="0"/>
              </a:spcBef>
              <a:spcAft>
                <a:spcPts val="0"/>
              </a:spcAft>
              <a:buNone/>
            </a:pPr>
            <a:endParaRPr/>
          </a:p>
          <a:p>
            <a:pPr marL="0" lvl="0" indent="0" algn="l" rtl="0">
              <a:spcBef>
                <a:spcPts val="0"/>
              </a:spcBef>
              <a:spcAft>
                <a:spcPts val="0"/>
              </a:spcAft>
              <a:buNone/>
            </a:pPr>
            <a:r>
              <a:rPr lang="en"/>
              <a:t>If neither the breathing nor the motion signal is found after the search, we can raise an alarm to the caregiver.</a:t>
            </a: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a7bec26d4f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a7bec26d4f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a:t>
            </a:r>
            <a:r>
              <a:rPr lang="en">
                <a:solidFill>
                  <a:schemeClr val="dk1"/>
                </a:solidFill>
              </a:rPr>
              <a:t>commodity devices such as Amazon echo don’t give access to the microphone data, they built a smart speaker prototype using a cheap normal speaker and also a microphone array from MiniDSP which has seven embedded microphones. </a:t>
            </a:r>
            <a:endParaRPr/>
          </a:p>
          <a:p>
            <a:pPr marL="0" lvl="0" indent="0" algn="l" rtl="0">
              <a:spcBef>
                <a:spcPts val="0"/>
              </a:spcBef>
              <a:spcAft>
                <a:spcPts val="0"/>
              </a:spcAft>
              <a:buNone/>
            </a:pPr>
            <a:endParaRPr/>
          </a:p>
          <a:p>
            <a:pPr marL="0" lvl="0" indent="0" algn="l" rtl="0">
              <a:spcBef>
                <a:spcPts val="0"/>
              </a:spcBef>
              <a:spcAft>
                <a:spcPts val="0"/>
              </a:spcAft>
              <a:buNone/>
            </a:pPr>
            <a:r>
              <a:rPr lang="en" b="1"/>
              <a:t>---------------------------------------------------------------------- Additional Info:</a:t>
            </a:r>
            <a:endParaRPr b="1"/>
          </a:p>
          <a:p>
            <a:pPr marL="0" lvl="0" indent="0" algn="l" rtl="0">
              <a:spcBef>
                <a:spcPts val="0"/>
              </a:spcBef>
              <a:spcAft>
                <a:spcPts val="0"/>
              </a:spcAft>
              <a:buNone/>
            </a:pPr>
            <a:endParaRPr/>
          </a:p>
          <a:p>
            <a:pPr marL="0" lvl="0" indent="0" algn="l" rtl="0">
              <a:spcBef>
                <a:spcPts val="0"/>
              </a:spcBef>
              <a:spcAft>
                <a:spcPts val="0"/>
              </a:spcAft>
              <a:buNone/>
            </a:pPr>
            <a:r>
              <a:rPr lang="en"/>
              <a:t>The case was 3D-printed with plastic.</a:t>
            </a:r>
            <a:endParaRPr/>
          </a:p>
          <a:p>
            <a:pPr marL="0" lvl="0" indent="0" algn="l" rtl="0">
              <a:spcBef>
                <a:spcPts val="0"/>
              </a:spcBef>
              <a:spcAft>
                <a:spcPts val="0"/>
              </a:spcAft>
              <a:buNone/>
            </a:pPr>
            <a:endParaRPr/>
          </a:p>
          <a:p>
            <a:pPr marL="0" lvl="0" indent="0" algn="l" rtl="0">
              <a:spcBef>
                <a:spcPts val="0"/>
              </a:spcBef>
              <a:spcAft>
                <a:spcPts val="0"/>
              </a:spcAft>
              <a:buNone/>
            </a:pPr>
            <a:r>
              <a:rPr lang="en"/>
              <a:t>They play dynamically generated pseudo-random white noise and record the 7-channel recordings, using XT-Audio library [14]. We capture the acoustic signals at a sampling rate of 48kHz and 24 bits per sample.</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a849337c9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a849337c9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evaluate the effectiveness and accuracy of BreathJunior, the authors conducted extensive experiments in two setups.</a:t>
            </a:r>
            <a:endParaRPr/>
          </a:p>
          <a:p>
            <a:pPr marL="0" lvl="0" indent="0" algn="l" rtl="0">
              <a:spcBef>
                <a:spcPts val="0"/>
              </a:spcBef>
              <a:spcAft>
                <a:spcPts val="0"/>
              </a:spcAft>
              <a:buNone/>
            </a:pPr>
            <a:endParaRPr/>
          </a:p>
          <a:p>
            <a:pPr marL="0" lvl="0" indent="0" algn="l" rtl="0">
              <a:spcBef>
                <a:spcPts val="0"/>
              </a:spcBef>
              <a:spcAft>
                <a:spcPts val="0"/>
              </a:spcAft>
              <a:buNone/>
            </a:pPr>
            <a:r>
              <a:rPr lang="en"/>
              <a:t>First, with a tetherless newborn simulator to systematically evaluate the effect of different parameters.</a:t>
            </a:r>
            <a:endParaRPr/>
          </a:p>
          <a:p>
            <a:pPr marL="0" lvl="0" indent="0" algn="l" rtl="0">
              <a:spcBef>
                <a:spcPts val="0"/>
              </a:spcBef>
              <a:spcAft>
                <a:spcPts val="0"/>
              </a:spcAft>
              <a:buNone/>
            </a:pPr>
            <a:endParaRPr/>
          </a:p>
          <a:p>
            <a:pPr marL="0" lvl="0" indent="0" algn="l" rtl="0">
              <a:spcBef>
                <a:spcPts val="0"/>
              </a:spcBef>
              <a:spcAft>
                <a:spcPts val="0"/>
              </a:spcAft>
              <a:buNone/>
            </a:pPr>
            <a:r>
              <a:rPr lang="en"/>
              <a:t>And then with actual newborns. They recruited five infants at a Neo-natal Intensive Care Unit (NICU) and conducted a clinical study to verify the validity of their system.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7ca947054_2_1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7ca947054_2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Traditional solutions use wired sensors attached to babies, which can lead to issues such as skin burning and choking.</a:t>
            </a:r>
            <a:endParaRPr/>
          </a:p>
          <a:p>
            <a:pPr marL="0" lvl="0" indent="0" algn="l" rtl="0">
              <a:spcBef>
                <a:spcPts val="0"/>
              </a:spcBef>
              <a:spcAft>
                <a:spcPts val="0"/>
              </a:spcAft>
              <a:buNone/>
            </a:pPr>
            <a:endParaRPr/>
          </a:p>
          <a:p>
            <a:pPr marL="0" lvl="0" indent="0" algn="l" rtl="0">
              <a:spcBef>
                <a:spcPts val="0"/>
              </a:spcBef>
              <a:spcAft>
                <a:spcPts val="0"/>
              </a:spcAft>
              <a:buNone/>
            </a:pPr>
            <a:r>
              <a:rPr lang="en"/>
              <a:t>In fact, the product you see on the right, Angelcare, was reported to cause 2 strangulation deaths, and the company had to issue a recall on 600,000 baby monitors.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a7bec26d4f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a7bec26d4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Their first evaluation involved an infant simulator that was designed to train doctors practicing infant related operations. These simulators have of an anatomically realistic airway and support various breathing features such as the breathing rate and intensity. It can even control the crying and motion of their arms and legs.</a:t>
            </a:r>
            <a:endParaRPr/>
          </a:p>
          <a:p>
            <a:pPr marL="0" lvl="0" indent="0" algn="l" rtl="0">
              <a:spcBef>
                <a:spcPts val="0"/>
              </a:spcBef>
              <a:spcAft>
                <a:spcPts val="0"/>
              </a:spcAft>
              <a:buNone/>
            </a:pPr>
            <a:endParaRPr/>
          </a:p>
          <a:p>
            <a:pPr marL="0" lvl="0" indent="0" algn="l" rtl="0">
              <a:spcBef>
                <a:spcPts val="0"/>
              </a:spcBef>
              <a:spcAft>
                <a:spcPts val="0"/>
              </a:spcAft>
              <a:buNone/>
            </a:pPr>
            <a:r>
              <a:rPr lang="en"/>
              <a:t>The parameters that were evaluated included: distance, orientation, position, sound pressure, breathing rate and interference. </a:t>
            </a:r>
            <a:endParaRPr/>
          </a:p>
          <a:p>
            <a:pPr marL="0" lvl="0" indent="0" algn="l" rtl="0">
              <a:spcBef>
                <a:spcPts val="0"/>
              </a:spcBef>
              <a:spcAft>
                <a:spcPts val="0"/>
              </a:spcAft>
              <a:buNone/>
            </a:pPr>
            <a:endParaRPr/>
          </a:p>
          <a:p>
            <a:pPr marL="0" lvl="0" indent="0" algn="l" rtl="0">
              <a:spcBef>
                <a:spcPts val="0"/>
              </a:spcBef>
              <a:spcAft>
                <a:spcPts val="0"/>
              </a:spcAft>
              <a:buNone/>
            </a:pPr>
            <a:r>
              <a:rPr lang="en"/>
              <a:t>The key results to highlight is that the system works at a distance up to 0.7m and the error rate can be less than 10%. It can also detect up to 65 breaths per minute and the result is not affected when the infant is wrapped with a sleep sack.</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a7ca947054_2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a7ca947054_2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figures show the results when looking at distance, angles, and sound pressures. We can see:</a:t>
            </a:r>
            <a:endParaRPr/>
          </a:p>
          <a:p>
            <a:pPr marL="457200" lvl="0" indent="-298450" algn="l" rtl="0">
              <a:spcBef>
                <a:spcPts val="0"/>
              </a:spcBef>
              <a:spcAft>
                <a:spcPts val="0"/>
              </a:spcAft>
              <a:buSzPts val="1100"/>
              <a:buChar char="-"/>
            </a:pPr>
            <a:r>
              <a:rPr lang="en"/>
              <a:t>On the left, we see variance in the measured breathing rate increases with distance.</a:t>
            </a:r>
            <a:endParaRPr/>
          </a:p>
          <a:p>
            <a:pPr marL="457200" lvl="0" indent="-298450" algn="l" rtl="0">
              <a:spcBef>
                <a:spcPts val="0"/>
              </a:spcBef>
              <a:spcAft>
                <a:spcPts val="0"/>
              </a:spcAft>
              <a:buSzPts val="1100"/>
              <a:buChar char="-"/>
            </a:pPr>
            <a:r>
              <a:rPr lang="en"/>
              <a:t>In the middle we see there is no significant difference in the respiratory rate variance across the three orientations.</a:t>
            </a:r>
            <a:r>
              <a:rPr lang="en" i="1"/>
              <a:t> This is because the microphone array is designed to be omni-directional to detect sound across all angles.</a:t>
            </a:r>
            <a:endParaRPr i="1"/>
          </a:p>
          <a:p>
            <a:pPr marL="457200" lvl="0" indent="-298450" algn="l" rtl="0">
              <a:spcBef>
                <a:spcPts val="0"/>
              </a:spcBef>
              <a:spcAft>
                <a:spcPts val="0"/>
              </a:spcAft>
              <a:buSzPts val="1100"/>
              <a:buChar char="-"/>
            </a:pPr>
            <a:r>
              <a:rPr lang="en"/>
              <a:t>And on the right we see when white noise volume is increased,the breathing rate can be estimated with low variance from a distance of up to 70 cm. This is expected since the reflections from the breathing motion are stronger when the white noise volume is higher.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b0ced4dff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b0ced4dff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authors also evaluate the effect of blankets and other interfering motion and environmental noise in the environment as well as the system’s ability to identify apnea events, body motion as well as audible sound.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b0f8c43db7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b0f8c43db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then evaluated with actual infants. We did it in the Neonatal Intensive Care Unit (NICU) at UW Medical Center. The infants are in an  incubator because they were born immature so they need to be monitored. We used that monitor data as the ground truth to compare with the results of our system.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We recruited 5 infants with the permission of their parents. The distribution was weight being 3.5 to 4.5 kilograms, age being less than 45 days old. We recorded a total of 218 minutes and we manually labeled them into periods of moving, crying and still. Our system can detect the restoration when the infant is still and with the high correlation between our result and the ground truth. Moreover, we show that our system can achieve higher motion and crying detection as well.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a7ca947054_2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a7ca947054_2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all the figures, there is a high correlation between measured and groundtruth BPM.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b0f8c43db7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b0f8c43db7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a demo video of the smart speaker prototype monitoring the sleep of one of the researcher’s kids.</a:t>
            </a:r>
            <a:endParaRPr/>
          </a:p>
          <a:p>
            <a:pPr marL="0" lvl="0" indent="0" algn="l" rtl="0">
              <a:spcBef>
                <a:spcPts val="0"/>
              </a:spcBef>
              <a:spcAft>
                <a:spcPts val="0"/>
              </a:spcAft>
              <a:buNone/>
            </a:pPr>
            <a:endParaRPr/>
          </a:p>
          <a:p>
            <a:pPr marL="0" lvl="0" indent="0" algn="l" rtl="0">
              <a:spcBef>
                <a:spcPts val="0"/>
              </a:spcBef>
              <a:spcAft>
                <a:spcPts val="0"/>
              </a:spcAft>
              <a:buNone/>
            </a:pPr>
            <a:r>
              <a:rPr lang="en"/>
              <a:t>You can see the waveform on the screen and hear a weak white noise signal.</a:t>
            </a:r>
            <a:endParaRPr/>
          </a:p>
          <a:p>
            <a:pPr marL="0" lvl="0" indent="0" algn="l" rtl="0">
              <a:spcBef>
                <a:spcPts val="0"/>
              </a:spcBef>
              <a:spcAft>
                <a:spcPts val="0"/>
              </a:spcAft>
              <a:buNone/>
            </a:pPr>
            <a:endParaRPr/>
          </a:p>
          <a:p>
            <a:pPr marL="0" lvl="0" indent="0" algn="l" rtl="0">
              <a:spcBef>
                <a:spcPts val="0"/>
              </a:spcBef>
              <a:spcAft>
                <a:spcPts val="0"/>
              </a:spcAft>
              <a:buNone/>
            </a:pPr>
            <a:r>
              <a:rPr lang="en"/>
              <a:t> And now Callie will talk about our Insights from the paper.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a7ca947054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a7ca94705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Implementing the first contactless system that monitors infants using white noise is impressive.</a:t>
            </a:r>
            <a:endParaRPr/>
          </a:p>
          <a:p>
            <a:pPr marL="0" lvl="0" indent="0" algn="l" rtl="0">
              <a:spcBef>
                <a:spcPts val="0"/>
              </a:spcBef>
              <a:spcAft>
                <a:spcPts val="0"/>
              </a:spcAft>
              <a:buNone/>
            </a:pPr>
            <a:endParaRPr/>
          </a:p>
          <a:p>
            <a:pPr marL="0" lvl="0" indent="0" algn="l" rtl="0">
              <a:spcBef>
                <a:spcPts val="0"/>
              </a:spcBef>
              <a:spcAft>
                <a:spcPts val="0"/>
              </a:spcAft>
              <a:buNone/>
            </a:pPr>
            <a:r>
              <a:rPr lang="en"/>
              <a:t>However we have some doubts about this paper.</a:t>
            </a:r>
            <a:endParaRPr/>
          </a:p>
          <a:p>
            <a:pPr marL="0" lvl="0" indent="0" algn="l" rtl="0">
              <a:spcBef>
                <a:spcPts val="0"/>
              </a:spcBef>
              <a:spcAft>
                <a:spcPts val="0"/>
              </a:spcAft>
              <a:buNone/>
            </a:pPr>
            <a:endParaRPr/>
          </a:p>
          <a:p>
            <a:pPr marL="0" lvl="0" indent="0" algn="l" rtl="0">
              <a:spcBef>
                <a:spcPts val="0"/>
              </a:spcBef>
              <a:spcAft>
                <a:spcPts val="0"/>
              </a:spcAft>
              <a:buNone/>
            </a:pPr>
            <a:r>
              <a:rPr lang="en"/>
              <a:t>First is insufficient explanation about how they chose the empirical constant value when they tried to detect apnea and motion detection, it was limited to just one infant simulator. So further research could be evaluation different parameters using various infant simulators and improve validity.</a:t>
            </a:r>
            <a:endParaRPr/>
          </a:p>
          <a:p>
            <a:pPr marL="0" lvl="0" indent="0" algn="l" rtl="0">
              <a:spcBef>
                <a:spcPts val="0"/>
              </a:spcBef>
              <a:spcAft>
                <a:spcPts val="0"/>
              </a:spcAft>
              <a:buNone/>
            </a:pPr>
            <a:endParaRPr/>
          </a:p>
          <a:p>
            <a:pPr marL="0" lvl="0" indent="0" algn="l" rtl="0">
              <a:spcBef>
                <a:spcPts val="0"/>
              </a:spcBef>
              <a:spcAft>
                <a:spcPts val="0"/>
              </a:spcAft>
              <a:buNone/>
            </a:pPr>
            <a:r>
              <a:rPr lang="en"/>
              <a:t>Second is the low sample size which is 5 participants to validate their system. Also the breathing experiments were limited to a minimum infant weight of</a:t>
            </a:r>
            <a:endParaRPr/>
          </a:p>
          <a:p>
            <a:pPr marL="0" lvl="0" indent="0" algn="l" rtl="0">
              <a:spcBef>
                <a:spcPts val="0"/>
              </a:spcBef>
              <a:spcAft>
                <a:spcPts val="0"/>
              </a:spcAft>
              <a:buNone/>
            </a:pPr>
            <a:r>
              <a:rPr lang="en"/>
              <a:t>3.5 kg. Evaluating the system with infants with lower weight would be valuable.</a:t>
            </a:r>
            <a:endParaRPr/>
          </a:p>
          <a:p>
            <a:pPr marL="0" lvl="0" indent="0" algn="l" rtl="0">
              <a:spcBef>
                <a:spcPts val="0"/>
              </a:spcBef>
              <a:spcAft>
                <a:spcPts val="0"/>
              </a:spcAft>
              <a:buNone/>
            </a:pPr>
            <a:endParaRPr/>
          </a:p>
          <a:p>
            <a:pPr marL="0" lvl="0" indent="0" algn="l" rtl="0">
              <a:spcBef>
                <a:spcPts val="0"/>
              </a:spcBef>
              <a:spcAft>
                <a:spcPts val="0"/>
              </a:spcAft>
              <a:buNone/>
            </a:pPr>
            <a:r>
              <a:rPr lang="en"/>
              <a:t>They provided significant related work as evidence that that there is no known negative consequences of white noise exposure. However, the paper cited were from 1969 and 2000 which as a long time ago. They might be different results concerning the effect of white noise recently.</a:t>
            </a:r>
            <a:endParaRPr/>
          </a:p>
          <a:p>
            <a:pPr marL="0" lvl="0" indent="0" algn="l" rtl="0">
              <a:spcBef>
                <a:spcPts val="0"/>
              </a:spcBef>
              <a:spcAft>
                <a:spcPts val="0"/>
              </a:spcAft>
              <a:buNone/>
            </a:pPr>
            <a:endParaRPr/>
          </a:p>
          <a:p>
            <a:pPr marL="0" lvl="0" indent="0" algn="l" rtl="0">
              <a:spcBef>
                <a:spcPts val="0"/>
              </a:spcBef>
              <a:spcAft>
                <a:spcPts val="0"/>
              </a:spcAft>
              <a:buNone/>
            </a:pPr>
            <a:r>
              <a:rPr lang="en"/>
              <a:t>Also the current system can not detect both motion and breathing at the same time.</a:t>
            </a:r>
            <a:endParaRPr/>
          </a:p>
          <a:p>
            <a:pPr marL="0" lvl="0" indent="0" algn="l" rtl="0">
              <a:spcBef>
                <a:spcPts val="0"/>
              </a:spcBef>
              <a:spcAft>
                <a:spcPts val="0"/>
              </a:spcAft>
              <a:buNone/>
            </a:pPr>
            <a:endParaRPr/>
          </a:p>
          <a:p>
            <a:pPr marL="0" lvl="0" indent="0" algn="l" rtl="0">
              <a:spcBef>
                <a:spcPts val="0"/>
              </a:spcBef>
              <a:spcAft>
                <a:spcPts val="0"/>
              </a:spcAft>
              <a:buNone/>
            </a:pPr>
            <a:r>
              <a:rPr lang="en"/>
              <a:t>Finally, we think that since they are trying to simulate their system using a smart speaker, further research could be done by utilizing features available in smart speaker to improve monitoring infants.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a7ca947054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a7ca947054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Here’s the reference to the paper and video demonstration.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a7bec26d4f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a7bec26d4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Does anyone have any questions?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a7ca947054_2_1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a7ca947054_2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now we have a good idea on the motivation behind a newer and better system.</a:t>
            </a:r>
            <a:endParaRPr/>
          </a:p>
          <a:p>
            <a:pPr marL="0" lvl="0" indent="0" algn="l" rtl="0">
              <a:spcBef>
                <a:spcPts val="0"/>
              </a:spcBef>
              <a:spcAft>
                <a:spcPts val="0"/>
              </a:spcAft>
              <a:buNone/>
            </a:pPr>
            <a:endParaRPr/>
          </a:p>
          <a:p>
            <a:pPr marL="0" lvl="0" indent="0" algn="l" rtl="0">
              <a:spcBef>
                <a:spcPts val="0"/>
              </a:spcBef>
              <a:spcAft>
                <a:spcPts val="0"/>
              </a:spcAft>
              <a:buNone/>
            </a:pPr>
            <a:r>
              <a:rPr lang="en"/>
              <a:t>The question is… How can we enable contactless motion and respiratory monitoring in infants?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7bec26d4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7bec26d4f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last several years, we’ve seen an increase in the adoption of smart speaker systems like Google Home, Amazon Echo, Apple HomePod, and more.</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C0791B"/>
                </a:solidFill>
              </a:rPr>
              <a:t>---Click---</a:t>
            </a:r>
            <a:endParaRPr/>
          </a:p>
          <a:p>
            <a:pPr marL="0" lvl="0" indent="0" algn="l" rtl="0">
              <a:spcBef>
                <a:spcPts val="0"/>
              </a:spcBef>
              <a:spcAft>
                <a:spcPts val="0"/>
              </a:spcAft>
              <a:buNone/>
            </a:pPr>
            <a:endParaRPr/>
          </a:p>
          <a:p>
            <a:pPr marL="0" lvl="0" indent="0" algn="l" rtl="0">
              <a:spcBef>
                <a:spcPts val="0"/>
              </a:spcBef>
              <a:spcAft>
                <a:spcPts val="0"/>
              </a:spcAft>
              <a:buNone/>
            </a:pPr>
            <a:r>
              <a:rPr lang="en"/>
              <a:t>So can we use these widely adapted devices as a monitoring medium? </a:t>
            </a:r>
            <a:endParaRPr/>
          </a:p>
          <a:p>
            <a:pPr marL="0" lvl="0" indent="0" algn="l" rtl="0">
              <a:spcBef>
                <a:spcPts val="0"/>
              </a:spcBef>
              <a:spcAft>
                <a:spcPts val="0"/>
              </a:spcAft>
              <a:buNone/>
            </a:pPr>
            <a:endParaRPr/>
          </a:p>
          <a:p>
            <a:pPr marL="0" lvl="0" indent="0" algn="l" rtl="0">
              <a:spcBef>
                <a:spcPts val="0"/>
              </a:spcBef>
              <a:spcAft>
                <a:spcPts val="0"/>
              </a:spcAft>
              <a:buNone/>
            </a:pPr>
            <a:r>
              <a:rPr lang="en"/>
              <a:t>Instead of solutions that require some kind of contact, we focus on a smart speaker system sitting at the bedside continuously monitoring infants extending the functionality of ubiquitous smart speakers.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849337c9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849337c9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high-level idea is to transform smart speakers into an active sonar system.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Smart speakers are essentially a multi-microphone array that pick up far-field noise and a speaker to emit sound.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Thus, the smart speaker can emit white noise which gets reflected off the infant’s body.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reflections arrive at the microphone array of the device which are then processed to extract the infant’s body and minute chest motions.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7c24f672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7c24f672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One naive solution is to use pre-existing sonar systems, such as the ApneaApp, which uses custom-designed signals between 18–20 kHz to track breathing in adults.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There’s a couple problems with this though.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Even though adults can’t hear it, these frequencies are actually audible to infants, and long-term exposure to these high frequency sounds can cause headache, nausea and even temporary hearing loss.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Also, these sonar systems are able to track respiration in adults, but not in infants, since their motions are weaker and breathing rates are higher.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7ca947054_2_1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7ca947054_2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instead, an alternate solution is to use audible white noise on smart speakers, which are basically random signals. </a:t>
            </a:r>
            <a:endParaRPr/>
          </a:p>
          <a:p>
            <a:pPr marL="0" lvl="0" indent="0" algn="l" rtl="0">
              <a:spcBef>
                <a:spcPts val="0"/>
              </a:spcBef>
              <a:spcAft>
                <a:spcPts val="0"/>
              </a:spcAft>
              <a:buNone/>
            </a:pPr>
            <a:endParaRPr/>
          </a:p>
          <a:p>
            <a:pPr marL="0" lvl="0" indent="0" algn="l" rtl="0">
              <a:spcBef>
                <a:spcPts val="0"/>
              </a:spcBef>
              <a:spcAft>
                <a:spcPts val="0"/>
              </a:spcAft>
              <a:buNone/>
            </a:pPr>
            <a:r>
              <a:rPr lang="en"/>
              <a:t>White noise machines are actually gaining popularity in infant products, as they have been proven to help improve infant sleep quality.</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spec of this solution is to use smart speakers instead of smartphones. </a:t>
            </a:r>
            <a:endParaRPr/>
          </a:p>
          <a:p>
            <a:pPr marL="0" lvl="0" indent="0" algn="l" rtl="0">
              <a:spcBef>
                <a:spcPts val="0"/>
              </a:spcBef>
              <a:spcAft>
                <a:spcPts val="0"/>
              </a:spcAft>
              <a:buNone/>
            </a:pPr>
            <a:r>
              <a:rPr lang="en"/>
              <a:t>This allows to leverage multiple microphones to do beamforming and extract weak breathing motions.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a7bec26d4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a7bec26d4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authors developed BreathJunior, the first smart speaker solution to contactlessly track infant respiration and motion, including both small motions like breathing and large motions such as babies moving around in their cribs.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This diagram shows a brief overview of the system architecture.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speaker transmits white noise reflecting off the infant’s body and is received by the microphone array.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uses beamforming algorithms to increase the signal strength of reflections from the infant’s chest and then transforms the reflections into five concurrent FMCW chirps.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The chirps are demodulated and decode the minute breathing motion by combining the information across the five chirps.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system can also monitor body motion and detect audible baby sounds like crying using interference cancellation techniques.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the following slides, we will describe the challenges and components of the receiver algorithm in more detail, and Callie will start by talking about the first challenge.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1600"/>
              </a:spcBef>
              <a:spcAft>
                <a:spcPts val="0"/>
              </a:spcAft>
              <a:buClr>
                <a:schemeClr val="lt1"/>
              </a:buClr>
              <a:buSzPts val="1100"/>
              <a:buChar char="○"/>
              <a:defRPr>
                <a:solidFill>
                  <a:schemeClr val="lt1"/>
                </a:solidFill>
              </a:defRPr>
            </a:lvl2pPr>
            <a:lvl3pPr marL="1371600" lvl="2" indent="-298450" algn="ctr">
              <a:spcBef>
                <a:spcPts val="1600"/>
              </a:spcBef>
              <a:spcAft>
                <a:spcPts val="0"/>
              </a:spcAft>
              <a:buClr>
                <a:schemeClr val="lt1"/>
              </a:buClr>
              <a:buSzPts val="1100"/>
              <a:buChar char="■"/>
              <a:defRPr>
                <a:solidFill>
                  <a:schemeClr val="lt1"/>
                </a:solidFill>
              </a:defRPr>
            </a:lvl3pPr>
            <a:lvl4pPr marL="1828800" lvl="3" indent="-298450" algn="ctr">
              <a:spcBef>
                <a:spcPts val="1600"/>
              </a:spcBef>
              <a:spcAft>
                <a:spcPts val="0"/>
              </a:spcAft>
              <a:buClr>
                <a:schemeClr val="lt1"/>
              </a:buClr>
              <a:buSzPts val="1100"/>
              <a:buChar char="●"/>
              <a:defRPr>
                <a:solidFill>
                  <a:schemeClr val="lt1"/>
                </a:solidFill>
              </a:defRPr>
            </a:lvl4pPr>
            <a:lvl5pPr marL="2286000" lvl="4" indent="-298450" algn="ctr">
              <a:spcBef>
                <a:spcPts val="1600"/>
              </a:spcBef>
              <a:spcAft>
                <a:spcPts val="0"/>
              </a:spcAft>
              <a:buClr>
                <a:schemeClr val="lt1"/>
              </a:buClr>
              <a:buSzPts val="1100"/>
              <a:buChar char="○"/>
              <a:defRPr>
                <a:solidFill>
                  <a:schemeClr val="lt1"/>
                </a:solidFill>
              </a:defRPr>
            </a:lvl5pPr>
            <a:lvl6pPr marL="2743200" lvl="5" indent="-298450" algn="ctr">
              <a:spcBef>
                <a:spcPts val="1600"/>
              </a:spcBef>
              <a:spcAft>
                <a:spcPts val="0"/>
              </a:spcAft>
              <a:buClr>
                <a:schemeClr val="lt1"/>
              </a:buClr>
              <a:buSzPts val="1100"/>
              <a:buChar char="■"/>
              <a:defRPr>
                <a:solidFill>
                  <a:schemeClr val="lt1"/>
                </a:solidFill>
              </a:defRPr>
            </a:lvl6pPr>
            <a:lvl7pPr marL="3200400" lvl="6" indent="-298450" algn="ctr">
              <a:spcBef>
                <a:spcPts val="1600"/>
              </a:spcBef>
              <a:spcAft>
                <a:spcPts val="0"/>
              </a:spcAft>
              <a:buClr>
                <a:schemeClr val="lt1"/>
              </a:buClr>
              <a:buSzPts val="1100"/>
              <a:buChar char="●"/>
              <a:defRPr>
                <a:solidFill>
                  <a:schemeClr val="lt1"/>
                </a:solidFill>
              </a:defRPr>
            </a:lvl7pPr>
            <a:lvl8pPr marL="3657600" lvl="7" indent="-298450" algn="ctr">
              <a:spcBef>
                <a:spcPts val="1600"/>
              </a:spcBef>
              <a:spcAft>
                <a:spcPts val="0"/>
              </a:spcAft>
              <a:buClr>
                <a:schemeClr val="lt1"/>
              </a:buClr>
              <a:buSzPts val="1100"/>
              <a:buChar char="○"/>
              <a:defRPr>
                <a:solidFill>
                  <a:schemeClr val="lt1"/>
                </a:solidFill>
              </a:defRPr>
            </a:lvl8pPr>
            <a:lvl9pPr marL="4114800" lvl="8" indent="-298450" algn="ctr">
              <a:spcBef>
                <a:spcPts val="1600"/>
              </a:spcBef>
              <a:spcAft>
                <a:spcPts val="160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7" name="Google Shape;97;p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hyperlink" Target="http://drive.google.com/file/d/1eeNHfL3Ew8sM6k3L2bXqhw6Po2NciAf_/view"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5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6nv6JG8IBQ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apnea.cs.washington.edu/"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824000" y="885463"/>
            <a:ext cx="4255500" cy="187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Contactless Infant Monitoring using White Noise </a:t>
            </a:r>
            <a:endParaRPr sz="3000"/>
          </a:p>
        </p:txBody>
      </p:sp>
      <p:sp>
        <p:nvSpPr>
          <p:cNvPr id="278" name="Google Shape;278;p13"/>
          <p:cNvSpPr txBox="1">
            <a:spLocks noGrp="1"/>
          </p:cNvSpPr>
          <p:nvPr>
            <p:ph type="subTitle" idx="1"/>
          </p:nvPr>
        </p:nvSpPr>
        <p:spPr>
          <a:xfrm>
            <a:off x="824000" y="2957325"/>
            <a:ext cx="4011300" cy="158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Anran Wang, Jacob E. Sunshine, Shyamnath Gollakota</a:t>
            </a:r>
            <a:endParaRPr/>
          </a:p>
          <a:p>
            <a:pPr marL="0" lvl="0" indent="0" algn="l" rtl="0">
              <a:spcBef>
                <a:spcPts val="0"/>
              </a:spcBef>
              <a:spcAft>
                <a:spcPts val="0"/>
              </a:spcAft>
              <a:buNone/>
            </a:pPr>
            <a:r>
              <a:rPr lang="en" i="1"/>
              <a:t>University of Washington</a:t>
            </a:r>
            <a:endParaRPr i="1"/>
          </a:p>
          <a:p>
            <a:pPr marL="0" lvl="0" indent="0" algn="l" rtl="0">
              <a:spcBef>
                <a:spcPts val="0"/>
              </a:spcBef>
              <a:spcAft>
                <a:spcPts val="0"/>
              </a:spcAft>
              <a:buNone/>
            </a:pPr>
            <a:endParaRPr/>
          </a:p>
          <a:p>
            <a:pPr marL="0" lvl="0" indent="0" algn="l" rtl="0">
              <a:spcBef>
                <a:spcPts val="0"/>
              </a:spcBef>
              <a:spcAft>
                <a:spcPts val="0"/>
              </a:spcAft>
              <a:buNone/>
            </a:pPr>
            <a:r>
              <a:rPr lang="en" b="1"/>
              <a:t>Presented by: Callie Y. Kim, Diana Chou</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Challenge 1: </a:t>
            </a:r>
            <a:endParaRPr sz="2400"/>
          </a:p>
          <a:p>
            <a:pPr marL="0" lvl="0" indent="0" algn="l" rtl="0">
              <a:spcBef>
                <a:spcPts val="0"/>
              </a:spcBef>
              <a:spcAft>
                <a:spcPts val="0"/>
              </a:spcAft>
              <a:buNone/>
            </a:pPr>
            <a:r>
              <a:rPr lang="en" sz="2400"/>
              <a:t>Extracting Motion Data from White Noise</a:t>
            </a:r>
            <a:endParaRPr sz="2400"/>
          </a:p>
        </p:txBody>
      </p:sp>
      <p:sp>
        <p:nvSpPr>
          <p:cNvPr id="356" name="Google Shape;356;p22"/>
          <p:cNvSpPr txBox="1"/>
          <p:nvPr/>
        </p:nvSpPr>
        <p:spPr>
          <a:xfrm>
            <a:off x="873800" y="4043600"/>
            <a:ext cx="20349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a:ea typeface="Maven Pro"/>
                <a:cs typeface="Maven Pro"/>
                <a:sym typeface="Maven Pro"/>
              </a:rPr>
              <a:t>FMCW signal (chirp)</a:t>
            </a:r>
            <a:endParaRPr>
              <a:latin typeface="Maven Pro"/>
              <a:ea typeface="Maven Pro"/>
              <a:cs typeface="Maven Pro"/>
              <a:sym typeface="Maven Pro"/>
            </a:endParaRPr>
          </a:p>
        </p:txBody>
      </p:sp>
      <p:sp>
        <p:nvSpPr>
          <p:cNvPr id="357" name="Google Shape;357;p22"/>
          <p:cNvSpPr txBox="1"/>
          <p:nvPr/>
        </p:nvSpPr>
        <p:spPr>
          <a:xfrm>
            <a:off x="3554550" y="4043600"/>
            <a:ext cx="20349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a:ea typeface="Maven Pro"/>
                <a:cs typeface="Maven Pro"/>
                <a:sym typeface="Maven Pro"/>
              </a:rPr>
              <a:t>OFDM packet</a:t>
            </a:r>
            <a:endParaRPr>
              <a:latin typeface="Maven Pro"/>
              <a:ea typeface="Maven Pro"/>
              <a:cs typeface="Maven Pro"/>
              <a:sym typeface="Maven Pro"/>
            </a:endParaRPr>
          </a:p>
        </p:txBody>
      </p:sp>
      <p:sp>
        <p:nvSpPr>
          <p:cNvPr id="358" name="Google Shape;358;p22"/>
          <p:cNvSpPr txBox="1"/>
          <p:nvPr/>
        </p:nvSpPr>
        <p:spPr>
          <a:xfrm>
            <a:off x="6235300" y="4043600"/>
            <a:ext cx="20349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aven Pro"/>
                <a:ea typeface="Maven Pro"/>
                <a:cs typeface="Maven Pro"/>
                <a:sym typeface="Maven Pro"/>
              </a:rPr>
              <a:t>Single carrier wave</a:t>
            </a:r>
            <a:endParaRPr>
              <a:latin typeface="Maven Pro"/>
              <a:ea typeface="Maven Pro"/>
              <a:cs typeface="Maven Pro"/>
              <a:sym typeface="Maven Pro"/>
            </a:endParaRPr>
          </a:p>
        </p:txBody>
      </p:sp>
      <p:sp>
        <p:nvSpPr>
          <p:cNvPr id="359" name="Google Shape;359;p22"/>
          <p:cNvSpPr txBox="1"/>
          <p:nvPr/>
        </p:nvSpPr>
        <p:spPr>
          <a:xfrm>
            <a:off x="2480850" y="1703675"/>
            <a:ext cx="4182300" cy="49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Maven Pro"/>
                <a:ea typeface="Maven Pro"/>
                <a:cs typeface="Maven Pro"/>
                <a:sym typeface="Maven Pro"/>
              </a:rPr>
              <a:t>Prior work uses structured signals</a:t>
            </a:r>
            <a:endParaRPr sz="1800">
              <a:latin typeface="Maven Pro"/>
              <a:ea typeface="Maven Pro"/>
              <a:cs typeface="Maven Pro"/>
              <a:sym typeface="Maven Pro"/>
            </a:endParaRPr>
          </a:p>
        </p:txBody>
      </p:sp>
      <p:pic>
        <p:nvPicPr>
          <p:cNvPr id="360" name="Google Shape;360;p22"/>
          <p:cNvPicPr preferRelativeResize="0"/>
          <p:nvPr/>
        </p:nvPicPr>
        <p:blipFill>
          <a:blip r:embed="rId3">
            <a:alphaModFix/>
          </a:blip>
          <a:stretch>
            <a:fillRect/>
          </a:stretch>
        </p:blipFill>
        <p:spPr>
          <a:xfrm>
            <a:off x="855197" y="2455575"/>
            <a:ext cx="2072098" cy="1361475"/>
          </a:xfrm>
          <a:prstGeom prst="rect">
            <a:avLst/>
          </a:prstGeom>
          <a:noFill/>
          <a:ln>
            <a:noFill/>
          </a:ln>
        </p:spPr>
      </p:pic>
      <p:pic>
        <p:nvPicPr>
          <p:cNvPr id="361" name="Google Shape;361;p22"/>
          <p:cNvPicPr preferRelativeResize="0"/>
          <p:nvPr/>
        </p:nvPicPr>
        <p:blipFill>
          <a:blip r:embed="rId4">
            <a:alphaModFix/>
          </a:blip>
          <a:stretch>
            <a:fillRect/>
          </a:stretch>
        </p:blipFill>
        <p:spPr>
          <a:xfrm>
            <a:off x="3389839" y="2455575"/>
            <a:ext cx="2364317" cy="1361475"/>
          </a:xfrm>
          <a:prstGeom prst="rect">
            <a:avLst/>
          </a:prstGeom>
          <a:noFill/>
          <a:ln>
            <a:noFill/>
          </a:ln>
        </p:spPr>
      </p:pic>
      <p:pic>
        <p:nvPicPr>
          <p:cNvPr id="362" name="Google Shape;362;p22"/>
          <p:cNvPicPr preferRelativeResize="0"/>
          <p:nvPr/>
        </p:nvPicPr>
        <p:blipFill>
          <a:blip r:embed="rId5">
            <a:alphaModFix/>
          </a:blip>
          <a:stretch>
            <a:fillRect/>
          </a:stretch>
        </p:blipFill>
        <p:spPr>
          <a:xfrm>
            <a:off x="6239948" y="2455575"/>
            <a:ext cx="2025612" cy="1361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3"/>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Maven Pro"/>
              <a:buChar char="●"/>
            </a:pPr>
            <a:r>
              <a:rPr lang="en" sz="1600">
                <a:latin typeface="Maven Pro"/>
                <a:ea typeface="Maven Pro"/>
                <a:cs typeface="Maven Pro"/>
                <a:sym typeface="Maven Pro"/>
              </a:rPr>
              <a:t>White noise is random</a:t>
            </a:r>
            <a:endParaRPr sz="1300">
              <a:latin typeface="Maven Pro"/>
              <a:ea typeface="Maven Pro"/>
              <a:cs typeface="Maven Pro"/>
              <a:sym typeface="Maven Pro"/>
            </a:endParaRPr>
          </a:p>
        </p:txBody>
      </p:sp>
      <p:sp>
        <p:nvSpPr>
          <p:cNvPr id="368" name="Google Shape;368;p2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Challenge 1: </a:t>
            </a:r>
            <a:endParaRPr sz="2400"/>
          </a:p>
          <a:p>
            <a:pPr marL="0" lvl="0" indent="0" algn="l" rtl="0">
              <a:spcBef>
                <a:spcPts val="0"/>
              </a:spcBef>
              <a:spcAft>
                <a:spcPts val="0"/>
              </a:spcAft>
              <a:buNone/>
            </a:pPr>
            <a:r>
              <a:rPr lang="en" sz="2400"/>
              <a:t>Extracting Motion Data from White Noise</a:t>
            </a:r>
            <a:endParaRPr sz="2400"/>
          </a:p>
        </p:txBody>
      </p:sp>
      <p:pic>
        <p:nvPicPr>
          <p:cNvPr id="369" name="Google Shape;369;p23" descr="White noise - Wikipedia"/>
          <p:cNvPicPr preferRelativeResize="0"/>
          <p:nvPr/>
        </p:nvPicPr>
        <p:blipFill rotWithShape="1">
          <a:blip r:embed="rId3">
            <a:alphaModFix/>
          </a:blip>
          <a:srcRect l="7904" r="5229"/>
          <a:stretch/>
        </p:blipFill>
        <p:spPr>
          <a:xfrm>
            <a:off x="1594171" y="2571750"/>
            <a:ext cx="2476924" cy="1663725"/>
          </a:xfrm>
          <a:prstGeom prst="rect">
            <a:avLst/>
          </a:prstGeom>
          <a:noFill/>
          <a:ln>
            <a:noFill/>
          </a:ln>
        </p:spPr>
      </p:pic>
      <p:sp>
        <p:nvSpPr>
          <p:cNvPr id="370" name="Google Shape;370;p23"/>
          <p:cNvSpPr txBox="1">
            <a:spLocks noGrp="1"/>
          </p:cNvSpPr>
          <p:nvPr>
            <p:ph type="body" idx="4294967295"/>
          </p:nvPr>
        </p:nvSpPr>
        <p:spPr>
          <a:xfrm>
            <a:off x="4659750" y="1990050"/>
            <a:ext cx="3674400" cy="25416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Maven Pro"/>
              <a:buChar char="●"/>
            </a:pPr>
            <a:r>
              <a:rPr lang="en" sz="1600">
                <a:latin typeface="Maven Pro"/>
                <a:ea typeface="Maven Pro"/>
                <a:cs typeface="Maven Pro"/>
                <a:sym typeface="Maven Pro"/>
              </a:rPr>
              <a:t>Infants vs. Adults</a:t>
            </a:r>
            <a:endParaRPr sz="1600">
              <a:latin typeface="Maven Pro"/>
              <a:ea typeface="Maven Pro"/>
              <a:cs typeface="Maven Pro"/>
              <a:sym typeface="Maven Pro"/>
            </a:endParaRPr>
          </a:p>
          <a:p>
            <a:pPr marL="914400" lvl="0" indent="-311150" algn="l" rtl="0">
              <a:spcBef>
                <a:spcPts val="0"/>
              </a:spcBef>
              <a:spcAft>
                <a:spcPts val="0"/>
              </a:spcAft>
              <a:buSzPts val="1300"/>
              <a:buFont typeface="Maven Pro"/>
              <a:buAutoNum type="arabicPeriod"/>
            </a:pPr>
            <a:r>
              <a:rPr lang="en" sz="1300">
                <a:latin typeface="Maven Pro"/>
                <a:ea typeface="Maven Pro"/>
                <a:cs typeface="Maven Pro"/>
                <a:sym typeface="Maven Pro"/>
              </a:rPr>
              <a:t>Signal strength from breathing motions</a:t>
            </a:r>
            <a:endParaRPr>
              <a:latin typeface="Maven Pro"/>
              <a:ea typeface="Maven Pro"/>
              <a:cs typeface="Maven Pro"/>
              <a:sym typeface="Maven Pro"/>
            </a:endParaRPr>
          </a:p>
          <a:p>
            <a:pPr marL="914400" lvl="0" indent="-311150" algn="l" rtl="0">
              <a:spcBef>
                <a:spcPts val="0"/>
              </a:spcBef>
              <a:spcAft>
                <a:spcPts val="0"/>
              </a:spcAft>
              <a:buSzPts val="1300"/>
              <a:buFont typeface="Maven Pro"/>
              <a:buAutoNum type="arabicPeriod"/>
            </a:pPr>
            <a:r>
              <a:rPr lang="en" sz="1300">
                <a:latin typeface="Maven Pro"/>
                <a:ea typeface="Maven Pro"/>
                <a:cs typeface="Maven Pro"/>
                <a:sym typeface="Maven Pro"/>
              </a:rPr>
              <a:t>Sampling rate</a:t>
            </a:r>
            <a:endParaRPr>
              <a:latin typeface="Maven Pro"/>
              <a:ea typeface="Maven Pro"/>
              <a:cs typeface="Maven Pro"/>
              <a:sym typeface="Maven Pro"/>
            </a:endParaRPr>
          </a:p>
          <a:p>
            <a:pPr marL="914400" lvl="0" indent="-311150" algn="l" rtl="0">
              <a:spcBef>
                <a:spcPts val="0"/>
              </a:spcBef>
              <a:spcAft>
                <a:spcPts val="0"/>
              </a:spcAft>
              <a:buSzPts val="1300"/>
              <a:buFont typeface="Maven Pro"/>
              <a:buAutoNum type="arabicPeriod"/>
            </a:pPr>
            <a:r>
              <a:rPr lang="en" sz="1300">
                <a:latin typeface="Maven Pro"/>
                <a:ea typeface="Maven Pro"/>
                <a:cs typeface="Maven Pro"/>
                <a:sym typeface="Maven Pro"/>
              </a:rPr>
              <a:t>White noise signal intensity</a:t>
            </a:r>
            <a:endParaRPr sz="1300">
              <a:latin typeface="Maven Pro"/>
              <a:ea typeface="Maven Pro"/>
              <a:cs typeface="Maven Pro"/>
              <a:sym typeface="Maven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4"/>
          <p:cNvSpPr txBox="1">
            <a:spLocks noGrp="1"/>
          </p:cNvSpPr>
          <p:nvPr>
            <p:ph type="title"/>
          </p:nvPr>
        </p:nvSpPr>
        <p:spPr>
          <a:xfrm>
            <a:off x="1303800" y="598575"/>
            <a:ext cx="11181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a:t>
            </a:r>
            <a:endParaRPr/>
          </a:p>
        </p:txBody>
      </p:sp>
      <p:sp>
        <p:nvSpPr>
          <p:cNvPr id="376" name="Google Shape;376;p24"/>
          <p:cNvSpPr txBox="1">
            <a:spLocks noGrp="1"/>
          </p:cNvSpPr>
          <p:nvPr>
            <p:ph type="title"/>
          </p:nvPr>
        </p:nvSpPr>
        <p:spPr>
          <a:xfrm>
            <a:off x="2185075" y="598575"/>
            <a:ext cx="6149100" cy="999300"/>
          </a:xfrm>
          <a:prstGeom prst="rect">
            <a:avLst/>
          </a:prstGeom>
        </p:spPr>
        <p:txBody>
          <a:bodyPr spcFirstLastPara="1" wrap="square" lIns="91425" tIns="91425" rIns="91425" bIns="91425" anchor="t" anchorCtr="0">
            <a:noAutofit/>
          </a:bodyPr>
          <a:lstStyle/>
          <a:p>
            <a:pPr marL="285750" lvl="0" indent="-171450" algn="l" rtl="0">
              <a:lnSpc>
                <a:spcPct val="115000"/>
              </a:lnSpc>
              <a:spcBef>
                <a:spcPts val="0"/>
              </a:spcBef>
              <a:spcAft>
                <a:spcPts val="0"/>
              </a:spcAft>
              <a:buSzPts val="1800"/>
              <a:buAutoNum type="arabicParenR"/>
            </a:pPr>
            <a:r>
              <a:rPr lang="en" sz="1800" b="0"/>
              <a:t>Speaker transmits random white noise signal</a:t>
            </a:r>
            <a:endParaRPr sz="1800" b="0"/>
          </a:p>
          <a:p>
            <a:pPr marL="285750" lvl="0" indent="-171450" algn="l" rtl="0">
              <a:lnSpc>
                <a:spcPct val="115000"/>
              </a:lnSpc>
              <a:spcBef>
                <a:spcPts val="0"/>
              </a:spcBef>
              <a:spcAft>
                <a:spcPts val="0"/>
              </a:spcAft>
              <a:buSzPts val="1800"/>
              <a:buAutoNum type="arabicParenR"/>
            </a:pPr>
            <a:r>
              <a:rPr lang="en" sz="1800" b="0"/>
              <a:t>Receiver transforms white noise into structured FMCW</a:t>
            </a:r>
            <a:endParaRPr sz="1800" b="0"/>
          </a:p>
        </p:txBody>
      </p:sp>
      <p:pic>
        <p:nvPicPr>
          <p:cNvPr id="377" name="Google Shape;377;p24"/>
          <p:cNvPicPr preferRelativeResize="0"/>
          <p:nvPr/>
        </p:nvPicPr>
        <p:blipFill>
          <a:blip r:embed="rId3">
            <a:alphaModFix/>
          </a:blip>
          <a:stretch>
            <a:fillRect/>
          </a:stretch>
        </p:blipFill>
        <p:spPr>
          <a:xfrm>
            <a:off x="1241925" y="1393575"/>
            <a:ext cx="6660151" cy="1513969"/>
          </a:xfrm>
          <a:prstGeom prst="rect">
            <a:avLst/>
          </a:prstGeom>
          <a:noFill/>
          <a:ln>
            <a:noFill/>
          </a:ln>
        </p:spPr>
      </p:pic>
      <p:pic>
        <p:nvPicPr>
          <p:cNvPr id="378" name="Google Shape;378;p24"/>
          <p:cNvPicPr preferRelativeResize="0"/>
          <p:nvPr/>
        </p:nvPicPr>
        <p:blipFill>
          <a:blip r:embed="rId4">
            <a:alphaModFix/>
          </a:blip>
          <a:stretch>
            <a:fillRect/>
          </a:stretch>
        </p:blipFill>
        <p:spPr>
          <a:xfrm>
            <a:off x="1241925" y="3394511"/>
            <a:ext cx="6660148" cy="1493363"/>
          </a:xfrm>
          <a:prstGeom prst="rect">
            <a:avLst/>
          </a:prstGeom>
          <a:noFill/>
          <a:ln>
            <a:noFill/>
          </a:ln>
        </p:spPr>
      </p:pic>
      <p:sp>
        <p:nvSpPr>
          <p:cNvPr id="379" name="Google Shape;379;p24"/>
          <p:cNvSpPr/>
          <p:nvPr/>
        </p:nvSpPr>
        <p:spPr>
          <a:xfrm>
            <a:off x="4395925" y="2628125"/>
            <a:ext cx="760800" cy="1085100"/>
          </a:xfrm>
          <a:prstGeom prst="upDownArrow">
            <a:avLst>
              <a:gd name="adj1" fmla="val 50000"/>
              <a:gd name="adj2" fmla="val 50000"/>
            </a:avLst>
          </a:prstGeom>
          <a:solidFill>
            <a:srgbClr val="E06666"/>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solidFill>
                  <a:srgbClr val="FFFFFF"/>
                </a:solidFill>
              </a:rPr>
              <a:t>≈</a:t>
            </a:r>
            <a:endParaRPr sz="2700">
              <a:solidFill>
                <a:srgbClr val="FFFFFF"/>
              </a:solidFill>
            </a:endParaRPr>
          </a:p>
        </p:txBody>
      </p:sp>
      <p:sp>
        <p:nvSpPr>
          <p:cNvPr id="380" name="Google Shape;380;p24"/>
          <p:cNvSpPr/>
          <p:nvPr/>
        </p:nvSpPr>
        <p:spPr>
          <a:xfrm>
            <a:off x="6320475" y="2907550"/>
            <a:ext cx="1359600" cy="549600"/>
          </a:xfrm>
          <a:prstGeom prst="downArrow">
            <a:avLst>
              <a:gd name="adj1" fmla="val 50000"/>
              <a:gd name="adj2" fmla="val 50000"/>
            </a:avLst>
          </a:prstGeom>
          <a:solidFill>
            <a:srgbClr val="E06666"/>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b="1">
                <a:solidFill>
                  <a:srgbClr val="FFFFFF"/>
                </a:solidFill>
              </a:rPr>
              <a:t>adjust</a:t>
            </a:r>
            <a:endParaRPr sz="13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fade">
                                      <p:cBhvr>
                                        <p:cTn id="12" dur="1000"/>
                                        <p:tgtEl>
                                          <p:spTgt spid="3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9"/>
                                        </p:tgtEl>
                                        <p:attrNameLst>
                                          <p:attrName>style.visibility</p:attrName>
                                        </p:attrNameLst>
                                      </p:cBhvr>
                                      <p:to>
                                        <p:strVal val="visible"/>
                                      </p:to>
                                    </p:set>
                                    <p:animEffect transition="in" filter="fade">
                                      <p:cBhvr>
                                        <p:cTn id="17" dur="1000"/>
                                        <p:tgtEl>
                                          <p:spTgt spid="3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0"/>
                                        </p:tgtEl>
                                        <p:attrNameLst>
                                          <p:attrName>style.visibility</p:attrName>
                                        </p:attrNameLst>
                                      </p:cBhvr>
                                      <p:to>
                                        <p:strVal val="visible"/>
                                      </p:to>
                                    </p:set>
                                    <p:animEffect transition="in" filter="fade">
                                      <p:cBhvr>
                                        <p:cTn id="22" dur="1000"/>
                                        <p:tgtEl>
                                          <p:spTgt spid="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25"/>
          <p:cNvSpPr txBox="1">
            <a:spLocks noGrp="1"/>
          </p:cNvSpPr>
          <p:nvPr>
            <p:ph type="title"/>
          </p:nvPr>
        </p:nvSpPr>
        <p:spPr>
          <a:xfrm>
            <a:off x="1303800" y="598575"/>
            <a:ext cx="11181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Idea:</a:t>
            </a:r>
            <a:endParaRPr/>
          </a:p>
        </p:txBody>
      </p:sp>
      <p:sp>
        <p:nvSpPr>
          <p:cNvPr id="386" name="Google Shape;386;p25"/>
          <p:cNvSpPr txBox="1">
            <a:spLocks noGrp="1"/>
          </p:cNvSpPr>
          <p:nvPr>
            <p:ph type="title"/>
          </p:nvPr>
        </p:nvSpPr>
        <p:spPr>
          <a:xfrm>
            <a:off x="2185075" y="598575"/>
            <a:ext cx="6149100" cy="999300"/>
          </a:xfrm>
          <a:prstGeom prst="rect">
            <a:avLst/>
          </a:prstGeom>
        </p:spPr>
        <p:txBody>
          <a:bodyPr spcFirstLastPara="1" wrap="square" lIns="91425" tIns="91425" rIns="91425" bIns="91425" anchor="t" anchorCtr="0">
            <a:noAutofit/>
          </a:bodyPr>
          <a:lstStyle/>
          <a:p>
            <a:pPr marL="285750" lvl="0" indent="-171450" algn="l" rtl="0">
              <a:lnSpc>
                <a:spcPct val="115000"/>
              </a:lnSpc>
              <a:spcBef>
                <a:spcPts val="0"/>
              </a:spcBef>
              <a:spcAft>
                <a:spcPts val="0"/>
              </a:spcAft>
              <a:buSzPts val="1800"/>
              <a:buAutoNum type="arabicParenR"/>
            </a:pPr>
            <a:r>
              <a:rPr lang="en" sz="1800" b="0"/>
              <a:t>Speaker transmits random white noise signal</a:t>
            </a:r>
            <a:endParaRPr sz="1800" b="0"/>
          </a:p>
          <a:p>
            <a:pPr marL="285750" lvl="0" indent="-171450" algn="l" rtl="0">
              <a:lnSpc>
                <a:spcPct val="115000"/>
              </a:lnSpc>
              <a:spcBef>
                <a:spcPts val="0"/>
              </a:spcBef>
              <a:spcAft>
                <a:spcPts val="0"/>
              </a:spcAft>
              <a:buSzPts val="1800"/>
              <a:buAutoNum type="arabicParenR"/>
            </a:pPr>
            <a:r>
              <a:rPr lang="en" sz="1800" b="0"/>
              <a:t>Receiver transforms white noise into structured FMCW</a:t>
            </a:r>
            <a:endParaRPr sz="1800" b="0"/>
          </a:p>
        </p:txBody>
      </p:sp>
      <p:pic>
        <p:nvPicPr>
          <p:cNvPr id="387" name="Google Shape;387;p25"/>
          <p:cNvPicPr preferRelativeResize="0"/>
          <p:nvPr/>
        </p:nvPicPr>
        <p:blipFill rotWithShape="1">
          <a:blip r:embed="rId3">
            <a:alphaModFix/>
          </a:blip>
          <a:srcRect r="44690"/>
          <a:stretch/>
        </p:blipFill>
        <p:spPr>
          <a:xfrm>
            <a:off x="2639675" y="1508950"/>
            <a:ext cx="1423876" cy="1290274"/>
          </a:xfrm>
          <a:prstGeom prst="rect">
            <a:avLst/>
          </a:prstGeom>
          <a:noFill/>
          <a:ln>
            <a:noFill/>
          </a:ln>
        </p:spPr>
      </p:pic>
      <p:pic>
        <p:nvPicPr>
          <p:cNvPr id="388" name="Google Shape;388;p25"/>
          <p:cNvPicPr preferRelativeResize="0"/>
          <p:nvPr/>
        </p:nvPicPr>
        <p:blipFill>
          <a:blip r:embed="rId4">
            <a:alphaModFix/>
          </a:blip>
          <a:stretch>
            <a:fillRect/>
          </a:stretch>
        </p:blipFill>
        <p:spPr>
          <a:xfrm>
            <a:off x="7676800" y="1872647"/>
            <a:ext cx="1000850" cy="1426750"/>
          </a:xfrm>
          <a:prstGeom prst="rect">
            <a:avLst/>
          </a:prstGeom>
          <a:noFill/>
          <a:ln>
            <a:noFill/>
          </a:ln>
        </p:spPr>
      </p:pic>
      <p:cxnSp>
        <p:nvCxnSpPr>
          <p:cNvPr id="389" name="Google Shape;389;p25"/>
          <p:cNvCxnSpPr/>
          <p:nvPr/>
        </p:nvCxnSpPr>
        <p:spPr>
          <a:xfrm rot="10800000" flipH="1">
            <a:off x="6324700" y="3001675"/>
            <a:ext cx="1409400" cy="309900"/>
          </a:xfrm>
          <a:prstGeom prst="straightConnector1">
            <a:avLst/>
          </a:prstGeom>
          <a:noFill/>
          <a:ln w="28575" cap="flat" cmpd="sng">
            <a:solidFill>
              <a:srgbClr val="4A86E8"/>
            </a:solidFill>
            <a:prstDash val="dash"/>
            <a:round/>
            <a:headEnd type="none" w="med" len="med"/>
            <a:tailEnd type="triangle" w="med" len="med"/>
          </a:ln>
        </p:spPr>
      </p:cxnSp>
      <p:cxnSp>
        <p:nvCxnSpPr>
          <p:cNvPr id="390" name="Google Shape;390;p25"/>
          <p:cNvCxnSpPr>
            <a:stCxn id="388" idx="1"/>
            <a:endCxn id="391" idx="3"/>
          </p:cNvCxnSpPr>
          <p:nvPr/>
        </p:nvCxnSpPr>
        <p:spPr>
          <a:xfrm rot="10800000">
            <a:off x="5976700" y="2190323"/>
            <a:ext cx="1700100" cy="395700"/>
          </a:xfrm>
          <a:prstGeom prst="straightConnector1">
            <a:avLst/>
          </a:prstGeom>
          <a:noFill/>
          <a:ln w="28575" cap="flat" cmpd="sng">
            <a:solidFill>
              <a:srgbClr val="4A86E8"/>
            </a:solidFill>
            <a:prstDash val="dash"/>
            <a:round/>
            <a:headEnd type="none" w="med" len="med"/>
            <a:tailEnd type="triangle" w="med" len="med"/>
          </a:ln>
        </p:spPr>
      </p:cxnSp>
      <p:pic>
        <p:nvPicPr>
          <p:cNvPr id="392" name="Google Shape;392;p25"/>
          <p:cNvPicPr preferRelativeResize="0"/>
          <p:nvPr/>
        </p:nvPicPr>
        <p:blipFill>
          <a:blip r:embed="rId5">
            <a:alphaModFix/>
          </a:blip>
          <a:stretch>
            <a:fillRect/>
          </a:stretch>
        </p:blipFill>
        <p:spPr>
          <a:xfrm rot="4667973">
            <a:off x="6502187" y="3046769"/>
            <a:ext cx="367321" cy="367325"/>
          </a:xfrm>
          <a:prstGeom prst="rect">
            <a:avLst/>
          </a:prstGeom>
          <a:noFill/>
          <a:ln>
            <a:noFill/>
          </a:ln>
        </p:spPr>
      </p:pic>
      <p:pic>
        <p:nvPicPr>
          <p:cNvPr id="393" name="Google Shape;393;p25"/>
          <p:cNvPicPr preferRelativeResize="0"/>
          <p:nvPr/>
        </p:nvPicPr>
        <p:blipFill>
          <a:blip r:embed="rId5">
            <a:alphaModFix/>
          </a:blip>
          <a:stretch>
            <a:fillRect/>
          </a:stretch>
        </p:blipFill>
        <p:spPr>
          <a:xfrm rot="-4564180">
            <a:off x="7058155" y="2287173"/>
            <a:ext cx="367323" cy="367327"/>
          </a:xfrm>
          <a:prstGeom prst="rect">
            <a:avLst/>
          </a:prstGeom>
          <a:noFill/>
          <a:ln>
            <a:noFill/>
          </a:ln>
        </p:spPr>
      </p:pic>
      <p:pic>
        <p:nvPicPr>
          <p:cNvPr id="391" name="Google Shape;391;p25"/>
          <p:cNvPicPr preferRelativeResize="0"/>
          <p:nvPr/>
        </p:nvPicPr>
        <p:blipFill>
          <a:blip r:embed="rId6">
            <a:alphaModFix/>
          </a:blip>
          <a:stretch>
            <a:fillRect/>
          </a:stretch>
        </p:blipFill>
        <p:spPr>
          <a:xfrm>
            <a:off x="5214100" y="1808888"/>
            <a:ext cx="762575" cy="762575"/>
          </a:xfrm>
          <a:prstGeom prst="rect">
            <a:avLst/>
          </a:prstGeom>
          <a:noFill/>
          <a:ln>
            <a:noFill/>
          </a:ln>
        </p:spPr>
      </p:pic>
      <p:pic>
        <p:nvPicPr>
          <p:cNvPr id="394" name="Google Shape;394;p25"/>
          <p:cNvPicPr preferRelativeResize="0"/>
          <p:nvPr/>
        </p:nvPicPr>
        <p:blipFill>
          <a:blip r:embed="rId7">
            <a:alphaModFix/>
          </a:blip>
          <a:stretch>
            <a:fillRect/>
          </a:stretch>
        </p:blipFill>
        <p:spPr>
          <a:xfrm>
            <a:off x="5538150" y="2990150"/>
            <a:ext cx="664050" cy="664050"/>
          </a:xfrm>
          <a:prstGeom prst="rect">
            <a:avLst/>
          </a:prstGeom>
          <a:noFill/>
          <a:ln>
            <a:noFill/>
          </a:ln>
        </p:spPr>
      </p:pic>
      <p:pic>
        <p:nvPicPr>
          <p:cNvPr id="395" name="Google Shape;395;p25"/>
          <p:cNvPicPr preferRelativeResize="0"/>
          <p:nvPr/>
        </p:nvPicPr>
        <p:blipFill>
          <a:blip r:embed="rId8">
            <a:alphaModFix/>
          </a:blip>
          <a:stretch>
            <a:fillRect/>
          </a:stretch>
        </p:blipFill>
        <p:spPr>
          <a:xfrm>
            <a:off x="615775" y="2578713"/>
            <a:ext cx="1423873" cy="1247932"/>
          </a:xfrm>
          <a:prstGeom prst="rect">
            <a:avLst/>
          </a:prstGeom>
          <a:noFill/>
          <a:ln>
            <a:noFill/>
          </a:ln>
        </p:spPr>
      </p:pic>
      <p:pic>
        <p:nvPicPr>
          <p:cNvPr id="396" name="Google Shape;396;p25"/>
          <p:cNvPicPr preferRelativeResize="0"/>
          <p:nvPr/>
        </p:nvPicPr>
        <p:blipFill>
          <a:blip r:embed="rId9">
            <a:alphaModFix/>
          </a:blip>
          <a:stretch>
            <a:fillRect/>
          </a:stretch>
        </p:blipFill>
        <p:spPr>
          <a:xfrm>
            <a:off x="2680577" y="3618973"/>
            <a:ext cx="1423874" cy="1230927"/>
          </a:xfrm>
          <a:prstGeom prst="rect">
            <a:avLst/>
          </a:prstGeom>
          <a:noFill/>
          <a:ln>
            <a:noFill/>
          </a:ln>
        </p:spPr>
      </p:pic>
      <p:sp>
        <p:nvSpPr>
          <p:cNvPr id="397" name="Google Shape;397;p25"/>
          <p:cNvSpPr/>
          <p:nvPr/>
        </p:nvSpPr>
        <p:spPr>
          <a:xfrm>
            <a:off x="4170225" y="1872650"/>
            <a:ext cx="937200" cy="704700"/>
          </a:xfrm>
          <a:prstGeom prst="leftArrow">
            <a:avLst>
              <a:gd name="adj1" fmla="val 50000"/>
              <a:gd name="adj2" fmla="val 50000"/>
            </a:avLst>
          </a:prstGeom>
          <a:solidFill>
            <a:schemeClr val="lt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accent1"/>
                </a:solidFill>
                <a:latin typeface="Nunito"/>
                <a:ea typeface="Nunito"/>
                <a:cs typeface="Nunito"/>
                <a:sym typeface="Nunito"/>
              </a:rPr>
              <a:t>FFT</a:t>
            </a:r>
            <a:endParaRPr sz="1600" b="1">
              <a:solidFill>
                <a:schemeClr val="accent1"/>
              </a:solidFill>
              <a:latin typeface="Nunito"/>
              <a:ea typeface="Nunito"/>
              <a:cs typeface="Nunito"/>
              <a:sym typeface="Nunito"/>
            </a:endParaRPr>
          </a:p>
        </p:txBody>
      </p:sp>
      <p:sp>
        <p:nvSpPr>
          <p:cNvPr id="398" name="Google Shape;398;p25"/>
          <p:cNvSpPr/>
          <p:nvPr/>
        </p:nvSpPr>
        <p:spPr>
          <a:xfrm rot="-5400000" flipH="1">
            <a:off x="1384450" y="1324875"/>
            <a:ext cx="712200" cy="1480800"/>
          </a:xfrm>
          <a:prstGeom prst="bentArrow">
            <a:avLst>
              <a:gd name="adj1" fmla="val 47910"/>
              <a:gd name="adj2" fmla="val 45490"/>
              <a:gd name="adj3" fmla="val 25000"/>
              <a:gd name="adj4" fmla="val 2910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5"/>
          <p:cNvSpPr/>
          <p:nvPr/>
        </p:nvSpPr>
        <p:spPr>
          <a:xfrm rot="10800000" flipH="1">
            <a:off x="1161750" y="3984000"/>
            <a:ext cx="1329900" cy="771000"/>
          </a:xfrm>
          <a:prstGeom prst="bentArrow">
            <a:avLst>
              <a:gd name="adj1" fmla="val 50042"/>
              <a:gd name="adj2" fmla="val 40603"/>
              <a:gd name="adj3" fmla="val 25000"/>
              <a:gd name="adj4" fmla="val 3450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5"/>
          <p:cNvSpPr txBox="1"/>
          <p:nvPr/>
        </p:nvSpPr>
        <p:spPr>
          <a:xfrm>
            <a:off x="1532250" y="1597875"/>
            <a:ext cx="654600" cy="5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1"/>
                </a:solidFill>
              </a:rPr>
              <a:t>+</a:t>
            </a:r>
            <a:r>
              <a:rPr lang="en" sz="1800">
                <a:solidFill>
                  <a:schemeClr val="accent1"/>
                </a:solidFill>
              </a:rPr>
              <a:t>𝝋</a:t>
            </a:r>
            <a:r>
              <a:rPr lang="en" sz="1800" baseline="-25000">
                <a:solidFill>
                  <a:schemeClr val="accent1"/>
                </a:solidFill>
              </a:rPr>
              <a:t>Δ</a:t>
            </a:r>
            <a:endParaRPr sz="1800" baseline="-25000">
              <a:solidFill>
                <a:schemeClr val="accent1"/>
              </a:solidFill>
            </a:endParaRPr>
          </a:p>
        </p:txBody>
      </p:sp>
      <p:sp>
        <p:nvSpPr>
          <p:cNvPr id="401" name="Google Shape;401;p25"/>
          <p:cNvSpPr txBox="1"/>
          <p:nvPr/>
        </p:nvSpPr>
        <p:spPr>
          <a:xfrm>
            <a:off x="1560450" y="4220475"/>
            <a:ext cx="654600" cy="47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accent1"/>
                </a:solidFill>
                <a:latin typeface="Nunito"/>
                <a:ea typeface="Nunito"/>
                <a:cs typeface="Nunito"/>
                <a:sym typeface="Nunito"/>
              </a:rPr>
              <a:t>IFFT</a:t>
            </a:r>
            <a:endParaRPr sz="1600" b="1">
              <a:solidFill>
                <a:schemeClr val="accent1"/>
              </a:solidFill>
              <a:latin typeface="Nunito"/>
              <a:ea typeface="Nunito"/>
              <a:cs typeface="Nunito"/>
              <a:sym typeface="Nunito"/>
            </a:endParaRPr>
          </a:p>
          <a:p>
            <a:pPr marL="0" lvl="0" indent="0" algn="ctr" rtl="0">
              <a:spcBef>
                <a:spcPts val="0"/>
              </a:spcBef>
              <a:spcAft>
                <a:spcPts val="0"/>
              </a:spcAft>
              <a:buNone/>
            </a:pPr>
            <a:endParaRPr>
              <a:solidFill>
                <a:schemeClr val="accent1"/>
              </a:solidFill>
            </a:endParaRPr>
          </a:p>
        </p:txBody>
      </p:sp>
      <p:sp>
        <p:nvSpPr>
          <p:cNvPr id="402" name="Google Shape;402;p25"/>
          <p:cNvSpPr txBox="1"/>
          <p:nvPr/>
        </p:nvSpPr>
        <p:spPr>
          <a:xfrm>
            <a:off x="4849325" y="3826650"/>
            <a:ext cx="3786300" cy="99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2"/>
                </a:solidFill>
                <a:latin typeface="Maven Pro"/>
                <a:ea typeface="Maven Pro"/>
                <a:cs typeface="Maven Pro"/>
                <a:sym typeface="Maven Pro"/>
              </a:rPr>
              <a:t>White noise with random known phase</a:t>
            </a:r>
            <a:r>
              <a:rPr lang="en" sz="1800">
                <a:latin typeface="Maven Pro"/>
                <a:ea typeface="Maven Pro"/>
                <a:cs typeface="Maven Pro"/>
                <a:sym typeface="Maven Pro"/>
              </a:rPr>
              <a:t> 𝝋</a:t>
            </a:r>
            <a:r>
              <a:rPr lang="en" sz="1800" baseline="-25000">
                <a:latin typeface="Maven Pro"/>
                <a:ea typeface="Maven Pro"/>
                <a:cs typeface="Maven Pro"/>
                <a:sym typeface="Maven Pro"/>
              </a:rPr>
              <a:t>noise</a:t>
            </a:r>
            <a:endParaRPr sz="1300">
              <a:solidFill>
                <a:schemeClr val="dk2"/>
              </a:solidFill>
              <a:latin typeface="Maven Pro"/>
              <a:ea typeface="Maven Pro"/>
              <a:cs typeface="Maven Pro"/>
              <a:sym typeface="Maven Pro"/>
            </a:endParaRPr>
          </a:p>
          <a:p>
            <a:pPr marL="0" lvl="0" indent="0" algn="l" rtl="0">
              <a:lnSpc>
                <a:spcPct val="115000"/>
              </a:lnSpc>
              <a:spcBef>
                <a:spcPts val="0"/>
              </a:spcBef>
              <a:spcAft>
                <a:spcPts val="0"/>
              </a:spcAft>
              <a:buNone/>
            </a:pPr>
            <a:r>
              <a:rPr lang="en" sz="1300">
                <a:solidFill>
                  <a:schemeClr val="dk2"/>
                </a:solidFill>
                <a:latin typeface="Maven Pro"/>
                <a:ea typeface="Maven Pro"/>
                <a:cs typeface="Maven Pro"/>
                <a:sym typeface="Maven Pro"/>
              </a:rPr>
              <a:t>Calculate </a:t>
            </a:r>
            <a:r>
              <a:rPr lang="en" sz="1800">
                <a:latin typeface="Maven Pro"/>
                <a:ea typeface="Maven Pro"/>
                <a:cs typeface="Maven Pro"/>
                <a:sym typeface="Maven Pro"/>
              </a:rPr>
              <a:t>𝝋</a:t>
            </a:r>
            <a:r>
              <a:rPr lang="en" sz="1800" baseline="-25000">
                <a:latin typeface="Maven Pro"/>
                <a:ea typeface="Maven Pro"/>
                <a:cs typeface="Maven Pro"/>
                <a:sym typeface="Maven Pro"/>
              </a:rPr>
              <a:t>Δ = </a:t>
            </a:r>
            <a:r>
              <a:rPr lang="en" sz="1800">
                <a:latin typeface="Maven Pro"/>
                <a:ea typeface="Maven Pro"/>
                <a:cs typeface="Maven Pro"/>
                <a:sym typeface="Maven Pro"/>
              </a:rPr>
              <a:t>𝝋</a:t>
            </a:r>
            <a:r>
              <a:rPr lang="en" sz="1800" baseline="-25000">
                <a:latin typeface="Maven Pro"/>
                <a:ea typeface="Maven Pro"/>
                <a:cs typeface="Maven Pro"/>
                <a:sym typeface="Maven Pro"/>
              </a:rPr>
              <a:t>FMCW - </a:t>
            </a:r>
            <a:r>
              <a:rPr lang="en" sz="1800">
                <a:latin typeface="Maven Pro"/>
                <a:ea typeface="Maven Pro"/>
                <a:cs typeface="Maven Pro"/>
                <a:sym typeface="Maven Pro"/>
              </a:rPr>
              <a:t>𝝋</a:t>
            </a:r>
            <a:r>
              <a:rPr lang="en" sz="1800" baseline="-25000">
                <a:latin typeface="Maven Pro"/>
                <a:ea typeface="Maven Pro"/>
                <a:cs typeface="Maven Pro"/>
                <a:sym typeface="Maven Pro"/>
              </a:rPr>
              <a:t>noise</a:t>
            </a:r>
            <a:endParaRPr sz="1800" baseline="-25000">
              <a:latin typeface="Maven Pro"/>
              <a:ea typeface="Maven Pro"/>
              <a:cs typeface="Maven Pro"/>
              <a:sym typeface="Maven Pro"/>
            </a:endParaRPr>
          </a:p>
        </p:txBody>
      </p:sp>
      <p:sp>
        <p:nvSpPr>
          <p:cNvPr id="403" name="Google Shape;403;p25"/>
          <p:cNvSpPr/>
          <p:nvPr/>
        </p:nvSpPr>
        <p:spPr>
          <a:xfrm>
            <a:off x="469275" y="2377838"/>
            <a:ext cx="8339100" cy="1354800"/>
          </a:xfrm>
          <a:prstGeom prst="snip2DiagRect">
            <a:avLst>
              <a:gd name="adj1" fmla="val 0"/>
              <a:gd name="adj2" fmla="val 16667"/>
            </a:avLst>
          </a:prstGeom>
          <a:solidFill>
            <a:srgbClr val="96163D">
              <a:alpha val="9162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355600" algn="l" rtl="0">
              <a:lnSpc>
                <a:spcPct val="150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Transformation preserves multipath/motion information</a:t>
            </a:r>
            <a:endParaRPr sz="2000">
              <a:solidFill>
                <a:srgbClr val="FFFFFF"/>
              </a:solidFill>
              <a:latin typeface="Nunito"/>
              <a:ea typeface="Nunito"/>
              <a:cs typeface="Nunito"/>
              <a:sym typeface="Nunito"/>
            </a:endParaRPr>
          </a:p>
          <a:p>
            <a:pPr marL="457200" lvl="0" indent="-355600" algn="l" rtl="0">
              <a:lnSpc>
                <a:spcPct val="150000"/>
              </a:lnSpc>
              <a:spcBef>
                <a:spcPts val="0"/>
              </a:spcBef>
              <a:spcAft>
                <a:spcPts val="0"/>
              </a:spcAft>
              <a:buClr>
                <a:srgbClr val="FFFFFF"/>
              </a:buClr>
              <a:buSzPts val="2000"/>
              <a:buFont typeface="Nunito"/>
              <a:buChar char="●"/>
            </a:pPr>
            <a:r>
              <a:rPr lang="en" sz="2000">
                <a:solidFill>
                  <a:srgbClr val="FFFFFF"/>
                </a:solidFill>
                <a:latin typeface="Nunito"/>
                <a:ea typeface="Nunito"/>
                <a:cs typeface="Nunito"/>
                <a:sym typeface="Nunito"/>
              </a:rPr>
              <a:t>Apply FMCW decoding to extract motion/location information</a:t>
            </a:r>
            <a:endParaRPr sz="2000">
              <a:solidFill>
                <a:srgbClr val="FFFFFF"/>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par>
                                <p:cTn id="8" presetID="10" presetClass="entr" presetSubtype="0" fill="hold"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fade">
                                      <p:cBhvr>
                                        <p:cTn id="10" dur="1000"/>
                                        <p:tgtEl>
                                          <p:spTgt spid="39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1000"/>
                                        <p:tgtEl>
                                          <p:spTgt spid="395"/>
                                        </p:tgtEl>
                                      </p:cBhvr>
                                    </p:animEffect>
                                  </p:childTnLst>
                                </p:cTn>
                              </p:par>
                              <p:par>
                                <p:cTn id="16" presetID="10" presetClass="entr" presetSubtype="0" fill="hold" nodeType="withEffect">
                                  <p:stCondLst>
                                    <p:cond delay="0"/>
                                  </p:stCondLst>
                                  <p:childTnLst>
                                    <p:set>
                                      <p:cBhvr>
                                        <p:cTn id="17" dur="1" fill="hold">
                                          <p:stCondLst>
                                            <p:cond delay="0"/>
                                          </p:stCondLst>
                                        </p:cTn>
                                        <p:tgtEl>
                                          <p:spTgt spid="398"/>
                                        </p:tgtEl>
                                        <p:attrNameLst>
                                          <p:attrName>style.visibility</p:attrName>
                                        </p:attrNameLst>
                                      </p:cBhvr>
                                      <p:to>
                                        <p:strVal val="visible"/>
                                      </p:to>
                                    </p:set>
                                    <p:animEffect transition="in" filter="fade">
                                      <p:cBhvr>
                                        <p:cTn id="18" dur="1000"/>
                                        <p:tgtEl>
                                          <p:spTgt spid="398"/>
                                        </p:tgtEl>
                                      </p:cBhvr>
                                    </p:animEffect>
                                  </p:childTnLst>
                                </p:cTn>
                              </p:par>
                              <p:par>
                                <p:cTn id="19" presetID="10" presetClass="entr" presetSubtype="0" fill="hold" nodeType="withEffect">
                                  <p:stCondLst>
                                    <p:cond delay="0"/>
                                  </p:stCondLst>
                                  <p:childTnLst>
                                    <p:set>
                                      <p:cBhvr>
                                        <p:cTn id="20" dur="1" fill="hold">
                                          <p:stCondLst>
                                            <p:cond delay="0"/>
                                          </p:stCondLst>
                                        </p:cTn>
                                        <p:tgtEl>
                                          <p:spTgt spid="400"/>
                                        </p:tgtEl>
                                        <p:attrNameLst>
                                          <p:attrName>style.visibility</p:attrName>
                                        </p:attrNameLst>
                                      </p:cBhvr>
                                      <p:to>
                                        <p:strVal val="visible"/>
                                      </p:to>
                                    </p:set>
                                    <p:animEffect transition="in" filter="fade">
                                      <p:cBhvr>
                                        <p:cTn id="21" dur="1000"/>
                                        <p:tgtEl>
                                          <p:spTgt spid="40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par>
                                <p:cTn id="27" presetID="10" presetClass="entr" presetSubtype="0" fill="hold" nodeType="withEffect">
                                  <p:stCondLst>
                                    <p:cond delay="0"/>
                                  </p:stCondLst>
                                  <p:childTnLst>
                                    <p:set>
                                      <p:cBhvr>
                                        <p:cTn id="28" dur="1" fill="hold">
                                          <p:stCondLst>
                                            <p:cond delay="0"/>
                                          </p:stCondLst>
                                        </p:cTn>
                                        <p:tgtEl>
                                          <p:spTgt spid="399"/>
                                        </p:tgtEl>
                                        <p:attrNameLst>
                                          <p:attrName>style.visibility</p:attrName>
                                        </p:attrNameLst>
                                      </p:cBhvr>
                                      <p:to>
                                        <p:strVal val="visible"/>
                                      </p:to>
                                    </p:set>
                                    <p:animEffect transition="in" filter="fade">
                                      <p:cBhvr>
                                        <p:cTn id="29" dur="1000"/>
                                        <p:tgtEl>
                                          <p:spTgt spid="399"/>
                                        </p:tgtEl>
                                      </p:cBhvr>
                                    </p:animEffect>
                                  </p:childTnLst>
                                </p:cTn>
                              </p:par>
                              <p:par>
                                <p:cTn id="30" presetID="10" presetClass="entr" presetSubtype="0" fill="hold" nodeType="withEffect">
                                  <p:stCondLst>
                                    <p:cond delay="0"/>
                                  </p:stCondLst>
                                  <p:childTnLst>
                                    <p:set>
                                      <p:cBhvr>
                                        <p:cTn id="31" dur="1" fill="hold">
                                          <p:stCondLst>
                                            <p:cond delay="0"/>
                                          </p:stCondLst>
                                        </p:cTn>
                                        <p:tgtEl>
                                          <p:spTgt spid="401"/>
                                        </p:tgtEl>
                                        <p:attrNameLst>
                                          <p:attrName>style.visibility</p:attrName>
                                        </p:attrNameLst>
                                      </p:cBhvr>
                                      <p:to>
                                        <p:strVal val="visible"/>
                                      </p:to>
                                    </p:set>
                                    <p:animEffect transition="in" filter="fade">
                                      <p:cBhvr>
                                        <p:cTn id="32" dur="1000"/>
                                        <p:tgtEl>
                                          <p:spTgt spid="40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03"/>
                                        </p:tgtEl>
                                        <p:attrNameLst>
                                          <p:attrName>style.visibility</p:attrName>
                                        </p:attrNameLst>
                                      </p:cBhvr>
                                      <p:to>
                                        <p:strVal val="visible"/>
                                      </p:to>
                                    </p:set>
                                    <p:anim calcmode="lin" valueType="num">
                                      <p:cBhvr additive="base">
                                        <p:cTn id="37" dur="1000"/>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407"/>
        <p:cNvGrpSpPr/>
        <p:nvPr/>
      </p:nvGrpSpPr>
      <p:grpSpPr>
        <a:xfrm>
          <a:off x="0" y="0"/>
          <a:ext cx="0" cy="0"/>
          <a:chOff x="0" y="0"/>
          <a:chExt cx="0" cy="0"/>
        </a:xfrm>
      </p:grpSpPr>
      <p:sp>
        <p:nvSpPr>
          <p:cNvPr id="408" name="Google Shape;408;p2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White Noise Generation at Speaker</a:t>
            </a:r>
            <a:endParaRPr/>
          </a:p>
        </p:txBody>
      </p:sp>
      <p:sp>
        <p:nvSpPr>
          <p:cNvPr id="409" name="Google Shape;409;p26"/>
          <p:cNvSpPr txBox="1">
            <a:spLocks noGrp="1"/>
          </p:cNvSpPr>
          <p:nvPr>
            <p:ph type="body" idx="1"/>
          </p:nvPr>
        </p:nvSpPr>
        <p:spPr>
          <a:xfrm>
            <a:off x="1303800" y="1304250"/>
            <a:ext cx="7030500" cy="2541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Generate deterministic white noise using pseudo-random sequences with a </a:t>
            </a:r>
            <a:r>
              <a:rPr lang="en" b="1">
                <a:latin typeface="Maven Pro"/>
                <a:ea typeface="Maven Pro"/>
                <a:cs typeface="Maven Pro"/>
                <a:sym typeface="Maven Pro"/>
              </a:rPr>
              <a:t>known seed</a:t>
            </a:r>
            <a:endParaRPr b="1">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Encode an impulse signal by shifting the phases of each of its frequency components by a random real sequence uniformly distributed in [0, 2π] =&gt; Follows </a:t>
            </a:r>
            <a:r>
              <a:rPr lang="en" b="1">
                <a:latin typeface="Maven Pro"/>
                <a:ea typeface="Maven Pro"/>
                <a:cs typeface="Maven Pro"/>
                <a:sym typeface="Maven Pro"/>
              </a:rPr>
              <a:t>Guassian white noise</a:t>
            </a:r>
            <a:endParaRPr b="1">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In practice, generate the signal as a stream of blocks </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use Mersenne Twister pseudo-random generator to generate different phase offsets </a:t>
            </a:r>
            <a:r>
              <a:rPr lang="en" sz="1300" b="1">
                <a:latin typeface="Maven Pro"/>
                <a:ea typeface="Maven Pro"/>
                <a:cs typeface="Maven Pro"/>
                <a:sym typeface="Maven Pro"/>
              </a:rPr>
              <a:t>ϕf </a:t>
            </a:r>
            <a:r>
              <a:rPr lang="en" sz="1300">
                <a:latin typeface="Maven Pro"/>
                <a:ea typeface="Maven Pro"/>
                <a:cs typeface="Maven Pro"/>
                <a:sym typeface="Maven Pro"/>
              </a:rPr>
              <a:t>for each block</a:t>
            </a:r>
            <a:endParaRPr sz="1300" b="1">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perform IDFT to convert it back into the time-domain, which is then played through the speaker</a:t>
            </a:r>
            <a:endParaRPr sz="1300">
              <a:latin typeface="Maven Pro"/>
              <a:ea typeface="Maven Pro"/>
              <a:cs typeface="Maven Pro"/>
              <a:sym typeface="Maven Pro"/>
            </a:endParaRPr>
          </a:p>
        </p:txBody>
      </p:sp>
      <p:pic>
        <p:nvPicPr>
          <p:cNvPr id="410" name="Google Shape;410;p26"/>
          <p:cNvPicPr preferRelativeResize="0"/>
          <p:nvPr/>
        </p:nvPicPr>
        <p:blipFill>
          <a:blip r:embed="rId3">
            <a:alphaModFix/>
          </a:blip>
          <a:stretch>
            <a:fillRect/>
          </a:stretch>
        </p:blipFill>
        <p:spPr>
          <a:xfrm>
            <a:off x="3617175" y="3845850"/>
            <a:ext cx="1817700" cy="907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Decoding Breathing at Microphone</a:t>
            </a:r>
            <a:endParaRPr/>
          </a:p>
          <a:p>
            <a:pPr marL="0" lvl="0" indent="0" algn="l" rtl="0">
              <a:spcBef>
                <a:spcPts val="0"/>
              </a:spcBef>
              <a:spcAft>
                <a:spcPts val="0"/>
              </a:spcAft>
              <a:buNone/>
            </a:pPr>
            <a:r>
              <a:rPr lang="en"/>
              <a:t>Array</a:t>
            </a:r>
            <a:endParaRPr/>
          </a:p>
        </p:txBody>
      </p:sp>
      <p:sp>
        <p:nvSpPr>
          <p:cNvPr id="416" name="Google Shape;416;p27"/>
          <p:cNvSpPr txBox="1">
            <a:spLocks noGrp="1"/>
          </p:cNvSpPr>
          <p:nvPr>
            <p:ph type="body" idx="1"/>
          </p:nvPr>
        </p:nvSpPr>
        <p:spPr>
          <a:xfrm>
            <a:off x="1003425" y="1593400"/>
            <a:ext cx="5177100" cy="3635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aven Pro"/>
              <a:buAutoNum type="arabicPeriod"/>
            </a:pPr>
            <a:r>
              <a:rPr lang="en">
                <a:latin typeface="Maven Pro"/>
                <a:ea typeface="Maven Pro"/>
                <a:cs typeface="Maven Pro"/>
                <a:sym typeface="Maven Pro"/>
              </a:rPr>
              <a:t>Block-level Synchronization : </a:t>
            </a:r>
            <a:endParaRPr>
              <a:latin typeface="Maven Pro"/>
              <a:ea typeface="Maven Pro"/>
              <a:cs typeface="Maven Pro"/>
              <a:sym typeface="Maven Pro"/>
            </a:endParaRPr>
          </a:p>
          <a:p>
            <a:pPr marL="914400" lvl="1" indent="-311150" algn="l" rtl="0">
              <a:spcBef>
                <a:spcPts val="0"/>
              </a:spcBef>
              <a:spcAft>
                <a:spcPts val="0"/>
              </a:spcAft>
              <a:buSzPts val="1300"/>
              <a:buAutoNum type="alphaLcPeriod"/>
            </a:pPr>
            <a:r>
              <a:rPr lang="en" sz="1300">
                <a:latin typeface="Maven Pro"/>
                <a:ea typeface="Maven Pro"/>
                <a:cs typeface="Maven Pro"/>
                <a:sym typeface="Maven Pro"/>
              </a:rPr>
              <a:t>regenerate the transmitted block using the </a:t>
            </a:r>
            <a:r>
              <a:rPr lang="en" sz="1300" b="1">
                <a:latin typeface="Maven Pro"/>
                <a:ea typeface="Maven Pro"/>
                <a:cs typeface="Maven Pro"/>
                <a:sym typeface="Maven Pro"/>
              </a:rPr>
              <a:t>same seed</a:t>
            </a:r>
            <a:r>
              <a:rPr lang="en" sz="1300">
                <a:latin typeface="Maven Pro"/>
                <a:ea typeface="Maven Pro"/>
                <a:cs typeface="Maven Pro"/>
                <a:sym typeface="Maven Pro"/>
              </a:rPr>
              <a:t>, at the </a:t>
            </a:r>
            <a:r>
              <a:rPr lang="en" sz="1300" b="1">
                <a:latin typeface="Maven Pro"/>
                <a:ea typeface="Maven Pro"/>
                <a:cs typeface="Maven Pro"/>
                <a:sym typeface="Maven Pro"/>
              </a:rPr>
              <a:t>receiver</a:t>
            </a:r>
            <a:r>
              <a:rPr lang="en" sz="1300">
                <a:latin typeface="Maven Pro"/>
                <a:ea typeface="Maven Pro"/>
                <a:cs typeface="Maven Pro"/>
                <a:sym typeface="Maven Pro"/>
              </a:rPr>
              <a:t> side</a:t>
            </a:r>
            <a:endParaRPr sz="1300">
              <a:latin typeface="Maven Pro"/>
              <a:ea typeface="Maven Pro"/>
              <a:cs typeface="Maven Pro"/>
              <a:sym typeface="Maven Pro"/>
            </a:endParaRPr>
          </a:p>
          <a:p>
            <a:pPr marL="914400" lvl="1" indent="-311150" algn="l" rtl="0">
              <a:spcBef>
                <a:spcPts val="0"/>
              </a:spcBef>
              <a:spcAft>
                <a:spcPts val="0"/>
              </a:spcAft>
              <a:buSzPts val="1300"/>
              <a:buAutoNum type="alphaLcPeriod"/>
            </a:pPr>
            <a:r>
              <a:rPr lang="en" sz="1300" b="1">
                <a:latin typeface="Maven Pro"/>
                <a:ea typeface="Maven Pro"/>
                <a:cs typeface="Maven Pro"/>
                <a:sym typeface="Maven Pro"/>
              </a:rPr>
              <a:t>cross-correlation</a:t>
            </a:r>
            <a:r>
              <a:rPr lang="en" sz="1300">
                <a:latin typeface="Maven Pro"/>
                <a:ea typeface="Maven Pro"/>
                <a:cs typeface="Maven Pro"/>
                <a:sym typeface="Maven Pro"/>
              </a:rPr>
              <a:t> </a:t>
            </a:r>
            <a:endParaRPr sz="1300">
              <a:latin typeface="Maven Pro"/>
              <a:ea typeface="Maven Pro"/>
              <a:cs typeface="Maven Pro"/>
              <a:sym typeface="Maven Pro"/>
            </a:endParaRPr>
          </a:p>
          <a:p>
            <a:pPr marL="457200" lvl="0" indent="-311150" algn="l" rtl="0">
              <a:spcBef>
                <a:spcPts val="0"/>
              </a:spcBef>
              <a:spcAft>
                <a:spcPts val="0"/>
              </a:spcAft>
              <a:buSzPts val="1300"/>
              <a:buFont typeface="Maven Pro"/>
              <a:buAutoNum type="arabicPeriod"/>
            </a:pPr>
            <a:r>
              <a:rPr lang="en">
                <a:latin typeface="Maven Pro"/>
                <a:ea typeface="Maven Pro"/>
                <a:cs typeface="Maven Pro"/>
                <a:sym typeface="Maven Pro"/>
              </a:rPr>
              <a:t>Transforming White Noise into Multi-FMCW : </a:t>
            </a:r>
            <a:endParaRPr>
              <a:latin typeface="Maven Pro"/>
              <a:ea typeface="Maven Pro"/>
              <a:cs typeface="Maven Pro"/>
              <a:sym typeface="Maven Pro"/>
            </a:endParaRPr>
          </a:p>
          <a:p>
            <a:pPr marL="914400" lvl="1" indent="-311150" algn="l" rtl="0">
              <a:spcBef>
                <a:spcPts val="0"/>
              </a:spcBef>
              <a:spcAft>
                <a:spcPts val="0"/>
              </a:spcAft>
              <a:buSzPts val="1300"/>
              <a:buAutoNum type="alphaLcPeriod"/>
            </a:pPr>
            <a:r>
              <a:rPr lang="en" sz="1300">
                <a:latin typeface="Maven Pro"/>
                <a:ea typeface="Maven Pro"/>
                <a:cs typeface="Maven Pro"/>
                <a:sym typeface="Maven Pro"/>
              </a:rPr>
              <a:t>generate a FMCW chirp template of duration T and perform DFT on this time window to get phases </a:t>
            </a:r>
            <a:r>
              <a:rPr lang="en" sz="1300" b="1">
                <a:latin typeface="Maven Pro"/>
                <a:ea typeface="Maven Pro"/>
                <a:cs typeface="Maven Pro"/>
                <a:sym typeface="Maven Pro"/>
              </a:rPr>
              <a:t>ψf</a:t>
            </a:r>
            <a:r>
              <a:rPr lang="en" sz="1300">
                <a:latin typeface="Maven Pro"/>
                <a:ea typeface="Maven Pro"/>
                <a:cs typeface="Maven Pro"/>
                <a:sym typeface="Maven Pro"/>
              </a:rPr>
              <a:t> </a:t>
            </a:r>
            <a:endParaRPr sz="1300">
              <a:latin typeface="Maven Pro"/>
              <a:ea typeface="Maven Pro"/>
              <a:cs typeface="Maven Pro"/>
              <a:sym typeface="Maven Pro"/>
            </a:endParaRPr>
          </a:p>
          <a:p>
            <a:pPr marL="914400" lvl="0" indent="0" algn="l" rtl="0">
              <a:spcBef>
                <a:spcPts val="1600"/>
              </a:spcBef>
              <a:spcAft>
                <a:spcPts val="0"/>
              </a:spcAft>
              <a:buNone/>
            </a:pPr>
            <a:r>
              <a:rPr lang="en" sz="1300">
                <a:latin typeface="Maven Pro"/>
                <a:ea typeface="Maven Pro"/>
                <a:cs typeface="Maven Pro"/>
                <a:sym typeface="Maven Pro"/>
              </a:rPr>
              <a:t>                 </a:t>
            </a:r>
            <a:endParaRPr sz="1300">
              <a:latin typeface="Maven Pro"/>
              <a:ea typeface="Maven Pro"/>
              <a:cs typeface="Maven Pro"/>
              <a:sym typeface="Maven Pro"/>
            </a:endParaRPr>
          </a:p>
          <a:p>
            <a:pPr marL="914400" lvl="1" indent="-311150" algn="l" rtl="0">
              <a:spcBef>
                <a:spcPts val="1600"/>
              </a:spcBef>
              <a:spcAft>
                <a:spcPts val="0"/>
              </a:spcAft>
              <a:buSzPts val="1300"/>
              <a:buAutoNum type="alphaLcPeriod"/>
            </a:pPr>
            <a:r>
              <a:rPr lang="en" sz="1300">
                <a:latin typeface="Maven Pro"/>
                <a:ea typeface="Maven Pro"/>
                <a:cs typeface="Maven Pro"/>
                <a:sym typeface="Maven Pro"/>
              </a:rPr>
              <a:t>correct the phase of each frequency in the received white noise signal by </a:t>
            </a:r>
            <a:r>
              <a:rPr lang="en" sz="1300" b="1">
                <a:latin typeface="Maven Pro"/>
                <a:ea typeface="Maven Pro"/>
                <a:cs typeface="Maven Pro"/>
                <a:sym typeface="Maven Pro"/>
              </a:rPr>
              <a:t>ϕf − ψf</a:t>
            </a:r>
            <a:r>
              <a:rPr lang="en" sz="1300">
                <a:latin typeface="Maven Pro"/>
                <a:ea typeface="Maven Pro"/>
                <a:cs typeface="Maven Pro"/>
                <a:sym typeface="Maven Pro"/>
              </a:rPr>
              <a:t> </a:t>
            </a:r>
            <a:endParaRPr sz="1300">
              <a:latin typeface="Maven Pro"/>
              <a:ea typeface="Maven Pro"/>
              <a:cs typeface="Maven Pro"/>
              <a:sym typeface="Maven Pro"/>
            </a:endParaRPr>
          </a:p>
          <a:p>
            <a:pPr marL="0" lvl="0" indent="0" algn="l" rtl="0">
              <a:spcBef>
                <a:spcPts val="1600"/>
              </a:spcBef>
              <a:spcAft>
                <a:spcPts val="1600"/>
              </a:spcAft>
              <a:buNone/>
            </a:pPr>
            <a:endParaRPr>
              <a:latin typeface="Maven Pro"/>
              <a:ea typeface="Maven Pro"/>
              <a:cs typeface="Maven Pro"/>
              <a:sym typeface="Maven Pro"/>
            </a:endParaRPr>
          </a:p>
        </p:txBody>
      </p:sp>
      <p:pic>
        <p:nvPicPr>
          <p:cNvPr id="417" name="Google Shape;417;p27"/>
          <p:cNvPicPr preferRelativeResize="0"/>
          <p:nvPr/>
        </p:nvPicPr>
        <p:blipFill>
          <a:blip r:embed="rId3">
            <a:alphaModFix/>
          </a:blip>
          <a:stretch>
            <a:fillRect/>
          </a:stretch>
        </p:blipFill>
        <p:spPr>
          <a:xfrm>
            <a:off x="5990025" y="2202025"/>
            <a:ext cx="2941075" cy="2062975"/>
          </a:xfrm>
          <a:prstGeom prst="rect">
            <a:avLst/>
          </a:prstGeom>
          <a:noFill/>
          <a:ln>
            <a:noFill/>
          </a:ln>
        </p:spPr>
      </p:pic>
      <p:pic>
        <p:nvPicPr>
          <p:cNvPr id="418" name="Google Shape;418;p27"/>
          <p:cNvPicPr preferRelativeResize="0"/>
          <p:nvPr/>
        </p:nvPicPr>
        <p:blipFill>
          <a:blip r:embed="rId4">
            <a:alphaModFix/>
          </a:blip>
          <a:stretch>
            <a:fillRect/>
          </a:stretch>
        </p:blipFill>
        <p:spPr>
          <a:xfrm>
            <a:off x="2027600" y="3366922"/>
            <a:ext cx="1674225" cy="354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Decoding Breathing at Microphone</a:t>
            </a:r>
            <a:endParaRPr/>
          </a:p>
          <a:p>
            <a:pPr marL="0" lvl="0" indent="0" algn="l" rtl="0">
              <a:spcBef>
                <a:spcPts val="0"/>
              </a:spcBef>
              <a:spcAft>
                <a:spcPts val="0"/>
              </a:spcAft>
              <a:buNone/>
            </a:pPr>
            <a:r>
              <a:rPr lang="en"/>
              <a:t>Array</a:t>
            </a:r>
            <a:endParaRPr/>
          </a:p>
        </p:txBody>
      </p:sp>
      <p:sp>
        <p:nvSpPr>
          <p:cNvPr id="424" name="Google Shape;424;p28"/>
          <p:cNvSpPr txBox="1">
            <a:spLocks noGrp="1"/>
          </p:cNvSpPr>
          <p:nvPr>
            <p:ph type="body" idx="1"/>
          </p:nvPr>
        </p:nvSpPr>
        <p:spPr>
          <a:xfrm>
            <a:off x="1181150" y="1660600"/>
            <a:ext cx="4628100" cy="3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a:ea typeface="Maven Pro"/>
                <a:cs typeface="Maven Pro"/>
                <a:sym typeface="Maven Pro"/>
              </a:rPr>
              <a:t>3. Extracting breathing signal from FMCW.</a:t>
            </a:r>
            <a:endParaRPr>
              <a:latin typeface="Maven Pro"/>
              <a:ea typeface="Maven Pro"/>
              <a:cs typeface="Maven Pro"/>
              <a:sym typeface="Maven Pro"/>
            </a:endParaRPr>
          </a:p>
          <a:p>
            <a:pPr marL="914400" lvl="1" indent="-311150" algn="l" rtl="0">
              <a:spcBef>
                <a:spcPts val="1600"/>
              </a:spcBef>
              <a:spcAft>
                <a:spcPts val="0"/>
              </a:spcAft>
              <a:buSzPts val="1300"/>
              <a:buFont typeface="Maven Pro"/>
              <a:buAutoNum type="alphaLcPeriod"/>
            </a:pPr>
            <a:r>
              <a:rPr lang="en" sz="1300">
                <a:latin typeface="Maven Pro"/>
                <a:ea typeface="Maven Pro"/>
                <a:cs typeface="Maven Pro"/>
                <a:sym typeface="Maven Pro"/>
              </a:rPr>
              <a:t>perform traditional FMCW demodulation to extract the breathing signal</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a:latin typeface="Maven Pro"/>
                <a:ea typeface="Maven Pro"/>
                <a:cs typeface="Maven Pro"/>
                <a:sym typeface="Maven Pro"/>
              </a:rPr>
              <a:t>multiply the received FMCW chirp by a downchirp signal, eq 3</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a:latin typeface="Maven Pro"/>
                <a:ea typeface="Maven Pro"/>
                <a:cs typeface="Maven Pro"/>
                <a:sym typeface="Maven Pro"/>
              </a:rPr>
              <a:t>perform FFT on the signal</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a:latin typeface="Maven Pro"/>
                <a:ea typeface="Maven Pro"/>
                <a:cs typeface="Maven Pro"/>
                <a:sym typeface="Maven Pro"/>
              </a:rPr>
              <a:t>FFT bin corresponding to this distance :</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a:latin typeface="Maven Pro"/>
                <a:ea typeface="Maven Pro"/>
                <a:cs typeface="Maven Pro"/>
                <a:sym typeface="Maven Pro"/>
              </a:rPr>
              <a:t>extract the breathing signal by tracking the </a:t>
            </a:r>
            <a:r>
              <a:rPr lang="en" sz="1300" b="1">
                <a:latin typeface="Maven Pro"/>
                <a:ea typeface="Maven Pro"/>
                <a:cs typeface="Maven Pro"/>
                <a:sym typeface="Maven Pro"/>
              </a:rPr>
              <a:t>phase φi</a:t>
            </a:r>
            <a:r>
              <a:rPr lang="en" sz="1300">
                <a:latin typeface="Maven Pro"/>
                <a:ea typeface="Maven Pro"/>
                <a:cs typeface="Maven Pro"/>
                <a:sym typeface="Maven Pro"/>
              </a:rPr>
              <a:t> in this frequency bin</a:t>
            </a:r>
            <a:endParaRPr sz="1300">
              <a:latin typeface="Maven Pro"/>
              <a:ea typeface="Maven Pro"/>
              <a:cs typeface="Maven Pro"/>
              <a:sym typeface="Maven Pro"/>
            </a:endParaRPr>
          </a:p>
          <a:p>
            <a:pPr marL="914400" lvl="0" indent="0" algn="l" rtl="0">
              <a:spcBef>
                <a:spcPts val="1600"/>
              </a:spcBef>
              <a:spcAft>
                <a:spcPts val="1600"/>
              </a:spcAft>
              <a:buNone/>
            </a:pPr>
            <a:endParaRPr sz="1300">
              <a:latin typeface="Maven Pro"/>
              <a:ea typeface="Maven Pro"/>
              <a:cs typeface="Maven Pro"/>
              <a:sym typeface="Maven Pro"/>
            </a:endParaRPr>
          </a:p>
        </p:txBody>
      </p:sp>
      <p:pic>
        <p:nvPicPr>
          <p:cNvPr id="425" name="Google Shape;425;p28"/>
          <p:cNvPicPr preferRelativeResize="0"/>
          <p:nvPr/>
        </p:nvPicPr>
        <p:blipFill>
          <a:blip r:embed="rId3">
            <a:alphaModFix/>
          </a:blip>
          <a:stretch>
            <a:fillRect/>
          </a:stretch>
        </p:blipFill>
        <p:spPr>
          <a:xfrm>
            <a:off x="5495200" y="1957388"/>
            <a:ext cx="3487049" cy="1228725"/>
          </a:xfrm>
          <a:prstGeom prst="rect">
            <a:avLst/>
          </a:prstGeom>
          <a:noFill/>
          <a:ln>
            <a:noFill/>
          </a:ln>
        </p:spPr>
      </p:pic>
      <p:pic>
        <p:nvPicPr>
          <p:cNvPr id="426" name="Google Shape;426;p28"/>
          <p:cNvPicPr preferRelativeResize="0"/>
          <p:nvPr/>
        </p:nvPicPr>
        <p:blipFill>
          <a:blip r:embed="rId4">
            <a:alphaModFix/>
          </a:blip>
          <a:stretch>
            <a:fillRect/>
          </a:stretch>
        </p:blipFill>
        <p:spPr>
          <a:xfrm>
            <a:off x="5263575" y="3366613"/>
            <a:ext cx="876350" cy="2233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Decoding Breathing at Microphone</a:t>
            </a:r>
            <a:endParaRPr/>
          </a:p>
          <a:p>
            <a:pPr marL="0" lvl="0" indent="0" algn="l" rtl="0">
              <a:spcBef>
                <a:spcPts val="0"/>
              </a:spcBef>
              <a:spcAft>
                <a:spcPts val="0"/>
              </a:spcAft>
              <a:buNone/>
            </a:pPr>
            <a:r>
              <a:rPr lang="en"/>
              <a:t>Array</a:t>
            </a:r>
            <a:endParaRPr/>
          </a:p>
        </p:txBody>
      </p:sp>
      <p:sp>
        <p:nvSpPr>
          <p:cNvPr id="432" name="Google Shape;432;p29"/>
          <p:cNvSpPr txBox="1">
            <a:spLocks noGrp="1"/>
          </p:cNvSpPr>
          <p:nvPr>
            <p:ph type="body" idx="1"/>
          </p:nvPr>
        </p:nvSpPr>
        <p:spPr>
          <a:xfrm>
            <a:off x="1181150" y="1660600"/>
            <a:ext cx="4628100" cy="36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aven Pro"/>
                <a:ea typeface="Maven Pro"/>
                <a:cs typeface="Maven Pro"/>
                <a:sym typeface="Maven Pro"/>
              </a:rPr>
              <a:t>4. Improving SNR with multi-FMCW chirps</a:t>
            </a:r>
            <a:endParaRPr>
              <a:latin typeface="Maven Pro"/>
              <a:ea typeface="Maven Pro"/>
              <a:cs typeface="Maven Pro"/>
              <a:sym typeface="Maven Pro"/>
            </a:endParaRPr>
          </a:p>
          <a:p>
            <a:pPr marL="914400" lvl="1" indent="-311150" algn="l" rtl="0">
              <a:spcBef>
                <a:spcPts val="1600"/>
              </a:spcBef>
              <a:spcAft>
                <a:spcPts val="0"/>
              </a:spcAft>
              <a:buSzPts val="1300"/>
              <a:buFont typeface="Maven Pro"/>
              <a:buAutoNum type="alphaLcPeriod"/>
            </a:pPr>
            <a:r>
              <a:rPr lang="en" sz="1300">
                <a:latin typeface="Maven Pro"/>
                <a:ea typeface="Maven Pro"/>
                <a:cs typeface="Maven Pro"/>
                <a:sym typeface="Maven Pro"/>
              </a:rPr>
              <a:t>Split band into </a:t>
            </a:r>
            <a:r>
              <a:rPr lang="en" sz="1300" b="1">
                <a:latin typeface="Maven Pro"/>
                <a:ea typeface="Maven Pro"/>
                <a:cs typeface="Maven Pro"/>
                <a:sym typeface="Maven Pro"/>
              </a:rPr>
              <a:t>5 sub-bands</a:t>
            </a:r>
            <a:r>
              <a:rPr lang="en" sz="1300">
                <a:latin typeface="Maven Pro"/>
                <a:ea typeface="Maven Pro"/>
                <a:cs typeface="Maven Pro"/>
                <a:sym typeface="Maven Pro"/>
              </a:rPr>
              <a:t>, which are then transformed into five concurrent FMCW chirps independently</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a:latin typeface="Maven Pro"/>
                <a:ea typeface="Maven Pro"/>
                <a:cs typeface="Maven Pro"/>
                <a:sym typeface="Maven Pro"/>
              </a:rPr>
              <a:t>Excusion :	</a:t>
            </a:r>
            <a:endParaRPr sz="1300">
              <a:latin typeface="Maven Pro"/>
              <a:ea typeface="Maven Pro"/>
              <a:cs typeface="Maven Pro"/>
              <a:sym typeface="Maven Pro"/>
            </a:endParaRPr>
          </a:p>
          <a:p>
            <a:pPr marL="1371600" lvl="2" indent="-311150" algn="l" rtl="0">
              <a:spcBef>
                <a:spcPts val="0"/>
              </a:spcBef>
              <a:spcAft>
                <a:spcPts val="0"/>
              </a:spcAft>
              <a:buSzPts val="1300"/>
              <a:buFont typeface="Maven Pro"/>
              <a:buAutoNum type="romanLcPeriod"/>
            </a:pPr>
            <a:r>
              <a:rPr lang="en" sz="1300">
                <a:latin typeface="Maven Pro"/>
                <a:ea typeface="Maven Pro"/>
                <a:cs typeface="Maven Pro"/>
                <a:sym typeface="Maven Pro"/>
              </a:rPr>
              <a:t>below 6kHz : environmental noise</a:t>
            </a:r>
            <a:endParaRPr sz="1300">
              <a:latin typeface="Maven Pro"/>
              <a:ea typeface="Maven Pro"/>
              <a:cs typeface="Maven Pro"/>
              <a:sym typeface="Maven Pro"/>
            </a:endParaRPr>
          </a:p>
          <a:p>
            <a:pPr marL="1371600" lvl="2" indent="-311150" algn="l" rtl="0">
              <a:spcBef>
                <a:spcPts val="0"/>
              </a:spcBef>
              <a:spcAft>
                <a:spcPts val="0"/>
              </a:spcAft>
              <a:buSzPts val="1300"/>
              <a:buFont typeface="Maven Pro"/>
              <a:buAutoNum type="romanLcPeriod"/>
            </a:pPr>
            <a:r>
              <a:rPr lang="en" sz="1300">
                <a:latin typeface="Maven Pro"/>
                <a:ea typeface="Maven Pro"/>
                <a:cs typeface="Maven Pro"/>
                <a:sym typeface="Maven Pro"/>
              </a:rPr>
              <a:t>above 21 kHz : low sensitivity</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AutoNum type="alphaLcPeriod"/>
            </a:pPr>
            <a:r>
              <a:rPr lang="en" sz="1300" b="1">
                <a:latin typeface="Maven Pro"/>
                <a:ea typeface="Maven Pro"/>
                <a:cs typeface="Maven Pro"/>
                <a:sym typeface="Maven Pro"/>
              </a:rPr>
              <a:t>fuse</a:t>
            </a:r>
            <a:r>
              <a:rPr lang="en" sz="1300">
                <a:latin typeface="Maven Pro"/>
                <a:ea typeface="Maven Pro"/>
                <a:cs typeface="Maven Pro"/>
                <a:sym typeface="Maven Pro"/>
              </a:rPr>
              <a:t> the five phases of each FFT bin </a:t>
            </a:r>
            <a:endParaRPr sz="1300">
              <a:latin typeface="Maven Pro"/>
              <a:ea typeface="Maven Pro"/>
              <a:cs typeface="Maven Pro"/>
              <a:sym typeface="Maven Pro"/>
            </a:endParaRPr>
          </a:p>
        </p:txBody>
      </p:sp>
      <p:pic>
        <p:nvPicPr>
          <p:cNvPr id="433" name="Google Shape;433;p29"/>
          <p:cNvPicPr preferRelativeResize="0"/>
          <p:nvPr/>
        </p:nvPicPr>
        <p:blipFill>
          <a:blip r:embed="rId3">
            <a:alphaModFix/>
          </a:blip>
          <a:stretch>
            <a:fillRect/>
          </a:stretch>
        </p:blipFill>
        <p:spPr>
          <a:xfrm>
            <a:off x="5771100" y="2091125"/>
            <a:ext cx="2980750" cy="1903975"/>
          </a:xfrm>
          <a:prstGeom prst="rect">
            <a:avLst/>
          </a:prstGeom>
          <a:noFill/>
          <a:ln>
            <a:noFill/>
          </a:ln>
        </p:spPr>
      </p:pic>
      <p:pic>
        <p:nvPicPr>
          <p:cNvPr id="434" name="Google Shape;434;p29"/>
          <p:cNvPicPr preferRelativeResize="0"/>
          <p:nvPr/>
        </p:nvPicPr>
        <p:blipFill>
          <a:blip r:embed="rId4">
            <a:alphaModFix/>
          </a:blip>
          <a:stretch>
            <a:fillRect/>
          </a:stretch>
        </p:blipFill>
        <p:spPr>
          <a:xfrm>
            <a:off x="6573075" y="4156625"/>
            <a:ext cx="999000" cy="47274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Respiration, Motion and Cry Monitoring</a:t>
            </a:r>
            <a:endParaRPr/>
          </a:p>
        </p:txBody>
      </p:sp>
      <p:sp>
        <p:nvSpPr>
          <p:cNvPr id="440" name="Google Shape;440;p30"/>
          <p:cNvSpPr txBox="1">
            <a:spLocks noGrp="1"/>
          </p:cNvSpPr>
          <p:nvPr>
            <p:ph type="body" idx="1"/>
          </p:nvPr>
        </p:nvSpPr>
        <p:spPr>
          <a:xfrm>
            <a:off x="642675" y="1597875"/>
            <a:ext cx="5688600" cy="3265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Maven Pro"/>
              <a:buChar char="●"/>
            </a:pPr>
            <a:r>
              <a:rPr lang="en">
                <a:solidFill>
                  <a:srgbClr val="000000"/>
                </a:solidFill>
                <a:latin typeface="Maven Pro"/>
                <a:ea typeface="Maven Pro"/>
                <a:cs typeface="Maven Pro"/>
                <a:sym typeface="Maven Pro"/>
              </a:rPr>
              <a:t>Respiration rate monitoring : </a:t>
            </a:r>
            <a:endParaRPr>
              <a:solidFill>
                <a:srgbClr val="000000"/>
              </a:solidFill>
              <a:latin typeface="Maven Pro"/>
              <a:ea typeface="Maven Pro"/>
              <a:cs typeface="Maven Pro"/>
              <a:sym typeface="Maven Pro"/>
            </a:endParaRPr>
          </a:p>
          <a:p>
            <a:pPr marL="914400" lvl="1" indent="-311150" algn="l" rtl="0">
              <a:spcBef>
                <a:spcPts val="0"/>
              </a:spcBef>
              <a:spcAft>
                <a:spcPts val="0"/>
              </a:spcAft>
              <a:buClr>
                <a:srgbClr val="000000"/>
              </a:buClr>
              <a:buSzPts val="1300"/>
              <a:buFont typeface="Maven Pro"/>
              <a:buChar char="○"/>
            </a:pPr>
            <a:r>
              <a:rPr lang="en" sz="1300">
                <a:solidFill>
                  <a:srgbClr val="000000"/>
                </a:solidFill>
                <a:latin typeface="Maven Pro"/>
                <a:ea typeface="Maven Pro"/>
                <a:cs typeface="Maven Pro"/>
                <a:sym typeface="Maven Pro"/>
              </a:rPr>
              <a:t>apply a finite impulse response (FIR) filter</a:t>
            </a:r>
            <a:endParaRPr sz="1300">
              <a:solidFill>
                <a:srgbClr val="000000"/>
              </a:solidFill>
              <a:latin typeface="Maven Pro"/>
              <a:ea typeface="Maven Pro"/>
              <a:cs typeface="Maven Pro"/>
              <a:sym typeface="Maven Pro"/>
            </a:endParaRPr>
          </a:p>
          <a:p>
            <a:pPr marL="914400" lvl="1" indent="-311150" algn="l" rtl="0">
              <a:spcBef>
                <a:spcPts val="0"/>
              </a:spcBef>
              <a:spcAft>
                <a:spcPts val="0"/>
              </a:spcAft>
              <a:buClr>
                <a:srgbClr val="000000"/>
              </a:buClr>
              <a:buSzPts val="1300"/>
              <a:buFont typeface="Maven Pro"/>
              <a:buChar char="○"/>
            </a:pPr>
            <a:r>
              <a:rPr lang="en" sz="1300">
                <a:solidFill>
                  <a:srgbClr val="000000"/>
                </a:solidFill>
                <a:latin typeface="Maven Pro"/>
                <a:ea typeface="Maven Pro"/>
                <a:cs typeface="Maven Pro"/>
                <a:sym typeface="Maven Pro"/>
              </a:rPr>
              <a:t>Breathing rate = number of zero crosses / 2</a:t>
            </a:r>
            <a:endParaRPr sz="1300">
              <a:solidFill>
                <a:srgbClr val="000000"/>
              </a:solidFill>
              <a:latin typeface="Maven Pro"/>
              <a:ea typeface="Maven Pro"/>
              <a:cs typeface="Maven Pro"/>
              <a:sym typeface="Maven Pro"/>
            </a:endParaRPr>
          </a:p>
          <a:p>
            <a:pPr marL="0" lvl="0" indent="0" algn="l" rtl="0">
              <a:spcBef>
                <a:spcPts val="1600"/>
              </a:spcBef>
              <a:spcAft>
                <a:spcPts val="0"/>
              </a:spcAft>
              <a:buNone/>
            </a:pPr>
            <a:endParaRPr sz="1300">
              <a:solidFill>
                <a:srgbClr val="000000"/>
              </a:solidFill>
              <a:latin typeface="Maven Pro"/>
              <a:ea typeface="Maven Pro"/>
              <a:cs typeface="Maven Pro"/>
              <a:sym typeface="Maven Pro"/>
            </a:endParaRPr>
          </a:p>
          <a:p>
            <a:pPr marL="457200" lvl="0" indent="-311150" algn="l" rtl="0">
              <a:spcBef>
                <a:spcPts val="1600"/>
              </a:spcBef>
              <a:spcAft>
                <a:spcPts val="0"/>
              </a:spcAft>
              <a:buClr>
                <a:srgbClr val="000000"/>
              </a:buClr>
              <a:buSzPts val="1300"/>
              <a:buFont typeface="Maven Pro"/>
              <a:buChar char="●"/>
            </a:pPr>
            <a:r>
              <a:rPr lang="en">
                <a:solidFill>
                  <a:srgbClr val="000000"/>
                </a:solidFill>
                <a:latin typeface="Maven Pro"/>
                <a:ea typeface="Maven Pro"/>
                <a:cs typeface="Maven Pro"/>
                <a:sym typeface="Maven Pro"/>
              </a:rPr>
              <a:t>Apnea detection : </a:t>
            </a:r>
            <a:endParaRPr sz="1300">
              <a:solidFill>
                <a:srgbClr val="000000"/>
              </a:solidFill>
              <a:latin typeface="Maven Pro"/>
              <a:ea typeface="Maven Pro"/>
              <a:cs typeface="Maven Pro"/>
              <a:sym typeface="Maven Pro"/>
            </a:endParaRPr>
          </a:p>
          <a:p>
            <a:pPr marL="914400" lvl="1" indent="-311150" algn="l" rtl="0">
              <a:spcBef>
                <a:spcPts val="0"/>
              </a:spcBef>
              <a:spcAft>
                <a:spcPts val="0"/>
              </a:spcAft>
              <a:buClr>
                <a:srgbClr val="000000"/>
              </a:buClr>
              <a:buSzPts val="1300"/>
              <a:buFont typeface="Maven Pro"/>
              <a:buChar char="○"/>
            </a:pPr>
            <a:r>
              <a:rPr lang="en" sz="1300">
                <a:solidFill>
                  <a:srgbClr val="000000"/>
                </a:solidFill>
                <a:latin typeface="Maven Pro"/>
                <a:ea typeface="Maven Pro"/>
                <a:cs typeface="Maven Pro"/>
                <a:sym typeface="Maven Pro"/>
              </a:rPr>
              <a:t>record the average amplitude A of the filtered phase signal </a:t>
            </a:r>
            <a:endParaRPr sz="1300">
              <a:solidFill>
                <a:srgbClr val="000000"/>
              </a:solidFill>
              <a:latin typeface="Maven Pro"/>
              <a:ea typeface="Maven Pro"/>
              <a:cs typeface="Maven Pro"/>
              <a:sym typeface="Maven Pro"/>
            </a:endParaRPr>
          </a:p>
          <a:p>
            <a:pPr marL="914400" lvl="1" indent="-311150" algn="l" rtl="0">
              <a:spcBef>
                <a:spcPts val="0"/>
              </a:spcBef>
              <a:spcAft>
                <a:spcPts val="0"/>
              </a:spcAft>
              <a:buClr>
                <a:srgbClr val="000000"/>
              </a:buClr>
              <a:buSzPts val="1300"/>
              <a:buChar char="○"/>
            </a:pPr>
            <a:r>
              <a:rPr lang="en" sz="1300">
                <a:solidFill>
                  <a:srgbClr val="000000"/>
                </a:solidFill>
                <a:latin typeface="Maven Pro"/>
                <a:ea typeface="Maven Pro"/>
                <a:cs typeface="Maven Pro"/>
                <a:sym typeface="Maven Pro"/>
              </a:rPr>
              <a:t>average amplitude (duration of 15 seconds) </a:t>
            </a:r>
            <a:r>
              <a:rPr lang="en" sz="1300" b="1">
                <a:solidFill>
                  <a:srgbClr val="000000"/>
                </a:solidFill>
                <a:latin typeface="Maven Pro"/>
                <a:ea typeface="Maven Pro"/>
                <a:cs typeface="Maven Pro"/>
                <a:sym typeface="Maven Pro"/>
              </a:rPr>
              <a:t>&lt;</a:t>
            </a:r>
            <a:r>
              <a:rPr lang="en" sz="1300">
                <a:solidFill>
                  <a:srgbClr val="000000"/>
                </a:solidFill>
                <a:latin typeface="Maven Pro"/>
                <a:ea typeface="Maven Pro"/>
                <a:cs typeface="Maven Pro"/>
                <a:sym typeface="Maven Pro"/>
              </a:rPr>
              <a:t> βA                 =&gt; classify as apnea event</a:t>
            </a:r>
            <a:endParaRPr sz="1300">
              <a:solidFill>
                <a:srgbClr val="000000"/>
              </a:solidFill>
              <a:latin typeface="Maven Pro"/>
              <a:ea typeface="Maven Pro"/>
              <a:cs typeface="Maven Pro"/>
              <a:sym typeface="Maven Pro"/>
            </a:endParaRPr>
          </a:p>
          <a:p>
            <a:pPr marL="457200" lvl="0" indent="0" algn="l" rtl="0">
              <a:spcBef>
                <a:spcPts val="1600"/>
              </a:spcBef>
              <a:spcAft>
                <a:spcPts val="0"/>
              </a:spcAft>
              <a:buNone/>
            </a:pPr>
            <a:endParaRPr>
              <a:solidFill>
                <a:srgbClr val="000000"/>
              </a:solidFill>
              <a:latin typeface="Maven Pro"/>
              <a:ea typeface="Maven Pro"/>
              <a:cs typeface="Maven Pro"/>
              <a:sym typeface="Maven Pro"/>
            </a:endParaRPr>
          </a:p>
          <a:p>
            <a:pPr marL="0" lvl="0" indent="0" algn="l" rtl="0">
              <a:spcBef>
                <a:spcPts val="1600"/>
              </a:spcBef>
              <a:spcAft>
                <a:spcPts val="1600"/>
              </a:spcAft>
              <a:buNone/>
            </a:pPr>
            <a:endParaRPr>
              <a:solidFill>
                <a:srgbClr val="000000"/>
              </a:solidFill>
              <a:latin typeface="Maven Pro"/>
              <a:ea typeface="Maven Pro"/>
              <a:cs typeface="Maven Pro"/>
              <a:sym typeface="Maven Pr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Respiration, Motion and Cry Monitoring</a:t>
            </a:r>
            <a:endParaRPr/>
          </a:p>
          <a:p>
            <a:pPr marL="0" lvl="0" indent="0" algn="l" rtl="0">
              <a:spcBef>
                <a:spcPts val="0"/>
              </a:spcBef>
              <a:spcAft>
                <a:spcPts val="0"/>
              </a:spcAft>
              <a:buNone/>
            </a:pPr>
            <a:endParaRPr/>
          </a:p>
        </p:txBody>
      </p:sp>
      <p:sp>
        <p:nvSpPr>
          <p:cNvPr id="446" name="Google Shape;446;p31"/>
          <p:cNvSpPr txBox="1">
            <a:spLocks noGrp="1"/>
          </p:cNvSpPr>
          <p:nvPr>
            <p:ph type="body" idx="1"/>
          </p:nvPr>
        </p:nvSpPr>
        <p:spPr>
          <a:xfrm>
            <a:off x="237000" y="1597875"/>
            <a:ext cx="6228000" cy="3400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Motion detection : </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the total variance within the last N phases exceeds a </a:t>
            </a:r>
            <a:r>
              <a:rPr lang="en" sz="1300" b="1">
                <a:latin typeface="Maven Pro"/>
                <a:ea typeface="Maven Pro"/>
                <a:cs typeface="Maven Pro"/>
                <a:sym typeface="Maven Pro"/>
              </a:rPr>
              <a:t>threshold</a:t>
            </a:r>
            <a:endParaRPr sz="1300" b="1">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movement of legs and arms leads to interference to the respiration signals =&gt; No monitoring respiration during motion periods.</a:t>
            </a:r>
            <a:br>
              <a:rPr lang="en" sz="1300">
                <a:latin typeface="Maven Pro"/>
                <a:ea typeface="Maven Pro"/>
                <a:cs typeface="Maven Pro"/>
                <a:sym typeface="Maven Pro"/>
              </a:rPr>
            </a:br>
            <a:endParaRPr sz="1300">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Crying and sound detection : </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calculate the L2 norm difference between two adjacent chirps across time.</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If the value exceeds a </a:t>
            </a:r>
            <a:r>
              <a:rPr lang="en" sz="1300" b="1">
                <a:latin typeface="Maven Pro"/>
                <a:ea typeface="Maven Pro"/>
                <a:cs typeface="Maven Pro"/>
                <a:sym typeface="Maven Pro"/>
              </a:rPr>
              <a:t>threshold</a:t>
            </a:r>
            <a:r>
              <a:rPr lang="en" sz="1300">
                <a:latin typeface="Maven Pro"/>
                <a:ea typeface="Maven Pro"/>
                <a:cs typeface="Maven Pro"/>
                <a:sym typeface="Maven Pro"/>
              </a:rPr>
              <a:t>, and it occurs frequently within a short time period =&gt; classify it as infant sounds.</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Other sounds in the environment reduced in amplitude due to </a:t>
            </a:r>
            <a:r>
              <a:rPr lang="en" sz="1300" b="1">
                <a:latin typeface="Maven Pro"/>
                <a:ea typeface="Maven Pro"/>
                <a:cs typeface="Maven Pro"/>
                <a:sym typeface="Maven Pro"/>
              </a:rPr>
              <a:t>beamforming </a:t>
            </a:r>
            <a:endParaRPr sz="1300" b="1">
              <a:latin typeface="Maven Pro"/>
              <a:ea typeface="Maven Pro"/>
              <a:cs typeface="Maven Pro"/>
              <a:sym typeface="Maven Pro"/>
            </a:endParaRPr>
          </a:p>
          <a:p>
            <a:pPr marL="0" lvl="0" indent="0" algn="l" rtl="0">
              <a:spcBef>
                <a:spcPts val="1600"/>
              </a:spcBef>
              <a:spcAft>
                <a:spcPts val="1600"/>
              </a:spcAft>
              <a:buNone/>
            </a:pPr>
            <a:endParaRPr>
              <a:latin typeface="Maven Pro"/>
              <a:ea typeface="Maven Pro"/>
              <a:cs typeface="Maven Pro"/>
              <a:sym typeface="Maven Pro"/>
            </a:endParaRPr>
          </a:p>
        </p:txBody>
      </p:sp>
      <p:pic>
        <p:nvPicPr>
          <p:cNvPr id="447" name="Google Shape;447;p31"/>
          <p:cNvPicPr preferRelativeResize="0"/>
          <p:nvPr/>
        </p:nvPicPr>
        <p:blipFill>
          <a:blip r:embed="rId3">
            <a:alphaModFix/>
          </a:blip>
          <a:stretch>
            <a:fillRect/>
          </a:stretch>
        </p:blipFill>
        <p:spPr>
          <a:xfrm>
            <a:off x="6275575" y="1597876"/>
            <a:ext cx="2755200" cy="1841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Motivation</a:t>
            </a:r>
            <a:endParaRPr/>
          </a:p>
        </p:txBody>
      </p:sp>
      <p:sp>
        <p:nvSpPr>
          <p:cNvPr id="284" name="Google Shape;284;p14"/>
          <p:cNvSpPr txBox="1">
            <a:spLocks noGrp="1"/>
          </p:cNvSpPr>
          <p:nvPr>
            <p:ph type="body" idx="1"/>
          </p:nvPr>
        </p:nvSpPr>
        <p:spPr>
          <a:xfrm>
            <a:off x="1303800" y="1597875"/>
            <a:ext cx="3430500" cy="2933700"/>
          </a:xfrm>
          <a:prstGeom prst="rect">
            <a:avLst/>
          </a:prstGeom>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SzPts val="1600"/>
              <a:buChar char="●"/>
            </a:pPr>
            <a:r>
              <a:rPr lang="en" sz="1600"/>
              <a:t>Sleep is crucial for infant brain development</a:t>
            </a:r>
            <a:br>
              <a:rPr lang="en" sz="1600"/>
            </a:br>
            <a:endParaRPr sz="1600"/>
          </a:p>
          <a:p>
            <a:pPr marL="457200" lvl="0" indent="-330200" algn="l" rtl="0">
              <a:lnSpc>
                <a:spcPct val="115000"/>
              </a:lnSpc>
              <a:spcBef>
                <a:spcPts val="0"/>
              </a:spcBef>
              <a:spcAft>
                <a:spcPts val="0"/>
              </a:spcAft>
              <a:buSzPts val="1600"/>
              <a:buChar char="●"/>
            </a:pPr>
            <a:r>
              <a:rPr lang="en" sz="1600"/>
              <a:t>Infants are susceptible to devastating sleep anomalies, often caused by respiratory failure</a:t>
            </a:r>
            <a:endParaRPr sz="1600"/>
          </a:p>
        </p:txBody>
      </p:sp>
      <p:pic>
        <p:nvPicPr>
          <p:cNvPr id="285" name="Google Shape;285;p14"/>
          <p:cNvPicPr preferRelativeResize="0"/>
          <p:nvPr/>
        </p:nvPicPr>
        <p:blipFill>
          <a:blip r:embed="rId3">
            <a:alphaModFix/>
          </a:blip>
          <a:stretch>
            <a:fillRect/>
          </a:stretch>
        </p:blipFill>
        <p:spPr>
          <a:xfrm>
            <a:off x="5188400" y="3105500"/>
            <a:ext cx="2722826" cy="1426075"/>
          </a:xfrm>
          <a:prstGeom prst="rect">
            <a:avLst/>
          </a:prstGeom>
          <a:noFill/>
          <a:ln>
            <a:noFill/>
          </a:ln>
        </p:spPr>
      </p:pic>
      <p:pic>
        <p:nvPicPr>
          <p:cNvPr id="286" name="Google Shape;286;p14"/>
          <p:cNvPicPr preferRelativeResize="0"/>
          <p:nvPr/>
        </p:nvPicPr>
        <p:blipFill rotWithShape="1">
          <a:blip r:embed="rId4">
            <a:alphaModFix/>
          </a:blip>
          <a:srcRect t="7920" b="25068"/>
          <a:stretch/>
        </p:blipFill>
        <p:spPr>
          <a:xfrm>
            <a:off x="5188400" y="728950"/>
            <a:ext cx="1806125" cy="1971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Challenge 2: </a:t>
            </a:r>
            <a:endParaRPr sz="2400"/>
          </a:p>
          <a:p>
            <a:pPr marL="0" lvl="0" indent="0" algn="l" rtl="0">
              <a:spcBef>
                <a:spcPts val="0"/>
              </a:spcBef>
              <a:spcAft>
                <a:spcPts val="0"/>
              </a:spcAft>
              <a:buNone/>
            </a:pPr>
            <a:r>
              <a:rPr lang="en" sz="2400"/>
              <a:t>Extracting Minute Infant Breathing Motions</a:t>
            </a:r>
            <a:endParaRPr sz="2400"/>
          </a:p>
        </p:txBody>
      </p:sp>
      <p:pic>
        <p:nvPicPr>
          <p:cNvPr id="453" name="Google Shape;453;p32"/>
          <p:cNvPicPr preferRelativeResize="0"/>
          <p:nvPr/>
        </p:nvPicPr>
        <p:blipFill>
          <a:blip r:embed="rId3">
            <a:alphaModFix/>
          </a:blip>
          <a:stretch>
            <a:fillRect/>
          </a:stretch>
        </p:blipFill>
        <p:spPr>
          <a:xfrm>
            <a:off x="1228838" y="2047600"/>
            <a:ext cx="3048000" cy="2286000"/>
          </a:xfrm>
          <a:prstGeom prst="rect">
            <a:avLst/>
          </a:prstGeom>
          <a:noFill/>
          <a:ln>
            <a:noFill/>
          </a:ln>
        </p:spPr>
      </p:pic>
      <p:pic>
        <p:nvPicPr>
          <p:cNvPr id="454" name="Google Shape;454;p32"/>
          <p:cNvPicPr preferRelativeResize="0"/>
          <p:nvPr/>
        </p:nvPicPr>
        <p:blipFill rotWithShape="1">
          <a:blip r:embed="rId4">
            <a:alphaModFix/>
          </a:blip>
          <a:srcRect r="24998"/>
          <a:stretch/>
        </p:blipFill>
        <p:spPr>
          <a:xfrm>
            <a:off x="4867163" y="2047600"/>
            <a:ext cx="3048000" cy="2286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3"/>
          <p:cNvSpPr txBox="1">
            <a:spLocks noGrp="1"/>
          </p:cNvSpPr>
          <p:nvPr>
            <p:ph type="body" idx="1"/>
          </p:nvPr>
        </p:nvSpPr>
        <p:spPr>
          <a:xfrm>
            <a:off x="6367800" y="2167825"/>
            <a:ext cx="1966500" cy="13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latin typeface="Maven Pro"/>
                <a:ea typeface="Maven Pro"/>
                <a:cs typeface="Maven Pro"/>
                <a:sym typeface="Maven Pro"/>
              </a:rPr>
              <a:t>Naive solution: </a:t>
            </a:r>
            <a:br>
              <a:rPr lang="en" sz="1500">
                <a:latin typeface="Maven Pro"/>
                <a:ea typeface="Maven Pro"/>
                <a:cs typeface="Maven Pro"/>
                <a:sym typeface="Maven Pro"/>
              </a:rPr>
            </a:br>
            <a:r>
              <a:rPr lang="en" sz="1500">
                <a:latin typeface="Maven Pro"/>
                <a:ea typeface="Maven Pro"/>
                <a:cs typeface="Maven Pro"/>
                <a:sym typeface="Maven Pro"/>
              </a:rPr>
              <a:t>Search every angle to maximize the breathing signal </a:t>
            </a:r>
            <a:endParaRPr sz="1500">
              <a:latin typeface="Maven Pro"/>
              <a:ea typeface="Maven Pro"/>
              <a:cs typeface="Maven Pro"/>
              <a:sym typeface="Maven Pro"/>
            </a:endParaRPr>
          </a:p>
          <a:p>
            <a:pPr marL="0" lvl="0" indent="0" algn="l" rtl="0">
              <a:spcBef>
                <a:spcPts val="1600"/>
              </a:spcBef>
              <a:spcAft>
                <a:spcPts val="0"/>
              </a:spcAft>
              <a:buNone/>
            </a:pPr>
            <a:r>
              <a:rPr lang="en" sz="1500">
                <a:latin typeface="Maven Pro"/>
                <a:ea typeface="Maven Pro"/>
                <a:cs typeface="Maven Pro"/>
                <a:sym typeface="Maven Pro"/>
              </a:rPr>
              <a:t>			</a:t>
            </a:r>
            <a:endParaRPr sz="1500">
              <a:latin typeface="Maven Pro"/>
              <a:ea typeface="Maven Pro"/>
              <a:cs typeface="Maven Pro"/>
              <a:sym typeface="Maven Pro"/>
            </a:endParaRPr>
          </a:p>
          <a:p>
            <a:pPr marL="0" lvl="0" indent="0" algn="l" rtl="0">
              <a:spcBef>
                <a:spcPts val="1600"/>
              </a:spcBef>
              <a:spcAft>
                <a:spcPts val="0"/>
              </a:spcAft>
              <a:buNone/>
            </a:pPr>
            <a:endParaRPr sz="1500">
              <a:latin typeface="Maven Pro"/>
              <a:ea typeface="Maven Pro"/>
              <a:cs typeface="Maven Pro"/>
              <a:sym typeface="Maven Pro"/>
            </a:endParaRPr>
          </a:p>
          <a:p>
            <a:pPr marL="0" lvl="0" indent="0" algn="l" rtl="0">
              <a:spcBef>
                <a:spcPts val="1600"/>
              </a:spcBef>
              <a:spcAft>
                <a:spcPts val="1600"/>
              </a:spcAft>
              <a:buNone/>
            </a:pPr>
            <a:endParaRPr sz="1500">
              <a:latin typeface="Maven Pro"/>
              <a:ea typeface="Maven Pro"/>
              <a:cs typeface="Maven Pro"/>
              <a:sym typeface="Maven Pro"/>
            </a:endParaRPr>
          </a:p>
        </p:txBody>
      </p:sp>
      <p:sp>
        <p:nvSpPr>
          <p:cNvPr id="460" name="Google Shape;460;p3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Our solution: Perform beamforming at microphone array</a:t>
            </a:r>
            <a:endParaRPr sz="2600"/>
          </a:p>
          <a:p>
            <a:pPr marL="0" lvl="0" indent="0" algn="l" rtl="0">
              <a:spcBef>
                <a:spcPts val="0"/>
              </a:spcBef>
              <a:spcAft>
                <a:spcPts val="0"/>
              </a:spcAft>
              <a:buNone/>
            </a:pPr>
            <a:endParaRPr/>
          </a:p>
        </p:txBody>
      </p:sp>
      <p:pic>
        <p:nvPicPr>
          <p:cNvPr id="461" name="Google Shape;461;p33"/>
          <p:cNvPicPr preferRelativeResize="0"/>
          <p:nvPr/>
        </p:nvPicPr>
        <p:blipFill>
          <a:blip r:embed="rId3">
            <a:alphaModFix/>
          </a:blip>
          <a:stretch>
            <a:fillRect/>
          </a:stretch>
        </p:blipFill>
        <p:spPr>
          <a:xfrm>
            <a:off x="4999275" y="2443897"/>
            <a:ext cx="1000850" cy="1426750"/>
          </a:xfrm>
          <a:prstGeom prst="rect">
            <a:avLst/>
          </a:prstGeom>
          <a:noFill/>
          <a:ln>
            <a:noFill/>
          </a:ln>
        </p:spPr>
      </p:pic>
      <p:cxnSp>
        <p:nvCxnSpPr>
          <p:cNvPr id="462" name="Google Shape;462;p33"/>
          <p:cNvCxnSpPr>
            <a:stCxn id="463" idx="1"/>
            <a:endCxn id="464" idx="0"/>
          </p:cNvCxnSpPr>
          <p:nvPr/>
        </p:nvCxnSpPr>
        <p:spPr>
          <a:xfrm rot="10800000">
            <a:off x="1908075" y="3448050"/>
            <a:ext cx="3091200" cy="161400"/>
          </a:xfrm>
          <a:prstGeom prst="straightConnector1">
            <a:avLst/>
          </a:prstGeom>
          <a:noFill/>
          <a:ln w="28575" cap="flat" cmpd="sng">
            <a:solidFill>
              <a:srgbClr val="FF00FF"/>
            </a:solidFill>
            <a:prstDash val="dash"/>
            <a:round/>
            <a:headEnd type="none" w="med" len="med"/>
            <a:tailEnd type="triangle" w="med" len="med"/>
          </a:ln>
        </p:spPr>
      </p:cxnSp>
      <p:pic>
        <p:nvPicPr>
          <p:cNvPr id="465" name="Google Shape;465;p33"/>
          <p:cNvPicPr preferRelativeResize="0"/>
          <p:nvPr/>
        </p:nvPicPr>
        <p:blipFill>
          <a:blip r:embed="rId4">
            <a:alphaModFix/>
          </a:blip>
          <a:stretch>
            <a:fillRect/>
          </a:stretch>
        </p:blipFill>
        <p:spPr>
          <a:xfrm rot="5400000">
            <a:off x="1347234" y="4055135"/>
            <a:ext cx="517457" cy="604325"/>
          </a:xfrm>
          <a:prstGeom prst="rect">
            <a:avLst/>
          </a:prstGeom>
          <a:noFill/>
          <a:ln>
            <a:noFill/>
          </a:ln>
        </p:spPr>
      </p:pic>
      <p:pic>
        <p:nvPicPr>
          <p:cNvPr id="466" name="Google Shape;466;p33"/>
          <p:cNvPicPr preferRelativeResize="0"/>
          <p:nvPr/>
        </p:nvPicPr>
        <p:blipFill>
          <a:blip r:embed="rId5">
            <a:alphaModFix/>
          </a:blip>
          <a:stretch>
            <a:fillRect/>
          </a:stretch>
        </p:blipFill>
        <p:spPr>
          <a:xfrm>
            <a:off x="1303800" y="1754000"/>
            <a:ext cx="604325" cy="604325"/>
          </a:xfrm>
          <a:prstGeom prst="rect">
            <a:avLst/>
          </a:prstGeom>
          <a:noFill/>
          <a:ln>
            <a:noFill/>
          </a:ln>
        </p:spPr>
      </p:pic>
      <p:pic>
        <p:nvPicPr>
          <p:cNvPr id="467" name="Google Shape;467;p33"/>
          <p:cNvPicPr preferRelativeResize="0"/>
          <p:nvPr/>
        </p:nvPicPr>
        <p:blipFill>
          <a:blip r:embed="rId4">
            <a:alphaModFix/>
          </a:blip>
          <a:stretch>
            <a:fillRect/>
          </a:stretch>
        </p:blipFill>
        <p:spPr>
          <a:xfrm rot="5400000">
            <a:off x="1347234" y="3597532"/>
            <a:ext cx="517457" cy="604325"/>
          </a:xfrm>
          <a:prstGeom prst="rect">
            <a:avLst/>
          </a:prstGeom>
          <a:noFill/>
          <a:ln>
            <a:noFill/>
          </a:ln>
        </p:spPr>
      </p:pic>
      <p:pic>
        <p:nvPicPr>
          <p:cNvPr id="464" name="Google Shape;464;p33"/>
          <p:cNvPicPr preferRelativeResize="0"/>
          <p:nvPr/>
        </p:nvPicPr>
        <p:blipFill>
          <a:blip r:embed="rId4">
            <a:alphaModFix/>
          </a:blip>
          <a:stretch>
            <a:fillRect/>
          </a:stretch>
        </p:blipFill>
        <p:spPr>
          <a:xfrm rot="5400000">
            <a:off x="1347234" y="3145841"/>
            <a:ext cx="517457" cy="604325"/>
          </a:xfrm>
          <a:prstGeom prst="rect">
            <a:avLst/>
          </a:prstGeom>
          <a:noFill/>
          <a:ln>
            <a:noFill/>
          </a:ln>
        </p:spPr>
      </p:pic>
      <p:cxnSp>
        <p:nvCxnSpPr>
          <p:cNvPr id="468" name="Google Shape;468;p33"/>
          <p:cNvCxnSpPr>
            <a:stCxn id="469" idx="1"/>
            <a:endCxn id="467" idx="0"/>
          </p:cNvCxnSpPr>
          <p:nvPr/>
        </p:nvCxnSpPr>
        <p:spPr>
          <a:xfrm flipH="1">
            <a:off x="1908075" y="3706200"/>
            <a:ext cx="3091200" cy="193500"/>
          </a:xfrm>
          <a:prstGeom prst="straightConnector1">
            <a:avLst/>
          </a:prstGeom>
          <a:noFill/>
          <a:ln w="28575" cap="flat" cmpd="sng">
            <a:solidFill>
              <a:srgbClr val="FF00FF"/>
            </a:solidFill>
            <a:prstDash val="dash"/>
            <a:round/>
            <a:headEnd type="none" w="med" len="med"/>
            <a:tailEnd type="triangle" w="med" len="med"/>
          </a:ln>
        </p:spPr>
      </p:cxnSp>
      <p:cxnSp>
        <p:nvCxnSpPr>
          <p:cNvPr id="470" name="Google Shape;470;p33"/>
          <p:cNvCxnSpPr>
            <a:stCxn id="471" idx="1"/>
            <a:endCxn id="465" idx="0"/>
          </p:cNvCxnSpPr>
          <p:nvPr/>
        </p:nvCxnSpPr>
        <p:spPr>
          <a:xfrm flipH="1">
            <a:off x="1908075" y="3802950"/>
            <a:ext cx="3091200" cy="554400"/>
          </a:xfrm>
          <a:prstGeom prst="straightConnector1">
            <a:avLst/>
          </a:prstGeom>
          <a:noFill/>
          <a:ln w="28575" cap="flat" cmpd="sng">
            <a:solidFill>
              <a:srgbClr val="FF00FF"/>
            </a:solidFill>
            <a:prstDash val="dash"/>
            <a:round/>
            <a:headEnd type="none" w="med" len="med"/>
            <a:tailEnd type="triangle" w="med" len="med"/>
          </a:ln>
        </p:spPr>
      </p:cxnSp>
      <p:sp>
        <p:nvSpPr>
          <p:cNvPr id="471" name="Google Shape;471;p33"/>
          <p:cNvSpPr/>
          <p:nvPr/>
        </p:nvSpPr>
        <p:spPr>
          <a:xfrm>
            <a:off x="4999275" y="37062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3"/>
          <p:cNvSpPr/>
          <p:nvPr/>
        </p:nvSpPr>
        <p:spPr>
          <a:xfrm>
            <a:off x="4999275" y="360945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4999275" y="35127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2" name="Google Shape;472;p33"/>
          <p:cNvCxnSpPr>
            <a:stCxn id="473" idx="1"/>
            <a:endCxn id="466" idx="3"/>
          </p:cNvCxnSpPr>
          <p:nvPr/>
        </p:nvCxnSpPr>
        <p:spPr>
          <a:xfrm rot="10800000">
            <a:off x="1908075" y="2056050"/>
            <a:ext cx="3091200" cy="1472700"/>
          </a:xfrm>
          <a:prstGeom prst="straightConnector1">
            <a:avLst/>
          </a:prstGeom>
          <a:noFill/>
          <a:ln w="28575" cap="flat" cmpd="sng">
            <a:solidFill>
              <a:srgbClr val="FF00FF"/>
            </a:solidFill>
            <a:prstDash val="dash"/>
            <a:round/>
            <a:headEnd type="none" w="med" len="med"/>
            <a:tailEnd type="none" w="med" len="med"/>
          </a:ln>
        </p:spPr>
      </p:cxnSp>
      <p:sp>
        <p:nvSpPr>
          <p:cNvPr id="473" name="Google Shape;473;p33"/>
          <p:cNvSpPr/>
          <p:nvPr/>
        </p:nvSpPr>
        <p:spPr>
          <a:xfrm>
            <a:off x="4999275" y="34320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txBox="1"/>
          <p:nvPr/>
        </p:nvSpPr>
        <p:spPr>
          <a:xfrm>
            <a:off x="1318200" y="2589475"/>
            <a:ext cx="805800" cy="5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chemeClr val="dk2"/>
                </a:solidFill>
                <a:latin typeface="Nunito"/>
                <a:ea typeface="Nunito"/>
                <a:cs typeface="Nunito"/>
                <a:sym typeface="Nunito"/>
              </a:rPr>
              <a:t>𝞪 </a:t>
            </a:r>
            <a:r>
              <a:rPr lang="en" sz="2000" b="1">
                <a:solidFill>
                  <a:schemeClr val="dk2"/>
                </a:solidFill>
                <a:latin typeface="Nunito"/>
                <a:ea typeface="Nunito"/>
                <a:cs typeface="Nunito"/>
                <a:sym typeface="Nunito"/>
              </a:rPr>
              <a:t>= ?</a:t>
            </a:r>
            <a:endParaRPr sz="21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childTnLst>
                                </p:cTn>
                              </p:par>
                              <p:par>
                                <p:cTn id="8" presetID="10" presetClass="entr" presetSubtype="0" fill="hold" nodeType="withEffect">
                                  <p:stCondLst>
                                    <p:cond delay="0"/>
                                  </p:stCondLst>
                                  <p:childTnLst>
                                    <p:set>
                                      <p:cBhvr>
                                        <p:cTn id="9" dur="1" fill="hold">
                                          <p:stCondLst>
                                            <p:cond delay="0"/>
                                          </p:stCondLst>
                                        </p:cTn>
                                        <p:tgtEl>
                                          <p:spTgt spid="468"/>
                                        </p:tgtEl>
                                        <p:attrNameLst>
                                          <p:attrName>style.visibility</p:attrName>
                                        </p:attrNameLst>
                                      </p:cBhvr>
                                      <p:to>
                                        <p:strVal val="visible"/>
                                      </p:to>
                                    </p:set>
                                    <p:animEffect transition="in" filter="fade">
                                      <p:cBhvr>
                                        <p:cTn id="10" dur="1000"/>
                                        <p:tgtEl>
                                          <p:spTgt spid="468"/>
                                        </p:tgtEl>
                                      </p:cBhvr>
                                    </p:animEffect>
                                  </p:childTnLst>
                                </p:cTn>
                              </p:par>
                              <p:par>
                                <p:cTn id="11" presetID="10" presetClass="entr" presetSubtype="0" fill="hold" nodeType="withEffect">
                                  <p:stCondLst>
                                    <p:cond delay="0"/>
                                  </p:stCondLst>
                                  <p:childTnLst>
                                    <p:set>
                                      <p:cBhvr>
                                        <p:cTn id="12" dur="1" fill="hold">
                                          <p:stCondLst>
                                            <p:cond delay="0"/>
                                          </p:stCondLst>
                                        </p:cTn>
                                        <p:tgtEl>
                                          <p:spTgt spid="470"/>
                                        </p:tgtEl>
                                        <p:attrNameLst>
                                          <p:attrName>style.visibility</p:attrName>
                                        </p:attrNameLst>
                                      </p:cBhvr>
                                      <p:to>
                                        <p:strVal val="visible"/>
                                      </p:to>
                                    </p:set>
                                    <p:animEffect transition="in" filter="fade">
                                      <p:cBhvr>
                                        <p:cTn id="13" dur="1000"/>
                                        <p:tgtEl>
                                          <p:spTgt spid="470"/>
                                        </p:tgtEl>
                                      </p:cBhvr>
                                    </p:animEffect>
                                  </p:childTnLst>
                                </p:cTn>
                              </p:par>
                              <p:par>
                                <p:cTn id="14" presetID="10" presetClass="entr" presetSubtype="0" fill="hold" nodeType="withEffect">
                                  <p:stCondLst>
                                    <p:cond delay="0"/>
                                  </p:stCondLst>
                                  <p:childTnLst>
                                    <p:set>
                                      <p:cBhvr>
                                        <p:cTn id="15" dur="1" fill="hold">
                                          <p:stCondLst>
                                            <p:cond delay="0"/>
                                          </p:stCondLst>
                                        </p:cTn>
                                        <p:tgtEl>
                                          <p:spTgt spid="471"/>
                                        </p:tgtEl>
                                        <p:attrNameLst>
                                          <p:attrName>style.visibility</p:attrName>
                                        </p:attrNameLst>
                                      </p:cBhvr>
                                      <p:to>
                                        <p:strVal val="visible"/>
                                      </p:to>
                                    </p:set>
                                    <p:animEffect transition="in" filter="fade">
                                      <p:cBhvr>
                                        <p:cTn id="16" dur="1000"/>
                                        <p:tgtEl>
                                          <p:spTgt spid="471"/>
                                        </p:tgtEl>
                                      </p:cBhvr>
                                    </p:animEffect>
                                  </p:childTnLst>
                                </p:cTn>
                              </p:par>
                              <p:par>
                                <p:cTn id="17" presetID="10"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animEffect transition="in" filter="fade">
                                      <p:cBhvr>
                                        <p:cTn id="19" dur="1000"/>
                                        <p:tgtEl>
                                          <p:spTgt spid="469"/>
                                        </p:tgtEl>
                                      </p:cBhvr>
                                    </p:animEffect>
                                  </p:childTnLst>
                                </p:cTn>
                              </p:par>
                              <p:par>
                                <p:cTn id="20" presetID="10" presetClass="entr" presetSubtype="0" fill="hold" nodeType="withEffect">
                                  <p:stCondLst>
                                    <p:cond delay="0"/>
                                  </p:stCondLst>
                                  <p:childTnLst>
                                    <p:set>
                                      <p:cBhvr>
                                        <p:cTn id="21" dur="1" fill="hold">
                                          <p:stCondLst>
                                            <p:cond delay="0"/>
                                          </p:stCondLst>
                                        </p:cTn>
                                        <p:tgtEl>
                                          <p:spTgt spid="463"/>
                                        </p:tgtEl>
                                        <p:attrNameLst>
                                          <p:attrName>style.visibility</p:attrName>
                                        </p:attrNameLst>
                                      </p:cBhvr>
                                      <p:to>
                                        <p:strVal val="visible"/>
                                      </p:to>
                                    </p:set>
                                    <p:animEffect transition="in" filter="fade">
                                      <p:cBhvr>
                                        <p:cTn id="22" dur="1000"/>
                                        <p:tgtEl>
                                          <p:spTgt spid="463"/>
                                        </p:tgtEl>
                                      </p:cBhvr>
                                    </p:animEffect>
                                  </p:childTnLst>
                                </p:cTn>
                              </p:par>
                              <p:par>
                                <p:cTn id="23" presetID="10" presetClass="entr" presetSubtype="0" fill="hold" nodeType="withEffect">
                                  <p:stCondLst>
                                    <p:cond delay="0"/>
                                  </p:stCondLst>
                                  <p:childTnLst>
                                    <p:set>
                                      <p:cBhvr>
                                        <p:cTn id="24" dur="1" fill="hold">
                                          <p:stCondLst>
                                            <p:cond delay="0"/>
                                          </p:stCondLst>
                                        </p:cTn>
                                        <p:tgtEl>
                                          <p:spTgt spid="472"/>
                                        </p:tgtEl>
                                        <p:attrNameLst>
                                          <p:attrName>style.visibility</p:attrName>
                                        </p:attrNameLst>
                                      </p:cBhvr>
                                      <p:to>
                                        <p:strVal val="visible"/>
                                      </p:to>
                                    </p:set>
                                    <p:animEffect transition="in" filter="fade">
                                      <p:cBhvr>
                                        <p:cTn id="25" dur="1000"/>
                                        <p:tgtEl>
                                          <p:spTgt spid="472"/>
                                        </p:tgtEl>
                                      </p:cBhvr>
                                    </p:animEffect>
                                  </p:childTnLst>
                                </p:cTn>
                              </p:par>
                              <p:par>
                                <p:cTn id="26" presetID="10" presetClass="entr" presetSubtype="0" fill="hold" nodeType="withEffect">
                                  <p:stCondLst>
                                    <p:cond delay="0"/>
                                  </p:stCondLst>
                                  <p:childTnLst>
                                    <p:set>
                                      <p:cBhvr>
                                        <p:cTn id="27" dur="1" fill="hold">
                                          <p:stCondLst>
                                            <p:cond delay="0"/>
                                          </p:stCondLst>
                                        </p:cTn>
                                        <p:tgtEl>
                                          <p:spTgt spid="473"/>
                                        </p:tgtEl>
                                        <p:attrNameLst>
                                          <p:attrName>style.visibility</p:attrName>
                                        </p:attrNameLst>
                                      </p:cBhvr>
                                      <p:to>
                                        <p:strVal val="visible"/>
                                      </p:to>
                                    </p:set>
                                    <p:animEffect transition="in" filter="fade">
                                      <p:cBhvr>
                                        <p:cTn id="28" dur="1000"/>
                                        <p:tgtEl>
                                          <p:spTgt spid="4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74"/>
                                        </p:tgtEl>
                                        <p:attrNameLst>
                                          <p:attrName>style.visibility</p:attrName>
                                        </p:attrNameLst>
                                      </p:cBhvr>
                                      <p:to>
                                        <p:strVal val="visible"/>
                                      </p:to>
                                    </p:set>
                                    <p:animEffect transition="in" filter="fade">
                                      <p:cBhvr>
                                        <p:cTn id="33"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4"/>
          <p:cNvSpPr txBox="1">
            <a:spLocks noGrp="1"/>
          </p:cNvSpPr>
          <p:nvPr>
            <p:ph type="body" idx="1"/>
          </p:nvPr>
        </p:nvSpPr>
        <p:spPr>
          <a:xfrm>
            <a:off x="6367800" y="2167825"/>
            <a:ext cx="1966500" cy="13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t>Naive solution: </a:t>
            </a:r>
            <a:br>
              <a:rPr lang="en" sz="1500"/>
            </a:br>
            <a:r>
              <a:rPr lang="en" sz="1500"/>
              <a:t>Search every angle to maximize the breathing signal </a:t>
            </a:r>
            <a:endParaRPr sz="1500"/>
          </a:p>
          <a:p>
            <a:pPr marL="0" lvl="0" indent="0" algn="l" rtl="0">
              <a:spcBef>
                <a:spcPts val="1600"/>
              </a:spcBef>
              <a:spcAft>
                <a:spcPts val="0"/>
              </a:spcAft>
              <a:buNone/>
            </a:pPr>
            <a:r>
              <a:rPr lang="en" sz="1500"/>
              <a:t>			</a:t>
            </a:r>
            <a:endParaRPr sz="1500"/>
          </a:p>
          <a:p>
            <a:pPr marL="0" lvl="0" indent="0" algn="l" rtl="0">
              <a:spcBef>
                <a:spcPts val="1600"/>
              </a:spcBef>
              <a:spcAft>
                <a:spcPts val="0"/>
              </a:spcAft>
              <a:buNone/>
            </a:pPr>
            <a:endParaRPr sz="1500"/>
          </a:p>
          <a:p>
            <a:pPr marL="0" lvl="0" indent="0" algn="l" rtl="0">
              <a:spcBef>
                <a:spcPts val="1600"/>
              </a:spcBef>
              <a:spcAft>
                <a:spcPts val="1600"/>
              </a:spcAft>
              <a:buNone/>
            </a:pPr>
            <a:endParaRPr sz="1500"/>
          </a:p>
        </p:txBody>
      </p:sp>
      <p:sp>
        <p:nvSpPr>
          <p:cNvPr id="480" name="Google Shape;480;p3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Our solution: Perform beamforming at microphone array</a:t>
            </a:r>
            <a:endParaRPr sz="2600"/>
          </a:p>
          <a:p>
            <a:pPr marL="0" lvl="0" indent="0" algn="l" rtl="0">
              <a:spcBef>
                <a:spcPts val="0"/>
              </a:spcBef>
              <a:spcAft>
                <a:spcPts val="0"/>
              </a:spcAft>
              <a:buNone/>
            </a:pPr>
            <a:endParaRPr/>
          </a:p>
        </p:txBody>
      </p:sp>
      <p:pic>
        <p:nvPicPr>
          <p:cNvPr id="481" name="Google Shape;481;p34"/>
          <p:cNvPicPr preferRelativeResize="0"/>
          <p:nvPr/>
        </p:nvPicPr>
        <p:blipFill>
          <a:blip r:embed="rId3">
            <a:alphaModFix/>
          </a:blip>
          <a:stretch>
            <a:fillRect/>
          </a:stretch>
        </p:blipFill>
        <p:spPr>
          <a:xfrm>
            <a:off x="4999275" y="2443897"/>
            <a:ext cx="1000850" cy="1426750"/>
          </a:xfrm>
          <a:prstGeom prst="rect">
            <a:avLst/>
          </a:prstGeom>
          <a:noFill/>
          <a:ln>
            <a:noFill/>
          </a:ln>
        </p:spPr>
      </p:pic>
      <p:cxnSp>
        <p:nvCxnSpPr>
          <p:cNvPr id="482" name="Google Shape;482;p34"/>
          <p:cNvCxnSpPr>
            <a:stCxn id="483" idx="1"/>
            <a:endCxn id="484" idx="0"/>
          </p:cNvCxnSpPr>
          <p:nvPr/>
        </p:nvCxnSpPr>
        <p:spPr>
          <a:xfrm flipH="1">
            <a:off x="1908075" y="3366725"/>
            <a:ext cx="3091200" cy="81300"/>
          </a:xfrm>
          <a:prstGeom prst="straightConnector1">
            <a:avLst/>
          </a:prstGeom>
          <a:noFill/>
          <a:ln w="28575" cap="flat" cmpd="sng">
            <a:solidFill>
              <a:srgbClr val="FF00FF"/>
            </a:solidFill>
            <a:prstDash val="dash"/>
            <a:round/>
            <a:headEnd type="none" w="med" len="med"/>
            <a:tailEnd type="triangle" w="med" len="med"/>
          </a:ln>
        </p:spPr>
      </p:cxnSp>
      <p:pic>
        <p:nvPicPr>
          <p:cNvPr id="485" name="Google Shape;485;p34"/>
          <p:cNvPicPr preferRelativeResize="0"/>
          <p:nvPr/>
        </p:nvPicPr>
        <p:blipFill>
          <a:blip r:embed="rId4">
            <a:alphaModFix/>
          </a:blip>
          <a:stretch>
            <a:fillRect/>
          </a:stretch>
        </p:blipFill>
        <p:spPr>
          <a:xfrm rot="5400000">
            <a:off x="1347234" y="4055135"/>
            <a:ext cx="517457" cy="604325"/>
          </a:xfrm>
          <a:prstGeom prst="rect">
            <a:avLst/>
          </a:prstGeom>
          <a:noFill/>
          <a:ln>
            <a:noFill/>
          </a:ln>
        </p:spPr>
      </p:pic>
      <p:pic>
        <p:nvPicPr>
          <p:cNvPr id="486" name="Google Shape;486;p34"/>
          <p:cNvPicPr preferRelativeResize="0"/>
          <p:nvPr/>
        </p:nvPicPr>
        <p:blipFill>
          <a:blip r:embed="rId5">
            <a:alphaModFix/>
          </a:blip>
          <a:stretch>
            <a:fillRect/>
          </a:stretch>
        </p:blipFill>
        <p:spPr>
          <a:xfrm>
            <a:off x="1303800" y="1754000"/>
            <a:ext cx="604325" cy="604325"/>
          </a:xfrm>
          <a:prstGeom prst="rect">
            <a:avLst/>
          </a:prstGeom>
          <a:noFill/>
          <a:ln>
            <a:noFill/>
          </a:ln>
        </p:spPr>
      </p:pic>
      <p:pic>
        <p:nvPicPr>
          <p:cNvPr id="487" name="Google Shape;487;p34"/>
          <p:cNvPicPr preferRelativeResize="0"/>
          <p:nvPr/>
        </p:nvPicPr>
        <p:blipFill>
          <a:blip r:embed="rId4">
            <a:alphaModFix/>
          </a:blip>
          <a:stretch>
            <a:fillRect/>
          </a:stretch>
        </p:blipFill>
        <p:spPr>
          <a:xfrm rot="5400000">
            <a:off x="1347234" y="3597532"/>
            <a:ext cx="517457" cy="604325"/>
          </a:xfrm>
          <a:prstGeom prst="rect">
            <a:avLst/>
          </a:prstGeom>
          <a:noFill/>
          <a:ln>
            <a:noFill/>
          </a:ln>
        </p:spPr>
      </p:pic>
      <p:pic>
        <p:nvPicPr>
          <p:cNvPr id="484" name="Google Shape;484;p34"/>
          <p:cNvPicPr preferRelativeResize="0"/>
          <p:nvPr/>
        </p:nvPicPr>
        <p:blipFill>
          <a:blip r:embed="rId4">
            <a:alphaModFix/>
          </a:blip>
          <a:stretch>
            <a:fillRect/>
          </a:stretch>
        </p:blipFill>
        <p:spPr>
          <a:xfrm rot="5400000">
            <a:off x="1347234" y="3145841"/>
            <a:ext cx="517457" cy="604325"/>
          </a:xfrm>
          <a:prstGeom prst="rect">
            <a:avLst/>
          </a:prstGeom>
          <a:noFill/>
          <a:ln>
            <a:noFill/>
          </a:ln>
        </p:spPr>
      </p:pic>
      <p:cxnSp>
        <p:nvCxnSpPr>
          <p:cNvPr id="488" name="Google Shape;488;p34"/>
          <p:cNvCxnSpPr>
            <a:stCxn id="489" idx="1"/>
            <a:endCxn id="487" idx="0"/>
          </p:cNvCxnSpPr>
          <p:nvPr/>
        </p:nvCxnSpPr>
        <p:spPr>
          <a:xfrm flipH="1">
            <a:off x="1908075" y="3463475"/>
            <a:ext cx="3091200" cy="436200"/>
          </a:xfrm>
          <a:prstGeom prst="straightConnector1">
            <a:avLst/>
          </a:prstGeom>
          <a:noFill/>
          <a:ln w="28575" cap="flat" cmpd="sng">
            <a:solidFill>
              <a:srgbClr val="FF00FF"/>
            </a:solidFill>
            <a:prstDash val="dash"/>
            <a:round/>
            <a:headEnd type="none" w="med" len="med"/>
            <a:tailEnd type="triangle" w="med" len="med"/>
          </a:ln>
        </p:spPr>
      </p:cxnSp>
      <p:cxnSp>
        <p:nvCxnSpPr>
          <p:cNvPr id="490" name="Google Shape;490;p34"/>
          <p:cNvCxnSpPr>
            <a:stCxn id="491" idx="1"/>
            <a:endCxn id="485" idx="0"/>
          </p:cNvCxnSpPr>
          <p:nvPr/>
        </p:nvCxnSpPr>
        <p:spPr>
          <a:xfrm flipH="1">
            <a:off x="1908075" y="3560225"/>
            <a:ext cx="3091200" cy="797100"/>
          </a:xfrm>
          <a:prstGeom prst="straightConnector1">
            <a:avLst/>
          </a:prstGeom>
          <a:noFill/>
          <a:ln w="28575" cap="flat" cmpd="sng">
            <a:solidFill>
              <a:srgbClr val="FF00FF"/>
            </a:solidFill>
            <a:prstDash val="dash"/>
            <a:round/>
            <a:headEnd type="none" w="med" len="med"/>
            <a:tailEnd type="triangle" w="med" len="med"/>
          </a:ln>
        </p:spPr>
      </p:cxnSp>
      <p:sp>
        <p:nvSpPr>
          <p:cNvPr id="491" name="Google Shape;491;p34"/>
          <p:cNvSpPr/>
          <p:nvPr/>
        </p:nvSpPr>
        <p:spPr>
          <a:xfrm>
            <a:off x="4999275" y="34634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4"/>
          <p:cNvSpPr/>
          <p:nvPr/>
        </p:nvSpPr>
        <p:spPr>
          <a:xfrm>
            <a:off x="4999275" y="336672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4"/>
          <p:cNvSpPr/>
          <p:nvPr/>
        </p:nvSpPr>
        <p:spPr>
          <a:xfrm>
            <a:off x="4999275" y="32699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2" name="Google Shape;492;p34"/>
          <p:cNvCxnSpPr>
            <a:stCxn id="493" idx="1"/>
            <a:endCxn id="486" idx="3"/>
          </p:cNvCxnSpPr>
          <p:nvPr/>
        </p:nvCxnSpPr>
        <p:spPr>
          <a:xfrm rot="10800000">
            <a:off x="1908075" y="2056025"/>
            <a:ext cx="3091200" cy="1230000"/>
          </a:xfrm>
          <a:prstGeom prst="straightConnector1">
            <a:avLst/>
          </a:prstGeom>
          <a:noFill/>
          <a:ln w="28575" cap="flat" cmpd="sng">
            <a:solidFill>
              <a:srgbClr val="FF00FF"/>
            </a:solidFill>
            <a:prstDash val="dash"/>
            <a:round/>
            <a:headEnd type="none" w="med" len="med"/>
            <a:tailEnd type="none" w="med" len="med"/>
          </a:ln>
        </p:spPr>
      </p:cxnSp>
      <p:sp>
        <p:nvSpPr>
          <p:cNvPr id="493" name="Google Shape;493;p34"/>
          <p:cNvSpPr/>
          <p:nvPr/>
        </p:nvSpPr>
        <p:spPr>
          <a:xfrm>
            <a:off x="4999275" y="31892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4"/>
          <p:cNvSpPr txBox="1"/>
          <p:nvPr/>
        </p:nvSpPr>
        <p:spPr>
          <a:xfrm>
            <a:off x="1318200" y="2589475"/>
            <a:ext cx="805800" cy="5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chemeClr val="dk2"/>
                </a:solidFill>
                <a:latin typeface="Nunito"/>
                <a:ea typeface="Nunito"/>
                <a:cs typeface="Nunito"/>
                <a:sym typeface="Nunito"/>
              </a:rPr>
              <a:t>𝞪 </a:t>
            </a:r>
            <a:r>
              <a:rPr lang="en" sz="2000" b="1">
                <a:solidFill>
                  <a:schemeClr val="dk2"/>
                </a:solidFill>
                <a:latin typeface="Nunito"/>
                <a:ea typeface="Nunito"/>
                <a:cs typeface="Nunito"/>
                <a:sym typeface="Nunito"/>
              </a:rPr>
              <a:t>= ?</a:t>
            </a:r>
            <a:endParaRPr sz="21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35"/>
          <p:cNvSpPr txBox="1">
            <a:spLocks noGrp="1"/>
          </p:cNvSpPr>
          <p:nvPr>
            <p:ph type="body" idx="1"/>
          </p:nvPr>
        </p:nvSpPr>
        <p:spPr>
          <a:xfrm>
            <a:off x="6367800" y="2167825"/>
            <a:ext cx="1966500" cy="13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t>Naive solution: </a:t>
            </a:r>
            <a:br>
              <a:rPr lang="en" sz="1500"/>
            </a:br>
            <a:r>
              <a:rPr lang="en" sz="1500"/>
              <a:t>Search every angle to maximize the breathing signal </a:t>
            </a:r>
            <a:endParaRPr sz="1500"/>
          </a:p>
          <a:p>
            <a:pPr marL="0" lvl="0" indent="0" algn="l" rtl="0">
              <a:spcBef>
                <a:spcPts val="1600"/>
              </a:spcBef>
              <a:spcAft>
                <a:spcPts val="0"/>
              </a:spcAft>
              <a:buNone/>
            </a:pPr>
            <a:r>
              <a:rPr lang="en" sz="1500"/>
              <a:t>			</a:t>
            </a:r>
            <a:endParaRPr sz="1500"/>
          </a:p>
          <a:p>
            <a:pPr marL="0" lvl="0" indent="0" algn="l" rtl="0">
              <a:spcBef>
                <a:spcPts val="1600"/>
              </a:spcBef>
              <a:spcAft>
                <a:spcPts val="0"/>
              </a:spcAft>
              <a:buNone/>
            </a:pPr>
            <a:endParaRPr sz="1500"/>
          </a:p>
          <a:p>
            <a:pPr marL="0" lvl="0" indent="0" algn="l" rtl="0">
              <a:spcBef>
                <a:spcPts val="1600"/>
              </a:spcBef>
              <a:spcAft>
                <a:spcPts val="1600"/>
              </a:spcAft>
              <a:buNone/>
            </a:pPr>
            <a:endParaRPr sz="1500"/>
          </a:p>
        </p:txBody>
      </p:sp>
      <p:sp>
        <p:nvSpPr>
          <p:cNvPr id="500" name="Google Shape;500;p3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Our solution: Perform beamforming at microphone array</a:t>
            </a:r>
            <a:endParaRPr sz="2600"/>
          </a:p>
          <a:p>
            <a:pPr marL="0" lvl="0" indent="0" algn="l" rtl="0">
              <a:spcBef>
                <a:spcPts val="0"/>
              </a:spcBef>
              <a:spcAft>
                <a:spcPts val="0"/>
              </a:spcAft>
              <a:buNone/>
            </a:pPr>
            <a:endParaRPr/>
          </a:p>
        </p:txBody>
      </p:sp>
      <p:pic>
        <p:nvPicPr>
          <p:cNvPr id="501" name="Google Shape;501;p35"/>
          <p:cNvPicPr preferRelativeResize="0"/>
          <p:nvPr/>
        </p:nvPicPr>
        <p:blipFill>
          <a:blip r:embed="rId3">
            <a:alphaModFix/>
          </a:blip>
          <a:stretch>
            <a:fillRect/>
          </a:stretch>
        </p:blipFill>
        <p:spPr>
          <a:xfrm>
            <a:off x="4999275" y="2443897"/>
            <a:ext cx="1000850" cy="1426750"/>
          </a:xfrm>
          <a:prstGeom prst="rect">
            <a:avLst/>
          </a:prstGeom>
          <a:noFill/>
          <a:ln>
            <a:noFill/>
          </a:ln>
        </p:spPr>
      </p:pic>
      <p:cxnSp>
        <p:nvCxnSpPr>
          <p:cNvPr id="502" name="Google Shape;502;p35"/>
          <p:cNvCxnSpPr>
            <a:stCxn id="503" idx="1"/>
            <a:endCxn id="504" idx="0"/>
          </p:cNvCxnSpPr>
          <p:nvPr/>
        </p:nvCxnSpPr>
        <p:spPr>
          <a:xfrm flipH="1">
            <a:off x="1908075" y="3061025"/>
            <a:ext cx="3091200" cy="387000"/>
          </a:xfrm>
          <a:prstGeom prst="straightConnector1">
            <a:avLst/>
          </a:prstGeom>
          <a:noFill/>
          <a:ln w="28575" cap="flat" cmpd="sng">
            <a:solidFill>
              <a:srgbClr val="FF00FF"/>
            </a:solidFill>
            <a:prstDash val="dash"/>
            <a:round/>
            <a:headEnd type="none" w="med" len="med"/>
            <a:tailEnd type="triangle" w="med" len="med"/>
          </a:ln>
        </p:spPr>
      </p:cxnSp>
      <p:pic>
        <p:nvPicPr>
          <p:cNvPr id="505" name="Google Shape;505;p35"/>
          <p:cNvPicPr preferRelativeResize="0"/>
          <p:nvPr/>
        </p:nvPicPr>
        <p:blipFill>
          <a:blip r:embed="rId4">
            <a:alphaModFix/>
          </a:blip>
          <a:stretch>
            <a:fillRect/>
          </a:stretch>
        </p:blipFill>
        <p:spPr>
          <a:xfrm rot="5400000">
            <a:off x="1347234" y="4055135"/>
            <a:ext cx="517457" cy="604325"/>
          </a:xfrm>
          <a:prstGeom prst="rect">
            <a:avLst/>
          </a:prstGeom>
          <a:noFill/>
          <a:ln>
            <a:noFill/>
          </a:ln>
        </p:spPr>
      </p:pic>
      <p:pic>
        <p:nvPicPr>
          <p:cNvPr id="506" name="Google Shape;506;p35"/>
          <p:cNvPicPr preferRelativeResize="0"/>
          <p:nvPr/>
        </p:nvPicPr>
        <p:blipFill>
          <a:blip r:embed="rId5">
            <a:alphaModFix/>
          </a:blip>
          <a:stretch>
            <a:fillRect/>
          </a:stretch>
        </p:blipFill>
        <p:spPr>
          <a:xfrm>
            <a:off x="1303800" y="1754000"/>
            <a:ext cx="604325" cy="604325"/>
          </a:xfrm>
          <a:prstGeom prst="rect">
            <a:avLst/>
          </a:prstGeom>
          <a:noFill/>
          <a:ln>
            <a:noFill/>
          </a:ln>
        </p:spPr>
      </p:pic>
      <p:pic>
        <p:nvPicPr>
          <p:cNvPr id="507" name="Google Shape;507;p35"/>
          <p:cNvPicPr preferRelativeResize="0"/>
          <p:nvPr/>
        </p:nvPicPr>
        <p:blipFill>
          <a:blip r:embed="rId4">
            <a:alphaModFix/>
          </a:blip>
          <a:stretch>
            <a:fillRect/>
          </a:stretch>
        </p:blipFill>
        <p:spPr>
          <a:xfrm rot="5400000">
            <a:off x="1347234" y="3597532"/>
            <a:ext cx="517457" cy="604325"/>
          </a:xfrm>
          <a:prstGeom prst="rect">
            <a:avLst/>
          </a:prstGeom>
          <a:noFill/>
          <a:ln>
            <a:noFill/>
          </a:ln>
        </p:spPr>
      </p:pic>
      <p:pic>
        <p:nvPicPr>
          <p:cNvPr id="504" name="Google Shape;504;p35"/>
          <p:cNvPicPr preferRelativeResize="0"/>
          <p:nvPr/>
        </p:nvPicPr>
        <p:blipFill>
          <a:blip r:embed="rId4">
            <a:alphaModFix/>
          </a:blip>
          <a:stretch>
            <a:fillRect/>
          </a:stretch>
        </p:blipFill>
        <p:spPr>
          <a:xfrm rot="5400000">
            <a:off x="1347234" y="3145841"/>
            <a:ext cx="517457" cy="604325"/>
          </a:xfrm>
          <a:prstGeom prst="rect">
            <a:avLst/>
          </a:prstGeom>
          <a:noFill/>
          <a:ln>
            <a:noFill/>
          </a:ln>
        </p:spPr>
      </p:pic>
      <p:cxnSp>
        <p:nvCxnSpPr>
          <p:cNvPr id="508" name="Google Shape;508;p35"/>
          <p:cNvCxnSpPr>
            <a:stCxn id="509" idx="1"/>
            <a:endCxn id="507" idx="0"/>
          </p:cNvCxnSpPr>
          <p:nvPr/>
        </p:nvCxnSpPr>
        <p:spPr>
          <a:xfrm flipH="1">
            <a:off x="1908075" y="3157775"/>
            <a:ext cx="3091200" cy="741900"/>
          </a:xfrm>
          <a:prstGeom prst="straightConnector1">
            <a:avLst/>
          </a:prstGeom>
          <a:noFill/>
          <a:ln w="28575" cap="flat" cmpd="sng">
            <a:solidFill>
              <a:srgbClr val="FF00FF"/>
            </a:solidFill>
            <a:prstDash val="dash"/>
            <a:round/>
            <a:headEnd type="none" w="med" len="med"/>
            <a:tailEnd type="triangle" w="med" len="med"/>
          </a:ln>
        </p:spPr>
      </p:cxnSp>
      <p:cxnSp>
        <p:nvCxnSpPr>
          <p:cNvPr id="510" name="Google Shape;510;p35"/>
          <p:cNvCxnSpPr>
            <a:stCxn id="511" idx="1"/>
            <a:endCxn id="505" idx="0"/>
          </p:cNvCxnSpPr>
          <p:nvPr/>
        </p:nvCxnSpPr>
        <p:spPr>
          <a:xfrm flipH="1">
            <a:off x="1908075" y="3254525"/>
            <a:ext cx="3091200" cy="1102800"/>
          </a:xfrm>
          <a:prstGeom prst="straightConnector1">
            <a:avLst/>
          </a:prstGeom>
          <a:noFill/>
          <a:ln w="28575" cap="flat" cmpd="sng">
            <a:solidFill>
              <a:srgbClr val="FF00FF"/>
            </a:solidFill>
            <a:prstDash val="dash"/>
            <a:round/>
            <a:headEnd type="none" w="med" len="med"/>
            <a:tailEnd type="triangle" w="med" len="med"/>
          </a:ln>
        </p:spPr>
      </p:cxnSp>
      <p:sp>
        <p:nvSpPr>
          <p:cNvPr id="511" name="Google Shape;511;p35"/>
          <p:cNvSpPr/>
          <p:nvPr/>
        </p:nvSpPr>
        <p:spPr>
          <a:xfrm>
            <a:off x="4999275" y="31577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5"/>
          <p:cNvSpPr/>
          <p:nvPr/>
        </p:nvSpPr>
        <p:spPr>
          <a:xfrm>
            <a:off x="4999275" y="306102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5"/>
          <p:cNvSpPr/>
          <p:nvPr/>
        </p:nvSpPr>
        <p:spPr>
          <a:xfrm>
            <a:off x="4999275" y="29642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2" name="Google Shape;512;p35"/>
          <p:cNvCxnSpPr>
            <a:stCxn id="513" idx="1"/>
            <a:endCxn id="506" idx="3"/>
          </p:cNvCxnSpPr>
          <p:nvPr/>
        </p:nvCxnSpPr>
        <p:spPr>
          <a:xfrm rot="10800000">
            <a:off x="1908075" y="2056025"/>
            <a:ext cx="3091200" cy="924300"/>
          </a:xfrm>
          <a:prstGeom prst="straightConnector1">
            <a:avLst/>
          </a:prstGeom>
          <a:noFill/>
          <a:ln w="28575" cap="flat" cmpd="sng">
            <a:solidFill>
              <a:srgbClr val="FF00FF"/>
            </a:solidFill>
            <a:prstDash val="dash"/>
            <a:round/>
            <a:headEnd type="none" w="med" len="med"/>
            <a:tailEnd type="none" w="med" len="med"/>
          </a:ln>
        </p:spPr>
      </p:cxnSp>
      <p:sp>
        <p:nvSpPr>
          <p:cNvPr id="513" name="Google Shape;513;p35"/>
          <p:cNvSpPr/>
          <p:nvPr/>
        </p:nvSpPr>
        <p:spPr>
          <a:xfrm>
            <a:off x="4999275" y="2883575"/>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5"/>
          <p:cNvSpPr txBox="1"/>
          <p:nvPr/>
        </p:nvSpPr>
        <p:spPr>
          <a:xfrm>
            <a:off x="1318200" y="2589475"/>
            <a:ext cx="805800" cy="5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chemeClr val="dk2"/>
                </a:solidFill>
                <a:latin typeface="Nunito"/>
                <a:ea typeface="Nunito"/>
                <a:cs typeface="Nunito"/>
                <a:sym typeface="Nunito"/>
              </a:rPr>
              <a:t>𝞪 </a:t>
            </a:r>
            <a:r>
              <a:rPr lang="en" sz="2000" b="1">
                <a:solidFill>
                  <a:schemeClr val="dk2"/>
                </a:solidFill>
                <a:latin typeface="Nunito"/>
                <a:ea typeface="Nunito"/>
                <a:cs typeface="Nunito"/>
                <a:sym typeface="Nunito"/>
              </a:rPr>
              <a:t>= ?</a:t>
            </a:r>
            <a:endParaRPr sz="21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6"/>
          <p:cNvSpPr txBox="1">
            <a:spLocks noGrp="1"/>
          </p:cNvSpPr>
          <p:nvPr>
            <p:ph type="body" idx="1"/>
          </p:nvPr>
        </p:nvSpPr>
        <p:spPr>
          <a:xfrm>
            <a:off x="6367800" y="2167825"/>
            <a:ext cx="1966500" cy="136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u="sng"/>
              <a:t>Naive solution: </a:t>
            </a:r>
            <a:br>
              <a:rPr lang="en" sz="1500"/>
            </a:br>
            <a:r>
              <a:rPr lang="en" sz="1500"/>
              <a:t>Search every angle to maximize the breathing signal </a:t>
            </a:r>
            <a:endParaRPr sz="1500"/>
          </a:p>
          <a:p>
            <a:pPr marL="0" lvl="0" indent="0" algn="l" rtl="0">
              <a:spcBef>
                <a:spcPts val="1600"/>
              </a:spcBef>
              <a:spcAft>
                <a:spcPts val="0"/>
              </a:spcAft>
              <a:buNone/>
            </a:pPr>
            <a:r>
              <a:rPr lang="en" sz="1500"/>
              <a:t>			</a:t>
            </a:r>
            <a:endParaRPr sz="1500"/>
          </a:p>
          <a:p>
            <a:pPr marL="0" lvl="0" indent="0" algn="l" rtl="0">
              <a:spcBef>
                <a:spcPts val="1600"/>
              </a:spcBef>
              <a:spcAft>
                <a:spcPts val="0"/>
              </a:spcAft>
              <a:buNone/>
            </a:pPr>
            <a:endParaRPr sz="1500"/>
          </a:p>
          <a:p>
            <a:pPr marL="0" lvl="0" indent="0" algn="l" rtl="0">
              <a:spcBef>
                <a:spcPts val="1600"/>
              </a:spcBef>
              <a:spcAft>
                <a:spcPts val="1600"/>
              </a:spcAft>
              <a:buNone/>
            </a:pPr>
            <a:endParaRPr sz="1500"/>
          </a:p>
        </p:txBody>
      </p:sp>
      <p:sp>
        <p:nvSpPr>
          <p:cNvPr id="520" name="Google Shape;520;p3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600"/>
              <a:t>Our solution: Perform beamforming at microphone array</a:t>
            </a:r>
            <a:endParaRPr sz="2600"/>
          </a:p>
          <a:p>
            <a:pPr marL="0" lvl="0" indent="0" algn="l" rtl="0">
              <a:spcBef>
                <a:spcPts val="0"/>
              </a:spcBef>
              <a:spcAft>
                <a:spcPts val="0"/>
              </a:spcAft>
              <a:buNone/>
            </a:pPr>
            <a:endParaRPr/>
          </a:p>
        </p:txBody>
      </p:sp>
      <p:pic>
        <p:nvPicPr>
          <p:cNvPr id="521" name="Google Shape;521;p36"/>
          <p:cNvPicPr preferRelativeResize="0"/>
          <p:nvPr/>
        </p:nvPicPr>
        <p:blipFill>
          <a:blip r:embed="rId3">
            <a:alphaModFix/>
          </a:blip>
          <a:stretch>
            <a:fillRect/>
          </a:stretch>
        </p:blipFill>
        <p:spPr>
          <a:xfrm>
            <a:off x="4999275" y="2443897"/>
            <a:ext cx="1000850" cy="1426750"/>
          </a:xfrm>
          <a:prstGeom prst="rect">
            <a:avLst/>
          </a:prstGeom>
          <a:noFill/>
          <a:ln>
            <a:noFill/>
          </a:ln>
        </p:spPr>
      </p:pic>
      <p:cxnSp>
        <p:nvCxnSpPr>
          <p:cNvPr id="522" name="Google Shape;522;p36"/>
          <p:cNvCxnSpPr>
            <a:stCxn id="523" idx="1"/>
            <a:endCxn id="524" idx="0"/>
          </p:cNvCxnSpPr>
          <p:nvPr/>
        </p:nvCxnSpPr>
        <p:spPr>
          <a:xfrm flipH="1">
            <a:off x="1908075" y="2621350"/>
            <a:ext cx="3091200" cy="826800"/>
          </a:xfrm>
          <a:prstGeom prst="straightConnector1">
            <a:avLst/>
          </a:prstGeom>
          <a:noFill/>
          <a:ln w="28575" cap="flat" cmpd="sng">
            <a:solidFill>
              <a:srgbClr val="FF00FF"/>
            </a:solidFill>
            <a:prstDash val="dash"/>
            <a:round/>
            <a:headEnd type="none" w="med" len="med"/>
            <a:tailEnd type="triangle" w="med" len="med"/>
          </a:ln>
        </p:spPr>
      </p:cxnSp>
      <p:pic>
        <p:nvPicPr>
          <p:cNvPr id="525" name="Google Shape;525;p36"/>
          <p:cNvPicPr preferRelativeResize="0"/>
          <p:nvPr/>
        </p:nvPicPr>
        <p:blipFill>
          <a:blip r:embed="rId4">
            <a:alphaModFix/>
          </a:blip>
          <a:stretch>
            <a:fillRect/>
          </a:stretch>
        </p:blipFill>
        <p:spPr>
          <a:xfrm rot="5400000">
            <a:off x="1347234" y="4055135"/>
            <a:ext cx="517457" cy="604325"/>
          </a:xfrm>
          <a:prstGeom prst="rect">
            <a:avLst/>
          </a:prstGeom>
          <a:noFill/>
          <a:ln>
            <a:noFill/>
          </a:ln>
        </p:spPr>
      </p:pic>
      <p:pic>
        <p:nvPicPr>
          <p:cNvPr id="526" name="Google Shape;526;p36"/>
          <p:cNvPicPr preferRelativeResize="0"/>
          <p:nvPr/>
        </p:nvPicPr>
        <p:blipFill>
          <a:blip r:embed="rId5">
            <a:alphaModFix/>
          </a:blip>
          <a:stretch>
            <a:fillRect/>
          </a:stretch>
        </p:blipFill>
        <p:spPr>
          <a:xfrm>
            <a:off x="1303800" y="1754000"/>
            <a:ext cx="604325" cy="604325"/>
          </a:xfrm>
          <a:prstGeom prst="rect">
            <a:avLst/>
          </a:prstGeom>
          <a:noFill/>
          <a:ln>
            <a:noFill/>
          </a:ln>
        </p:spPr>
      </p:pic>
      <p:pic>
        <p:nvPicPr>
          <p:cNvPr id="527" name="Google Shape;527;p36"/>
          <p:cNvPicPr preferRelativeResize="0"/>
          <p:nvPr/>
        </p:nvPicPr>
        <p:blipFill>
          <a:blip r:embed="rId4">
            <a:alphaModFix/>
          </a:blip>
          <a:stretch>
            <a:fillRect/>
          </a:stretch>
        </p:blipFill>
        <p:spPr>
          <a:xfrm rot="5400000">
            <a:off x="1347234" y="3597532"/>
            <a:ext cx="517457" cy="604325"/>
          </a:xfrm>
          <a:prstGeom prst="rect">
            <a:avLst/>
          </a:prstGeom>
          <a:noFill/>
          <a:ln>
            <a:noFill/>
          </a:ln>
        </p:spPr>
      </p:pic>
      <p:pic>
        <p:nvPicPr>
          <p:cNvPr id="524" name="Google Shape;524;p36"/>
          <p:cNvPicPr preferRelativeResize="0"/>
          <p:nvPr/>
        </p:nvPicPr>
        <p:blipFill>
          <a:blip r:embed="rId4">
            <a:alphaModFix/>
          </a:blip>
          <a:stretch>
            <a:fillRect/>
          </a:stretch>
        </p:blipFill>
        <p:spPr>
          <a:xfrm rot="5400000">
            <a:off x="1347234" y="3145841"/>
            <a:ext cx="517457" cy="604325"/>
          </a:xfrm>
          <a:prstGeom prst="rect">
            <a:avLst/>
          </a:prstGeom>
          <a:noFill/>
          <a:ln>
            <a:noFill/>
          </a:ln>
        </p:spPr>
      </p:pic>
      <p:cxnSp>
        <p:nvCxnSpPr>
          <p:cNvPr id="528" name="Google Shape;528;p36"/>
          <p:cNvCxnSpPr>
            <a:stCxn id="529" idx="1"/>
            <a:endCxn id="527" idx="0"/>
          </p:cNvCxnSpPr>
          <p:nvPr/>
        </p:nvCxnSpPr>
        <p:spPr>
          <a:xfrm flipH="1">
            <a:off x="1908075" y="2718100"/>
            <a:ext cx="3091200" cy="1181700"/>
          </a:xfrm>
          <a:prstGeom prst="straightConnector1">
            <a:avLst/>
          </a:prstGeom>
          <a:noFill/>
          <a:ln w="28575" cap="flat" cmpd="sng">
            <a:solidFill>
              <a:srgbClr val="FF00FF"/>
            </a:solidFill>
            <a:prstDash val="dash"/>
            <a:round/>
            <a:headEnd type="none" w="med" len="med"/>
            <a:tailEnd type="triangle" w="med" len="med"/>
          </a:ln>
        </p:spPr>
      </p:cxnSp>
      <p:cxnSp>
        <p:nvCxnSpPr>
          <p:cNvPr id="530" name="Google Shape;530;p36"/>
          <p:cNvCxnSpPr>
            <a:stCxn id="531" idx="1"/>
            <a:endCxn id="525" idx="0"/>
          </p:cNvCxnSpPr>
          <p:nvPr/>
        </p:nvCxnSpPr>
        <p:spPr>
          <a:xfrm flipH="1">
            <a:off x="1908075" y="2814850"/>
            <a:ext cx="3091200" cy="1542300"/>
          </a:xfrm>
          <a:prstGeom prst="straightConnector1">
            <a:avLst/>
          </a:prstGeom>
          <a:noFill/>
          <a:ln w="28575" cap="flat" cmpd="sng">
            <a:solidFill>
              <a:srgbClr val="FF00FF"/>
            </a:solidFill>
            <a:prstDash val="dash"/>
            <a:round/>
            <a:headEnd type="none" w="med" len="med"/>
            <a:tailEnd type="triangle" w="med" len="med"/>
          </a:ln>
        </p:spPr>
      </p:cxnSp>
      <p:sp>
        <p:nvSpPr>
          <p:cNvPr id="531" name="Google Shape;531;p36"/>
          <p:cNvSpPr/>
          <p:nvPr/>
        </p:nvSpPr>
        <p:spPr>
          <a:xfrm>
            <a:off x="4999275" y="27181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4999275" y="262135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4999275" y="25246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2" name="Google Shape;532;p36"/>
          <p:cNvCxnSpPr>
            <a:stCxn id="533" idx="1"/>
            <a:endCxn id="526" idx="3"/>
          </p:cNvCxnSpPr>
          <p:nvPr/>
        </p:nvCxnSpPr>
        <p:spPr>
          <a:xfrm rot="10800000">
            <a:off x="1908075" y="2056150"/>
            <a:ext cx="3091200" cy="484500"/>
          </a:xfrm>
          <a:prstGeom prst="straightConnector1">
            <a:avLst/>
          </a:prstGeom>
          <a:noFill/>
          <a:ln w="28575" cap="flat" cmpd="sng">
            <a:solidFill>
              <a:srgbClr val="FF00FF"/>
            </a:solidFill>
            <a:prstDash val="dash"/>
            <a:round/>
            <a:headEnd type="none" w="med" len="med"/>
            <a:tailEnd type="none" w="med" len="med"/>
          </a:ln>
        </p:spPr>
      </p:cxnSp>
      <p:sp>
        <p:nvSpPr>
          <p:cNvPr id="533" name="Google Shape;533;p36"/>
          <p:cNvSpPr/>
          <p:nvPr/>
        </p:nvSpPr>
        <p:spPr>
          <a:xfrm>
            <a:off x="4999275" y="2443900"/>
            <a:ext cx="193500" cy="19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txBox="1"/>
          <p:nvPr/>
        </p:nvSpPr>
        <p:spPr>
          <a:xfrm>
            <a:off x="1318200" y="2589475"/>
            <a:ext cx="805800" cy="51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chemeClr val="dk2"/>
                </a:solidFill>
                <a:latin typeface="Nunito"/>
                <a:ea typeface="Nunito"/>
                <a:cs typeface="Nunito"/>
                <a:sym typeface="Nunito"/>
              </a:rPr>
              <a:t>𝞪 </a:t>
            </a:r>
            <a:r>
              <a:rPr lang="en" sz="2000" b="1">
                <a:solidFill>
                  <a:schemeClr val="dk2"/>
                </a:solidFill>
                <a:latin typeface="Nunito"/>
                <a:ea typeface="Nunito"/>
                <a:cs typeface="Nunito"/>
                <a:sym typeface="Nunito"/>
              </a:rPr>
              <a:t>= ?</a:t>
            </a:r>
            <a:endParaRPr sz="2100" b="1"/>
          </a:p>
        </p:txBody>
      </p:sp>
      <p:sp>
        <p:nvSpPr>
          <p:cNvPr id="535" name="Google Shape;535;p36"/>
          <p:cNvSpPr txBox="1">
            <a:spLocks noGrp="1"/>
          </p:cNvSpPr>
          <p:nvPr>
            <p:ph type="body" idx="1"/>
          </p:nvPr>
        </p:nvSpPr>
        <p:spPr>
          <a:xfrm>
            <a:off x="6367800" y="3572350"/>
            <a:ext cx="1966500" cy="74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FF00FF"/>
                </a:solidFill>
              </a:rPr>
              <a:t>→  </a:t>
            </a:r>
            <a:r>
              <a:rPr lang="en" sz="1500" i="1">
                <a:solidFill>
                  <a:srgbClr val="FF00FF"/>
                </a:solidFill>
              </a:rPr>
              <a:t>computationally</a:t>
            </a:r>
            <a:br>
              <a:rPr lang="en" sz="1500" i="1">
                <a:solidFill>
                  <a:srgbClr val="FF00FF"/>
                </a:solidFill>
              </a:rPr>
            </a:br>
            <a:r>
              <a:rPr lang="en" sz="1500" i="1">
                <a:solidFill>
                  <a:srgbClr val="FF00FF"/>
                </a:solidFill>
              </a:rPr>
              <a:t>      expensive!</a:t>
            </a:r>
            <a:endParaRPr sz="1500" i="1">
              <a:solidFill>
                <a:srgbClr val="FF00FF"/>
              </a:solidFill>
            </a:endParaRPr>
          </a:p>
          <a:p>
            <a:pPr marL="0" lvl="0" indent="0" algn="l" rtl="0">
              <a:spcBef>
                <a:spcPts val="1600"/>
              </a:spcBef>
              <a:spcAft>
                <a:spcPts val="0"/>
              </a:spcAft>
              <a:buNone/>
            </a:pPr>
            <a:endParaRPr sz="1500"/>
          </a:p>
          <a:p>
            <a:pPr marL="0" lvl="0" indent="0" algn="l" rtl="0">
              <a:spcBef>
                <a:spcPts val="1600"/>
              </a:spcBef>
              <a:spcAft>
                <a:spcPts val="1600"/>
              </a:spcAft>
              <a:buNone/>
            </a:pPr>
            <a:endParaRPr sz="1500"/>
          </a:p>
        </p:txBody>
      </p:sp>
      <p:sp>
        <p:nvSpPr>
          <p:cNvPr id="536" name="Google Shape;536;p36"/>
          <p:cNvSpPr/>
          <p:nvPr/>
        </p:nvSpPr>
        <p:spPr>
          <a:xfrm>
            <a:off x="764550" y="2377850"/>
            <a:ext cx="7614900" cy="1720800"/>
          </a:xfrm>
          <a:prstGeom prst="snip2DiagRect">
            <a:avLst>
              <a:gd name="adj1" fmla="val 0"/>
              <a:gd name="adj2" fmla="val 16667"/>
            </a:avLst>
          </a:prstGeom>
          <a:solidFill>
            <a:srgbClr val="0D1B50">
              <a:alpha val="88270"/>
            </a:srgb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lnSpc>
                <a:spcPct val="150000"/>
              </a:lnSpc>
              <a:spcBef>
                <a:spcPts val="0"/>
              </a:spcBef>
              <a:spcAft>
                <a:spcPts val="0"/>
              </a:spcAft>
              <a:buNone/>
            </a:pPr>
            <a:r>
              <a:rPr lang="en" sz="2300">
                <a:solidFill>
                  <a:srgbClr val="FFFFFF"/>
                </a:solidFill>
                <a:latin typeface="Nunito"/>
                <a:ea typeface="Nunito"/>
                <a:cs typeface="Nunito"/>
                <a:sym typeface="Nunito"/>
              </a:rPr>
              <a:t>Ternary search that maximizes the respiration </a:t>
            </a:r>
            <a:endParaRPr sz="2300">
              <a:solidFill>
                <a:srgbClr val="FFFFFF"/>
              </a:solidFill>
              <a:latin typeface="Nunito"/>
              <a:ea typeface="Nunito"/>
              <a:cs typeface="Nunito"/>
              <a:sym typeface="Nunito"/>
            </a:endParaRPr>
          </a:p>
          <a:p>
            <a:pPr marL="457200" lvl="0" indent="0" algn="ctr" rtl="0">
              <a:lnSpc>
                <a:spcPct val="150000"/>
              </a:lnSpc>
              <a:spcBef>
                <a:spcPts val="0"/>
              </a:spcBef>
              <a:spcAft>
                <a:spcPts val="0"/>
              </a:spcAft>
              <a:buNone/>
            </a:pPr>
            <a:r>
              <a:rPr lang="en" sz="2300">
                <a:solidFill>
                  <a:srgbClr val="FFFFFF"/>
                </a:solidFill>
                <a:latin typeface="Nunito"/>
                <a:ea typeface="Nunito"/>
                <a:cs typeface="Nunito"/>
                <a:sym typeface="Nunito"/>
              </a:rPr>
              <a:t>signal strength in O(log(n)) steps</a:t>
            </a:r>
            <a:endParaRPr sz="2300">
              <a:solidFill>
                <a:srgbClr val="FFFFFF"/>
              </a:solidFill>
              <a:latin typeface="Nunito"/>
              <a:ea typeface="Nunito"/>
              <a:cs typeface="Nunito"/>
              <a:sym typeface="Nunito"/>
            </a:endParaRPr>
          </a:p>
          <a:p>
            <a:pPr marL="457200" lvl="0" indent="0" algn="ctr" rtl="0">
              <a:lnSpc>
                <a:spcPct val="150000"/>
              </a:lnSpc>
              <a:spcBef>
                <a:spcPts val="0"/>
              </a:spcBef>
              <a:spcAft>
                <a:spcPts val="0"/>
              </a:spcAft>
              <a:buNone/>
            </a:pPr>
            <a:r>
              <a:rPr lang="en" sz="2000">
                <a:solidFill>
                  <a:srgbClr val="FFFF00"/>
                </a:solidFill>
                <a:latin typeface="Nunito"/>
                <a:ea typeface="Nunito"/>
                <a:cs typeface="Nunito"/>
                <a:sym typeface="Nunito"/>
              </a:rPr>
              <a:t>→ Run in real time on a Raspberry Pi</a:t>
            </a:r>
            <a:endParaRPr sz="2000">
              <a:solidFill>
                <a:srgbClr val="FFFF00"/>
              </a:solidFill>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1000"/>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10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7"/>
          <p:cNvSpPr txBox="1">
            <a:spLocks noGrp="1"/>
          </p:cNvSpPr>
          <p:nvPr>
            <p:ph type="body" idx="1"/>
          </p:nvPr>
        </p:nvSpPr>
        <p:spPr>
          <a:xfrm>
            <a:off x="1303800" y="1288325"/>
            <a:ext cx="3977400" cy="3313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aven Pro"/>
              <a:buChar char="●"/>
            </a:pPr>
            <a:r>
              <a:rPr lang="en" dirty="0">
                <a:latin typeface="Maven Pro"/>
                <a:ea typeface="Maven Pro"/>
                <a:cs typeface="Maven Pro"/>
                <a:sym typeface="Maven Pro"/>
              </a:rPr>
              <a:t>Find the most likely FFT bin that corresponds to respiratory motion</a:t>
            </a:r>
            <a:br>
              <a:rPr lang="en" dirty="0">
                <a:latin typeface="Maven Pro"/>
                <a:ea typeface="Maven Pro"/>
                <a:cs typeface="Maven Pro"/>
                <a:sym typeface="Maven Pro"/>
              </a:rPr>
            </a:br>
            <a:endParaRPr dirty="0">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dirty="0">
                <a:latin typeface="Maven Pro"/>
                <a:ea typeface="Maven Pro"/>
                <a:cs typeface="Maven Pro"/>
                <a:sym typeface="Maven Pro"/>
              </a:rPr>
              <a:t>For each FFT bin </a:t>
            </a:r>
            <a:r>
              <a:rPr lang="en" b="1" i="1" dirty="0">
                <a:latin typeface="Maven Pro"/>
                <a:ea typeface="Maven Pro"/>
                <a:cs typeface="Maven Pro"/>
                <a:sym typeface="Maven Pro"/>
              </a:rPr>
              <a:t>f</a:t>
            </a:r>
            <a:r>
              <a:rPr lang="en" dirty="0">
                <a:latin typeface="Maven Pro"/>
                <a:ea typeface="Maven Pro"/>
                <a:cs typeface="Maven Pro"/>
                <a:sym typeface="Maven Pro"/>
              </a:rPr>
              <a:t>, perform another FFT over the complex values across all the chirps within the first minute of tracking</a:t>
            </a:r>
            <a:br>
              <a:rPr lang="en" dirty="0">
                <a:latin typeface="Maven Pro"/>
                <a:ea typeface="Maven Pro"/>
                <a:cs typeface="Maven Pro"/>
                <a:sym typeface="Maven Pro"/>
              </a:rPr>
            </a:br>
            <a:endParaRPr dirty="0">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dirty="0">
                <a:latin typeface="Maven Pro"/>
                <a:ea typeface="Maven Pro"/>
                <a:cs typeface="Maven Pro"/>
                <a:sym typeface="Maven Pro"/>
              </a:rPr>
              <a:t>Calculate the </a:t>
            </a:r>
            <a:r>
              <a:rPr lang="en" b="1" i="1" dirty="0">
                <a:latin typeface="Maven Pro"/>
                <a:ea typeface="Maven Pro"/>
                <a:cs typeface="Maven Pro"/>
                <a:sym typeface="Maven Pro"/>
              </a:rPr>
              <a:t>SNR</a:t>
            </a:r>
            <a:r>
              <a:rPr lang="en" b="1" i="1" baseline="-25000" dirty="0">
                <a:latin typeface="Maven Pro"/>
                <a:ea typeface="Maven Pro"/>
                <a:cs typeface="Maven Pro"/>
                <a:sym typeface="Maven Pro"/>
              </a:rPr>
              <a:t>resp</a:t>
            </a:r>
            <a:r>
              <a:rPr lang="en" dirty="0">
                <a:latin typeface="Maven Pro"/>
                <a:ea typeface="Maven Pro"/>
                <a:cs typeface="Maven Pro"/>
                <a:sym typeface="Maven Pro"/>
              </a:rPr>
              <a:t> for each bin </a:t>
            </a:r>
            <a:r>
              <a:rPr lang="en" b="1" i="1" dirty="0">
                <a:latin typeface="Maven Pro"/>
                <a:ea typeface="Maven Pro"/>
                <a:cs typeface="Maven Pro"/>
                <a:sym typeface="Maven Pro"/>
              </a:rPr>
              <a:t>f</a:t>
            </a:r>
            <a:br>
              <a:rPr lang="en" b="1" i="1" dirty="0">
                <a:latin typeface="Maven Pro"/>
                <a:ea typeface="Maven Pro"/>
                <a:cs typeface="Maven Pro"/>
                <a:sym typeface="Maven Pro"/>
              </a:rPr>
            </a:br>
            <a:endParaRPr b="1" i="1" dirty="0">
              <a:latin typeface="Maven Pro"/>
              <a:ea typeface="Maven Pro"/>
              <a:cs typeface="Maven Pro"/>
              <a:sym typeface="Maven Pro"/>
            </a:endParaRPr>
          </a:p>
          <a:p>
            <a:pPr marL="457200" lvl="0" indent="-311150" algn="l" rtl="0">
              <a:spcBef>
                <a:spcPts val="0"/>
              </a:spcBef>
              <a:spcAft>
                <a:spcPts val="0"/>
              </a:spcAft>
              <a:buSzPts val="1300"/>
              <a:buChar char="●"/>
            </a:pPr>
            <a:r>
              <a:rPr lang="en" dirty="0">
                <a:latin typeface="Maven Pro"/>
                <a:ea typeface="Maven Pro"/>
                <a:cs typeface="Maven Pro"/>
                <a:sym typeface="Maven Pro"/>
              </a:rPr>
              <a:t>Select the</a:t>
            </a:r>
            <a:r>
              <a:rPr lang="en" b="1" dirty="0">
                <a:latin typeface="Maven Pro"/>
                <a:ea typeface="Maven Pro"/>
                <a:cs typeface="Maven Pro"/>
                <a:sym typeface="Maven Pro"/>
              </a:rPr>
              <a:t> lowest frequency bin</a:t>
            </a:r>
            <a:r>
              <a:rPr lang="en" dirty="0">
                <a:latin typeface="Maven Pro"/>
                <a:ea typeface="Maven Pro"/>
                <a:cs typeface="Maven Pro"/>
                <a:sym typeface="Maven Pro"/>
              </a:rPr>
              <a:t> that has a</a:t>
            </a:r>
            <a:r>
              <a:rPr lang="en" b="1" dirty="0">
                <a:latin typeface="Maven Pro"/>
                <a:ea typeface="Maven Pro"/>
                <a:cs typeface="Maven Pro"/>
                <a:sym typeface="Maven Pro"/>
              </a:rPr>
              <a:t> peak </a:t>
            </a:r>
            <a:r>
              <a:rPr lang="en" dirty="0">
                <a:latin typeface="Maven Pro"/>
                <a:ea typeface="Maven Pro"/>
                <a:cs typeface="Maven Pro"/>
                <a:sym typeface="Maven Pro"/>
              </a:rPr>
              <a:t>SNR comparable with its neighboring frequency bins, and denote it as </a:t>
            </a:r>
            <a:r>
              <a:rPr lang="en" b="1" i="1" dirty="0">
                <a:latin typeface="Maven Pro"/>
                <a:ea typeface="Maven Pro"/>
                <a:cs typeface="Maven Pro"/>
                <a:sym typeface="Maven Pro"/>
              </a:rPr>
              <a:t>f</a:t>
            </a:r>
            <a:r>
              <a:rPr lang="en" b="1" i="1" baseline="-25000" dirty="0">
                <a:latin typeface="Maven Pro"/>
                <a:ea typeface="Maven Pro"/>
                <a:cs typeface="Maven Pro"/>
                <a:sym typeface="Maven Pro"/>
              </a:rPr>
              <a:t>resp</a:t>
            </a:r>
            <a:br>
              <a:rPr lang="en" b="1" i="1" baseline="-25000" dirty="0">
                <a:latin typeface="Maven Pro"/>
                <a:ea typeface="Maven Pro"/>
                <a:cs typeface="Maven Pro"/>
                <a:sym typeface="Maven Pro"/>
              </a:rPr>
            </a:br>
            <a:endParaRPr b="1" i="1" baseline="-25000" dirty="0">
              <a:latin typeface="Maven Pro"/>
              <a:ea typeface="Maven Pro"/>
              <a:cs typeface="Maven Pro"/>
              <a:sym typeface="Maven Pro"/>
            </a:endParaRPr>
          </a:p>
          <a:p>
            <a:pPr marL="457200" lvl="0" indent="-311150" algn="l" rtl="0">
              <a:lnSpc>
                <a:spcPct val="150000"/>
              </a:lnSpc>
              <a:spcBef>
                <a:spcPts val="0"/>
              </a:spcBef>
              <a:spcAft>
                <a:spcPts val="0"/>
              </a:spcAft>
              <a:buSzPts val="1300"/>
              <a:buFont typeface="Maven Pro"/>
              <a:buChar char="●"/>
            </a:pPr>
            <a:r>
              <a:rPr lang="en" b="1" dirty="0">
                <a:latin typeface="Maven Pro"/>
                <a:ea typeface="Maven Pro"/>
                <a:cs typeface="Maven Pro"/>
                <a:sym typeface="Maven Pro"/>
              </a:rPr>
              <a:t>Round-trip Distance =   </a:t>
            </a:r>
            <a:r>
              <a:rPr lang="en" b="1" i="1" dirty="0">
                <a:latin typeface="Maven Pro"/>
                <a:ea typeface="Maven Pro"/>
                <a:cs typeface="Maven Pro"/>
                <a:sym typeface="Maven Pro"/>
              </a:rPr>
              <a:t>f</a:t>
            </a:r>
            <a:r>
              <a:rPr lang="en" b="1" i="1" baseline="-25000" dirty="0">
                <a:latin typeface="Maven Pro"/>
                <a:ea typeface="Maven Pro"/>
                <a:cs typeface="Maven Pro"/>
                <a:sym typeface="Maven Pro"/>
              </a:rPr>
              <a:t>resp</a:t>
            </a:r>
            <a:r>
              <a:rPr lang="en" b="1" dirty="0">
                <a:latin typeface="Maven Pro"/>
                <a:ea typeface="Maven Pro"/>
                <a:cs typeface="Maven Pro"/>
                <a:sym typeface="Maven Pro"/>
              </a:rPr>
              <a:t>Tc	     		               F</a:t>
            </a:r>
            <a:endParaRPr b="1" dirty="0">
              <a:latin typeface="Maven Pro"/>
              <a:ea typeface="Maven Pro"/>
              <a:cs typeface="Maven Pro"/>
              <a:sym typeface="Maven Pro"/>
            </a:endParaRPr>
          </a:p>
        </p:txBody>
      </p:sp>
      <p:sp>
        <p:nvSpPr>
          <p:cNvPr id="542" name="Google Shape;542;p3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Initial Distance Computation</a:t>
            </a:r>
            <a:endParaRPr/>
          </a:p>
        </p:txBody>
      </p:sp>
      <p:cxnSp>
        <p:nvCxnSpPr>
          <p:cNvPr id="543" name="Google Shape;543;p37"/>
          <p:cNvCxnSpPr/>
          <p:nvPr/>
        </p:nvCxnSpPr>
        <p:spPr>
          <a:xfrm>
            <a:off x="3719422" y="4605891"/>
            <a:ext cx="515100" cy="0"/>
          </a:xfrm>
          <a:prstGeom prst="straightConnector1">
            <a:avLst/>
          </a:prstGeom>
          <a:noFill/>
          <a:ln w="9525" cap="flat" cmpd="sng">
            <a:solidFill>
              <a:schemeClr val="dk2"/>
            </a:solidFill>
            <a:prstDash val="solid"/>
            <a:round/>
            <a:headEnd type="none" w="med" len="med"/>
            <a:tailEnd type="none" w="med" len="med"/>
          </a:ln>
        </p:spPr>
      </p:cxnSp>
      <p:pic>
        <p:nvPicPr>
          <p:cNvPr id="544" name="Google Shape;544;p37"/>
          <p:cNvPicPr preferRelativeResize="0"/>
          <p:nvPr/>
        </p:nvPicPr>
        <p:blipFill>
          <a:blip r:embed="rId3">
            <a:alphaModFix/>
          </a:blip>
          <a:stretch>
            <a:fillRect/>
          </a:stretch>
        </p:blipFill>
        <p:spPr>
          <a:xfrm>
            <a:off x="5613925" y="1867625"/>
            <a:ext cx="3058775" cy="1408250"/>
          </a:xfrm>
          <a:prstGeom prst="rect">
            <a:avLst/>
          </a:prstGeom>
          <a:noFill/>
          <a:ln>
            <a:noFill/>
          </a:ln>
        </p:spPr>
      </p:pic>
      <p:sp>
        <p:nvSpPr>
          <p:cNvPr id="545" name="Google Shape;545;p37"/>
          <p:cNvSpPr txBox="1"/>
          <p:nvPr/>
        </p:nvSpPr>
        <p:spPr>
          <a:xfrm>
            <a:off x="5879800" y="3387500"/>
            <a:ext cx="2792900" cy="450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sz="1100" dirty="0">
                <a:solidFill>
                  <a:schemeClr val="dk2"/>
                </a:solidFill>
                <a:latin typeface="Maven Pro"/>
                <a:ea typeface="Maven Pro"/>
                <a:cs typeface="Maven Pro"/>
                <a:sym typeface="Maven Pro"/>
              </a:rPr>
              <a:t>The FFT of </a:t>
            </a:r>
            <a:r>
              <a:rPr lang="en" sz="1100" b="1" i="1" dirty="0">
                <a:solidFill>
                  <a:schemeClr val="dk2"/>
                </a:solidFill>
                <a:latin typeface="Maven Pro"/>
                <a:ea typeface="Maven Pro"/>
                <a:cs typeface="Maven Pro"/>
                <a:sym typeface="Maven Pro"/>
              </a:rPr>
              <a:t>H</a:t>
            </a:r>
            <a:r>
              <a:rPr lang="en" sz="1100" b="1" i="1" baseline="-25000" dirty="0">
                <a:solidFill>
                  <a:schemeClr val="dk2"/>
                </a:solidFill>
                <a:latin typeface="Maven Pro"/>
                <a:ea typeface="Maven Pro"/>
                <a:cs typeface="Maven Pro"/>
                <a:sym typeface="Maven Pro"/>
              </a:rPr>
              <a:t>f</a:t>
            </a:r>
            <a:r>
              <a:rPr lang="en" sz="1100" dirty="0">
                <a:solidFill>
                  <a:schemeClr val="dk2"/>
                </a:solidFill>
                <a:latin typeface="Maven Pro"/>
                <a:ea typeface="Maven Pro"/>
                <a:cs typeface="Maven Pro"/>
                <a:sym typeface="Maven Pro"/>
              </a:rPr>
              <a:t> over different FFT bins, </a:t>
            </a:r>
            <a:r>
              <a:rPr lang="en" sz="1100" b="1" i="1" dirty="0">
                <a:solidFill>
                  <a:schemeClr val="dk2"/>
                </a:solidFill>
                <a:latin typeface="Maven Pro"/>
                <a:ea typeface="Maven Pro"/>
                <a:cs typeface="Maven Pro"/>
                <a:sym typeface="Maven Pro"/>
              </a:rPr>
              <a:t>f</a:t>
            </a:r>
            <a:r>
              <a:rPr lang="en" sz="1100" dirty="0">
                <a:solidFill>
                  <a:schemeClr val="dk2"/>
                </a:solidFill>
                <a:latin typeface="Maven Pro"/>
                <a:ea typeface="Maven Pro"/>
                <a:cs typeface="Maven Pro"/>
                <a:sym typeface="Maven Pro"/>
              </a:rPr>
              <a:t>. </a:t>
            </a:r>
            <a:endParaRPr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8"/>
          <p:cNvSpPr/>
          <p:nvPr/>
        </p:nvSpPr>
        <p:spPr>
          <a:xfrm>
            <a:off x="6884300" y="1649663"/>
            <a:ext cx="2208600" cy="28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search scope becomes [γl , α2 ]</a:t>
            </a:r>
            <a:endParaRPr/>
          </a:p>
        </p:txBody>
      </p:sp>
      <p:sp>
        <p:nvSpPr>
          <p:cNvPr id="551" name="Google Shape;551;p38"/>
          <p:cNvSpPr/>
          <p:nvPr/>
        </p:nvSpPr>
        <p:spPr>
          <a:xfrm>
            <a:off x="4486300" y="1649663"/>
            <a:ext cx="2208600" cy="28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t>search scope becomes [α1,γr ]</a:t>
            </a:r>
            <a:endParaRPr/>
          </a:p>
        </p:txBody>
      </p:sp>
      <p:sp>
        <p:nvSpPr>
          <p:cNvPr id="552" name="Google Shape;552;p3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Receive Beamforming Algorithm</a:t>
            </a:r>
            <a:endParaRPr>
              <a:solidFill>
                <a:schemeClr val="dk2"/>
              </a:solidFill>
            </a:endParaRPr>
          </a:p>
          <a:p>
            <a:pPr marL="0" lvl="0" indent="0" algn="l" rtl="0">
              <a:spcBef>
                <a:spcPts val="1600"/>
              </a:spcBef>
              <a:spcAft>
                <a:spcPts val="0"/>
              </a:spcAft>
              <a:buNone/>
            </a:pPr>
            <a:endParaRPr/>
          </a:p>
        </p:txBody>
      </p:sp>
      <p:sp>
        <p:nvSpPr>
          <p:cNvPr id="553" name="Google Shape;553;p38"/>
          <p:cNvSpPr txBox="1">
            <a:spLocks noGrp="1"/>
          </p:cNvSpPr>
          <p:nvPr>
            <p:ph type="body" idx="1"/>
          </p:nvPr>
        </p:nvSpPr>
        <p:spPr>
          <a:xfrm>
            <a:off x="683200" y="1609050"/>
            <a:ext cx="3876900" cy="2541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Go through the five multi-FMCW chirps from 6kHz to 21kHz ordered from low to high frequencies.</a:t>
            </a:r>
            <a:br>
              <a:rPr lang="en">
                <a:latin typeface="Maven Pro"/>
                <a:ea typeface="Maven Pro"/>
                <a:cs typeface="Maven Pro"/>
                <a:sym typeface="Maven Pro"/>
              </a:rPr>
            </a:br>
            <a:endParaRPr>
              <a:latin typeface="Maven Pro"/>
              <a:ea typeface="Maven Pro"/>
              <a:cs typeface="Maven Pro"/>
              <a:sym typeface="Maven Pro"/>
            </a:endParaRPr>
          </a:p>
          <a:p>
            <a:pPr marL="457200" lvl="0" indent="-311150" algn="l" rtl="0">
              <a:spcBef>
                <a:spcPts val="0"/>
              </a:spcBef>
              <a:spcAft>
                <a:spcPts val="0"/>
              </a:spcAft>
              <a:buSzPts val="1300"/>
              <a:buChar char="●"/>
            </a:pPr>
            <a:r>
              <a:rPr lang="en">
                <a:latin typeface="Maven Pro"/>
                <a:ea typeface="Maven Pro"/>
                <a:cs typeface="Maven Pro"/>
                <a:sym typeface="Maven Pro"/>
              </a:rPr>
              <a:t>If </a:t>
            </a:r>
            <a:r>
              <a:rPr lang="en" b="1">
                <a:latin typeface="Maven Pro"/>
                <a:ea typeface="Maven Pro"/>
                <a:cs typeface="Maven Pro"/>
                <a:sym typeface="Maven Pro"/>
              </a:rPr>
              <a:t>SNR(α1) &lt; SNR(α2)</a:t>
            </a:r>
            <a:r>
              <a:rPr lang="en">
                <a:latin typeface="Maven Pro"/>
                <a:ea typeface="Maven Pro"/>
                <a:cs typeface="Maven Pro"/>
                <a:sym typeface="Maven Pro"/>
              </a:rPr>
              <a:t> =&gt; narrow down the search scope to </a:t>
            </a:r>
            <a:r>
              <a:rPr lang="en" b="1">
                <a:latin typeface="Maven Pro"/>
                <a:ea typeface="Maven Pro"/>
                <a:cs typeface="Maven Pro"/>
                <a:sym typeface="Maven Pro"/>
              </a:rPr>
              <a:t>[α1,γr ]</a:t>
            </a:r>
            <a:br>
              <a:rPr lang="en" b="1">
                <a:latin typeface="Maven Pro"/>
                <a:ea typeface="Maven Pro"/>
                <a:cs typeface="Maven Pro"/>
                <a:sym typeface="Maven Pro"/>
              </a:rPr>
            </a:br>
            <a:endParaRPr b="1">
              <a:latin typeface="Maven Pro"/>
              <a:ea typeface="Maven Pro"/>
              <a:cs typeface="Maven Pro"/>
              <a:sym typeface="Maven Pro"/>
            </a:endParaRPr>
          </a:p>
          <a:p>
            <a:pPr marL="457200" lvl="0" indent="-311150" algn="l" rtl="0">
              <a:spcBef>
                <a:spcPts val="0"/>
              </a:spcBef>
              <a:spcAft>
                <a:spcPts val="0"/>
              </a:spcAft>
              <a:buSzPts val="1300"/>
              <a:buChar char="●"/>
            </a:pPr>
            <a:r>
              <a:rPr lang="en">
                <a:latin typeface="Maven Pro"/>
                <a:ea typeface="Maven Pro"/>
                <a:cs typeface="Maven Pro"/>
                <a:sym typeface="Maven Pro"/>
              </a:rPr>
              <a:t>If </a:t>
            </a:r>
            <a:r>
              <a:rPr lang="en" b="1">
                <a:latin typeface="Maven Pro"/>
                <a:ea typeface="Maven Pro"/>
                <a:cs typeface="Maven Pro"/>
                <a:sym typeface="Maven Pro"/>
              </a:rPr>
              <a:t>SNR(α1) &gt; SNR(α2)</a:t>
            </a:r>
            <a:r>
              <a:rPr lang="en">
                <a:latin typeface="Maven Pro"/>
                <a:ea typeface="Maven Pro"/>
                <a:cs typeface="Maven Pro"/>
                <a:sym typeface="Maven Pro"/>
              </a:rPr>
              <a:t> =&gt; narrow down the angle search scope to    </a:t>
            </a:r>
            <a:r>
              <a:rPr lang="en" b="1">
                <a:latin typeface="Maven Pro"/>
                <a:ea typeface="Maven Pro"/>
                <a:cs typeface="Maven Pro"/>
                <a:sym typeface="Maven Pro"/>
              </a:rPr>
              <a:t>[γl , α2]</a:t>
            </a:r>
            <a:br>
              <a:rPr lang="en" b="1">
                <a:latin typeface="Maven Pro"/>
                <a:ea typeface="Maven Pro"/>
                <a:cs typeface="Maven Pro"/>
                <a:sym typeface="Maven Pro"/>
              </a:rPr>
            </a:br>
            <a:endParaRPr b="1">
              <a:latin typeface="Maven Pro"/>
              <a:ea typeface="Maven Pro"/>
              <a:cs typeface="Maven Pro"/>
              <a:sym typeface="Maven Pro"/>
            </a:endParaRPr>
          </a:p>
          <a:p>
            <a:pPr marL="457200" lvl="0" indent="-311150" algn="l" rtl="0">
              <a:spcBef>
                <a:spcPts val="0"/>
              </a:spcBef>
              <a:spcAft>
                <a:spcPts val="0"/>
              </a:spcAft>
              <a:buSzPts val="1300"/>
              <a:buChar char="●"/>
            </a:pPr>
            <a:r>
              <a:rPr lang="en">
                <a:latin typeface="Maven Pro"/>
                <a:ea typeface="Maven Pro"/>
                <a:cs typeface="Maven Pro"/>
                <a:sym typeface="Maven Pro"/>
              </a:rPr>
              <a:t>Final </a:t>
            </a:r>
            <a:r>
              <a:rPr lang="en" b="1">
                <a:latin typeface="Maven Pro"/>
                <a:ea typeface="Maven Pro"/>
                <a:cs typeface="Maven Pro"/>
                <a:sym typeface="Maven Pro"/>
              </a:rPr>
              <a:t>α</a:t>
            </a:r>
            <a:r>
              <a:rPr lang="en">
                <a:latin typeface="Maven Pro"/>
                <a:ea typeface="Maven Pro"/>
                <a:cs typeface="Maven Pro"/>
                <a:sym typeface="Maven Pro"/>
              </a:rPr>
              <a:t> is the </a:t>
            </a:r>
            <a:r>
              <a:rPr lang="en" b="1">
                <a:latin typeface="Maven Pro"/>
                <a:ea typeface="Maven Pro"/>
                <a:cs typeface="Maven Pro"/>
                <a:sym typeface="Maven Pro"/>
              </a:rPr>
              <a:t>middle</a:t>
            </a:r>
            <a:r>
              <a:rPr lang="en">
                <a:latin typeface="Maven Pro"/>
                <a:ea typeface="Maven Pro"/>
                <a:cs typeface="Maven Pro"/>
                <a:sym typeface="Maven Pro"/>
              </a:rPr>
              <a:t> of the search scope</a:t>
            </a:r>
            <a:endParaRPr>
              <a:latin typeface="Maven Pro"/>
              <a:ea typeface="Maven Pro"/>
              <a:cs typeface="Maven Pro"/>
              <a:sym typeface="Maven Pro"/>
            </a:endParaRPr>
          </a:p>
        </p:txBody>
      </p:sp>
      <p:pic>
        <p:nvPicPr>
          <p:cNvPr id="554" name="Google Shape;554;p38"/>
          <p:cNvPicPr preferRelativeResize="0"/>
          <p:nvPr/>
        </p:nvPicPr>
        <p:blipFill>
          <a:blip r:embed="rId3">
            <a:alphaModFix/>
          </a:blip>
          <a:stretch>
            <a:fillRect/>
          </a:stretch>
        </p:blipFill>
        <p:spPr>
          <a:xfrm>
            <a:off x="4572000" y="1990050"/>
            <a:ext cx="3966474" cy="2423200"/>
          </a:xfrm>
          <a:prstGeom prst="rect">
            <a:avLst/>
          </a:prstGeom>
          <a:noFill/>
          <a:ln>
            <a:noFill/>
          </a:ln>
        </p:spPr>
      </p:pic>
      <p:cxnSp>
        <p:nvCxnSpPr>
          <p:cNvPr id="555" name="Google Shape;555;p38"/>
          <p:cNvCxnSpPr/>
          <p:nvPr/>
        </p:nvCxnSpPr>
        <p:spPr>
          <a:xfrm rot="10800000" flipH="1">
            <a:off x="5323437" y="2000850"/>
            <a:ext cx="171300" cy="265500"/>
          </a:xfrm>
          <a:prstGeom prst="straightConnector1">
            <a:avLst/>
          </a:prstGeom>
          <a:noFill/>
          <a:ln w="19050" cap="flat" cmpd="sng">
            <a:solidFill>
              <a:schemeClr val="dk2"/>
            </a:solidFill>
            <a:prstDash val="solid"/>
            <a:round/>
            <a:headEnd type="none" w="med" len="med"/>
            <a:tailEnd type="triangle" w="med" len="med"/>
          </a:ln>
        </p:spPr>
      </p:cxnSp>
      <p:cxnSp>
        <p:nvCxnSpPr>
          <p:cNvPr id="556" name="Google Shape;556;p38"/>
          <p:cNvCxnSpPr/>
          <p:nvPr/>
        </p:nvCxnSpPr>
        <p:spPr>
          <a:xfrm rot="10800000" flipH="1">
            <a:off x="6831975" y="2010550"/>
            <a:ext cx="234000" cy="2928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560"/>
        <p:cNvGrpSpPr/>
        <p:nvPr/>
      </p:nvGrpSpPr>
      <p:grpSpPr>
        <a:xfrm>
          <a:off x="0" y="0"/>
          <a:ext cx="0" cy="0"/>
          <a:chOff x="0" y="0"/>
          <a:chExt cx="0" cy="0"/>
        </a:xfrm>
      </p:grpSpPr>
      <p:sp>
        <p:nvSpPr>
          <p:cNvPr id="561" name="Google Shape;561;p3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Infant Localization and Beamforming</a:t>
            </a:r>
            <a:endParaRPr/>
          </a:p>
        </p:txBody>
      </p:sp>
      <p:sp>
        <p:nvSpPr>
          <p:cNvPr id="562" name="Google Shape;562;p39"/>
          <p:cNvSpPr txBox="1">
            <a:spLocks noGrp="1"/>
          </p:cNvSpPr>
          <p:nvPr>
            <p:ph type="body" idx="1"/>
          </p:nvPr>
        </p:nvSpPr>
        <p:spPr>
          <a:xfrm>
            <a:off x="1303800" y="1761450"/>
            <a:ext cx="7030500" cy="2541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000000"/>
              </a:buClr>
              <a:buSzPts val="1800"/>
              <a:buFont typeface="Maven Pro"/>
              <a:buChar char="●"/>
            </a:pPr>
            <a:r>
              <a:rPr lang="en" sz="1800">
                <a:solidFill>
                  <a:srgbClr val="000000"/>
                </a:solidFill>
                <a:latin typeface="Maven Pro"/>
                <a:ea typeface="Maven Pro"/>
                <a:cs typeface="Maven Pro"/>
                <a:sym typeface="Maven Pro"/>
              </a:rPr>
              <a:t>Calculate delays </a:t>
            </a:r>
            <a:r>
              <a:rPr lang="en" sz="1800" b="1">
                <a:solidFill>
                  <a:srgbClr val="000000"/>
                </a:solidFill>
                <a:latin typeface="Maven Pro"/>
                <a:ea typeface="Maven Pro"/>
                <a:cs typeface="Maven Pro"/>
                <a:sym typeface="Maven Pro"/>
              </a:rPr>
              <a:t>∆i</a:t>
            </a:r>
            <a:r>
              <a:rPr lang="en" sz="1800">
                <a:solidFill>
                  <a:srgbClr val="000000"/>
                </a:solidFill>
                <a:latin typeface="Maven Pro"/>
                <a:ea typeface="Maven Pro"/>
                <a:cs typeface="Maven Pro"/>
                <a:sym typeface="Maven Pro"/>
              </a:rPr>
              <a:t> based on the angle </a:t>
            </a:r>
            <a:r>
              <a:rPr lang="en" sz="1800" b="1">
                <a:solidFill>
                  <a:srgbClr val="000000"/>
                </a:solidFill>
                <a:latin typeface="Arial"/>
                <a:ea typeface="Arial"/>
                <a:cs typeface="Arial"/>
                <a:sym typeface="Arial"/>
              </a:rPr>
              <a:t>α</a:t>
            </a:r>
            <a:endParaRPr sz="1800" b="1">
              <a:solidFill>
                <a:srgbClr val="000000"/>
              </a:solidFill>
              <a:latin typeface="Maven Pro"/>
              <a:ea typeface="Maven Pro"/>
              <a:cs typeface="Maven Pro"/>
              <a:sym typeface="Maven Pro"/>
            </a:endParaRPr>
          </a:p>
          <a:p>
            <a:pPr marL="457200" lvl="0" indent="-342900" algn="l" rtl="0">
              <a:lnSpc>
                <a:spcPct val="100000"/>
              </a:lnSpc>
              <a:spcBef>
                <a:spcPts val="0"/>
              </a:spcBef>
              <a:spcAft>
                <a:spcPts val="0"/>
              </a:spcAft>
              <a:buSzPts val="1800"/>
              <a:buFont typeface="Maven Pro"/>
              <a:buChar char="●"/>
            </a:pPr>
            <a:r>
              <a:rPr lang="en" sz="1800">
                <a:solidFill>
                  <a:srgbClr val="000000"/>
                </a:solidFill>
                <a:latin typeface="Maven Pro"/>
                <a:ea typeface="Maven Pro"/>
                <a:cs typeface="Maven Pro"/>
                <a:sym typeface="Maven Pro"/>
              </a:rPr>
              <a:t>Beamforming signal R(t) = </a:t>
            </a:r>
            <a:r>
              <a:rPr lang="en" sz="1800">
                <a:solidFill>
                  <a:srgbClr val="202124"/>
                </a:solidFill>
                <a:highlight>
                  <a:srgbClr val="FFFFFF"/>
                </a:highlight>
                <a:latin typeface="Maven Pro"/>
                <a:ea typeface="Maven Pro"/>
                <a:cs typeface="Maven Pro"/>
                <a:sym typeface="Maven Pro"/>
              </a:rPr>
              <a:t>Σ</a:t>
            </a:r>
            <a:r>
              <a:rPr lang="en" sz="1800">
                <a:solidFill>
                  <a:srgbClr val="000000"/>
                </a:solidFill>
                <a:latin typeface="Maven Pro"/>
                <a:ea typeface="Maven Pro"/>
                <a:cs typeface="Maven Pro"/>
                <a:sym typeface="Maven Pro"/>
              </a:rPr>
              <a:t> Ri(t − ∆i)</a:t>
            </a:r>
            <a:endParaRPr sz="1800">
              <a:solidFill>
                <a:srgbClr val="000000"/>
              </a:solidFill>
              <a:latin typeface="Maven Pro"/>
              <a:ea typeface="Maven Pro"/>
              <a:cs typeface="Maven Pro"/>
              <a:sym typeface="Maven Pro"/>
            </a:endParaRPr>
          </a:p>
          <a:p>
            <a:pPr marL="457200" lvl="0" indent="-342900" algn="l" rtl="0">
              <a:lnSpc>
                <a:spcPct val="100000"/>
              </a:lnSpc>
              <a:spcBef>
                <a:spcPts val="0"/>
              </a:spcBef>
              <a:spcAft>
                <a:spcPts val="0"/>
              </a:spcAft>
              <a:buClr>
                <a:srgbClr val="000000"/>
              </a:buClr>
              <a:buSzPts val="1800"/>
              <a:buChar char="●"/>
            </a:pPr>
            <a:r>
              <a:rPr lang="en" sz="1800">
                <a:solidFill>
                  <a:srgbClr val="000000"/>
                </a:solidFill>
                <a:latin typeface="Maven Pro"/>
                <a:ea typeface="Maven Pro"/>
                <a:cs typeface="Maven Pro"/>
                <a:sym typeface="Maven Pro"/>
              </a:rPr>
              <a:t>Beamforming angle search and distance estimation only done </a:t>
            </a:r>
            <a:r>
              <a:rPr lang="en" sz="1800" b="1">
                <a:solidFill>
                  <a:srgbClr val="000000"/>
                </a:solidFill>
                <a:latin typeface="Maven Pro"/>
                <a:ea typeface="Maven Pro"/>
                <a:cs typeface="Maven Pro"/>
                <a:sym typeface="Maven Pro"/>
              </a:rPr>
              <a:t>once</a:t>
            </a:r>
            <a:r>
              <a:rPr lang="en" sz="1800">
                <a:solidFill>
                  <a:srgbClr val="000000"/>
                </a:solidFill>
                <a:latin typeface="Maven Pro"/>
                <a:ea typeface="Maven Pro"/>
                <a:cs typeface="Maven Pro"/>
                <a:sym typeface="Maven Pro"/>
              </a:rPr>
              <a:t> at the </a:t>
            </a:r>
            <a:r>
              <a:rPr lang="en" sz="1800" b="1">
                <a:solidFill>
                  <a:srgbClr val="000000"/>
                </a:solidFill>
                <a:latin typeface="Maven Pro"/>
                <a:ea typeface="Maven Pro"/>
                <a:cs typeface="Maven Pro"/>
                <a:sym typeface="Maven Pro"/>
              </a:rPr>
              <a:t>beginning</a:t>
            </a:r>
            <a:r>
              <a:rPr lang="en" sz="1800">
                <a:solidFill>
                  <a:srgbClr val="000000"/>
                </a:solidFill>
                <a:latin typeface="Maven Pro"/>
                <a:ea typeface="Maven Pro"/>
                <a:cs typeface="Maven Pro"/>
                <a:sym typeface="Maven Pro"/>
              </a:rPr>
              <a:t> of the tracking process</a:t>
            </a:r>
            <a:endParaRPr sz="1800">
              <a:solidFill>
                <a:srgbClr val="000000"/>
              </a:solidFill>
              <a:latin typeface="Maven Pro"/>
              <a:ea typeface="Maven Pro"/>
              <a:cs typeface="Maven Pro"/>
              <a:sym typeface="Maven Pro"/>
            </a:endParaRPr>
          </a:p>
          <a:p>
            <a:pPr marL="0" lvl="0" indent="0" algn="l" rtl="0">
              <a:lnSpc>
                <a:spcPct val="100000"/>
              </a:lnSpc>
              <a:spcBef>
                <a:spcPts val="0"/>
              </a:spcBef>
              <a:spcAft>
                <a:spcPts val="0"/>
              </a:spcAft>
              <a:buNone/>
            </a:pPr>
            <a:endParaRPr sz="1800">
              <a:solidFill>
                <a:srgbClr val="000000"/>
              </a:solidFill>
              <a:latin typeface="Maven Pro"/>
              <a:ea typeface="Maven Pro"/>
              <a:cs typeface="Maven Pro"/>
              <a:sym typeface="Maven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Implementation</a:t>
            </a:r>
            <a:endParaRPr/>
          </a:p>
        </p:txBody>
      </p:sp>
      <p:pic>
        <p:nvPicPr>
          <p:cNvPr id="568" name="Google Shape;568;p40"/>
          <p:cNvPicPr preferRelativeResize="0"/>
          <p:nvPr/>
        </p:nvPicPr>
        <p:blipFill>
          <a:blip r:embed="rId3">
            <a:alphaModFix/>
          </a:blip>
          <a:stretch>
            <a:fillRect/>
          </a:stretch>
        </p:blipFill>
        <p:spPr>
          <a:xfrm>
            <a:off x="838063" y="1536375"/>
            <a:ext cx="1838325" cy="3086100"/>
          </a:xfrm>
          <a:prstGeom prst="rect">
            <a:avLst/>
          </a:prstGeom>
          <a:noFill/>
          <a:ln>
            <a:noFill/>
          </a:ln>
        </p:spPr>
      </p:pic>
      <p:pic>
        <p:nvPicPr>
          <p:cNvPr id="569" name="Google Shape;569;p40"/>
          <p:cNvPicPr preferRelativeResize="0"/>
          <p:nvPr/>
        </p:nvPicPr>
        <p:blipFill>
          <a:blip r:embed="rId4">
            <a:alphaModFix/>
          </a:blip>
          <a:stretch>
            <a:fillRect/>
          </a:stretch>
        </p:blipFill>
        <p:spPr>
          <a:xfrm>
            <a:off x="2850513" y="1541125"/>
            <a:ext cx="1857375" cy="3076575"/>
          </a:xfrm>
          <a:prstGeom prst="rect">
            <a:avLst/>
          </a:prstGeom>
          <a:noFill/>
          <a:ln>
            <a:noFill/>
          </a:ln>
        </p:spPr>
      </p:pic>
      <p:cxnSp>
        <p:nvCxnSpPr>
          <p:cNvPr id="570" name="Google Shape;570;p40"/>
          <p:cNvCxnSpPr/>
          <p:nvPr/>
        </p:nvCxnSpPr>
        <p:spPr>
          <a:xfrm rot="10800000" flipH="1">
            <a:off x="4009950" y="2316100"/>
            <a:ext cx="1740300" cy="8100"/>
          </a:xfrm>
          <a:prstGeom prst="straightConnector1">
            <a:avLst/>
          </a:prstGeom>
          <a:noFill/>
          <a:ln w="38100" cap="flat" cmpd="sng">
            <a:solidFill>
              <a:srgbClr val="FF00FF"/>
            </a:solidFill>
            <a:prstDash val="solid"/>
            <a:round/>
            <a:headEnd type="none" w="med" len="med"/>
            <a:tailEnd type="stealth" w="med" len="med"/>
          </a:ln>
        </p:spPr>
      </p:cxnSp>
      <p:cxnSp>
        <p:nvCxnSpPr>
          <p:cNvPr id="571" name="Google Shape;571;p40"/>
          <p:cNvCxnSpPr/>
          <p:nvPr/>
        </p:nvCxnSpPr>
        <p:spPr>
          <a:xfrm rot="10800000" flipH="1">
            <a:off x="4009950" y="3719850"/>
            <a:ext cx="1740300" cy="8100"/>
          </a:xfrm>
          <a:prstGeom prst="straightConnector1">
            <a:avLst/>
          </a:prstGeom>
          <a:noFill/>
          <a:ln w="38100" cap="flat" cmpd="sng">
            <a:solidFill>
              <a:srgbClr val="FF00FF"/>
            </a:solidFill>
            <a:prstDash val="solid"/>
            <a:round/>
            <a:headEnd type="none" w="med" len="med"/>
            <a:tailEnd type="stealth" w="med" len="med"/>
          </a:ln>
        </p:spPr>
      </p:cxnSp>
      <p:sp>
        <p:nvSpPr>
          <p:cNvPr id="572" name="Google Shape;572;p40"/>
          <p:cNvSpPr txBox="1"/>
          <p:nvPr/>
        </p:nvSpPr>
        <p:spPr>
          <a:xfrm>
            <a:off x="5798825" y="1927600"/>
            <a:ext cx="2507100" cy="6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Nunito"/>
                <a:ea typeface="Nunito"/>
                <a:cs typeface="Nunito"/>
                <a:sym typeface="Nunito"/>
              </a:rPr>
              <a:t>$2 speaker transmitting at up to 59dB</a:t>
            </a:r>
            <a:endParaRPr sz="1600" b="1">
              <a:latin typeface="Nunito"/>
              <a:ea typeface="Nunito"/>
              <a:cs typeface="Nunito"/>
              <a:sym typeface="Nunito"/>
            </a:endParaRPr>
          </a:p>
        </p:txBody>
      </p:sp>
      <p:sp>
        <p:nvSpPr>
          <p:cNvPr id="573" name="Google Shape;573;p40"/>
          <p:cNvSpPr txBox="1"/>
          <p:nvPr/>
        </p:nvSpPr>
        <p:spPr>
          <a:xfrm>
            <a:off x="5798825" y="3500100"/>
            <a:ext cx="25071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Nunito"/>
                <a:ea typeface="Nunito"/>
                <a:cs typeface="Nunito"/>
                <a:sym typeface="Nunito"/>
              </a:rPr>
              <a:t>MiniDSP 7-mic array</a:t>
            </a:r>
            <a:endParaRPr sz="1600" b="1">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p:txBody>
      </p:sp>
      <p:sp>
        <p:nvSpPr>
          <p:cNvPr id="579" name="Google Shape;579;p41"/>
          <p:cNvSpPr txBox="1">
            <a:spLocks noGrp="1"/>
          </p:cNvSpPr>
          <p:nvPr>
            <p:ph type="body" idx="1"/>
          </p:nvPr>
        </p:nvSpPr>
        <p:spPr>
          <a:xfrm>
            <a:off x="1227600" y="1761450"/>
            <a:ext cx="7030500" cy="2541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Extensive evaluation in two setups:</a:t>
            </a:r>
            <a:endParaRPr sz="1800">
              <a:latin typeface="Maven Pro"/>
              <a:ea typeface="Maven Pro"/>
              <a:cs typeface="Maven Pro"/>
              <a:sym typeface="Maven Pro"/>
            </a:endParaRPr>
          </a:p>
          <a:p>
            <a:pPr marL="914400" lvl="1" indent="-342900" algn="l" rtl="0">
              <a:spcBef>
                <a:spcPts val="0"/>
              </a:spcBef>
              <a:spcAft>
                <a:spcPts val="0"/>
              </a:spcAft>
              <a:buSzPts val="1800"/>
              <a:buAutoNum type="alphaLcPeriod"/>
            </a:pPr>
            <a:r>
              <a:rPr lang="en" sz="1800">
                <a:latin typeface="Maven Pro"/>
                <a:ea typeface="Maven Pro"/>
                <a:cs typeface="Maven Pro"/>
                <a:sym typeface="Maven Pro"/>
              </a:rPr>
              <a:t>Micro-benchmarks on $25,000 infant simulator : evaluate the effect of different </a:t>
            </a:r>
            <a:r>
              <a:rPr lang="en" sz="1800" b="1">
                <a:latin typeface="Maven Pro"/>
                <a:ea typeface="Maven Pro"/>
                <a:cs typeface="Maven Pro"/>
                <a:sym typeface="Maven Pro"/>
              </a:rPr>
              <a:t>parameters</a:t>
            </a:r>
            <a:endParaRPr sz="1800" b="1">
              <a:latin typeface="Maven Pro"/>
              <a:ea typeface="Maven Pro"/>
              <a:cs typeface="Maven Pro"/>
              <a:sym typeface="Maven Pro"/>
            </a:endParaRPr>
          </a:p>
          <a:p>
            <a:pPr marL="914400" lvl="1" indent="-342900" algn="l" rtl="0">
              <a:spcBef>
                <a:spcPts val="0"/>
              </a:spcBef>
              <a:spcAft>
                <a:spcPts val="0"/>
              </a:spcAft>
              <a:buSzPts val="1800"/>
              <a:buAutoNum type="alphaLcPeriod"/>
            </a:pPr>
            <a:r>
              <a:rPr lang="en" sz="1800">
                <a:latin typeface="Maven Pro"/>
                <a:ea typeface="Maven Pro"/>
                <a:cs typeface="Maven Pro"/>
                <a:sym typeface="Maven Pro"/>
              </a:rPr>
              <a:t>Five new-born infants in Neonatal Intensive Care Unit (NICU) at UW Medical Center : verify the </a:t>
            </a:r>
            <a:r>
              <a:rPr lang="en" sz="1800" b="1">
                <a:latin typeface="Maven Pro"/>
                <a:ea typeface="Maven Pro"/>
                <a:cs typeface="Maven Pro"/>
                <a:sym typeface="Maven Pro"/>
              </a:rPr>
              <a:t>validity</a:t>
            </a:r>
            <a:r>
              <a:rPr lang="en" sz="1800">
                <a:latin typeface="Maven Pro"/>
                <a:ea typeface="Maven Pro"/>
                <a:cs typeface="Maven Pro"/>
                <a:sym typeface="Maven Pro"/>
              </a:rPr>
              <a:t> of the system</a:t>
            </a:r>
            <a:endParaRPr sz="1800">
              <a:latin typeface="Maven Pro"/>
              <a:ea typeface="Maven Pro"/>
              <a:cs typeface="Maven Pro"/>
              <a:sym typeface="Maven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5"/>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 infant vital sign monitors are highly invasive. Critical cases have lead to severe complications including: rashes, burns, death from strangulation.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92" name="Google Shape;292;p15"/>
          <p:cNvPicPr preferRelativeResize="0"/>
          <p:nvPr/>
        </p:nvPicPr>
        <p:blipFill>
          <a:blip r:embed="rId3">
            <a:alphaModFix/>
          </a:blip>
          <a:stretch>
            <a:fillRect/>
          </a:stretch>
        </p:blipFill>
        <p:spPr>
          <a:xfrm>
            <a:off x="425388" y="828457"/>
            <a:ext cx="2449992" cy="2534991"/>
          </a:xfrm>
          <a:prstGeom prst="rect">
            <a:avLst/>
          </a:prstGeom>
          <a:noFill/>
          <a:ln>
            <a:noFill/>
          </a:ln>
        </p:spPr>
      </p:pic>
      <p:pic>
        <p:nvPicPr>
          <p:cNvPr id="293" name="Google Shape;293;p15"/>
          <p:cNvPicPr preferRelativeResize="0"/>
          <p:nvPr/>
        </p:nvPicPr>
        <p:blipFill>
          <a:blip r:embed="rId4">
            <a:alphaModFix/>
          </a:blip>
          <a:stretch>
            <a:fillRect/>
          </a:stretch>
        </p:blipFill>
        <p:spPr>
          <a:xfrm>
            <a:off x="6268620" y="828458"/>
            <a:ext cx="2449993" cy="2534993"/>
          </a:xfrm>
          <a:prstGeom prst="rect">
            <a:avLst/>
          </a:prstGeom>
          <a:noFill/>
          <a:ln>
            <a:noFill/>
          </a:ln>
        </p:spPr>
      </p:pic>
      <p:pic>
        <p:nvPicPr>
          <p:cNvPr id="294" name="Google Shape;294;p15"/>
          <p:cNvPicPr preferRelativeResize="0"/>
          <p:nvPr/>
        </p:nvPicPr>
        <p:blipFill>
          <a:blip r:embed="rId5">
            <a:alphaModFix/>
          </a:blip>
          <a:stretch>
            <a:fillRect/>
          </a:stretch>
        </p:blipFill>
        <p:spPr>
          <a:xfrm>
            <a:off x="3347691" y="819350"/>
            <a:ext cx="2449992" cy="2534991"/>
          </a:xfrm>
          <a:prstGeom prst="rect">
            <a:avLst/>
          </a:prstGeom>
          <a:noFill/>
          <a:ln>
            <a:noFill/>
          </a:ln>
        </p:spPr>
      </p:pic>
      <p:sp>
        <p:nvSpPr>
          <p:cNvPr id="295" name="Google Shape;295;p15"/>
          <p:cNvSpPr txBox="1"/>
          <p:nvPr/>
        </p:nvSpPr>
        <p:spPr>
          <a:xfrm>
            <a:off x="426968" y="3383186"/>
            <a:ext cx="24498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666666"/>
                </a:solidFill>
                <a:latin typeface="Nunito"/>
                <a:ea typeface="Nunito"/>
                <a:cs typeface="Nunito"/>
                <a:sym typeface="Nunito"/>
              </a:rPr>
              <a:t>Snuza</a:t>
            </a:r>
            <a:endParaRPr b="1" i="1">
              <a:solidFill>
                <a:srgbClr val="666666"/>
              </a:solidFill>
              <a:latin typeface="Nunito"/>
              <a:ea typeface="Nunito"/>
              <a:cs typeface="Nunito"/>
              <a:sym typeface="Nunito"/>
            </a:endParaRPr>
          </a:p>
        </p:txBody>
      </p:sp>
      <p:sp>
        <p:nvSpPr>
          <p:cNvPr id="296" name="Google Shape;296;p15"/>
          <p:cNvSpPr txBox="1"/>
          <p:nvPr/>
        </p:nvSpPr>
        <p:spPr>
          <a:xfrm>
            <a:off x="3347773" y="3383186"/>
            <a:ext cx="24498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666666"/>
                </a:solidFill>
                <a:latin typeface="Nunito"/>
                <a:ea typeface="Nunito"/>
                <a:cs typeface="Nunito"/>
                <a:sym typeface="Nunito"/>
              </a:rPr>
              <a:t>Owlet Smart Sock</a:t>
            </a:r>
            <a:endParaRPr b="1" i="1">
              <a:solidFill>
                <a:srgbClr val="666666"/>
              </a:solidFill>
              <a:latin typeface="Nunito"/>
              <a:ea typeface="Nunito"/>
              <a:cs typeface="Nunito"/>
              <a:sym typeface="Nunito"/>
            </a:endParaRPr>
          </a:p>
        </p:txBody>
      </p:sp>
      <p:sp>
        <p:nvSpPr>
          <p:cNvPr id="297" name="Google Shape;297;p15"/>
          <p:cNvSpPr txBox="1"/>
          <p:nvPr/>
        </p:nvSpPr>
        <p:spPr>
          <a:xfrm>
            <a:off x="6267216" y="3383186"/>
            <a:ext cx="2449800" cy="4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i="1">
                <a:solidFill>
                  <a:srgbClr val="666666"/>
                </a:solidFill>
                <a:latin typeface="Nunito"/>
                <a:ea typeface="Nunito"/>
                <a:cs typeface="Nunito"/>
                <a:sym typeface="Nunito"/>
              </a:rPr>
              <a:t>Angelcare</a:t>
            </a:r>
            <a:endParaRPr b="1" i="1">
              <a:solidFill>
                <a:srgbClr val="666666"/>
              </a:solidFill>
              <a:latin typeface="Nunito"/>
              <a:ea typeface="Nunito"/>
              <a:cs typeface="Nunito"/>
              <a:sym typeface="Nunito"/>
            </a:endParaRPr>
          </a:p>
        </p:txBody>
      </p:sp>
      <p:pic>
        <p:nvPicPr>
          <p:cNvPr id="298" name="Google Shape;298;p15"/>
          <p:cNvPicPr preferRelativeResize="0"/>
          <p:nvPr/>
        </p:nvPicPr>
        <p:blipFill>
          <a:blip r:embed="rId6">
            <a:alphaModFix/>
          </a:blip>
          <a:stretch>
            <a:fillRect/>
          </a:stretch>
        </p:blipFill>
        <p:spPr>
          <a:xfrm>
            <a:off x="0" y="484823"/>
            <a:ext cx="6035850" cy="3563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additive="base">
                                        <p:cTn id="7" dur="1000"/>
                                        <p:tgtEl>
                                          <p:spTgt spid="2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42"/>
          <p:cNvPicPr preferRelativeResize="0"/>
          <p:nvPr/>
        </p:nvPicPr>
        <p:blipFill rotWithShape="1">
          <a:blip r:embed="rId3">
            <a:alphaModFix/>
          </a:blip>
          <a:srcRect t="3775" b="21007"/>
          <a:stretch/>
        </p:blipFill>
        <p:spPr>
          <a:xfrm>
            <a:off x="0" y="0"/>
            <a:ext cx="9144001" cy="4138974"/>
          </a:xfrm>
          <a:prstGeom prst="rect">
            <a:avLst/>
          </a:prstGeom>
          <a:noFill/>
          <a:ln>
            <a:noFill/>
          </a:ln>
        </p:spPr>
      </p:pic>
      <p:sp>
        <p:nvSpPr>
          <p:cNvPr id="585" name="Google Shape;585;p42"/>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t>Evaluation with Infant Simulator</a:t>
            </a:r>
            <a:endParaRPr sz="2800"/>
          </a:p>
        </p:txBody>
      </p:sp>
      <p:sp>
        <p:nvSpPr>
          <p:cNvPr id="586" name="Google Shape;586;p42"/>
          <p:cNvSpPr/>
          <p:nvPr/>
        </p:nvSpPr>
        <p:spPr>
          <a:xfrm>
            <a:off x="583950" y="560025"/>
            <a:ext cx="3708900" cy="3188400"/>
          </a:xfrm>
          <a:prstGeom prst="snip2DiagRect">
            <a:avLst>
              <a:gd name="adj1" fmla="val 0"/>
              <a:gd name="adj2" fmla="val 16667"/>
            </a:avLst>
          </a:prstGeom>
          <a:solidFill>
            <a:srgbClr val="0D7C7C">
              <a:alpha val="9216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FFFF"/>
                </a:solidFill>
                <a:latin typeface="Maven Pro"/>
                <a:ea typeface="Maven Pro"/>
                <a:cs typeface="Maven Pro"/>
                <a:sym typeface="Maven Pro"/>
              </a:rPr>
              <a:t>Parameters:</a:t>
            </a:r>
            <a:endParaRPr sz="1600" b="1">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Distance (up to 0.7m)</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Orientation (0°, 45°, 90°)</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Position (top, left, right, bottom)</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Sound pressure (50-59 dB (A))</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Breathing rate and intensity</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Interference of distant movement</a:t>
            </a:r>
            <a:endParaRPr sz="1300">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Maven Pro"/>
              <a:buChar char="●"/>
            </a:pPr>
            <a:r>
              <a:rPr lang="en" sz="1300">
                <a:solidFill>
                  <a:srgbClr val="FFFFFF"/>
                </a:solidFill>
                <a:latin typeface="Maven Pro"/>
                <a:ea typeface="Maven Pro"/>
                <a:cs typeface="Maven Pro"/>
                <a:sym typeface="Maven Pro"/>
              </a:rPr>
              <a:t>Interference from ambient soundc</a:t>
            </a:r>
            <a:endParaRPr sz="1300">
              <a:solidFill>
                <a:srgbClr val="FFFFFF"/>
              </a:solidFill>
              <a:latin typeface="Maven Pro"/>
              <a:ea typeface="Maven Pro"/>
              <a:cs typeface="Maven Pro"/>
              <a:sym typeface="Maven Pro"/>
            </a:endParaRPr>
          </a:p>
        </p:txBody>
      </p:sp>
      <p:sp>
        <p:nvSpPr>
          <p:cNvPr id="587" name="Google Shape;587;p42"/>
          <p:cNvSpPr/>
          <p:nvPr/>
        </p:nvSpPr>
        <p:spPr>
          <a:xfrm>
            <a:off x="4851150" y="560025"/>
            <a:ext cx="3708900" cy="3188400"/>
          </a:xfrm>
          <a:prstGeom prst="snip2DiagRect">
            <a:avLst>
              <a:gd name="adj1" fmla="val 0"/>
              <a:gd name="adj2" fmla="val 16667"/>
            </a:avLst>
          </a:prstGeom>
          <a:solidFill>
            <a:srgbClr val="C0791B">
              <a:alpha val="8824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FFFF"/>
                </a:solidFill>
                <a:latin typeface="Maven Pro"/>
                <a:ea typeface="Maven Pro"/>
                <a:cs typeface="Maven Pro"/>
                <a:sym typeface="Maven Pro"/>
              </a:rPr>
              <a:t>Key Results:</a:t>
            </a:r>
            <a:endParaRPr sz="1600" b="1">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Respiratory rate within </a:t>
            </a:r>
            <a:r>
              <a:rPr lang="en" sz="1300" b="1">
                <a:solidFill>
                  <a:srgbClr val="FFFF00"/>
                </a:solidFill>
                <a:latin typeface="Maven Pro"/>
                <a:ea typeface="Maven Pro"/>
                <a:cs typeface="Maven Pro"/>
                <a:sym typeface="Maven Pro"/>
              </a:rPr>
              <a:t>5% / 10%</a:t>
            </a:r>
            <a:r>
              <a:rPr lang="en" sz="1300">
                <a:solidFill>
                  <a:srgbClr val="FFFFFF"/>
                </a:solidFill>
                <a:latin typeface="Maven Pro"/>
                <a:ea typeface="Maven Pro"/>
                <a:cs typeface="Maven Pro"/>
                <a:sym typeface="Maven Pro"/>
              </a:rPr>
              <a:t> at a distance of </a:t>
            </a:r>
            <a:r>
              <a:rPr lang="en" sz="1300" b="1">
                <a:solidFill>
                  <a:srgbClr val="FFFF00"/>
                </a:solidFill>
                <a:latin typeface="Maven Pro"/>
                <a:ea typeface="Maven Pro"/>
                <a:cs typeface="Maven Pro"/>
                <a:sym typeface="Maven Pro"/>
              </a:rPr>
              <a:t>0.5m / 0.7m</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Works up to </a:t>
            </a:r>
            <a:r>
              <a:rPr lang="en" sz="1300" b="1">
                <a:solidFill>
                  <a:srgbClr val="FFFF00"/>
                </a:solidFill>
                <a:latin typeface="Maven Pro"/>
                <a:ea typeface="Maven Pro"/>
                <a:cs typeface="Maven Pro"/>
                <a:sym typeface="Maven Pro"/>
              </a:rPr>
              <a:t>65 BPM</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Minimal degradation when wrapped with </a:t>
            </a:r>
            <a:r>
              <a:rPr lang="en" sz="1300" b="1">
                <a:solidFill>
                  <a:srgbClr val="FFFF00"/>
                </a:solidFill>
                <a:latin typeface="Maven Pro"/>
                <a:ea typeface="Maven Pro"/>
                <a:cs typeface="Maven Pro"/>
                <a:sym typeface="Maven Pro"/>
              </a:rPr>
              <a:t>sleep sack</a:t>
            </a:r>
            <a:endParaRPr sz="1300" b="1">
              <a:solidFill>
                <a:srgbClr val="FFFF00"/>
              </a:solidFill>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1000"/>
                                        <p:tgtEl>
                                          <p:spTgt spid="5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
                                        </p:tgtEl>
                                        <p:attrNameLst>
                                          <p:attrName>style.visibility</p:attrName>
                                        </p:attrNameLst>
                                      </p:cBhvr>
                                      <p:to>
                                        <p:strVal val="visible"/>
                                      </p:to>
                                    </p:set>
                                    <p:animEffect transition="in" filter="fade">
                                      <p:cBhvr>
                                        <p:cTn id="12" dur="10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Accuracy</a:t>
            </a:r>
            <a:endParaRPr/>
          </a:p>
        </p:txBody>
      </p:sp>
      <p:pic>
        <p:nvPicPr>
          <p:cNvPr id="593" name="Google Shape;593;p43"/>
          <p:cNvPicPr preferRelativeResize="0"/>
          <p:nvPr/>
        </p:nvPicPr>
        <p:blipFill>
          <a:blip r:embed="rId3">
            <a:alphaModFix/>
          </a:blip>
          <a:stretch>
            <a:fillRect/>
          </a:stretch>
        </p:blipFill>
        <p:spPr>
          <a:xfrm>
            <a:off x="414100" y="2035878"/>
            <a:ext cx="2602516" cy="1463131"/>
          </a:xfrm>
          <a:prstGeom prst="rect">
            <a:avLst/>
          </a:prstGeom>
          <a:noFill/>
          <a:ln>
            <a:noFill/>
          </a:ln>
        </p:spPr>
      </p:pic>
      <p:pic>
        <p:nvPicPr>
          <p:cNvPr id="594" name="Google Shape;594;p43"/>
          <p:cNvPicPr preferRelativeResize="0"/>
          <p:nvPr/>
        </p:nvPicPr>
        <p:blipFill>
          <a:blip r:embed="rId4">
            <a:alphaModFix/>
          </a:blip>
          <a:stretch>
            <a:fillRect/>
          </a:stretch>
        </p:blipFill>
        <p:spPr>
          <a:xfrm>
            <a:off x="3173584" y="1979850"/>
            <a:ext cx="2776847" cy="1575200"/>
          </a:xfrm>
          <a:prstGeom prst="rect">
            <a:avLst/>
          </a:prstGeom>
          <a:noFill/>
          <a:ln>
            <a:noFill/>
          </a:ln>
        </p:spPr>
      </p:pic>
      <p:pic>
        <p:nvPicPr>
          <p:cNvPr id="595" name="Google Shape;595;p43"/>
          <p:cNvPicPr preferRelativeResize="0"/>
          <p:nvPr/>
        </p:nvPicPr>
        <p:blipFill>
          <a:blip r:embed="rId5">
            <a:alphaModFix/>
          </a:blip>
          <a:stretch>
            <a:fillRect/>
          </a:stretch>
        </p:blipFill>
        <p:spPr>
          <a:xfrm>
            <a:off x="6127370" y="2070113"/>
            <a:ext cx="2683456" cy="1394644"/>
          </a:xfrm>
          <a:prstGeom prst="rect">
            <a:avLst/>
          </a:prstGeom>
          <a:noFill/>
          <a:ln>
            <a:noFill/>
          </a:ln>
        </p:spPr>
      </p:pic>
      <p:sp>
        <p:nvSpPr>
          <p:cNvPr id="596" name="Google Shape;596;p43"/>
          <p:cNvSpPr txBox="1"/>
          <p:nvPr/>
        </p:nvSpPr>
        <p:spPr>
          <a:xfrm>
            <a:off x="514950" y="3694800"/>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Respiration rate accuracy with </a:t>
            </a:r>
            <a:r>
              <a:rPr lang="en" sz="1000" b="1">
                <a:latin typeface="Maven Pro"/>
                <a:ea typeface="Maven Pro"/>
                <a:cs typeface="Maven Pro"/>
                <a:sym typeface="Maven Pro"/>
              </a:rPr>
              <a:t>different placement locations</a:t>
            </a:r>
            <a:r>
              <a:rPr lang="en" sz="1000">
                <a:latin typeface="Maven Pro"/>
                <a:ea typeface="Maven Pro"/>
                <a:cs typeface="Maven Pro"/>
                <a:sym typeface="Maven Pro"/>
              </a:rPr>
              <a:t> </a:t>
            </a:r>
            <a:r>
              <a:rPr lang="en" sz="1000" b="1">
                <a:latin typeface="Maven Pro"/>
                <a:ea typeface="Maven Pro"/>
                <a:cs typeface="Maven Pro"/>
                <a:sym typeface="Maven Pro"/>
              </a:rPr>
              <a:t>of the microphone array</a:t>
            </a:r>
            <a:r>
              <a:rPr lang="en" sz="1000">
                <a:latin typeface="Maven Pro"/>
                <a:ea typeface="Maven Pro"/>
                <a:cs typeface="Maven Pro"/>
                <a:sym typeface="Maven Pro"/>
              </a:rPr>
              <a:t> at 56 dB(A). Error bars represent the min-max interval.</a:t>
            </a:r>
            <a:endParaRPr sz="1000">
              <a:latin typeface="Maven Pro"/>
              <a:ea typeface="Maven Pro"/>
              <a:cs typeface="Maven Pro"/>
              <a:sym typeface="Maven Pro"/>
            </a:endParaRPr>
          </a:p>
        </p:txBody>
      </p:sp>
      <p:sp>
        <p:nvSpPr>
          <p:cNvPr id="597" name="Google Shape;597;p43"/>
          <p:cNvSpPr txBox="1"/>
          <p:nvPr/>
        </p:nvSpPr>
        <p:spPr>
          <a:xfrm>
            <a:off x="3406775" y="3694800"/>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Respiration rate accuracy with </a:t>
            </a:r>
            <a:r>
              <a:rPr lang="en" sz="1000" b="1">
                <a:latin typeface="Maven Pro"/>
                <a:ea typeface="Maven Pro"/>
                <a:cs typeface="Maven Pro"/>
                <a:sym typeface="Maven Pro"/>
              </a:rPr>
              <a:t>different angles of the microphone array</a:t>
            </a:r>
            <a:r>
              <a:rPr lang="en" sz="1000">
                <a:latin typeface="Maven Pro"/>
                <a:ea typeface="Maven Pro"/>
                <a:cs typeface="Maven Pro"/>
                <a:sym typeface="Maven Pro"/>
              </a:rPr>
              <a:t> at 56 dB(A).</a:t>
            </a:r>
            <a:endParaRPr sz="1000">
              <a:latin typeface="Maven Pro"/>
              <a:ea typeface="Maven Pro"/>
              <a:cs typeface="Maven Pro"/>
              <a:sym typeface="Maven Pro"/>
            </a:endParaRPr>
          </a:p>
        </p:txBody>
      </p:sp>
      <p:sp>
        <p:nvSpPr>
          <p:cNvPr id="598" name="Google Shape;598;p43"/>
          <p:cNvSpPr txBox="1"/>
          <p:nvPr/>
        </p:nvSpPr>
        <p:spPr>
          <a:xfrm>
            <a:off x="6218250" y="3694800"/>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Accuracy of computing respiratory rate with </a:t>
            </a:r>
            <a:r>
              <a:rPr lang="en" sz="1000" b="1">
                <a:latin typeface="Maven Pro"/>
                <a:ea typeface="Maven Pro"/>
                <a:cs typeface="Maven Pro"/>
                <a:sym typeface="Maven Pro"/>
              </a:rPr>
              <a:t>different at-ear sound pressures</a:t>
            </a:r>
            <a:r>
              <a:rPr lang="en" sz="1000">
                <a:latin typeface="Maven Pro"/>
                <a:ea typeface="Maven Pro"/>
                <a:cs typeface="Maven Pro"/>
                <a:sym typeface="Maven Pro"/>
              </a:rPr>
              <a:t>.</a:t>
            </a:r>
            <a:endParaRPr sz="1000">
              <a:latin typeface="Maven Pro"/>
              <a:ea typeface="Maven Pro"/>
              <a:cs typeface="Maven Pro"/>
              <a:sym typeface="Maven Pr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Effects</a:t>
            </a:r>
            <a:endParaRPr/>
          </a:p>
        </p:txBody>
      </p:sp>
      <p:sp>
        <p:nvSpPr>
          <p:cNvPr id="604" name="Google Shape;604;p44"/>
          <p:cNvSpPr txBox="1"/>
          <p:nvPr/>
        </p:nvSpPr>
        <p:spPr>
          <a:xfrm>
            <a:off x="514950" y="269245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With and without sleep sack.</a:t>
            </a:r>
            <a:endParaRPr sz="1000" b="1">
              <a:latin typeface="Nunito"/>
              <a:ea typeface="Nunito"/>
              <a:cs typeface="Nunito"/>
              <a:sym typeface="Nunito"/>
            </a:endParaRPr>
          </a:p>
        </p:txBody>
      </p:sp>
      <p:sp>
        <p:nvSpPr>
          <p:cNvPr id="605" name="Google Shape;605;p44"/>
          <p:cNvSpPr txBox="1"/>
          <p:nvPr/>
        </p:nvSpPr>
        <p:spPr>
          <a:xfrm>
            <a:off x="3406775" y="269245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Another moving adult at a distance.</a:t>
            </a:r>
            <a:endParaRPr sz="1000" b="1">
              <a:latin typeface="Nunito"/>
              <a:ea typeface="Nunito"/>
              <a:cs typeface="Nunito"/>
              <a:sym typeface="Nunito"/>
            </a:endParaRPr>
          </a:p>
        </p:txBody>
      </p:sp>
      <p:sp>
        <p:nvSpPr>
          <p:cNvPr id="606" name="Google Shape;606;p44"/>
          <p:cNvSpPr txBox="1"/>
          <p:nvPr/>
        </p:nvSpPr>
        <p:spPr>
          <a:xfrm>
            <a:off x="6218250" y="269245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Ambient interfering sound.</a:t>
            </a:r>
            <a:endParaRPr sz="1000" b="1">
              <a:latin typeface="Nunito"/>
              <a:ea typeface="Nunito"/>
              <a:cs typeface="Nunito"/>
              <a:sym typeface="Nunito"/>
            </a:endParaRPr>
          </a:p>
        </p:txBody>
      </p:sp>
      <p:pic>
        <p:nvPicPr>
          <p:cNvPr id="607" name="Google Shape;607;p44"/>
          <p:cNvPicPr preferRelativeResize="0"/>
          <p:nvPr/>
        </p:nvPicPr>
        <p:blipFill>
          <a:blip r:embed="rId3">
            <a:alphaModFix/>
          </a:blip>
          <a:stretch>
            <a:fillRect/>
          </a:stretch>
        </p:blipFill>
        <p:spPr>
          <a:xfrm>
            <a:off x="424075" y="1337025"/>
            <a:ext cx="2536304" cy="1448427"/>
          </a:xfrm>
          <a:prstGeom prst="rect">
            <a:avLst/>
          </a:prstGeom>
          <a:noFill/>
          <a:ln>
            <a:noFill/>
          </a:ln>
        </p:spPr>
      </p:pic>
      <p:pic>
        <p:nvPicPr>
          <p:cNvPr id="608" name="Google Shape;608;p44"/>
          <p:cNvPicPr preferRelativeResize="0"/>
          <p:nvPr/>
        </p:nvPicPr>
        <p:blipFill>
          <a:blip r:embed="rId4">
            <a:alphaModFix/>
          </a:blip>
          <a:stretch>
            <a:fillRect/>
          </a:stretch>
        </p:blipFill>
        <p:spPr>
          <a:xfrm>
            <a:off x="3350477" y="1383638"/>
            <a:ext cx="2443058" cy="1355181"/>
          </a:xfrm>
          <a:prstGeom prst="rect">
            <a:avLst/>
          </a:prstGeom>
          <a:noFill/>
          <a:ln>
            <a:noFill/>
          </a:ln>
        </p:spPr>
      </p:pic>
      <p:pic>
        <p:nvPicPr>
          <p:cNvPr id="609" name="Google Shape;609;p44"/>
          <p:cNvPicPr preferRelativeResize="0"/>
          <p:nvPr/>
        </p:nvPicPr>
        <p:blipFill>
          <a:blip r:embed="rId5">
            <a:alphaModFix/>
          </a:blip>
          <a:stretch>
            <a:fillRect/>
          </a:stretch>
        </p:blipFill>
        <p:spPr>
          <a:xfrm>
            <a:off x="6110061" y="1377424"/>
            <a:ext cx="2511439" cy="1367614"/>
          </a:xfrm>
          <a:prstGeom prst="rect">
            <a:avLst/>
          </a:prstGeom>
          <a:noFill/>
          <a:ln>
            <a:noFill/>
          </a:ln>
        </p:spPr>
      </p:pic>
      <p:sp>
        <p:nvSpPr>
          <p:cNvPr id="610" name="Google Shape;610;p44"/>
          <p:cNvSpPr txBox="1"/>
          <p:nvPr/>
        </p:nvSpPr>
        <p:spPr>
          <a:xfrm>
            <a:off x="514938" y="460250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Apnea event detection ROC curves.</a:t>
            </a:r>
            <a:endParaRPr sz="1000" b="1">
              <a:latin typeface="Nunito"/>
              <a:ea typeface="Nunito"/>
              <a:cs typeface="Nunito"/>
              <a:sym typeface="Nunito"/>
            </a:endParaRPr>
          </a:p>
        </p:txBody>
      </p:sp>
      <p:sp>
        <p:nvSpPr>
          <p:cNvPr id="611" name="Google Shape;611;p44"/>
          <p:cNvSpPr txBox="1"/>
          <p:nvPr/>
        </p:nvSpPr>
        <p:spPr>
          <a:xfrm>
            <a:off x="3406763" y="460250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Motion detection ROC curves.</a:t>
            </a:r>
            <a:endParaRPr sz="1000" b="1">
              <a:latin typeface="Nunito"/>
              <a:ea typeface="Nunito"/>
              <a:cs typeface="Nunito"/>
              <a:sym typeface="Nunito"/>
            </a:endParaRPr>
          </a:p>
        </p:txBody>
      </p:sp>
      <p:sp>
        <p:nvSpPr>
          <p:cNvPr id="612" name="Google Shape;612;p44"/>
          <p:cNvSpPr txBox="1"/>
          <p:nvPr/>
        </p:nvSpPr>
        <p:spPr>
          <a:xfrm>
            <a:off x="6218238" y="4602500"/>
            <a:ext cx="2501700" cy="36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latin typeface="Nunito"/>
                <a:ea typeface="Nunito"/>
                <a:cs typeface="Nunito"/>
                <a:sym typeface="Nunito"/>
              </a:rPr>
              <a:t>Sound detection ROC curves</a:t>
            </a:r>
            <a:endParaRPr sz="1000" b="1">
              <a:latin typeface="Nunito"/>
              <a:ea typeface="Nunito"/>
              <a:cs typeface="Nunito"/>
              <a:sym typeface="Nunito"/>
            </a:endParaRPr>
          </a:p>
        </p:txBody>
      </p:sp>
      <p:pic>
        <p:nvPicPr>
          <p:cNvPr id="613" name="Google Shape;613;p44"/>
          <p:cNvPicPr preferRelativeResize="0"/>
          <p:nvPr/>
        </p:nvPicPr>
        <p:blipFill>
          <a:blip r:embed="rId6">
            <a:alphaModFix/>
          </a:blip>
          <a:stretch>
            <a:fillRect/>
          </a:stretch>
        </p:blipFill>
        <p:spPr>
          <a:xfrm>
            <a:off x="424075" y="3339339"/>
            <a:ext cx="2328369" cy="1263149"/>
          </a:xfrm>
          <a:prstGeom prst="rect">
            <a:avLst/>
          </a:prstGeom>
          <a:noFill/>
          <a:ln>
            <a:noFill/>
          </a:ln>
        </p:spPr>
      </p:pic>
      <p:pic>
        <p:nvPicPr>
          <p:cNvPr id="614" name="Google Shape;614;p44"/>
          <p:cNvPicPr preferRelativeResize="0"/>
          <p:nvPr/>
        </p:nvPicPr>
        <p:blipFill>
          <a:blip r:embed="rId7">
            <a:alphaModFix/>
          </a:blip>
          <a:stretch>
            <a:fillRect/>
          </a:stretch>
        </p:blipFill>
        <p:spPr>
          <a:xfrm>
            <a:off x="3315342" y="3144351"/>
            <a:ext cx="2340011" cy="1501809"/>
          </a:xfrm>
          <a:prstGeom prst="rect">
            <a:avLst/>
          </a:prstGeom>
          <a:noFill/>
          <a:ln>
            <a:noFill/>
          </a:ln>
        </p:spPr>
      </p:pic>
      <p:pic>
        <p:nvPicPr>
          <p:cNvPr id="615" name="Google Shape;615;p44"/>
          <p:cNvPicPr preferRelativeResize="0"/>
          <p:nvPr/>
        </p:nvPicPr>
        <p:blipFill>
          <a:blip r:embed="rId8">
            <a:alphaModFix/>
          </a:blip>
          <a:stretch>
            <a:fillRect/>
          </a:stretch>
        </p:blipFill>
        <p:spPr>
          <a:xfrm>
            <a:off x="6110041" y="3188014"/>
            <a:ext cx="2270160" cy="14144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45"/>
          <p:cNvPicPr preferRelativeResize="0"/>
          <p:nvPr/>
        </p:nvPicPr>
        <p:blipFill rotWithShape="1">
          <a:blip r:embed="rId3">
            <a:alphaModFix/>
          </a:blip>
          <a:srcRect t="10313" b="8602"/>
          <a:stretch/>
        </p:blipFill>
        <p:spPr>
          <a:xfrm>
            <a:off x="0" y="0"/>
            <a:ext cx="9144000" cy="4138974"/>
          </a:xfrm>
          <a:prstGeom prst="rect">
            <a:avLst/>
          </a:prstGeom>
          <a:noFill/>
          <a:ln>
            <a:noFill/>
          </a:ln>
        </p:spPr>
      </p:pic>
      <p:sp>
        <p:nvSpPr>
          <p:cNvPr id="621" name="Google Shape;621;p45"/>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t>Evaluation with Infants in NICU</a:t>
            </a:r>
            <a:endParaRPr sz="2800" b="1"/>
          </a:p>
          <a:p>
            <a:pPr marL="0" lvl="0" indent="0" algn="l" rtl="0">
              <a:spcBef>
                <a:spcPts val="0"/>
              </a:spcBef>
              <a:spcAft>
                <a:spcPts val="0"/>
              </a:spcAft>
              <a:buNone/>
            </a:pPr>
            <a:endParaRPr sz="1600" b="1"/>
          </a:p>
        </p:txBody>
      </p:sp>
      <p:sp>
        <p:nvSpPr>
          <p:cNvPr id="622" name="Google Shape;622;p45"/>
          <p:cNvSpPr/>
          <p:nvPr/>
        </p:nvSpPr>
        <p:spPr>
          <a:xfrm>
            <a:off x="583950" y="560025"/>
            <a:ext cx="3708900" cy="3188400"/>
          </a:xfrm>
          <a:prstGeom prst="snip2DiagRect">
            <a:avLst>
              <a:gd name="adj1" fmla="val 0"/>
              <a:gd name="adj2" fmla="val 16667"/>
            </a:avLst>
          </a:prstGeom>
          <a:solidFill>
            <a:srgbClr val="0D7C7C">
              <a:alpha val="9216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FFFF"/>
                </a:solidFill>
                <a:latin typeface="Maven Pro"/>
                <a:ea typeface="Maven Pro"/>
                <a:cs typeface="Maven Pro"/>
                <a:sym typeface="Maven Pro"/>
              </a:rPr>
              <a:t>Five premature infants:</a:t>
            </a:r>
            <a:endParaRPr sz="1600" b="1">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Weight: </a:t>
            </a:r>
            <a:r>
              <a:rPr lang="en" sz="1300" b="1">
                <a:solidFill>
                  <a:srgbClr val="FFFF00"/>
                </a:solidFill>
                <a:latin typeface="Maven Pro"/>
                <a:ea typeface="Maven Pro"/>
                <a:cs typeface="Maven Pro"/>
                <a:sym typeface="Maven Pro"/>
              </a:rPr>
              <a:t>3.5 kg - 4.5 kg</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Age: </a:t>
            </a:r>
            <a:r>
              <a:rPr lang="en" sz="1300" b="1">
                <a:solidFill>
                  <a:srgbClr val="FFFF00"/>
                </a:solidFill>
                <a:latin typeface="Maven Pro"/>
                <a:ea typeface="Maven Pro"/>
                <a:cs typeface="Maven Pro"/>
                <a:sym typeface="Maven Pro"/>
              </a:rPr>
              <a:t>&lt; 45 days</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Sleep sessions: </a:t>
            </a:r>
            <a:r>
              <a:rPr lang="en" sz="1300" b="1">
                <a:solidFill>
                  <a:srgbClr val="FFFF00"/>
                </a:solidFill>
                <a:latin typeface="Maven Pro"/>
                <a:ea typeface="Maven Pro"/>
                <a:cs typeface="Maven Pro"/>
                <a:sym typeface="Maven Pro"/>
              </a:rPr>
              <a:t>7</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Total duration: </a:t>
            </a:r>
            <a:r>
              <a:rPr lang="en" sz="1300" b="1">
                <a:solidFill>
                  <a:srgbClr val="FFFF00"/>
                </a:solidFill>
                <a:latin typeface="Maven Pro"/>
                <a:ea typeface="Maven Pro"/>
                <a:cs typeface="Maven Pro"/>
                <a:sym typeface="Maven Pro"/>
              </a:rPr>
              <a:t>218 min</a:t>
            </a:r>
            <a:endParaRPr sz="1300" b="1">
              <a:solidFill>
                <a:srgbClr val="FFFF00"/>
              </a:solidFill>
              <a:latin typeface="Maven Pro"/>
              <a:ea typeface="Maven Pro"/>
              <a:cs typeface="Maven Pro"/>
              <a:sym typeface="Maven Pro"/>
            </a:endParaRPr>
          </a:p>
        </p:txBody>
      </p:sp>
      <p:sp>
        <p:nvSpPr>
          <p:cNvPr id="623" name="Google Shape;623;p45"/>
          <p:cNvSpPr/>
          <p:nvPr/>
        </p:nvSpPr>
        <p:spPr>
          <a:xfrm>
            <a:off x="4851150" y="560025"/>
            <a:ext cx="3708900" cy="3188400"/>
          </a:xfrm>
          <a:prstGeom prst="snip2DiagRect">
            <a:avLst>
              <a:gd name="adj1" fmla="val 0"/>
              <a:gd name="adj2" fmla="val 16667"/>
            </a:avLst>
          </a:prstGeom>
          <a:solidFill>
            <a:srgbClr val="C0791B">
              <a:alpha val="88240"/>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FFFF"/>
                </a:solidFill>
                <a:latin typeface="Maven Pro"/>
                <a:ea typeface="Maven Pro"/>
                <a:cs typeface="Maven Pro"/>
                <a:sym typeface="Maven Pro"/>
              </a:rPr>
              <a:t>Key Results:</a:t>
            </a:r>
            <a:endParaRPr sz="1600" b="1">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Interclass correlation: </a:t>
            </a:r>
            <a:r>
              <a:rPr lang="en" sz="1300" b="1">
                <a:solidFill>
                  <a:srgbClr val="FFFF00"/>
                </a:solidFill>
                <a:latin typeface="Maven Pro"/>
                <a:ea typeface="Maven Pro"/>
                <a:cs typeface="Maven Pro"/>
                <a:sym typeface="Maven Pro"/>
              </a:rPr>
              <a:t>0.938</a:t>
            </a:r>
            <a:endParaRPr sz="1300" b="1">
              <a:solidFill>
                <a:srgbClr val="FFFFFF"/>
              </a:solidFill>
              <a:latin typeface="Maven Pro"/>
              <a:ea typeface="Maven Pro"/>
              <a:cs typeface="Maven Pro"/>
              <a:sym typeface="Maven Pro"/>
            </a:endParaRPr>
          </a:p>
          <a:p>
            <a:pPr marL="0" lvl="0" indent="0" algn="l" rtl="0">
              <a:lnSpc>
                <a:spcPct val="150000"/>
              </a:lnSpc>
              <a:spcBef>
                <a:spcPts val="0"/>
              </a:spcBef>
              <a:spcAft>
                <a:spcPts val="0"/>
              </a:spcAft>
              <a:buNone/>
            </a:pPr>
            <a:endParaRPr sz="1300" b="1">
              <a:solidFill>
                <a:srgbClr val="FFFFFF"/>
              </a:solidFill>
              <a:latin typeface="Maven Pro"/>
              <a:ea typeface="Maven Pro"/>
              <a:cs typeface="Maven Pro"/>
              <a:sym typeface="Maven Pro"/>
            </a:endParaRPr>
          </a:p>
          <a:p>
            <a:pPr marL="0" lvl="0" indent="0" algn="l" rtl="0">
              <a:lnSpc>
                <a:spcPct val="150000"/>
              </a:lnSpc>
              <a:spcBef>
                <a:spcPts val="0"/>
              </a:spcBef>
              <a:spcAft>
                <a:spcPts val="0"/>
              </a:spcAft>
              <a:buNone/>
            </a:pPr>
            <a:endParaRPr sz="1300" b="1">
              <a:solidFill>
                <a:srgbClr val="FFFFFF"/>
              </a:solidFill>
              <a:latin typeface="Maven Pro"/>
              <a:ea typeface="Maven Pro"/>
              <a:cs typeface="Maven Pro"/>
              <a:sym typeface="Maven Pro"/>
            </a:endParaRPr>
          </a:p>
          <a:p>
            <a:pPr marL="0" lvl="0" indent="0" algn="l" rtl="0">
              <a:lnSpc>
                <a:spcPct val="150000"/>
              </a:lnSpc>
              <a:spcBef>
                <a:spcPts val="0"/>
              </a:spcBef>
              <a:spcAft>
                <a:spcPts val="0"/>
              </a:spcAft>
              <a:buNone/>
            </a:pPr>
            <a:endParaRPr sz="1300" b="1">
              <a:solidFill>
                <a:srgbClr val="FFFFFF"/>
              </a:solidFill>
              <a:latin typeface="Maven Pro"/>
              <a:ea typeface="Maven Pro"/>
              <a:cs typeface="Maven Pro"/>
              <a:sym typeface="Maven Pro"/>
            </a:endParaRPr>
          </a:p>
          <a:p>
            <a:pPr marL="0" lvl="0" indent="0" algn="l" rtl="0">
              <a:lnSpc>
                <a:spcPct val="150000"/>
              </a:lnSpc>
              <a:spcBef>
                <a:spcPts val="0"/>
              </a:spcBef>
              <a:spcAft>
                <a:spcPts val="0"/>
              </a:spcAft>
              <a:buNone/>
            </a:pPr>
            <a:endParaRPr sz="1300" b="1">
              <a:solidFill>
                <a:srgbClr val="FFFFFF"/>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Motion detected within </a:t>
            </a:r>
            <a:r>
              <a:rPr lang="en" sz="1300" b="1">
                <a:solidFill>
                  <a:srgbClr val="FFFF00"/>
                </a:solidFill>
                <a:latin typeface="Maven Pro"/>
                <a:ea typeface="Maven Pro"/>
                <a:cs typeface="Maven Pro"/>
                <a:sym typeface="Maven Pro"/>
              </a:rPr>
              <a:t>2 min</a:t>
            </a:r>
            <a:endParaRPr sz="1300" b="1">
              <a:solidFill>
                <a:srgbClr val="FFFF00"/>
              </a:solidFill>
              <a:latin typeface="Maven Pro"/>
              <a:ea typeface="Maven Pro"/>
              <a:cs typeface="Maven Pro"/>
              <a:sym typeface="Maven Pro"/>
            </a:endParaRPr>
          </a:p>
          <a:p>
            <a:pPr marL="457200" lvl="0" indent="-311150" algn="l" rtl="0">
              <a:lnSpc>
                <a:spcPct val="150000"/>
              </a:lnSpc>
              <a:spcBef>
                <a:spcPts val="0"/>
              </a:spcBef>
              <a:spcAft>
                <a:spcPts val="0"/>
              </a:spcAft>
              <a:buClr>
                <a:srgbClr val="FFFFFF"/>
              </a:buClr>
              <a:buSzPts val="1300"/>
              <a:buFont typeface="Nunito"/>
              <a:buChar char="●"/>
            </a:pPr>
            <a:r>
              <a:rPr lang="en" sz="1300">
                <a:solidFill>
                  <a:srgbClr val="FFFFFF"/>
                </a:solidFill>
                <a:latin typeface="Maven Pro"/>
                <a:ea typeface="Maven Pro"/>
                <a:cs typeface="Maven Pro"/>
                <a:sym typeface="Maven Pro"/>
              </a:rPr>
              <a:t>Crying detected within </a:t>
            </a:r>
            <a:r>
              <a:rPr lang="en" sz="1300" b="1">
                <a:solidFill>
                  <a:srgbClr val="FFFF00"/>
                </a:solidFill>
                <a:latin typeface="Maven Pro"/>
                <a:ea typeface="Maven Pro"/>
                <a:cs typeface="Maven Pro"/>
                <a:sym typeface="Maven Pro"/>
              </a:rPr>
              <a:t>1 min</a:t>
            </a:r>
            <a:endParaRPr sz="1300" b="1">
              <a:solidFill>
                <a:srgbClr val="FFFF00"/>
              </a:solidFill>
              <a:latin typeface="Maven Pro"/>
              <a:ea typeface="Maven Pro"/>
              <a:cs typeface="Maven Pro"/>
              <a:sym typeface="Maven Pro"/>
            </a:endParaRPr>
          </a:p>
        </p:txBody>
      </p:sp>
      <p:pic>
        <p:nvPicPr>
          <p:cNvPr id="624" name="Google Shape;624;p45"/>
          <p:cNvPicPr preferRelativeResize="0"/>
          <p:nvPr/>
        </p:nvPicPr>
        <p:blipFill>
          <a:blip r:embed="rId4">
            <a:alphaModFix/>
          </a:blip>
          <a:stretch>
            <a:fillRect/>
          </a:stretch>
        </p:blipFill>
        <p:spPr>
          <a:xfrm>
            <a:off x="5684800" y="1560400"/>
            <a:ext cx="1969600" cy="1099675"/>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Effect transition="in" filter="fade">
                                      <p:cBhvr>
                                        <p:cTn id="7" dur="1000"/>
                                        <p:tgtEl>
                                          <p:spTgt spid="6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3"/>
                                        </p:tgtEl>
                                        <p:attrNameLst>
                                          <p:attrName>style.visibility</p:attrName>
                                        </p:attrNameLst>
                                      </p:cBhvr>
                                      <p:to>
                                        <p:strVal val="visible"/>
                                      </p:to>
                                    </p:set>
                                    <p:animEffect transition="in" filter="fade">
                                      <p:cBhvr>
                                        <p:cTn id="12" dur="1000"/>
                                        <p:tgtEl>
                                          <p:spTgt spid="623"/>
                                        </p:tgtEl>
                                      </p:cBhvr>
                                    </p:animEffect>
                                  </p:childTnLst>
                                </p:cTn>
                              </p:par>
                              <p:par>
                                <p:cTn id="13" presetID="10" presetClass="entr" presetSubtype="0" fill="hold" nodeType="withEffect">
                                  <p:stCondLst>
                                    <p:cond delay="0"/>
                                  </p:stCondLst>
                                  <p:childTnLst>
                                    <p:set>
                                      <p:cBhvr>
                                        <p:cTn id="14" dur="1" fill="hold">
                                          <p:stCondLst>
                                            <p:cond delay="0"/>
                                          </p:stCondLst>
                                        </p:cTn>
                                        <p:tgtEl>
                                          <p:spTgt spid="624"/>
                                        </p:tgtEl>
                                        <p:attrNameLst>
                                          <p:attrName>style.visibility</p:attrName>
                                        </p:attrNameLst>
                                      </p:cBhvr>
                                      <p:to>
                                        <p:strVal val="visible"/>
                                      </p:to>
                                    </p:set>
                                    <p:animEffect transition="in" filter="fade">
                                      <p:cBhvr>
                                        <p:cTn id="15" dur="10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Figures</a:t>
            </a:r>
            <a:endParaRPr/>
          </a:p>
        </p:txBody>
      </p:sp>
      <p:pic>
        <p:nvPicPr>
          <p:cNvPr id="630" name="Google Shape;630;p46"/>
          <p:cNvPicPr preferRelativeResize="0"/>
          <p:nvPr/>
        </p:nvPicPr>
        <p:blipFill>
          <a:blip r:embed="rId3">
            <a:alphaModFix/>
          </a:blip>
          <a:stretch>
            <a:fillRect/>
          </a:stretch>
        </p:blipFill>
        <p:spPr>
          <a:xfrm>
            <a:off x="433513" y="1918600"/>
            <a:ext cx="2599671" cy="1335604"/>
          </a:xfrm>
          <a:prstGeom prst="rect">
            <a:avLst/>
          </a:prstGeom>
          <a:noFill/>
          <a:ln>
            <a:noFill/>
          </a:ln>
        </p:spPr>
      </p:pic>
      <p:pic>
        <p:nvPicPr>
          <p:cNvPr id="631" name="Google Shape;631;p46"/>
          <p:cNvPicPr preferRelativeResize="0"/>
          <p:nvPr/>
        </p:nvPicPr>
        <p:blipFill>
          <a:blip r:embed="rId4">
            <a:alphaModFix/>
          </a:blip>
          <a:stretch>
            <a:fillRect/>
          </a:stretch>
        </p:blipFill>
        <p:spPr>
          <a:xfrm>
            <a:off x="3394612" y="1811268"/>
            <a:ext cx="2426757" cy="1550255"/>
          </a:xfrm>
          <a:prstGeom prst="rect">
            <a:avLst/>
          </a:prstGeom>
          <a:noFill/>
          <a:ln>
            <a:noFill/>
          </a:ln>
        </p:spPr>
      </p:pic>
      <p:pic>
        <p:nvPicPr>
          <p:cNvPr id="632" name="Google Shape;632;p46"/>
          <p:cNvPicPr preferRelativeResize="0"/>
          <p:nvPr/>
        </p:nvPicPr>
        <p:blipFill>
          <a:blip r:embed="rId5">
            <a:alphaModFix/>
          </a:blip>
          <a:stretch>
            <a:fillRect/>
          </a:stretch>
        </p:blipFill>
        <p:spPr>
          <a:xfrm>
            <a:off x="6182781" y="1829158"/>
            <a:ext cx="2367131" cy="1514479"/>
          </a:xfrm>
          <a:prstGeom prst="rect">
            <a:avLst/>
          </a:prstGeom>
          <a:noFill/>
          <a:ln>
            <a:noFill/>
          </a:ln>
        </p:spPr>
      </p:pic>
      <p:sp>
        <p:nvSpPr>
          <p:cNvPr id="633" name="Google Shape;633;p46"/>
          <p:cNvSpPr txBox="1"/>
          <p:nvPr/>
        </p:nvSpPr>
        <p:spPr>
          <a:xfrm>
            <a:off x="505488" y="3547675"/>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Comparison between </a:t>
            </a:r>
            <a:r>
              <a:rPr lang="en" sz="1000" b="1">
                <a:latin typeface="Maven Pro"/>
                <a:ea typeface="Maven Pro"/>
                <a:cs typeface="Maven Pro"/>
                <a:sym typeface="Maven Pro"/>
              </a:rPr>
              <a:t>respiratory rate</a:t>
            </a:r>
            <a:r>
              <a:rPr lang="en" sz="1000">
                <a:latin typeface="Maven Pro"/>
                <a:ea typeface="Maven Pro"/>
                <a:cs typeface="Maven Pro"/>
                <a:sym typeface="Maven Pro"/>
              </a:rPr>
              <a:t> from BreathJunior and groundtruth with infants at NICU.</a:t>
            </a:r>
            <a:endParaRPr sz="1000">
              <a:latin typeface="Maven Pro"/>
              <a:ea typeface="Maven Pro"/>
              <a:cs typeface="Maven Pro"/>
              <a:sym typeface="Maven Pro"/>
            </a:endParaRPr>
          </a:p>
        </p:txBody>
      </p:sp>
      <p:sp>
        <p:nvSpPr>
          <p:cNvPr id="634" name="Google Shape;634;p46"/>
          <p:cNvSpPr txBox="1"/>
          <p:nvPr/>
        </p:nvSpPr>
        <p:spPr>
          <a:xfrm>
            <a:off x="3397313" y="3547675"/>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Accuracy for detecting </a:t>
            </a:r>
            <a:r>
              <a:rPr lang="en" sz="1000" b="1">
                <a:latin typeface="Maven Pro"/>
                <a:ea typeface="Maven Pro"/>
                <a:cs typeface="Maven Pro"/>
                <a:sym typeface="Maven Pro"/>
              </a:rPr>
              <a:t>movement</a:t>
            </a:r>
            <a:r>
              <a:rPr lang="en" sz="1000">
                <a:latin typeface="Maven Pro"/>
                <a:ea typeface="Maven Pro"/>
                <a:cs typeface="Maven Pro"/>
                <a:sym typeface="Maven Pro"/>
              </a:rPr>
              <a:t> with infants at NICU.</a:t>
            </a:r>
            <a:endParaRPr sz="1000">
              <a:latin typeface="Maven Pro"/>
              <a:ea typeface="Maven Pro"/>
              <a:cs typeface="Maven Pro"/>
              <a:sym typeface="Maven Pro"/>
            </a:endParaRPr>
          </a:p>
        </p:txBody>
      </p:sp>
      <p:sp>
        <p:nvSpPr>
          <p:cNvPr id="635" name="Google Shape;635;p46"/>
          <p:cNvSpPr txBox="1"/>
          <p:nvPr/>
        </p:nvSpPr>
        <p:spPr>
          <a:xfrm>
            <a:off x="6208788" y="3547675"/>
            <a:ext cx="25017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latin typeface="Maven Pro"/>
                <a:ea typeface="Maven Pro"/>
                <a:cs typeface="Maven Pro"/>
                <a:sym typeface="Maven Pro"/>
              </a:rPr>
              <a:t>Accuracy for detecting </a:t>
            </a:r>
            <a:r>
              <a:rPr lang="en" sz="1000" b="1">
                <a:latin typeface="Maven Pro"/>
                <a:ea typeface="Maven Pro"/>
                <a:cs typeface="Maven Pro"/>
                <a:sym typeface="Maven Pro"/>
              </a:rPr>
              <a:t>sound</a:t>
            </a:r>
            <a:r>
              <a:rPr lang="en" sz="1000">
                <a:latin typeface="Maven Pro"/>
                <a:ea typeface="Maven Pro"/>
                <a:cs typeface="Maven Pro"/>
                <a:sym typeface="Maven Pro"/>
              </a:rPr>
              <a:t> with infants at NICU.</a:t>
            </a:r>
            <a:endParaRPr sz="1000">
              <a:latin typeface="Maven Pro"/>
              <a:ea typeface="Maven Pro"/>
              <a:cs typeface="Maven Pro"/>
              <a:sym typeface="Maven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47" title="BreathJunior.mp4">
            <a:hlinkClick r:id="rId3"/>
          </p:cNvPr>
          <p:cNvPicPr preferRelativeResize="0"/>
          <p:nvPr/>
        </p:nvPicPr>
        <p:blipFill>
          <a:blip r:embed="rId4">
            <a:alphaModFix/>
          </a:blip>
          <a:stretch>
            <a:fillRect/>
          </a:stretch>
        </p:blipFill>
        <p:spPr>
          <a:xfrm>
            <a:off x="1179675" y="226250"/>
            <a:ext cx="6784650" cy="3816350"/>
          </a:xfrm>
          <a:prstGeom prst="rect">
            <a:avLst/>
          </a:prstGeom>
          <a:noFill/>
          <a:ln>
            <a:noFill/>
          </a:ln>
        </p:spPr>
      </p:pic>
      <p:sp>
        <p:nvSpPr>
          <p:cNvPr id="641" name="Google Shape;641;p47"/>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b="1">
                <a:latin typeface="Maven Pro"/>
                <a:ea typeface="Maven Pro"/>
                <a:cs typeface="Maven Pro"/>
                <a:sym typeface="Maven Pro"/>
              </a:rPr>
              <a:t>Video Demo</a:t>
            </a:r>
            <a:endParaRPr sz="2800" b="1">
              <a:latin typeface="Maven Pro"/>
              <a:ea typeface="Maven Pro"/>
              <a:cs typeface="Maven Pro"/>
              <a:sym typeface="Maven Pro"/>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Insights</a:t>
            </a:r>
            <a:endParaRPr/>
          </a:p>
        </p:txBody>
      </p:sp>
      <p:sp>
        <p:nvSpPr>
          <p:cNvPr id="647" name="Google Shape;647;p48"/>
          <p:cNvSpPr txBox="1">
            <a:spLocks noGrp="1"/>
          </p:cNvSpPr>
          <p:nvPr>
            <p:ph type="body" idx="1"/>
          </p:nvPr>
        </p:nvSpPr>
        <p:spPr>
          <a:xfrm>
            <a:off x="1303800" y="1532850"/>
            <a:ext cx="7030500" cy="3465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Empirical parameters to detect apnea </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Limited distribution due to low sample size</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Not up to date evidence that white noise is safe for infants (1969, 2000 research)</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Can not do both, motion detection and respiratory detection</a:t>
            </a:r>
            <a:endParaRPr sz="1800">
              <a:latin typeface="Maven Pro"/>
              <a:ea typeface="Maven Pro"/>
              <a:cs typeface="Maven Pro"/>
              <a:sym typeface="Maven Pro"/>
            </a:endParaRPr>
          </a:p>
          <a:p>
            <a:pPr marL="457200" lvl="0" indent="-342900" algn="l" rtl="0">
              <a:spcBef>
                <a:spcPts val="0"/>
              </a:spcBef>
              <a:spcAft>
                <a:spcPts val="0"/>
              </a:spcAft>
              <a:buSzPts val="1800"/>
              <a:buFont typeface="Maven Pro"/>
              <a:buChar char="●"/>
            </a:pPr>
            <a:r>
              <a:rPr lang="en" sz="1800">
                <a:latin typeface="Maven Pro"/>
                <a:ea typeface="Maven Pro"/>
                <a:cs typeface="Maven Pro"/>
                <a:sym typeface="Maven Pro"/>
              </a:rPr>
              <a:t>Utilize more features of smart speakers</a:t>
            </a:r>
            <a:endParaRPr sz="1800">
              <a:latin typeface="Maven Pro"/>
              <a:ea typeface="Maven Pro"/>
              <a:cs typeface="Maven Pro"/>
              <a:sym typeface="Maven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a:t>
            </a:r>
            <a:endParaRPr/>
          </a:p>
        </p:txBody>
      </p:sp>
      <p:sp>
        <p:nvSpPr>
          <p:cNvPr id="653" name="Google Shape;653;p49"/>
          <p:cNvSpPr txBox="1">
            <a:spLocks noGrp="1"/>
          </p:cNvSpPr>
          <p:nvPr>
            <p:ph type="body" idx="1"/>
          </p:nvPr>
        </p:nvSpPr>
        <p:spPr>
          <a:xfrm>
            <a:off x="1303800" y="1597875"/>
            <a:ext cx="7030500" cy="25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highlight>
                  <a:srgbClr val="FFFFFF"/>
                </a:highlight>
                <a:latin typeface="Maven Pro"/>
                <a:ea typeface="Maven Pro"/>
                <a:cs typeface="Maven Pro"/>
                <a:sym typeface="Maven Pro"/>
              </a:rPr>
              <a:t>MobiCom 2019 - Contactless Infant Monitoring using White Noise</a:t>
            </a:r>
            <a:endParaRPr>
              <a:solidFill>
                <a:schemeClr val="dk1"/>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n" u="sng">
                <a:solidFill>
                  <a:schemeClr val="hlink"/>
                </a:solidFill>
                <a:latin typeface="Maven Pro"/>
                <a:ea typeface="Maven Pro"/>
                <a:cs typeface="Maven Pro"/>
                <a:sym typeface="Maven Pro"/>
                <a:hlinkClick r:id="rId3"/>
              </a:rPr>
              <a:t>https://www.youtube.com/watch?v=6nv6JG8IBQk</a:t>
            </a:r>
            <a:endParaRPr>
              <a:latin typeface="Maven Pro"/>
              <a:ea typeface="Maven Pro"/>
              <a:cs typeface="Maven Pro"/>
              <a:sym typeface="Maven Pro"/>
            </a:endParaRPr>
          </a:p>
          <a:p>
            <a:pPr marL="0" lvl="0" indent="0" algn="l" rtl="0">
              <a:spcBef>
                <a:spcPts val="1600"/>
              </a:spcBef>
              <a:spcAft>
                <a:spcPts val="0"/>
              </a:spcAft>
              <a:buNone/>
            </a:pPr>
            <a:r>
              <a:rPr lang="en">
                <a:solidFill>
                  <a:srgbClr val="000000"/>
                </a:solidFill>
                <a:latin typeface="Maven Pro"/>
                <a:ea typeface="Maven Pro"/>
                <a:cs typeface="Maven Pro"/>
                <a:sym typeface="Maven Pro"/>
              </a:rPr>
              <a:t>Anran Wang, Jacob E. Sunshine, and Shyamnath Gollakota. 2019. Contactless Infant Monitoring using White Noise. In The 25th Annual International Conference on Mobile Computing and Networking (MobiCom '19). Association for Computing Machinery, New York, NY, USA, Article 52, 1–16. DOI:https://doi.org/10.1145/3300061.3345453</a:t>
            </a:r>
            <a:endParaRPr>
              <a:solidFill>
                <a:srgbClr val="000000"/>
              </a:solidFill>
              <a:latin typeface="Maven Pro"/>
              <a:ea typeface="Maven Pro"/>
              <a:cs typeface="Maven Pro"/>
              <a:sym typeface="Maven Pro"/>
            </a:endParaRPr>
          </a:p>
          <a:p>
            <a:pPr marL="0" lvl="0" indent="0" algn="l" rtl="0">
              <a:spcBef>
                <a:spcPts val="1600"/>
              </a:spcBef>
              <a:spcAft>
                <a:spcPts val="1600"/>
              </a:spcAft>
              <a:buNone/>
            </a:pPr>
            <a:endParaRPr>
              <a:latin typeface="Maven Pro"/>
              <a:ea typeface="Maven Pro"/>
              <a:cs typeface="Maven Pro"/>
              <a:sym typeface="Maven Pr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pic>
        <p:nvPicPr>
          <p:cNvPr id="659" name="Google Shape;659;p50"/>
          <p:cNvPicPr preferRelativeResize="0"/>
          <p:nvPr/>
        </p:nvPicPr>
        <p:blipFill>
          <a:blip r:embed="rId3">
            <a:alphaModFix/>
          </a:blip>
          <a:stretch>
            <a:fillRect/>
          </a:stretch>
        </p:blipFill>
        <p:spPr>
          <a:xfrm flipH="1">
            <a:off x="5166951" y="2327550"/>
            <a:ext cx="2510774" cy="2510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500" fill="hold"/>
                                        <p:tgtEl>
                                          <p:spTgt spid="659"/>
                                        </p:tgtEl>
                                        <p:attrNameLst>
                                          <p:attrName>r</p:attrName>
                                        </p:attrNameLst>
                                      </p:cBhvr>
                                    </p:animRot>
                                  </p:childTnLst>
                                </p:cTn>
                              </p:par>
                              <p:par>
                                <p:cTn id="7" presetID="2" presetClass="entr" presetSubtype="1" fill="hold" nodeType="withEffect">
                                  <p:stCondLst>
                                    <p:cond delay="0"/>
                                  </p:stCondLst>
                                  <p:childTnLst>
                                    <p:set>
                                      <p:cBhvr>
                                        <p:cTn id="8" dur="1" fill="hold">
                                          <p:stCondLst>
                                            <p:cond delay="0"/>
                                          </p:stCondLst>
                                        </p:cTn>
                                        <p:tgtEl>
                                          <p:spTgt spid="659"/>
                                        </p:tgtEl>
                                        <p:attrNameLst>
                                          <p:attrName>style.visibility</p:attrName>
                                        </p:attrNameLst>
                                      </p:cBhvr>
                                      <p:to>
                                        <p:strVal val="visible"/>
                                      </p:to>
                                    </p:set>
                                    <p:anim calcmode="lin" valueType="num">
                                      <p:cBhvr additive="base">
                                        <p:cTn id="9" dur="2500"/>
                                        <p:tgtEl>
                                          <p:spTgt spid="6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6"/>
          <p:cNvSpPr txBox="1">
            <a:spLocks noGrp="1"/>
          </p:cNvSpPr>
          <p:nvPr>
            <p:ph type="title"/>
          </p:nvPr>
        </p:nvSpPr>
        <p:spPr>
          <a:xfrm>
            <a:off x="1388625" y="1640100"/>
            <a:ext cx="6366900" cy="186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u="sng"/>
              <a:t>How</a:t>
            </a:r>
            <a:r>
              <a:rPr lang="en" sz="2600"/>
              <a:t> can we enable </a:t>
            </a:r>
            <a:r>
              <a:rPr lang="en" sz="2600" u="sng"/>
              <a:t>contactless</a:t>
            </a:r>
            <a:r>
              <a:rPr lang="en" sz="2600"/>
              <a:t> motion and respiratory monitoring in infants?</a:t>
            </a:r>
            <a:endParaRPr sz="1200"/>
          </a:p>
          <a:p>
            <a:pPr marL="0" lvl="0" indent="0" algn="ctr" rtl="0">
              <a:spcBef>
                <a:spcPts val="0"/>
              </a:spcBef>
              <a:spcAft>
                <a:spcPts val="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17"/>
          <p:cNvPicPr preferRelativeResize="0"/>
          <p:nvPr/>
        </p:nvPicPr>
        <p:blipFill>
          <a:blip r:embed="rId3">
            <a:alphaModFix/>
          </a:blip>
          <a:stretch>
            <a:fillRect/>
          </a:stretch>
        </p:blipFill>
        <p:spPr>
          <a:xfrm>
            <a:off x="2235900" y="2722525"/>
            <a:ext cx="6180300" cy="2060100"/>
          </a:xfrm>
          <a:prstGeom prst="rect">
            <a:avLst/>
          </a:prstGeom>
          <a:noFill/>
          <a:ln>
            <a:noFill/>
          </a:ln>
        </p:spPr>
      </p:pic>
      <p:sp>
        <p:nvSpPr>
          <p:cNvPr id="309" name="Google Shape;309;p17"/>
          <p:cNvSpPr/>
          <p:nvPr/>
        </p:nvSpPr>
        <p:spPr>
          <a:xfrm rot="-704614" flipH="1">
            <a:off x="359141" y="1515954"/>
            <a:ext cx="2409944" cy="1466794"/>
          </a:xfrm>
          <a:prstGeom prst="cloudCallout">
            <a:avLst>
              <a:gd name="adj1" fmla="val -20833"/>
              <a:gd name="adj2" fmla="val 625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txBox="1">
            <a:spLocks noGrp="1"/>
          </p:cNvSpPr>
          <p:nvPr>
            <p:ph type="body" idx="1"/>
          </p:nvPr>
        </p:nvSpPr>
        <p:spPr>
          <a:xfrm>
            <a:off x="609900" y="1798550"/>
            <a:ext cx="2211900" cy="72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i="1">
                <a:latin typeface="Maven Pro"/>
                <a:ea typeface="Maven Pro"/>
                <a:cs typeface="Maven Pro"/>
                <a:sym typeface="Maven Pro"/>
              </a:rPr>
              <a:t>Can smart speakers </a:t>
            </a:r>
            <a:br>
              <a:rPr lang="en" sz="1600" b="1" i="1">
                <a:latin typeface="Maven Pro"/>
                <a:ea typeface="Maven Pro"/>
                <a:cs typeface="Maven Pro"/>
                <a:sym typeface="Maven Pro"/>
              </a:rPr>
            </a:br>
            <a:r>
              <a:rPr lang="en" sz="1600" b="1" i="1">
                <a:latin typeface="Maven Pro"/>
                <a:ea typeface="Maven Pro"/>
                <a:cs typeface="Maven Pro"/>
                <a:sym typeface="Maven Pro"/>
              </a:rPr>
              <a:t>monitor infants?</a:t>
            </a:r>
            <a:endParaRPr sz="1600" b="1" i="1">
              <a:latin typeface="Maven Pro"/>
              <a:ea typeface="Maven Pro"/>
              <a:cs typeface="Maven Pro"/>
              <a:sym typeface="Maven Pro"/>
            </a:endParaRPr>
          </a:p>
        </p:txBody>
      </p:sp>
      <p:pic>
        <p:nvPicPr>
          <p:cNvPr id="311" name="Google Shape;311;p17"/>
          <p:cNvPicPr preferRelativeResize="0"/>
          <p:nvPr/>
        </p:nvPicPr>
        <p:blipFill>
          <a:blip r:embed="rId4">
            <a:alphaModFix/>
          </a:blip>
          <a:stretch>
            <a:fillRect/>
          </a:stretch>
        </p:blipFill>
        <p:spPr>
          <a:xfrm flipH="1">
            <a:off x="449901" y="3395475"/>
            <a:ext cx="1371525" cy="1371525"/>
          </a:xfrm>
          <a:prstGeom prst="rect">
            <a:avLst/>
          </a:prstGeom>
          <a:noFill/>
          <a:ln>
            <a:noFill/>
          </a:ln>
        </p:spPr>
      </p:pic>
      <p:sp>
        <p:nvSpPr>
          <p:cNvPr id="312" name="Google Shape;312;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Contactless Monitoring</a:t>
            </a:r>
            <a:endParaRPr/>
          </a:p>
        </p:txBody>
      </p:sp>
      <p:sp>
        <p:nvSpPr>
          <p:cNvPr id="313" name="Google Shape;313;p17"/>
          <p:cNvSpPr txBox="1">
            <a:spLocks noGrp="1"/>
          </p:cNvSpPr>
          <p:nvPr>
            <p:ph type="body" idx="1"/>
          </p:nvPr>
        </p:nvSpPr>
        <p:spPr>
          <a:xfrm>
            <a:off x="3066625" y="1651500"/>
            <a:ext cx="5267700" cy="59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Maven Pro"/>
              <a:buChar char="●"/>
            </a:pPr>
            <a:r>
              <a:rPr lang="en" sz="1800" b="1">
                <a:latin typeface="Maven Pro"/>
                <a:ea typeface="Maven Pro"/>
                <a:cs typeface="Maven Pro"/>
                <a:sym typeface="Maven Pro"/>
              </a:rPr>
              <a:t>Increasing Popularity of Smart Speaker</a:t>
            </a:r>
            <a:endParaRPr sz="1500">
              <a:latin typeface="Maven Pro"/>
              <a:ea typeface="Maven Pro"/>
              <a:cs typeface="Maven Pro"/>
              <a:sym typeface="Maven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1000"/>
                                        <p:tgtEl>
                                          <p:spTgt spid="309"/>
                                        </p:tgtEl>
                                      </p:cBhvr>
                                    </p:animEffect>
                                  </p:childTnLst>
                                </p:cTn>
                              </p:par>
                              <p:par>
                                <p:cTn id="8" presetID="10" presetClass="entr" presetSubtype="0" fill="hold" nodeType="withEffect">
                                  <p:stCondLst>
                                    <p:cond delay="0"/>
                                  </p:stCondLst>
                                  <p:childTnLst>
                                    <p:set>
                                      <p:cBhvr>
                                        <p:cTn id="9" dur="1" fill="hold">
                                          <p:stCondLst>
                                            <p:cond delay="0"/>
                                          </p:stCondLst>
                                        </p:cTn>
                                        <p:tgtEl>
                                          <p:spTgt spid="310"/>
                                        </p:tgtEl>
                                        <p:attrNameLst>
                                          <p:attrName>style.visibility</p:attrName>
                                        </p:attrNameLst>
                                      </p:cBhvr>
                                      <p:to>
                                        <p:strVal val="visible"/>
                                      </p:to>
                                    </p:set>
                                    <p:animEffect transition="in" filter="fade">
                                      <p:cBhvr>
                                        <p:cTn id="10" dur="1000"/>
                                        <p:tgtEl>
                                          <p:spTgt spid="310"/>
                                        </p:tgtEl>
                                      </p:cBhvr>
                                    </p:animEffect>
                                  </p:childTnLst>
                                </p:cTn>
                              </p:par>
                              <p:par>
                                <p:cTn id="11" presetID="2" presetClass="entr" presetSubtype="8"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anim calcmode="lin" valueType="num">
                                      <p:cBhvr additive="base">
                                        <p:cTn id="13" dur="2000"/>
                                        <p:tgtEl>
                                          <p:spTgt spid="3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Contactless Monitoring</a:t>
            </a:r>
            <a:endParaRPr/>
          </a:p>
        </p:txBody>
      </p:sp>
      <p:sp>
        <p:nvSpPr>
          <p:cNvPr id="319" name="Google Shape;319;p18"/>
          <p:cNvSpPr txBox="1">
            <a:spLocks noGrp="1"/>
          </p:cNvSpPr>
          <p:nvPr>
            <p:ph type="body" idx="1"/>
          </p:nvPr>
        </p:nvSpPr>
        <p:spPr>
          <a:xfrm>
            <a:off x="1303800" y="1319175"/>
            <a:ext cx="7030500" cy="55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b="1" u="sng">
                <a:latin typeface="Maven Pro"/>
                <a:ea typeface="Maven Pro"/>
                <a:cs typeface="Maven Pro"/>
                <a:sym typeface="Maven Pro"/>
              </a:rPr>
              <a:t>Concept:</a:t>
            </a:r>
            <a:r>
              <a:rPr lang="en" sz="1600" b="1">
                <a:latin typeface="Maven Pro"/>
                <a:ea typeface="Maven Pro"/>
                <a:cs typeface="Maven Pro"/>
                <a:sym typeface="Maven Pro"/>
              </a:rPr>
              <a:t> Transform Smart Speaker into Active Sonar System</a:t>
            </a:r>
            <a:endParaRPr>
              <a:latin typeface="Maven Pro"/>
              <a:ea typeface="Maven Pro"/>
              <a:cs typeface="Maven Pro"/>
              <a:sym typeface="Maven Pro"/>
            </a:endParaRPr>
          </a:p>
        </p:txBody>
      </p:sp>
      <p:pic>
        <p:nvPicPr>
          <p:cNvPr id="320" name="Google Shape;320;p18"/>
          <p:cNvPicPr preferRelativeResize="0"/>
          <p:nvPr/>
        </p:nvPicPr>
        <p:blipFill>
          <a:blip r:embed="rId3">
            <a:alphaModFix/>
          </a:blip>
          <a:stretch>
            <a:fillRect/>
          </a:stretch>
        </p:blipFill>
        <p:spPr>
          <a:xfrm>
            <a:off x="2391875" y="2164226"/>
            <a:ext cx="2264525" cy="2264501"/>
          </a:xfrm>
          <a:prstGeom prst="rect">
            <a:avLst/>
          </a:prstGeom>
          <a:noFill/>
          <a:ln>
            <a:noFill/>
          </a:ln>
        </p:spPr>
      </p:pic>
      <p:sp>
        <p:nvSpPr>
          <p:cNvPr id="321" name="Google Shape;321;p18"/>
          <p:cNvSpPr txBox="1"/>
          <p:nvPr/>
        </p:nvSpPr>
        <p:spPr>
          <a:xfrm>
            <a:off x="563850" y="1953625"/>
            <a:ext cx="2379900" cy="45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Maven Pro"/>
                <a:ea typeface="Maven Pro"/>
                <a:cs typeface="Maven Pro"/>
                <a:sym typeface="Maven Pro"/>
              </a:rPr>
              <a:t>7-microphone array</a:t>
            </a:r>
            <a:endParaRPr sz="1600" b="1">
              <a:latin typeface="Maven Pro"/>
              <a:ea typeface="Maven Pro"/>
              <a:cs typeface="Maven Pro"/>
              <a:sym typeface="Maven Pro"/>
            </a:endParaRPr>
          </a:p>
        </p:txBody>
      </p:sp>
      <p:cxnSp>
        <p:nvCxnSpPr>
          <p:cNvPr id="322" name="Google Shape;322;p18"/>
          <p:cNvCxnSpPr>
            <a:endCxn id="323" idx="3"/>
          </p:cNvCxnSpPr>
          <p:nvPr/>
        </p:nvCxnSpPr>
        <p:spPr>
          <a:xfrm rot="10800000">
            <a:off x="1872675" y="3809875"/>
            <a:ext cx="1277700" cy="0"/>
          </a:xfrm>
          <a:prstGeom prst="straightConnector1">
            <a:avLst/>
          </a:prstGeom>
          <a:noFill/>
          <a:ln w="28575" cap="flat" cmpd="sng">
            <a:solidFill>
              <a:srgbClr val="FF00FF"/>
            </a:solidFill>
            <a:prstDash val="solid"/>
            <a:round/>
            <a:headEnd type="none" w="med" len="med"/>
            <a:tailEnd type="stealth" w="med" len="med"/>
          </a:ln>
        </p:spPr>
      </p:cxnSp>
      <p:sp>
        <p:nvSpPr>
          <p:cNvPr id="323" name="Google Shape;323;p18"/>
          <p:cNvSpPr txBox="1"/>
          <p:nvPr/>
        </p:nvSpPr>
        <p:spPr>
          <a:xfrm>
            <a:off x="881175" y="3594925"/>
            <a:ext cx="991500" cy="4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Maven Pro"/>
                <a:ea typeface="Maven Pro"/>
                <a:cs typeface="Maven Pro"/>
                <a:sym typeface="Maven Pro"/>
              </a:rPr>
              <a:t>Speaker</a:t>
            </a:r>
            <a:endParaRPr sz="1600" b="1">
              <a:latin typeface="Maven Pro"/>
              <a:ea typeface="Maven Pro"/>
              <a:cs typeface="Maven Pro"/>
              <a:sym typeface="Maven Pro"/>
            </a:endParaRPr>
          </a:p>
        </p:txBody>
      </p:sp>
      <p:pic>
        <p:nvPicPr>
          <p:cNvPr id="324" name="Google Shape;324;p18"/>
          <p:cNvPicPr preferRelativeResize="0"/>
          <p:nvPr/>
        </p:nvPicPr>
        <p:blipFill>
          <a:blip r:embed="rId4">
            <a:alphaModFix/>
          </a:blip>
          <a:stretch>
            <a:fillRect/>
          </a:stretch>
        </p:blipFill>
        <p:spPr>
          <a:xfrm>
            <a:off x="6338275" y="2369150"/>
            <a:ext cx="1411825" cy="2012600"/>
          </a:xfrm>
          <a:prstGeom prst="rect">
            <a:avLst/>
          </a:prstGeom>
          <a:noFill/>
          <a:ln>
            <a:noFill/>
          </a:ln>
        </p:spPr>
      </p:pic>
      <p:cxnSp>
        <p:nvCxnSpPr>
          <p:cNvPr id="325" name="Google Shape;325;p18"/>
          <p:cNvCxnSpPr/>
          <p:nvPr/>
        </p:nvCxnSpPr>
        <p:spPr>
          <a:xfrm rot="10800000" flipH="1">
            <a:off x="4282400" y="3527525"/>
            <a:ext cx="1965600" cy="289800"/>
          </a:xfrm>
          <a:prstGeom prst="straightConnector1">
            <a:avLst/>
          </a:prstGeom>
          <a:noFill/>
          <a:ln w="28575" cap="flat" cmpd="sng">
            <a:solidFill>
              <a:srgbClr val="4A86E8"/>
            </a:solidFill>
            <a:prstDash val="dash"/>
            <a:round/>
            <a:headEnd type="none" w="med" len="med"/>
            <a:tailEnd type="triangle" w="med" len="med"/>
          </a:ln>
        </p:spPr>
      </p:cxnSp>
      <p:cxnSp>
        <p:nvCxnSpPr>
          <p:cNvPr id="326" name="Google Shape;326;p18"/>
          <p:cNvCxnSpPr/>
          <p:nvPr/>
        </p:nvCxnSpPr>
        <p:spPr>
          <a:xfrm rot="10800000">
            <a:off x="3580275" y="2641500"/>
            <a:ext cx="2606400" cy="605400"/>
          </a:xfrm>
          <a:prstGeom prst="straightConnector1">
            <a:avLst/>
          </a:prstGeom>
          <a:noFill/>
          <a:ln w="28575" cap="flat" cmpd="sng">
            <a:solidFill>
              <a:srgbClr val="4A86E8"/>
            </a:solidFill>
            <a:prstDash val="dash"/>
            <a:round/>
            <a:headEnd type="none" w="med" len="med"/>
            <a:tailEnd type="triangle" w="med" len="med"/>
          </a:ln>
        </p:spPr>
      </p:cxnSp>
      <p:pic>
        <p:nvPicPr>
          <p:cNvPr id="327" name="Google Shape;327;p18"/>
          <p:cNvPicPr preferRelativeResize="0"/>
          <p:nvPr/>
        </p:nvPicPr>
        <p:blipFill>
          <a:blip r:embed="rId5">
            <a:alphaModFix/>
          </a:blip>
          <a:stretch>
            <a:fillRect/>
          </a:stretch>
        </p:blipFill>
        <p:spPr>
          <a:xfrm rot="4970855">
            <a:off x="4624402" y="3476444"/>
            <a:ext cx="518150" cy="518159"/>
          </a:xfrm>
          <a:prstGeom prst="rect">
            <a:avLst/>
          </a:prstGeom>
          <a:noFill/>
          <a:ln>
            <a:noFill/>
          </a:ln>
        </p:spPr>
      </p:pic>
      <p:pic>
        <p:nvPicPr>
          <p:cNvPr id="328" name="Google Shape;328;p18"/>
          <p:cNvPicPr preferRelativeResize="0"/>
          <p:nvPr/>
        </p:nvPicPr>
        <p:blipFill>
          <a:blip r:embed="rId5">
            <a:alphaModFix/>
          </a:blip>
          <a:stretch>
            <a:fillRect/>
          </a:stretch>
        </p:blipFill>
        <p:spPr>
          <a:xfrm rot="-4549865">
            <a:off x="5435801" y="2872530"/>
            <a:ext cx="518152" cy="518161"/>
          </a:xfrm>
          <a:prstGeom prst="rect">
            <a:avLst/>
          </a:prstGeom>
          <a:noFill/>
          <a:ln>
            <a:noFill/>
          </a:ln>
        </p:spPr>
      </p:pic>
      <p:cxnSp>
        <p:nvCxnSpPr>
          <p:cNvPr id="329" name="Google Shape;329;p18"/>
          <p:cNvCxnSpPr/>
          <p:nvPr/>
        </p:nvCxnSpPr>
        <p:spPr>
          <a:xfrm>
            <a:off x="2659050" y="2181325"/>
            <a:ext cx="839400" cy="417300"/>
          </a:xfrm>
          <a:prstGeom prst="bentConnector3">
            <a:avLst>
              <a:gd name="adj1" fmla="val 101346"/>
            </a:avLst>
          </a:prstGeom>
          <a:noFill/>
          <a:ln w="28575" cap="flat" cmpd="sng">
            <a:solidFill>
              <a:srgbClr val="FF00FF"/>
            </a:solidFill>
            <a:prstDash val="solid"/>
            <a:round/>
            <a:headEnd type="stealth" w="med" len="med"/>
            <a:tailEnd type="non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Contactless Monitoring</a:t>
            </a:r>
            <a:endParaRPr/>
          </a:p>
        </p:txBody>
      </p:sp>
      <p:sp>
        <p:nvSpPr>
          <p:cNvPr id="335" name="Google Shape;335;p19"/>
          <p:cNvSpPr txBox="1">
            <a:spLocks noGrp="1"/>
          </p:cNvSpPr>
          <p:nvPr>
            <p:ph type="body" idx="1"/>
          </p:nvPr>
        </p:nvSpPr>
        <p:spPr>
          <a:xfrm>
            <a:off x="1303800" y="1651500"/>
            <a:ext cx="7030500" cy="266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Maven Pro"/>
                <a:ea typeface="Maven Pro"/>
                <a:cs typeface="Maven Pro"/>
                <a:sym typeface="Maven Pro"/>
              </a:rPr>
              <a:t>Naive Solution: Use ApneaApp (</a:t>
            </a:r>
            <a:r>
              <a:rPr lang="en" u="sng">
                <a:solidFill>
                  <a:schemeClr val="accent5"/>
                </a:solidFill>
                <a:latin typeface="Maven Pro"/>
                <a:ea typeface="Maven Pro"/>
                <a:cs typeface="Maven Pro"/>
                <a:sym typeface="Maven Pro"/>
                <a:hlinkClick r:id="rId3">
                  <a:extLst>
                    <a:ext uri="{A12FA001-AC4F-418D-AE19-62706E023703}">
                      <ahyp:hlinkClr xmlns:ahyp="http://schemas.microsoft.com/office/drawing/2018/hyperlinkcolor" val="tx"/>
                    </a:ext>
                  </a:extLst>
                </a:hlinkClick>
              </a:rPr>
              <a:t>https://apnea.cs.washington.edu</a:t>
            </a:r>
            <a:r>
              <a:rPr lang="en" sz="1600" b="1">
                <a:latin typeface="Maven Pro"/>
                <a:ea typeface="Maven Pro"/>
                <a:cs typeface="Maven Pro"/>
                <a:sym typeface="Maven Pro"/>
              </a:rPr>
              <a:t>)</a:t>
            </a:r>
            <a:endParaRPr sz="1600" b="1">
              <a:latin typeface="Maven Pro"/>
              <a:ea typeface="Maven Pro"/>
              <a:cs typeface="Maven Pro"/>
              <a:sym typeface="Maven Pro"/>
            </a:endParaRPr>
          </a:p>
          <a:p>
            <a:pPr marL="457200" lvl="0" indent="-311150" algn="l" rtl="0">
              <a:spcBef>
                <a:spcPts val="1600"/>
              </a:spcBef>
              <a:spcAft>
                <a:spcPts val="0"/>
              </a:spcAft>
              <a:buSzPts val="1300"/>
              <a:buFont typeface="Maven Pro"/>
              <a:buChar char="●"/>
            </a:pPr>
            <a:r>
              <a:rPr lang="en">
                <a:latin typeface="Maven Pro"/>
                <a:ea typeface="Maven Pro"/>
                <a:cs typeface="Maven Pro"/>
                <a:sym typeface="Maven Pro"/>
              </a:rPr>
              <a:t>Uses 18-20 kHz FMCW signals</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Children and infants can hear up to 20 kHz</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High frequency sound and long-term exposure</a:t>
            </a:r>
            <a:endParaRPr sz="1300">
              <a:latin typeface="Maven Pro"/>
              <a:ea typeface="Maven Pro"/>
              <a:cs typeface="Maven Pro"/>
              <a:sym typeface="Maven Pro"/>
            </a:endParaRPr>
          </a:p>
          <a:p>
            <a:pPr marL="1371600" lvl="2" indent="-311150" algn="l" rtl="0">
              <a:spcBef>
                <a:spcPts val="0"/>
              </a:spcBef>
              <a:spcAft>
                <a:spcPts val="0"/>
              </a:spcAft>
              <a:buSzPts val="1300"/>
              <a:buFont typeface="Maven Pro"/>
              <a:buChar char="■"/>
            </a:pPr>
            <a:r>
              <a:rPr lang="en" sz="1300">
                <a:latin typeface="Maven Pro"/>
                <a:ea typeface="Maven Pro"/>
                <a:cs typeface="Maven Pro"/>
                <a:sym typeface="Maven Pro"/>
              </a:rPr>
              <a:t>Can cause headaches, nausea, temporary hearing loss</a:t>
            </a:r>
            <a:br>
              <a:rPr lang="en" sz="1300">
                <a:latin typeface="Maven Pro"/>
                <a:ea typeface="Maven Pro"/>
                <a:cs typeface="Maven Pro"/>
                <a:sym typeface="Maven Pro"/>
              </a:rPr>
            </a:br>
            <a:endParaRPr sz="1300">
              <a:latin typeface="Maven Pro"/>
              <a:ea typeface="Maven Pro"/>
              <a:cs typeface="Maven Pro"/>
              <a:sym typeface="Maven Pro"/>
            </a:endParaRPr>
          </a:p>
          <a:p>
            <a:pPr marL="457200" lvl="0" indent="-311150" algn="l" rtl="0">
              <a:spcBef>
                <a:spcPts val="0"/>
              </a:spcBef>
              <a:spcAft>
                <a:spcPts val="0"/>
              </a:spcAft>
              <a:buSzPts val="1300"/>
              <a:buFont typeface="Maven Pro"/>
              <a:buChar char="●"/>
            </a:pPr>
            <a:r>
              <a:rPr lang="en">
                <a:latin typeface="Maven Pro"/>
                <a:ea typeface="Maven Pro"/>
                <a:cs typeface="Maven Pro"/>
                <a:sym typeface="Maven Pro"/>
              </a:rPr>
              <a:t>Can track adult respiration, but not infants</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Reflections and motion of the infants are weak</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Respiratory rate is higher (30-60 BPM) than adults(&lt;18 BPM)</a:t>
            </a:r>
            <a:endParaRPr sz="1600" b="1">
              <a:latin typeface="Maven Pro"/>
              <a:ea typeface="Maven Pro"/>
              <a:cs typeface="Maven Pro"/>
              <a:sym typeface="Maven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Contactless Monitoring</a:t>
            </a:r>
            <a:endParaRPr/>
          </a:p>
        </p:txBody>
      </p:sp>
      <p:sp>
        <p:nvSpPr>
          <p:cNvPr id="341" name="Google Shape;341;p20"/>
          <p:cNvSpPr txBox="1">
            <a:spLocks noGrp="1"/>
          </p:cNvSpPr>
          <p:nvPr>
            <p:ph type="body" idx="1"/>
          </p:nvPr>
        </p:nvSpPr>
        <p:spPr>
          <a:xfrm>
            <a:off x="1303800" y="1651500"/>
            <a:ext cx="7030500" cy="227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Maven Pro"/>
                <a:ea typeface="Maven Pro"/>
                <a:cs typeface="Maven Pro"/>
                <a:sym typeface="Maven Pro"/>
              </a:rPr>
              <a:t>Their Solution: Use </a:t>
            </a:r>
            <a:r>
              <a:rPr lang="en" sz="1600" b="1" i="1">
                <a:latin typeface="Maven Pro"/>
                <a:ea typeface="Maven Pro"/>
                <a:cs typeface="Maven Pro"/>
                <a:sym typeface="Maven Pro"/>
              </a:rPr>
              <a:t>White Noise</a:t>
            </a:r>
            <a:r>
              <a:rPr lang="en" sz="1600" b="1">
                <a:latin typeface="Maven Pro"/>
                <a:ea typeface="Maven Pro"/>
                <a:cs typeface="Maven Pro"/>
                <a:sym typeface="Maven Pro"/>
              </a:rPr>
              <a:t> on Smart Speakers</a:t>
            </a:r>
            <a:endParaRPr sz="1600" b="1">
              <a:latin typeface="Maven Pro"/>
              <a:ea typeface="Maven Pro"/>
              <a:cs typeface="Maven Pro"/>
              <a:sym typeface="Maven Pro"/>
            </a:endParaRPr>
          </a:p>
          <a:p>
            <a:pPr marL="457200" lvl="0" indent="-311150" algn="l" rtl="0">
              <a:spcBef>
                <a:spcPts val="1600"/>
              </a:spcBef>
              <a:spcAft>
                <a:spcPts val="0"/>
              </a:spcAft>
              <a:buSzPts val="1300"/>
              <a:buChar char="●"/>
            </a:pPr>
            <a:r>
              <a:rPr lang="en">
                <a:latin typeface="Maven Pro"/>
                <a:ea typeface="Maven Pro"/>
                <a:cs typeface="Maven Pro"/>
                <a:sym typeface="Maven Pro"/>
              </a:rPr>
              <a:t>Use audible </a:t>
            </a:r>
            <a:r>
              <a:rPr lang="en" b="1" i="1">
                <a:latin typeface="Maven Pro"/>
                <a:ea typeface="Maven Pro"/>
                <a:cs typeface="Maven Pro"/>
                <a:sym typeface="Maven Pro"/>
              </a:rPr>
              <a:t>white noise</a:t>
            </a:r>
            <a:r>
              <a:rPr lang="en">
                <a:latin typeface="Maven Pro"/>
                <a:ea typeface="Maven Pro"/>
                <a:cs typeface="Maven Pro"/>
                <a:sym typeface="Maven Pro"/>
              </a:rPr>
              <a:t> instead of 18-20 kHz chirps</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White noise machines are popular infant product</a:t>
            </a:r>
            <a:endParaRPr sz="1300">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Used to help improve infant sleep quality</a:t>
            </a:r>
            <a:br>
              <a:rPr lang="en" sz="1300">
                <a:latin typeface="Maven Pro"/>
                <a:ea typeface="Maven Pro"/>
                <a:cs typeface="Maven Pro"/>
                <a:sym typeface="Maven Pro"/>
              </a:rPr>
            </a:br>
            <a:endParaRPr sz="1300">
              <a:latin typeface="Maven Pro"/>
              <a:ea typeface="Maven Pro"/>
              <a:cs typeface="Maven Pro"/>
              <a:sym typeface="Maven Pro"/>
            </a:endParaRPr>
          </a:p>
          <a:p>
            <a:pPr marL="457200" lvl="0" indent="-311150" algn="l" rtl="0">
              <a:spcBef>
                <a:spcPts val="0"/>
              </a:spcBef>
              <a:spcAft>
                <a:spcPts val="0"/>
              </a:spcAft>
              <a:buSzPts val="1300"/>
              <a:buChar char="●"/>
            </a:pPr>
            <a:r>
              <a:rPr lang="en">
                <a:latin typeface="Maven Pro"/>
                <a:ea typeface="Maven Pro"/>
                <a:cs typeface="Maven Pro"/>
                <a:sym typeface="Maven Pro"/>
              </a:rPr>
              <a:t>Use </a:t>
            </a:r>
            <a:r>
              <a:rPr lang="en" b="1">
                <a:latin typeface="Maven Pro"/>
                <a:ea typeface="Maven Pro"/>
                <a:cs typeface="Maven Pro"/>
                <a:sym typeface="Maven Pro"/>
              </a:rPr>
              <a:t>smart speakers</a:t>
            </a:r>
            <a:r>
              <a:rPr lang="en">
                <a:latin typeface="Maven Pro"/>
                <a:ea typeface="Maven Pro"/>
                <a:cs typeface="Maven Pro"/>
                <a:sym typeface="Maven Pro"/>
              </a:rPr>
              <a:t> instead of smartphones</a:t>
            </a:r>
            <a:endParaRPr>
              <a:latin typeface="Maven Pro"/>
              <a:ea typeface="Maven Pro"/>
              <a:cs typeface="Maven Pro"/>
              <a:sym typeface="Maven Pro"/>
            </a:endParaRPr>
          </a:p>
          <a:p>
            <a:pPr marL="914400" lvl="1" indent="-311150" algn="l" rtl="0">
              <a:spcBef>
                <a:spcPts val="0"/>
              </a:spcBef>
              <a:spcAft>
                <a:spcPts val="0"/>
              </a:spcAft>
              <a:buSzPts val="1300"/>
              <a:buFont typeface="Maven Pro"/>
              <a:buChar char="○"/>
            </a:pPr>
            <a:r>
              <a:rPr lang="en" sz="1300">
                <a:latin typeface="Maven Pro"/>
                <a:ea typeface="Maven Pro"/>
                <a:cs typeface="Maven Pro"/>
                <a:sym typeface="Maven Pro"/>
              </a:rPr>
              <a:t>Leverage multiple microphones to extract weak breathing motion</a:t>
            </a:r>
            <a:endParaRPr>
              <a:latin typeface="Maven Pro"/>
              <a:ea typeface="Maven Pro"/>
              <a:cs typeface="Maven Pro"/>
              <a:sym typeface="Maven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BreathJunior</a:t>
            </a:r>
            <a:endParaRPr/>
          </a:p>
        </p:txBody>
      </p:sp>
      <p:pic>
        <p:nvPicPr>
          <p:cNvPr id="347" name="Google Shape;347;p21"/>
          <p:cNvPicPr preferRelativeResize="0"/>
          <p:nvPr/>
        </p:nvPicPr>
        <p:blipFill>
          <a:blip r:embed="rId3">
            <a:alphaModFix/>
          </a:blip>
          <a:stretch>
            <a:fillRect/>
          </a:stretch>
        </p:blipFill>
        <p:spPr>
          <a:xfrm>
            <a:off x="5452125" y="2805055"/>
            <a:ext cx="3387625" cy="2032571"/>
          </a:xfrm>
          <a:prstGeom prst="rect">
            <a:avLst/>
          </a:prstGeom>
          <a:noFill/>
          <a:ln>
            <a:noFill/>
          </a:ln>
        </p:spPr>
      </p:pic>
      <p:pic>
        <p:nvPicPr>
          <p:cNvPr id="348" name="Google Shape;348;p21"/>
          <p:cNvPicPr preferRelativeResize="0"/>
          <p:nvPr/>
        </p:nvPicPr>
        <p:blipFill>
          <a:blip r:embed="rId4">
            <a:alphaModFix/>
          </a:blip>
          <a:stretch>
            <a:fillRect/>
          </a:stretch>
        </p:blipFill>
        <p:spPr>
          <a:xfrm>
            <a:off x="5452125" y="447275"/>
            <a:ext cx="3387625" cy="1977625"/>
          </a:xfrm>
          <a:prstGeom prst="rect">
            <a:avLst/>
          </a:prstGeom>
          <a:noFill/>
          <a:ln>
            <a:noFill/>
          </a:ln>
        </p:spPr>
      </p:pic>
      <p:sp>
        <p:nvSpPr>
          <p:cNvPr id="349" name="Google Shape;349;p21"/>
          <p:cNvSpPr txBox="1">
            <a:spLocks noGrp="1"/>
          </p:cNvSpPr>
          <p:nvPr>
            <p:ph type="body" idx="1"/>
          </p:nvPr>
        </p:nvSpPr>
        <p:spPr>
          <a:xfrm>
            <a:off x="1387825" y="1144400"/>
            <a:ext cx="3546000" cy="714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i="1">
                <a:latin typeface="Maven Pro"/>
                <a:ea typeface="Maven Pro"/>
                <a:cs typeface="Maven Pro"/>
                <a:sym typeface="Maven Pro"/>
              </a:rPr>
              <a:t>“First smart speaker system that uses white noise to monitor infants’ breathing”</a:t>
            </a:r>
            <a:endParaRPr>
              <a:latin typeface="Maven Pro"/>
              <a:ea typeface="Maven Pro"/>
              <a:cs typeface="Maven Pro"/>
              <a:sym typeface="Maven Pro"/>
            </a:endParaRPr>
          </a:p>
        </p:txBody>
      </p:sp>
      <p:pic>
        <p:nvPicPr>
          <p:cNvPr id="350" name="Google Shape;350;p21"/>
          <p:cNvPicPr preferRelativeResize="0"/>
          <p:nvPr/>
        </p:nvPicPr>
        <p:blipFill>
          <a:blip r:embed="rId5">
            <a:alphaModFix/>
          </a:blip>
          <a:stretch>
            <a:fillRect/>
          </a:stretch>
        </p:blipFill>
        <p:spPr>
          <a:xfrm>
            <a:off x="1065150" y="1755800"/>
            <a:ext cx="3868676" cy="3081824"/>
          </a:xfrm>
          <a:prstGeom prst="rect">
            <a:avLst/>
          </a:prstGeom>
          <a:noFill/>
          <a:ln>
            <a:noFill/>
          </a:ln>
        </p:spPr>
      </p:pic>
    </p:spTree>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6812</Words>
  <Application>Microsoft Office PowerPoint</Application>
  <PresentationFormat>On-screen Show (16:9)</PresentationFormat>
  <Paragraphs>587</Paragraphs>
  <Slides>38</Slides>
  <Notes>38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Maven Pro</vt:lpstr>
      <vt:lpstr>Arial</vt:lpstr>
      <vt:lpstr>Nunito</vt:lpstr>
      <vt:lpstr>Momentum</vt:lpstr>
      <vt:lpstr>Contactless Infant Monitoring using White Noise </vt:lpstr>
      <vt:lpstr>Motivation</vt:lpstr>
      <vt:lpstr>PowerPoint Presentation</vt:lpstr>
      <vt:lpstr>How can we enable contactless motion and respiratory monitoring in infants? </vt:lpstr>
      <vt:lpstr>Contactless Monitoring</vt:lpstr>
      <vt:lpstr>Contactless Monitoring</vt:lpstr>
      <vt:lpstr>Contactless Monitoring</vt:lpstr>
      <vt:lpstr>Contactless Monitoring</vt:lpstr>
      <vt:lpstr>BreathJunior</vt:lpstr>
      <vt:lpstr>Challenge 1:  Extracting Motion Data from White Noise</vt:lpstr>
      <vt:lpstr>Challenge 1:  Extracting Motion Data from White Noise</vt:lpstr>
      <vt:lpstr>Idea:</vt:lpstr>
      <vt:lpstr>Idea:</vt:lpstr>
      <vt:lpstr>White Noise Generation at Speaker</vt:lpstr>
      <vt:lpstr>Decoding Breathing at Microphone Array</vt:lpstr>
      <vt:lpstr>Decoding Breathing at Microphone Array</vt:lpstr>
      <vt:lpstr>Decoding Breathing at Microphone Array</vt:lpstr>
      <vt:lpstr>Respiration, Motion and Cry Monitoring</vt:lpstr>
      <vt:lpstr>Respiration, Motion and Cry Monitoring </vt:lpstr>
      <vt:lpstr>Challenge 2:  Extracting Minute Infant Breathing Motions</vt:lpstr>
      <vt:lpstr>Our solution: Perform beamforming at microphone array </vt:lpstr>
      <vt:lpstr>Our solution: Perform beamforming at microphone array </vt:lpstr>
      <vt:lpstr>Our solution: Perform beamforming at microphone array </vt:lpstr>
      <vt:lpstr>Our solution: Perform beamforming at microphone array </vt:lpstr>
      <vt:lpstr>Initial Distance Computation</vt:lpstr>
      <vt:lpstr>Receive Beamforming Algorithm </vt:lpstr>
      <vt:lpstr>Infant Localization and Beamforming</vt:lpstr>
      <vt:lpstr>Implementation</vt:lpstr>
      <vt:lpstr>Evaluation</vt:lpstr>
      <vt:lpstr>PowerPoint Presentation</vt:lpstr>
      <vt:lpstr>Accuracy</vt:lpstr>
      <vt:lpstr>Additional Effects</vt:lpstr>
      <vt:lpstr>PowerPoint Presentation</vt:lpstr>
      <vt:lpstr>Figures</vt:lpstr>
      <vt:lpstr>PowerPoint Presentation</vt:lpstr>
      <vt:lpstr>Insights</vt:lpstr>
      <vt:lpstr>Reference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Contactless Infant Monitoring using White Noise </dc:title>
  <cp:lastModifiedBy>Callie Yejin Kim</cp:lastModifiedBy>
  <cp:revision>2</cp:revision>
  <dcterms:modified xsi:type="dcterms:W3CDTF">2020-12-14T19:54:16Z</dcterms:modified>
</cp:coreProperties>
</file>