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1467" r:id="rId2"/>
    <p:sldId id="1624" r:id="rId3"/>
    <p:sldId id="1638" r:id="rId4"/>
    <p:sldId id="1639" r:id="rId5"/>
    <p:sldId id="1640" r:id="rId6"/>
    <p:sldId id="1618" r:id="rId7"/>
    <p:sldId id="1617" r:id="rId8"/>
    <p:sldId id="1620" r:id="rId9"/>
    <p:sldId id="1621" r:id="rId10"/>
    <p:sldId id="1511" r:id="rId11"/>
    <p:sldId id="1517" r:id="rId12"/>
    <p:sldId id="1523" r:id="rId13"/>
    <p:sldId id="1601" r:id="rId14"/>
    <p:sldId id="1528" r:id="rId15"/>
    <p:sldId id="1600" r:id="rId16"/>
    <p:sldId id="1529" r:id="rId17"/>
    <p:sldId id="1531" r:id="rId18"/>
    <p:sldId id="1532" r:id="rId19"/>
    <p:sldId id="1533" r:id="rId20"/>
    <p:sldId id="1534" r:id="rId21"/>
    <p:sldId id="1530" r:id="rId22"/>
    <p:sldId id="1536" r:id="rId23"/>
    <p:sldId id="1622" r:id="rId24"/>
    <p:sldId id="1538" r:id="rId25"/>
    <p:sldId id="1540" r:id="rId26"/>
    <p:sldId id="1541" r:id="rId27"/>
    <p:sldId id="1545" r:id="rId28"/>
    <p:sldId id="1546" r:id="rId29"/>
    <p:sldId id="1548" r:id="rId30"/>
    <p:sldId id="1549" r:id="rId31"/>
    <p:sldId id="1550" r:id="rId32"/>
    <p:sldId id="1551" r:id="rId33"/>
    <p:sldId id="1547" r:id="rId34"/>
    <p:sldId id="1554" r:id="rId35"/>
    <p:sldId id="1555" r:id="rId36"/>
    <p:sldId id="1552" r:id="rId37"/>
    <p:sldId id="1556" r:id="rId38"/>
    <p:sldId id="1557" r:id="rId39"/>
    <p:sldId id="1558" r:id="rId40"/>
    <p:sldId id="1559" r:id="rId41"/>
    <p:sldId id="1560" r:id="rId42"/>
    <p:sldId id="1561" r:id="rId43"/>
    <p:sldId id="1562" r:id="rId44"/>
    <p:sldId id="1615" r:id="rId45"/>
    <p:sldId id="1565" r:id="rId46"/>
    <p:sldId id="1566" r:id="rId47"/>
    <p:sldId id="1564" r:id="rId48"/>
    <p:sldId id="1567" r:id="rId49"/>
    <p:sldId id="1568" r:id="rId50"/>
    <p:sldId id="1569" r:id="rId51"/>
    <p:sldId id="1570" r:id="rId52"/>
    <p:sldId id="1563" r:id="rId53"/>
    <p:sldId id="1571" r:id="rId54"/>
    <p:sldId id="1625" r:id="rId55"/>
    <p:sldId id="1626" r:id="rId56"/>
    <p:sldId id="1572" r:id="rId57"/>
    <p:sldId id="1573" r:id="rId58"/>
    <p:sldId id="1627" r:id="rId59"/>
    <p:sldId id="1628" r:id="rId60"/>
    <p:sldId id="1629" r:id="rId61"/>
    <p:sldId id="515" r:id="rId62"/>
    <p:sldId id="1630" r:id="rId63"/>
    <p:sldId id="1631" r:id="rId64"/>
    <p:sldId id="1632" r:id="rId65"/>
    <p:sldId id="1633" r:id="rId66"/>
    <p:sldId id="1634" r:id="rId67"/>
    <p:sldId id="1635" r:id="rId68"/>
    <p:sldId id="1636" r:id="rId69"/>
    <p:sldId id="518" r:id="rId70"/>
    <p:sldId id="588" r:id="rId71"/>
    <p:sldId id="590" r:id="rId72"/>
    <p:sldId id="591" r:id="rId73"/>
    <p:sldId id="472" r:id="rId74"/>
    <p:sldId id="594" r:id="rId75"/>
    <p:sldId id="595" r:id="rId76"/>
    <p:sldId id="593" r:id="rId77"/>
    <p:sldId id="473" r:id="rId78"/>
    <p:sldId id="536" r:id="rId79"/>
    <p:sldId id="1612" r:id="rId80"/>
    <p:sldId id="1603" r:id="rId81"/>
    <p:sldId id="1604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36"/>
    <p:restoredTop sz="96000"/>
  </p:normalViewPr>
  <p:slideViewPr>
    <p:cSldViewPr snapToGrid="0" snapToObjects="1">
      <p:cViewPr varScale="1">
        <p:scale>
          <a:sx n="120" d="100"/>
          <a:sy n="120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0.png"/><Relationship Id="rId7" Type="http://schemas.openxmlformats.org/officeDocument/2006/relationships/image" Target="../media/image10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40.png"/><Relationship Id="rId4" Type="http://schemas.openxmlformats.org/officeDocument/2006/relationships/image" Target="../media/image160.pn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9.png"/><Relationship Id="rId7" Type="http://schemas.openxmlformats.org/officeDocument/2006/relationships/image" Target="../media/image2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0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9.png"/><Relationship Id="rId4" Type="http://schemas.openxmlformats.org/officeDocument/2006/relationships/image" Target="../media/image160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4.png"/><Relationship Id="rId5" Type="http://schemas.openxmlformats.org/officeDocument/2006/relationships/image" Target="../media/image38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CHM 1224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1.3: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 (Part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60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39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_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277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function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fft_test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200;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1000;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0:1/sampleRate:1;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sin(2*pi*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	exp(j*2*pi*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340040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Calculating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Discrete Fourier Transform (DFT)</a:t>
            </a:r>
          </a:p>
        </p:txBody>
      </p:sp>
    </p:spTree>
    <p:extLst>
      <p:ext uri="{BB962C8B-B14F-4D97-AF65-F5344CB8AC3E}">
        <p14:creationId xmlns:p14="http://schemas.microsoft.com/office/powerpoint/2010/main" val="179352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0F0F11-75CE-5B49-BA21-41820520E7FD}"/>
              </a:ext>
            </a:extLst>
          </p:cNvPr>
          <p:cNvGrpSpPr/>
          <p:nvPr/>
        </p:nvGrpSpPr>
        <p:grpSpPr>
          <a:xfrm>
            <a:off x="1169649" y="1054100"/>
            <a:ext cx="5308648" cy="1185225"/>
            <a:chOff x="1169649" y="1054100"/>
            <a:chExt cx="5308648" cy="11852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BBD1B-E368-5A45-931B-DC0FAB8A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49" y="1620693"/>
              <a:ext cx="0" cy="60593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DED1F7F-122A-FD45-9C50-8AEDEB431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3208" y="1778000"/>
              <a:ext cx="0" cy="44862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956186-0584-2C44-8CB6-EF542F9A3D12}"/>
                </a:ext>
              </a:extLst>
            </p:cNvPr>
            <p:cNvCxnSpPr>
              <a:cxnSpLocks/>
              <a:endCxn id="54" idx="3"/>
            </p:cNvCxnSpPr>
            <p:nvPr/>
          </p:nvCxnSpPr>
          <p:spPr>
            <a:xfrm flipV="1">
              <a:off x="2516236" y="1054100"/>
              <a:ext cx="4923" cy="11725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BA9DBEF-9D88-5446-AB5B-10FD316CF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264" y="1790635"/>
              <a:ext cx="3839" cy="40688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7D0F1C-22D3-6D47-9C63-A9886928B9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91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2BB808-ADA7-194B-851C-0943645ED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18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E5ADB9-FCB0-EA45-B285-0F45E6CDA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59" y="1790635"/>
              <a:ext cx="0" cy="42581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65B-8014-C542-B9E0-E074E6445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76" y="1578868"/>
              <a:ext cx="0" cy="660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1F0F5B5-3126-474E-BE33-7DB69C2454A1}"/>
                </a:ext>
              </a:extLst>
            </p:cNvPr>
            <p:cNvCxnSpPr>
              <a:cxnSpLocks/>
              <a:endCxn id="54" idx="11"/>
            </p:cNvCxnSpPr>
            <p:nvPr/>
          </p:nvCxnSpPr>
          <p:spPr>
            <a:xfrm flipV="1">
              <a:off x="6478297" y="1968500"/>
              <a:ext cx="0" cy="2379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2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3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c 79">
            <a:extLst>
              <a:ext uri="{FF2B5EF4-FFF2-40B4-BE49-F238E27FC236}">
                <a16:creationId xmlns:a16="http://schemas.microsoft.com/office/drawing/2014/main" id="{70B29EAB-F6D6-8343-B00A-639BEDB633F3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6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A3851157-312A-E549-9226-1D7F89032D0E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 animBg="1"/>
      <p:bldP spid="53" grpId="0"/>
      <p:bldP spid="68" grpId="0"/>
      <p:bldP spid="69" grpId="0"/>
      <p:bldP spid="78" grpId="0"/>
      <p:bldP spid="80" grpId="0" animBg="1"/>
      <p:bldP spid="81" grpId="0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2" grpId="0"/>
      <p:bldP spid="53" grpId="0"/>
      <p:bldP spid="55" grpId="0"/>
      <p:bldP spid="56" grpId="0" animBg="1"/>
      <p:bldP spid="57" grpId="0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3B0F75-E566-6043-A70D-FB9E81AF0A39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23B81-5A35-CC44-B048-B69AD6165F01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93D583-D10C-2241-A688-267E251F2974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C0BBED-8CB7-274B-8927-6CB03266CE1B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/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blipFill>
                  <a:blip r:embed="rId7"/>
                  <a:stretch>
                    <a:fillRect l="-6667" r="-1866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/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blipFill>
                  <a:blip r:embed="rId8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F89921-5F0F-AB47-87F8-DF336BCE37DD}"/>
                </a:ext>
              </a:extLst>
            </p:cNvPr>
            <p:cNvSpPr txBox="1"/>
            <p:nvPr/>
          </p:nvSpPr>
          <p:spPr>
            <a:xfrm>
              <a:off x="4802550" y="293182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915493-698B-3544-B703-2F2BE8D3EBD4}"/>
              </a:ext>
            </a:extLst>
          </p:cNvPr>
          <p:cNvSpPr txBox="1"/>
          <p:nvPr/>
        </p:nvSpPr>
        <p:spPr>
          <a:xfrm>
            <a:off x="967563" y="1637414"/>
            <a:ext cx="6220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1. No in-person class on Wednesday Sept 15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52B7B-7311-604F-8BE9-2940B3E4A4C9}"/>
              </a:ext>
            </a:extLst>
          </p:cNvPr>
          <p:cNvSpPr txBox="1"/>
          <p:nvPr/>
        </p:nvSpPr>
        <p:spPr>
          <a:xfrm>
            <a:off x="967563" y="2573561"/>
            <a:ext cx="6220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2. We will release a lecture video.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39D82-FFA1-7045-B46B-DF6381CBD273}"/>
              </a:ext>
            </a:extLst>
          </p:cNvPr>
          <p:cNvSpPr txBox="1"/>
          <p:nvPr/>
        </p:nvSpPr>
        <p:spPr>
          <a:xfrm>
            <a:off x="967563" y="3509708"/>
            <a:ext cx="668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3. The first assignment will be released on Sept 16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 Due on Sept 29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76703-C5AF-B843-B370-DA65EB1B2070}"/>
              </a:ext>
            </a:extLst>
          </p:cNvPr>
          <p:cNvSpPr txBox="1"/>
          <p:nvPr/>
        </p:nvSpPr>
        <p:spPr>
          <a:xfrm>
            <a:off x="967563" y="4693466"/>
            <a:ext cx="668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4. Follow the timeline on the course website.</a:t>
            </a:r>
            <a:endParaRPr lang="en-US" sz="24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13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103525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837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5D23CE62-A5B3-334F-86E4-4055B07A1266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D8F205-8D35-4D4D-BAB6-A4DAB84CFF38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CEDA4-5C0F-154C-9F36-63A7475F9B8B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8476A9-98B3-F94B-84A4-0C9C914AB9A6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/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/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blipFill>
                  <a:blip r:embed="rId4"/>
                  <a:stretch>
                    <a:fillRect l="-15385" t="-16129" r="-35897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/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blipFill>
                  <a:blip r:embed="rId5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/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blipFill>
                  <a:blip r:embed="rId6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FD8F5-461A-7448-A271-806CEAFF267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67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67059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53684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02462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53684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53684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53684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53684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53684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53684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53684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53684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48039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64133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77" r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84801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307953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775920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1" y="5537695"/>
            <a:ext cx="1052359" cy="202060"/>
            <a:chOff x="3774338" y="4893120"/>
            <a:chExt cx="1052360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930895"/>
            <a:ext cx="789734" cy="1407338"/>
            <a:chOff x="3798612" y="4286321"/>
            <a:chExt cx="789734" cy="140733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5031926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644801"/>
            <a:ext cx="212162" cy="1066954"/>
            <a:chOff x="3736210" y="4000226"/>
            <a:chExt cx="212162" cy="10669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948088"/>
            <a:ext cx="776460" cy="745571"/>
            <a:chOff x="3113891" y="4303513"/>
            <a:chExt cx="776462" cy="74557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5588191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972354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t="-1852" r="-588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4688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4486611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30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6102054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990375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E0C58E2-AFEB-D646-99F5-F6005EF240CE}"/>
              </a:ext>
            </a:extLst>
          </p:cNvPr>
          <p:cNvSpPr txBox="1"/>
          <p:nvPr/>
        </p:nvSpPr>
        <p:spPr>
          <a:xfrm>
            <a:off x="513051" y="3193701"/>
            <a:ext cx="43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happens when the ball rotates exactly N times?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1F671-FC3E-014C-B145-161C3BFA3D36}"/>
              </a:ext>
            </a:extLst>
          </p:cNvPr>
          <p:cNvSpPr txBox="1"/>
          <p:nvPr/>
        </p:nvSpPr>
        <p:spPr>
          <a:xfrm>
            <a:off x="0" y="6043358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can uniquely observe up to (N-1) number of cycles.</a:t>
            </a:r>
          </a:p>
        </p:txBody>
      </p:sp>
    </p:spTree>
    <p:extLst>
      <p:ext uri="{BB962C8B-B14F-4D97-AF65-F5344CB8AC3E}">
        <p14:creationId xmlns:p14="http://schemas.microsoft.com/office/powerpoint/2010/main" val="20190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20C0C-519A-BA4C-BDA8-683D56388F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Where do we stand?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18EC5-DE52-704A-86E1-6BE6F80050AD}"/>
              </a:ext>
            </a:extLst>
          </p:cNvPr>
          <p:cNvSpPr txBox="1"/>
          <p:nvPr/>
        </p:nvSpPr>
        <p:spPr>
          <a:xfrm>
            <a:off x="46494" y="6106495"/>
            <a:ext cx="2169042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abstraction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B8DDB-67F8-894F-8C19-DFCEC17FB48C}"/>
              </a:ext>
            </a:extLst>
          </p:cNvPr>
          <p:cNvSpPr txBox="1"/>
          <p:nvPr/>
        </p:nvSpPr>
        <p:spPr>
          <a:xfrm>
            <a:off x="1038444" y="5138636"/>
            <a:ext cx="2732567" cy="646331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Math. For visualizing</a:t>
            </a:r>
          </a:p>
          <a:p>
            <a:r>
              <a:rPr lang="en-US" dirty="0">
                <a:solidFill>
                  <a:schemeClr val="bg1"/>
                </a:solidFill>
              </a:rPr>
              <a:t>and manipulating signals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D400C-F1B7-7043-9AAB-D09F43DB9E85}"/>
              </a:ext>
            </a:extLst>
          </p:cNvPr>
          <p:cNvSpPr txBox="1"/>
          <p:nvPr/>
        </p:nvSpPr>
        <p:spPr>
          <a:xfrm>
            <a:off x="2309035" y="4469600"/>
            <a:ext cx="2583711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Sensing + Computing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E6E02-E263-C546-95A2-4F73445EDDC7}"/>
              </a:ext>
            </a:extLst>
          </p:cNvPr>
          <p:cNvSpPr txBox="1"/>
          <p:nvPr/>
        </p:nvSpPr>
        <p:spPr>
          <a:xfrm>
            <a:off x="3250018" y="3753722"/>
            <a:ext cx="2796363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Computing on physical cues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BF0D5-E7B0-9040-BE2D-6E68A3A93281}"/>
              </a:ext>
            </a:extLst>
          </p:cNvPr>
          <p:cNvSpPr txBox="1"/>
          <p:nvPr/>
        </p:nvSpPr>
        <p:spPr>
          <a:xfrm>
            <a:off x="4648199" y="3123068"/>
            <a:ext cx="2552360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Computing + networking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FD844-471D-E848-BF9F-7C542995F074}"/>
              </a:ext>
            </a:extLst>
          </p:cNvPr>
          <p:cNvSpPr txBox="1"/>
          <p:nvPr/>
        </p:nvSpPr>
        <p:spPr>
          <a:xfrm>
            <a:off x="6046381" y="1853192"/>
            <a:ext cx="3097619" cy="92333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Diverse application: Security, Mobile Health, Machine perception, IoT networks, …</a:t>
            </a:r>
          </a:p>
        </p:txBody>
      </p:sp>
    </p:spTree>
    <p:extLst>
      <p:ext uri="{BB962C8B-B14F-4D97-AF65-F5344CB8AC3E}">
        <p14:creationId xmlns:p14="http://schemas.microsoft.com/office/powerpoint/2010/main" val="4232061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20C0C-519A-BA4C-BDA8-683D56388F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Where do we stand?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18EC5-DE52-704A-86E1-6BE6F80050AD}"/>
              </a:ext>
            </a:extLst>
          </p:cNvPr>
          <p:cNvSpPr txBox="1"/>
          <p:nvPr/>
        </p:nvSpPr>
        <p:spPr>
          <a:xfrm>
            <a:off x="46494" y="6106495"/>
            <a:ext cx="2169042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abstraction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B8DDB-67F8-894F-8C19-DFCEC17FB48C}"/>
              </a:ext>
            </a:extLst>
          </p:cNvPr>
          <p:cNvSpPr txBox="1"/>
          <p:nvPr/>
        </p:nvSpPr>
        <p:spPr>
          <a:xfrm>
            <a:off x="1038444" y="5138636"/>
            <a:ext cx="2732567" cy="646331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Math. For visualizing</a:t>
            </a:r>
          </a:p>
          <a:p>
            <a:r>
              <a:rPr lang="en-US" dirty="0">
                <a:solidFill>
                  <a:schemeClr val="bg1"/>
                </a:solidFill>
              </a:rPr>
              <a:t>and manipulating signals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D400C-F1B7-7043-9AAB-D09F43DB9E85}"/>
              </a:ext>
            </a:extLst>
          </p:cNvPr>
          <p:cNvSpPr txBox="1"/>
          <p:nvPr/>
        </p:nvSpPr>
        <p:spPr>
          <a:xfrm>
            <a:off x="2309035" y="4469600"/>
            <a:ext cx="2583711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Sensing + Computing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E6E02-E263-C546-95A2-4F73445EDDC7}"/>
              </a:ext>
            </a:extLst>
          </p:cNvPr>
          <p:cNvSpPr txBox="1"/>
          <p:nvPr/>
        </p:nvSpPr>
        <p:spPr>
          <a:xfrm>
            <a:off x="3250018" y="3753722"/>
            <a:ext cx="2796363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Computing on physical cues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BF0D5-E7B0-9040-BE2D-6E68A3A93281}"/>
              </a:ext>
            </a:extLst>
          </p:cNvPr>
          <p:cNvSpPr txBox="1"/>
          <p:nvPr/>
        </p:nvSpPr>
        <p:spPr>
          <a:xfrm>
            <a:off x="4648199" y="3123068"/>
            <a:ext cx="2552360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Computing + networking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91B55F-6C53-4948-A15C-2A270DFFC61E}"/>
              </a:ext>
            </a:extLst>
          </p:cNvPr>
          <p:cNvCxnSpPr>
            <a:cxnSpLocks/>
          </p:cNvCxnSpPr>
          <p:nvPr/>
        </p:nvCxnSpPr>
        <p:spPr>
          <a:xfrm flipV="1">
            <a:off x="3817506" y="1287379"/>
            <a:ext cx="1874065" cy="1662416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2E536C-1DDB-3242-866B-B33E0CF7C58F}"/>
              </a:ext>
            </a:extLst>
          </p:cNvPr>
          <p:cNvCxnSpPr>
            <a:cxnSpLocks/>
          </p:cNvCxnSpPr>
          <p:nvPr/>
        </p:nvCxnSpPr>
        <p:spPr>
          <a:xfrm flipH="1">
            <a:off x="901392" y="3225636"/>
            <a:ext cx="1447495" cy="1425504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4D0A13-BAC8-8844-915F-45C1FB5F5A80}"/>
              </a:ext>
            </a:extLst>
          </p:cNvPr>
          <p:cNvSpPr txBox="1"/>
          <p:nvPr/>
        </p:nvSpPr>
        <p:spPr>
          <a:xfrm>
            <a:off x="360181" y="3742329"/>
            <a:ext cx="2279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More physical sensing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E23D90-2F11-2042-8288-F277F3E082D1}"/>
              </a:ext>
            </a:extLst>
          </p:cNvPr>
          <p:cNvSpPr txBox="1"/>
          <p:nvPr/>
        </p:nvSpPr>
        <p:spPr>
          <a:xfrm>
            <a:off x="3356344" y="1973189"/>
            <a:ext cx="25837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More abstract computing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4C1F12-5285-614B-9A40-213F4990C961}"/>
              </a:ext>
            </a:extLst>
          </p:cNvPr>
          <p:cNvSpPr txBox="1"/>
          <p:nvPr/>
        </p:nvSpPr>
        <p:spPr>
          <a:xfrm>
            <a:off x="6046381" y="1853192"/>
            <a:ext cx="3097619" cy="92333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Diverse application: Security, Mobile Health, Machine perception, IoT networks, …</a:t>
            </a:r>
          </a:p>
        </p:txBody>
      </p:sp>
    </p:spTree>
    <p:extLst>
      <p:ext uri="{BB962C8B-B14F-4D97-AF65-F5344CB8AC3E}">
        <p14:creationId xmlns:p14="http://schemas.microsoft.com/office/powerpoint/2010/main" val="1234898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88090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703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A6A52-6CB1-B647-9D8A-4FF92DDBD7E1}"/>
              </a:ext>
            </a:extLst>
          </p:cNvPr>
          <p:cNvGrpSpPr/>
          <p:nvPr/>
        </p:nvGrpSpPr>
        <p:grpSpPr>
          <a:xfrm>
            <a:off x="3460769" y="2086307"/>
            <a:ext cx="2744959" cy="680058"/>
            <a:chOff x="4266600" y="3061667"/>
            <a:chExt cx="2744959" cy="680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F90D9-B88C-8143-B924-9D849D131355}"/>
                </a:ext>
              </a:extLst>
            </p:cNvPr>
            <p:cNvSpPr txBox="1"/>
            <p:nvPr/>
          </p:nvSpPr>
          <p:spPr>
            <a:xfrm>
              <a:off x="5485946" y="3218505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DEB132-7799-0A4B-9C0C-CB88229BCDA7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 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3C8D9-3F87-CD47-B4A1-297A645DC783}"/>
                </a:ext>
              </a:extLst>
            </p:cNvPr>
            <p:cNvSpPr txBox="1"/>
            <p:nvPr/>
          </p:nvSpPr>
          <p:spPr>
            <a:xfrm>
              <a:off x="4891440" y="3066554"/>
              <a:ext cx="712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09A1-0480-9F4D-8EBB-EDE1E41D0855}"/>
                </a:ext>
              </a:extLst>
            </p:cNvPr>
            <p:cNvSpPr txBox="1"/>
            <p:nvPr/>
          </p:nvSpPr>
          <p:spPr>
            <a:xfrm>
              <a:off x="5774437" y="3061667"/>
              <a:ext cx="123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  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67B6A4-8AD3-9043-AB1F-B19FEC161914}"/>
              </a:ext>
            </a:extLst>
          </p:cNvPr>
          <p:cNvSpPr txBox="1"/>
          <p:nvPr/>
        </p:nvSpPr>
        <p:spPr>
          <a:xfrm>
            <a:off x="4019868" y="195075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>
                <a:latin typeface="Lucida Bright" panose="02040602050505020304" pitchFamily="18" charset="77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7050-FFB8-1A4B-9D41-8074C2FE28FC}"/>
              </a:ext>
            </a:extLst>
          </p:cNvPr>
          <p:cNvGrpSpPr/>
          <p:nvPr/>
        </p:nvGrpSpPr>
        <p:grpSpPr>
          <a:xfrm>
            <a:off x="3460769" y="2832807"/>
            <a:ext cx="2744959" cy="815607"/>
            <a:chOff x="3460769" y="2832807"/>
            <a:chExt cx="2744959" cy="815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699E9F-29B5-834A-A6B3-5A658FA61F44}"/>
                </a:ext>
              </a:extLst>
            </p:cNvPr>
            <p:cNvGrpSpPr/>
            <p:nvPr/>
          </p:nvGrpSpPr>
          <p:grpSpPr>
            <a:xfrm>
              <a:off x="3460769" y="2968356"/>
              <a:ext cx="2744959" cy="680058"/>
              <a:chOff x="4266600" y="3061667"/>
              <a:chExt cx="2744959" cy="6800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4946D1-CD22-1E4C-9DE9-96249D192C2D}"/>
                  </a:ext>
                </a:extLst>
              </p:cNvPr>
              <p:cNvSpPr txBox="1"/>
              <p:nvPr/>
            </p:nvSpPr>
            <p:spPr>
              <a:xfrm>
                <a:off x="5485946" y="3218505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95027-4892-6341-9758-3F8057650AE1}"/>
                  </a:ext>
                </a:extLst>
              </p:cNvPr>
              <p:cNvSpPr txBox="1"/>
              <p:nvPr/>
            </p:nvSpPr>
            <p:spPr>
              <a:xfrm>
                <a:off x="4266600" y="3066555"/>
                <a:ext cx="10963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 F</a:t>
                </a:r>
                <a:endParaRPr lang="en-US" sz="36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12270-CC77-9549-99E8-2B390E4AB700}"/>
                  </a:ext>
                </a:extLst>
              </p:cNvPr>
              <p:cNvSpPr txBox="1"/>
              <p:nvPr/>
            </p:nvSpPr>
            <p:spPr>
              <a:xfrm>
                <a:off x="4891440" y="3066554"/>
                <a:ext cx="712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X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7FE78-626A-D048-9B15-995A416161D9}"/>
                  </a:ext>
                </a:extLst>
              </p:cNvPr>
              <p:cNvSpPr txBox="1"/>
              <p:nvPr/>
            </p:nvSpPr>
            <p:spPr>
              <a:xfrm>
                <a:off x="5774437" y="3061667"/>
                <a:ext cx="12371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</a:t>
                </a:r>
                <a:r>
                  <a:rPr lang="en-US" sz="3600" baseline="-25000" dirty="0">
                    <a:latin typeface="Lucida Bright" panose="02040602050505020304" pitchFamily="18" charset="77"/>
                  </a:rPr>
                  <a:t>N.</a:t>
                </a:r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9C295-CFD2-C444-B96D-ADD96425C561}"/>
                </a:ext>
              </a:extLst>
            </p:cNvPr>
            <p:cNvSpPr txBox="1"/>
            <p:nvPr/>
          </p:nvSpPr>
          <p:spPr>
            <a:xfrm>
              <a:off x="4019868" y="2832807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9707FC-34EF-1842-9F26-17A5B6A3842B}"/>
              </a:ext>
            </a:extLst>
          </p:cNvPr>
          <p:cNvGrpSpPr/>
          <p:nvPr/>
        </p:nvGrpSpPr>
        <p:grpSpPr>
          <a:xfrm>
            <a:off x="1052784" y="4007243"/>
            <a:ext cx="6083970" cy="2203774"/>
            <a:chOff x="1052784" y="4007243"/>
            <a:chExt cx="6083970" cy="2203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F67079-FBB7-B94A-8464-0A5377AEC59E}"/>
                </a:ext>
              </a:extLst>
            </p:cNvPr>
            <p:cNvSpPr txBox="1"/>
            <p:nvPr/>
          </p:nvSpPr>
          <p:spPr>
            <a:xfrm>
              <a:off x="1052784" y="4901337"/>
              <a:ext cx="177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DFT matrix,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747BDB-8DA6-9E44-A708-BFC1070EBDE1}"/>
                </a:ext>
              </a:extLst>
            </p:cNvPr>
            <p:cNvSpPr txBox="1"/>
            <p:nvPr/>
          </p:nvSpPr>
          <p:spPr>
            <a:xfrm>
              <a:off x="2724000" y="4633333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0F6D8-C463-2A48-B7EE-873CE51B0249}"/>
                </a:ext>
              </a:extLst>
            </p:cNvPr>
            <p:cNvSpPr txBox="1"/>
            <p:nvPr/>
          </p:nvSpPr>
          <p:spPr>
            <a:xfrm>
              <a:off x="3050136" y="4890411"/>
              <a:ext cx="509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=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2B2F2B20-ECCC-4D48-989C-55962000B01A}"/>
                </a:ext>
              </a:extLst>
            </p:cNvPr>
            <p:cNvSpPr/>
            <p:nvPr/>
          </p:nvSpPr>
          <p:spPr>
            <a:xfrm>
              <a:off x="4030593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C7DEDC-894F-074B-853B-FC6DBDA686F4}"/>
                </a:ext>
              </a:extLst>
            </p:cNvPr>
            <p:cNvSpPr txBox="1"/>
            <p:nvPr/>
          </p:nvSpPr>
          <p:spPr>
            <a:xfrm>
              <a:off x="4305825" y="485963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36C8B-68F4-6847-96A4-7745CCC1DF53}"/>
                </a:ext>
              </a:extLst>
            </p:cNvPr>
            <p:cNvSpPr txBox="1"/>
            <p:nvPr/>
          </p:nvSpPr>
          <p:spPr>
            <a:xfrm>
              <a:off x="4790335" y="4858367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F0FAEB-3FE3-A949-9138-BCD4952802D4}"/>
                </a:ext>
              </a:extLst>
            </p:cNvPr>
            <p:cNvSpPr txBox="1"/>
            <p:nvPr/>
          </p:nvSpPr>
          <p:spPr>
            <a:xfrm>
              <a:off x="5640605" y="48571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44B7C-3B8A-E944-B22C-F1702882BF90}"/>
                </a:ext>
              </a:extLst>
            </p:cNvPr>
            <p:cNvSpPr txBox="1"/>
            <p:nvPr/>
          </p:nvSpPr>
          <p:spPr>
            <a:xfrm>
              <a:off x="6405531" y="4855835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6134A-9F74-A14F-9D62-5173BD0A68C7}"/>
                </a:ext>
              </a:extLst>
            </p:cNvPr>
            <p:cNvSpPr txBox="1"/>
            <p:nvPr/>
          </p:nvSpPr>
          <p:spPr>
            <a:xfrm>
              <a:off x="5181399" y="478973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EF010A-0F36-904B-8799-4E151BF07124}"/>
                </a:ext>
              </a:extLst>
            </p:cNvPr>
            <p:cNvSpPr txBox="1"/>
            <p:nvPr/>
          </p:nvSpPr>
          <p:spPr>
            <a:xfrm>
              <a:off x="5953860" y="475644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93FAE8-52CD-D742-9252-DFA7A23924FB}"/>
                </a:ext>
              </a:extLst>
            </p:cNvPr>
            <p:cNvCxnSpPr/>
            <p:nvPr/>
          </p:nvCxnSpPr>
          <p:spPr>
            <a:xfrm>
              <a:off x="4474464" y="4107998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6A37DF-75AB-1B41-9436-9ABB66DB541E}"/>
                </a:ext>
              </a:extLst>
            </p:cNvPr>
            <p:cNvCxnSpPr/>
            <p:nvPr/>
          </p:nvCxnSpPr>
          <p:spPr>
            <a:xfrm>
              <a:off x="4943856" y="4107998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1609B-4586-C149-937E-CC64DFF18A99}"/>
                </a:ext>
              </a:extLst>
            </p:cNvPr>
            <p:cNvCxnSpPr/>
            <p:nvPr/>
          </p:nvCxnSpPr>
          <p:spPr>
            <a:xfrm>
              <a:off x="5803392" y="410799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2C889D-3EA9-1A48-B94E-15FA70AB3634}"/>
                </a:ext>
              </a:extLst>
            </p:cNvPr>
            <p:cNvCxnSpPr/>
            <p:nvPr/>
          </p:nvCxnSpPr>
          <p:spPr>
            <a:xfrm>
              <a:off x="6553200" y="4107998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103EA9-6631-8041-B570-7B96BC0066B1}"/>
                </a:ext>
              </a:extLst>
            </p:cNvPr>
            <p:cNvCxnSpPr/>
            <p:nvPr/>
          </p:nvCxnSpPr>
          <p:spPr>
            <a:xfrm>
              <a:off x="4459224" y="5285471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BB238C-3416-474E-A10C-EDD6917A5CE7}"/>
                </a:ext>
              </a:extLst>
            </p:cNvPr>
            <p:cNvCxnSpPr/>
            <p:nvPr/>
          </p:nvCxnSpPr>
          <p:spPr>
            <a:xfrm>
              <a:off x="4928616" y="5285471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2741E7-ACF9-CE4E-97EF-C23E8B035647}"/>
                </a:ext>
              </a:extLst>
            </p:cNvPr>
            <p:cNvCxnSpPr/>
            <p:nvPr/>
          </p:nvCxnSpPr>
          <p:spPr>
            <a:xfrm>
              <a:off x="5788152" y="5285471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E1D3B7-DC43-4542-AA95-5EFC9B2F4710}"/>
                </a:ext>
              </a:extLst>
            </p:cNvPr>
            <p:cNvCxnSpPr/>
            <p:nvPr/>
          </p:nvCxnSpPr>
          <p:spPr>
            <a:xfrm>
              <a:off x="6537960" y="5285471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B9834FF2-CD93-AE41-BD9D-0740ED888C1C}"/>
                </a:ext>
              </a:extLst>
            </p:cNvPr>
            <p:cNvSpPr/>
            <p:nvPr/>
          </p:nvSpPr>
          <p:spPr>
            <a:xfrm flipH="1">
              <a:off x="6973307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/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blipFill>
                  <a:blip r:embed="rId2"/>
                  <a:stretch>
                    <a:fillRect t="-1667" r="-10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9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26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5445903" cy="1038811"/>
            <a:chOff x="516336" y="3171204"/>
            <a:chExt cx="544590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405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/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blipFill>
                <a:blip r:embed="rId4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/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blipFill>
                <a:blip r:embed="rId5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19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20C0C-519A-BA4C-BDA8-683D56388F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Where do we stand?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18EC5-DE52-704A-86E1-6BE6F80050AD}"/>
              </a:ext>
            </a:extLst>
          </p:cNvPr>
          <p:cNvSpPr txBox="1"/>
          <p:nvPr/>
        </p:nvSpPr>
        <p:spPr>
          <a:xfrm>
            <a:off x="46494" y="6106495"/>
            <a:ext cx="2169042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abstraction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B8DDB-67F8-894F-8C19-DFCEC17FB48C}"/>
              </a:ext>
            </a:extLst>
          </p:cNvPr>
          <p:cNvSpPr txBox="1"/>
          <p:nvPr/>
        </p:nvSpPr>
        <p:spPr>
          <a:xfrm>
            <a:off x="1038444" y="5138636"/>
            <a:ext cx="2732567" cy="646331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Math. For visualizing</a:t>
            </a:r>
          </a:p>
          <a:p>
            <a:r>
              <a:rPr lang="en-US" dirty="0">
                <a:solidFill>
                  <a:schemeClr val="bg1"/>
                </a:solidFill>
              </a:rPr>
              <a:t>and manipulating signals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D400C-F1B7-7043-9AAB-D09F43DB9E85}"/>
              </a:ext>
            </a:extLst>
          </p:cNvPr>
          <p:cNvSpPr txBox="1"/>
          <p:nvPr/>
        </p:nvSpPr>
        <p:spPr>
          <a:xfrm>
            <a:off x="2309035" y="4469600"/>
            <a:ext cx="2583711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Sensing + Computing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E6E02-E263-C546-95A2-4F73445EDDC7}"/>
              </a:ext>
            </a:extLst>
          </p:cNvPr>
          <p:cNvSpPr txBox="1"/>
          <p:nvPr/>
        </p:nvSpPr>
        <p:spPr>
          <a:xfrm>
            <a:off x="3250018" y="3753722"/>
            <a:ext cx="2796363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Computing on physical cues</a:t>
            </a:r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2B53F699-EA17-6B40-937B-68C758D34C9F}"/>
              </a:ext>
            </a:extLst>
          </p:cNvPr>
          <p:cNvSpPr/>
          <p:nvPr/>
        </p:nvSpPr>
        <p:spPr>
          <a:xfrm rot="5400000">
            <a:off x="1231970" y="4398727"/>
            <a:ext cx="844803" cy="41845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67193-58FE-BC43-8A46-DABD9DB581A4}"/>
              </a:ext>
            </a:extLst>
          </p:cNvPr>
          <p:cNvSpPr txBox="1"/>
          <p:nvPr/>
        </p:nvSpPr>
        <p:spPr>
          <a:xfrm>
            <a:off x="1038444" y="3753722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21CAC-0AE7-A24B-A3C0-8A70F94AECDB}"/>
              </a:ext>
            </a:extLst>
          </p:cNvPr>
          <p:cNvSpPr txBox="1"/>
          <p:nvPr/>
        </p:nvSpPr>
        <p:spPr>
          <a:xfrm>
            <a:off x="6046381" y="1853192"/>
            <a:ext cx="3097619" cy="92333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Diverse application: Security, Mobile Health, Machine perception, IoT networks,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51A921-0500-1544-ACC1-BC75F6E6731E}"/>
              </a:ext>
            </a:extLst>
          </p:cNvPr>
          <p:cNvSpPr txBox="1"/>
          <p:nvPr/>
        </p:nvSpPr>
        <p:spPr>
          <a:xfrm>
            <a:off x="4648199" y="3123068"/>
            <a:ext cx="2552360" cy="36933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Computing + networking</a:t>
            </a:r>
          </a:p>
        </p:txBody>
      </p:sp>
    </p:spTree>
    <p:extLst>
      <p:ext uri="{BB962C8B-B14F-4D97-AF65-F5344CB8AC3E}">
        <p14:creationId xmlns:p14="http://schemas.microsoft.com/office/powerpoint/2010/main" val="3965027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DD92F-D070-A540-A54D-4CC2658D89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  <p:pic>
        <p:nvPicPr>
          <p:cNvPr id="2050" name="Picture 2" descr="Speech Recognition — GMM, HMM. Before the Deep Learning (DL) era for… | by  Jonathan Hui | Medium">
            <a:extLst>
              <a:ext uri="{FF2B5EF4-FFF2-40B4-BE49-F238E27FC236}">
                <a16:creationId xmlns:a16="http://schemas.microsoft.com/office/drawing/2014/main" id="{EE9D3143-0FAF-C148-9B92-29BD10F5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792510"/>
            <a:ext cx="8312727" cy="575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7D447C-FCD9-034D-8DAA-B9CF0BD144C0}"/>
              </a:ext>
            </a:extLst>
          </p:cNvPr>
          <p:cNvSpPr/>
          <p:nvPr/>
        </p:nvSpPr>
        <p:spPr>
          <a:xfrm>
            <a:off x="3028013" y="792510"/>
            <a:ext cx="3028013" cy="362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omparison of four feature extraction methods MFCC, IMFCC, LFCC, and... |  Download Scientific Diagram">
            <a:extLst>
              <a:ext uri="{FF2B5EF4-FFF2-40B4-BE49-F238E27FC236}">
                <a16:creationId xmlns:a16="http://schemas.microsoft.com/office/drawing/2014/main" id="{C4214F5D-2900-4A4C-A7A5-ABD8E9EF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24" y="875821"/>
            <a:ext cx="4522407" cy="5667768"/>
          </a:xfrm>
          <a:prstGeom prst="rect">
            <a:avLst/>
          </a:prstGeom>
          <a:noFill/>
          <a:ln w="6985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5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2D21C-F006-484E-A7BD-C321547E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73" y="1183185"/>
            <a:ext cx="6965030" cy="4491628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D737A-7767-294F-A177-94DBE66A20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3279137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D105-9980-F64C-88DE-450C9F16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3" y="1506373"/>
            <a:ext cx="5911055" cy="384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F1863-5BC0-DB41-8A3C-01AFB2C9EA4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76515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Spoon" descr="smartSpoon">
            <a:hlinkClick r:id="" action="ppaction://media"/>
            <a:extLst>
              <a:ext uri="{FF2B5EF4-FFF2-40B4-BE49-F238E27FC236}">
                <a16:creationId xmlns:a16="http://schemas.microsoft.com/office/drawing/2014/main" id="{27AFCB19-B2FE-5A41-92F6-C3D3B6F2A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7014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81F11-FE7E-DA40-A345-DCE002639A2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28882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pic>
        <p:nvPicPr>
          <p:cNvPr id="4" name="Online Media 3" descr="trimmed_wheelBackward_1">
            <a:hlinkClick r:id="" action="ppaction://media"/>
            <a:extLst>
              <a:ext uri="{FF2B5EF4-FFF2-40B4-BE49-F238E27FC236}">
                <a16:creationId xmlns:a16="http://schemas.microsoft.com/office/drawing/2014/main" id="{21F07B9F-7285-7E44-8180-A36D98236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97458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AD345-3DAD-C145-ABF4-4FFE05C8FBAD}"/>
              </a:ext>
            </a:extLst>
          </p:cNvPr>
          <p:cNvSpPr txBox="1"/>
          <p:nvPr/>
        </p:nvSpPr>
        <p:spPr>
          <a:xfrm>
            <a:off x="-13855" y="6488668"/>
            <a:ext cx="49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=B8EMI3_0TO0</a:t>
            </a:r>
          </a:p>
        </p:txBody>
      </p:sp>
    </p:spTree>
    <p:extLst>
      <p:ext uri="{BB962C8B-B14F-4D97-AF65-F5344CB8AC3E}">
        <p14:creationId xmlns:p14="http://schemas.microsoft.com/office/powerpoint/2010/main" val="1882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0" y="6488668"/>
            <a:ext cx="51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QOwzkND_ooU</a:t>
            </a:r>
            <a:endParaRPr lang="en-US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2D21C-F006-484E-A7BD-C321547E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" y="584775"/>
            <a:ext cx="5756223" cy="3712089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 descr="Smart Spoon, New Apps Help People with Parkinson's, Essential Tremors |  Medgadget">
            <a:extLst>
              <a:ext uri="{FF2B5EF4-FFF2-40B4-BE49-F238E27FC236}">
                <a16:creationId xmlns:a16="http://schemas.microsoft.com/office/drawing/2014/main" id="{F5B994B0-53BB-9945-A725-B0AA7699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87" y="3617189"/>
            <a:ext cx="4652010" cy="3101340"/>
          </a:xfrm>
          <a:prstGeom prst="rect">
            <a:avLst/>
          </a:prstGeom>
          <a:ln w="412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D737A-7767-294F-A177-94DBE66A20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learn about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1208580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12717</TotalTime>
  <Words>2769</Words>
  <Application>Microsoft Macintosh PowerPoint</Application>
  <PresentationFormat>On-screen Show (4:3)</PresentationFormat>
  <Paragraphs>1186</Paragraphs>
  <Slides>81</Slides>
  <Notes>7</Notes>
  <HiddenSlides>1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Arial</vt:lpstr>
      <vt:lpstr>Calibri</vt:lpstr>
      <vt:lpstr>Calibri Light</vt:lpstr>
      <vt:lpstr>Cambria Math</vt:lpstr>
      <vt:lpstr>Courier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604</cp:revision>
  <dcterms:created xsi:type="dcterms:W3CDTF">2019-02-02T17:19:18Z</dcterms:created>
  <dcterms:modified xsi:type="dcterms:W3CDTF">2021-09-17T16:07:11Z</dcterms:modified>
</cp:coreProperties>
</file>