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1467" r:id="rId2"/>
    <p:sldId id="1511" r:id="rId3"/>
    <p:sldId id="1517" r:id="rId4"/>
    <p:sldId id="1523" r:id="rId5"/>
    <p:sldId id="1606" r:id="rId6"/>
    <p:sldId id="1608" r:id="rId7"/>
    <p:sldId id="1614" r:id="rId8"/>
    <p:sldId id="1616" r:id="rId9"/>
    <p:sldId id="1615" r:id="rId10"/>
    <p:sldId id="1613" r:id="rId11"/>
    <p:sldId id="583" r:id="rId12"/>
    <p:sldId id="584" r:id="rId13"/>
    <p:sldId id="1605" r:id="rId14"/>
    <p:sldId id="568" r:id="rId15"/>
    <p:sldId id="567" r:id="rId16"/>
    <p:sldId id="1609" r:id="rId17"/>
    <p:sldId id="1610" r:id="rId18"/>
    <p:sldId id="161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5493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4"/>
    <p:restoredTop sz="96000"/>
  </p:normalViewPr>
  <p:slideViewPr>
    <p:cSldViewPr snapToGrid="0" snapToObjects="1">
      <p:cViewPr varScale="1">
        <p:scale>
          <a:sx n="120" d="100"/>
          <a:sy n="120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customXml" Target="../ink/ink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31.png"/><Relationship Id="rId4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CHM 1224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1.4: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Properties of the Discrete Fourier Transform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visualizing DFT coefficients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345735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blipFill>
                <a:blip r:embed="rId8"/>
                <a:stretch>
                  <a:fillRect l="-2941" t="-7317" r="-588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5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blipFill>
                <a:blip r:embed="rId8"/>
                <a:stretch>
                  <a:fillRect l="-3185" t="-2381" r="-6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713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73757-85FA-844B-8793-7365C0783613}"/>
              </a:ext>
            </a:extLst>
          </p:cNvPr>
          <p:cNvSpPr txBox="1"/>
          <p:nvPr/>
        </p:nvSpPr>
        <p:spPr>
          <a:xfrm>
            <a:off x="-2167" y="2704546"/>
            <a:ext cx="9146167" cy="14489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Programming Assignment #1</a:t>
            </a:r>
            <a:endParaRPr lang="en-US" sz="28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7623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635816" y="4425038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(Spectrogram/STFT)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4267588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3AFD2-43E8-1745-A525-16FA042ECA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3359910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35953-8856-6C44-A488-F80C20CE8815}"/>
              </a:ext>
            </a:extLst>
          </p:cNvPr>
          <p:cNvGrpSpPr/>
          <p:nvPr/>
        </p:nvGrpSpPr>
        <p:grpSpPr>
          <a:xfrm>
            <a:off x="590731" y="5255772"/>
            <a:ext cx="4055726" cy="811609"/>
            <a:chOff x="590731" y="5255772"/>
            <a:chExt cx="4055726" cy="811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3150A7-A708-564A-8548-51B023117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92" t="9923" r="21198" b="19231"/>
            <a:stretch/>
          </p:blipFill>
          <p:spPr>
            <a:xfrm>
              <a:off x="1626739" y="5271282"/>
              <a:ext cx="3019718" cy="79609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5F840C-011F-9443-8112-75C8682FC14F}"/>
                </a:ext>
              </a:extLst>
            </p:cNvPr>
            <p:cNvGrpSpPr/>
            <p:nvPr/>
          </p:nvGrpSpPr>
          <p:grpSpPr>
            <a:xfrm>
              <a:off x="590731" y="5255772"/>
              <a:ext cx="962856" cy="675170"/>
              <a:chOff x="3376896" y="3066556"/>
              <a:chExt cx="962856" cy="67517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E52ED7F-58B9-0C44-8D03-99EE41236AAD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CC7646F-F4DA-6644-AC7E-1AF0220ADD52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1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2" t="9923" r="21198" b="19231"/>
          <a:stretch/>
        </p:blipFill>
        <p:spPr>
          <a:xfrm rot="5400000">
            <a:off x="1125750" y="5593389"/>
            <a:ext cx="1875007" cy="4943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B5F840C-011F-9443-8112-75C8682FC14F}"/>
              </a:ext>
            </a:extLst>
          </p:cNvPr>
          <p:cNvGrpSpPr/>
          <p:nvPr/>
        </p:nvGrpSpPr>
        <p:grpSpPr>
          <a:xfrm>
            <a:off x="590731" y="5255772"/>
            <a:ext cx="962856" cy="675170"/>
            <a:chOff x="3376896" y="3066556"/>
            <a:chExt cx="962856" cy="6751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52ED7F-58B9-0C44-8D03-99EE41236AAD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C7646F-F4DA-6644-AC7E-1AF0220ADD52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82FA0E-7997-A940-A2ED-F143E3A5CA3B}"/>
              </a:ext>
            </a:extLst>
          </p:cNvPr>
          <p:cNvGrpSpPr/>
          <p:nvPr/>
        </p:nvGrpSpPr>
        <p:grpSpPr>
          <a:xfrm>
            <a:off x="2643188" y="4903043"/>
            <a:ext cx="610570" cy="1754932"/>
            <a:chOff x="2643188" y="4903043"/>
            <a:chExt cx="610570" cy="175493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321E650-5D76-3048-83C8-C201D4055805}"/>
                </a:ext>
              </a:extLst>
            </p:cNvPr>
            <p:cNvCxnSpPr/>
            <p:nvPr/>
          </p:nvCxnSpPr>
          <p:spPr>
            <a:xfrm>
              <a:off x="2643188" y="4903043"/>
              <a:ext cx="0" cy="1754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11F8E2-9869-E947-A3A4-189D2DAE9216}"/>
                </a:ext>
              </a:extLst>
            </p:cNvPr>
            <p:cNvSpPr txBox="1"/>
            <p:nvPr/>
          </p:nvSpPr>
          <p:spPr>
            <a:xfrm>
              <a:off x="2643188" y="5359881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latin typeface="Lucida Bright" panose="02040602050505020304" pitchFamily="18" charset="77"/>
                </a:rPr>
                <a:t>8N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335248-3C1C-F04C-92D8-FE128E6471A5}"/>
              </a:ext>
            </a:extLst>
          </p:cNvPr>
          <p:cNvGrpSpPr/>
          <p:nvPr/>
        </p:nvGrpSpPr>
        <p:grpSpPr>
          <a:xfrm>
            <a:off x="2830508" y="4880534"/>
            <a:ext cx="638063" cy="592080"/>
            <a:chOff x="2643188" y="4874006"/>
            <a:chExt cx="638063" cy="59208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ED42A0-19BC-874F-B3BA-FA9FE9B783A9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88" y="4903043"/>
              <a:ext cx="0" cy="56304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424470-B5EA-924E-B581-34AF1A0188E1}"/>
                </a:ext>
              </a:extLst>
            </p:cNvPr>
            <p:cNvSpPr txBox="1"/>
            <p:nvPr/>
          </p:nvSpPr>
          <p:spPr>
            <a:xfrm>
              <a:off x="2670681" y="4874006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E71AF7-8EAD-3A4D-BABA-61C40E1EFD44}"/>
              </a:ext>
            </a:extLst>
          </p:cNvPr>
          <p:cNvGrpSpPr/>
          <p:nvPr/>
        </p:nvGrpSpPr>
        <p:grpSpPr>
          <a:xfrm>
            <a:off x="3314700" y="2998100"/>
            <a:ext cx="1356122" cy="2202550"/>
            <a:chOff x="3314700" y="2998100"/>
            <a:chExt cx="1356122" cy="22025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A75A8BD-8D0B-9A47-B5D1-CAC30FEBDCC6}"/>
                </a:ext>
              </a:extLst>
            </p:cNvPr>
            <p:cNvGrpSpPr/>
            <p:nvPr/>
          </p:nvGrpSpPr>
          <p:grpSpPr>
            <a:xfrm>
              <a:off x="3959691" y="2998100"/>
              <a:ext cx="610570" cy="1460389"/>
              <a:chOff x="2613530" y="4554386"/>
              <a:chExt cx="610570" cy="1460389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440A27C-4F28-AF4E-A18F-069C3E776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3188" y="4554386"/>
                <a:ext cx="0" cy="146038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6FA3E19-1213-5E42-AB9C-61001EF1A766}"/>
                  </a:ext>
                </a:extLst>
              </p:cNvPr>
              <p:cNvSpPr txBox="1"/>
              <p:nvPr/>
            </p:nvSpPr>
            <p:spPr>
              <a:xfrm>
                <a:off x="2613530" y="4974022"/>
                <a:ext cx="610570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aseline="-25000" dirty="0">
                    <a:solidFill>
                      <a:schemeClr val="accent2">
                        <a:lumMod val="75000"/>
                      </a:schemeClr>
                    </a:solidFill>
                    <a:latin typeface="Lucida Bright" panose="02040602050505020304" pitchFamily="18" charset="77"/>
                  </a:rPr>
                  <a:t>N</a:t>
                </a:r>
                <a:endParaRPr lang="en-US" sz="3200" baseline="30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A29341-BAC2-E44D-8BC8-E218AFFF29B6}"/>
                </a:ext>
              </a:extLst>
            </p:cNvPr>
            <p:cNvSpPr/>
            <p:nvPr/>
          </p:nvSpPr>
          <p:spPr>
            <a:xfrm>
              <a:off x="3314700" y="4029075"/>
              <a:ext cx="1356122" cy="1171575"/>
            </a:xfrm>
            <a:custGeom>
              <a:avLst/>
              <a:gdLst>
                <a:gd name="connsiteX0" fmla="*/ 0 w 1356122"/>
                <a:gd name="connsiteY0" fmla="*/ 1171575 h 1171575"/>
                <a:gd name="connsiteX1" fmla="*/ 1314450 w 1356122"/>
                <a:gd name="connsiteY1" fmla="*/ 700088 h 1171575"/>
                <a:gd name="connsiteX2" fmla="*/ 900113 w 1356122"/>
                <a:gd name="connsiteY2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6122" h="1171575">
                  <a:moveTo>
                    <a:pt x="0" y="1171575"/>
                  </a:moveTo>
                  <a:cubicBezTo>
                    <a:pt x="582215" y="1033462"/>
                    <a:pt x="1164431" y="895350"/>
                    <a:pt x="1314450" y="700088"/>
                  </a:cubicBezTo>
                  <a:cubicBezTo>
                    <a:pt x="1464469" y="504825"/>
                    <a:pt x="1182291" y="252412"/>
                    <a:pt x="900113" y="0"/>
                  </a:cubicBez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3D73446-31EC-0040-9AD5-8F477FC8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61" y="4880534"/>
            <a:ext cx="2266105" cy="16995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9BC58-54F6-4549-B636-24A0E77D9F11}"/>
              </a:ext>
            </a:extLst>
          </p:cNvPr>
          <p:cNvGrpSpPr/>
          <p:nvPr/>
        </p:nvGrpSpPr>
        <p:grpSpPr>
          <a:xfrm>
            <a:off x="4263110" y="5084557"/>
            <a:ext cx="2341086" cy="584775"/>
            <a:chOff x="4263110" y="5084557"/>
            <a:chExt cx="2341086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7736A-E958-D94F-9BA8-7D141BFBC2C1}"/>
                </a:ext>
              </a:extLst>
            </p:cNvPr>
            <p:cNvSpPr txBox="1"/>
            <p:nvPr/>
          </p:nvSpPr>
          <p:spPr>
            <a:xfrm>
              <a:off x="4909341" y="5084557"/>
              <a:ext cx="1694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abs(Z)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1BF34F-4055-D84B-A078-92DA7C99F8AF}"/>
                </a:ext>
              </a:extLst>
            </p:cNvPr>
            <p:cNvCxnSpPr/>
            <p:nvPr/>
          </p:nvCxnSpPr>
          <p:spPr>
            <a:xfrm>
              <a:off x="4263110" y="5106922"/>
              <a:ext cx="704065" cy="3008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C76057-2C8C-8A4C-9970-3D6295EA9607}"/>
              </a:ext>
            </a:extLst>
          </p:cNvPr>
          <p:cNvGrpSpPr/>
          <p:nvPr/>
        </p:nvGrpSpPr>
        <p:grpSpPr>
          <a:xfrm>
            <a:off x="6095538" y="5033097"/>
            <a:ext cx="957725" cy="1327475"/>
            <a:chOff x="6095538" y="5033097"/>
            <a:chExt cx="957725" cy="132747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A2DFAEA-3231-0841-A80B-AFA45D29CC63}"/>
                </a:ext>
              </a:extLst>
            </p:cNvPr>
            <p:cNvCxnSpPr>
              <a:cxnSpLocks/>
            </p:cNvCxnSpPr>
            <p:nvPr/>
          </p:nvCxnSpPr>
          <p:spPr>
            <a:xfrm>
              <a:off x="7053263" y="5033097"/>
              <a:ext cx="0" cy="13274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0F6D37D-2A70-2F4F-AE11-56EE0FED20AD}"/>
                </a:ext>
              </a:extLst>
            </p:cNvPr>
            <p:cNvCxnSpPr>
              <a:cxnSpLocks/>
            </p:cNvCxnSpPr>
            <p:nvPr/>
          </p:nvCxnSpPr>
          <p:spPr>
            <a:xfrm>
              <a:off x="6095538" y="5823921"/>
              <a:ext cx="848187" cy="358097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30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DDE16A-4AE7-9D47-B86E-1FBE86D3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7" y="4657726"/>
            <a:ext cx="2328607" cy="21880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D9BA3D-4684-D84E-9DCE-E3A8B0B0B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3" t="7379" r="8587" b="4823"/>
          <a:stretch/>
        </p:blipFill>
        <p:spPr>
          <a:xfrm>
            <a:off x="1214438" y="1258313"/>
            <a:ext cx="1289163" cy="1042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650A42-27A6-9D48-A9B6-6918DB6DF9B6}"/>
              </a:ext>
            </a:extLst>
          </p:cNvPr>
          <p:cNvSpPr/>
          <p:nvPr/>
        </p:nvSpPr>
        <p:spPr>
          <a:xfrm>
            <a:off x="1214439" y="1243014"/>
            <a:ext cx="4286250" cy="34147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DFF39-F454-704E-AE26-1CE94743D335}"/>
              </a:ext>
            </a:extLst>
          </p:cNvPr>
          <p:cNvGrpSpPr/>
          <p:nvPr/>
        </p:nvGrpSpPr>
        <p:grpSpPr>
          <a:xfrm>
            <a:off x="5771535" y="1258315"/>
            <a:ext cx="1516374" cy="3414713"/>
            <a:chOff x="5771535" y="1258315"/>
            <a:chExt cx="1516374" cy="34147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51E525-C212-2E4E-B5A1-D35FECADF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92" t="9923" r="21198" b="19231"/>
            <a:stretch/>
          </p:blipFill>
          <p:spPr>
            <a:xfrm rot="5400000">
              <a:off x="5081282" y="2466401"/>
              <a:ext cx="3414713" cy="9985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2E883E-855E-C441-91CF-88ED86FBDAB4}"/>
                </a:ext>
              </a:extLst>
            </p:cNvPr>
            <p:cNvSpPr txBox="1"/>
            <p:nvPr/>
          </p:nvSpPr>
          <p:spPr>
            <a:xfrm>
              <a:off x="5771535" y="2522755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55484D-2648-684E-8D5A-1FD265DBB405}"/>
              </a:ext>
            </a:extLst>
          </p:cNvPr>
          <p:cNvGrpSpPr/>
          <p:nvPr/>
        </p:nvGrpSpPr>
        <p:grpSpPr>
          <a:xfrm>
            <a:off x="3760537" y="4801511"/>
            <a:ext cx="3527373" cy="2056489"/>
            <a:chOff x="3760537" y="4801511"/>
            <a:chExt cx="3527373" cy="205648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25419D-4C51-F24D-A0E3-289B67CF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5925" y="4801511"/>
              <a:ext cx="2741985" cy="205648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2DDD8D-B02F-8649-B2B0-CAC795385172}"/>
                </a:ext>
              </a:extLst>
            </p:cNvPr>
            <p:cNvSpPr txBox="1"/>
            <p:nvPr/>
          </p:nvSpPr>
          <p:spPr>
            <a:xfrm>
              <a:off x="3760537" y="5261043"/>
              <a:ext cx="37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 dirty="0">
                  <a:latin typeface="Lucida Bright" panose="02040602050505020304" pitchFamily="18" charset="77"/>
                </a:rPr>
                <a:t>=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C39E05-4FE9-3348-9A83-0F675CDE8421}"/>
              </a:ext>
            </a:extLst>
          </p:cNvPr>
          <p:cNvSpPr txBox="1"/>
          <p:nvPr/>
        </p:nvSpPr>
        <p:spPr>
          <a:xfrm>
            <a:off x="2977788" y="2276533"/>
            <a:ext cx="3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>
                <a:latin typeface="Lucida Bright" panose="02040602050505020304" pitchFamily="18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23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60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60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</m:t>
                      </m:r>
                      <m:r>
                        <a:rPr kumimoji="0" lang="en-US" sz="60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4</m:t>
                      </m:r>
                      <m:r>
                        <m:rPr>
                          <m:sty m:val="p"/>
                        </m:rP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t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391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π</m:t>
                              </m:r>
                              <m: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28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πft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_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28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πft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27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function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fft_test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200;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1000;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0:1/sampleRate:1;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 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realSignal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sin(2*pi*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plot_fft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realSignal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 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complexSignal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	exp(j*2*pi*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plot_fft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complexSignal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Matlab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340040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1249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384902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290726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Multiplying two frequencies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646869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155611-4363-6D42-948F-B4260CE228F8}"/>
              </a:ext>
            </a:extLst>
          </p:cNvPr>
          <p:cNvCxnSpPr>
            <a:cxnSpLocks/>
          </p:cNvCxnSpPr>
          <p:nvPr/>
        </p:nvCxnSpPr>
        <p:spPr>
          <a:xfrm flipV="1">
            <a:off x="5674316" y="162991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F78CF0-9AA2-2B47-8306-A3E244C6E50D}"/>
              </a:ext>
            </a:extLst>
          </p:cNvPr>
          <p:cNvCxnSpPr>
            <a:cxnSpLocks/>
          </p:cNvCxnSpPr>
          <p:nvPr/>
        </p:nvCxnSpPr>
        <p:spPr>
          <a:xfrm flipV="1">
            <a:off x="3762161" y="1629910"/>
            <a:ext cx="0" cy="132955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/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blipFill>
                <a:blip r:embed="rId2"/>
                <a:stretch>
                  <a:fillRect l="-6329" t="-26471" r="-37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/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blipFill>
                <a:blip r:embed="rId3"/>
                <a:stretch>
                  <a:fillRect l="-4762" t="-26471" r="-238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/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blipFill>
                <a:blip r:embed="rId4"/>
                <a:stretch>
                  <a:fillRect l="-21429" r="-2142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29EEE1B-C2FE-6F4A-8514-EE0DD87D26A1}"/>
              </a:ext>
            </a:extLst>
          </p:cNvPr>
          <p:cNvCxnSpPr>
            <a:cxnSpLocks/>
          </p:cNvCxnSpPr>
          <p:nvPr/>
        </p:nvCxnSpPr>
        <p:spPr>
          <a:xfrm>
            <a:off x="1623458" y="6227226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A64975-6AD5-4F48-B2AD-EA4CD66613A0}"/>
              </a:ext>
            </a:extLst>
          </p:cNvPr>
          <p:cNvSpPr txBox="1"/>
          <p:nvPr/>
        </p:nvSpPr>
        <p:spPr>
          <a:xfrm>
            <a:off x="2736043" y="6316666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/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blipFill>
                <a:blip r:embed="rId5"/>
                <a:stretch>
                  <a:fillRect l="-4762" t="-22857" r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/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blipFill>
                <a:blip r:embed="rId6"/>
                <a:stretch>
                  <a:fillRect l="-4762" t="-22857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/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blipFill>
                <a:blip r:embed="rId7"/>
                <a:stretch>
                  <a:fillRect l="-5000" t="-26471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/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blipFill>
                <a:blip r:embed="rId8"/>
                <a:stretch>
                  <a:fillRect l="-4819" t="-26471" r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/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blipFill>
                <a:blip r:embed="rId9"/>
                <a:stretch>
                  <a:fillRect l="-20690" r="-2069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E45536-4B48-1E44-BB71-BCEDA4AD57EF}"/>
              </a:ext>
            </a:extLst>
          </p:cNvPr>
          <p:cNvCxnSpPr>
            <a:cxnSpLocks/>
          </p:cNvCxnSpPr>
          <p:nvPr/>
        </p:nvCxnSpPr>
        <p:spPr>
          <a:xfrm>
            <a:off x="4791216" y="6211131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941AF97-5C26-7940-B7F7-60DB8AA957DE}"/>
              </a:ext>
            </a:extLst>
          </p:cNvPr>
          <p:cNvSpPr txBox="1"/>
          <p:nvPr/>
        </p:nvSpPr>
        <p:spPr>
          <a:xfrm>
            <a:off x="5903801" y="6300571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8DB212-6A5B-324E-B7C4-C6AED2FF150B}"/>
              </a:ext>
            </a:extLst>
          </p:cNvPr>
          <p:cNvSpPr txBox="1"/>
          <p:nvPr/>
        </p:nvSpPr>
        <p:spPr>
          <a:xfrm>
            <a:off x="-156241" y="4089655"/>
            <a:ext cx="65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Two signals with frequencies f1 and f2 are multiplied:</a:t>
            </a:r>
          </a:p>
        </p:txBody>
      </p:sp>
    </p:spTree>
    <p:extLst>
      <p:ext uri="{BB962C8B-B14F-4D97-AF65-F5344CB8AC3E}">
        <p14:creationId xmlns:p14="http://schemas.microsoft.com/office/powerpoint/2010/main" val="6558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1" grpId="0"/>
      <p:bldP spid="50" grpId="0"/>
      <p:bldP spid="51" grpId="0"/>
      <p:bldP spid="52" grpId="0"/>
      <p:bldP spid="53" grpId="0"/>
      <p:bldP spid="54" grpId="0"/>
      <p:bldP spid="5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2069488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11473</TotalTime>
  <Words>515</Words>
  <Application>Microsoft Macintosh PowerPoint</Application>
  <PresentationFormat>On-screen Show (4:3)</PresentationFormat>
  <Paragraphs>185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Courier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596</cp:revision>
  <dcterms:created xsi:type="dcterms:W3CDTF">2019-02-02T17:19:18Z</dcterms:created>
  <dcterms:modified xsi:type="dcterms:W3CDTF">2021-09-17T16:10:03Z</dcterms:modified>
</cp:coreProperties>
</file>