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1467" r:id="rId2"/>
    <p:sldId id="320" r:id="rId3"/>
    <p:sldId id="534" r:id="rId4"/>
    <p:sldId id="257" r:id="rId5"/>
    <p:sldId id="1468" r:id="rId6"/>
    <p:sldId id="1470" r:id="rId7"/>
    <p:sldId id="1471" r:id="rId8"/>
    <p:sldId id="1472" r:id="rId9"/>
    <p:sldId id="1473" r:id="rId10"/>
    <p:sldId id="1628" r:id="rId11"/>
    <p:sldId id="1620" r:id="rId12"/>
    <p:sldId id="1621" r:id="rId13"/>
    <p:sldId id="1636" r:id="rId14"/>
    <p:sldId id="1637" r:id="rId15"/>
    <p:sldId id="1633" r:id="rId16"/>
    <p:sldId id="1634" r:id="rId17"/>
    <p:sldId id="1635" r:id="rId18"/>
    <p:sldId id="1638" r:id="rId19"/>
    <p:sldId id="1639" r:id="rId20"/>
    <p:sldId id="1640" r:id="rId21"/>
    <p:sldId id="1526" r:id="rId22"/>
    <p:sldId id="298" r:id="rId23"/>
    <p:sldId id="331" r:id="rId24"/>
    <p:sldId id="304" r:id="rId25"/>
    <p:sldId id="305" r:id="rId26"/>
    <p:sldId id="1629" r:id="rId27"/>
    <p:sldId id="306" r:id="rId28"/>
    <p:sldId id="307" r:id="rId29"/>
    <p:sldId id="308" r:id="rId30"/>
    <p:sldId id="1622" r:id="rId31"/>
    <p:sldId id="1625" r:id="rId32"/>
    <p:sldId id="1624" r:id="rId33"/>
    <p:sldId id="345" r:id="rId34"/>
    <p:sldId id="509" r:id="rId35"/>
    <p:sldId id="510" r:id="rId36"/>
    <p:sldId id="512" r:id="rId37"/>
    <p:sldId id="514" r:id="rId38"/>
    <p:sldId id="515" r:id="rId39"/>
    <p:sldId id="1632" r:id="rId40"/>
    <p:sldId id="1631" r:id="rId41"/>
    <p:sldId id="516" r:id="rId42"/>
    <p:sldId id="498" r:id="rId43"/>
    <p:sldId id="522" r:id="rId44"/>
    <p:sldId id="1641" r:id="rId45"/>
    <p:sldId id="1519" r:id="rId46"/>
    <p:sldId id="1520" r:id="rId47"/>
    <p:sldId id="1521" r:id="rId48"/>
    <p:sldId id="1522" r:id="rId49"/>
    <p:sldId id="1523" r:id="rId50"/>
    <p:sldId id="1524" r:id="rId51"/>
    <p:sldId id="1525" r:id="rId52"/>
    <p:sldId id="521" r:id="rId53"/>
    <p:sldId id="520" r:id="rId54"/>
    <p:sldId id="519" r:id="rId55"/>
    <p:sldId id="523" r:id="rId56"/>
    <p:sldId id="524" r:id="rId57"/>
    <p:sldId id="525" r:id="rId58"/>
    <p:sldId id="505" r:id="rId59"/>
    <p:sldId id="508" r:id="rId60"/>
    <p:sldId id="589" r:id="rId61"/>
    <p:sldId id="590" r:id="rId62"/>
    <p:sldId id="591" r:id="rId63"/>
    <p:sldId id="592" r:id="rId64"/>
    <p:sldId id="593" r:id="rId65"/>
    <p:sldId id="594" r:id="rId66"/>
    <p:sldId id="586" r:id="rId67"/>
    <p:sldId id="530" r:id="rId68"/>
    <p:sldId id="531" r:id="rId69"/>
    <p:sldId id="532" r:id="rId70"/>
    <p:sldId id="533" r:id="rId71"/>
    <p:sldId id="1626" r:id="rId72"/>
    <p:sldId id="1474" r:id="rId73"/>
    <p:sldId id="1477" r:id="rId74"/>
    <p:sldId id="1481" r:id="rId75"/>
    <p:sldId id="485" r:id="rId76"/>
    <p:sldId id="486" r:id="rId77"/>
    <p:sldId id="1483" r:id="rId78"/>
    <p:sldId id="1480" r:id="rId79"/>
    <p:sldId id="1478" r:id="rId80"/>
    <p:sldId id="1479" r:id="rId81"/>
    <p:sldId id="1475" r:id="rId82"/>
    <p:sldId id="1484" r:id="rId83"/>
    <p:sldId id="1537" r:id="rId84"/>
    <p:sldId id="1536" r:id="rId85"/>
    <p:sldId id="1485" r:id="rId86"/>
    <p:sldId id="1486" r:id="rId87"/>
    <p:sldId id="1487" r:id="rId88"/>
    <p:sldId id="1488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38"/>
    <p:restoredTop sz="94758"/>
  </p:normalViewPr>
  <p:slideViewPr>
    <p:cSldViewPr snapToGrid="0" snapToObjects="1" showGuides="1">
      <p:cViewPr varScale="1">
        <p:scale>
          <a:sx n="95" d="100"/>
          <a:sy n="95" d="100"/>
        </p:scale>
        <p:origin x="176" y="5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58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410.png"/><Relationship Id="rId5" Type="http://schemas.openxmlformats.org/officeDocument/2006/relationships/image" Target="../media/image351.png"/><Relationship Id="rId10" Type="http://schemas.openxmlformats.org/officeDocument/2006/relationships/image" Target="../media/image400.png"/><Relationship Id="rId4" Type="http://schemas.openxmlformats.org/officeDocument/2006/relationships/image" Target="../media/image341.png"/><Relationship Id="rId9" Type="http://schemas.openxmlformats.org/officeDocument/2006/relationships/image" Target="../media/image39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30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50.png"/><Relationship Id="rId4" Type="http://schemas.openxmlformats.org/officeDocument/2006/relationships/image" Target="../media/image44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CHM 1224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Wave basics</a:t>
            </a:r>
          </a:p>
        </p:txBody>
      </p:sp>
    </p:spTree>
    <p:extLst>
      <p:ext uri="{BB962C8B-B14F-4D97-AF65-F5344CB8AC3E}">
        <p14:creationId xmlns:p14="http://schemas.microsoft.com/office/powerpoint/2010/main" val="38000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C1E3D-37BB-F649-AB71-F3D8D274E6F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properties:</a:t>
            </a:r>
          </a:p>
          <a:p>
            <a:r>
              <a:rPr lang="en-US" sz="3200" dirty="0">
                <a:solidFill>
                  <a:schemeClr val="bg1"/>
                </a:solidFill>
              </a:rPr>
              <a:t>frequency, amplitude, phase + speed</a:t>
            </a:r>
          </a:p>
        </p:txBody>
      </p:sp>
      <p:pic>
        <p:nvPicPr>
          <p:cNvPr id="3074" name="Picture 2" descr="3. Waves (Classical Form) | Of Particular Significance">
            <a:extLst>
              <a:ext uri="{FF2B5EF4-FFF2-40B4-BE49-F238E27FC236}">
                <a16:creationId xmlns:a16="http://schemas.microsoft.com/office/drawing/2014/main" id="{D222025B-D998-8747-A0E4-29DD8BFF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59000"/>
            <a:ext cx="762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1028" name="Picture 4" descr="Classifying IoT Devices in Smart Environments Using Network Traffic  Characteristics">
            <a:extLst>
              <a:ext uri="{FF2B5EF4-FFF2-40B4-BE49-F238E27FC236}">
                <a16:creationId xmlns:a16="http://schemas.microsoft.com/office/drawing/2014/main" id="{F896D1BF-0C0C-3143-9907-2B94694D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5" y="808059"/>
            <a:ext cx="591311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2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3074" name="Picture 2" descr="Shyam Gollakota">
            <a:extLst>
              <a:ext uri="{FF2B5EF4-FFF2-40B4-BE49-F238E27FC236}">
                <a16:creationId xmlns:a16="http://schemas.microsoft.com/office/drawing/2014/main" id="{C83DE7B2-2F48-894C-8515-7A5637F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3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6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EB22E-B90E-A949-8758-70BACA43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3" y="2990118"/>
            <a:ext cx="3841750" cy="1005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03A77-4730-1F4E-AE4B-3FEFE0A7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86" y="3039013"/>
            <a:ext cx="3702050" cy="908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2838-F7DD-B340-86D6-094F55F705E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speed of the wave is known</a:t>
            </a:r>
          </a:p>
        </p:txBody>
      </p:sp>
    </p:spTree>
    <p:extLst>
      <p:ext uri="{BB962C8B-B14F-4D97-AF65-F5344CB8AC3E}">
        <p14:creationId xmlns:p14="http://schemas.microsoft.com/office/powerpoint/2010/main" val="804872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3FFA8-CF87-8E48-9C73-7E248EF8E40D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Application: Contact tracing</a:t>
            </a:r>
          </a:p>
        </p:txBody>
      </p:sp>
    </p:spTree>
    <p:extLst>
      <p:ext uri="{BB962C8B-B14F-4D97-AF65-F5344CB8AC3E}">
        <p14:creationId xmlns:p14="http://schemas.microsoft.com/office/powerpoint/2010/main" val="54903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is growing exponentially – here's what that really means">
            <a:extLst>
              <a:ext uri="{FF2B5EF4-FFF2-40B4-BE49-F238E27FC236}">
                <a16:creationId xmlns:a16="http://schemas.microsoft.com/office/drawing/2014/main" id="{FD96FC27-31FB-0F4F-87F3-8144C12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96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simple acoustic ranging technique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29D20-6440-E740-8B47-C939581CB266}"/>
              </a:ext>
            </a:extLst>
          </p:cNvPr>
          <p:cNvSpPr txBox="1"/>
          <p:nvPr/>
        </p:nvSpPr>
        <p:spPr>
          <a:xfrm>
            <a:off x="5756322" y="5850693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 = speed of the wave</a:t>
            </a:r>
          </a:p>
          <a:p>
            <a:pPr algn="ctr"/>
            <a:r>
              <a:rPr lang="en-US" sz="2800" dirty="0"/>
              <a:t>= ~340m/s for sound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Recording" descr="testRecording">
            <a:hlinkClick r:id="" action="ppaction://media"/>
            <a:extLst>
              <a:ext uri="{FF2B5EF4-FFF2-40B4-BE49-F238E27FC236}">
                <a16:creationId xmlns:a16="http://schemas.microsoft.com/office/drawing/2014/main" id="{2E997937-9477-BA4C-B35F-812A6B78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028" y="1773744"/>
            <a:ext cx="812800" cy="8128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78557D9-E988-2946-9147-357B52BD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1F563-4ACF-754E-844D-72A7143C3C4F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D3C9-EEC6-A54D-BD11-6DB542EA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03" y="32951"/>
            <a:ext cx="2798195" cy="220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5A9A5-1800-924B-9206-827B1A223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203" y="4616227"/>
            <a:ext cx="2939768" cy="193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7134C-1D8E-5540-A012-03DAEFC33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367" y="2339184"/>
            <a:ext cx="2777835" cy="2022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42F6A-D138-7B4C-A8B8-B0BAAA8E588B}"/>
              </a:ext>
            </a:extLst>
          </p:cNvPr>
          <p:cNvSpPr txBox="1"/>
          <p:nvPr/>
        </p:nvSpPr>
        <p:spPr>
          <a:xfrm>
            <a:off x="2466153" y="542621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domain</a:t>
            </a:r>
          </a:p>
          <a:p>
            <a:pPr algn="ctr"/>
            <a:r>
              <a:rPr lang="en-US" sz="2800" dirty="0"/>
              <a:t>signal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75059-63E9-2B49-819D-B480D924C7D4}"/>
              </a:ext>
            </a:extLst>
          </p:cNvPr>
          <p:cNvSpPr txBox="1"/>
          <p:nvPr/>
        </p:nvSpPr>
        <p:spPr>
          <a:xfrm>
            <a:off x="2466153" y="2873237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Plot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D13C7-CCB3-8941-9EF1-03EA67507AD7}"/>
              </a:ext>
            </a:extLst>
          </p:cNvPr>
          <p:cNvSpPr txBox="1"/>
          <p:nvPr/>
        </p:nvSpPr>
        <p:spPr>
          <a:xfrm>
            <a:off x="2466153" y="5203853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STFT Plot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76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8110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D5914-275F-5F40-9899-40D6A330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8" y="4477308"/>
            <a:ext cx="2599987" cy="2041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30897-70CB-5D45-93C4-CD9E88C4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85" y="4477308"/>
            <a:ext cx="2614677" cy="2061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C57B3-C138-F54B-B616-1381D0D8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85" y="1008815"/>
            <a:ext cx="2536335" cy="2022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4A94F-B0AA-E140-AC09-02A9C07F3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71" y="1008815"/>
            <a:ext cx="2575505" cy="2027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C6C24-0811-2444-A686-CB5B5EBCF392}"/>
              </a:ext>
            </a:extLst>
          </p:cNvPr>
          <p:cNvSpPr txBox="1"/>
          <p:nvPr/>
        </p:nvSpPr>
        <p:spPr>
          <a:xfrm>
            <a:off x="187903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8EEA8-2EB5-5E42-B735-FFABFFCF1141}"/>
              </a:ext>
            </a:extLst>
          </p:cNvPr>
          <p:cNvSpPr txBox="1"/>
          <p:nvPr/>
        </p:nvSpPr>
        <p:spPr>
          <a:xfrm>
            <a:off x="5408902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Freq. 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E819A-31EE-0941-A678-DE58328430D9}"/>
              </a:ext>
            </a:extLst>
          </p:cNvPr>
          <p:cNvSpPr txBox="1"/>
          <p:nvPr/>
        </p:nvSpPr>
        <p:spPr>
          <a:xfrm>
            <a:off x="2882679" y="3838999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After bandpass filter</a:t>
            </a:r>
          </a:p>
        </p:txBody>
      </p:sp>
    </p:spTree>
    <p:extLst>
      <p:ext uri="{BB962C8B-B14F-4D97-AF65-F5344CB8AC3E}">
        <p14:creationId xmlns:p14="http://schemas.microsoft.com/office/powerpoint/2010/main" val="17387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Problem: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32D02-114A-C544-A4C1-D9F8DB0A72EB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307859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read(sound_dev,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t1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000"/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/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D</a:t>
            </a:r>
            <a:r>
              <a:rPr lang="fr-FR" sz="2400" baseline="-25000" dirty="0">
                <a:latin typeface="Arial" charset="0"/>
              </a:rPr>
              <a:t>AB</a:t>
            </a:r>
            <a:r>
              <a:rPr lang="fr-FR" sz="2400" dirty="0">
                <a:latin typeface="Arial" charset="0"/>
              </a:rPr>
              <a:t>=|ETOA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|/2</a:t>
            </a:r>
            <a:endParaRPr lang="en-US" sz="2400" dirty="0">
              <a:latin typeface="Arial" charset="0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A</a:t>
            </a:r>
            <a:endParaRPr lang="en-US" sz="2400" dirty="0"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B</a:t>
            </a:r>
            <a:endParaRPr lang="en-US" sz="2400" dirty="0">
              <a:latin typeface="Arial" charset="0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A emits a beep while both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B emits another beep while both continue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Both devices detect TOA of the two beeps and obtain respective ETOAs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4D92B-0CF9-514D-99A1-95DD41D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99333"/>
            <a:ext cx="8312727" cy="479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1F8F-DDC6-ED4F-8E69-569F23C5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16"/>
          <a:stretch/>
        </p:blipFill>
        <p:spPr>
          <a:xfrm>
            <a:off x="2186576" y="2515536"/>
            <a:ext cx="4770849" cy="32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6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908810"/>
            <a:chOff x="8232532" y="3276600"/>
            <a:chExt cx="984736" cy="190881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8382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610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B835A7-0562-D245-ACB9-5D41C374792F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3F8AA1-7151-8F42-B24F-2247E056443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548CAD-0F65-764F-8485-71FF6DB01753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2FAFB1D-E857-C542-AD20-35B1531A264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8BE310-B5C5-BF4C-BE25-CC9D0CDB3EEE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BB72E1-E2EE-0547-AAE9-B0E2D24469D2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EE8225-1910-B149-B367-66CBA51727D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611B8E-FE84-B544-9D07-55C66E5E0F2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02CB34-9282-9646-AC64-60ED5F01AF8D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98F15B-46F7-F247-840D-5F8967A7D740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69EA1C7-A74D-E74E-B38C-C0A0BE0E8F2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67A06-2AFF-7945-B0EA-A85C569A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74"/>
            <a:ext cx="9144001" cy="60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4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2639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789FA-EF46-984D-B3AE-453D4D554576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Fine-grained distance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5E9DA-3F28-454E-85B0-979AAE55F0DA}"/>
              </a:ext>
            </a:extLst>
          </p:cNvPr>
          <p:cNvSpPr txBox="1"/>
          <p:nvPr/>
        </p:nvSpPr>
        <p:spPr>
          <a:xfrm>
            <a:off x="0" y="418739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74796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6991622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79230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7807365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4814765" y="5284529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65" y="5284529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687" t="-6897" r="-1843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4820672" y="5892835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2" y="5892835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294" t="-6897" r="-3211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235E8F-D48B-4244-BE86-A74D19D84ECD}"/>
              </a:ext>
            </a:extLst>
          </p:cNvPr>
          <p:cNvSpPr/>
          <p:nvPr/>
        </p:nvSpPr>
        <p:spPr>
          <a:xfrm>
            <a:off x="1143000" y="1652955"/>
            <a:ext cx="2554941" cy="328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63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blipFill>
                <a:blip r:embed="rId3"/>
                <a:stretch>
                  <a:fillRect l="-2715" t="-4082" r="-5430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blipFill>
                <a:blip r:embed="rId4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4F1D86-0C9B-3042-AD57-E92036A46EB7}"/>
              </a:ext>
            </a:extLst>
          </p:cNvPr>
          <p:cNvGrpSpPr/>
          <p:nvPr/>
        </p:nvGrpSpPr>
        <p:grpSpPr>
          <a:xfrm>
            <a:off x="1760560" y="5913583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75" t="-4082" r="-472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6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7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8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96CB922-B0AD-FF4D-B997-E5606F7899FD}"/>
              </a:ext>
            </a:extLst>
          </p:cNvPr>
          <p:cNvGrpSpPr/>
          <p:nvPr/>
        </p:nvGrpSpPr>
        <p:grpSpPr>
          <a:xfrm>
            <a:off x="5239269" y="5608663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10"/>
                  <a:stretch>
                    <a:fillRect l="-2752" t="-1099" r="-5046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/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𝑂𝑛𝑒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𝑓𝑢𝑙𝑙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i.e.,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blipFill>
                <a:blip r:embed="rId11"/>
                <a:stretch>
                  <a:fillRect l="-457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2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9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84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231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8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7BBBEA-2B79-D245-A2E5-1429A53BD022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E7C7E696-6E25-3549-BA7E-EBF073209BE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59DAB9-2402-724C-9FA0-55C8BD86A206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667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F9E1D862-EC97-014C-BCB8-2FC364F5F202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8DB819-F5F2-834F-8E4D-C29F025ACF81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26BF58B-56D3-8140-A86F-4DC4A0F68FA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24873B-6DC4-A643-914D-D077C37D5D84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987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F50C1280-ABE6-2C4F-AF4C-C6250B0B26DA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E95467-C253-814E-89E7-677EDB0EBF9A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9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87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2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2847</TotalTime>
  <Words>1626</Words>
  <Application>Microsoft Macintosh PowerPoint</Application>
  <PresentationFormat>On-screen Show (4:3)</PresentationFormat>
  <Paragraphs>524</Paragraphs>
  <Slides>88</Slides>
  <Notes>22</Notes>
  <HiddenSlides>4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335</cp:revision>
  <dcterms:created xsi:type="dcterms:W3CDTF">2019-02-13T16:19:48Z</dcterms:created>
  <dcterms:modified xsi:type="dcterms:W3CDTF">2021-09-20T17:40:49Z</dcterms:modified>
</cp:coreProperties>
</file>