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1467" r:id="rId2"/>
    <p:sldId id="1641" r:id="rId3"/>
    <p:sldId id="1642" r:id="rId4"/>
    <p:sldId id="1643" r:id="rId5"/>
    <p:sldId id="755" r:id="rId6"/>
    <p:sldId id="757" r:id="rId7"/>
    <p:sldId id="1644" r:id="rId8"/>
    <p:sldId id="1645" r:id="rId9"/>
    <p:sldId id="1646" r:id="rId10"/>
    <p:sldId id="1647" r:id="rId11"/>
    <p:sldId id="1651" r:id="rId12"/>
    <p:sldId id="1650" r:id="rId13"/>
    <p:sldId id="1649" r:id="rId14"/>
    <p:sldId id="1648" r:id="rId15"/>
    <p:sldId id="1652" r:id="rId16"/>
    <p:sldId id="1657" r:id="rId17"/>
    <p:sldId id="1654" r:id="rId18"/>
    <p:sldId id="1658" r:id="rId19"/>
    <p:sldId id="1620" r:id="rId20"/>
    <p:sldId id="793" r:id="rId21"/>
    <p:sldId id="1433" r:id="rId22"/>
    <p:sldId id="773" r:id="rId23"/>
    <p:sldId id="774" r:id="rId24"/>
    <p:sldId id="775" r:id="rId25"/>
    <p:sldId id="1640" r:id="rId26"/>
    <p:sldId id="776" r:id="rId27"/>
    <p:sldId id="778" r:id="rId28"/>
    <p:sldId id="1475" r:id="rId29"/>
    <p:sldId id="1469" r:id="rId30"/>
    <p:sldId id="1476" r:id="rId31"/>
    <p:sldId id="1477" r:id="rId32"/>
    <p:sldId id="1470" r:id="rId33"/>
    <p:sldId id="1471" r:id="rId34"/>
    <p:sldId id="1473" r:id="rId35"/>
    <p:sldId id="1659" r:id="rId36"/>
    <p:sldId id="1661" r:id="rId37"/>
    <p:sldId id="1660" r:id="rId38"/>
    <p:sldId id="1482" r:id="rId39"/>
    <p:sldId id="1483" r:id="rId40"/>
    <p:sldId id="1484" r:id="rId41"/>
    <p:sldId id="1623" r:id="rId42"/>
    <p:sldId id="162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87"/>
    <p:restoredTop sz="81320"/>
  </p:normalViewPr>
  <p:slideViewPr>
    <p:cSldViewPr snapToGrid="0" snapToObjects="1" showGuides="1">
      <p:cViewPr varScale="1">
        <p:scale>
          <a:sx n="95" d="100"/>
          <a:sy n="95" d="100"/>
        </p:scale>
        <p:origin x="1384" y="184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9/28/21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37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19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50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38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49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14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623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90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33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301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5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7" Type="http://schemas.openxmlformats.org/officeDocument/2006/relationships/image" Target="../media/image100.png"/><Relationship Id="rId12" Type="http://schemas.openxmlformats.org/officeDocument/2006/relationships/image" Target="../media/image16.tif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104.png"/><Relationship Id="rId10" Type="http://schemas.openxmlformats.org/officeDocument/2006/relationships/image" Target="../media/image103.png"/><Relationship Id="rId4" Type="http://schemas.openxmlformats.org/officeDocument/2006/relationships/image" Target="../media/image26.png"/><Relationship Id="rId9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104.png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102.png"/><Relationship Id="rId10" Type="http://schemas.openxmlformats.org/officeDocument/2006/relationships/image" Target="../media/image101.png"/><Relationship Id="rId4" Type="http://schemas.openxmlformats.org/officeDocument/2006/relationships/image" Target="../media/image26.png"/><Relationship Id="rId9" Type="http://schemas.openxmlformats.org/officeDocument/2006/relationships/image" Target="../media/image280.png"/><Relationship Id="rId14" Type="http://schemas.openxmlformats.org/officeDocument/2006/relationships/image" Target="../media/image16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3.png"/><Relationship Id="rId3" Type="http://schemas.openxmlformats.org/officeDocument/2006/relationships/image" Target="../media/image97.png"/><Relationship Id="rId7" Type="http://schemas.openxmlformats.org/officeDocument/2006/relationships/image" Target="../media/image790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png"/><Relationship Id="rId5" Type="http://schemas.openxmlformats.org/officeDocument/2006/relationships/image" Target="../media/image26.png"/><Relationship Id="rId15" Type="http://schemas.openxmlformats.org/officeDocument/2006/relationships/image" Target="../media/image290.png"/><Relationship Id="rId10" Type="http://schemas.openxmlformats.org/officeDocument/2006/relationships/image" Target="../media/image280.png"/><Relationship Id="rId4" Type="http://schemas.openxmlformats.org/officeDocument/2006/relationships/image" Target="../media/image15.tiff"/><Relationship Id="rId9" Type="http://schemas.openxmlformats.org/officeDocument/2006/relationships/image" Target="../media/image270.png"/><Relationship Id="rId1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104.png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image" Target="../media/image97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102.png"/><Relationship Id="rId15" Type="http://schemas.openxmlformats.org/officeDocument/2006/relationships/image" Target="../media/image14.png"/><Relationship Id="rId10" Type="http://schemas.openxmlformats.org/officeDocument/2006/relationships/image" Target="../media/image101.png"/><Relationship Id="rId4" Type="http://schemas.openxmlformats.org/officeDocument/2006/relationships/image" Target="../media/image26.png"/><Relationship Id="rId9" Type="http://schemas.openxmlformats.org/officeDocument/2006/relationships/image" Target="../media/image280.png"/><Relationship Id="rId14" Type="http://schemas.openxmlformats.org/officeDocument/2006/relationships/image" Target="../media/image16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6.png"/><Relationship Id="rId18" Type="http://schemas.openxmlformats.org/officeDocument/2006/relationships/image" Target="../media/image28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5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0.png"/><Relationship Id="rId20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11" Type="http://schemas.openxmlformats.org/officeDocument/2006/relationships/image" Target="../media/image114.png"/><Relationship Id="rId15" Type="http://schemas.openxmlformats.org/officeDocument/2006/relationships/image" Target="../media/image330.png"/><Relationship Id="rId10" Type="http://schemas.openxmlformats.org/officeDocument/2006/relationships/image" Target="../media/image106.png"/><Relationship Id="rId19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.png"/><Relationship Id="rId4" Type="http://schemas.openxmlformats.org/officeDocument/2006/relationships/image" Target="../media/image8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CHM 1224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.3: Sensing in Time and Space – Part 2</a:t>
            </a:r>
          </a:p>
        </p:txBody>
      </p:sp>
    </p:spTree>
    <p:extLst>
      <p:ext uri="{BB962C8B-B14F-4D97-AF65-F5344CB8AC3E}">
        <p14:creationId xmlns:p14="http://schemas.microsoft.com/office/powerpoint/2010/main" val="7747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2785314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82003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68B4F2-B69B-ED46-8EC3-306547374E87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761307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A7106D-6CB8-C94B-8E23-A36214EFBE14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17FC8E-68F4-6244-9C10-AADB00700193}"/>
              </a:ext>
            </a:extLst>
          </p:cNvPr>
          <p:cNvCxnSpPr>
            <a:cxnSpLocks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898C23-6DA0-674C-88D5-B51C022A7C37}"/>
              </a:ext>
            </a:extLst>
          </p:cNvPr>
          <p:cNvCxnSpPr>
            <a:cxnSpLocks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</p:cNvCxnSpPr>
          <p:nvPr/>
        </p:nvCxnSpPr>
        <p:spPr>
          <a:xfrm flipV="1">
            <a:off x="2974298" y="2729753"/>
            <a:ext cx="2391078" cy="1557330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</p:cNvCxnSpPr>
          <p:nvPr/>
        </p:nvCxnSpPr>
        <p:spPr>
          <a:xfrm flipV="1">
            <a:off x="4812942" y="2729753"/>
            <a:ext cx="552434" cy="1554256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24FDE8A5-6BC5-4A40-A5B8-0BA7198802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5145355" y="2519089"/>
            <a:ext cx="475556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28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1D6E56E-8488-0643-B7B8-047DB99486B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82B05E39-21AD-0C4D-83BC-F9DDBD658202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913F67C-C77E-0240-9511-FDCAD5FF1883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4ACA2A-9951-EF42-9630-E6F37399A4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AEB131-72C6-1F43-A008-56CF28D73654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52FE4118-00B4-A844-AA84-0D90C55043C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3A390D-8A94-E447-A064-CDC590512B23}"/>
              </a:ext>
            </a:extLst>
          </p:cNvPr>
          <p:cNvCxnSpPr>
            <a:cxnSpLocks/>
          </p:cNvCxnSpPr>
          <p:nvPr/>
        </p:nvCxnSpPr>
        <p:spPr>
          <a:xfrm flipV="1">
            <a:off x="2974298" y="2729753"/>
            <a:ext cx="2391078" cy="1557330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64EFF4-EAA0-F843-B7A6-3E7E0F6C3DE5}"/>
              </a:ext>
            </a:extLst>
          </p:cNvPr>
          <p:cNvCxnSpPr>
            <a:cxnSpLocks/>
          </p:cNvCxnSpPr>
          <p:nvPr/>
        </p:nvCxnSpPr>
        <p:spPr>
          <a:xfrm flipV="1">
            <a:off x="4812942" y="2729753"/>
            <a:ext cx="552434" cy="1554256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C3ED9E3B-8316-1640-95E2-1A48530DE6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5145355" y="2519089"/>
            <a:ext cx="475556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69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48A0DC-2638-B945-A648-A0089CFF542D}"/>
              </a:ext>
            </a:extLst>
          </p:cNvPr>
          <p:cNvGrpSpPr/>
          <p:nvPr/>
        </p:nvGrpSpPr>
        <p:grpSpPr>
          <a:xfrm>
            <a:off x="1985816" y="1237207"/>
            <a:ext cx="5133827" cy="4481290"/>
            <a:chOff x="1985816" y="1237207"/>
            <a:chExt cx="5133827" cy="44812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2A5C84-682F-124A-B624-F7538997F6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1453" y="2755140"/>
              <a:ext cx="2220375" cy="191168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1AE7CA-334C-1048-BCA0-F571B2594E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5816" y="3405358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22D578-58C1-A044-BAE3-62D92E38A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3100" y="2117873"/>
              <a:ext cx="2018523" cy="17378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516534-4351-9145-8237-3A24BB892C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5156" y="1591835"/>
              <a:ext cx="1835021" cy="157990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CE6078-0CD2-8D4F-868A-12BD5B9FFC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6299" y="1237207"/>
              <a:ext cx="1253344" cy="10790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048E86-4304-3E40-8490-82956AD49566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</p:spTree>
    <p:extLst>
      <p:ext uri="{BB962C8B-B14F-4D97-AF65-F5344CB8AC3E}">
        <p14:creationId xmlns:p14="http://schemas.microsoft.com/office/powerpoint/2010/main" val="279241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48A0DC-2638-B945-A648-A0089CFF542D}"/>
              </a:ext>
            </a:extLst>
          </p:cNvPr>
          <p:cNvGrpSpPr/>
          <p:nvPr/>
        </p:nvGrpSpPr>
        <p:grpSpPr>
          <a:xfrm>
            <a:off x="1985816" y="1237207"/>
            <a:ext cx="5133827" cy="4481290"/>
            <a:chOff x="1985816" y="1237207"/>
            <a:chExt cx="5133827" cy="44812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2A5C84-682F-124A-B624-F7538997F6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1453" y="2755140"/>
              <a:ext cx="2220375" cy="191168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1AE7CA-334C-1048-BCA0-F571B2594E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5816" y="3405358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22D578-58C1-A044-BAE3-62D92E38A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3100" y="2117873"/>
              <a:ext cx="2018523" cy="17378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516534-4351-9145-8237-3A24BB892C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5156" y="1591835"/>
              <a:ext cx="1835021" cy="157990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CE6078-0CD2-8D4F-868A-12BD5B9FFC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6299" y="1237207"/>
              <a:ext cx="1253344" cy="10790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048E86-4304-3E40-8490-82956AD49566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04238B-B1AB-5F46-AC31-B402619DC373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34A7F6-48F3-3C4B-B9B9-AEE0DCD1202D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5B5245-4A68-1041-A1FB-F5B2BE96A937}"/>
              </a:ext>
            </a:extLst>
          </p:cNvPr>
          <p:cNvGrpSpPr/>
          <p:nvPr/>
        </p:nvGrpSpPr>
        <p:grpSpPr>
          <a:xfrm>
            <a:off x="1294351" y="2793319"/>
            <a:ext cx="2118114" cy="1461384"/>
            <a:chOff x="1294351" y="2793319"/>
            <a:chExt cx="2118114" cy="1461384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E51B9EF-106D-AC47-806C-67CF46D333C4}"/>
                </a:ext>
              </a:extLst>
            </p:cNvPr>
            <p:cNvSpPr/>
            <p:nvPr/>
          </p:nvSpPr>
          <p:spPr>
            <a:xfrm rot="12066866">
              <a:off x="2915083" y="3183122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CDCF8B-379D-0444-B6CC-191B08F3B09A}"/>
                </a:ext>
              </a:extLst>
            </p:cNvPr>
            <p:cNvSpPr txBox="1"/>
            <p:nvPr/>
          </p:nvSpPr>
          <p:spPr>
            <a:xfrm>
              <a:off x="1294351" y="2793319"/>
              <a:ext cx="2118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Extra path delay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== additional phase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7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4783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10000" t="-22857" r="-17000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FE12D8-E06E-6442-947A-81753C19DE7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F380331-557D-5940-8DCA-B6FCD76E00A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A77454B-8BA2-C44D-BB0A-E4E25F136A16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FDDD51-3F4D-2642-9FE4-9A5B033BA2BE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7E81FCD-129A-F344-B510-A8F8E2BEB7C6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0FC41F5-EE22-6049-B4C7-72A662AB0932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5" name="Elbow Connector 44">
                <a:extLst>
                  <a:ext uri="{FF2B5EF4-FFF2-40B4-BE49-F238E27FC236}">
                    <a16:creationId xmlns:a16="http://schemas.microsoft.com/office/drawing/2014/main" id="{1EB9581C-0A1C-144D-9034-BBAD872D9E5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Elbow Connector 45">
                <a:extLst>
                  <a:ext uri="{FF2B5EF4-FFF2-40B4-BE49-F238E27FC236}">
                    <a16:creationId xmlns:a16="http://schemas.microsoft.com/office/drawing/2014/main" id="{66FF45D0-4F13-6E43-83B9-72B17E54AD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08062C-CF3C-E742-8737-D5A73D56E53E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BC5E2D-CF2C-5744-AA54-26BD75A88554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01507DDD-C008-084D-AF0E-361F0DF57AE4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1754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4783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10000" t="-22857" r="-17000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39EEBA0-8D3A-4F4A-BA95-62BA1C4B2006}"/>
              </a:ext>
            </a:extLst>
          </p:cNvPr>
          <p:cNvSpPr txBox="1"/>
          <p:nvPr/>
        </p:nvSpPr>
        <p:spPr>
          <a:xfrm>
            <a:off x="1025064" y="5663998"/>
            <a:ext cx="97443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 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3279952" y="5525724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952" y="5525724"/>
                <a:ext cx="4916828" cy="533416"/>
              </a:xfrm>
              <a:prstGeom prst="rect">
                <a:avLst/>
              </a:prstGeom>
              <a:blipFill>
                <a:blip r:embed="rId5"/>
                <a:stretch>
                  <a:fillRect l="-3866" t="-4545" b="-3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FE12D8-E06E-6442-947A-81753C19DE7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49D8311-EEA4-7B48-B362-F393769A6EB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48692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(c) Array factor plot of 8 elements | Download Scientific Diagram">
            <a:extLst>
              <a:ext uri="{FF2B5EF4-FFF2-40B4-BE49-F238E27FC236}">
                <a16:creationId xmlns:a16="http://schemas.microsoft.com/office/drawing/2014/main" id="{723D2F92-055D-0B4B-A28A-295431CD5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27100"/>
            <a:ext cx="63373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DD07C1-1E04-4146-B77C-20CA6E61FE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Array: Spatial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D6846F-2295-A945-A69F-19B4376A82C0}"/>
                  </a:ext>
                </a:extLst>
              </p:cNvPr>
              <p:cNvSpPr txBox="1"/>
              <p:nvPr/>
            </p:nvSpPr>
            <p:spPr>
              <a:xfrm>
                <a:off x="4572000" y="5930900"/>
                <a:ext cx="382349" cy="4924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D6846F-2295-A945-A69F-19B4376A8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930900"/>
                <a:ext cx="382349" cy="492443"/>
              </a:xfrm>
              <a:prstGeom prst="rect">
                <a:avLst/>
              </a:prstGeom>
              <a:blipFill>
                <a:blip r:embed="rId3"/>
                <a:stretch>
                  <a:fillRect l="-38710" r="-32258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1429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ightweight JonyShot parabolic microphone is easy to use and perfect  for long distance audio recording situations such as spor… | Microphone,  Audio, Microphones">
            <a:extLst>
              <a:ext uri="{FF2B5EF4-FFF2-40B4-BE49-F238E27FC236}">
                <a16:creationId xmlns:a16="http://schemas.microsoft.com/office/drawing/2014/main" id="{610D260D-2D95-BE4F-BFEE-FCA7D9E02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7" y="1354146"/>
            <a:ext cx="4087906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S-588 Standard Gain Horn Antenna">
            <a:extLst>
              <a:ext uri="{FF2B5EF4-FFF2-40B4-BE49-F238E27FC236}">
                <a16:creationId xmlns:a16="http://schemas.microsoft.com/office/drawing/2014/main" id="{E47F0B7B-0F9A-2B40-BBC8-A6628ECE5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2" b="17812"/>
          <a:stretch/>
        </p:blipFill>
        <p:spPr bwMode="auto">
          <a:xfrm>
            <a:off x="4778188" y="1354146"/>
            <a:ext cx="3810000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Physical guiding</a:t>
            </a:r>
          </a:p>
        </p:txBody>
      </p:sp>
    </p:spTree>
    <p:extLst>
      <p:ext uri="{BB962C8B-B14F-4D97-AF65-F5344CB8AC3E}">
        <p14:creationId xmlns:p14="http://schemas.microsoft.com/office/powerpoint/2010/main" val="1833684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2451792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136612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 Linear Array (ULA)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01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EE791B-C6B6-644B-9B89-5D349960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8D0C75-CD91-6343-8ED2-E668EC27F9B2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BA9E32C-C860-D94F-8ACE-0C8A07DEF97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51E2C6B-24B5-6642-AACA-1B4B00D132A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E0A6886-7DDD-4941-9663-B5A3BC08ED3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528016A-37F9-8D48-A87B-98625740AB3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46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5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10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3529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5714" r="-592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391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7247720" y="5184778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6FA1A1A-9C10-2A45-8C26-3D1FC8223F31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2857" r="-8466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45612829-260D-9544-858C-BDC8576052B6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8571" r="-634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268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AE7DFA-BA22-9541-8078-C758C0A0C9B9}"/>
              </a:ext>
            </a:extLst>
          </p:cNvPr>
          <p:cNvSpPr txBox="1"/>
          <p:nvPr/>
        </p:nvSpPr>
        <p:spPr>
          <a:xfrm>
            <a:off x="365855" y="3871647"/>
            <a:ext cx="272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at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sensor: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F79D29-9916-1E45-B6C6-1530269D1716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A7B62-187E-CE45-9456-E17E218B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/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blipFill>
                <a:blip r:embed="rId17"/>
                <a:stretch>
                  <a:fillRect l="-1804" t="-2703" b="-351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09AD6BC-BE2F-4F4B-BA75-0F153D43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" y="4697795"/>
            <a:ext cx="7458364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BD87E9F-4DD6-9945-B406-99050DF8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2" y="5078057"/>
            <a:ext cx="390342" cy="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0905576-55D0-DF4E-BB16-741CF9D558E5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A669F87-E613-DA4C-8C89-265C0505326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E8B5053-6B31-E340-AE27-353D0391751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A0490C0-A980-714C-BA4B-F3CDBC3C799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1" y="675854"/>
            <a:ext cx="5541818" cy="262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2086393-BE5B-9B42-A492-D415FE1C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5" y="3163771"/>
            <a:ext cx="4631057" cy="8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7F264F-6EA8-5345-813B-E931ECCC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4" y="3410601"/>
            <a:ext cx="266608" cy="23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75D3B0-09F4-A440-B422-7986DBA53295}"/>
              </a:ext>
            </a:extLst>
          </p:cNvPr>
          <p:cNvSpPr txBox="1"/>
          <p:nvPr/>
        </p:nvSpPr>
        <p:spPr>
          <a:xfrm>
            <a:off x="5402191" y="2189076"/>
            <a:ext cx="53788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CC0068"/>
                </a:solidFill>
              </a:rPr>
              <a:t>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B4906E-14DA-DB4D-999D-A634E4898FA6}"/>
              </a:ext>
            </a:extLst>
          </p:cNvPr>
          <p:cNvGrpSpPr/>
          <p:nvPr/>
        </p:nvGrpSpPr>
        <p:grpSpPr>
          <a:xfrm>
            <a:off x="368470" y="3837453"/>
            <a:ext cx="7735455" cy="2949339"/>
            <a:chOff x="368470" y="3837453"/>
            <a:chExt cx="7735455" cy="2949339"/>
          </a:xfrm>
        </p:grpSpPr>
        <p:pic>
          <p:nvPicPr>
            <p:cNvPr id="1025" name="Picture 1">
              <a:extLst>
                <a:ext uri="{FF2B5EF4-FFF2-40B4-BE49-F238E27FC236}">
                  <a16:creationId xmlns:a16="http://schemas.microsoft.com/office/drawing/2014/main" id="{4EDE9571-E352-CA42-A5B7-BCBEF36A8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70" y="3837453"/>
              <a:ext cx="7735455" cy="294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8716B7-E6FA-E94D-8932-A3C48A72CE83}"/>
                </a:ext>
              </a:extLst>
            </p:cNvPr>
            <p:cNvSpPr/>
            <p:nvPr/>
          </p:nvSpPr>
          <p:spPr>
            <a:xfrm>
              <a:off x="2460812" y="5787738"/>
              <a:ext cx="268941" cy="255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81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742"/>
            <a:ext cx="4580015" cy="21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1050D398-980C-B447-9715-F4A8AC26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237850"/>
            <a:ext cx="8382000" cy="15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BD7CF2-85F6-8042-846B-856B4CCD1D33}"/>
              </a:ext>
            </a:extLst>
          </p:cNvPr>
          <p:cNvSpPr/>
          <p:nvPr/>
        </p:nvSpPr>
        <p:spPr>
          <a:xfrm>
            <a:off x="1430439" y="4371737"/>
            <a:ext cx="177291" cy="177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D661596-F330-6342-8ABF-B5DA7AE1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" y="3027703"/>
            <a:ext cx="5283420" cy="20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54CD43-AF75-934C-B674-AB641ADB28E5}"/>
              </a:ext>
            </a:extLst>
          </p:cNvPr>
          <p:cNvSpPr/>
          <p:nvPr/>
        </p:nvSpPr>
        <p:spPr>
          <a:xfrm>
            <a:off x="1473259" y="4243989"/>
            <a:ext cx="268941" cy="255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04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FCE7E-6A35-EE4F-A1DA-FC10F4A8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" t="3050" b="10893"/>
          <a:stretch/>
        </p:blipFill>
        <p:spPr>
          <a:xfrm>
            <a:off x="1680881" y="968188"/>
            <a:ext cx="6004927" cy="4908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4C1D-1DF5-2D4B-9B1E-7D04D2B73AE9}"/>
              </a:ext>
            </a:extLst>
          </p:cNvPr>
          <p:cNvSpPr txBox="1"/>
          <p:nvPr/>
        </p:nvSpPr>
        <p:spPr>
          <a:xfrm>
            <a:off x="1842247" y="5957046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17262-8BC2-564D-8AC5-2F6BE150F114}"/>
              </a:ext>
            </a:extLst>
          </p:cNvPr>
          <p:cNvSpPr txBox="1"/>
          <p:nvPr/>
        </p:nvSpPr>
        <p:spPr>
          <a:xfrm rot="16200000">
            <a:off x="-1406032" y="3108503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A3ADB-9489-C042-B948-3347D50B5311}"/>
              </a:ext>
            </a:extLst>
          </p:cNvPr>
          <p:cNvSpPr txBox="1"/>
          <p:nvPr/>
        </p:nvSpPr>
        <p:spPr>
          <a:xfrm>
            <a:off x="1832567" y="5492738"/>
            <a:ext cx="57284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-90    -60    -30     0     30    60     90</a:t>
            </a:r>
          </a:p>
        </p:txBody>
      </p:sp>
    </p:spTree>
    <p:extLst>
      <p:ext uri="{BB962C8B-B14F-4D97-AF65-F5344CB8AC3E}">
        <p14:creationId xmlns:p14="http://schemas.microsoft.com/office/powerpoint/2010/main" val="260756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Array of sensors</a:t>
            </a:r>
          </a:p>
        </p:txBody>
      </p:sp>
      <p:pic>
        <p:nvPicPr>
          <p:cNvPr id="3076" name="Picture 4" descr="Microphone Array Presentations | NIST">
            <a:extLst>
              <a:ext uri="{FF2B5EF4-FFF2-40B4-BE49-F238E27FC236}">
                <a16:creationId xmlns:a16="http://schemas.microsoft.com/office/drawing/2014/main" id="{30DE6AC4-27D8-3848-94F3-4680543BA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771"/>
            <a:ext cx="914400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rection Finding with the USRP™ X-Series and TwinRX™ - Ettus Knowledge Base">
            <a:extLst>
              <a:ext uri="{FF2B5EF4-FFF2-40B4-BE49-F238E27FC236}">
                <a16:creationId xmlns:a16="http://schemas.microsoft.com/office/drawing/2014/main" id="{BFED3372-302D-2D40-98D4-8E293344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17" y="3234192"/>
            <a:ext cx="6206565" cy="33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54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36370-122D-4A4D-91EF-0F74AC71B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9" t="6956" r="15247" b="7661"/>
          <a:stretch/>
        </p:blipFill>
        <p:spPr>
          <a:xfrm>
            <a:off x="1416109" y="557727"/>
            <a:ext cx="6150418" cy="590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56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B01597-2489-1A47-B48E-60736521F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352" y="1534919"/>
            <a:ext cx="5929297" cy="3788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22AC1E-B687-B143-8DF3-0B8537D624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space: Broadside vs.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Endfire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463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D754-207A-284A-8FEC-763C344F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82" y="675409"/>
            <a:ext cx="6003636" cy="5507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6E6A3-517E-1147-8690-511D67193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75440" y="4167986"/>
            <a:ext cx="393022" cy="393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7FDF6-5697-B545-8367-3F289313A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66305" y="4167986"/>
            <a:ext cx="393022" cy="393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80772B-D0BA-9B41-99A5-D0AF33763CC9}"/>
              </a:ext>
            </a:extLst>
          </p:cNvPr>
          <p:cNvCxnSpPr>
            <a:cxnSpLocks/>
          </p:cNvCxnSpPr>
          <p:nvPr/>
        </p:nvCxnSpPr>
        <p:spPr>
          <a:xfrm>
            <a:off x="-237731" y="4404421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EDC9FD1-9DB4-FC4A-9F1E-FFAF014AC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13984" y="4187989"/>
            <a:ext cx="393022" cy="393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30B62-BE0C-9C49-90BB-B6A82D24A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204849" y="4187989"/>
            <a:ext cx="393022" cy="393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1B441-3AD9-B84B-B68F-3918DC02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C188D-36FC-2841-A87B-7315178D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98" y="724761"/>
            <a:ext cx="5791200" cy="6121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38636F-785F-CD4F-8CAA-F089A92D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30AAF-F57E-6748-93D2-8594A2317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8" y="759821"/>
            <a:ext cx="7260985" cy="5338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D933C-8D09-F348-85EB-1661F3A562F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738458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164276"/>
            <a:ext cx="2523593" cy="435943"/>
            <a:chOff x="3907431" y="6164276"/>
            <a:chExt cx="2523593" cy="435943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707795" y="6292442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</p:spTree>
    <p:extLst>
      <p:ext uri="{BB962C8B-B14F-4D97-AF65-F5344CB8AC3E}">
        <p14:creationId xmlns:p14="http://schemas.microsoft.com/office/powerpoint/2010/main" val="24253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9130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164276"/>
            <a:ext cx="800429" cy="435943"/>
            <a:chOff x="3907431" y="6164276"/>
            <a:chExt cx="800429" cy="435943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707795" y="6292442"/>
              <a:ext cx="65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970635-A471-B14A-9DA5-D9FEAADF1D89}"/>
                  </a:ext>
                </a:extLst>
              </p:cNvPr>
              <p:cNvSpPr txBox="1"/>
              <p:nvPr/>
            </p:nvSpPr>
            <p:spPr>
              <a:xfrm>
                <a:off x="4164707" y="6333479"/>
                <a:ext cx="5887761" cy="53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970635-A471-B14A-9DA5-D9FEAADF1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707" y="6333479"/>
                <a:ext cx="5887761" cy="533479"/>
              </a:xfrm>
              <a:prstGeom prst="rect">
                <a:avLst/>
              </a:prstGeom>
              <a:blipFill>
                <a:blip r:embed="rId6"/>
                <a:stretch>
                  <a:fillRect l="-3226" t="-4651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648947-5CF2-B54F-A380-E10D2F07E2CA}"/>
                  </a:ext>
                </a:extLst>
              </p:cNvPr>
              <p:cNvSpPr txBox="1"/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648947-5CF2-B54F-A380-E10D2F07E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blipFill>
                <a:blip r:embed="rId7"/>
                <a:stretch>
                  <a:fillRect l="-18750" t="-16129" r="-8750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27411A-4327-D643-ACD7-10CFD6A11F9F}"/>
                  </a:ext>
                </a:extLst>
              </p:cNvPr>
              <p:cNvSpPr txBox="1"/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27411A-4327-D643-ACD7-10CFD6A11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blipFill>
                <a:blip r:embed="rId8"/>
                <a:stretch>
                  <a:fillRect l="-17722" t="-19355" r="-886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68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9130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679027" cy="386967"/>
            <a:chOff x="3907431" y="6062123"/>
            <a:chExt cx="679027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65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088927" y="6332230"/>
                <a:ext cx="5887761" cy="53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𝚹</m:t>
                                </m:r>
                                <m:r>
                                  <a:rPr lang="en-US" sz="2400" i="1" baseline="-250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𝚹</m:t>
                                </m:r>
                                <m:r>
                                  <a:rPr lang="en-US" sz="2400" b="0" i="1" baseline="-250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927" y="6332230"/>
                <a:ext cx="5887761" cy="533479"/>
              </a:xfrm>
              <a:prstGeom prst="rect">
                <a:avLst/>
              </a:prstGeom>
              <a:blipFill>
                <a:blip r:embed="rId6"/>
                <a:stretch>
                  <a:fillRect l="-3233" t="-4651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837636-6C09-C340-8A98-45A0D7535786}"/>
                  </a:ext>
                </a:extLst>
              </p:cNvPr>
              <p:cNvSpPr txBox="1"/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837636-6C09-C340-8A98-45A0D7535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blipFill>
                <a:blip r:embed="rId7"/>
                <a:stretch>
                  <a:fillRect l="-18750" t="-16129" r="-8750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7EB3BC-B01E-6041-92E4-D5C0BA3B0DB6}"/>
                  </a:ext>
                </a:extLst>
              </p:cNvPr>
              <p:cNvSpPr txBox="1"/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7EB3BC-B01E-6041-92E4-D5C0BA3B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blipFill>
                <a:blip r:embed="rId8"/>
                <a:stretch>
                  <a:fillRect l="-17722" t="-19355" r="-886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472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F19F3-B31B-D94C-8B7D-A6551CCE2CBA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9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/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(𝚹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blipFill>
                <a:blip r:embed="rId4"/>
                <a:stretch>
                  <a:fillRect l="-1773" t="-28571" r="-531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79A95C5C-FE96-064A-B0DF-19521D87D9CE}"/>
              </a:ext>
            </a:extLst>
          </p:cNvPr>
          <p:cNvSpPr/>
          <p:nvPr/>
        </p:nvSpPr>
        <p:spPr>
          <a:xfrm rot="12066866" flipH="1">
            <a:off x="3661995" y="5015729"/>
            <a:ext cx="811242" cy="48799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024A9-44F2-9C44-A26F-F8613DD0C99B}"/>
              </a:ext>
            </a:extLst>
          </p:cNvPr>
          <p:cNvSpPr txBox="1"/>
          <p:nvPr/>
        </p:nvSpPr>
        <p:spPr>
          <a:xfrm>
            <a:off x="174529" y="5633461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additional phase: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7277-F65A-DF43-A79B-AF28E266E5B5}"/>
              </a:ext>
            </a:extLst>
          </p:cNvPr>
          <p:cNvSpPr txBox="1"/>
          <p:nvPr/>
        </p:nvSpPr>
        <p:spPr>
          <a:xfrm>
            <a:off x="0" y="740700"/>
            <a:ext cx="330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Phased array</a:t>
            </a:r>
          </a:p>
        </p:txBody>
      </p:sp>
    </p:spTree>
    <p:extLst>
      <p:ext uri="{BB962C8B-B14F-4D97-AF65-F5344CB8AC3E}">
        <p14:creationId xmlns:p14="http://schemas.microsoft.com/office/powerpoint/2010/main" val="632081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07 Double Ripple – xmPhysics">
            <a:extLst>
              <a:ext uri="{FF2B5EF4-FFF2-40B4-BE49-F238E27FC236}">
                <a16:creationId xmlns:a16="http://schemas.microsoft.com/office/drawing/2014/main" id="{B0D6B746-2C5B-5948-9483-43170D42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34" y="-77815"/>
            <a:ext cx="9817669" cy="736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2B4085-27F2-B54B-A2C7-97F894C3E45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</a:t>
            </a:r>
          </a:p>
        </p:txBody>
      </p:sp>
    </p:spTree>
    <p:extLst>
      <p:ext uri="{BB962C8B-B14F-4D97-AF65-F5344CB8AC3E}">
        <p14:creationId xmlns:p14="http://schemas.microsoft.com/office/powerpoint/2010/main" val="172546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2DFD9-56C1-F945-9D6D-1CC67E251C93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E3360-E45E-B64A-BDBA-18B04FA9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9" y="1419845"/>
            <a:ext cx="3712306" cy="4004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88FB-B806-8A48-8CCF-A931DF8A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767" y="2517737"/>
            <a:ext cx="4655233" cy="19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&quot;Ultrasound on a Chip&quot; Tool Could Revolutionize Medical Imaging - IEEE  Spectrum">
            <a:extLst>
              <a:ext uri="{FF2B5EF4-FFF2-40B4-BE49-F238E27FC236}">
                <a16:creationId xmlns:a16="http://schemas.microsoft.com/office/drawing/2014/main" id="{2B80EBD2-B9B4-3B4E-AD92-8DED4DFD0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tterfly Network's smartphone ultrasound device launches in UK -">
            <a:extLst>
              <a:ext uri="{FF2B5EF4-FFF2-40B4-BE49-F238E27FC236}">
                <a16:creationId xmlns:a16="http://schemas.microsoft.com/office/drawing/2014/main" id="{40FB163F-DD2F-D145-9673-E35F1E86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46908"/>
            <a:ext cx="4265744" cy="30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Gain pattern calculation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BFF96-15FD-C545-BCE7-850682778F39}"/>
              </a:ext>
            </a:extLst>
          </p:cNvPr>
          <p:cNvSpPr txBox="1"/>
          <p:nvPr/>
        </p:nvSpPr>
        <p:spPr>
          <a:xfrm>
            <a:off x="0" y="3098512"/>
            <a:ext cx="9143999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Matlab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13B732-043D-0D43-B48B-7A28865FB57A}"/>
              </a:ext>
            </a:extLst>
          </p:cNvPr>
          <p:cNvSpPr txBox="1"/>
          <p:nvPr/>
        </p:nvSpPr>
        <p:spPr>
          <a:xfrm>
            <a:off x="1425388" y="4437529"/>
            <a:ext cx="629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demo is released as a video</a:t>
            </a:r>
          </a:p>
        </p:txBody>
      </p:sp>
    </p:spTree>
    <p:extLst>
      <p:ext uri="{BB962C8B-B14F-4D97-AF65-F5344CB8AC3E}">
        <p14:creationId xmlns:p14="http://schemas.microsoft.com/office/powerpoint/2010/main" val="28561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507555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blipFill>
                <a:blip r:embed="rId4"/>
                <a:stretch>
                  <a:fillRect l="-7179" t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44B62-C7DA-2E4F-96DC-B2203A2E002D}"/>
              </a:ext>
            </a:extLst>
          </p:cNvPr>
          <p:cNvGrpSpPr/>
          <p:nvPr/>
        </p:nvGrpSpPr>
        <p:grpSpPr>
          <a:xfrm>
            <a:off x="1168100" y="3812583"/>
            <a:ext cx="8338579" cy="2227345"/>
            <a:chOff x="1168100" y="3812583"/>
            <a:chExt cx="8338579" cy="222734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25AFDEC-2F80-2542-A4A7-9ED6B35DA3FD}"/>
                </a:ext>
              </a:extLst>
            </p:cNvPr>
            <p:cNvSpPr/>
            <p:nvPr/>
          </p:nvSpPr>
          <p:spPr>
            <a:xfrm>
              <a:off x="6803756" y="3812583"/>
              <a:ext cx="974467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9D4F789-3E35-0142-BB29-1471E9A5691A}"/>
                </a:ext>
              </a:extLst>
            </p:cNvPr>
            <p:cNvSpPr/>
            <p:nvPr/>
          </p:nvSpPr>
          <p:spPr>
            <a:xfrm rot="20518828" flipH="1">
              <a:off x="2024862" y="4159168"/>
              <a:ext cx="2065839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94215B-6430-8E48-9B21-AFE272CF4D3A}"/>
                </a:ext>
              </a:extLst>
            </p:cNvPr>
            <p:cNvSpPr txBox="1"/>
            <p:nvPr/>
          </p:nvSpPr>
          <p:spPr>
            <a:xfrm>
              <a:off x="1168100" y="5578263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8AE7E-E8EC-024E-AC11-BAF283A6D154}"/>
                </a:ext>
              </a:extLst>
            </p:cNvPr>
            <p:cNvSpPr txBox="1"/>
            <p:nvPr/>
          </p:nvSpPr>
          <p:spPr>
            <a:xfrm>
              <a:off x="6538108" y="5126439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29B01-2336-844A-94C2-B83B5F990755}"/>
              </a:ext>
            </a:extLst>
          </p:cNvPr>
          <p:cNvGrpSpPr/>
          <p:nvPr/>
        </p:nvGrpSpPr>
        <p:grpSpPr>
          <a:xfrm>
            <a:off x="3642852" y="537475"/>
            <a:ext cx="4203506" cy="1569660"/>
            <a:chOff x="2694154" y="845475"/>
            <a:chExt cx="4203506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C3E2D9-DECE-CA43-BBEB-C53E49F19739}"/>
                </a:ext>
              </a:extLst>
            </p:cNvPr>
            <p:cNvSpPr txBox="1"/>
            <p:nvPr/>
          </p:nvSpPr>
          <p:spPr>
            <a:xfrm>
              <a:off x="4667328" y="845475"/>
              <a:ext cx="22303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amplified</a:t>
              </a:r>
            </a:p>
            <a:p>
              <a:pPr algn="ctr"/>
              <a:r>
                <a:rPr lang="en-US" sz="2400" dirty="0"/>
                <a:t>(perfect constructive interference)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D8C20B5-4D74-D148-84D7-F6BA9F4C4B65}"/>
                </a:ext>
              </a:extLst>
            </p:cNvPr>
            <p:cNvSpPr/>
            <p:nvPr/>
          </p:nvSpPr>
          <p:spPr>
            <a:xfrm>
              <a:off x="2694154" y="1100380"/>
              <a:ext cx="2048327" cy="1313556"/>
            </a:xfrm>
            <a:custGeom>
              <a:avLst/>
              <a:gdLst>
                <a:gd name="connsiteX0" fmla="*/ 1156067 w 1156067"/>
                <a:gd name="connsiteY0" fmla="*/ 0 h 309967"/>
                <a:gd name="connsiteX1" fmla="*/ 148677 w 1156067"/>
                <a:gd name="connsiteY1" fmla="*/ 30997 h 309967"/>
                <a:gd name="connsiteX2" fmla="*/ 24691 w 1156067"/>
                <a:gd name="connsiteY2" fmla="*/ 309967 h 30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6067" h="309967">
                  <a:moveTo>
                    <a:pt x="1156067" y="0"/>
                  </a:moveTo>
                  <a:lnTo>
                    <a:pt x="148677" y="30997"/>
                  </a:lnTo>
                  <a:cubicBezTo>
                    <a:pt x="-39885" y="82658"/>
                    <a:pt x="-7597" y="196312"/>
                    <a:pt x="24691" y="309967"/>
                  </a:cubicBez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84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sinusoids: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847103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4F500-3FEF-574A-973E-FB78B846C1CD}"/>
              </a:ext>
            </a:extLst>
          </p:cNvPr>
          <p:cNvGrpSpPr/>
          <p:nvPr/>
        </p:nvGrpSpPr>
        <p:grpSpPr>
          <a:xfrm>
            <a:off x="167127" y="2174010"/>
            <a:ext cx="8400081" cy="1445735"/>
            <a:chOff x="218225" y="5074552"/>
            <a:chExt cx="8400081" cy="144573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9A6253-E913-BC42-BD71-0A425AB112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6671" y="6469441"/>
              <a:ext cx="448163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7BDCB3-8615-5F4F-9D46-DA9F1CA49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225" y="6466683"/>
              <a:ext cx="391844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542808-8F23-5F4B-9383-03D8190CF8F6}"/>
                </a:ext>
              </a:extLst>
            </p:cNvPr>
            <p:cNvSpPr/>
            <p:nvPr/>
          </p:nvSpPr>
          <p:spPr>
            <a:xfrm>
              <a:off x="3122400" y="5074552"/>
              <a:ext cx="1078364" cy="13943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FC0FD-1833-A445-948A-4184401BC369}"/>
                </a:ext>
              </a:extLst>
            </p:cNvPr>
            <p:cNvSpPr/>
            <p:nvPr/>
          </p:nvSpPr>
          <p:spPr>
            <a:xfrm>
              <a:off x="3137899" y="6307810"/>
              <a:ext cx="1045572" cy="21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/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blipFill>
                <a:blip r:embed="rId5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/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blipFill>
                <a:blip r:embed="rId6"/>
                <a:stretch>
                  <a:fillRect l="-13514" r="-10811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/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blipFill>
                <a:blip r:embed="rId7"/>
                <a:stretch>
                  <a:fillRect l="-23529" r="-23529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19B2BE-2CAF-C94A-BE8D-EED877C08460}"/>
              </a:ext>
            </a:extLst>
          </p:cNvPr>
          <p:cNvGrpSpPr/>
          <p:nvPr/>
        </p:nvGrpSpPr>
        <p:grpSpPr>
          <a:xfrm>
            <a:off x="3853728" y="692048"/>
            <a:ext cx="3257314" cy="1386077"/>
            <a:chOff x="3853728" y="692048"/>
            <a:chExt cx="3257314" cy="138607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9B06DC-B7CA-0B4F-885C-AABFA3398AC2}"/>
                </a:ext>
              </a:extLst>
            </p:cNvPr>
            <p:cNvSpPr txBox="1"/>
            <p:nvPr/>
          </p:nvSpPr>
          <p:spPr>
            <a:xfrm>
              <a:off x="4435009" y="692048"/>
              <a:ext cx="2676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Power gain due to the array structure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9CAFE84-CD84-C64E-8624-3A12F00C3B22}"/>
                </a:ext>
              </a:extLst>
            </p:cNvPr>
            <p:cNvSpPr/>
            <p:nvPr/>
          </p:nvSpPr>
          <p:spPr>
            <a:xfrm>
              <a:off x="3853728" y="1523045"/>
              <a:ext cx="1162563" cy="555080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DC550D-6BEF-4F4B-88DA-120E711ACAA5}"/>
              </a:ext>
            </a:extLst>
          </p:cNvPr>
          <p:cNvCxnSpPr>
            <a:cxnSpLocks/>
          </p:cNvCxnSpPr>
          <p:nvPr/>
        </p:nvCxnSpPr>
        <p:spPr>
          <a:xfrm flipV="1">
            <a:off x="3630610" y="1905911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1B873D-DF34-D740-91A2-0EFEE02B7C3A}"/>
              </a:ext>
            </a:extLst>
          </p:cNvPr>
          <p:cNvSpPr txBox="1"/>
          <p:nvPr/>
        </p:nvSpPr>
        <p:spPr>
          <a:xfrm>
            <a:off x="6185917" y="2151627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F89EF-A100-7347-A7BF-0BDA061F883B}"/>
              </a:ext>
            </a:extLst>
          </p:cNvPr>
          <p:cNvGrpSpPr/>
          <p:nvPr/>
        </p:nvGrpSpPr>
        <p:grpSpPr>
          <a:xfrm>
            <a:off x="2238780" y="2481490"/>
            <a:ext cx="5303340" cy="3768419"/>
            <a:chOff x="2238780" y="2586420"/>
            <a:chExt cx="5303340" cy="3768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/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Constant phase difference of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blipFill>
                  <a:blip r:embed="rId8"/>
                  <a:stretch>
                    <a:fillRect t="-5063" b="-5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5772AB6-CBCC-FC4D-8B2E-10206116E4B9}"/>
                </a:ext>
              </a:extLst>
            </p:cNvPr>
            <p:cNvSpPr/>
            <p:nvPr/>
          </p:nvSpPr>
          <p:spPr>
            <a:xfrm rot="3245936">
              <a:off x="749190" y="4076010"/>
              <a:ext cx="3768419" cy="789239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3E11F0-1B91-6641-BFBE-F6626CBC880F}"/>
                </a:ext>
              </a:extLst>
            </p:cNvPr>
            <p:cNvSpPr/>
            <p:nvPr/>
          </p:nvSpPr>
          <p:spPr>
            <a:xfrm rot="7903409">
              <a:off x="5967600" y="4053489"/>
              <a:ext cx="2621966" cy="52707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48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1610935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3F74E3-B990-D345-B828-B8C7E831B39F}"/>
              </a:ext>
            </a:extLst>
          </p:cNvPr>
          <p:cNvGrpSpPr/>
          <p:nvPr/>
        </p:nvGrpSpPr>
        <p:grpSpPr>
          <a:xfrm>
            <a:off x="2384270" y="-2569311"/>
            <a:ext cx="7867550" cy="7453162"/>
            <a:chOff x="2384270" y="-2569311"/>
            <a:chExt cx="7867550" cy="7453162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16D041B0-924D-F74C-86D1-360C2D6FFBCE}"/>
                </a:ext>
              </a:extLst>
            </p:cNvPr>
            <p:cNvSpPr/>
            <p:nvPr/>
          </p:nvSpPr>
          <p:spPr>
            <a:xfrm rot="10243386">
              <a:off x="3059188" y="-93695"/>
              <a:ext cx="4354499" cy="4354499"/>
            </a:xfrm>
            <a:prstGeom prst="arc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82821CDB-55A1-4D4D-A61E-B9B56D71D3E6}"/>
                </a:ext>
              </a:extLst>
            </p:cNvPr>
            <p:cNvSpPr/>
            <p:nvPr/>
          </p:nvSpPr>
          <p:spPr>
            <a:xfrm rot="10243386">
              <a:off x="2384270" y="529352"/>
              <a:ext cx="4354499" cy="4354499"/>
            </a:xfrm>
            <a:prstGeom prst="arc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99CB5D95-7643-AC45-A062-5B22F7229141}"/>
                </a:ext>
              </a:extLst>
            </p:cNvPr>
            <p:cNvSpPr/>
            <p:nvPr/>
          </p:nvSpPr>
          <p:spPr>
            <a:xfrm rot="10243386">
              <a:off x="3768721" y="-728929"/>
              <a:ext cx="4354499" cy="4354499"/>
            </a:xfrm>
            <a:prstGeom prst="arc">
              <a:avLst>
                <a:gd name="adj1" fmla="val 16650233"/>
                <a:gd name="adj2" fmla="val 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EF63C0C4-10FD-C94F-B453-0D820E16F1AF}"/>
                </a:ext>
              </a:extLst>
            </p:cNvPr>
            <p:cNvSpPr/>
            <p:nvPr/>
          </p:nvSpPr>
          <p:spPr>
            <a:xfrm rot="10243386">
              <a:off x="4478254" y="-1364163"/>
              <a:ext cx="4354499" cy="4354499"/>
            </a:xfrm>
            <a:prstGeom prst="arc">
              <a:avLst>
                <a:gd name="adj1" fmla="val 17010506"/>
                <a:gd name="adj2" fmla="val 21107034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38FF7638-A27B-3547-A9F0-8DE2D7FD137C}"/>
                </a:ext>
              </a:extLst>
            </p:cNvPr>
            <p:cNvSpPr/>
            <p:nvPr/>
          </p:nvSpPr>
          <p:spPr>
            <a:xfrm rot="10243386">
              <a:off x="5187787" y="-1999397"/>
              <a:ext cx="4354499" cy="4354499"/>
            </a:xfrm>
            <a:prstGeom prst="arc">
              <a:avLst>
                <a:gd name="adj1" fmla="val 17511204"/>
                <a:gd name="adj2" fmla="val 20605999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368FA4F-C354-2C49-B0C5-AF13E70639BB}"/>
                </a:ext>
              </a:extLst>
            </p:cNvPr>
            <p:cNvSpPr/>
            <p:nvPr/>
          </p:nvSpPr>
          <p:spPr>
            <a:xfrm rot="10243386">
              <a:off x="5897321" y="-2569311"/>
              <a:ext cx="4354499" cy="4354499"/>
            </a:xfrm>
            <a:prstGeom prst="arc">
              <a:avLst>
                <a:gd name="adj1" fmla="val 18548133"/>
                <a:gd name="adj2" fmla="val 1998051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6157140-3DC6-AE4A-B079-CD720198F5D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14261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CADFE3-AE64-6640-8DA7-9E1A65B64E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3754471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7634</TotalTime>
  <Words>913</Words>
  <Application>Microsoft Macintosh PowerPoint</Application>
  <PresentationFormat>On-screen Show (4:3)</PresentationFormat>
  <Paragraphs>248</Paragraphs>
  <Slides>42</Slides>
  <Notes>11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595</cp:revision>
  <dcterms:created xsi:type="dcterms:W3CDTF">2019-02-13T16:19:48Z</dcterms:created>
  <dcterms:modified xsi:type="dcterms:W3CDTF">2021-09-29T01:06:20Z</dcterms:modified>
</cp:coreProperties>
</file>