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7"/>
  </p:notesMasterIdLst>
  <p:sldIdLst>
    <p:sldId id="1467" r:id="rId2"/>
    <p:sldId id="1506" r:id="rId3"/>
    <p:sldId id="1521" r:id="rId4"/>
    <p:sldId id="1522" r:id="rId5"/>
    <p:sldId id="1507" r:id="rId6"/>
    <p:sldId id="386" r:id="rId7"/>
    <p:sldId id="390" r:id="rId8"/>
    <p:sldId id="349" r:id="rId9"/>
    <p:sldId id="350" r:id="rId10"/>
    <p:sldId id="351" r:id="rId11"/>
    <p:sldId id="352" r:id="rId12"/>
    <p:sldId id="388" r:id="rId13"/>
    <p:sldId id="1473" r:id="rId14"/>
    <p:sldId id="1489" r:id="rId15"/>
    <p:sldId id="1474" r:id="rId16"/>
    <p:sldId id="1475" r:id="rId17"/>
    <p:sldId id="1476" r:id="rId18"/>
    <p:sldId id="1477" r:id="rId19"/>
    <p:sldId id="1490" r:id="rId20"/>
    <p:sldId id="1491" r:id="rId21"/>
    <p:sldId id="1479" r:id="rId22"/>
    <p:sldId id="1481" r:id="rId23"/>
    <p:sldId id="1480" r:id="rId24"/>
    <p:sldId id="1482" r:id="rId25"/>
    <p:sldId id="1483" r:id="rId26"/>
    <p:sldId id="1504" r:id="rId27"/>
    <p:sldId id="1508" r:id="rId28"/>
    <p:sldId id="1509" r:id="rId29"/>
    <p:sldId id="1510" r:id="rId30"/>
    <p:sldId id="1519" r:id="rId31"/>
    <p:sldId id="577" r:id="rId32"/>
    <p:sldId id="770" r:id="rId33"/>
    <p:sldId id="681" r:id="rId34"/>
    <p:sldId id="807" r:id="rId35"/>
    <p:sldId id="683" r:id="rId36"/>
    <p:sldId id="829" r:id="rId37"/>
    <p:sldId id="755" r:id="rId38"/>
    <p:sldId id="771" r:id="rId39"/>
    <p:sldId id="772" r:id="rId40"/>
    <p:sldId id="810" r:id="rId41"/>
    <p:sldId id="756" r:id="rId42"/>
    <p:sldId id="797" r:id="rId43"/>
    <p:sldId id="830" r:id="rId44"/>
    <p:sldId id="799" r:id="rId45"/>
    <p:sldId id="800" r:id="rId46"/>
    <p:sldId id="801" r:id="rId47"/>
    <p:sldId id="802" r:id="rId48"/>
    <p:sldId id="803" r:id="rId49"/>
    <p:sldId id="804" r:id="rId50"/>
    <p:sldId id="805" r:id="rId51"/>
    <p:sldId id="811" r:id="rId52"/>
    <p:sldId id="812" r:id="rId53"/>
    <p:sldId id="757" r:id="rId54"/>
    <p:sldId id="661" r:id="rId55"/>
    <p:sldId id="813" r:id="rId56"/>
    <p:sldId id="785" r:id="rId57"/>
    <p:sldId id="745" r:id="rId58"/>
    <p:sldId id="814" r:id="rId59"/>
    <p:sldId id="831" r:id="rId60"/>
    <p:sldId id="706" r:id="rId61"/>
    <p:sldId id="704" r:id="rId62"/>
    <p:sldId id="705" r:id="rId63"/>
    <p:sldId id="708" r:id="rId64"/>
    <p:sldId id="709" r:id="rId65"/>
    <p:sldId id="754" r:id="rId66"/>
    <p:sldId id="750" r:id="rId67"/>
    <p:sldId id="752" r:id="rId68"/>
    <p:sldId id="753" r:id="rId69"/>
    <p:sldId id="815" r:id="rId70"/>
    <p:sldId id="824" r:id="rId71"/>
    <p:sldId id="825" r:id="rId72"/>
    <p:sldId id="826" r:id="rId73"/>
    <p:sldId id="821" r:id="rId74"/>
    <p:sldId id="822" r:id="rId75"/>
    <p:sldId id="816" r:id="rId76"/>
    <p:sldId id="720" r:id="rId77"/>
    <p:sldId id="788" r:id="rId78"/>
    <p:sldId id="789" r:id="rId79"/>
    <p:sldId id="790" r:id="rId80"/>
    <p:sldId id="809" r:id="rId81"/>
    <p:sldId id="721" r:id="rId82"/>
    <p:sldId id="758" r:id="rId83"/>
    <p:sldId id="722" r:id="rId84"/>
    <p:sldId id="723" r:id="rId85"/>
    <p:sldId id="724" r:id="rId86"/>
    <p:sldId id="761" r:id="rId87"/>
    <p:sldId id="725" r:id="rId88"/>
    <p:sldId id="726" r:id="rId89"/>
    <p:sldId id="796" r:id="rId90"/>
    <p:sldId id="762" r:id="rId91"/>
    <p:sldId id="1523" r:id="rId92"/>
    <p:sldId id="656" r:id="rId93"/>
    <p:sldId id="748" r:id="rId94"/>
    <p:sldId id="729" r:id="rId95"/>
    <p:sldId id="730" r:id="rId96"/>
    <p:sldId id="731" r:id="rId97"/>
    <p:sldId id="738" r:id="rId98"/>
    <p:sldId id="818" r:id="rId99"/>
    <p:sldId id="767" r:id="rId100"/>
    <p:sldId id="768" r:id="rId101"/>
    <p:sldId id="769" r:id="rId102"/>
    <p:sldId id="734" r:id="rId103"/>
    <p:sldId id="742" r:id="rId104"/>
    <p:sldId id="650" r:id="rId105"/>
    <p:sldId id="651" r:id="rId106"/>
    <p:sldId id="1520" r:id="rId107"/>
    <p:sldId id="1511" r:id="rId108"/>
    <p:sldId id="1512" r:id="rId109"/>
    <p:sldId id="1513" r:id="rId110"/>
    <p:sldId id="1514" r:id="rId111"/>
    <p:sldId id="1515" r:id="rId112"/>
    <p:sldId id="1516" r:id="rId113"/>
    <p:sldId id="1487" r:id="rId114"/>
    <p:sldId id="1488" r:id="rId115"/>
    <p:sldId id="1517" r:id="rId1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8"/>
    <a:srgbClr val="FFE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42"/>
    <p:restoredTop sz="81320"/>
  </p:normalViewPr>
  <p:slideViewPr>
    <p:cSldViewPr snapToGrid="0" snapToObjects="1" showGuides="1">
      <p:cViewPr varScale="1">
        <p:scale>
          <a:sx n="95" d="100"/>
          <a:sy n="95" d="100"/>
        </p:scale>
        <p:origin x="192" y="184"/>
      </p:cViewPr>
      <p:guideLst>
        <p:guide orient="horz" pos="2136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804FE-524B-1740-88E7-08E54D6B9F9A}" type="datetimeFigureOut">
              <a:rPr lang="en-US" smtClean="0"/>
              <a:t>10/5/21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1AF78-9C63-2C46-9D2F-C9E87719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49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0058B5-984D-AE4A-9E84-5C5E8BDA4FB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8649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03077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7162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808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5768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990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85920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45250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23433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75434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651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37668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95098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60261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1192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22905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39911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83745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82619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62545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3715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7543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05132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75434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80026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21639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75434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75434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74017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75434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43288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62945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4675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860890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13609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46841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84774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4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10163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47101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002199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13374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75434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122775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0926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298778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092691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812530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74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613243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754345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baseline="0" dirty="0">
              <a:solidFill>
                <a:schemeClr val="tx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76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879319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77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243100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baseline="0" dirty="0">
              <a:solidFill>
                <a:schemeClr val="tx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78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643761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baseline="0" dirty="0">
              <a:solidFill>
                <a:schemeClr val="tx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79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680114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80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564076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81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277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227283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82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789766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83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789766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84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144382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85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065694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86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065694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87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378068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88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231645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89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993146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90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993146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91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2545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www.davidsbatista.net</a:t>
            </a:r>
            <a:r>
              <a:rPr lang="en-US" dirty="0"/>
              <a:t>/assets/documents/posts/2017-11-11-hmm_viterbi_mini_example.pdf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7A015E-1142-2B43-9F9E-C09CF067BC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07829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92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181124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93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535667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94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443738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95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760423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96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706552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97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557023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98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888355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99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557023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100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372441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TW" sz="1200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101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5499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430869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102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680234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103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104991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104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882435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TW" sz="1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105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2171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206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2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85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8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66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1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40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5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0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4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0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0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F2CAD-3A65-C24F-8C6E-53483CFF24C0}" type="datetimeFigureOut">
              <a:rPr lang="en-US" smtClean="0"/>
              <a:t>10/5/21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6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tif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microsoft.com/office/2007/relationships/hdphoto" Target="../media/hdphoto6.wdp"/><Relationship Id="rId4" Type="http://schemas.openxmlformats.org/officeDocument/2006/relationships/image" Target="../media/image4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6.png"/><Relationship Id="rId4" Type="http://schemas.openxmlformats.org/officeDocument/2006/relationships/image" Target="../media/image47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6.png"/><Relationship Id="rId4" Type="http://schemas.openxmlformats.org/officeDocument/2006/relationships/image" Target="../media/image4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6.png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4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6.png"/><Relationship Id="rId4" Type="http://schemas.openxmlformats.org/officeDocument/2006/relationships/image" Target="../media/image4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emf"/><Relationship Id="rId4" Type="http://schemas.openxmlformats.org/officeDocument/2006/relationships/image" Target="../media/image5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0.emf"/><Relationship Id="rId4" Type="http://schemas.openxmlformats.org/officeDocument/2006/relationships/oleObject" Target="../embeddings/oleObject1.bin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1.emf"/><Relationship Id="rId4" Type="http://schemas.openxmlformats.org/officeDocument/2006/relationships/oleObject" Target="../embeddings/oleObject2.bin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1.emf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notesSlide" Target="../notesSlides/notesSlide69.xm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6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1.emf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381405" y="4827447"/>
            <a:ext cx="2401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M-W 2:00-3:15pm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Lucida Bright" panose="02040602050505020304" pitchFamily="18" charset="77"/>
              </a:rPr>
              <a:t>CHM 1224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715 : Fall 2021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</a:t>
            </a:r>
            <a:r>
              <a:rPr lang="en-US" sz="2400" b="1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3.2: </a:t>
            </a: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Machine Learning for IoT</a:t>
            </a:r>
          </a:p>
        </p:txBody>
      </p:sp>
    </p:spTree>
    <p:extLst>
      <p:ext uri="{BB962C8B-B14F-4D97-AF65-F5344CB8AC3E}">
        <p14:creationId xmlns:p14="http://schemas.microsoft.com/office/powerpoint/2010/main" val="774740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DFF025-1187-CF4A-A047-B95C49EE90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rgbClr val="FF7E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4252" y="1887890"/>
            <a:ext cx="5677705" cy="21591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1FD198-16A7-EE4A-BE35-F7123CF461EE}"/>
              </a:ext>
            </a:extLst>
          </p:cNvPr>
          <p:cNvSpPr txBox="1"/>
          <p:nvPr/>
        </p:nvSpPr>
        <p:spPr>
          <a:xfrm>
            <a:off x="170431" y="939259"/>
            <a:ext cx="7479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of a given observation/measurement sequence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8B2B2AA-E5C4-914B-92FF-28C7D0BEA41E}"/>
              </a:ext>
            </a:extLst>
          </p:cNvPr>
          <p:cNvSpPr/>
          <p:nvPr/>
        </p:nvSpPr>
        <p:spPr>
          <a:xfrm rot="17105787" flipH="1">
            <a:off x="1341601" y="1334071"/>
            <a:ext cx="599292" cy="96316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0AFEB8-7722-0043-8D85-262E2255DF82}"/>
              </a:ext>
            </a:extLst>
          </p:cNvPr>
          <p:cNvSpPr txBox="1"/>
          <p:nvPr/>
        </p:nvSpPr>
        <p:spPr>
          <a:xfrm>
            <a:off x="481327" y="5116515"/>
            <a:ext cx="39440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Summation over all possible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combinations of hidden states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0A2600B-E3D6-5045-ABA1-D8B7DF4A2C98}"/>
              </a:ext>
            </a:extLst>
          </p:cNvPr>
          <p:cNvSpPr/>
          <p:nvPr/>
        </p:nvSpPr>
        <p:spPr>
          <a:xfrm rot="11723841" flipH="1">
            <a:off x="2657241" y="4028834"/>
            <a:ext cx="805095" cy="121232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22E31F-20F2-C243-96C3-6542894C7AD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232577910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Can you guess the sentence?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-2" y="2060852"/>
          <a:ext cx="9144000" cy="4032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35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40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5963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7207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Rank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W1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W2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W3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W4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W5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W6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W7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w8</a:t>
                      </a:r>
                      <a:endParaRPr lang="zh-TW" alt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207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1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motor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pistol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profound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technology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angel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those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that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disappear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207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2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monitor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list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journalism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remaining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spray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today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tight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discourse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207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3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them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but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originally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telephone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super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third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tightly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secondary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207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4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the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lost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original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meanwhile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fire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through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thirty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adviser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207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5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then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most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profile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headline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shore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towel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truth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discover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894796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-2" y="2060852"/>
          <a:ext cx="9144000" cy="4032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35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40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5963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7207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Rank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W1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W2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W3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W4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W5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W6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W7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w8</a:t>
                      </a:r>
                      <a:endParaRPr lang="zh-TW" alt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207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1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motor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pistol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rgbClr val="FF0000"/>
                          </a:solidFill>
                        </a:rPr>
                        <a:t>profound</a:t>
                      </a:r>
                      <a:endParaRPr lang="zh-TW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rgbClr val="FF0000"/>
                          </a:solidFill>
                        </a:rPr>
                        <a:t>technology</a:t>
                      </a:r>
                      <a:endParaRPr lang="zh-TW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angel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rgbClr val="FF0000"/>
                          </a:solidFill>
                        </a:rPr>
                        <a:t>those</a:t>
                      </a:r>
                      <a:endParaRPr lang="zh-TW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rgbClr val="FF0000"/>
                          </a:solidFill>
                        </a:rPr>
                        <a:t>that</a:t>
                      </a:r>
                      <a:endParaRPr lang="zh-TW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rgbClr val="FF0000"/>
                          </a:solidFill>
                        </a:rPr>
                        <a:t>disappear</a:t>
                      </a:r>
                      <a:endParaRPr lang="zh-TW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207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2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monitor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list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journalism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remaining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spray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today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tight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discourse</a:t>
                      </a:r>
                      <a:endParaRPr lang="zh-TW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207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3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them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but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originally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telephone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/>
                        <a:t>super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third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tightly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secondary</a:t>
                      </a:r>
                      <a:endParaRPr lang="zh-TW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207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4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rgbClr val="FF0000"/>
                          </a:solidFill>
                        </a:rPr>
                        <a:t>the</a:t>
                      </a:r>
                      <a:endParaRPr lang="zh-TW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lost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original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meanwhile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fire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through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thirty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adviser</a:t>
                      </a:r>
                      <a:endParaRPr lang="zh-TW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207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5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then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rgbClr val="FF0000"/>
                          </a:solidFill>
                        </a:rPr>
                        <a:t>most</a:t>
                      </a:r>
                      <a:endParaRPr lang="zh-TW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profile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headline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shore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towel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truth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discover</a:t>
                      </a:r>
                      <a:endParaRPr lang="zh-TW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Can you guess the sentence?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08520" y="1127645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dirty="0"/>
              <a:t>“</a:t>
            </a:r>
            <a:r>
              <a:rPr lang="en-US" altLang="zh-TW" sz="2200" dirty="0">
                <a:solidFill>
                  <a:srgbClr val="FF0000"/>
                </a:solidFill>
              </a:rPr>
              <a:t>The most profound technologies are those that disappear</a:t>
            </a:r>
            <a:r>
              <a:rPr lang="en-US" altLang="zh-TW" sz="2200" dirty="0"/>
              <a:t>” </a:t>
            </a:r>
          </a:p>
          <a:p>
            <a:r>
              <a:rPr lang="en-US" altLang="zh-TW" sz="2200" dirty="0"/>
              <a:t>- Mark Weiser, 1991 </a:t>
            </a:r>
          </a:p>
          <a:p>
            <a:endParaRPr kumimoji="1" lang="zh-TW" altLang="en-US" sz="20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5369260" y="6329320"/>
            <a:ext cx="12241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dirty="0">
                <a:solidFill>
                  <a:srgbClr val="FF0000"/>
                </a:solidFill>
              </a:rPr>
              <a:t>are</a:t>
            </a:r>
          </a:p>
          <a:p>
            <a:endParaRPr kumimoji="1" lang="zh-TW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09027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>
                <a:solidFill>
                  <a:schemeClr val="bg1">
                    <a:lumMod val="65000"/>
                  </a:schemeClr>
                </a:solidFill>
              </a:rPr>
              <a:t>Motivation &amp; Challenge</a:t>
            </a:r>
          </a:p>
          <a:p>
            <a:r>
              <a:rPr lang="en-US" altLang="zh-TW" sz="2800" dirty="0" err="1">
                <a:solidFill>
                  <a:schemeClr val="bg1">
                    <a:lumMod val="65000"/>
                  </a:schemeClr>
                </a:solidFill>
              </a:rPr>
              <a:t>MoLe</a:t>
            </a:r>
            <a:endParaRPr lang="en-US" altLang="zh-TW" sz="28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TW" sz="2800" dirty="0">
                <a:solidFill>
                  <a:schemeClr val="bg1">
                    <a:lumMod val="65000"/>
                  </a:schemeClr>
                </a:solidFill>
              </a:rPr>
              <a:t>Evaluation</a:t>
            </a:r>
            <a:endParaRPr lang="en-US" altLang="zh-TW" sz="24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TW" sz="2800" dirty="0">
                <a:solidFill>
                  <a:srgbClr val="000000"/>
                </a:solidFill>
              </a:rPr>
              <a:t>Limitations</a:t>
            </a:r>
            <a:endParaRPr lang="en-US" altLang="zh-TW" sz="28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TW" sz="2800" dirty="0">
                <a:solidFill>
                  <a:schemeClr val="bg1">
                    <a:lumMod val="65000"/>
                  </a:schemeClr>
                </a:solidFill>
              </a:rPr>
              <a:t>Conclusion</a:t>
            </a:r>
            <a:endParaRPr lang="en-US" altLang="zh-TW" dirty="0"/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Outline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48107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Limitations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609600" y="1752600"/>
            <a:ext cx="8229600" cy="4844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altLang="zh-TW" sz="2800" dirty="0"/>
              <a:t>Single word only</a:t>
            </a:r>
          </a:p>
          <a:p>
            <a:pPr lvl="1"/>
            <a:r>
              <a:rPr lang="en-US" altLang="zh-TW" sz="2400" dirty="0"/>
              <a:t>Unable to detect space (could be right or left thumb)</a:t>
            </a:r>
          </a:p>
          <a:p>
            <a:pPr marL="457200" indent="-457200">
              <a:buFont typeface="+mj-lt"/>
              <a:buAutoNum type="arabicPeriod"/>
            </a:pPr>
            <a:endParaRPr lang="en-US" altLang="zh-TW" sz="2400" dirty="0"/>
          </a:p>
          <a:p>
            <a:pPr marL="514350" indent="-514350">
              <a:buFont typeface="+mj-lt"/>
              <a:buAutoNum type="arabicPeriod"/>
            </a:pPr>
            <a:r>
              <a:rPr lang="en-US" altLang="zh-TW" sz="2800" dirty="0"/>
              <a:t>English words only</a:t>
            </a:r>
          </a:p>
          <a:p>
            <a:pPr lvl="1"/>
            <a:r>
              <a:rPr lang="en-US" altLang="zh-TW" sz="2400" dirty="0"/>
              <a:t>Digits and non-English words are not applicable</a:t>
            </a:r>
          </a:p>
          <a:p>
            <a:pPr marL="914400" lvl="1" indent="-457200">
              <a:buFont typeface="+mj-lt"/>
              <a:buAutoNum type="arabicPeriod"/>
            </a:pPr>
            <a:endParaRPr lang="en-US" altLang="zh-TW" sz="2400" dirty="0"/>
          </a:p>
          <a:p>
            <a:pPr marL="514350" indent="-514350">
              <a:buFont typeface="+mj-lt"/>
              <a:buAutoNum type="arabicPeriod"/>
            </a:pPr>
            <a:r>
              <a:rPr lang="en-US" altLang="zh-TW" sz="2800" dirty="0"/>
              <a:t>Required standard typing method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939" y="5013176"/>
            <a:ext cx="3014573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8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>
                <a:solidFill>
                  <a:schemeClr val="bg1">
                    <a:lumMod val="65000"/>
                  </a:schemeClr>
                </a:solidFill>
              </a:rPr>
              <a:t>Motivation &amp; Challenge</a:t>
            </a:r>
          </a:p>
          <a:p>
            <a:r>
              <a:rPr lang="en-US" altLang="zh-TW" sz="2800" dirty="0" err="1">
                <a:solidFill>
                  <a:schemeClr val="bg1">
                    <a:lumMod val="65000"/>
                  </a:schemeClr>
                </a:solidFill>
              </a:rPr>
              <a:t>MoLe</a:t>
            </a:r>
            <a:endParaRPr lang="en-US" altLang="zh-TW" sz="28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TW" sz="2800" dirty="0">
                <a:solidFill>
                  <a:schemeClr val="bg1">
                    <a:lumMod val="65000"/>
                  </a:schemeClr>
                </a:solidFill>
              </a:rPr>
              <a:t>Evaluation</a:t>
            </a:r>
            <a:endParaRPr lang="en-US" altLang="zh-TW" sz="24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TW" sz="2800" dirty="0">
                <a:solidFill>
                  <a:schemeClr val="bg1">
                    <a:lumMod val="65000"/>
                  </a:schemeClr>
                </a:solidFill>
              </a:rPr>
              <a:t>Limitations</a:t>
            </a:r>
          </a:p>
          <a:p>
            <a:r>
              <a:rPr lang="en-US" altLang="zh-TW" sz="2800" dirty="0">
                <a:solidFill>
                  <a:srgbClr val="000000"/>
                </a:solidFill>
              </a:rPr>
              <a:t>Conclusion</a:t>
            </a:r>
          </a:p>
          <a:p>
            <a:endParaRPr lang="en-US" altLang="zh-TW" dirty="0"/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Outline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37056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Conclusion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609600" y="1752600"/>
            <a:ext cx="8229600" cy="4844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800" dirty="0"/>
              <a:t>Mole: Motion Leaks through </a:t>
            </a:r>
            <a:r>
              <a:rPr lang="en-US" altLang="zh-TW" sz="2800" dirty="0" err="1"/>
              <a:t>Smartwatch</a:t>
            </a:r>
            <a:r>
              <a:rPr lang="en-US" altLang="zh-TW" sz="2800" dirty="0"/>
              <a:t> sensor</a:t>
            </a:r>
            <a:br>
              <a:rPr lang="en-US" altLang="zh-TW" sz="2800" dirty="0"/>
            </a:br>
            <a:endParaRPr lang="en-US" altLang="zh-TW" sz="2800" dirty="0"/>
          </a:p>
          <a:p>
            <a:r>
              <a:rPr lang="en-US" altLang="zh-TW" sz="2800" dirty="0"/>
              <a:t>Identify leaks when using watch motion sensors to infer input words</a:t>
            </a:r>
          </a:p>
          <a:p>
            <a:endParaRPr lang="en-US" altLang="zh-TW" sz="2400" dirty="0"/>
          </a:p>
          <a:p>
            <a:r>
              <a:rPr lang="en-US" altLang="zh-TW" sz="2800" dirty="0"/>
              <a:t>Type a word W with length &gt; 6, </a:t>
            </a:r>
            <a:r>
              <a:rPr lang="en-US" altLang="zh-TW" sz="2800" dirty="0" err="1"/>
              <a:t>MoLe</a:t>
            </a:r>
            <a:r>
              <a:rPr lang="en-US" altLang="zh-TW" sz="2800" dirty="0"/>
              <a:t> can shortlist 10 words (rank 10) on average that includes W</a:t>
            </a:r>
          </a:p>
          <a:p>
            <a:pPr marL="0" indent="0">
              <a:buNone/>
            </a:pPr>
            <a:endParaRPr lang="en-US" altLang="zh-TW" sz="2400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20285" y="4625752"/>
            <a:ext cx="2236722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818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FB44D4-7572-D34D-8E14-7910B1B42F04}"/>
              </a:ext>
            </a:extLst>
          </p:cNvPr>
          <p:cNvSpPr txBox="1"/>
          <p:nvPr/>
        </p:nvSpPr>
        <p:spPr>
          <a:xfrm>
            <a:off x="0" y="293145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369294581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ke-up-word recognition">
            <a:extLst>
              <a:ext uri="{FF2B5EF4-FFF2-40B4-BE49-F238E27FC236}">
                <a16:creationId xmlns:a16="http://schemas.microsoft.com/office/drawing/2014/main" id="{C904D88A-672C-284B-BB70-A82C01C3D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7138"/>
            <a:ext cx="9144000" cy="440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88674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ure 1: Steps to compute the log-Mel spectrogram of a speech signal or sound wave.">
            <a:extLst>
              <a:ext uri="{FF2B5EF4-FFF2-40B4-BE49-F238E27FC236}">
                <a16:creationId xmlns:a16="http://schemas.microsoft.com/office/drawing/2014/main" id="{094D9B71-F4EA-F54F-8DDF-2D0647DB5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38100"/>
            <a:ext cx="78994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66569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F3DC566-B058-1042-9011-57841FC44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7354"/>
            <a:ext cx="9144000" cy="172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84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DFF025-1187-CF4A-A047-B95C49EE90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rgbClr val="FF7E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4252" y="1887890"/>
            <a:ext cx="5677705" cy="21591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1FD198-16A7-EE4A-BE35-F7123CF461EE}"/>
              </a:ext>
            </a:extLst>
          </p:cNvPr>
          <p:cNvSpPr txBox="1"/>
          <p:nvPr/>
        </p:nvSpPr>
        <p:spPr>
          <a:xfrm>
            <a:off x="170431" y="939259"/>
            <a:ext cx="7479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of a given observation/measurement sequence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8B2B2AA-E5C4-914B-92FF-28C7D0BEA41E}"/>
              </a:ext>
            </a:extLst>
          </p:cNvPr>
          <p:cNvSpPr/>
          <p:nvPr/>
        </p:nvSpPr>
        <p:spPr>
          <a:xfrm rot="17105787" flipH="1">
            <a:off x="1341601" y="1334071"/>
            <a:ext cx="599292" cy="96316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0AFEB8-7722-0043-8D85-262E2255DF82}"/>
              </a:ext>
            </a:extLst>
          </p:cNvPr>
          <p:cNvSpPr txBox="1"/>
          <p:nvPr/>
        </p:nvSpPr>
        <p:spPr>
          <a:xfrm>
            <a:off x="481327" y="5116515"/>
            <a:ext cx="39440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Summation over all possible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combinations of hidden states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0A2600B-E3D6-5045-ABA1-D8B7DF4A2C98}"/>
              </a:ext>
            </a:extLst>
          </p:cNvPr>
          <p:cNvSpPr/>
          <p:nvPr/>
        </p:nvSpPr>
        <p:spPr>
          <a:xfrm rot="11723841" flipH="1">
            <a:off x="2657241" y="4028834"/>
            <a:ext cx="805095" cy="121232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6D7292-9F3C-D040-800E-5E92CAD511E5}"/>
              </a:ext>
            </a:extLst>
          </p:cNvPr>
          <p:cNvSpPr txBox="1"/>
          <p:nvPr/>
        </p:nvSpPr>
        <p:spPr>
          <a:xfrm>
            <a:off x="1098241" y="6017500"/>
            <a:ext cx="69192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N hidden states and a sequence of T observations,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 combinations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381C82-33C1-B64B-8A84-2EF2227DB3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258366572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C68365D-B15B-434E-A56C-B6BBB7B0F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9398"/>
            <a:ext cx="9144000" cy="267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800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D8DD51A-AE72-2447-9CD9-5CBFC0A24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2609"/>
            <a:ext cx="9144000" cy="449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3077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5D4BF180-1B35-0B40-8865-5BC2DE98F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350" y="1384300"/>
            <a:ext cx="6083300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1725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F5BFD8-6894-4E48-B820-CCA5BE77B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0" y="1854200"/>
            <a:ext cx="5740400" cy="314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43CDD8-5693-1C4E-8E8A-C4DF9CF367A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Application of HMM and Viterbi Algorithm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20D9B3-4413-5F40-A709-0E97132B027F}"/>
              </a:ext>
            </a:extLst>
          </p:cNvPr>
          <p:cNvSpPr txBox="1"/>
          <p:nvPr/>
        </p:nvSpPr>
        <p:spPr>
          <a:xfrm>
            <a:off x="577516" y="6336632"/>
            <a:ext cx="8147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Ref: https://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www.ri.cmu.edu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pub_files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/pub3/yang_jie_1994_1/yang_jie_1994_1.pdf</a:t>
            </a:r>
          </a:p>
        </p:txBody>
      </p:sp>
    </p:spTree>
    <p:extLst>
      <p:ext uri="{BB962C8B-B14F-4D97-AF65-F5344CB8AC3E}">
        <p14:creationId xmlns:p14="http://schemas.microsoft.com/office/powerpoint/2010/main" val="411496602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8601E7-E6F9-484B-8F07-C8B4DB82348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Application of HMM and Viterbi Algorithm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D6C428-4B39-234D-96BF-4C0E49743550}"/>
              </a:ext>
            </a:extLst>
          </p:cNvPr>
          <p:cNvSpPr txBox="1"/>
          <p:nvPr/>
        </p:nvSpPr>
        <p:spPr>
          <a:xfrm>
            <a:off x="201148" y="996335"/>
            <a:ext cx="1728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Approach: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6B3687-9BAE-4744-BCF8-557F4D3DC1A8}"/>
              </a:ext>
            </a:extLst>
          </p:cNvPr>
          <p:cNvSpPr txBox="1"/>
          <p:nvPr/>
        </p:nvSpPr>
        <p:spPr>
          <a:xfrm>
            <a:off x="1065327" y="1458000"/>
            <a:ext cx="4684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1) Define meaningful gestures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7966F9-CCC6-CF44-A820-8FC2FE7ACA29}"/>
              </a:ext>
            </a:extLst>
          </p:cNvPr>
          <p:cNvSpPr txBox="1"/>
          <p:nvPr/>
        </p:nvSpPr>
        <p:spPr>
          <a:xfrm>
            <a:off x="1065327" y="2150497"/>
            <a:ext cx="6886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2) Describe each gesture in terms of an HMM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BA71AC-1D0F-234B-8F81-24C220901E81}"/>
              </a:ext>
            </a:extLst>
          </p:cNvPr>
          <p:cNvSpPr txBox="1"/>
          <p:nvPr/>
        </p:nvSpPr>
        <p:spPr>
          <a:xfrm>
            <a:off x="1065327" y="2842994"/>
            <a:ext cx="3106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3) Collect base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065671-A05C-334E-9B96-1CC84E25FFCE}"/>
              </a:ext>
            </a:extLst>
          </p:cNvPr>
          <p:cNvSpPr txBox="1"/>
          <p:nvPr/>
        </p:nvSpPr>
        <p:spPr>
          <a:xfrm>
            <a:off x="1065327" y="3535491"/>
            <a:ext cx="7640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4) Find parameters of the HMM through base 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227606-AF54-CA4D-99F7-5F4A75EDEB36}"/>
              </a:ext>
            </a:extLst>
          </p:cNvPr>
          <p:cNvSpPr txBox="1"/>
          <p:nvPr/>
        </p:nvSpPr>
        <p:spPr>
          <a:xfrm>
            <a:off x="1065327" y="4227988"/>
            <a:ext cx="6410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5) Estimate gestures with the HMM model</a:t>
            </a:r>
          </a:p>
        </p:txBody>
      </p:sp>
    </p:spTree>
    <p:extLst>
      <p:ext uri="{BB962C8B-B14F-4D97-AF65-F5344CB8AC3E}">
        <p14:creationId xmlns:p14="http://schemas.microsoft.com/office/powerpoint/2010/main" val="13516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857DA4-27E3-C24C-AEE0-9C751E0B46DF}"/>
              </a:ext>
            </a:extLst>
          </p:cNvPr>
          <p:cNvSpPr txBox="1"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jonathan-hui.medium.com</a:t>
            </a:r>
            <a:r>
              <a:rPr lang="en-US" dirty="0"/>
              <a:t>/speech-recognition-gmm-hmm-8bb5eff8b196</a:t>
            </a:r>
          </a:p>
        </p:txBody>
      </p:sp>
    </p:spTree>
    <p:extLst>
      <p:ext uri="{BB962C8B-B14F-4D97-AF65-F5344CB8AC3E}">
        <p14:creationId xmlns:p14="http://schemas.microsoft.com/office/powerpoint/2010/main" val="1863449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C1FD198-16A7-EE4A-BE35-F7123CF461EE}"/>
              </a:ext>
            </a:extLst>
          </p:cNvPr>
          <p:cNvSpPr txBox="1"/>
          <p:nvPr/>
        </p:nvSpPr>
        <p:spPr>
          <a:xfrm>
            <a:off x="1084831" y="2060923"/>
            <a:ext cx="4845237" cy="13181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Forward-backward algorithm.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Viterbi algorithm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381C82-33C1-B64B-8A84-2EF2227DB3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3933806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32155B-73FB-BB4A-B3F3-2BF161475DE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Problems solved by HMM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6B4BD4-E6F7-9948-AFA4-C7841600672A}"/>
              </a:ext>
            </a:extLst>
          </p:cNvPr>
          <p:cNvSpPr txBox="1"/>
          <p:nvPr/>
        </p:nvSpPr>
        <p:spPr>
          <a:xfrm>
            <a:off x="288758" y="1662851"/>
            <a:ext cx="88552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1) Likelihood: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Determine the likelihood of an observation sequence.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617A26-3073-4440-B7FC-D2E8264CCA4E}"/>
              </a:ext>
            </a:extLst>
          </p:cNvPr>
          <p:cNvSpPr txBox="1"/>
          <p:nvPr/>
        </p:nvSpPr>
        <p:spPr>
          <a:xfrm>
            <a:off x="288758" y="2982724"/>
            <a:ext cx="885524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2) Decoding: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Given an observation sequence, determine the best sequence of hidden states.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44D105-D757-044A-A8EA-C3C815A99744}"/>
              </a:ext>
            </a:extLst>
          </p:cNvPr>
          <p:cNvSpPr txBox="1"/>
          <p:nvPr/>
        </p:nvSpPr>
        <p:spPr>
          <a:xfrm>
            <a:off x="288758" y="4671929"/>
            <a:ext cx="885524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3) Learning: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Given an observation sequence and a sequence of states, learn the HMM parameters: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				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) Transition probabilities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			    ii) Emission probabilities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CDE071-AB4D-A94C-8A4A-2F57020CF151}"/>
              </a:ext>
            </a:extLst>
          </p:cNvPr>
          <p:cNvSpPr txBox="1"/>
          <p:nvPr/>
        </p:nvSpPr>
        <p:spPr>
          <a:xfrm>
            <a:off x="2600266" y="3025170"/>
            <a:ext cx="3414079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[Viterbi algorithm]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D72465-931D-4847-8D1D-B746BB4DEBCD}"/>
              </a:ext>
            </a:extLst>
          </p:cNvPr>
          <p:cNvSpPr txBox="1"/>
          <p:nvPr/>
        </p:nvSpPr>
        <p:spPr>
          <a:xfrm>
            <a:off x="2471928" y="4296397"/>
            <a:ext cx="5677461" cy="8925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[Forward-backward algorithm]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[Baum-Welch algorithm]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39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32155B-73FB-BB4A-B3F3-2BF161475DE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Problems solved by HMM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6B4BD4-E6F7-9948-AFA4-C7841600672A}"/>
              </a:ext>
            </a:extLst>
          </p:cNvPr>
          <p:cNvSpPr txBox="1"/>
          <p:nvPr/>
        </p:nvSpPr>
        <p:spPr>
          <a:xfrm>
            <a:off x="288758" y="1662851"/>
            <a:ext cx="88552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1) Likelihood: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Determine the likelihood of an observation sequence.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617A26-3073-4440-B7FC-D2E8264CCA4E}"/>
              </a:ext>
            </a:extLst>
          </p:cNvPr>
          <p:cNvSpPr txBox="1"/>
          <p:nvPr/>
        </p:nvSpPr>
        <p:spPr>
          <a:xfrm>
            <a:off x="288758" y="2982724"/>
            <a:ext cx="885524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2) Decoding: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Given an observation sequence, determine the best sequence of hidden states.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44D105-D757-044A-A8EA-C3C815A99744}"/>
              </a:ext>
            </a:extLst>
          </p:cNvPr>
          <p:cNvSpPr txBox="1"/>
          <p:nvPr/>
        </p:nvSpPr>
        <p:spPr>
          <a:xfrm>
            <a:off x="288758" y="4671929"/>
            <a:ext cx="885524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3) Learning: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Given an observation sequence and a sequence of states, learn the HMM parameters: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				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) Transition probabilities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			    ii) Emission probabilities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CDE071-AB4D-A94C-8A4A-2F57020CF151}"/>
              </a:ext>
            </a:extLst>
          </p:cNvPr>
          <p:cNvSpPr txBox="1"/>
          <p:nvPr/>
        </p:nvSpPr>
        <p:spPr>
          <a:xfrm>
            <a:off x="2600266" y="3025170"/>
            <a:ext cx="3414079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[Viterbi algorithm]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D72465-931D-4847-8D1D-B746BB4DEBCD}"/>
              </a:ext>
            </a:extLst>
          </p:cNvPr>
          <p:cNvSpPr txBox="1"/>
          <p:nvPr/>
        </p:nvSpPr>
        <p:spPr>
          <a:xfrm>
            <a:off x="2471928" y="4296397"/>
            <a:ext cx="5677461" cy="8925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[Forward-backward algorithm]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[Baum-Welch algorithm]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508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7285D3-D228-7843-BB2A-5F49E77D54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76" t="10467" r="16448" b="35977"/>
          <a:stretch/>
        </p:blipFill>
        <p:spPr>
          <a:xfrm>
            <a:off x="2017490" y="943011"/>
            <a:ext cx="4882457" cy="39693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6B2D01-AC37-D344-ABEE-8219D3835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0618" y="2156393"/>
            <a:ext cx="1831783" cy="2545214"/>
          </a:xfrm>
          <a:prstGeom prst="rect">
            <a:avLst/>
          </a:prstGeom>
        </p:spPr>
      </p:pic>
      <p:sp>
        <p:nvSpPr>
          <p:cNvPr id="6" name="Triangle 5">
            <a:extLst>
              <a:ext uri="{FF2B5EF4-FFF2-40B4-BE49-F238E27FC236}">
                <a16:creationId xmlns:a16="http://schemas.microsoft.com/office/drawing/2014/main" id="{DBE8CE23-EE0A-8B4B-B368-F8EF0AB1CC45}"/>
              </a:ext>
            </a:extLst>
          </p:cNvPr>
          <p:cNvSpPr/>
          <p:nvPr/>
        </p:nvSpPr>
        <p:spPr>
          <a:xfrm rot="5400000">
            <a:off x="5702968" y="1631108"/>
            <a:ext cx="1367393" cy="1479688"/>
          </a:xfrm>
          <a:prstGeom prst="triangle">
            <a:avLst>
              <a:gd name="adj" fmla="val 51099"/>
            </a:avLst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39000">
                <a:schemeClr val="accent1">
                  <a:lumMod val="45000"/>
                  <a:lumOff val="55000"/>
                </a:schemeClr>
              </a:gs>
              <a:gs pos="75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B3ED57A-D4CA-B94A-9889-00C084FE0054}"/>
              </a:ext>
            </a:extLst>
          </p:cNvPr>
          <p:cNvGrpSpPr/>
          <p:nvPr/>
        </p:nvGrpSpPr>
        <p:grpSpPr>
          <a:xfrm>
            <a:off x="6494540" y="5672645"/>
            <a:ext cx="941393" cy="942127"/>
            <a:chOff x="1076097" y="5311996"/>
            <a:chExt cx="941393" cy="94212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E594442-8C04-5549-9212-380651AC890E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979503-CBEE-A44E-9BFF-940A7D3568BA}"/>
                </a:ext>
              </a:extLst>
            </p:cNvPr>
            <p:cNvSpPr txBox="1"/>
            <p:nvPr/>
          </p:nvSpPr>
          <p:spPr>
            <a:xfrm>
              <a:off x="1108181" y="5536184"/>
              <a:ext cx="8803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Near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626907-2738-0542-8144-82198B5F0169}"/>
              </a:ext>
            </a:extLst>
          </p:cNvPr>
          <p:cNvGrpSpPr/>
          <p:nvPr/>
        </p:nvGrpSpPr>
        <p:grpSpPr>
          <a:xfrm>
            <a:off x="7840462" y="5656601"/>
            <a:ext cx="941393" cy="942127"/>
            <a:chOff x="1076097" y="5311996"/>
            <a:chExt cx="941393" cy="94212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C2D6633-A542-7E48-8DC3-4F68CAA9945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2FE2B53-A1BB-8A4C-8123-6688076B0F49}"/>
                </a:ext>
              </a:extLst>
            </p:cNvPr>
            <p:cNvSpPr txBox="1"/>
            <p:nvPr/>
          </p:nvSpPr>
          <p:spPr>
            <a:xfrm>
              <a:off x="1220475" y="5536184"/>
              <a:ext cx="6543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Far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469B6E2-D261-DC4B-9DFB-676E6006CDEC}"/>
              </a:ext>
            </a:extLst>
          </p:cNvPr>
          <p:cNvSpPr txBox="1"/>
          <p:nvPr/>
        </p:nvSpPr>
        <p:spPr>
          <a:xfrm>
            <a:off x="5769863" y="5028145"/>
            <a:ext cx="2576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Observations: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C913E5F-DE1E-224A-A5AA-795B0F11DDA6}"/>
              </a:ext>
            </a:extLst>
          </p:cNvPr>
          <p:cNvGrpSpPr/>
          <p:nvPr/>
        </p:nvGrpSpPr>
        <p:grpSpPr>
          <a:xfrm>
            <a:off x="1076097" y="5672645"/>
            <a:ext cx="941393" cy="942127"/>
            <a:chOff x="1076097" y="5311996"/>
            <a:chExt cx="941393" cy="94212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0E0AC59-ECAB-844A-ABD6-F77C994EC25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AE30D5-C876-DE41-8ED3-CEAF15CC0AA0}"/>
                </a:ext>
              </a:extLst>
            </p:cNvPr>
            <p:cNvSpPr txBox="1"/>
            <p:nvPr/>
          </p:nvSpPr>
          <p:spPr>
            <a:xfrm>
              <a:off x="1156307" y="5552226"/>
              <a:ext cx="7585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Call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0290E79-84CD-CD4A-A8F5-723050F11BEC}"/>
              </a:ext>
            </a:extLst>
          </p:cNvPr>
          <p:cNvGrpSpPr/>
          <p:nvPr/>
        </p:nvGrpSpPr>
        <p:grpSpPr>
          <a:xfrm>
            <a:off x="2422019" y="5656601"/>
            <a:ext cx="941393" cy="942127"/>
            <a:chOff x="1076097" y="5311996"/>
            <a:chExt cx="941393" cy="94212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11DCD56-D1F9-9448-891D-31B3E6594CC8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CB1982A-828F-9845-8631-4EFCCCC6B896}"/>
                </a:ext>
              </a:extLst>
            </p:cNvPr>
            <p:cNvSpPr txBox="1"/>
            <p:nvPr/>
          </p:nvSpPr>
          <p:spPr>
            <a:xfrm>
              <a:off x="1172349" y="5343680"/>
              <a:ext cx="75854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No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Call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624620B-FF3A-FB47-A4B6-90D79CC611D2}"/>
              </a:ext>
            </a:extLst>
          </p:cNvPr>
          <p:cNvSpPr txBox="1"/>
          <p:nvPr/>
        </p:nvSpPr>
        <p:spPr>
          <a:xfrm>
            <a:off x="351420" y="5028145"/>
            <a:ext cx="1322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States: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DDCAA9-5302-B749-BF2F-BCE1C9E81C5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</p:spTree>
    <p:extLst>
      <p:ext uri="{BB962C8B-B14F-4D97-AF65-F5344CB8AC3E}">
        <p14:creationId xmlns:p14="http://schemas.microsoft.com/office/powerpoint/2010/main" val="257345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14AFD6-BAE7-D546-9329-F2977662DC8E}"/>
              </a:ext>
            </a:extLst>
          </p:cNvPr>
          <p:cNvGrpSpPr/>
          <p:nvPr/>
        </p:nvGrpSpPr>
        <p:grpSpPr>
          <a:xfrm>
            <a:off x="2953023" y="2047129"/>
            <a:ext cx="941393" cy="942127"/>
            <a:chOff x="1076097" y="5311996"/>
            <a:chExt cx="941393" cy="94212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AADC955-5729-1F46-A3F0-F01370758094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A4AFEA8-4F42-AE4E-AB35-09F45EAE6BC5}"/>
                </a:ext>
              </a:extLst>
            </p:cNvPr>
            <p:cNvSpPr txBox="1"/>
            <p:nvPr/>
          </p:nvSpPr>
          <p:spPr>
            <a:xfrm>
              <a:off x="1156307" y="5552226"/>
              <a:ext cx="7585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Call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E2F3F72-1A0A-CE4F-ADCB-104533058DB0}"/>
              </a:ext>
            </a:extLst>
          </p:cNvPr>
          <p:cNvGrpSpPr/>
          <p:nvPr/>
        </p:nvGrpSpPr>
        <p:grpSpPr>
          <a:xfrm>
            <a:off x="5486061" y="2047129"/>
            <a:ext cx="941393" cy="942127"/>
            <a:chOff x="1076097" y="5311996"/>
            <a:chExt cx="941393" cy="94212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95DFE8E-023D-734B-9508-B5E9F88FEAD8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BE5E77-3D4B-6246-BFEA-162635BA3F5C}"/>
                </a:ext>
              </a:extLst>
            </p:cNvPr>
            <p:cNvSpPr txBox="1"/>
            <p:nvPr/>
          </p:nvSpPr>
          <p:spPr>
            <a:xfrm>
              <a:off x="1172349" y="5343680"/>
              <a:ext cx="75854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No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Call</a:t>
              </a:r>
            </a:p>
          </p:txBody>
        </p:sp>
      </p:grpSp>
      <p:sp>
        <p:nvSpPr>
          <p:cNvPr id="8" name="Arc 7">
            <a:extLst>
              <a:ext uri="{FF2B5EF4-FFF2-40B4-BE49-F238E27FC236}">
                <a16:creationId xmlns:a16="http://schemas.microsoft.com/office/drawing/2014/main" id="{CDAB3E82-D166-6042-A911-9634D0617691}"/>
              </a:ext>
            </a:extLst>
          </p:cNvPr>
          <p:cNvSpPr/>
          <p:nvPr/>
        </p:nvSpPr>
        <p:spPr>
          <a:xfrm rot="18942515">
            <a:off x="3681522" y="1489076"/>
            <a:ext cx="2017434" cy="1952764"/>
          </a:xfrm>
          <a:prstGeom prst="arc">
            <a:avLst>
              <a:gd name="adj1" fmla="val 14499266"/>
              <a:gd name="adj2" fmla="val 1572932"/>
            </a:avLst>
          </a:prstGeom>
          <a:ln w="28575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52B698E7-A3E9-4842-8F34-1F8B79082AE3}"/>
              </a:ext>
            </a:extLst>
          </p:cNvPr>
          <p:cNvSpPr/>
          <p:nvPr/>
        </p:nvSpPr>
        <p:spPr>
          <a:xfrm rot="18942515" flipH="1" flipV="1">
            <a:off x="3730086" y="1631209"/>
            <a:ext cx="1952447" cy="1888739"/>
          </a:xfrm>
          <a:prstGeom prst="arc">
            <a:avLst>
              <a:gd name="adj1" fmla="val 14499266"/>
              <a:gd name="adj2" fmla="val 1572932"/>
            </a:avLst>
          </a:prstGeom>
          <a:ln w="28575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C48285DF-F74C-0044-AB4E-39D735A74C72}"/>
              </a:ext>
            </a:extLst>
          </p:cNvPr>
          <p:cNvSpPr/>
          <p:nvPr/>
        </p:nvSpPr>
        <p:spPr>
          <a:xfrm rot="20445461" flipH="1" flipV="1">
            <a:off x="2243940" y="2137324"/>
            <a:ext cx="890657" cy="876509"/>
          </a:xfrm>
          <a:prstGeom prst="arc">
            <a:avLst>
              <a:gd name="adj1" fmla="val 14499266"/>
              <a:gd name="adj2" fmla="val 9011176"/>
            </a:avLst>
          </a:prstGeom>
          <a:ln w="28575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1F394807-08FE-EF48-9E48-E8822CAD6ED8}"/>
              </a:ext>
            </a:extLst>
          </p:cNvPr>
          <p:cNvSpPr/>
          <p:nvPr/>
        </p:nvSpPr>
        <p:spPr>
          <a:xfrm rot="20445461">
            <a:off x="6248553" y="2040014"/>
            <a:ext cx="890657" cy="876509"/>
          </a:xfrm>
          <a:prstGeom prst="arc">
            <a:avLst>
              <a:gd name="adj1" fmla="val 14499266"/>
              <a:gd name="adj2" fmla="val 9011176"/>
            </a:avLst>
          </a:prstGeom>
          <a:ln w="28575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1ADECD-BF1E-6440-BFC9-66BD3BF17E1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66251C2-B7C7-834C-80D4-ECE0A49691C8}"/>
              </a:ext>
            </a:extLst>
          </p:cNvPr>
          <p:cNvGrpSpPr/>
          <p:nvPr/>
        </p:nvGrpSpPr>
        <p:grpSpPr>
          <a:xfrm>
            <a:off x="1441566" y="3014834"/>
            <a:ext cx="2287315" cy="2233150"/>
            <a:chOff x="1441566" y="3014834"/>
            <a:chExt cx="2287315" cy="223315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84A8007-C738-0549-86F9-0FEE95D16428}"/>
                </a:ext>
              </a:extLst>
            </p:cNvPr>
            <p:cNvGrpSpPr/>
            <p:nvPr/>
          </p:nvGrpSpPr>
          <p:grpSpPr>
            <a:xfrm>
              <a:off x="1441566" y="4305857"/>
              <a:ext cx="941393" cy="942127"/>
              <a:chOff x="1076097" y="5311996"/>
              <a:chExt cx="941393" cy="942127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51102F5-47F9-CD45-9A2E-60DE0310FE55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E5BFBF8-2B9A-8846-AC67-57E25731BC93}"/>
                  </a:ext>
                </a:extLst>
              </p:cNvPr>
              <p:cNvSpPr txBox="1"/>
              <p:nvPr/>
            </p:nvSpPr>
            <p:spPr>
              <a:xfrm>
                <a:off x="1108181" y="5536184"/>
                <a:ext cx="8803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Near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BE7F1EA-F54E-C041-8C53-CE2AF6FE3993}"/>
                </a:ext>
              </a:extLst>
            </p:cNvPr>
            <p:cNvGrpSpPr/>
            <p:nvPr/>
          </p:nvGrpSpPr>
          <p:grpSpPr>
            <a:xfrm>
              <a:off x="2787488" y="4289813"/>
              <a:ext cx="941393" cy="942127"/>
              <a:chOff x="1076097" y="5311996"/>
              <a:chExt cx="941393" cy="942127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3F5A94A7-C20E-AF40-BC90-84BAC510C9B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C6D9D09-5651-4544-B92D-CE0FFD4650ED}"/>
                  </a:ext>
                </a:extLst>
              </p:cNvPr>
              <p:cNvSpPr txBox="1"/>
              <p:nvPr/>
            </p:nvSpPr>
            <p:spPr>
              <a:xfrm>
                <a:off x="1220475" y="5536184"/>
                <a:ext cx="6543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Far</a:t>
                </a:r>
              </a:p>
            </p:txBody>
          </p:sp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3135675-A04B-3F42-AB64-32234C39142B}"/>
                </a:ext>
              </a:extLst>
            </p:cNvPr>
            <p:cNvCxnSpPr/>
            <p:nvPr/>
          </p:nvCxnSpPr>
          <p:spPr>
            <a:xfrm flipH="1">
              <a:off x="2124386" y="3038804"/>
              <a:ext cx="1129765" cy="1234965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5CC02AD-CD7E-954C-825A-82B27F3791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79971" y="3014834"/>
              <a:ext cx="15886" cy="1233178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D0A200F-7BCC-5447-8A70-85DF73A164FE}"/>
              </a:ext>
            </a:extLst>
          </p:cNvPr>
          <p:cNvGrpSpPr/>
          <p:nvPr/>
        </p:nvGrpSpPr>
        <p:grpSpPr>
          <a:xfrm>
            <a:off x="5658302" y="3013940"/>
            <a:ext cx="2287315" cy="2218000"/>
            <a:chOff x="5658302" y="3013940"/>
            <a:chExt cx="2287315" cy="22180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D6AF6A7-8457-1E4B-8C14-F9BFF853388F}"/>
                </a:ext>
              </a:extLst>
            </p:cNvPr>
            <p:cNvGrpSpPr/>
            <p:nvPr/>
          </p:nvGrpSpPr>
          <p:grpSpPr>
            <a:xfrm>
              <a:off x="5658302" y="4289813"/>
              <a:ext cx="941393" cy="942127"/>
              <a:chOff x="1076097" y="5311996"/>
              <a:chExt cx="941393" cy="942127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5FF980D-55D3-C34B-AFE1-F7ACD8E822EC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979C454-90E0-F543-9087-92637C425553}"/>
                  </a:ext>
                </a:extLst>
              </p:cNvPr>
              <p:cNvSpPr txBox="1"/>
              <p:nvPr/>
            </p:nvSpPr>
            <p:spPr>
              <a:xfrm>
                <a:off x="1108181" y="5536184"/>
                <a:ext cx="8803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Near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9B26454-D407-1444-8661-3011F68B4280}"/>
                </a:ext>
              </a:extLst>
            </p:cNvPr>
            <p:cNvGrpSpPr/>
            <p:nvPr/>
          </p:nvGrpSpPr>
          <p:grpSpPr>
            <a:xfrm>
              <a:off x="7004224" y="4273769"/>
              <a:ext cx="941393" cy="942127"/>
              <a:chOff x="1076097" y="5311996"/>
              <a:chExt cx="941393" cy="942127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3D374AF-D926-D740-BD86-26DCA8B75E7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D4EC03F-161A-5A4E-A81E-63B7110D85FB}"/>
                  </a:ext>
                </a:extLst>
              </p:cNvPr>
              <p:cNvSpPr txBox="1"/>
              <p:nvPr/>
            </p:nvSpPr>
            <p:spPr>
              <a:xfrm>
                <a:off x="1220475" y="5536184"/>
                <a:ext cx="6543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Far</a:t>
                </a:r>
              </a:p>
            </p:txBody>
          </p:sp>
        </p:grp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AF5C182F-3767-7540-9D3A-176C74AF6B92}"/>
                </a:ext>
              </a:extLst>
            </p:cNvPr>
            <p:cNvCxnSpPr>
              <a:cxnSpLocks/>
            </p:cNvCxnSpPr>
            <p:nvPr/>
          </p:nvCxnSpPr>
          <p:spPr>
            <a:xfrm>
              <a:off x="6155776" y="3013940"/>
              <a:ext cx="1129765" cy="1234965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06F485D-464B-6748-8D24-D875810E2FB5}"/>
                </a:ext>
              </a:extLst>
            </p:cNvPr>
            <p:cNvCxnSpPr>
              <a:cxnSpLocks/>
            </p:cNvCxnSpPr>
            <p:nvPr/>
          </p:nvCxnSpPr>
          <p:spPr>
            <a:xfrm>
              <a:off x="5968678" y="3038804"/>
              <a:ext cx="15886" cy="1233178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6678D30-4EB2-CD41-A5B2-FFB7B22BA525}"/>
              </a:ext>
            </a:extLst>
          </p:cNvPr>
          <p:cNvGrpSpPr/>
          <p:nvPr/>
        </p:nvGrpSpPr>
        <p:grpSpPr>
          <a:xfrm>
            <a:off x="2540490" y="957238"/>
            <a:ext cx="2934238" cy="1415471"/>
            <a:chOff x="2540490" y="957238"/>
            <a:chExt cx="2934238" cy="141547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ABE72D9-8C8E-424D-A23B-B7F6EB6B2464}"/>
                </a:ext>
              </a:extLst>
            </p:cNvPr>
            <p:cNvGrpSpPr/>
            <p:nvPr/>
          </p:nvGrpSpPr>
          <p:grpSpPr>
            <a:xfrm>
              <a:off x="2540490" y="957238"/>
              <a:ext cx="1251284" cy="586238"/>
              <a:chOff x="401053" y="1331495"/>
              <a:chExt cx="1251284" cy="586238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07538C8D-076B-2C4F-BFA5-EF951B3B86B9}"/>
                  </a:ext>
                </a:extLst>
              </p:cNvPr>
              <p:cNvSpPr/>
              <p:nvPr/>
            </p:nvSpPr>
            <p:spPr>
              <a:xfrm>
                <a:off x="401053" y="1331495"/>
                <a:ext cx="1251284" cy="586238"/>
              </a:xfrm>
              <a:prstGeom prst="rect">
                <a:avLst/>
              </a:prstGeom>
              <a:noFill/>
              <a:ln w="349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A5245A7-43A4-2943-A2F7-4B4EF3B4C4F9}"/>
                  </a:ext>
                </a:extLst>
              </p:cNvPr>
              <p:cNvSpPr txBox="1"/>
              <p:nvPr/>
            </p:nvSpPr>
            <p:spPr>
              <a:xfrm>
                <a:off x="567214" y="1393781"/>
                <a:ext cx="8931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Start</a:t>
                </a:r>
              </a:p>
            </p:txBody>
          </p:sp>
        </p:grp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1E080DBF-EA0B-7A4A-BC31-7F87BF7D4742}"/>
                </a:ext>
              </a:extLst>
            </p:cNvPr>
            <p:cNvCxnSpPr>
              <a:cxnSpLocks/>
              <a:stCxn id="40" idx="2"/>
              <a:endCxn id="3" idx="0"/>
            </p:cNvCxnSpPr>
            <p:nvPr/>
          </p:nvCxnSpPr>
          <p:spPr>
            <a:xfrm>
              <a:off x="3166132" y="1543476"/>
              <a:ext cx="257588" cy="503653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4832E33-32EA-E341-82B1-E569FB6FAFAD}"/>
                </a:ext>
              </a:extLst>
            </p:cNvPr>
            <p:cNvCxnSpPr>
              <a:cxnSpLocks/>
            </p:cNvCxnSpPr>
            <p:nvPr/>
          </p:nvCxnSpPr>
          <p:spPr>
            <a:xfrm>
              <a:off x="3395857" y="1584769"/>
              <a:ext cx="2078871" cy="787940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3FEA3A5-101C-FC48-94D0-9A77A40D6041}"/>
              </a:ext>
            </a:extLst>
          </p:cNvPr>
          <p:cNvGrpSpPr/>
          <p:nvPr/>
        </p:nvGrpSpPr>
        <p:grpSpPr>
          <a:xfrm>
            <a:off x="3879793" y="958135"/>
            <a:ext cx="3361758" cy="1414574"/>
            <a:chOff x="3879793" y="958135"/>
            <a:chExt cx="3361758" cy="141457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B8FEEE5-469F-704B-9089-6B7C39DF90A0}"/>
                </a:ext>
              </a:extLst>
            </p:cNvPr>
            <p:cNvGrpSpPr/>
            <p:nvPr/>
          </p:nvGrpSpPr>
          <p:grpSpPr>
            <a:xfrm>
              <a:off x="5990267" y="958135"/>
              <a:ext cx="1251284" cy="586238"/>
              <a:chOff x="401053" y="1331495"/>
              <a:chExt cx="1251284" cy="586238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2420186-1E8B-964B-AAA4-B7A5A2EB500F}"/>
                  </a:ext>
                </a:extLst>
              </p:cNvPr>
              <p:cNvSpPr/>
              <p:nvPr/>
            </p:nvSpPr>
            <p:spPr>
              <a:xfrm>
                <a:off x="401053" y="1331495"/>
                <a:ext cx="1251284" cy="586238"/>
              </a:xfrm>
              <a:prstGeom prst="rect">
                <a:avLst/>
              </a:prstGeom>
              <a:noFill/>
              <a:ln w="349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32AB0E6-E4CE-2C4E-8226-5AD40361B238}"/>
                  </a:ext>
                </a:extLst>
              </p:cNvPr>
              <p:cNvSpPr txBox="1"/>
              <p:nvPr/>
            </p:nvSpPr>
            <p:spPr>
              <a:xfrm>
                <a:off x="663466" y="1393781"/>
                <a:ext cx="7505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End</a:t>
                </a:r>
              </a:p>
            </p:txBody>
          </p:sp>
        </p:grp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50F442AD-DD95-4A4B-B8E5-D8EAED042C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9793" y="1569057"/>
              <a:ext cx="2076964" cy="803652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CF6F3731-589D-1745-9B9D-49C77EC03F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78107" y="1612289"/>
              <a:ext cx="55878" cy="393932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BE4E37F-8C1C-2748-AC78-25D15E9F6484}"/>
              </a:ext>
            </a:extLst>
          </p:cNvPr>
          <p:cNvGrpSpPr/>
          <p:nvPr/>
        </p:nvGrpSpPr>
        <p:grpSpPr>
          <a:xfrm>
            <a:off x="677990" y="1217896"/>
            <a:ext cx="1845106" cy="1028531"/>
            <a:chOff x="677990" y="1217896"/>
            <a:chExt cx="1845106" cy="1028531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E8756A3B-B1A8-C340-ABFC-6E6F8BC6659F}"/>
                </a:ext>
              </a:extLst>
            </p:cNvPr>
            <p:cNvSpPr/>
            <p:nvPr/>
          </p:nvSpPr>
          <p:spPr>
            <a:xfrm>
              <a:off x="677990" y="1304300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9B35C8B-4CCE-A247-8B10-473DBDDB83EB}"/>
                </a:ext>
              </a:extLst>
            </p:cNvPr>
            <p:cNvSpPr txBox="1"/>
            <p:nvPr/>
          </p:nvSpPr>
          <p:spPr>
            <a:xfrm>
              <a:off x="900443" y="1543476"/>
              <a:ext cx="4716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B51CD954-B475-BA4C-A30E-5A55C99A0F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92318" y="1217896"/>
              <a:ext cx="930778" cy="361878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175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F091F4-4EA1-D24C-A02C-B560E470FE4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078784-C9CD-9543-A882-3A1595CF0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21" y="700839"/>
            <a:ext cx="3747336" cy="2215816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C42D793-802F-234F-9B22-CB37F7AF01E8}"/>
              </a:ext>
            </a:extLst>
          </p:cNvPr>
          <p:cNvGraphicFramePr>
            <a:graphicFrameLocks noGrp="1"/>
          </p:cNvGraphicFramePr>
          <p:nvPr/>
        </p:nvGraphicFramePr>
        <p:xfrm>
          <a:off x="224590" y="3691020"/>
          <a:ext cx="4042612" cy="2036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653">
                  <a:extLst>
                    <a:ext uri="{9D8B030D-6E8A-4147-A177-3AD203B41FA5}">
                      <a16:colId xmlns:a16="http://schemas.microsoft.com/office/drawing/2014/main" val="263787831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995825513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46855776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2316836636"/>
                    </a:ext>
                  </a:extLst>
                </a:gridCol>
              </a:tblGrid>
              <a:tr h="5090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950148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Start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537139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013326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NoCall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7779707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1198C15-4F75-6B45-BCD8-B56D077A01C4}"/>
              </a:ext>
            </a:extLst>
          </p:cNvPr>
          <p:cNvGraphicFramePr>
            <a:graphicFrameLocks noGrp="1"/>
          </p:cNvGraphicFramePr>
          <p:nvPr/>
        </p:nvGraphicFramePr>
        <p:xfrm>
          <a:off x="4981074" y="3691020"/>
          <a:ext cx="4042612" cy="2036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653">
                  <a:extLst>
                    <a:ext uri="{9D8B030D-6E8A-4147-A177-3AD203B41FA5}">
                      <a16:colId xmlns:a16="http://schemas.microsoft.com/office/drawing/2014/main" val="263787831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995825513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46855776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2316836636"/>
                    </a:ext>
                  </a:extLst>
                </a:gridCol>
              </a:tblGrid>
              <a:tr h="5090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950148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Start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537139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013326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NoCall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777970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F7A15A1-EEFF-A04A-A0DD-92A0EA4BF01D}"/>
              </a:ext>
            </a:extLst>
          </p:cNvPr>
          <p:cNvSpPr txBox="1"/>
          <p:nvPr/>
        </p:nvSpPr>
        <p:spPr>
          <a:xfrm>
            <a:off x="925148" y="5833799"/>
            <a:ext cx="28664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State transition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probabilities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4A0E43-6456-9740-BE72-A7016BEED5A8}"/>
              </a:ext>
            </a:extLst>
          </p:cNvPr>
          <p:cNvSpPr txBox="1"/>
          <p:nvPr/>
        </p:nvSpPr>
        <p:spPr>
          <a:xfrm>
            <a:off x="6019939" y="5833798"/>
            <a:ext cx="23823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Emission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probabilities</a:t>
            </a:r>
          </a:p>
        </p:txBody>
      </p:sp>
    </p:spTree>
    <p:extLst>
      <p:ext uri="{BB962C8B-B14F-4D97-AF65-F5344CB8AC3E}">
        <p14:creationId xmlns:p14="http://schemas.microsoft.com/office/powerpoint/2010/main" val="2261854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D57144-9A16-E243-90A4-D886E624148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DFBC0F-46C7-6A4C-8A88-D7C2B4C061B0}"/>
              </a:ext>
            </a:extLst>
          </p:cNvPr>
          <p:cNvSpPr txBox="1"/>
          <p:nvPr/>
        </p:nvSpPr>
        <p:spPr>
          <a:xfrm>
            <a:off x="389161" y="2785798"/>
            <a:ext cx="8369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Emission states are: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Near, Far, Far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F77593-F712-D946-A723-D07A8C7F9867}"/>
              </a:ext>
            </a:extLst>
          </p:cNvPr>
          <p:cNvSpPr txBox="1"/>
          <p:nvPr/>
        </p:nvSpPr>
        <p:spPr>
          <a:xfrm>
            <a:off x="389161" y="3453396"/>
            <a:ext cx="8369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What is the hidden state sequence?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54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5103724" cy="3424226"/>
            <a:chOff x="2035429" y="1682587"/>
            <a:chExt cx="5103724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80C85E-D903-C546-BE03-25E95419E480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E8BB7A-1B33-0A46-96D1-E9264402673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79BEB-4DB5-A74D-B2EF-A97D657156CA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0FF8E0-67E4-6440-A639-99F99D4B3A26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89498B-DCE1-574D-9FD4-CECD3E9012DF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665C6-56B0-D04A-B451-C52DE8A5CAFD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5B3838-D209-8F4D-A2E0-E660C8ED05DF}"/>
                </a:ext>
              </a:extLst>
            </p:cNvPr>
            <p:cNvGrpSpPr/>
            <p:nvPr/>
          </p:nvGrpSpPr>
          <p:grpSpPr>
            <a:xfrm>
              <a:off x="6197760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86944E-9811-FE41-B29D-D171D099F9CD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8AAC6F-47CA-174D-8D97-BABF2ECE8B7B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BAA490-C90E-6F48-B5B0-01BD68928669}"/>
                </a:ext>
              </a:extLst>
            </p:cNvPr>
            <p:cNvGrpSpPr/>
            <p:nvPr/>
          </p:nvGrpSpPr>
          <p:grpSpPr>
            <a:xfrm>
              <a:off x="6186543" y="4164686"/>
              <a:ext cx="941393" cy="942127"/>
              <a:chOff x="1076097" y="5311996"/>
              <a:chExt cx="941393" cy="942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1012E4-629F-144E-B66E-AC72445362F6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D920AF-6D82-AC4E-8296-50338507DC3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9DFB7-74FE-5A47-B818-95CF9D9F9ECC}"/>
              </a:ext>
            </a:extLst>
          </p:cNvPr>
          <p:cNvGrpSpPr/>
          <p:nvPr/>
        </p:nvGrpSpPr>
        <p:grpSpPr>
          <a:xfrm>
            <a:off x="7992785" y="2957934"/>
            <a:ext cx="941393" cy="942127"/>
            <a:chOff x="1076097" y="5311996"/>
            <a:chExt cx="941393" cy="9421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ADF2F2-4A1B-B843-958C-E70B509696F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3A8D8-8609-3D42-A633-43476C2E3ADF}"/>
                </a:ext>
              </a:extLst>
            </p:cNvPr>
            <p:cNvSpPr txBox="1"/>
            <p:nvPr/>
          </p:nvSpPr>
          <p:spPr>
            <a:xfrm>
              <a:off x="1172349" y="555222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End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7764CF-1256-0B4A-959E-168000D8A477}"/>
              </a:ext>
            </a:extLst>
          </p:cNvPr>
          <p:cNvSpPr/>
          <p:nvPr/>
        </p:nvSpPr>
        <p:spPr>
          <a:xfrm>
            <a:off x="396660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22C61-B356-A844-B07B-078098519D4E}"/>
              </a:ext>
            </a:extLst>
          </p:cNvPr>
          <p:cNvSpPr txBox="1"/>
          <p:nvPr/>
        </p:nvSpPr>
        <p:spPr>
          <a:xfrm>
            <a:off x="4245063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203D9-D885-5243-A84F-71241FED2D3D}"/>
              </a:ext>
            </a:extLst>
          </p:cNvPr>
          <p:cNvSpPr/>
          <p:nvPr/>
        </p:nvSpPr>
        <p:spPr>
          <a:xfrm>
            <a:off x="6158666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C059A-FC1A-7644-A00C-D1B4E992DC70}"/>
              </a:ext>
            </a:extLst>
          </p:cNvPr>
          <p:cNvSpPr txBox="1"/>
          <p:nvPr/>
        </p:nvSpPr>
        <p:spPr>
          <a:xfrm>
            <a:off x="6437121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1CC1C36-1C7C-3B48-A489-3CD55CD85E4F}"/>
              </a:ext>
            </a:extLst>
          </p:cNvPr>
          <p:cNvGrpSpPr/>
          <p:nvPr/>
        </p:nvGrpSpPr>
        <p:grpSpPr>
          <a:xfrm>
            <a:off x="257948" y="5502937"/>
            <a:ext cx="1251284" cy="586238"/>
            <a:chOff x="257948" y="5502937"/>
            <a:chExt cx="1251284" cy="586238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EE42238-F6C3-DC46-936C-3C1512D4E2E0}"/>
                </a:ext>
              </a:extLst>
            </p:cNvPr>
            <p:cNvSpPr/>
            <p:nvPr/>
          </p:nvSpPr>
          <p:spPr>
            <a:xfrm>
              <a:off x="257948" y="5502937"/>
              <a:ext cx="1251284" cy="586238"/>
            </a:xfrm>
            <a:prstGeom prst="rect">
              <a:avLst/>
            </a:prstGeom>
            <a:solidFill>
              <a:schemeClr val="tx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C80F85F-495F-4F4C-A4E3-2F4DCF5411DF}"/>
                </a:ext>
              </a:extLst>
            </p:cNvPr>
            <p:cNvSpPr txBox="1"/>
            <p:nvPr/>
          </p:nvSpPr>
          <p:spPr>
            <a:xfrm>
              <a:off x="632655" y="5565223"/>
              <a:ext cx="4716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AD9442C3-DE6E-904F-A271-55C14E28527A}"/>
              </a:ext>
            </a:extLst>
          </p:cNvPr>
          <p:cNvSpPr txBox="1"/>
          <p:nvPr/>
        </p:nvSpPr>
        <p:spPr>
          <a:xfrm>
            <a:off x="1172714" y="775726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             2             3</a:t>
            </a:r>
          </a:p>
        </p:txBody>
      </p:sp>
    </p:spTree>
    <p:extLst>
      <p:ext uri="{BB962C8B-B14F-4D97-AF65-F5344CB8AC3E}">
        <p14:creationId xmlns:p14="http://schemas.microsoft.com/office/powerpoint/2010/main" val="285882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B76FB3-5A28-9047-A1E9-EBFACF8FA8B2}"/>
              </a:ext>
            </a:extLst>
          </p:cNvPr>
          <p:cNvSpPr txBox="1"/>
          <p:nvPr/>
        </p:nvSpPr>
        <p:spPr>
          <a:xfrm>
            <a:off x="154641" y="793377"/>
            <a:ext cx="883471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The class project == 40% of the total grade.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Demonstrate your understanding of the core theories and capability to transform them into real-world solutions.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You can pick a project idea from the following list, or may improvise an idea from the list, or may work on your own idea.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Project must conform to the philosophy of this course, "wireless and mobile systems for the IoT."  (Recommend in-person discussions with the instructor to ensure that your project qualifies.)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1A7CA6-0C14-8843-B68B-9A95FF5BE15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 project: Rules</a:t>
            </a:r>
          </a:p>
        </p:txBody>
      </p:sp>
    </p:spTree>
    <p:extLst>
      <p:ext uri="{BB962C8B-B14F-4D97-AF65-F5344CB8AC3E}">
        <p14:creationId xmlns:p14="http://schemas.microsoft.com/office/powerpoint/2010/main" val="129143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6273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FFC0D9-AB48-A640-AE7E-50F29F2C7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1179109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52C5B2-F4D4-8245-9134-5CB66B2885F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0EB1D6-1FB9-184C-BE31-781370F41B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368"/>
          <a:stretch/>
        </p:blipFill>
        <p:spPr>
          <a:xfrm>
            <a:off x="48126" y="2628667"/>
            <a:ext cx="9144001" cy="6432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CE9D15-0146-5B48-AC8E-9FDE435C7AEE}"/>
              </a:ext>
            </a:extLst>
          </p:cNvPr>
          <p:cNvSpPr txBox="1"/>
          <p:nvPr/>
        </p:nvSpPr>
        <p:spPr>
          <a:xfrm>
            <a:off x="0" y="6519446"/>
            <a:ext cx="895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[Ref] http://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www.davidsbatista.net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/assets/documents/posts/2017-11-11-hmm_viterbi_mini_example.pdf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2C626B-FB88-5B49-921C-BA5FC38B32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0" y="4442587"/>
            <a:ext cx="9144001" cy="6752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6233DF0-B707-4A4C-B14E-D330D736D4FA}"/>
                  </a:ext>
                </a:extLst>
              </p:cNvPr>
              <p:cNvSpPr txBox="1"/>
              <p:nvPr/>
            </p:nvSpPr>
            <p:spPr>
              <a:xfrm>
                <a:off x="1379620" y="3399876"/>
                <a:ext cx="428386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Initialize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,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𝛿</m:t>
                      </m:r>
                      <m:r>
                        <a:rPr kumimoji="0" lang="en-US" sz="2800" b="0" i="1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0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Start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6233DF0-B707-4A4C-B14E-D330D736D4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620" y="3399876"/>
                <a:ext cx="4283865" cy="430887"/>
              </a:xfrm>
              <a:prstGeom prst="rect">
                <a:avLst/>
              </a:prstGeom>
              <a:blipFill>
                <a:blip r:embed="rId3"/>
                <a:stretch>
                  <a:fillRect l="-1183" r="-888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E77D7464-5F1D-534E-A2BB-B2D74677F17E}"/>
              </a:ext>
            </a:extLst>
          </p:cNvPr>
          <p:cNvGrpSpPr/>
          <p:nvPr/>
        </p:nvGrpSpPr>
        <p:grpSpPr>
          <a:xfrm>
            <a:off x="5647443" y="1555178"/>
            <a:ext cx="2742578" cy="1749495"/>
            <a:chOff x="5647443" y="1555178"/>
            <a:chExt cx="2742578" cy="174949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51CE7C2-1B6D-1A4E-824E-C7643D5090E7}"/>
                </a:ext>
              </a:extLst>
            </p:cNvPr>
            <p:cNvSpPr/>
            <p:nvPr/>
          </p:nvSpPr>
          <p:spPr>
            <a:xfrm>
              <a:off x="6833937" y="2662989"/>
              <a:ext cx="1556084" cy="641684"/>
            </a:xfrm>
            <a:prstGeom prst="rect">
              <a:avLst/>
            </a:prstGeom>
            <a:noFill/>
            <a:ln w="3492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A222B3-3F09-E342-8319-3F6EDE029C45}"/>
                </a:ext>
              </a:extLst>
            </p:cNvPr>
            <p:cNvSpPr txBox="1"/>
            <p:nvPr/>
          </p:nvSpPr>
          <p:spPr>
            <a:xfrm>
              <a:off x="5647443" y="1555178"/>
              <a:ext cx="16722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Recursion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BCD9998-EC1E-B04E-9A79-0E35DD45BB28}"/>
                </a:ext>
              </a:extLst>
            </p:cNvPr>
            <p:cNvSpPr/>
            <p:nvPr/>
          </p:nvSpPr>
          <p:spPr>
            <a:xfrm>
              <a:off x="7262766" y="1814946"/>
              <a:ext cx="570091" cy="685435"/>
            </a:xfrm>
            <a:custGeom>
              <a:avLst/>
              <a:gdLst>
                <a:gd name="connsiteX0" fmla="*/ 0 w 689810"/>
                <a:gd name="connsiteY0" fmla="*/ 0 h 753979"/>
                <a:gd name="connsiteX1" fmla="*/ 513347 w 689810"/>
                <a:gd name="connsiteY1" fmla="*/ 224589 h 753979"/>
                <a:gd name="connsiteX2" fmla="*/ 689810 w 689810"/>
                <a:gd name="connsiteY2" fmla="*/ 753979 h 753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9810" h="753979">
                  <a:moveTo>
                    <a:pt x="0" y="0"/>
                  </a:moveTo>
                  <a:cubicBezTo>
                    <a:pt x="199189" y="49463"/>
                    <a:pt x="398379" y="98926"/>
                    <a:pt x="513347" y="224589"/>
                  </a:cubicBezTo>
                  <a:cubicBezTo>
                    <a:pt x="628315" y="350252"/>
                    <a:pt x="659062" y="552115"/>
                    <a:pt x="689810" y="753979"/>
                  </a:cubicBezTo>
                </a:path>
              </a:pathLst>
            </a:custGeom>
            <a:noFill/>
            <a:ln w="25400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86D99F8-BA6A-424B-AB79-3E8DE5030E5E}"/>
              </a:ext>
            </a:extLst>
          </p:cNvPr>
          <p:cNvSpPr txBox="1"/>
          <p:nvPr/>
        </p:nvSpPr>
        <p:spPr>
          <a:xfrm>
            <a:off x="201148" y="996335"/>
            <a:ext cx="6808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Save two parameters per iteration, per state: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B5FBF60-90F9-5641-88E7-F9AE6C801C0D}"/>
                  </a:ext>
                </a:extLst>
              </p:cNvPr>
              <p:cNvSpPr txBox="1"/>
              <p:nvPr/>
            </p:nvSpPr>
            <p:spPr>
              <a:xfrm>
                <a:off x="1363578" y="5430778"/>
                <a:ext cx="438389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𝑆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={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Start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, 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Call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, 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NoCall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, 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End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}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B5FBF60-90F9-5641-88E7-F9AE6C801C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578" y="5430778"/>
                <a:ext cx="4383892" cy="430887"/>
              </a:xfrm>
              <a:prstGeom prst="rect">
                <a:avLst/>
              </a:prstGeom>
              <a:blipFill>
                <a:blip r:embed="rId4"/>
                <a:stretch>
                  <a:fillRect l="-865" r="-1729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71A982-3216-AE44-B22C-83BC2A832088}"/>
                  </a:ext>
                </a:extLst>
              </p:cNvPr>
              <p:cNvSpPr txBox="1"/>
              <p:nvPr/>
            </p:nvSpPr>
            <p:spPr>
              <a:xfrm>
                <a:off x="1363578" y="5933909"/>
                <a:ext cx="336027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AD4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𝜔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AD4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={</m:t>
                      </m:r>
                      <m:r>
                        <m:rPr>
                          <m:sty m:val="p"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AD4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St</m:t>
                      </m:r>
                      <m: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AD4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, </m:t>
                      </m:r>
                      <m:r>
                        <m:rPr>
                          <m:sty m:val="p"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AD4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Near</m:t>
                      </m:r>
                      <m: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AD4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, </m:t>
                      </m:r>
                      <m:r>
                        <m:rPr>
                          <m:sty m:val="p"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AD4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Far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AD4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}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71A982-3216-AE44-B22C-83BC2A8320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578" y="5933909"/>
                <a:ext cx="3360279" cy="492443"/>
              </a:xfrm>
              <a:prstGeom prst="rect">
                <a:avLst/>
              </a:prstGeom>
              <a:blipFill>
                <a:blip r:embed="rId5"/>
                <a:stretch>
                  <a:fillRect l="-376" r="-338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352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5103724" cy="3424226"/>
            <a:chOff x="2035429" y="1682587"/>
            <a:chExt cx="5103724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80C85E-D903-C546-BE03-25E95419E480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E8BB7A-1B33-0A46-96D1-E9264402673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79BEB-4DB5-A74D-B2EF-A97D657156CA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0FF8E0-67E4-6440-A639-99F99D4B3A26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89498B-DCE1-574D-9FD4-CECD3E9012DF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665C6-56B0-D04A-B451-C52DE8A5CAFD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5B3838-D209-8F4D-A2E0-E660C8ED05DF}"/>
                </a:ext>
              </a:extLst>
            </p:cNvPr>
            <p:cNvGrpSpPr/>
            <p:nvPr/>
          </p:nvGrpSpPr>
          <p:grpSpPr>
            <a:xfrm>
              <a:off x="6197760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86944E-9811-FE41-B29D-D171D099F9CD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8AAC6F-47CA-174D-8D97-BABF2ECE8B7B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BAA490-C90E-6F48-B5B0-01BD68928669}"/>
                </a:ext>
              </a:extLst>
            </p:cNvPr>
            <p:cNvGrpSpPr/>
            <p:nvPr/>
          </p:nvGrpSpPr>
          <p:grpSpPr>
            <a:xfrm>
              <a:off x="6186543" y="4164686"/>
              <a:ext cx="941393" cy="942127"/>
              <a:chOff x="1076097" y="5311996"/>
              <a:chExt cx="941393" cy="942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1012E4-629F-144E-B66E-AC72445362F6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D920AF-6D82-AC4E-8296-50338507DC3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9DFB7-74FE-5A47-B818-95CF9D9F9ECC}"/>
              </a:ext>
            </a:extLst>
          </p:cNvPr>
          <p:cNvGrpSpPr/>
          <p:nvPr/>
        </p:nvGrpSpPr>
        <p:grpSpPr>
          <a:xfrm>
            <a:off x="7992785" y="2957934"/>
            <a:ext cx="941393" cy="942127"/>
            <a:chOff x="1076097" y="5311996"/>
            <a:chExt cx="941393" cy="9421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ADF2F2-4A1B-B843-958C-E70B509696F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3A8D8-8609-3D42-A633-43476C2E3ADF}"/>
                </a:ext>
              </a:extLst>
            </p:cNvPr>
            <p:cNvSpPr txBox="1"/>
            <p:nvPr/>
          </p:nvSpPr>
          <p:spPr>
            <a:xfrm>
              <a:off x="1172349" y="555222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End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7764CF-1256-0B4A-959E-168000D8A477}"/>
              </a:ext>
            </a:extLst>
          </p:cNvPr>
          <p:cNvSpPr/>
          <p:nvPr/>
        </p:nvSpPr>
        <p:spPr>
          <a:xfrm>
            <a:off x="396660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22C61-B356-A844-B07B-078098519D4E}"/>
              </a:ext>
            </a:extLst>
          </p:cNvPr>
          <p:cNvSpPr txBox="1"/>
          <p:nvPr/>
        </p:nvSpPr>
        <p:spPr>
          <a:xfrm>
            <a:off x="4245063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203D9-D885-5243-A84F-71241FED2D3D}"/>
              </a:ext>
            </a:extLst>
          </p:cNvPr>
          <p:cNvSpPr/>
          <p:nvPr/>
        </p:nvSpPr>
        <p:spPr>
          <a:xfrm>
            <a:off x="6158666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C059A-FC1A-7644-A00C-D1B4E992DC70}"/>
              </a:ext>
            </a:extLst>
          </p:cNvPr>
          <p:cNvSpPr txBox="1"/>
          <p:nvPr/>
        </p:nvSpPr>
        <p:spPr>
          <a:xfrm>
            <a:off x="6437121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CC247-2161-3F45-AFF3-875D395D7BD8}"/>
              </a:ext>
            </a:extLst>
          </p:cNvPr>
          <p:cNvSpPr txBox="1"/>
          <p:nvPr/>
        </p:nvSpPr>
        <p:spPr>
          <a:xfrm>
            <a:off x="1172714" y="775726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             2             3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7601CD8-C3C5-274E-A97E-F7BCEF45FA9E}"/>
              </a:ext>
            </a:extLst>
          </p:cNvPr>
          <p:cNvGrpSpPr/>
          <p:nvPr/>
        </p:nvGrpSpPr>
        <p:grpSpPr>
          <a:xfrm>
            <a:off x="257948" y="5502937"/>
            <a:ext cx="1251284" cy="586238"/>
            <a:chOff x="257948" y="5502937"/>
            <a:chExt cx="1251284" cy="586238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52BD9AD-0860-0A46-8EA5-71D0D91472F7}"/>
                </a:ext>
              </a:extLst>
            </p:cNvPr>
            <p:cNvSpPr/>
            <p:nvPr/>
          </p:nvSpPr>
          <p:spPr>
            <a:xfrm>
              <a:off x="257948" y="5502937"/>
              <a:ext cx="1251284" cy="586238"/>
            </a:xfrm>
            <a:prstGeom prst="rect">
              <a:avLst/>
            </a:prstGeom>
            <a:solidFill>
              <a:schemeClr val="tx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19C5133-7F1E-1240-8B20-3775843A9F2D}"/>
                </a:ext>
              </a:extLst>
            </p:cNvPr>
            <p:cNvSpPr txBox="1"/>
            <p:nvPr/>
          </p:nvSpPr>
          <p:spPr>
            <a:xfrm>
              <a:off x="632655" y="5565223"/>
              <a:ext cx="4716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7638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>
            <a:extLst>
              <a:ext uri="{FF2B5EF4-FFF2-40B4-BE49-F238E27FC236}">
                <a16:creationId xmlns:a16="http://schemas.microsoft.com/office/drawing/2014/main" id="{1A846346-C81D-8146-B0CA-CBD59456A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077" y="2530057"/>
            <a:ext cx="2686942" cy="59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952610" cy="3424226"/>
            <a:chOff x="2035429" y="1682587"/>
            <a:chExt cx="952610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2FD2E6C-8C2C-FE47-A695-37FAD9636E0E}"/>
              </a:ext>
            </a:extLst>
          </p:cNvPr>
          <p:cNvCxnSpPr>
            <a:cxnSpLocks/>
          </p:cNvCxnSpPr>
          <p:nvPr/>
        </p:nvCxnSpPr>
        <p:spPr>
          <a:xfrm flipV="1">
            <a:off x="1088374" y="2416166"/>
            <a:ext cx="1019115" cy="76615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CC247-2161-3F45-AFF3-875D395D7BD8}"/>
              </a:ext>
            </a:extLst>
          </p:cNvPr>
          <p:cNvSpPr txBox="1"/>
          <p:nvPr/>
        </p:nvSpPr>
        <p:spPr>
          <a:xfrm>
            <a:off x="1172714" y="775726"/>
            <a:ext cx="1592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979DDB3-1440-AA4F-B06E-59BDCBA56287}"/>
                  </a:ext>
                </a:extLst>
              </p:cNvPr>
              <p:cNvSpPr txBox="1"/>
              <p:nvPr/>
            </p:nvSpPr>
            <p:spPr>
              <a:xfrm>
                <a:off x="64896" y="4024726"/>
                <a:ext cx="153195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𝛿</m:t>
                      </m:r>
                      <m:r>
                        <a:rPr kumimoji="0" lang="en-US" sz="2000" b="0" i="1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0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Start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979DDB3-1440-AA4F-B06E-59BDCBA56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6" y="4024726"/>
                <a:ext cx="1531958" cy="307777"/>
              </a:xfrm>
              <a:prstGeom prst="rect">
                <a:avLst/>
              </a:prstGeom>
              <a:blipFill>
                <a:blip r:embed="rId3"/>
                <a:stretch>
                  <a:fillRect l="-2459" r="-1639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81E9AB7A-8FCA-FE48-A015-F5862081E1B2}"/>
              </a:ext>
            </a:extLst>
          </p:cNvPr>
          <p:cNvGraphicFramePr>
            <a:graphicFrameLocks noGrp="1"/>
          </p:cNvGraphicFramePr>
          <p:nvPr/>
        </p:nvGraphicFramePr>
        <p:xfrm>
          <a:off x="5015602" y="775726"/>
          <a:ext cx="4042612" cy="2036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653">
                  <a:extLst>
                    <a:ext uri="{9D8B030D-6E8A-4147-A177-3AD203B41FA5}">
                      <a16:colId xmlns:a16="http://schemas.microsoft.com/office/drawing/2014/main" val="263787831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995825513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46855776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2316836636"/>
                    </a:ext>
                  </a:extLst>
                </a:gridCol>
              </a:tblGrid>
              <a:tr h="5090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950148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Start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537139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013326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NoCall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7779707"/>
                  </a:ext>
                </a:extLst>
              </a:tr>
            </a:tbl>
          </a:graphicData>
        </a:graphic>
      </p:graphicFrame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D8A21668-1000-1E46-8AD9-1EAD5213A883}"/>
              </a:ext>
            </a:extLst>
          </p:cNvPr>
          <p:cNvGraphicFramePr>
            <a:graphicFrameLocks noGrp="1"/>
          </p:cNvGraphicFramePr>
          <p:nvPr/>
        </p:nvGraphicFramePr>
        <p:xfrm>
          <a:off x="5015600" y="3900063"/>
          <a:ext cx="4042612" cy="2036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653">
                  <a:extLst>
                    <a:ext uri="{9D8B030D-6E8A-4147-A177-3AD203B41FA5}">
                      <a16:colId xmlns:a16="http://schemas.microsoft.com/office/drawing/2014/main" val="263787831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995825513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46855776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2316836636"/>
                    </a:ext>
                  </a:extLst>
                </a:gridCol>
              </a:tblGrid>
              <a:tr h="5090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950148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Start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537139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013326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NoCall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7779707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65053C18-904A-A443-9624-AF7700293329}"/>
              </a:ext>
            </a:extLst>
          </p:cNvPr>
          <p:cNvSpPr txBox="1"/>
          <p:nvPr/>
        </p:nvSpPr>
        <p:spPr>
          <a:xfrm>
            <a:off x="5015601" y="2918505"/>
            <a:ext cx="4042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State transition probabilities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1B0A2E3-C19F-0D4D-B9A5-0DEA4D23E7D1}"/>
              </a:ext>
            </a:extLst>
          </p:cNvPr>
          <p:cNvSpPr txBox="1"/>
          <p:nvPr/>
        </p:nvSpPr>
        <p:spPr>
          <a:xfrm>
            <a:off x="5909393" y="6042841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Emission probabilities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B0501F4-40F2-7D43-9FAC-7D7D59298E7D}"/>
              </a:ext>
            </a:extLst>
          </p:cNvPr>
          <p:cNvSpPr/>
          <p:nvPr/>
        </p:nvSpPr>
        <p:spPr>
          <a:xfrm>
            <a:off x="25794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C77DF5E-E3C2-B342-8E39-C288D2B7C2F5}"/>
              </a:ext>
            </a:extLst>
          </p:cNvPr>
          <p:cNvSpPr txBox="1"/>
          <p:nvPr/>
        </p:nvSpPr>
        <p:spPr>
          <a:xfrm>
            <a:off x="632655" y="5565223"/>
            <a:ext cx="471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1626E7F-E33B-FC4C-8BF7-B9C9CBD7B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759" y="3118156"/>
            <a:ext cx="2088677" cy="51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1705509-3831-8745-A443-DA81F8340D82}"/>
              </a:ext>
            </a:extLst>
          </p:cNvPr>
          <p:cNvCxnSpPr>
            <a:cxnSpLocks/>
          </p:cNvCxnSpPr>
          <p:nvPr/>
        </p:nvCxnSpPr>
        <p:spPr>
          <a:xfrm>
            <a:off x="1114501" y="3694740"/>
            <a:ext cx="1050355" cy="560226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>
            <a:extLst>
              <a:ext uri="{FF2B5EF4-FFF2-40B4-BE49-F238E27FC236}">
                <a16:creationId xmlns:a16="http://schemas.microsoft.com/office/drawing/2014/main" id="{920F7615-10C7-2F4C-AB59-2E7504313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226" y="3478996"/>
            <a:ext cx="3190744" cy="93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5FF4C9E-8D45-3A40-A854-3B2DD558DD74}"/>
              </a:ext>
            </a:extLst>
          </p:cNvPr>
          <p:cNvCxnSpPr>
            <a:cxnSpLocks/>
          </p:cNvCxnSpPr>
          <p:nvPr/>
        </p:nvCxnSpPr>
        <p:spPr>
          <a:xfrm flipH="1">
            <a:off x="1057953" y="2290054"/>
            <a:ext cx="809603" cy="653251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00BB8D2-372B-4C4C-847E-77784D85B7AF}"/>
              </a:ext>
            </a:extLst>
          </p:cNvPr>
          <p:cNvCxnSpPr>
            <a:cxnSpLocks/>
          </p:cNvCxnSpPr>
          <p:nvPr/>
        </p:nvCxnSpPr>
        <p:spPr>
          <a:xfrm flipH="1" flipV="1">
            <a:off x="1236352" y="3554916"/>
            <a:ext cx="1042376" cy="558823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4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extLst>
              <a:ext uri="{FF2B5EF4-FFF2-40B4-BE49-F238E27FC236}">
                <a16:creationId xmlns:a16="http://schemas.microsoft.com/office/drawing/2014/main" id="{15B64D00-E857-E64F-814B-360A6F706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30" y="1828690"/>
            <a:ext cx="4345289" cy="103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16C0970-0104-BF45-8442-2C5584BFD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16" y="3948342"/>
            <a:ext cx="1826281" cy="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>
            <a:extLst>
              <a:ext uri="{FF2B5EF4-FFF2-40B4-BE49-F238E27FC236}">
                <a16:creationId xmlns:a16="http://schemas.microsoft.com/office/drawing/2014/main" id="{6A0D684E-BAF8-C34F-9D61-4F711C9DA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21" y="3081362"/>
            <a:ext cx="1660255" cy="6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7B9F03-3A88-9C46-B5C8-C6D9DDCDBA9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6A460FD-0D0F-5A43-B119-50F6BA68B364}"/>
              </a:ext>
            </a:extLst>
          </p:cNvPr>
          <p:cNvGrpSpPr/>
          <p:nvPr/>
        </p:nvGrpSpPr>
        <p:grpSpPr>
          <a:xfrm>
            <a:off x="-941393" y="3429000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B8A3ED3-5AAB-EE47-9CC7-D8593FEDA72B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6834848-391F-8D44-B06B-9CF017A61F53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Start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BA958CE-176C-374A-9F28-B6DBFAED7BA8}"/>
              </a:ext>
            </a:extLst>
          </p:cNvPr>
          <p:cNvGrpSpPr/>
          <p:nvPr/>
        </p:nvGrpSpPr>
        <p:grpSpPr>
          <a:xfrm>
            <a:off x="884214" y="2153651"/>
            <a:ext cx="3028167" cy="3424226"/>
            <a:chOff x="2035429" y="1682587"/>
            <a:chExt cx="3028167" cy="342422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992FBF2-181C-E34F-AAB4-75053BF720FA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3CBBF1A-EBF4-9D44-BC20-7F690F3C72D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CC40BF-0FD2-1B44-8A9A-D6A2B3D0B8A6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E9D2208-687B-714C-A23E-31C1BD339BC8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F0C4F37-C98D-6A4E-A543-078A1622217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C127C98-5DCA-C746-9003-F5B8BEFE60D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072B02F-EF5E-F541-81D8-3C376AF3FAE4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DCC132E-ABF4-654C-99F6-A40C244114A5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679A6BF-7320-2941-B48F-FD6C74765E40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3B093AF-84A2-E549-A202-C61697F47EFB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B69ADCB-9EE0-DD42-865A-26E9EA54007C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BCE5BBA-D551-7342-974C-E712A9209418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E438F58A-B1B2-AC48-A36E-AE15C613968E}"/>
              </a:ext>
            </a:extLst>
          </p:cNvPr>
          <p:cNvSpPr/>
          <p:nvPr/>
        </p:nvSpPr>
        <p:spPr>
          <a:xfrm>
            <a:off x="755878" y="5974001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00E5D6-B8CD-6245-94D1-EBB0AAFF080B}"/>
              </a:ext>
            </a:extLst>
          </p:cNvPr>
          <p:cNvSpPr txBox="1"/>
          <p:nvPr/>
        </p:nvSpPr>
        <p:spPr>
          <a:xfrm>
            <a:off x="970165" y="6036287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98D81E3-7672-3B4A-AB9B-B3E68C759A1F}"/>
              </a:ext>
            </a:extLst>
          </p:cNvPr>
          <p:cNvSpPr/>
          <p:nvPr/>
        </p:nvSpPr>
        <p:spPr>
          <a:xfrm>
            <a:off x="2815393" y="5974001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1FF64A-698C-F84A-9C4C-C408DB9AB836}"/>
              </a:ext>
            </a:extLst>
          </p:cNvPr>
          <p:cNvSpPr txBox="1"/>
          <p:nvPr/>
        </p:nvSpPr>
        <p:spPr>
          <a:xfrm>
            <a:off x="3093848" y="6036287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3F1A9E9-06CE-9544-A3FE-EFB5D6168E77}"/>
              </a:ext>
            </a:extLst>
          </p:cNvPr>
          <p:cNvSpPr txBox="1"/>
          <p:nvPr/>
        </p:nvSpPr>
        <p:spPr>
          <a:xfrm>
            <a:off x="21499" y="1246790"/>
            <a:ext cx="3706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             2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A1D0C1A-62F0-444C-B1EE-FDD1350C0E3A}"/>
              </a:ext>
            </a:extLst>
          </p:cNvPr>
          <p:cNvCxnSpPr>
            <a:cxnSpLocks/>
          </p:cNvCxnSpPr>
          <p:nvPr/>
        </p:nvCxnSpPr>
        <p:spPr>
          <a:xfrm flipV="1">
            <a:off x="-84729" y="2836831"/>
            <a:ext cx="1019115" cy="76615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5501D7F-52B5-4F4A-924B-E245FB176B68}"/>
              </a:ext>
            </a:extLst>
          </p:cNvPr>
          <p:cNvCxnSpPr>
            <a:cxnSpLocks/>
          </p:cNvCxnSpPr>
          <p:nvPr/>
        </p:nvCxnSpPr>
        <p:spPr>
          <a:xfrm>
            <a:off x="-58602" y="4115405"/>
            <a:ext cx="1050355" cy="560226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B771418-5D3F-924D-97E6-170769686EE1}"/>
              </a:ext>
            </a:extLst>
          </p:cNvPr>
          <p:cNvCxnSpPr>
            <a:cxnSpLocks/>
          </p:cNvCxnSpPr>
          <p:nvPr/>
        </p:nvCxnSpPr>
        <p:spPr>
          <a:xfrm>
            <a:off x="1849231" y="2659279"/>
            <a:ext cx="1019115" cy="786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3CCBBE9-8C88-7548-95DA-CC887C8E46B4}"/>
              </a:ext>
            </a:extLst>
          </p:cNvPr>
          <p:cNvCxnSpPr>
            <a:cxnSpLocks/>
          </p:cNvCxnSpPr>
          <p:nvPr/>
        </p:nvCxnSpPr>
        <p:spPr>
          <a:xfrm flipV="1">
            <a:off x="1730918" y="3058726"/>
            <a:ext cx="1320280" cy="1747054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>
            <a:extLst>
              <a:ext uri="{FF2B5EF4-FFF2-40B4-BE49-F238E27FC236}">
                <a16:creationId xmlns:a16="http://schemas.microsoft.com/office/drawing/2014/main" id="{5ED74CE3-511D-7F4B-88E5-AA09C8A0F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30" y="2986713"/>
            <a:ext cx="1742314" cy="40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B53F1D0-F96B-C649-AEC1-44DD582802BC}"/>
              </a:ext>
            </a:extLst>
          </p:cNvPr>
          <p:cNvCxnSpPr>
            <a:cxnSpLocks/>
          </p:cNvCxnSpPr>
          <p:nvPr/>
        </p:nvCxnSpPr>
        <p:spPr>
          <a:xfrm>
            <a:off x="1791050" y="2859880"/>
            <a:ext cx="1302798" cy="1828126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F5BFE7C-9424-2041-9AE7-5B109B6F67AA}"/>
              </a:ext>
            </a:extLst>
          </p:cNvPr>
          <p:cNvCxnSpPr>
            <a:cxnSpLocks/>
          </p:cNvCxnSpPr>
          <p:nvPr/>
        </p:nvCxnSpPr>
        <p:spPr>
          <a:xfrm>
            <a:off x="1865716" y="5152106"/>
            <a:ext cx="975370" cy="0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5B94C03A-0174-8B42-86F3-F869C6E583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0374" y="3002654"/>
            <a:ext cx="3053343" cy="197513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75BD351-ACA1-3948-8A41-A5A567BD14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6416" y="4986434"/>
            <a:ext cx="3053343" cy="1975133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872EECC-F538-DF46-B584-F1ED61705DE6}"/>
              </a:ext>
            </a:extLst>
          </p:cNvPr>
          <p:cNvCxnSpPr>
            <a:cxnSpLocks/>
          </p:cNvCxnSpPr>
          <p:nvPr/>
        </p:nvCxnSpPr>
        <p:spPr>
          <a:xfrm flipH="1">
            <a:off x="1825607" y="2401622"/>
            <a:ext cx="1102732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F82D498-C200-8143-BB94-3766585FE51E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-218517" y="2624715"/>
            <a:ext cx="1113948" cy="78758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9F9D21A-5972-DF4F-9E44-A0F8897A1FBC}"/>
              </a:ext>
            </a:extLst>
          </p:cNvPr>
          <p:cNvCxnSpPr>
            <a:cxnSpLocks/>
          </p:cNvCxnSpPr>
          <p:nvPr/>
        </p:nvCxnSpPr>
        <p:spPr>
          <a:xfrm flipH="1" flipV="1">
            <a:off x="-180033" y="4356711"/>
            <a:ext cx="991895" cy="485983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15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B0B6B4B-3482-B44B-8FD2-30A301F9C6F3}"/>
              </a:ext>
            </a:extLst>
          </p:cNvPr>
          <p:cNvCxnSpPr>
            <a:cxnSpLocks/>
          </p:cNvCxnSpPr>
          <p:nvPr/>
        </p:nvCxnSpPr>
        <p:spPr>
          <a:xfrm flipH="1">
            <a:off x="5130760" y="4473517"/>
            <a:ext cx="1010443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8683C83-435C-6840-B8A4-907B6C8BB0BA}"/>
              </a:ext>
            </a:extLst>
          </p:cNvPr>
          <p:cNvCxnSpPr>
            <a:cxnSpLocks/>
          </p:cNvCxnSpPr>
          <p:nvPr/>
        </p:nvCxnSpPr>
        <p:spPr>
          <a:xfrm flipH="1" flipV="1">
            <a:off x="2885397" y="2635477"/>
            <a:ext cx="1176001" cy="1712052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3" name="Picture 1">
            <a:extLst>
              <a:ext uri="{FF2B5EF4-FFF2-40B4-BE49-F238E27FC236}">
                <a16:creationId xmlns:a16="http://schemas.microsoft.com/office/drawing/2014/main" id="{C13E3497-1CFB-014B-88D2-B0B85D05F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864" y="1054281"/>
            <a:ext cx="1815785" cy="6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46D370DB-467E-7749-BD5B-37E925E4B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342" y="1049502"/>
            <a:ext cx="1790054" cy="70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5103724" cy="3424226"/>
            <a:chOff x="2035429" y="1682587"/>
            <a:chExt cx="5103724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80C85E-D903-C546-BE03-25E95419E480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E8BB7A-1B33-0A46-96D1-E9264402673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79BEB-4DB5-A74D-B2EF-A97D657156CA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0FF8E0-67E4-6440-A639-99F99D4B3A26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89498B-DCE1-574D-9FD4-CECD3E9012DF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665C6-56B0-D04A-B451-C52DE8A5CAFD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5B3838-D209-8F4D-A2E0-E660C8ED05DF}"/>
                </a:ext>
              </a:extLst>
            </p:cNvPr>
            <p:cNvGrpSpPr/>
            <p:nvPr/>
          </p:nvGrpSpPr>
          <p:grpSpPr>
            <a:xfrm>
              <a:off x="6197760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86944E-9811-FE41-B29D-D171D099F9CD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8AAC6F-47CA-174D-8D97-BABF2ECE8B7B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BAA490-C90E-6F48-B5B0-01BD68928669}"/>
                </a:ext>
              </a:extLst>
            </p:cNvPr>
            <p:cNvGrpSpPr/>
            <p:nvPr/>
          </p:nvGrpSpPr>
          <p:grpSpPr>
            <a:xfrm>
              <a:off x="6186543" y="4164686"/>
              <a:ext cx="941393" cy="942127"/>
              <a:chOff x="1076097" y="5311996"/>
              <a:chExt cx="941393" cy="942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1012E4-629F-144E-B66E-AC72445362F6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D920AF-6D82-AC4E-8296-50338507DC3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9DFB7-74FE-5A47-B818-95CF9D9F9ECC}"/>
              </a:ext>
            </a:extLst>
          </p:cNvPr>
          <p:cNvGrpSpPr/>
          <p:nvPr/>
        </p:nvGrpSpPr>
        <p:grpSpPr>
          <a:xfrm>
            <a:off x="7992785" y="2957934"/>
            <a:ext cx="941393" cy="942127"/>
            <a:chOff x="1076097" y="5311996"/>
            <a:chExt cx="941393" cy="9421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ADF2F2-4A1B-B843-958C-E70B509696F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3A8D8-8609-3D42-A633-43476C2E3ADF}"/>
                </a:ext>
              </a:extLst>
            </p:cNvPr>
            <p:cNvSpPr txBox="1"/>
            <p:nvPr/>
          </p:nvSpPr>
          <p:spPr>
            <a:xfrm>
              <a:off x="1172349" y="555222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End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7764CF-1256-0B4A-959E-168000D8A477}"/>
              </a:ext>
            </a:extLst>
          </p:cNvPr>
          <p:cNvSpPr/>
          <p:nvPr/>
        </p:nvSpPr>
        <p:spPr>
          <a:xfrm>
            <a:off x="396660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22C61-B356-A844-B07B-078098519D4E}"/>
              </a:ext>
            </a:extLst>
          </p:cNvPr>
          <p:cNvSpPr txBox="1"/>
          <p:nvPr/>
        </p:nvSpPr>
        <p:spPr>
          <a:xfrm>
            <a:off x="4245063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203D9-D885-5243-A84F-71241FED2D3D}"/>
              </a:ext>
            </a:extLst>
          </p:cNvPr>
          <p:cNvSpPr/>
          <p:nvPr/>
        </p:nvSpPr>
        <p:spPr>
          <a:xfrm>
            <a:off x="6158666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C059A-FC1A-7644-A00C-D1B4E992DC70}"/>
              </a:ext>
            </a:extLst>
          </p:cNvPr>
          <p:cNvSpPr txBox="1"/>
          <p:nvPr/>
        </p:nvSpPr>
        <p:spPr>
          <a:xfrm>
            <a:off x="6437121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CC247-2161-3F45-AFF3-875D395D7BD8}"/>
              </a:ext>
            </a:extLst>
          </p:cNvPr>
          <p:cNvSpPr txBox="1"/>
          <p:nvPr/>
        </p:nvSpPr>
        <p:spPr>
          <a:xfrm>
            <a:off x="1172714" y="486970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             2             3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AF0C4B0-C995-8641-ADF1-01E9FCC93A2E}"/>
              </a:ext>
            </a:extLst>
          </p:cNvPr>
          <p:cNvCxnSpPr>
            <a:cxnSpLocks/>
          </p:cNvCxnSpPr>
          <p:nvPr/>
        </p:nvCxnSpPr>
        <p:spPr>
          <a:xfrm flipV="1">
            <a:off x="923884" y="2384482"/>
            <a:ext cx="1197496" cy="635690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F63DD2E-D47C-AB4E-8E3E-C132A5B701FC}"/>
              </a:ext>
            </a:extLst>
          </p:cNvPr>
          <p:cNvCxnSpPr>
            <a:cxnSpLocks/>
          </p:cNvCxnSpPr>
          <p:nvPr/>
        </p:nvCxnSpPr>
        <p:spPr>
          <a:xfrm>
            <a:off x="923884" y="3846809"/>
            <a:ext cx="1122762" cy="62670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7DF986A-BAF0-5945-BDCE-51B932D4B49A}"/>
              </a:ext>
            </a:extLst>
          </p:cNvPr>
          <p:cNvCxnSpPr>
            <a:cxnSpLocks/>
          </p:cNvCxnSpPr>
          <p:nvPr/>
        </p:nvCxnSpPr>
        <p:spPr>
          <a:xfrm>
            <a:off x="3052103" y="213621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4608FCE-E330-0A43-AB4E-2868CB743D24}"/>
              </a:ext>
            </a:extLst>
          </p:cNvPr>
          <p:cNvCxnSpPr>
            <a:cxnSpLocks/>
          </p:cNvCxnSpPr>
          <p:nvPr/>
        </p:nvCxnSpPr>
        <p:spPr>
          <a:xfrm>
            <a:off x="3034912" y="465693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4C02004-6BF6-3141-A595-C8079076B3BF}"/>
              </a:ext>
            </a:extLst>
          </p:cNvPr>
          <p:cNvCxnSpPr>
            <a:cxnSpLocks/>
          </p:cNvCxnSpPr>
          <p:nvPr/>
        </p:nvCxnSpPr>
        <p:spPr>
          <a:xfrm>
            <a:off x="5130759" y="2127503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B8796E6-C839-F546-889F-52CBB597BC39}"/>
              </a:ext>
            </a:extLst>
          </p:cNvPr>
          <p:cNvCxnSpPr>
            <a:cxnSpLocks/>
          </p:cNvCxnSpPr>
          <p:nvPr/>
        </p:nvCxnSpPr>
        <p:spPr>
          <a:xfrm>
            <a:off x="7209415" y="2118787"/>
            <a:ext cx="1063902" cy="839145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6B7DDD2-820F-7647-A686-74CD2EC29199}"/>
              </a:ext>
            </a:extLst>
          </p:cNvPr>
          <p:cNvCxnSpPr>
            <a:cxnSpLocks/>
          </p:cNvCxnSpPr>
          <p:nvPr/>
        </p:nvCxnSpPr>
        <p:spPr>
          <a:xfrm>
            <a:off x="5114717" y="4626521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2CEE93E-442D-664D-9020-2CD518CE7135}"/>
              </a:ext>
            </a:extLst>
          </p:cNvPr>
          <p:cNvCxnSpPr>
            <a:cxnSpLocks/>
          </p:cNvCxnSpPr>
          <p:nvPr/>
        </p:nvCxnSpPr>
        <p:spPr>
          <a:xfrm flipV="1">
            <a:off x="7194522" y="3900059"/>
            <a:ext cx="1025594" cy="696044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DA64A50-28F9-C24C-B1D5-12F4DB01211C}"/>
              </a:ext>
            </a:extLst>
          </p:cNvPr>
          <p:cNvCxnSpPr>
            <a:cxnSpLocks/>
          </p:cNvCxnSpPr>
          <p:nvPr/>
        </p:nvCxnSpPr>
        <p:spPr>
          <a:xfrm>
            <a:off x="3001749" y="2414180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80F234E-59A0-874E-B73B-55E4E455CEF5}"/>
              </a:ext>
            </a:extLst>
          </p:cNvPr>
          <p:cNvCxnSpPr>
            <a:cxnSpLocks/>
          </p:cNvCxnSpPr>
          <p:nvPr/>
        </p:nvCxnSpPr>
        <p:spPr>
          <a:xfrm>
            <a:off x="5104111" y="2405474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CF87DD2-0214-394C-A388-DE4A7048B445}"/>
              </a:ext>
            </a:extLst>
          </p:cNvPr>
          <p:cNvCxnSpPr>
            <a:cxnSpLocks/>
          </p:cNvCxnSpPr>
          <p:nvPr/>
        </p:nvCxnSpPr>
        <p:spPr>
          <a:xfrm flipV="1">
            <a:off x="5033849" y="2617407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72FD7C0-09B6-1C4F-8795-6ECC376B7BE1}"/>
              </a:ext>
            </a:extLst>
          </p:cNvPr>
          <p:cNvCxnSpPr>
            <a:cxnSpLocks/>
          </p:cNvCxnSpPr>
          <p:nvPr/>
        </p:nvCxnSpPr>
        <p:spPr>
          <a:xfrm flipV="1">
            <a:off x="2878082" y="2526366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2">
            <a:extLst>
              <a:ext uri="{FF2B5EF4-FFF2-40B4-BE49-F238E27FC236}">
                <a16:creationId xmlns:a16="http://schemas.microsoft.com/office/drawing/2014/main" id="{A527B508-E7FE-9944-9183-10EF930B2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9" y="4524182"/>
            <a:ext cx="1826281" cy="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">
            <a:extLst>
              <a:ext uri="{FF2B5EF4-FFF2-40B4-BE49-F238E27FC236}">
                <a16:creationId xmlns:a16="http://schemas.microsoft.com/office/drawing/2014/main" id="{B5BCBFFC-D684-6547-8A48-E8210619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1" y="1570242"/>
            <a:ext cx="1660255" cy="6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56E9646-F6D1-8B47-BB39-4E10462BC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510" y="3309204"/>
            <a:ext cx="1927423" cy="6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715D221-7E60-1144-A13A-DB059EF78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68" y="3189379"/>
            <a:ext cx="2246636" cy="74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459309DD-69FF-D048-879D-19C17D4E4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278" y="2210043"/>
            <a:ext cx="1792205" cy="5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D723CEA-CB3D-F84B-86DF-A2EA53E49342}"/>
              </a:ext>
            </a:extLst>
          </p:cNvPr>
          <p:cNvCxnSpPr>
            <a:cxnSpLocks/>
          </p:cNvCxnSpPr>
          <p:nvPr/>
        </p:nvCxnSpPr>
        <p:spPr>
          <a:xfrm flipH="1" flipV="1">
            <a:off x="1086825" y="3747193"/>
            <a:ext cx="991895" cy="485983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71F14E1-3C73-5546-ABF4-27B2502AD75E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002FA13-6445-0646-AC25-65AEFFEEC0B6}"/>
              </a:ext>
            </a:extLst>
          </p:cNvPr>
          <p:cNvCxnSpPr>
            <a:cxnSpLocks/>
          </p:cNvCxnSpPr>
          <p:nvPr/>
        </p:nvCxnSpPr>
        <p:spPr>
          <a:xfrm flipH="1">
            <a:off x="3023537" y="2274879"/>
            <a:ext cx="1037861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76F6086F-4B30-AC40-AC5D-EAAB5A09E5B2}"/>
              </a:ext>
            </a:extLst>
          </p:cNvPr>
          <p:cNvCxnSpPr>
            <a:cxnSpLocks/>
          </p:cNvCxnSpPr>
          <p:nvPr/>
        </p:nvCxnSpPr>
        <p:spPr>
          <a:xfrm flipH="1">
            <a:off x="4772934" y="2493537"/>
            <a:ext cx="1368269" cy="1666626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5006ADF-B460-4B49-952B-85D1A25DCF18}"/>
              </a:ext>
            </a:extLst>
          </p:cNvPr>
          <p:cNvCxnSpPr>
            <a:cxnSpLocks/>
          </p:cNvCxnSpPr>
          <p:nvPr/>
        </p:nvCxnSpPr>
        <p:spPr>
          <a:xfrm flipH="1" flipV="1">
            <a:off x="7091467" y="2635476"/>
            <a:ext cx="788509" cy="56268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0378444-A77B-3441-87C1-E73A89100047}"/>
              </a:ext>
            </a:extLst>
          </p:cNvPr>
          <p:cNvSpPr txBox="1"/>
          <p:nvPr/>
        </p:nvSpPr>
        <p:spPr>
          <a:xfrm>
            <a:off x="4042429" y="3243467"/>
            <a:ext cx="9188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0.343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4B73101-8465-FB4D-94B3-F7D11B3C7145}"/>
              </a:ext>
            </a:extLst>
          </p:cNvPr>
          <p:cNvSpPr txBox="1"/>
          <p:nvPr/>
        </p:nvSpPr>
        <p:spPr>
          <a:xfrm>
            <a:off x="6269438" y="1029470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0.14406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001AE66-D4E9-8444-B54B-A9E741C80490}"/>
              </a:ext>
            </a:extLst>
          </p:cNvPr>
          <p:cNvSpPr txBox="1"/>
          <p:nvPr/>
        </p:nvSpPr>
        <p:spPr>
          <a:xfrm>
            <a:off x="8165380" y="2106664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0.0043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0A7DDE6-2B9B-FB4E-916A-338B0A2676D2}"/>
              </a:ext>
            </a:extLst>
          </p:cNvPr>
          <p:cNvSpPr txBox="1"/>
          <p:nvPr/>
        </p:nvSpPr>
        <p:spPr>
          <a:xfrm>
            <a:off x="6711111" y="3197507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0.04116</a:t>
            </a:r>
          </a:p>
        </p:txBody>
      </p:sp>
      <p:pic>
        <p:nvPicPr>
          <p:cNvPr id="72" name="Picture 3">
            <a:extLst>
              <a:ext uri="{FF2B5EF4-FFF2-40B4-BE49-F238E27FC236}">
                <a16:creationId xmlns:a16="http://schemas.microsoft.com/office/drawing/2014/main" id="{67E4F89E-5AB1-A24D-BD83-1DBE4E149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1" t="51054"/>
          <a:stretch/>
        </p:blipFill>
        <p:spPr bwMode="auto">
          <a:xfrm>
            <a:off x="6795292" y="3629125"/>
            <a:ext cx="895539" cy="34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">
            <a:extLst>
              <a:ext uri="{FF2B5EF4-FFF2-40B4-BE49-F238E27FC236}">
                <a16:creationId xmlns:a16="http://schemas.microsoft.com/office/drawing/2014/main" id="{620D1C67-7C39-5945-B84E-5C61FF49D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81" t="46684" r="3499"/>
          <a:stretch/>
        </p:blipFill>
        <p:spPr bwMode="auto">
          <a:xfrm>
            <a:off x="8213374" y="2450810"/>
            <a:ext cx="654061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1424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B0B6B4B-3482-B44B-8FD2-30A301F9C6F3}"/>
              </a:ext>
            </a:extLst>
          </p:cNvPr>
          <p:cNvCxnSpPr>
            <a:cxnSpLocks/>
          </p:cNvCxnSpPr>
          <p:nvPr/>
        </p:nvCxnSpPr>
        <p:spPr>
          <a:xfrm flipH="1" flipV="1">
            <a:off x="5177680" y="2300615"/>
            <a:ext cx="1361206" cy="181631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8683C83-435C-6840-B8A4-907B6C8BB0BA}"/>
              </a:ext>
            </a:extLst>
          </p:cNvPr>
          <p:cNvCxnSpPr>
            <a:cxnSpLocks/>
          </p:cNvCxnSpPr>
          <p:nvPr/>
        </p:nvCxnSpPr>
        <p:spPr>
          <a:xfrm flipH="1" flipV="1">
            <a:off x="2885397" y="2635477"/>
            <a:ext cx="1176001" cy="1712052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3" name="Picture 1">
            <a:extLst>
              <a:ext uri="{FF2B5EF4-FFF2-40B4-BE49-F238E27FC236}">
                <a16:creationId xmlns:a16="http://schemas.microsoft.com/office/drawing/2014/main" id="{C13E3497-1CFB-014B-88D2-B0B85D05F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864" y="1054281"/>
            <a:ext cx="1815785" cy="6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46D370DB-467E-7749-BD5B-37E925E4B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342" y="1049502"/>
            <a:ext cx="1790054" cy="70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5103724" cy="3424226"/>
            <a:chOff x="2035429" y="1682587"/>
            <a:chExt cx="5103724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80C85E-D903-C546-BE03-25E95419E480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E8BB7A-1B33-0A46-96D1-E9264402673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79BEB-4DB5-A74D-B2EF-A97D657156CA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0FF8E0-67E4-6440-A639-99F99D4B3A26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89498B-DCE1-574D-9FD4-CECD3E9012DF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665C6-56B0-D04A-B451-C52DE8A5CAFD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5B3838-D209-8F4D-A2E0-E660C8ED05DF}"/>
                </a:ext>
              </a:extLst>
            </p:cNvPr>
            <p:cNvGrpSpPr/>
            <p:nvPr/>
          </p:nvGrpSpPr>
          <p:grpSpPr>
            <a:xfrm>
              <a:off x="6197760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86944E-9811-FE41-B29D-D171D099F9CD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8AAC6F-47CA-174D-8D97-BABF2ECE8B7B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BAA490-C90E-6F48-B5B0-01BD68928669}"/>
                </a:ext>
              </a:extLst>
            </p:cNvPr>
            <p:cNvGrpSpPr/>
            <p:nvPr/>
          </p:nvGrpSpPr>
          <p:grpSpPr>
            <a:xfrm>
              <a:off x="6186543" y="4164686"/>
              <a:ext cx="941393" cy="942127"/>
              <a:chOff x="1076097" y="5311996"/>
              <a:chExt cx="941393" cy="942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1012E4-629F-144E-B66E-AC72445362F6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D920AF-6D82-AC4E-8296-50338507DC3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9DFB7-74FE-5A47-B818-95CF9D9F9ECC}"/>
              </a:ext>
            </a:extLst>
          </p:cNvPr>
          <p:cNvGrpSpPr/>
          <p:nvPr/>
        </p:nvGrpSpPr>
        <p:grpSpPr>
          <a:xfrm>
            <a:off x="7992785" y="2957934"/>
            <a:ext cx="941393" cy="942127"/>
            <a:chOff x="1076097" y="5311996"/>
            <a:chExt cx="941393" cy="9421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ADF2F2-4A1B-B843-958C-E70B509696F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3A8D8-8609-3D42-A633-43476C2E3ADF}"/>
                </a:ext>
              </a:extLst>
            </p:cNvPr>
            <p:cNvSpPr txBox="1"/>
            <p:nvPr/>
          </p:nvSpPr>
          <p:spPr>
            <a:xfrm>
              <a:off x="1172349" y="555222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End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7764CF-1256-0B4A-959E-168000D8A477}"/>
              </a:ext>
            </a:extLst>
          </p:cNvPr>
          <p:cNvSpPr/>
          <p:nvPr/>
        </p:nvSpPr>
        <p:spPr>
          <a:xfrm>
            <a:off x="396660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22C61-B356-A844-B07B-078098519D4E}"/>
              </a:ext>
            </a:extLst>
          </p:cNvPr>
          <p:cNvSpPr txBox="1"/>
          <p:nvPr/>
        </p:nvSpPr>
        <p:spPr>
          <a:xfrm>
            <a:off x="4245063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203D9-D885-5243-A84F-71241FED2D3D}"/>
              </a:ext>
            </a:extLst>
          </p:cNvPr>
          <p:cNvSpPr/>
          <p:nvPr/>
        </p:nvSpPr>
        <p:spPr>
          <a:xfrm>
            <a:off x="6158666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C059A-FC1A-7644-A00C-D1B4E992DC70}"/>
              </a:ext>
            </a:extLst>
          </p:cNvPr>
          <p:cNvSpPr txBox="1"/>
          <p:nvPr/>
        </p:nvSpPr>
        <p:spPr>
          <a:xfrm>
            <a:off x="6437121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CC247-2161-3F45-AFF3-875D395D7BD8}"/>
              </a:ext>
            </a:extLst>
          </p:cNvPr>
          <p:cNvSpPr txBox="1"/>
          <p:nvPr/>
        </p:nvSpPr>
        <p:spPr>
          <a:xfrm>
            <a:off x="1172714" y="486970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             2             3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AF0C4B0-C995-8641-ADF1-01E9FCC93A2E}"/>
              </a:ext>
            </a:extLst>
          </p:cNvPr>
          <p:cNvCxnSpPr>
            <a:cxnSpLocks/>
          </p:cNvCxnSpPr>
          <p:nvPr/>
        </p:nvCxnSpPr>
        <p:spPr>
          <a:xfrm flipV="1">
            <a:off x="923884" y="2384482"/>
            <a:ext cx="1197496" cy="635690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F63DD2E-D47C-AB4E-8E3E-C132A5B701FC}"/>
              </a:ext>
            </a:extLst>
          </p:cNvPr>
          <p:cNvCxnSpPr>
            <a:cxnSpLocks/>
          </p:cNvCxnSpPr>
          <p:nvPr/>
        </p:nvCxnSpPr>
        <p:spPr>
          <a:xfrm>
            <a:off x="923884" y="3846809"/>
            <a:ext cx="1122762" cy="62670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7DF986A-BAF0-5945-BDCE-51B932D4B49A}"/>
              </a:ext>
            </a:extLst>
          </p:cNvPr>
          <p:cNvCxnSpPr>
            <a:cxnSpLocks/>
          </p:cNvCxnSpPr>
          <p:nvPr/>
        </p:nvCxnSpPr>
        <p:spPr>
          <a:xfrm>
            <a:off x="3052103" y="213621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4608FCE-E330-0A43-AB4E-2868CB743D24}"/>
              </a:ext>
            </a:extLst>
          </p:cNvPr>
          <p:cNvCxnSpPr>
            <a:cxnSpLocks/>
          </p:cNvCxnSpPr>
          <p:nvPr/>
        </p:nvCxnSpPr>
        <p:spPr>
          <a:xfrm>
            <a:off x="3034912" y="465693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4C02004-6BF6-3141-A595-C8079076B3BF}"/>
              </a:ext>
            </a:extLst>
          </p:cNvPr>
          <p:cNvCxnSpPr>
            <a:cxnSpLocks/>
          </p:cNvCxnSpPr>
          <p:nvPr/>
        </p:nvCxnSpPr>
        <p:spPr>
          <a:xfrm>
            <a:off x="5130759" y="2127503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B8796E6-C839-F546-889F-52CBB597BC39}"/>
              </a:ext>
            </a:extLst>
          </p:cNvPr>
          <p:cNvCxnSpPr>
            <a:cxnSpLocks/>
          </p:cNvCxnSpPr>
          <p:nvPr/>
        </p:nvCxnSpPr>
        <p:spPr>
          <a:xfrm>
            <a:off x="7209415" y="2118787"/>
            <a:ext cx="1063902" cy="839145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6B7DDD2-820F-7647-A686-74CD2EC29199}"/>
              </a:ext>
            </a:extLst>
          </p:cNvPr>
          <p:cNvCxnSpPr>
            <a:cxnSpLocks/>
          </p:cNvCxnSpPr>
          <p:nvPr/>
        </p:nvCxnSpPr>
        <p:spPr>
          <a:xfrm>
            <a:off x="5114717" y="4626521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2CEE93E-442D-664D-9020-2CD518CE7135}"/>
              </a:ext>
            </a:extLst>
          </p:cNvPr>
          <p:cNvCxnSpPr>
            <a:cxnSpLocks/>
          </p:cNvCxnSpPr>
          <p:nvPr/>
        </p:nvCxnSpPr>
        <p:spPr>
          <a:xfrm flipV="1">
            <a:off x="7194522" y="3900059"/>
            <a:ext cx="1025594" cy="696044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DA64A50-28F9-C24C-B1D5-12F4DB01211C}"/>
              </a:ext>
            </a:extLst>
          </p:cNvPr>
          <p:cNvCxnSpPr>
            <a:cxnSpLocks/>
          </p:cNvCxnSpPr>
          <p:nvPr/>
        </p:nvCxnSpPr>
        <p:spPr>
          <a:xfrm>
            <a:off x="3001749" y="2414180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80F234E-59A0-874E-B73B-55E4E455CEF5}"/>
              </a:ext>
            </a:extLst>
          </p:cNvPr>
          <p:cNvCxnSpPr>
            <a:cxnSpLocks/>
          </p:cNvCxnSpPr>
          <p:nvPr/>
        </p:nvCxnSpPr>
        <p:spPr>
          <a:xfrm>
            <a:off x="5104111" y="2405474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CF87DD2-0214-394C-A388-DE4A7048B445}"/>
              </a:ext>
            </a:extLst>
          </p:cNvPr>
          <p:cNvCxnSpPr>
            <a:cxnSpLocks/>
          </p:cNvCxnSpPr>
          <p:nvPr/>
        </p:nvCxnSpPr>
        <p:spPr>
          <a:xfrm flipV="1">
            <a:off x="5033849" y="2617407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72FD7C0-09B6-1C4F-8795-6ECC376B7BE1}"/>
              </a:ext>
            </a:extLst>
          </p:cNvPr>
          <p:cNvCxnSpPr>
            <a:cxnSpLocks/>
          </p:cNvCxnSpPr>
          <p:nvPr/>
        </p:nvCxnSpPr>
        <p:spPr>
          <a:xfrm flipV="1">
            <a:off x="2878082" y="2526366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2">
            <a:extLst>
              <a:ext uri="{FF2B5EF4-FFF2-40B4-BE49-F238E27FC236}">
                <a16:creationId xmlns:a16="http://schemas.microsoft.com/office/drawing/2014/main" id="{A527B508-E7FE-9944-9183-10EF930B2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9" y="4524182"/>
            <a:ext cx="1826281" cy="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">
            <a:extLst>
              <a:ext uri="{FF2B5EF4-FFF2-40B4-BE49-F238E27FC236}">
                <a16:creationId xmlns:a16="http://schemas.microsoft.com/office/drawing/2014/main" id="{B5BCBFFC-D684-6547-8A48-E8210619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1" y="1570242"/>
            <a:ext cx="1660255" cy="6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56E9646-F6D1-8B47-BB39-4E10462BC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510" y="3309204"/>
            <a:ext cx="1927423" cy="6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715D221-7E60-1144-A13A-DB059EF78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68" y="3189379"/>
            <a:ext cx="2246636" cy="74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459309DD-69FF-D048-879D-19C17D4E4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278" y="2210043"/>
            <a:ext cx="1792205" cy="5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D723CEA-CB3D-F84B-86DF-A2EA53E49342}"/>
              </a:ext>
            </a:extLst>
          </p:cNvPr>
          <p:cNvCxnSpPr>
            <a:cxnSpLocks/>
          </p:cNvCxnSpPr>
          <p:nvPr/>
        </p:nvCxnSpPr>
        <p:spPr>
          <a:xfrm flipH="1" flipV="1">
            <a:off x="1086825" y="3747193"/>
            <a:ext cx="991895" cy="485983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71F14E1-3C73-5546-ABF4-27B2502AD75E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002FA13-6445-0646-AC25-65AEFFEEC0B6}"/>
              </a:ext>
            </a:extLst>
          </p:cNvPr>
          <p:cNvCxnSpPr>
            <a:cxnSpLocks/>
          </p:cNvCxnSpPr>
          <p:nvPr/>
        </p:nvCxnSpPr>
        <p:spPr>
          <a:xfrm flipH="1">
            <a:off x="3023537" y="2274879"/>
            <a:ext cx="1037861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76F6086F-4B30-AC40-AC5D-EAAB5A09E5B2}"/>
              </a:ext>
            </a:extLst>
          </p:cNvPr>
          <p:cNvCxnSpPr>
            <a:cxnSpLocks/>
          </p:cNvCxnSpPr>
          <p:nvPr/>
        </p:nvCxnSpPr>
        <p:spPr>
          <a:xfrm flipH="1">
            <a:off x="4772934" y="2493537"/>
            <a:ext cx="1368269" cy="1666626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5006ADF-B460-4B49-952B-85D1A25DCF18}"/>
              </a:ext>
            </a:extLst>
          </p:cNvPr>
          <p:cNvCxnSpPr>
            <a:cxnSpLocks/>
          </p:cNvCxnSpPr>
          <p:nvPr/>
        </p:nvCxnSpPr>
        <p:spPr>
          <a:xfrm flipH="1">
            <a:off x="7106701" y="3719156"/>
            <a:ext cx="769973" cy="553709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9E40D83-D935-734D-951E-3454C4DC6918}"/>
              </a:ext>
            </a:extLst>
          </p:cNvPr>
          <p:cNvSpPr txBox="1"/>
          <p:nvPr/>
        </p:nvSpPr>
        <p:spPr>
          <a:xfrm>
            <a:off x="372681" y="2526366"/>
            <a:ext cx="8466882" cy="193899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values of delta and psi are not correct on this slide. Please refer to the calculation shown at the following link.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www.cs.umd.edu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/class/fall2020/cmsc818w/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course_materials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/slides/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Viterbi_solution.pdf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2576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B0B6B4B-3482-B44B-8FD2-30A301F9C6F3}"/>
              </a:ext>
            </a:extLst>
          </p:cNvPr>
          <p:cNvCxnSpPr>
            <a:cxnSpLocks/>
          </p:cNvCxnSpPr>
          <p:nvPr/>
        </p:nvCxnSpPr>
        <p:spPr>
          <a:xfrm flipH="1">
            <a:off x="5130760" y="4473517"/>
            <a:ext cx="1010443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8683C83-435C-6840-B8A4-907B6C8BB0BA}"/>
              </a:ext>
            </a:extLst>
          </p:cNvPr>
          <p:cNvCxnSpPr>
            <a:cxnSpLocks/>
          </p:cNvCxnSpPr>
          <p:nvPr/>
        </p:nvCxnSpPr>
        <p:spPr>
          <a:xfrm flipH="1" flipV="1">
            <a:off x="2885397" y="2635477"/>
            <a:ext cx="1176001" cy="1712052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3" name="Picture 1">
            <a:extLst>
              <a:ext uri="{FF2B5EF4-FFF2-40B4-BE49-F238E27FC236}">
                <a16:creationId xmlns:a16="http://schemas.microsoft.com/office/drawing/2014/main" id="{C13E3497-1CFB-014B-88D2-B0B85D05F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864" y="1054281"/>
            <a:ext cx="1815785" cy="6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46D370DB-467E-7749-BD5B-37E925E4B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342" y="1049502"/>
            <a:ext cx="1790054" cy="70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5103724" cy="3424226"/>
            <a:chOff x="2035429" y="1682587"/>
            <a:chExt cx="5103724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80C85E-D903-C546-BE03-25E95419E480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E8BB7A-1B33-0A46-96D1-E9264402673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79BEB-4DB5-A74D-B2EF-A97D657156CA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0FF8E0-67E4-6440-A639-99F99D4B3A26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89498B-DCE1-574D-9FD4-CECD3E9012DF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665C6-56B0-D04A-B451-C52DE8A5CAFD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5B3838-D209-8F4D-A2E0-E660C8ED05DF}"/>
                </a:ext>
              </a:extLst>
            </p:cNvPr>
            <p:cNvGrpSpPr/>
            <p:nvPr/>
          </p:nvGrpSpPr>
          <p:grpSpPr>
            <a:xfrm>
              <a:off x="6197760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86944E-9811-FE41-B29D-D171D099F9CD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8AAC6F-47CA-174D-8D97-BABF2ECE8B7B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BAA490-C90E-6F48-B5B0-01BD68928669}"/>
                </a:ext>
              </a:extLst>
            </p:cNvPr>
            <p:cNvGrpSpPr/>
            <p:nvPr/>
          </p:nvGrpSpPr>
          <p:grpSpPr>
            <a:xfrm>
              <a:off x="6186543" y="4164686"/>
              <a:ext cx="941393" cy="942127"/>
              <a:chOff x="1076097" y="5311996"/>
              <a:chExt cx="941393" cy="942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1012E4-629F-144E-B66E-AC72445362F6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D920AF-6D82-AC4E-8296-50338507DC3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9DFB7-74FE-5A47-B818-95CF9D9F9ECC}"/>
              </a:ext>
            </a:extLst>
          </p:cNvPr>
          <p:cNvGrpSpPr/>
          <p:nvPr/>
        </p:nvGrpSpPr>
        <p:grpSpPr>
          <a:xfrm>
            <a:off x="7992785" y="2957934"/>
            <a:ext cx="941393" cy="942127"/>
            <a:chOff x="1076097" y="5311996"/>
            <a:chExt cx="941393" cy="9421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ADF2F2-4A1B-B843-958C-E70B509696F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3A8D8-8609-3D42-A633-43476C2E3ADF}"/>
                </a:ext>
              </a:extLst>
            </p:cNvPr>
            <p:cNvSpPr txBox="1"/>
            <p:nvPr/>
          </p:nvSpPr>
          <p:spPr>
            <a:xfrm>
              <a:off x="1172349" y="555222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End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7764CF-1256-0B4A-959E-168000D8A477}"/>
              </a:ext>
            </a:extLst>
          </p:cNvPr>
          <p:cNvSpPr/>
          <p:nvPr/>
        </p:nvSpPr>
        <p:spPr>
          <a:xfrm>
            <a:off x="396660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22C61-B356-A844-B07B-078098519D4E}"/>
              </a:ext>
            </a:extLst>
          </p:cNvPr>
          <p:cNvSpPr txBox="1"/>
          <p:nvPr/>
        </p:nvSpPr>
        <p:spPr>
          <a:xfrm>
            <a:off x="4245063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203D9-D885-5243-A84F-71241FED2D3D}"/>
              </a:ext>
            </a:extLst>
          </p:cNvPr>
          <p:cNvSpPr/>
          <p:nvPr/>
        </p:nvSpPr>
        <p:spPr>
          <a:xfrm>
            <a:off x="6158666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C059A-FC1A-7644-A00C-D1B4E992DC70}"/>
              </a:ext>
            </a:extLst>
          </p:cNvPr>
          <p:cNvSpPr txBox="1"/>
          <p:nvPr/>
        </p:nvSpPr>
        <p:spPr>
          <a:xfrm>
            <a:off x="6437121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CC247-2161-3F45-AFF3-875D395D7BD8}"/>
              </a:ext>
            </a:extLst>
          </p:cNvPr>
          <p:cNvSpPr txBox="1"/>
          <p:nvPr/>
        </p:nvSpPr>
        <p:spPr>
          <a:xfrm>
            <a:off x="1172714" y="486970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             2             3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AF0C4B0-C995-8641-ADF1-01E9FCC93A2E}"/>
              </a:ext>
            </a:extLst>
          </p:cNvPr>
          <p:cNvCxnSpPr>
            <a:cxnSpLocks/>
          </p:cNvCxnSpPr>
          <p:nvPr/>
        </p:nvCxnSpPr>
        <p:spPr>
          <a:xfrm flipV="1">
            <a:off x="923884" y="2384482"/>
            <a:ext cx="1197496" cy="635690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F63DD2E-D47C-AB4E-8E3E-C132A5B701FC}"/>
              </a:ext>
            </a:extLst>
          </p:cNvPr>
          <p:cNvCxnSpPr>
            <a:cxnSpLocks/>
          </p:cNvCxnSpPr>
          <p:nvPr/>
        </p:nvCxnSpPr>
        <p:spPr>
          <a:xfrm>
            <a:off x="923884" y="3846809"/>
            <a:ext cx="1122762" cy="62670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7DF986A-BAF0-5945-BDCE-51B932D4B49A}"/>
              </a:ext>
            </a:extLst>
          </p:cNvPr>
          <p:cNvCxnSpPr>
            <a:cxnSpLocks/>
          </p:cNvCxnSpPr>
          <p:nvPr/>
        </p:nvCxnSpPr>
        <p:spPr>
          <a:xfrm>
            <a:off x="3052103" y="213621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4608FCE-E330-0A43-AB4E-2868CB743D24}"/>
              </a:ext>
            </a:extLst>
          </p:cNvPr>
          <p:cNvCxnSpPr>
            <a:cxnSpLocks/>
          </p:cNvCxnSpPr>
          <p:nvPr/>
        </p:nvCxnSpPr>
        <p:spPr>
          <a:xfrm>
            <a:off x="3034912" y="465693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4C02004-6BF6-3141-A595-C8079076B3BF}"/>
              </a:ext>
            </a:extLst>
          </p:cNvPr>
          <p:cNvCxnSpPr>
            <a:cxnSpLocks/>
          </p:cNvCxnSpPr>
          <p:nvPr/>
        </p:nvCxnSpPr>
        <p:spPr>
          <a:xfrm>
            <a:off x="5130759" y="2127503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B8796E6-C839-F546-889F-52CBB597BC39}"/>
              </a:ext>
            </a:extLst>
          </p:cNvPr>
          <p:cNvCxnSpPr>
            <a:cxnSpLocks/>
          </p:cNvCxnSpPr>
          <p:nvPr/>
        </p:nvCxnSpPr>
        <p:spPr>
          <a:xfrm>
            <a:off x="7209415" y="2118787"/>
            <a:ext cx="1063902" cy="839145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6B7DDD2-820F-7647-A686-74CD2EC29199}"/>
              </a:ext>
            </a:extLst>
          </p:cNvPr>
          <p:cNvCxnSpPr>
            <a:cxnSpLocks/>
          </p:cNvCxnSpPr>
          <p:nvPr/>
        </p:nvCxnSpPr>
        <p:spPr>
          <a:xfrm>
            <a:off x="5114717" y="4626521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2CEE93E-442D-664D-9020-2CD518CE7135}"/>
              </a:ext>
            </a:extLst>
          </p:cNvPr>
          <p:cNvCxnSpPr>
            <a:cxnSpLocks/>
          </p:cNvCxnSpPr>
          <p:nvPr/>
        </p:nvCxnSpPr>
        <p:spPr>
          <a:xfrm flipV="1">
            <a:off x="7194522" y="3900059"/>
            <a:ext cx="1025594" cy="696044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DA64A50-28F9-C24C-B1D5-12F4DB01211C}"/>
              </a:ext>
            </a:extLst>
          </p:cNvPr>
          <p:cNvCxnSpPr>
            <a:cxnSpLocks/>
          </p:cNvCxnSpPr>
          <p:nvPr/>
        </p:nvCxnSpPr>
        <p:spPr>
          <a:xfrm>
            <a:off x="3001749" y="2414180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80F234E-59A0-874E-B73B-55E4E455CEF5}"/>
              </a:ext>
            </a:extLst>
          </p:cNvPr>
          <p:cNvCxnSpPr>
            <a:cxnSpLocks/>
          </p:cNvCxnSpPr>
          <p:nvPr/>
        </p:nvCxnSpPr>
        <p:spPr>
          <a:xfrm>
            <a:off x="5104111" y="2405474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CF87DD2-0214-394C-A388-DE4A7048B445}"/>
              </a:ext>
            </a:extLst>
          </p:cNvPr>
          <p:cNvCxnSpPr>
            <a:cxnSpLocks/>
          </p:cNvCxnSpPr>
          <p:nvPr/>
        </p:nvCxnSpPr>
        <p:spPr>
          <a:xfrm flipV="1">
            <a:off x="5033849" y="2617407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72FD7C0-09B6-1C4F-8795-6ECC376B7BE1}"/>
              </a:ext>
            </a:extLst>
          </p:cNvPr>
          <p:cNvCxnSpPr>
            <a:cxnSpLocks/>
          </p:cNvCxnSpPr>
          <p:nvPr/>
        </p:nvCxnSpPr>
        <p:spPr>
          <a:xfrm flipV="1">
            <a:off x="2878082" y="2526366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2">
            <a:extLst>
              <a:ext uri="{FF2B5EF4-FFF2-40B4-BE49-F238E27FC236}">
                <a16:creationId xmlns:a16="http://schemas.microsoft.com/office/drawing/2014/main" id="{A527B508-E7FE-9944-9183-10EF930B2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9" y="4524182"/>
            <a:ext cx="1826281" cy="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">
            <a:extLst>
              <a:ext uri="{FF2B5EF4-FFF2-40B4-BE49-F238E27FC236}">
                <a16:creationId xmlns:a16="http://schemas.microsoft.com/office/drawing/2014/main" id="{B5BCBFFC-D684-6547-8A48-E8210619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1" y="1570242"/>
            <a:ext cx="1660255" cy="6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56E9646-F6D1-8B47-BB39-4E10462BC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510" y="3309204"/>
            <a:ext cx="1927423" cy="6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715D221-7E60-1144-A13A-DB059EF78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68" y="3189379"/>
            <a:ext cx="2246636" cy="74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459309DD-69FF-D048-879D-19C17D4E4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278" y="2210043"/>
            <a:ext cx="1792205" cy="5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D723CEA-CB3D-F84B-86DF-A2EA53E49342}"/>
              </a:ext>
            </a:extLst>
          </p:cNvPr>
          <p:cNvCxnSpPr>
            <a:cxnSpLocks/>
          </p:cNvCxnSpPr>
          <p:nvPr/>
        </p:nvCxnSpPr>
        <p:spPr>
          <a:xfrm flipH="1" flipV="1">
            <a:off x="1086825" y="3747193"/>
            <a:ext cx="991895" cy="485983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71F14E1-3C73-5546-ABF4-27B2502AD75E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002FA13-6445-0646-AC25-65AEFFEEC0B6}"/>
              </a:ext>
            </a:extLst>
          </p:cNvPr>
          <p:cNvCxnSpPr>
            <a:cxnSpLocks/>
          </p:cNvCxnSpPr>
          <p:nvPr/>
        </p:nvCxnSpPr>
        <p:spPr>
          <a:xfrm flipH="1">
            <a:off x="3023537" y="2274879"/>
            <a:ext cx="1037861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76F6086F-4B30-AC40-AC5D-EAAB5A09E5B2}"/>
              </a:ext>
            </a:extLst>
          </p:cNvPr>
          <p:cNvCxnSpPr>
            <a:cxnSpLocks/>
          </p:cNvCxnSpPr>
          <p:nvPr/>
        </p:nvCxnSpPr>
        <p:spPr>
          <a:xfrm flipH="1">
            <a:off x="4772934" y="2493537"/>
            <a:ext cx="1368269" cy="1666626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5006ADF-B460-4B49-952B-85D1A25DCF18}"/>
              </a:ext>
            </a:extLst>
          </p:cNvPr>
          <p:cNvCxnSpPr>
            <a:cxnSpLocks/>
          </p:cNvCxnSpPr>
          <p:nvPr/>
        </p:nvCxnSpPr>
        <p:spPr>
          <a:xfrm flipH="1" flipV="1">
            <a:off x="7091467" y="2635476"/>
            <a:ext cx="788509" cy="56268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0378444-A77B-3441-87C1-E73A89100047}"/>
              </a:ext>
            </a:extLst>
          </p:cNvPr>
          <p:cNvSpPr txBox="1"/>
          <p:nvPr/>
        </p:nvSpPr>
        <p:spPr>
          <a:xfrm>
            <a:off x="4042429" y="3243467"/>
            <a:ext cx="9188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0.343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4B73101-8465-FB4D-94B3-F7D11B3C7145}"/>
              </a:ext>
            </a:extLst>
          </p:cNvPr>
          <p:cNvSpPr txBox="1"/>
          <p:nvPr/>
        </p:nvSpPr>
        <p:spPr>
          <a:xfrm>
            <a:off x="6269438" y="1029470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0.14406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001AE66-D4E9-8444-B54B-A9E741C80490}"/>
              </a:ext>
            </a:extLst>
          </p:cNvPr>
          <p:cNvSpPr txBox="1"/>
          <p:nvPr/>
        </p:nvSpPr>
        <p:spPr>
          <a:xfrm>
            <a:off x="8165380" y="2106664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0.0043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0A7DDE6-2B9B-FB4E-916A-338B0A2676D2}"/>
              </a:ext>
            </a:extLst>
          </p:cNvPr>
          <p:cNvSpPr txBox="1"/>
          <p:nvPr/>
        </p:nvSpPr>
        <p:spPr>
          <a:xfrm>
            <a:off x="6711111" y="3197507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0.04116</a:t>
            </a:r>
          </a:p>
        </p:txBody>
      </p:sp>
      <p:pic>
        <p:nvPicPr>
          <p:cNvPr id="72" name="Picture 3">
            <a:extLst>
              <a:ext uri="{FF2B5EF4-FFF2-40B4-BE49-F238E27FC236}">
                <a16:creationId xmlns:a16="http://schemas.microsoft.com/office/drawing/2014/main" id="{67E4F89E-5AB1-A24D-BD83-1DBE4E149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1" t="51054"/>
          <a:stretch/>
        </p:blipFill>
        <p:spPr bwMode="auto">
          <a:xfrm>
            <a:off x="6795292" y="3629125"/>
            <a:ext cx="895539" cy="34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">
            <a:extLst>
              <a:ext uri="{FF2B5EF4-FFF2-40B4-BE49-F238E27FC236}">
                <a16:creationId xmlns:a16="http://schemas.microsoft.com/office/drawing/2014/main" id="{620D1C67-7C39-5945-B84E-5C61FF49D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81" t="46684" r="3499"/>
          <a:stretch/>
        </p:blipFill>
        <p:spPr bwMode="auto">
          <a:xfrm>
            <a:off x="8213374" y="2450810"/>
            <a:ext cx="654061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9596E51B-43FA-154B-BCE7-334FEC052EA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5A03F1E2-1CEB-3149-AC35-459B66BD41DB}"/>
              </a:ext>
            </a:extLst>
          </p:cNvPr>
          <p:cNvCxnSpPr>
            <a:cxnSpLocks/>
          </p:cNvCxnSpPr>
          <p:nvPr/>
        </p:nvCxnSpPr>
        <p:spPr>
          <a:xfrm flipH="1">
            <a:off x="5130760" y="4473517"/>
            <a:ext cx="1010443" cy="0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667111EC-7873-864C-8BEA-6BEE8B478C36}"/>
              </a:ext>
            </a:extLst>
          </p:cNvPr>
          <p:cNvCxnSpPr>
            <a:cxnSpLocks/>
          </p:cNvCxnSpPr>
          <p:nvPr/>
        </p:nvCxnSpPr>
        <p:spPr>
          <a:xfrm flipH="1" flipV="1">
            <a:off x="2885397" y="2635477"/>
            <a:ext cx="1176001" cy="1712052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5421270D-194B-7B4D-8EA6-A833D678DAFA}"/>
              </a:ext>
            </a:extLst>
          </p:cNvPr>
          <p:cNvCxnSpPr>
            <a:cxnSpLocks/>
          </p:cNvCxnSpPr>
          <p:nvPr/>
        </p:nvCxnSpPr>
        <p:spPr>
          <a:xfrm flipH="1" flipV="1">
            <a:off x="1086825" y="3747193"/>
            <a:ext cx="991895" cy="485983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DB6E0DD1-6149-1D45-B9E9-83AEE1E4B8E0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E264FA1D-CC34-1246-89F2-8BDB454F7B70}"/>
              </a:ext>
            </a:extLst>
          </p:cNvPr>
          <p:cNvCxnSpPr>
            <a:cxnSpLocks/>
          </p:cNvCxnSpPr>
          <p:nvPr/>
        </p:nvCxnSpPr>
        <p:spPr>
          <a:xfrm flipH="1">
            <a:off x="3023537" y="2274879"/>
            <a:ext cx="1037861" cy="0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5DA26652-07EA-694B-85FA-0F158941A7C4}"/>
              </a:ext>
            </a:extLst>
          </p:cNvPr>
          <p:cNvCxnSpPr>
            <a:cxnSpLocks/>
          </p:cNvCxnSpPr>
          <p:nvPr/>
        </p:nvCxnSpPr>
        <p:spPr>
          <a:xfrm flipH="1">
            <a:off x="4772934" y="2493537"/>
            <a:ext cx="1368269" cy="1666626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CB684C2F-D9E6-0349-AEE5-51342BBB4385}"/>
              </a:ext>
            </a:extLst>
          </p:cNvPr>
          <p:cNvCxnSpPr>
            <a:cxnSpLocks/>
          </p:cNvCxnSpPr>
          <p:nvPr/>
        </p:nvCxnSpPr>
        <p:spPr>
          <a:xfrm flipH="1" flipV="1">
            <a:off x="7049958" y="2617407"/>
            <a:ext cx="843465" cy="611468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1066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B0B6B4B-3482-B44B-8FD2-30A301F9C6F3}"/>
              </a:ext>
            </a:extLst>
          </p:cNvPr>
          <p:cNvCxnSpPr>
            <a:cxnSpLocks/>
          </p:cNvCxnSpPr>
          <p:nvPr/>
        </p:nvCxnSpPr>
        <p:spPr>
          <a:xfrm flipH="1">
            <a:off x="5130760" y="4473517"/>
            <a:ext cx="1010443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8683C83-435C-6840-B8A4-907B6C8BB0BA}"/>
              </a:ext>
            </a:extLst>
          </p:cNvPr>
          <p:cNvCxnSpPr>
            <a:cxnSpLocks/>
          </p:cNvCxnSpPr>
          <p:nvPr/>
        </p:nvCxnSpPr>
        <p:spPr>
          <a:xfrm flipH="1" flipV="1">
            <a:off x="2885397" y="2635477"/>
            <a:ext cx="1176001" cy="1712052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3" name="Picture 1">
            <a:extLst>
              <a:ext uri="{FF2B5EF4-FFF2-40B4-BE49-F238E27FC236}">
                <a16:creationId xmlns:a16="http://schemas.microsoft.com/office/drawing/2014/main" id="{C13E3497-1CFB-014B-88D2-B0B85D05F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864" y="1054281"/>
            <a:ext cx="1815785" cy="6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46D370DB-467E-7749-BD5B-37E925E4B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342" y="1049502"/>
            <a:ext cx="1790054" cy="70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5103724" cy="3424226"/>
            <a:chOff x="2035429" y="1682587"/>
            <a:chExt cx="5103724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80C85E-D903-C546-BE03-25E95419E480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E8BB7A-1B33-0A46-96D1-E9264402673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79BEB-4DB5-A74D-B2EF-A97D657156CA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0FF8E0-67E4-6440-A639-99F99D4B3A26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89498B-DCE1-574D-9FD4-CECD3E9012DF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665C6-56B0-D04A-B451-C52DE8A5CAFD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5B3838-D209-8F4D-A2E0-E660C8ED05DF}"/>
                </a:ext>
              </a:extLst>
            </p:cNvPr>
            <p:cNvGrpSpPr/>
            <p:nvPr/>
          </p:nvGrpSpPr>
          <p:grpSpPr>
            <a:xfrm>
              <a:off x="6197760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86944E-9811-FE41-B29D-D171D099F9CD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8AAC6F-47CA-174D-8D97-BABF2ECE8B7B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BAA490-C90E-6F48-B5B0-01BD68928669}"/>
                </a:ext>
              </a:extLst>
            </p:cNvPr>
            <p:cNvGrpSpPr/>
            <p:nvPr/>
          </p:nvGrpSpPr>
          <p:grpSpPr>
            <a:xfrm>
              <a:off x="6186543" y="4164686"/>
              <a:ext cx="941393" cy="942127"/>
              <a:chOff x="1076097" y="5311996"/>
              <a:chExt cx="941393" cy="942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1012E4-629F-144E-B66E-AC72445362F6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D920AF-6D82-AC4E-8296-50338507DC3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9DFB7-74FE-5A47-B818-95CF9D9F9ECC}"/>
              </a:ext>
            </a:extLst>
          </p:cNvPr>
          <p:cNvGrpSpPr/>
          <p:nvPr/>
        </p:nvGrpSpPr>
        <p:grpSpPr>
          <a:xfrm>
            <a:off x="7992785" y="2957934"/>
            <a:ext cx="941393" cy="942127"/>
            <a:chOff x="1076097" y="5311996"/>
            <a:chExt cx="941393" cy="9421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ADF2F2-4A1B-B843-958C-E70B509696F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3A8D8-8609-3D42-A633-43476C2E3ADF}"/>
                </a:ext>
              </a:extLst>
            </p:cNvPr>
            <p:cNvSpPr txBox="1"/>
            <p:nvPr/>
          </p:nvSpPr>
          <p:spPr>
            <a:xfrm>
              <a:off x="1172349" y="555222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End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7764CF-1256-0B4A-959E-168000D8A477}"/>
              </a:ext>
            </a:extLst>
          </p:cNvPr>
          <p:cNvSpPr/>
          <p:nvPr/>
        </p:nvSpPr>
        <p:spPr>
          <a:xfrm>
            <a:off x="396660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22C61-B356-A844-B07B-078098519D4E}"/>
              </a:ext>
            </a:extLst>
          </p:cNvPr>
          <p:cNvSpPr txBox="1"/>
          <p:nvPr/>
        </p:nvSpPr>
        <p:spPr>
          <a:xfrm>
            <a:off x="4245063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203D9-D885-5243-A84F-71241FED2D3D}"/>
              </a:ext>
            </a:extLst>
          </p:cNvPr>
          <p:cNvSpPr/>
          <p:nvPr/>
        </p:nvSpPr>
        <p:spPr>
          <a:xfrm>
            <a:off x="6158666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C059A-FC1A-7644-A00C-D1B4E992DC70}"/>
              </a:ext>
            </a:extLst>
          </p:cNvPr>
          <p:cNvSpPr txBox="1"/>
          <p:nvPr/>
        </p:nvSpPr>
        <p:spPr>
          <a:xfrm>
            <a:off x="6437121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CC247-2161-3F45-AFF3-875D395D7BD8}"/>
              </a:ext>
            </a:extLst>
          </p:cNvPr>
          <p:cNvSpPr txBox="1"/>
          <p:nvPr/>
        </p:nvSpPr>
        <p:spPr>
          <a:xfrm>
            <a:off x="1172714" y="486970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             2             3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AF0C4B0-C995-8641-ADF1-01E9FCC93A2E}"/>
              </a:ext>
            </a:extLst>
          </p:cNvPr>
          <p:cNvCxnSpPr>
            <a:cxnSpLocks/>
          </p:cNvCxnSpPr>
          <p:nvPr/>
        </p:nvCxnSpPr>
        <p:spPr>
          <a:xfrm flipV="1">
            <a:off x="923884" y="2384482"/>
            <a:ext cx="1197496" cy="635690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F63DD2E-D47C-AB4E-8E3E-C132A5B701FC}"/>
              </a:ext>
            </a:extLst>
          </p:cNvPr>
          <p:cNvCxnSpPr>
            <a:cxnSpLocks/>
          </p:cNvCxnSpPr>
          <p:nvPr/>
        </p:nvCxnSpPr>
        <p:spPr>
          <a:xfrm>
            <a:off x="923884" y="3846809"/>
            <a:ext cx="1122762" cy="62670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7DF986A-BAF0-5945-BDCE-51B932D4B49A}"/>
              </a:ext>
            </a:extLst>
          </p:cNvPr>
          <p:cNvCxnSpPr>
            <a:cxnSpLocks/>
          </p:cNvCxnSpPr>
          <p:nvPr/>
        </p:nvCxnSpPr>
        <p:spPr>
          <a:xfrm>
            <a:off x="3052103" y="213621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4608FCE-E330-0A43-AB4E-2868CB743D24}"/>
              </a:ext>
            </a:extLst>
          </p:cNvPr>
          <p:cNvCxnSpPr>
            <a:cxnSpLocks/>
          </p:cNvCxnSpPr>
          <p:nvPr/>
        </p:nvCxnSpPr>
        <p:spPr>
          <a:xfrm>
            <a:off x="3034912" y="465693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4C02004-6BF6-3141-A595-C8079076B3BF}"/>
              </a:ext>
            </a:extLst>
          </p:cNvPr>
          <p:cNvCxnSpPr>
            <a:cxnSpLocks/>
          </p:cNvCxnSpPr>
          <p:nvPr/>
        </p:nvCxnSpPr>
        <p:spPr>
          <a:xfrm>
            <a:off x="5130759" y="2127503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B8796E6-C839-F546-889F-52CBB597BC39}"/>
              </a:ext>
            </a:extLst>
          </p:cNvPr>
          <p:cNvCxnSpPr>
            <a:cxnSpLocks/>
          </p:cNvCxnSpPr>
          <p:nvPr/>
        </p:nvCxnSpPr>
        <p:spPr>
          <a:xfrm>
            <a:off x="7209415" y="2118787"/>
            <a:ext cx="1063902" cy="839145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6B7DDD2-820F-7647-A686-74CD2EC29199}"/>
              </a:ext>
            </a:extLst>
          </p:cNvPr>
          <p:cNvCxnSpPr>
            <a:cxnSpLocks/>
          </p:cNvCxnSpPr>
          <p:nvPr/>
        </p:nvCxnSpPr>
        <p:spPr>
          <a:xfrm>
            <a:off x="5114717" y="4626521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2CEE93E-442D-664D-9020-2CD518CE7135}"/>
              </a:ext>
            </a:extLst>
          </p:cNvPr>
          <p:cNvCxnSpPr>
            <a:cxnSpLocks/>
          </p:cNvCxnSpPr>
          <p:nvPr/>
        </p:nvCxnSpPr>
        <p:spPr>
          <a:xfrm flipV="1">
            <a:off x="7194522" y="3900059"/>
            <a:ext cx="1025594" cy="696044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DA64A50-28F9-C24C-B1D5-12F4DB01211C}"/>
              </a:ext>
            </a:extLst>
          </p:cNvPr>
          <p:cNvCxnSpPr>
            <a:cxnSpLocks/>
          </p:cNvCxnSpPr>
          <p:nvPr/>
        </p:nvCxnSpPr>
        <p:spPr>
          <a:xfrm>
            <a:off x="3001749" y="2414180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80F234E-59A0-874E-B73B-55E4E455CEF5}"/>
              </a:ext>
            </a:extLst>
          </p:cNvPr>
          <p:cNvCxnSpPr>
            <a:cxnSpLocks/>
          </p:cNvCxnSpPr>
          <p:nvPr/>
        </p:nvCxnSpPr>
        <p:spPr>
          <a:xfrm>
            <a:off x="5104111" y="2405474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CF87DD2-0214-394C-A388-DE4A7048B445}"/>
              </a:ext>
            </a:extLst>
          </p:cNvPr>
          <p:cNvCxnSpPr>
            <a:cxnSpLocks/>
          </p:cNvCxnSpPr>
          <p:nvPr/>
        </p:nvCxnSpPr>
        <p:spPr>
          <a:xfrm flipV="1">
            <a:off x="5033849" y="2617407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72FD7C0-09B6-1C4F-8795-6ECC376B7BE1}"/>
              </a:ext>
            </a:extLst>
          </p:cNvPr>
          <p:cNvCxnSpPr>
            <a:cxnSpLocks/>
          </p:cNvCxnSpPr>
          <p:nvPr/>
        </p:nvCxnSpPr>
        <p:spPr>
          <a:xfrm flipV="1">
            <a:off x="2878082" y="2526366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2">
            <a:extLst>
              <a:ext uri="{FF2B5EF4-FFF2-40B4-BE49-F238E27FC236}">
                <a16:creationId xmlns:a16="http://schemas.microsoft.com/office/drawing/2014/main" id="{A527B508-E7FE-9944-9183-10EF930B2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9" y="4524182"/>
            <a:ext cx="1826281" cy="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">
            <a:extLst>
              <a:ext uri="{FF2B5EF4-FFF2-40B4-BE49-F238E27FC236}">
                <a16:creationId xmlns:a16="http://schemas.microsoft.com/office/drawing/2014/main" id="{B5BCBFFC-D684-6547-8A48-E8210619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1" y="1570242"/>
            <a:ext cx="1660255" cy="6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56E9646-F6D1-8B47-BB39-4E10462BC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510" y="3309204"/>
            <a:ext cx="1927423" cy="6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715D221-7E60-1144-A13A-DB059EF78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68" y="3189379"/>
            <a:ext cx="2246636" cy="74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459309DD-69FF-D048-879D-19C17D4E4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278" y="2210043"/>
            <a:ext cx="1792205" cy="5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D723CEA-CB3D-F84B-86DF-A2EA53E49342}"/>
              </a:ext>
            </a:extLst>
          </p:cNvPr>
          <p:cNvCxnSpPr>
            <a:cxnSpLocks/>
          </p:cNvCxnSpPr>
          <p:nvPr/>
        </p:nvCxnSpPr>
        <p:spPr>
          <a:xfrm flipH="1" flipV="1">
            <a:off x="1086825" y="3747193"/>
            <a:ext cx="991895" cy="485983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71F14E1-3C73-5546-ABF4-27B2502AD75E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002FA13-6445-0646-AC25-65AEFFEEC0B6}"/>
              </a:ext>
            </a:extLst>
          </p:cNvPr>
          <p:cNvCxnSpPr>
            <a:cxnSpLocks/>
          </p:cNvCxnSpPr>
          <p:nvPr/>
        </p:nvCxnSpPr>
        <p:spPr>
          <a:xfrm flipH="1">
            <a:off x="3023537" y="2274879"/>
            <a:ext cx="1037861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76F6086F-4B30-AC40-AC5D-EAAB5A09E5B2}"/>
              </a:ext>
            </a:extLst>
          </p:cNvPr>
          <p:cNvCxnSpPr>
            <a:cxnSpLocks/>
          </p:cNvCxnSpPr>
          <p:nvPr/>
        </p:nvCxnSpPr>
        <p:spPr>
          <a:xfrm flipH="1">
            <a:off x="4772934" y="2493537"/>
            <a:ext cx="1368269" cy="1666626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5006ADF-B460-4B49-952B-85D1A25DCF18}"/>
              </a:ext>
            </a:extLst>
          </p:cNvPr>
          <p:cNvCxnSpPr>
            <a:cxnSpLocks/>
          </p:cNvCxnSpPr>
          <p:nvPr/>
        </p:nvCxnSpPr>
        <p:spPr>
          <a:xfrm flipH="1" flipV="1">
            <a:off x="7091467" y="2635476"/>
            <a:ext cx="788509" cy="56268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0378444-A77B-3441-87C1-E73A89100047}"/>
              </a:ext>
            </a:extLst>
          </p:cNvPr>
          <p:cNvSpPr txBox="1"/>
          <p:nvPr/>
        </p:nvSpPr>
        <p:spPr>
          <a:xfrm>
            <a:off x="4042429" y="3243467"/>
            <a:ext cx="9188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0.343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4B73101-8465-FB4D-94B3-F7D11B3C7145}"/>
              </a:ext>
            </a:extLst>
          </p:cNvPr>
          <p:cNvSpPr txBox="1"/>
          <p:nvPr/>
        </p:nvSpPr>
        <p:spPr>
          <a:xfrm>
            <a:off x="6269438" y="1029470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0.14406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001AE66-D4E9-8444-B54B-A9E741C80490}"/>
              </a:ext>
            </a:extLst>
          </p:cNvPr>
          <p:cNvSpPr txBox="1"/>
          <p:nvPr/>
        </p:nvSpPr>
        <p:spPr>
          <a:xfrm>
            <a:off x="8165380" y="2106664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0.0043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0A7DDE6-2B9B-FB4E-916A-338B0A2676D2}"/>
              </a:ext>
            </a:extLst>
          </p:cNvPr>
          <p:cNvSpPr txBox="1"/>
          <p:nvPr/>
        </p:nvSpPr>
        <p:spPr>
          <a:xfrm>
            <a:off x="6711111" y="3197507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0.04116</a:t>
            </a:r>
          </a:p>
        </p:txBody>
      </p:sp>
      <p:pic>
        <p:nvPicPr>
          <p:cNvPr id="72" name="Picture 3">
            <a:extLst>
              <a:ext uri="{FF2B5EF4-FFF2-40B4-BE49-F238E27FC236}">
                <a16:creationId xmlns:a16="http://schemas.microsoft.com/office/drawing/2014/main" id="{67E4F89E-5AB1-A24D-BD83-1DBE4E149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1" t="51054"/>
          <a:stretch/>
        </p:blipFill>
        <p:spPr bwMode="auto">
          <a:xfrm>
            <a:off x="6795292" y="3629125"/>
            <a:ext cx="895539" cy="34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">
            <a:extLst>
              <a:ext uri="{FF2B5EF4-FFF2-40B4-BE49-F238E27FC236}">
                <a16:creationId xmlns:a16="http://schemas.microsoft.com/office/drawing/2014/main" id="{620D1C67-7C39-5945-B84E-5C61FF49D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81" t="46684" r="3499"/>
          <a:stretch/>
        </p:blipFill>
        <p:spPr bwMode="auto">
          <a:xfrm>
            <a:off x="8213374" y="2450810"/>
            <a:ext cx="654061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9596E51B-43FA-154B-BCE7-334FEC052EA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667111EC-7873-864C-8BEA-6BEE8B478C36}"/>
              </a:ext>
            </a:extLst>
          </p:cNvPr>
          <p:cNvCxnSpPr>
            <a:cxnSpLocks/>
          </p:cNvCxnSpPr>
          <p:nvPr/>
        </p:nvCxnSpPr>
        <p:spPr>
          <a:xfrm flipH="1" flipV="1">
            <a:off x="2885397" y="2635477"/>
            <a:ext cx="1176001" cy="1712052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DB6E0DD1-6149-1D45-B9E9-83AEE1E4B8E0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5DA26652-07EA-694B-85FA-0F158941A7C4}"/>
              </a:ext>
            </a:extLst>
          </p:cNvPr>
          <p:cNvCxnSpPr>
            <a:cxnSpLocks/>
          </p:cNvCxnSpPr>
          <p:nvPr/>
        </p:nvCxnSpPr>
        <p:spPr>
          <a:xfrm flipH="1">
            <a:off x="4772934" y="2493537"/>
            <a:ext cx="1368269" cy="1666626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CB684C2F-D9E6-0349-AEE5-51342BBB4385}"/>
              </a:ext>
            </a:extLst>
          </p:cNvPr>
          <p:cNvCxnSpPr>
            <a:cxnSpLocks/>
          </p:cNvCxnSpPr>
          <p:nvPr/>
        </p:nvCxnSpPr>
        <p:spPr>
          <a:xfrm flipH="1" flipV="1">
            <a:off x="7049958" y="2617407"/>
            <a:ext cx="843465" cy="611468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623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B0B6B4B-3482-B44B-8FD2-30A301F9C6F3}"/>
              </a:ext>
            </a:extLst>
          </p:cNvPr>
          <p:cNvCxnSpPr>
            <a:cxnSpLocks/>
          </p:cNvCxnSpPr>
          <p:nvPr/>
        </p:nvCxnSpPr>
        <p:spPr>
          <a:xfrm flipH="1">
            <a:off x="5130760" y="4473517"/>
            <a:ext cx="1010443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8683C83-435C-6840-B8A4-907B6C8BB0BA}"/>
              </a:ext>
            </a:extLst>
          </p:cNvPr>
          <p:cNvCxnSpPr>
            <a:cxnSpLocks/>
          </p:cNvCxnSpPr>
          <p:nvPr/>
        </p:nvCxnSpPr>
        <p:spPr>
          <a:xfrm flipH="1" flipV="1">
            <a:off x="2885397" y="2635477"/>
            <a:ext cx="1176001" cy="1712052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3" name="Picture 1">
            <a:extLst>
              <a:ext uri="{FF2B5EF4-FFF2-40B4-BE49-F238E27FC236}">
                <a16:creationId xmlns:a16="http://schemas.microsoft.com/office/drawing/2014/main" id="{C13E3497-1CFB-014B-88D2-B0B85D05F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864" y="1054281"/>
            <a:ext cx="1815785" cy="6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46D370DB-467E-7749-BD5B-37E925E4B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342" y="1049502"/>
            <a:ext cx="1790054" cy="70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5103724" cy="3424226"/>
            <a:chOff x="2035429" y="1682587"/>
            <a:chExt cx="5103724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80C85E-D903-C546-BE03-25E95419E480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E8BB7A-1B33-0A46-96D1-E9264402673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79BEB-4DB5-A74D-B2EF-A97D657156CA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0FF8E0-67E4-6440-A639-99F99D4B3A26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89498B-DCE1-574D-9FD4-CECD3E9012DF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665C6-56B0-D04A-B451-C52DE8A5CAFD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5B3838-D209-8F4D-A2E0-E660C8ED05DF}"/>
                </a:ext>
              </a:extLst>
            </p:cNvPr>
            <p:cNvGrpSpPr/>
            <p:nvPr/>
          </p:nvGrpSpPr>
          <p:grpSpPr>
            <a:xfrm>
              <a:off x="6197760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86944E-9811-FE41-B29D-D171D099F9CD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8AAC6F-47CA-174D-8D97-BABF2ECE8B7B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BAA490-C90E-6F48-B5B0-01BD68928669}"/>
                </a:ext>
              </a:extLst>
            </p:cNvPr>
            <p:cNvGrpSpPr/>
            <p:nvPr/>
          </p:nvGrpSpPr>
          <p:grpSpPr>
            <a:xfrm>
              <a:off x="6186543" y="4164686"/>
              <a:ext cx="941393" cy="942127"/>
              <a:chOff x="1076097" y="5311996"/>
              <a:chExt cx="941393" cy="942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1012E4-629F-144E-B66E-AC72445362F6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D920AF-6D82-AC4E-8296-50338507DC3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9DFB7-74FE-5A47-B818-95CF9D9F9ECC}"/>
              </a:ext>
            </a:extLst>
          </p:cNvPr>
          <p:cNvGrpSpPr/>
          <p:nvPr/>
        </p:nvGrpSpPr>
        <p:grpSpPr>
          <a:xfrm>
            <a:off x="7992785" y="2957934"/>
            <a:ext cx="941393" cy="942127"/>
            <a:chOff x="1076097" y="5311996"/>
            <a:chExt cx="941393" cy="9421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ADF2F2-4A1B-B843-958C-E70B509696F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3A8D8-8609-3D42-A633-43476C2E3ADF}"/>
                </a:ext>
              </a:extLst>
            </p:cNvPr>
            <p:cNvSpPr txBox="1"/>
            <p:nvPr/>
          </p:nvSpPr>
          <p:spPr>
            <a:xfrm>
              <a:off x="1172349" y="555222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End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7764CF-1256-0B4A-959E-168000D8A477}"/>
              </a:ext>
            </a:extLst>
          </p:cNvPr>
          <p:cNvSpPr/>
          <p:nvPr/>
        </p:nvSpPr>
        <p:spPr>
          <a:xfrm>
            <a:off x="396660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22C61-B356-A844-B07B-078098519D4E}"/>
              </a:ext>
            </a:extLst>
          </p:cNvPr>
          <p:cNvSpPr txBox="1"/>
          <p:nvPr/>
        </p:nvSpPr>
        <p:spPr>
          <a:xfrm>
            <a:off x="4245063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203D9-D885-5243-A84F-71241FED2D3D}"/>
              </a:ext>
            </a:extLst>
          </p:cNvPr>
          <p:cNvSpPr/>
          <p:nvPr/>
        </p:nvSpPr>
        <p:spPr>
          <a:xfrm>
            <a:off x="6158666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C059A-FC1A-7644-A00C-D1B4E992DC70}"/>
              </a:ext>
            </a:extLst>
          </p:cNvPr>
          <p:cNvSpPr txBox="1"/>
          <p:nvPr/>
        </p:nvSpPr>
        <p:spPr>
          <a:xfrm>
            <a:off x="6437121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CC247-2161-3F45-AFF3-875D395D7BD8}"/>
              </a:ext>
            </a:extLst>
          </p:cNvPr>
          <p:cNvSpPr txBox="1"/>
          <p:nvPr/>
        </p:nvSpPr>
        <p:spPr>
          <a:xfrm>
            <a:off x="1172714" y="486970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             2             3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AF0C4B0-C995-8641-ADF1-01E9FCC93A2E}"/>
              </a:ext>
            </a:extLst>
          </p:cNvPr>
          <p:cNvCxnSpPr>
            <a:cxnSpLocks/>
          </p:cNvCxnSpPr>
          <p:nvPr/>
        </p:nvCxnSpPr>
        <p:spPr>
          <a:xfrm flipV="1">
            <a:off x="923884" y="2384482"/>
            <a:ext cx="1197496" cy="635690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F63DD2E-D47C-AB4E-8E3E-C132A5B701FC}"/>
              </a:ext>
            </a:extLst>
          </p:cNvPr>
          <p:cNvCxnSpPr>
            <a:cxnSpLocks/>
          </p:cNvCxnSpPr>
          <p:nvPr/>
        </p:nvCxnSpPr>
        <p:spPr>
          <a:xfrm>
            <a:off x="923884" y="3846809"/>
            <a:ext cx="1122762" cy="62670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7DF986A-BAF0-5945-BDCE-51B932D4B49A}"/>
              </a:ext>
            </a:extLst>
          </p:cNvPr>
          <p:cNvCxnSpPr>
            <a:cxnSpLocks/>
          </p:cNvCxnSpPr>
          <p:nvPr/>
        </p:nvCxnSpPr>
        <p:spPr>
          <a:xfrm>
            <a:off x="3052103" y="213621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4608FCE-E330-0A43-AB4E-2868CB743D24}"/>
              </a:ext>
            </a:extLst>
          </p:cNvPr>
          <p:cNvCxnSpPr>
            <a:cxnSpLocks/>
          </p:cNvCxnSpPr>
          <p:nvPr/>
        </p:nvCxnSpPr>
        <p:spPr>
          <a:xfrm>
            <a:off x="3034912" y="465693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4C02004-6BF6-3141-A595-C8079076B3BF}"/>
              </a:ext>
            </a:extLst>
          </p:cNvPr>
          <p:cNvCxnSpPr>
            <a:cxnSpLocks/>
          </p:cNvCxnSpPr>
          <p:nvPr/>
        </p:nvCxnSpPr>
        <p:spPr>
          <a:xfrm>
            <a:off x="5130759" y="2127503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B8796E6-C839-F546-889F-52CBB597BC39}"/>
              </a:ext>
            </a:extLst>
          </p:cNvPr>
          <p:cNvCxnSpPr>
            <a:cxnSpLocks/>
          </p:cNvCxnSpPr>
          <p:nvPr/>
        </p:nvCxnSpPr>
        <p:spPr>
          <a:xfrm>
            <a:off x="7209415" y="2118787"/>
            <a:ext cx="1063902" cy="839145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6B7DDD2-820F-7647-A686-74CD2EC29199}"/>
              </a:ext>
            </a:extLst>
          </p:cNvPr>
          <p:cNvCxnSpPr>
            <a:cxnSpLocks/>
          </p:cNvCxnSpPr>
          <p:nvPr/>
        </p:nvCxnSpPr>
        <p:spPr>
          <a:xfrm>
            <a:off x="5114717" y="4626521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2CEE93E-442D-664D-9020-2CD518CE7135}"/>
              </a:ext>
            </a:extLst>
          </p:cNvPr>
          <p:cNvCxnSpPr>
            <a:cxnSpLocks/>
          </p:cNvCxnSpPr>
          <p:nvPr/>
        </p:nvCxnSpPr>
        <p:spPr>
          <a:xfrm flipV="1">
            <a:off x="7194522" y="3900059"/>
            <a:ext cx="1025594" cy="696044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DA64A50-28F9-C24C-B1D5-12F4DB01211C}"/>
              </a:ext>
            </a:extLst>
          </p:cNvPr>
          <p:cNvCxnSpPr>
            <a:cxnSpLocks/>
          </p:cNvCxnSpPr>
          <p:nvPr/>
        </p:nvCxnSpPr>
        <p:spPr>
          <a:xfrm>
            <a:off x="3001749" y="2414180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80F234E-59A0-874E-B73B-55E4E455CEF5}"/>
              </a:ext>
            </a:extLst>
          </p:cNvPr>
          <p:cNvCxnSpPr>
            <a:cxnSpLocks/>
          </p:cNvCxnSpPr>
          <p:nvPr/>
        </p:nvCxnSpPr>
        <p:spPr>
          <a:xfrm>
            <a:off x="5104111" y="2405474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CF87DD2-0214-394C-A388-DE4A7048B445}"/>
              </a:ext>
            </a:extLst>
          </p:cNvPr>
          <p:cNvCxnSpPr>
            <a:cxnSpLocks/>
          </p:cNvCxnSpPr>
          <p:nvPr/>
        </p:nvCxnSpPr>
        <p:spPr>
          <a:xfrm flipV="1">
            <a:off x="5033849" y="2617407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72FD7C0-09B6-1C4F-8795-6ECC376B7BE1}"/>
              </a:ext>
            </a:extLst>
          </p:cNvPr>
          <p:cNvCxnSpPr>
            <a:cxnSpLocks/>
          </p:cNvCxnSpPr>
          <p:nvPr/>
        </p:nvCxnSpPr>
        <p:spPr>
          <a:xfrm flipV="1">
            <a:off x="2878082" y="2526366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2">
            <a:extLst>
              <a:ext uri="{FF2B5EF4-FFF2-40B4-BE49-F238E27FC236}">
                <a16:creationId xmlns:a16="http://schemas.microsoft.com/office/drawing/2014/main" id="{A527B508-E7FE-9944-9183-10EF930B2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9" y="4524182"/>
            <a:ext cx="1826281" cy="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">
            <a:extLst>
              <a:ext uri="{FF2B5EF4-FFF2-40B4-BE49-F238E27FC236}">
                <a16:creationId xmlns:a16="http://schemas.microsoft.com/office/drawing/2014/main" id="{B5BCBFFC-D684-6547-8A48-E8210619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1" y="1570242"/>
            <a:ext cx="1660255" cy="6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56E9646-F6D1-8B47-BB39-4E10462BC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510" y="3309204"/>
            <a:ext cx="1927423" cy="6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715D221-7E60-1144-A13A-DB059EF78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68" y="3189379"/>
            <a:ext cx="2246636" cy="74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459309DD-69FF-D048-879D-19C17D4E4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278" y="2210043"/>
            <a:ext cx="1792205" cy="5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D723CEA-CB3D-F84B-86DF-A2EA53E49342}"/>
              </a:ext>
            </a:extLst>
          </p:cNvPr>
          <p:cNvCxnSpPr>
            <a:cxnSpLocks/>
          </p:cNvCxnSpPr>
          <p:nvPr/>
        </p:nvCxnSpPr>
        <p:spPr>
          <a:xfrm flipH="1" flipV="1">
            <a:off x="1086825" y="3747193"/>
            <a:ext cx="991895" cy="485983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71F14E1-3C73-5546-ABF4-27B2502AD75E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002FA13-6445-0646-AC25-65AEFFEEC0B6}"/>
              </a:ext>
            </a:extLst>
          </p:cNvPr>
          <p:cNvCxnSpPr>
            <a:cxnSpLocks/>
          </p:cNvCxnSpPr>
          <p:nvPr/>
        </p:nvCxnSpPr>
        <p:spPr>
          <a:xfrm flipH="1">
            <a:off x="3023537" y="2274879"/>
            <a:ext cx="1037861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76F6086F-4B30-AC40-AC5D-EAAB5A09E5B2}"/>
              </a:ext>
            </a:extLst>
          </p:cNvPr>
          <p:cNvCxnSpPr>
            <a:cxnSpLocks/>
          </p:cNvCxnSpPr>
          <p:nvPr/>
        </p:nvCxnSpPr>
        <p:spPr>
          <a:xfrm flipH="1">
            <a:off x="4772934" y="2493537"/>
            <a:ext cx="1368269" cy="1666626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5006ADF-B460-4B49-952B-85D1A25DCF18}"/>
              </a:ext>
            </a:extLst>
          </p:cNvPr>
          <p:cNvCxnSpPr>
            <a:cxnSpLocks/>
          </p:cNvCxnSpPr>
          <p:nvPr/>
        </p:nvCxnSpPr>
        <p:spPr>
          <a:xfrm flipH="1" flipV="1">
            <a:off x="7091467" y="2635476"/>
            <a:ext cx="788509" cy="56268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0378444-A77B-3441-87C1-E73A89100047}"/>
              </a:ext>
            </a:extLst>
          </p:cNvPr>
          <p:cNvSpPr txBox="1"/>
          <p:nvPr/>
        </p:nvSpPr>
        <p:spPr>
          <a:xfrm>
            <a:off x="4042429" y="3243467"/>
            <a:ext cx="9188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0.343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4B73101-8465-FB4D-94B3-F7D11B3C7145}"/>
              </a:ext>
            </a:extLst>
          </p:cNvPr>
          <p:cNvSpPr txBox="1"/>
          <p:nvPr/>
        </p:nvSpPr>
        <p:spPr>
          <a:xfrm>
            <a:off x="6269438" y="1029470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0.14406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001AE66-D4E9-8444-B54B-A9E741C80490}"/>
              </a:ext>
            </a:extLst>
          </p:cNvPr>
          <p:cNvSpPr txBox="1"/>
          <p:nvPr/>
        </p:nvSpPr>
        <p:spPr>
          <a:xfrm>
            <a:off x="8165380" y="2106664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0.0043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0A7DDE6-2B9B-FB4E-916A-338B0A2676D2}"/>
              </a:ext>
            </a:extLst>
          </p:cNvPr>
          <p:cNvSpPr txBox="1"/>
          <p:nvPr/>
        </p:nvSpPr>
        <p:spPr>
          <a:xfrm>
            <a:off x="6711111" y="3197507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0.04116</a:t>
            </a:r>
          </a:p>
        </p:txBody>
      </p:sp>
      <p:pic>
        <p:nvPicPr>
          <p:cNvPr id="72" name="Picture 3">
            <a:extLst>
              <a:ext uri="{FF2B5EF4-FFF2-40B4-BE49-F238E27FC236}">
                <a16:creationId xmlns:a16="http://schemas.microsoft.com/office/drawing/2014/main" id="{67E4F89E-5AB1-A24D-BD83-1DBE4E149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1" t="51054"/>
          <a:stretch/>
        </p:blipFill>
        <p:spPr bwMode="auto">
          <a:xfrm>
            <a:off x="6795292" y="3629125"/>
            <a:ext cx="895539" cy="34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">
            <a:extLst>
              <a:ext uri="{FF2B5EF4-FFF2-40B4-BE49-F238E27FC236}">
                <a16:creationId xmlns:a16="http://schemas.microsoft.com/office/drawing/2014/main" id="{620D1C67-7C39-5945-B84E-5C61FF49D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81" t="46684" r="3499"/>
          <a:stretch/>
        </p:blipFill>
        <p:spPr bwMode="auto">
          <a:xfrm>
            <a:off x="8213374" y="2450810"/>
            <a:ext cx="654061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9596E51B-43FA-154B-BCE7-334FEC052EA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667111EC-7873-864C-8BEA-6BEE8B478C36}"/>
              </a:ext>
            </a:extLst>
          </p:cNvPr>
          <p:cNvCxnSpPr>
            <a:cxnSpLocks/>
          </p:cNvCxnSpPr>
          <p:nvPr/>
        </p:nvCxnSpPr>
        <p:spPr>
          <a:xfrm flipH="1" flipV="1">
            <a:off x="2885397" y="2635477"/>
            <a:ext cx="1176001" cy="1712052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DB6E0DD1-6149-1D45-B9E9-83AEE1E4B8E0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5DA26652-07EA-694B-85FA-0F158941A7C4}"/>
              </a:ext>
            </a:extLst>
          </p:cNvPr>
          <p:cNvCxnSpPr>
            <a:cxnSpLocks/>
          </p:cNvCxnSpPr>
          <p:nvPr/>
        </p:nvCxnSpPr>
        <p:spPr>
          <a:xfrm flipH="1">
            <a:off x="4772934" y="2493537"/>
            <a:ext cx="1368269" cy="1666626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CB684C2F-D9E6-0349-AEE5-51342BBB4385}"/>
              </a:ext>
            </a:extLst>
          </p:cNvPr>
          <p:cNvCxnSpPr>
            <a:cxnSpLocks/>
          </p:cNvCxnSpPr>
          <p:nvPr/>
        </p:nvCxnSpPr>
        <p:spPr>
          <a:xfrm flipH="1" flipV="1">
            <a:off x="7049958" y="2617407"/>
            <a:ext cx="843465" cy="611468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008BF744-0429-6C47-8939-15F76ADDD9D9}"/>
              </a:ext>
            </a:extLst>
          </p:cNvPr>
          <p:cNvSpPr/>
          <p:nvPr/>
        </p:nvSpPr>
        <p:spPr>
          <a:xfrm>
            <a:off x="20250" y="4310836"/>
            <a:ext cx="9144000" cy="16215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71C2E6F-979B-954E-9804-BEC6333EF284}"/>
              </a:ext>
            </a:extLst>
          </p:cNvPr>
          <p:cNvSpPr txBox="1"/>
          <p:nvPr/>
        </p:nvSpPr>
        <p:spPr>
          <a:xfrm>
            <a:off x="372681" y="4524182"/>
            <a:ext cx="8466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Viterbi sequence:   &lt; Call, </a:t>
            </a:r>
            <a:r>
              <a:rPr lang="en-US" sz="2400" dirty="0">
                <a:solidFill>
                  <a:prstClr val="white"/>
                </a:solidFill>
                <a:latin typeface="Lucida Bright" panose="02040602050505020304" pitchFamily="18" charset="77"/>
              </a:rPr>
              <a:t>NoCall, Call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&gt;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70787C3-A162-A240-B7B9-7B0A46ABB50D}"/>
              </a:ext>
            </a:extLst>
          </p:cNvPr>
          <p:cNvSpPr txBox="1"/>
          <p:nvPr/>
        </p:nvSpPr>
        <p:spPr>
          <a:xfrm>
            <a:off x="372681" y="5140501"/>
            <a:ext cx="8466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P(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&lt;</a:t>
            </a:r>
            <a:r>
              <a:rPr lang="en-US" dirty="0">
                <a:solidFill>
                  <a:prstClr val="white"/>
                </a:solidFill>
                <a:latin typeface="Lucida Bright" panose="02040602050505020304" pitchFamily="18" charset="77"/>
              </a:rPr>
              <a:t>Call, NoCall, Call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&gt;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|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&lt;Near, Far, Far&gt;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) = 0.0043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719FCB1-F626-424E-994B-180CBD7191E3}"/>
              </a:ext>
            </a:extLst>
          </p:cNvPr>
          <p:cNvSpPr txBox="1"/>
          <p:nvPr/>
        </p:nvSpPr>
        <p:spPr>
          <a:xfrm>
            <a:off x="0" y="1974697"/>
            <a:ext cx="9144000" cy="116955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For complete step by step solution of this example visit: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http://</a:t>
            </a:r>
            <a:r>
              <a:rPr lang="en-US" dirty="0" err="1">
                <a:solidFill>
                  <a:schemeClr val="bg1"/>
                </a:solidFill>
              </a:rPr>
              <a:t>www.cs.umd.edu</a:t>
            </a:r>
            <a:r>
              <a:rPr lang="en-US" dirty="0">
                <a:solidFill>
                  <a:schemeClr val="bg1"/>
                </a:solidFill>
              </a:rPr>
              <a:t>/class/fall2021/cmsc715/</a:t>
            </a:r>
            <a:r>
              <a:rPr lang="en-US" dirty="0" err="1">
                <a:solidFill>
                  <a:schemeClr val="bg1"/>
                </a:solidFill>
              </a:rPr>
              <a:t>course_materials</a:t>
            </a:r>
            <a:r>
              <a:rPr lang="en-US" dirty="0">
                <a:solidFill>
                  <a:schemeClr val="bg1"/>
                </a:solidFill>
              </a:rPr>
              <a:t>/slides/</a:t>
            </a:r>
            <a:r>
              <a:rPr lang="en-US" dirty="0" err="1">
                <a:solidFill>
                  <a:schemeClr val="bg1"/>
                </a:solidFill>
              </a:rPr>
              <a:t>Viterbi_solution.pdf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9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B76FB3-5A28-9047-A1E9-EBFACF8FA8B2}"/>
              </a:ext>
            </a:extLst>
          </p:cNvPr>
          <p:cNvSpPr txBox="1"/>
          <p:nvPr/>
        </p:nvSpPr>
        <p:spPr>
          <a:xfrm>
            <a:off x="154641" y="1659285"/>
            <a:ext cx="88347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Team of two. Need the instructor's permission for any other team sizes.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More than one team may pick the same project idea, must work independently.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Your final project report should contain no more than six (6) pages, including all figures and references.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1A7CA6-0C14-8843-B68B-9A95FF5BE15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 project: Rules</a:t>
            </a:r>
          </a:p>
        </p:txBody>
      </p:sp>
    </p:spTree>
    <p:extLst>
      <p:ext uri="{BB962C8B-B14F-4D97-AF65-F5344CB8AC3E}">
        <p14:creationId xmlns:p14="http://schemas.microsoft.com/office/powerpoint/2010/main" val="396428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26D871-08F0-B349-9982-50D28AD33389}"/>
              </a:ext>
            </a:extLst>
          </p:cNvPr>
          <p:cNvSpPr/>
          <p:nvPr/>
        </p:nvSpPr>
        <p:spPr>
          <a:xfrm>
            <a:off x="0" y="2618232"/>
            <a:ext cx="9144000" cy="162153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05E10C-3BCD-FA4E-A447-72476ACE835D}"/>
              </a:ext>
            </a:extLst>
          </p:cNvPr>
          <p:cNvSpPr txBox="1"/>
          <p:nvPr/>
        </p:nvSpPr>
        <p:spPr>
          <a:xfrm>
            <a:off x="531159" y="2828835"/>
            <a:ext cx="80816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Sample applications of statistical inference in IoT</a:t>
            </a:r>
          </a:p>
        </p:txBody>
      </p:sp>
    </p:spTree>
    <p:extLst>
      <p:ext uri="{BB962C8B-B14F-4D97-AF65-F5344CB8AC3E}">
        <p14:creationId xmlns:p14="http://schemas.microsoft.com/office/powerpoint/2010/main" val="8722276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612576" y="836712"/>
            <a:ext cx="10081120" cy="1872208"/>
          </a:xfrm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MoLe</a:t>
            </a:r>
            <a:br>
              <a:rPr lang="en-US" sz="3600" b="1" dirty="0"/>
            </a:br>
            <a:r>
              <a:rPr lang="en-US" sz="3600" b="1" dirty="0">
                <a:solidFill>
                  <a:srgbClr val="FF0000"/>
                </a:solidFill>
              </a:rPr>
              <a:t>Mo</a:t>
            </a:r>
            <a:r>
              <a:rPr lang="en-US" sz="3600" b="1" dirty="0"/>
              <a:t>tion </a:t>
            </a:r>
            <a:r>
              <a:rPr lang="en-US" sz="3600" b="1" dirty="0">
                <a:solidFill>
                  <a:srgbClr val="FF0000"/>
                </a:solidFill>
              </a:rPr>
              <a:t>Le</a:t>
            </a:r>
            <a:r>
              <a:rPr lang="en-US" sz="3600" b="1" dirty="0"/>
              <a:t>aks through </a:t>
            </a:r>
            <a:r>
              <a:rPr lang="en-US" sz="3600" b="1" dirty="0" err="1"/>
              <a:t>Smartwatch</a:t>
            </a:r>
            <a:r>
              <a:rPr lang="en-US" sz="3600" b="1" dirty="0"/>
              <a:t> Sensors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91570" y="3789040"/>
            <a:ext cx="8113078" cy="231798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He Wang</a:t>
            </a:r>
          </a:p>
          <a:p>
            <a:pPr>
              <a:spcBef>
                <a:spcPts val="0"/>
              </a:spcBef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Ted </a:t>
            </a:r>
            <a:r>
              <a:rPr lang="en-US" sz="2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Tsung-Te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Lai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Romit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Roy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Choudhury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UIUC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MobiCom’15 Presentation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20" y="2930996"/>
            <a:ext cx="3312942" cy="330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141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8720"/>
            <a:ext cx="9144000" cy="6858000"/>
          </a:xfrm>
          <a:prstGeom prst="rect">
            <a:avLst/>
          </a:prstGeom>
        </p:spPr>
      </p:pic>
      <p:sp>
        <p:nvSpPr>
          <p:cNvPr id="4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Your Watch Knows About You</a:t>
            </a:r>
          </a:p>
        </p:txBody>
      </p:sp>
      <p:sp>
        <p:nvSpPr>
          <p:cNvPr id="9" name="TextBox 67"/>
          <p:cNvSpPr txBox="1"/>
          <p:nvPr/>
        </p:nvSpPr>
        <p:spPr>
          <a:xfrm>
            <a:off x="1043608" y="836712"/>
            <a:ext cx="835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More Than You Think?</a:t>
            </a:r>
          </a:p>
        </p:txBody>
      </p:sp>
    </p:spTree>
    <p:extLst>
      <p:ext uri="{BB962C8B-B14F-4D97-AF65-F5344CB8AC3E}">
        <p14:creationId xmlns:p14="http://schemas.microsoft.com/office/powerpoint/2010/main" val="115736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10116616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>
              <a:spcBef>
                <a:spcPct val="0"/>
              </a:spcBef>
            </a:pPr>
            <a:r>
              <a:rPr lang="en-US" altLang="zh-TW" sz="3600" dirty="0">
                <a:solidFill>
                  <a:schemeClr val="bg1"/>
                </a:solidFill>
              </a:rPr>
              <a:t>Watch = Spy? Monitor Typing in Background? </a:t>
            </a:r>
          </a:p>
        </p:txBody>
      </p:sp>
      <p:pic>
        <p:nvPicPr>
          <p:cNvPr id="2" name="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24544" y="980728"/>
            <a:ext cx="10448484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3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-145251" y="2636912"/>
            <a:ext cx="9361040" cy="93610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3900" dirty="0">
                <a:solidFill>
                  <a:schemeClr val="bg1"/>
                </a:solidFill>
              </a:rPr>
              <a:t>Watch motion sensor to infer input words?</a:t>
            </a: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endParaRPr lang="en-US" altLang="zh-TW" sz="36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6" y="3789040"/>
            <a:ext cx="3608769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600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Understand Human Typing</a:t>
            </a:r>
          </a:p>
        </p:txBody>
      </p:sp>
      <p:pic>
        <p:nvPicPr>
          <p:cNvPr id="7" name="圖片 6" descr="2015-08-28 13.59.4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8" t="6427" r="16236" b="10929"/>
          <a:stretch/>
        </p:blipFill>
        <p:spPr>
          <a:xfrm>
            <a:off x="0" y="965786"/>
            <a:ext cx="9321882" cy="5991607"/>
          </a:xfrm>
          <a:prstGeom prst="rect">
            <a:avLst/>
          </a:prstGeom>
        </p:spPr>
      </p:pic>
      <p:sp>
        <p:nvSpPr>
          <p:cNvPr id="8" name="橢圓 7"/>
          <p:cNvSpPr/>
          <p:nvPr/>
        </p:nvSpPr>
        <p:spPr>
          <a:xfrm>
            <a:off x="1763688" y="1268760"/>
            <a:ext cx="2016224" cy="136815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9" name="橢圓 8"/>
          <p:cNvSpPr/>
          <p:nvPr/>
        </p:nvSpPr>
        <p:spPr>
          <a:xfrm>
            <a:off x="2915816" y="5661248"/>
            <a:ext cx="1656184" cy="115212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51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ide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82" end="107"/>
                </p14:media>
              </p:ext>
            </p:extLst>
          </p:nvPr>
        </p:nvPicPr>
        <p:blipFill rotWithShape="1">
          <a:blip r:embed="rId5"/>
          <a:srcRect t="13629"/>
          <a:stretch/>
        </p:blipFill>
        <p:spPr>
          <a:xfrm>
            <a:off x="-65092" y="980728"/>
            <a:ext cx="12097344" cy="587735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180528" y="0"/>
            <a:ext cx="9433048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3200" dirty="0">
                <a:solidFill>
                  <a:schemeClr val="bg1"/>
                </a:solidFill>
              </a:rPr>
              <a:t>Correlation Between Watch Movement and keystrokes</a:t>
            </a:r>
          </a:p>
        </p:txBody>
      </p:sp>
      <p:sp>
        <p:nvSpPr>
          <p:cNvPr id="4" name="TextBox 67"/>
          <p:cNvSpPr txBox="1"/>
          <p:nvPr/>
        </p:nvSpPr>
        <p:spPr>
          <a:xfrm>
            <a:off x="-36512" y="1268760"/>
            <a:ext cx="7056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   </a:t>
            </a:r>
            <a:r>
              <a:rPr lang="en-US" sz="3200" dirty="0">
                <a:solidFill>
                  <a:srgbClr val="000000"/>
                </a:solidFill>
              </a:rPr>
              <a:t> watch</a:t>
            </a:r>
          </a:p>
          <a:p>
            <a:r>
              <a:rPr lang="en-US" sz="3200" dirty="0">
                <a:solidFill>
                  <a:srgbClr val="000000"/>
                </a:solidFill>
              </a:rPr>
              <a:t>movement</a:t>
            </a:r>
          </a:p>
        </p:txBody>
      </p:sp>
      <p:sp>
        <p:nvSpPr>
          <p:cNvPr id="6" name="TextBox 67"/>
          <p:cNvSpPr txBox="1"/>
          <p:nvPr/>
        </p:nvSpPr>
        <p:spPr>
          <a:xfrm>
            <a:off x="6012160" y="5733256"/>
            <a:ext cx="70567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   </a:t>
            </a:r>
            <a:r>
              <a:rPr lang="en-US" sz="3200" dirty="0" err="1"/>
              <a:t>groundtruth</a:t>
            </a:r>
            <a:endParaRPr lang="en-US" sz="3200" dirty="0"/>
          </a:p>
        </p:txBody>
      </p:sp>
      <p:cxnSp>
        <p:nvCxnSpPr>
          <p:cNvPr id="7" name="直線箭頭接點 6"/>
          <p:cNvCxnSpPr/>
          <p:nvPr/>
        </p:nvCxnSpPr>
        <p:spPr>
          <a:xfrm flipH="1">
            <a:off x="4644008" y="6093296"/>
            <a:ext cx="1656184" cy="144016"/>
          </a:xfrm>
          <a:prstGeom prst="straightConnector1">
            <a:avLst/>
          </a:prstGeom>
          <a:ln w="38100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817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7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/>
      <p:bldP spid="4" grpId="1"/>
      <p:bldP spid="6" grpId="0"/>
      <p:bldP spid="6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Design Challenges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  <p:sp>
        <p:nvSpPr>
          <p:cNvPr id="18" name="內容版面配置區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Bef>
                <a:spcPct val="0"/>
              </a:spcBef>
              <a:buFont typeface="+mj-lt"/>
              <a:buAutoNum type="arabicPeriod"/>
            </a:pPr>
            <a:r>
              <a:rPr lang="en-US" altLang="zh-TW" sz="2800" dirty="0"/>
              <a:t>Noisy sensor data</a:t>
            </a:r>
          </a:p>
          <a:p>
            <a:pPr marL="514350" indent="-514350">
              <a:spcBef>
                <a:spcPct val="0"/>
              </a:spcBef>
              <a:buFont typeface="+mj-lt"/>
              <a:buAutoNum type="arabicPeriod"/>
            </a:pPr>
            <a:r>
              <a:rPr lang="en-US" altLang="zh-TW" sz="2800" dirty="0">
                <a:solidFill>
                  <a:schemeClr val="bg1">
                    <a:lumMod val="75000"/>
                  </a:schemeClr>
                </a:solidFill>
              </a:rPr>
              <a:t>Watch location ≠ keystroke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sz="2800" dirty="0">
                <a:solidFill>
                  <a:schemeClr val="bg1">
                    <a:lumMod val="75000"/>
                  </a:schemeClr>
                </a:solidFill>
              </a:rPr>
              <a:t>Information from the other hand is missing</a:t>
            </a:r>
          </a:p>
        </p:txBody>
      </p:sp>
    </p:spTree>
    <p:extLst>
      <p:ext uri="{BB962C8B-B14F-4D97-AF65-F5344CB8AC3E}">
        <p14:creationId xmlns:p14="http://schemas.microsoft.com/office/powerpoint/2010/main" val="18754446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Keystroke Time</a:t>
            </a:r>
          </a:p>
        </p:txBody>
      </p:sp>
      <p:pic>
        <p:nvPicPr>
          <p:cNvPr id="27" name="圖片 26" descr="Screen Shot 2015-08-19 at 12.21.49 AM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00" y="2492896"/>
            <a:ext cx="5514036" cy="4005064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4"/>
          <a:srcRect l="57641" t="57932" r="4908" b="11580"/>
          <a:stretch/>
        </p:blipFill>
        <p:spPr>
          <a:xfrm flipH="1">
            <a:off x="6228184" y="980729"/>
            <a:ext cx="2952328" cy="2398143"/>
          </a:xfrm>
          <a:prstGeom prst="rect">
            <a:avLst/>
          </a:prstGeom>
        </p:spPr>
      </p:pic>
      <p:grpSp>
        <p:nvGrpSpPr>
          <p:cNvPr id="24" name="群組 23"/>
          <p:cNvGrpSpPr/>
          <p:nvPr/>
        </p:nvGrpSpPr>
        <p:grpSpPr>
          <a:xfrm>
            <a:off x="7236296" y="2708921"/>
            <a:ext cx="3312368" cy="1901825"/>
            <a:chOff x="5148064" y="1988840"/>
            <a:chExt cx="2016224" cy="1901825"/>
          </a:xfrm>
        </p:grpSpPr>
        <p:cxnSp>
          <p:nvCxnSpPr>
            <p:cNvPr id="18" name="直線箭頭接點 17"/>
            <p:cNvCxnSpPr/>
            <p:nvPr/>
          </p:nvCxnSpPr>
          <p:spPr>
            <a:xfrm>
              <a:off x="5796136" y="1988840"/>
              <a:ext cx="0" cy="1368152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文字方塊 29"/>
            <p:cNvSpPr txBox="1"/>
            <p:nvPr/>
          </p:nvSpPr>
          <p:spPr>
            <a:xfrm>
              <a:off x="5148064" y="3429000"/>
              <a:ext cx="20162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Z-acceleration</a:t>
              </a:r>
              <a:endParaRPr kumimoji="1" lang="zh-TW" altLang="en-US" sz="2400" dirty="0"/>
            </a:p>
          </p:txBody>
        </p:sp>
      </p:grpSp>
      <p:sp>
        <p:nvSpPr>
          <p:cNvPr id="8" name="橢圓 7"/>
          <p:cNvSpPr/>
          <p:nvPr/>
        </p:nvSpPr>
        <p:spPr>
          <a:xfrm>
            <a:off x="1331640" y="2996952"/>
            <a:ext cx="144016" cy="14401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TextBox 67"/>
          <p:cNvSpPr txBox="1"/>
          <p:nvPr/>
        </p:nvSpPr>
        <p:spPr>
          <a:xfrm>
            <a:off x="1547664" y="2564904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true positive</a:t>
            </a:r>
          </a:p>
        </p:txBody>
      </p:sp>
      <p:sp>
        <p:nvSpPr>
          <p:cNvPr id="10" name="TextBox 67"/>
          <p:cNvSpPr txBox="1"/>
          <p:nvPr/>
        </p:nvSpPr>
        <p:spPr>
          <a:xfrm>
            <a:off x="1531358" y="2874422"/>
            <a:ext cx="1816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false positive</a:t>
            </a:r>
          </a:p>
        </p:txBody>
      </p:sp>
      <p:sp>
        <p:nvSpPr>
          <p:cNvPr id="11" name="橢圓 10"/>
          <p:cNvSpPr/>
          <p:nvPr/>
        </p:nvSpPr>
        <p:spPr>
          <a:xfrm>
            <a:off x="1331640" y="270892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2339752" y="3573016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3059832" y="378904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3491880" y="378904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3779912" y="3356992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4104672" y="342900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9" name="橢圓 18"/>
          <p:cNvSpPr/>
          <p:nvPr/>
        </p:nvSpPr>
        <p:spPr>
          <a:xfrm>
            <a:off x="2627784" y="3861048"/>
            <a:ext cx="144016" cy="14401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4445624" y="3897775"/>
            <a:ext cx="144016" cy="14401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" name="文字方塊 20"/>
          <p:cNvSpPr txBox="1"/>
          <p:nvPr/>
        </p:nvSpPr>
        <p:spPr>
          <a:xfrm>
            <a:off x="539552" y="1772816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/>
              <a:t>Use z-acceleration to infer keystroke time</a:t>
            </a:r>
            <a:endParaRPr kumimoji="1"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952318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Watch Displacement</a:t>
            </a:r>
          </a:p>
        </p:txBody>
      </p:sp>
      <p:pic>
        <p:nvPicPr>
          <p:cNvPr id="4" name="圖片 3" descr="4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2896"/>
            <a:ext cx="8180576" cy="4365104"/>
          </a:xfrm>
          <a:prstGeom prst="rect">
            <a:avLst/>
          </a:prstGeom>
        </p:spPr>
      </p:pic>
      <p:sp>
        <p:nvSpPr>
          <p:cNvPr id="6" name="TextBox 67"/>
          <p:cNvSpPr txBox="1"/>
          <p:nvPr/>
        </p:nvSpPr>
        <p:spPr>
          <a:xfrm>
            <a:off x="7308304" y="3450486"/>
            <a:ext cx="2258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ground truth</a:t>
            </a:r>
          </a:p>
        </p:txBody>
      </p:sp>
      <p:cxnSp>
        <p:nvCxnSpPr>
          <p:cNvPr id="8" name="直線接點 7"/>
          <p:cNvCxnSpPr/>
          <p:nvPr/>
        </p:nvCxnSpPr>
        <p:spPr>
          <a:xfrm>
            <a:off x="6714111" y="3288037"/>
            <a:ext cx="46109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Box 67"/>
          <p:cNvSpPr txBox="1"/>
          <p:nvPr/>
        </p:nvSpPr>
        <p:spPr>
          <a:xfrm>
            <a:off x="7292873" y="3090446"/>
            <a:ext cx="1743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Android API</a:t>
            </a:r>
          </a:p>
        </p:txBody>
      </p:sp>
      <p:cxnSp>
        <p:nvCxnSpPr>
          <p:cNvPr id="10" name="直線接點 9"/>
          <p:cNvCxnSpPr/>
          <p:nvPr/>
        </p:nvCxnSpPr>
        <p:spPr>
          <a:xfrm>
            <a:off x="6714600" y="3666510"/>
            <a:ext cx="461094" cy="0"/>
          </a:xfrm>
          <a:prstGeom prst="line">
            <a:avLst/>
          </a:prstGeom>
          <a:ln>
            <a:solidFill>
              <a:srgbClr val="0D26D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539552" y="1772816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/>
              <a:t>Use Android linear acceleration to estimate watch displacement</a:t>
            </a:r>
            <a:endParaRPr kumimoji="1"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000579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B76FB3-5A28-9047-A1E9-EBFACF8FA8B2}"/>
              </a:ext>
            </a:extLst>
          </p:cNvPr>
          <p:cNvSpPr txBox="1"/>
          <p:nvPr/>
        </p:nvSpPr>
        <p:spPr>
          <a:xfrm>
            <a:off x="154641" y="584775"/>
            <a:ext cx="8834718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Final project report must contain the following sections: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Introduction (includes an overview of the project and the motivation)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System Design (describes the methods and implementation details)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Evaluation (evaluates the developed system with experimental results and plots)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5% of the project grades as a bonus for submitting a working demo of the project.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Each student will be graded separately.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We can help.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1A7CA6-0C14-8843-B68B-9A95FF5BE15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 project: Rules</a:t>
            </a:r>
          </a:p>
        </p:txBody>
      </p:sp>
    </p:spTree>
    <p:extLst>
      <p:ext uri="{BB962C8B-B14F-4D97-AF65-F5344CB8AC3E}">
        <p14:creationId xmlns:p14="http://schemas.microsoft.com/office/powerpoint/2010/main" val="415050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err="1">
                <a:solidFill>
                  <a:schemeClr val="bg1"/>
                </a:solidFill>
              </a:rPr>
              <a:t>MoLe</a:t>
            </a:r>
            <a:r>
              <a:rPr lang="en-US" altLang="zh-TW" sz="4800" dirty="0">
                <a:solidFill>
                  <a:schemeClr val="bg1"/>
                </a:solidFill>
              </a:rPr>
              <a:t> Architecture</a:t>
            </a: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85" y="5144989"/>
            <a:ext cx="875715" cy="876299"/>
          </a:xfrm>
          <a:prstGeom prst="rect">
            <a:avLst/>
          </a:prstGeom>
        </p:spPr>
      </p:pic>
      <p:cxnSp>
        <p:nvCxnSpPr>
          <p:cNvPr id="7" name="Straight Arrow Connector 5"/>
          <p:cNvCxnSpPr/>
          <p:nvPr/>
        </p:nvCxnSpPr>
        <p:spPr bwMode="auto">
          <a:xfrm>
            <a:off x="539552" y="4353180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8" name="Rounded Rectangle 14"/>
          <p:cNvSpPr/>
          <p:nvPr/>
        </p:nvSpPr>
        <p:spPr bwMode="auto">
          <a:xfrm>
            <a:off x="1937126" y="2780928"/>
            <a:ext cx="1338730" cy="2016224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2022715" y="2924944"/>
            <a:ext cx="11811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Keystroke </a:t>
            </a:r>
          </a:p>
          <a:p>
            <a:r>
              <a:rPr lang="en-US" sz="1600" dirty="0">
                <a:latin typeface="Lucida Bright"/>
                <a:cs typeface="Lucida Bright"/>
              </a:rPr>
              <a:t>Detector</a:t>
            </a:r>
          </a:p>
        </p:txBody>
      </p:sp>
      <p:grpSp>
        <p:nvGrpSpPr>
          <p:cNvPr id="11" name="Group 21"/>
          <p:cNvGrpSpPr/>
          <p:nvPr/>
        </p:nvGrpSpPr>
        <p:grpSpPr>
          <a:xfrm>
            <a:off x="2105743" y="3573016"/>
            <a:ext cx="1026097" cy="461392"/>
            <a:chOff x="4038600" y="2057400"/>
            <a:chExt cx="1371600" cy="533400"/>
          </a:xfrm>
        </p:grpSpPr>
        <p:sp>
          <p:nvSpPr>
            <p:cNvPr id="12" name="Rounded Rectangle 15"/>
            <p:cNvSpPr/>
            <p:nvPr/>
          </p:nvSpPr>
          <p:spPr bwMode="auto">
            <a:xfrm>
              <a:off x="4038600" y="2057400"/>
              <a:ext cx="1371600" cy="5334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TextBox 20"/>
            <p:cNvSpPr txBox="1"/>
            <p:nvPr/>
          </p:nvSpPr>
          <p:spPr>
            <a:xfrm>
              <a:off x="4447198" y="2174101"/>
              <a:ext cx="6236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Time</a:t>
              </a:r>
            </a:p>
          </p:txBody>
        </p:sp>
      </p:grpSp>
      <p:pic>
        <p:nvPicPr>
          <p:cNvPr id="44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827584" y="4509120"/>
            <a:ext cx="922460" cy="444118"/>
          </a:xfrm>
          <a:prstGeom prst="rect">
            <a:avLst/>
          </a:prstGeom>
        </p:spPr>
      </p:pic>
      <p:sp>
        <p:nvSpPr>
          <p:cNvPr id="50" name="TextBox 67"/>
          <p:cNvSpPr txBox="1"/>
          <p:nvPr/>
        </p:nvSpPr>
        <p:spPr>
          <a:xfrm>
            <a:off x="107504" y="5898758"/>
            <a:ext cx="1356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User Data</a:t>
            </a:r>
          </a:p>
        </p:txBody>
      </p:sp>
      <p:grpSp>
        <p:nvGrpSpPr>
          <p:cNvPr id="54" name="Group 21"/>
          <p:cNvGrpSpPr/>
          <p:nvPr/>
        </p:nvGrpSpPr>
        <p:grpSpPr>
          <a:xfrm>
            <a:off x="2105743" y="4191744"/>
            <a:ext cx="1026097" cy="461392"/>
            <a:chOff x="4038596" y="2057397"/>
            <a:chExt cx="1371599" cy="533399"/>
          </a:xfrm>
        </p:grpSpPr>
        <p:sp>
          <p:nvSpPr>
            <p:cNvPr id="55" name="Rounded Rectangle 15"/>
            <p:cNvSpPr/>
            <p:nvPr/>
          </p:nvSpPr>
          <p:spPr bwMode="auto">
            <a:xfrm>
              <a:off x="4038596" y="2057397"/>
              <a:ext cx="1371599" cy="53339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6" name="TextBox 20"/>
            <p:cNvSpPr txBox="1"/>
            <p:nvPr/>
          </p:nvSpPr>
          <p:spPr>
            <a:xfrm>
              <a:off x="4138244" y="2151739"/>
              <a:ext cx="1241605" cy="355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Location</a:t>
              </a:r>
            </a:p>
          </p:txBody>
        </p:sp>
      </p:grpSp>
      <p:cxnSp>
        <p:nvCxnSpPr>
          <p:cNvPr id="76" name="Straight Arrow Connector 5"/>
          <p:cNvCxnSpPr/>
          <p:nvPr/>
        </p:nvCxnSpPr>
        <p:spPr bwMode="auto">
          <a:xfrm flipH="1" flipV="1">
            <a:off x="539552" y="4368644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Arrow Connector 32"/>
          <p:cNvCxnSpPr/>
          <p:nvPr/>
        </p:nvCxnSpPr>
        <p:spPr bwMode="auto">
          <a:xfrm>
            <a:off x="3347864" y="4394448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51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4484715"/>
            <a:ext cx="1311046" cy="84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82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內容版面配置區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altLang="zh-TW" sz="2800" dirty="0"/>
              <a:t>Noisy sensor data</a:t>
            </a:r>
            <a:endParaRPr lang="en-US" altLang="zh-TW" sz="2400" dirty="0"/>
          </a:p>
          <a:p>
            <a:pPr marL="514350" indent="-514350">
              <a:buFont typeface="+mj-lt"/>
              <a:buAutoNum type="arabicPeriod"/>
            </a:pPr>
            <a:r>
              <a:rPr lang="en-US" altLang="zh-TW" sz="2800" dirty="0"/>
              <a:t>Watch location ≠ keystroke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sz="2800" dirty="0">
                <a:solidFill>
                  <a:schemeClr val="bg1">
                    <a:lumMod val="75000"/>
                  </a:schemeClr>
                </a:solidFill>
              </a:rPr>
              <a:t>Information from the other hand is missing</a:t>
            </a:r>
          </a:p>
        </p:txBody>
      </p:sp>
      <p:sp>
        <p:nvSpPr>
          <p:cNvPr id="4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Design Challenges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0489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Watch Location ≠ Keystroke</a:t>
            </a:r>
          </a:p>
        </p:txBody>
      </p:sp>
      <p:grpSp>
        <p:nvGrpSpPr>
          <p:cNvPr id="19" name="群組 18"/>
          <p:cNvGrpSpPr/>
          <p:nvPr/>
        </p:nvGrpSpPr>
        <p:grpSpPr>
          <a:xfrm>
            <a:off x="107505" y="2103241"/>
            <a:ext cx="6078289" cy="4710137"/>
            <a:chOff x="725959" y="1772816"/>
            <a:chExt cx="6078289" cy="4710137"/>
          </a:xfrm>
        </p:grpSpPr>
        <p:cxnSp>
          <p:nvCxnSpPr>
            <p:cNvPr id="4" name="直線箭頭接點 3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箭頭接點 7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10" name="文字方塊 9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</a:t>
              </a:r>
              <a:endParaRPr kumimoji="1" lang="zh-TW" altLang="en-US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  0</a:t>
              </a:r>
              <a:endParaRPr kumimoji="1" lang="zh-TW" altLang="en-US" dirty="0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10</a:t>
              </a:r>
              <a:endParaRPr kumimoji="1" lang="zh-TW" altLang="en-US" dirty="0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20</a:t>
              </a:r>
              <a:endParaRPr kumimoji="1" lang="zh-TW" altLang="en-US" dirty="0"/>
            </a:p>
          </p:txBody>
        </p:sp>
      </p:grpSp>
      <p:pic>
        <p:nvPicPr>
          <p:cNvPr id="42" name="圖片 41"/>
          <p:cNvPicPr>
            <a:picLocks noChangeAspect="1"/>
          </p:cNvPicPr>
          <p:nvPr/>
        </p:nvPicPr>
        <p:blipFill rotWithShape="1">
          <a:blip r:embed="rId3"/>
          <a:srcRect l="11809" t="39426" r="47345" b="19133"/>
          <a:stretch/>
        </p:blipFill>
        <p:spPr>
          <a:xfrm>
            <a:off x="5940152" y="980729"/>
            <a:ext cx="3203848" cy="1525643"/>
          </a:xfrm>
          <a:prstGeom prst="rect">
            <a:avLst/>
          </a:prstGeom>
        </p:spPr>
      </p:pic>
      <p:grpSp>
        <p:nvGrpSpPr>
          <p:cNvPr id="18" name="群組 17"/>
          <p:cNvGrpSpPr/>
          <p:nvPr/>
        </p:nvGrpSpPr>
        <p:grpSpPr>
          <a:xfrm rot="20482208">
            <a:off x="6065526" y="1579244"/>
            <a:ext cx="2449997" cy="2311061"/>
            <a:chOff x="5799953" y="1558056"/>
            <a:chExt cx="2449997" cy="2311061"/>
          </a:xfrm>
        </p:grpSpPr>
        <p:pic>
          <p:nvPicPr>
            <p:cNvPr id="20" name="圖片 1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829870">
              <a:off x="6169144" y="1558056"/>
              <a:ext cx="2080806" cy="2168133"/>
            </a:xfrm>
            <a:prstGeom prst="rect">
              <a:avLst/>
            </a:prstGeom>
          </p:spPr>
        </p:pic>
        <p:pic>
          <p:nvPicPr>
            <p:cNvPr id="21" name="圖片 20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rcRect l="26496" t="23228" r="34288" b="31461"/>
            <a:stretch/>
          </p:blipFill>
          <p:spPr>
            <a:xfrm rot="19103671">
              <a:off x="5799953" y="3112414"/>
              <a:ext cx="696964" cy="756703"/>
            </a:xfrm>
            <a:prstGeom prst="rect">
              <a:avLst/>
            </a:prstGeom>
          </p:spPr>
        </p:pic>
      </p:grpSp>
      <p:grpSp>
        <p:nvGrpSpPr>
          <p:cNvPr id="22" name="群組 21"/>
          <p:cNvGrpSpPr/>
          <p:nvPr/>
        </p:nvGrpSpPr>
        <p:grpSpPr>
          <a:xfrm rot="18254850">
            <a:off x="4473513" y="367614"/>
            <a:ext cx="4027075" cy="3431551"/>
            <a:chOff x="757725" y="2175247"/>
            <a:chExt cx="6232133" cy="4120968"/>
          </a:xfrm>
        </p:grpSpPr>
        <p:cxnSp>
          <p:nvCxnSpPr>
            <p:cNvPr id="23" name="直線箭頭接點 22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箭頭接點 23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文字方塊 24"/>
            <p:cNvSpPr txBox="1"/>
            <p:nvPr/>
          </p:nvSpPr>
          <p:spPr>
            <a:xfrm>
              <a:off x="2885403" y="5741799"/>
              <a:ext cx="4104455" cy="554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X Displacement </a:t>
              </a:r>
              <a:endParaRPr kumimoji="1" lang="zh-TW" altLang="en-US" sz="2400" dirty="0"/>
            </a:p>
          </p:txBody>
        </p:sp>
        <p:sp>
          <p:nvSpPr>
            <p:cNvPr id="26" name="文字方塊 25"/>
            <p:cNvSpPr txBox="1"/>
            <p:nvPr/>
          </p:nvSpPr>
          <p:spPr>
            <a:xfrm rot="5506007">
              <a:off x="-173228" y="3397622"/>
              <a:ext cx="2576359" cy="714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Y Displacement</a:t>
              </a:r>
              <a:endParaRPr kumimoji="1" lang="zh-TW" altLang="en-US" sz="2400" dirty="0"/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2123729" y="5624147"/>
              <a:ext cx="4104456" cy="44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zh-TW" altLang="en-US" dirty="0"/>
            </a:p>
          </p:txBody>
        </p:sp>
        <p:sp>
          <p:nvSpPr>
            <p:cNvPr id="28" name="文字方塊 27"/>
            <p:cNvSpPr txBox="1"/>
            <p:nvPr/>
          </p:nvSpPr>
          <p:spPr>
            <a:xfrm>
              <a:off x="1259630" y="5326824"/>
              <a:ext cx="1008112" cy="44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</a:t>
              </a:r>
              <a:endParaRPr kumimoji="1" lang="zh-TW" altLang="en-US" dirty="0"/>
            </a:p>
          </p:txBody>
        </p:sp>
        <p:sp>
          <p:nvSpPr>
            <p:cNvPr id="29" name="文字方塊 28"/>
            <p:cNvSpPr txBox="1"/>
            <p:nvPr/>
          </p:nvSpPr>
          <p:spPr>
            <a:xfrm>
              <a:off x="1259630" y="4480536"/>
              <a:ext cx="1008112" cy="44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  0</a:t>
              </a:r>
              <a:endParaRPr kumimoji="1" lang="zh-TW" altLang="en-US" dirty="0"/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3327763" y="22458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8274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41"/>
          <p:cNvPicPr>
            <a:picLocks noChangeAspect="1"/>
          </p:cNvPicPr>
          <p:nvPr/>
        </p:nvPicPr>
        <p:blipFill rotWithShape="1">
          <a:blip r:embed="rId3"/>
          <a:srcRect l="11809" t="39426" r="47345" b="19133"/>
          <a:stretch/>
        </p:blipFill>
        <p:spPr>
          <a:xfrm>
            <a:off x="5940152" y="980729"/>
            <a:ext cx="3203848" cy="152564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Watch Location ≠ Keystroke</a:t>
            </a:r>
          </a:p>
        </p:txBody>
      </p:sp>
      <p:grpSp>
        <p:nvGrpSpPr>
          <p:cNvPr id="19" name="群組 18"/>
          <p:cNvGrpSpPr/>
          <p:nvPr/>
        </p:nvGrpSpPr>
        <p:grpSpPr>
          <a:xfrm>
            <a:off x="107505" y="2103241"/>
            <a:ext cx="6078289" cy="4710137"/>
            <a:chOff x="725959" y="1772816"/>
            <a:chExt cx="6078289" cy="4710137"/>
          </a:xfrm>
        </p:grpSpPr>
        <p:cxnSp>
          <p:nvCxnSpPr>
            <p:cNvPr id="4" name="直線箭頭接點 3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箭頭接點 7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10" name="文字方塊 9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</a:t>
              </a:r>
              <a:endParaRPr kumimoji="1" lang="zh-TW" altLang="en-US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  0</a:t>
              </a:r>
              <a:endParaRPr kumimoji="1" lang="zh-TW" altLang="en-US" dirty="0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10</a:t>
              </a:r>
              <a:endParaRPr kumimoji="1" lang="zh-TW" altLang="en-US" dirty="0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20</a:t>
              </a:r>
              <a:endParaRPr kumimoji="1" lang="zh-TW" altLang="en-US" dirty="0"/>
            </a:p>
          </p:txBody>
        </p:sp>
      </p:grpSp>
      <p:sp>
        <p:nvSpPr>
          <p:cNvPr id="26" name="文字方塊 25"/>
          <p:cNvSpPr txBox="1"/>
          <p:nvPr/>
        </p:nvSpPr>
        <p:spPr>
          <a:xfrm>
            <a:off x="1691680" y="527159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FF0000"/>
                </a:solidFill>
              </a:rPr>
              <a:t>c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4" name="內容版面配置區 2"/>
          <p:cNvSpPr txBox="1">
            <a:spLocks/>
          </p:cNvSpPr>
          <p:nvPr/>
        </p:nvSpPr>
        <p:spPr>
          <a:xfrm>
            <a:off x="2555776" y="2636912"/>
            <a:ext cx="3240360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200" dirty="0" err="1"/>
              <a:t>Groundtruth</a:t>
            </a:r>
            <a:r>
              <a:rPr lang="en-US" altLang="zh-TW" sz="2200" dirty="0"/>
              <a:t> location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380312" y="1995967"/>
            <a:ext cx="537882" cy="495665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群組 20"/>
          <p:cNvGrpSpPr/>
          <p:nvPr/>
        </p:nvGrpSpPr>
        <p:grpSpPr>
          <a:xfrm rot="20482208">
            <a:off x="6353558" y="2103600"/>
            <a:ext cx="2449997" cy="2311061"/>
            <a:chOff x="5799953" y="1558056"/>
            <a:chExt cx="2449997" cy="2311061"/>
          </a:xfrm>
        </p:grpSpPr>
        <p:pic>
          <p:nvPicPr>
            <p:cNvPr id="22" name="圖片 2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829870">
              <a:off x="6169144" y="1558056"/>
              <a:ext cx="2080806" cy="2168133"/>
            </a:xfrm>
            <a:prstGeom prst="rect">
              <a:avLst/>
            </a:prstGeom>
          </p:spPr>
        </p:pic>
        <p:pic>
          <p:nvPicPr>
            <p:cNvPr id="23" name="圖片 22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rcRect l="26496" t="23228" r="34288" b="31461"/>
            <a:stretch/>
          </p:blipFill>
          <p:spPr>
            <a:xfrm rot="19103671">
              <a:off x="5799953" y="3112414"/>
              <a:ext cx="696964" cy="756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92515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Watch Location ≠ Keystroke</a:t>
            </a:r>
          </a:p>
        </p:txBody>
      </p:sp>
      <p:grpSp>
        <p:nvGrpSpPr>
          <p:cNvPr id="19" name="群組 18"/>
          <p:cNvGrpSpPr/>
          <p:nvPr/>
        </p:nvGrpSpPr>
        <p:grpSpPr>
          <a:xfrm>
            <a:off x="107505" y="2103241"/>
            <a:ext cx="6078289" cy="4710137"/>
            <a:chOff x="725959" y="1772816"/>
            <a:chExt cx="6078289" cy="4710137"/>
          </a:xfrm>
        </p:grpSpPr>
        <p:cxnSp>
          <p:nvCxnSpPr>
            <p:cNvPr id="4" name="直線箭頭接點 3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箭頭接點 7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10" name="文字方塊 9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</a:t>
              </a:r>
              <a:endParaRPr kumimoji="1" lang="zh-TW" altLang="en-US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  0</a:t>
              </a:r>
              <a:endParaRPr kumimoji="1" lang="zh-TW" altLang="en-US" dirty="0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10</a:t>
              </a:r>
              <a:endParaRPr kumimoji="1" lang="zh-TW" altLang="en-US" dirty="0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20</a:t>
              </a:r>
              <a:endParaRPr kumimoji="1" lang="zh-TW" altLang="en-US" dirty="0"/>
            </a:p>
          </p:txBody>
        </p:sp>
      </p:grpSp>
      <p:pic>
        <p:nvPicPr>
          <p:cNvPr id="42" name="圖片 41"/>
          <p:cNvPicPr>
            <a:picLocks noChangeAspect="1"/>
          </p:cNvPicPr>
          <p:nvPr/>
        </p:nvPicPr>
        <p:blipFill rotWithShape="1">
          <a:blip r:embed="rId3"/>
          <a:srcRect l="11809" t="39426" r="47345" b="19133"/>
          <a:stretch/>
        </p:blipFill>
        <p:spPr>
          <a:xfrm>
            <a:off x="5940152" y="980729"/>
            <a:ext cx="3203848" cy="1525643"/>
          </a:xfrm>
          <a:prstGeom prst="rect">
            <a:avLst/>
          </a:prstGeom>
        </p:spPr>
      </p:pic>
      <p:sp>
        <p:nvSpPr>
          <p:cNvPr id="26" name="文字方塊 25"/>
          <p:cNvSpPr txBox="1"/>
          <p:nvPr/>
        </p:nvSpPr>
        <p:spPr>
          <a:xfrm>
            <a:off x="6948264" y="4119465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FF0000"/>
                </a:solidFill>
              </a:rPr>
              <a:t>c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grpSp>
        <p:nvGrpSpPr>
          <p:cNvPr id="20" name="群組 19"/>
          <p:cNvGrpSpPr/>
          <p:nvPr/>
        </p:nvGrpSpPr>
        <p:grpSpPr>
          <a:xfrm rot="20482208">
            <a:off x="6065526" y="1579244"/>
            <a:ext cx="2449997" cy="2311061"/>
            <a:chOff x="5799953" y="1558056"/>
            <a:chExt cx="2449997" cy="2311061"/>
          </a:xfrm>
        </p:grpSpPr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829870">
              <a:off x="6169144" y="1558056"/>
              <a:ext cx="2080806" cy="2168133"/>
            </a:xfrm>
            <a:prstGeom prst="rect">
              <a:avLst/>
            </a:prstGeom>
          </p:spPr>
        </p:pic>
        <p:pic>
          <p:nvPicPr>
            <p:cNvPr id="23" name="圖片 22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rcRect l="26496" t="23228" r="34288" b="31461"/>
            <a:stretch/>
          </p:blipFill>
          <p:spPr>
            <a:xfrm rot="19103671">
              <a:off x="5799953" y="3112414"/>
              <a:ext cx="696964" cy="756703"/>
            </a:xfrm>
            <a:prstGeom prst="rect">
              <a:avLst/>
            </a:prstGeom>
          </p:spPr>
        </p:pic>
      </p:grpSp>
      <p:sp>
        <p:nvSpPr>
          <p:cNvPr id="27" name="文字方塊 26"/>
          <p:cNvSpPr txBox="1"/>
          <p:nvPr/>
        </p:nvSpPr>
        <p:spPr>
          <a:xfrm>
            <a:off x="1691680" y="527159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FF0000"/>
                </a:solidFill>
              </a:rPr>
              <a:t>c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4" name="內容版面配置區 2"/>
          <p:cNvSpPr txBox="1">
            <a:spLocks/>
          </p:cNvSpPr>
          <p:nvPr/>
        </p:nvSpPr>
        <p:spPr>
          <a:xfrm>
            <a:off x="2555776" y="2636912"/>
            <a:ext cx="3240360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200" dirty="0" err="1"/>
              <a:t>Groundtruth</a:t>
            </a:r>
            <a:r>
              <a:rPr lang="en-US" altLang="zh-TW" sz="2200" dirty="0"/>
              <a:t> location</a:t>
            </a:r>
          </a:p>
        </p:txBody>
      </p:sp>
    </p:spTree>
    <p:extLst>
      <p:ext uri="{BB962C8B-B14F-4D97-AF65-F5344CB8AC3E}">
        <p14:creationId xmlns:p14="http://schemas.microsoft.com/office/powerpoint/2010/main" val="37357150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Watch Location ≠ Keystroke</a:t>
            </a:r>
          </a:p>
        </p:txBody>
      </p:sp>
      <p:grpSp>
        <p:nvGrpSpPr>
          <p:cNvPr id="19" name="群組 18"/>
          <p:cNvGrpSpPr/>
          <p:nvPr/>
        </p:nvGrpSpPr>
        <p:grpSpPr>
          <a:xfrm>
            <a:off x="107505" y="2103241"/>
            <a:ext cx="6078289" cy="4710137"/>
            <a:chOff x="725959" y="1772816"/>
            <a:chExt cx="6078289" cy="4710137"/>
          </a:xfrm>
        </p:grpSpPr>
        <p:cxnSp>
          <p:nvCxnSpPr>
            <p:cNvPr id="4" name="直線箭頭接點 3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箭頭接點 7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10" name="文字方塊 9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</a:t>
              </a:r>
              <a:endParaRPr kumimoji="1" lang="zh-TW" altLang="en-US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  0</a:t>
              </a:r>
              <a:endParaRPr kumimoji="1" lang="zh-TW" altLang="en-US" dirty="0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10</a:t>
              </a:r>
              <a:endParaRPr kumimoji="1" lang="zh-TW" altLang="en-US" dirty="0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20</a:t>
              </a:r>
              <a:endParaRPr kumimoji="1" lang="zh-TW" altLang="en-US" dirty="0"/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5940152" y="980728"/>
            <a:ext cx="3203848" cy="1537279"/>
            <a:chOff x="5940152" y="1031570"/>
            <a:chExt cx="3203848" cy="1537278"/>
          </a:xfrm>
        </p:grpSpPr>
        <p:pic>
          <p:nvPicPr>
            <p:cNvPr id="42" name="圖片 41"/>
            <p:cNvPicPr>
              <a:picLocks noChangeAspect="1"/>
            </p:cNvPicPr>
            <p:nvPr/>
          </p:nvPicPr>
          <p:blipFill rotWithShape="1">
            <a:blip r:embed="rId3"/>
            <a:srcRect l="11809" t="39426" r="47345" b="19133"/>
            <a:stretch/>
          </p:blipFill>
          <p:spPr>
            <a:xfrm>
              <a:off x="5940152" y="1031570"/>
              <a:ext cx="3203848" cy="1525643"/>
            </a:xfrm>
            <a:prstGeom prst="rect">
              <a:avLst/>
            </a:prstGeom>
          </p:spPr>
        </p:pic>
        <p:pic>
          <p:nvPicPr>
            <p:cNvPr id="34" name="圖片 33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l="23360" t="67210" r="69783" b="18992"/>
            <a:stretch/>
          </p:blipFill>
          <p:spPr>
            <a:xfrm>
              <a:off x="6876256" y="2060848"/>
              <a:ext cx="537882" cy="508000"/>
            </a:xfrm>
            <a:prstGeom prst="rect">
              <a:avLst/>
            </a:prstGeom>
          </p:spPr>
        </p:pic>
      </p:grpSp>
      <p:grpSp>
        <p:nvGrpSpPr>
          <p:cNvPr id="21" name="群組 20"/>
          <p:cNvGrpSpPr/>
          <p:nvPr/>
        </p:nvGrpSpPr>
        <p:grpSpPr>
          <a:xfrm rot="20482208">
            <a:off x="6245105" y="2083300"/>
            <a:ext cx="2449997" cy="2311061"/>
            <a:chOff x="5799953" y="1558056"/>
            <a:chExt cx="2449997" cy="2311061"/>
          </a:xfrm>
        </p:grpSpPr>
        <p:pic>
          <p:nvPicPr>
            <p:cNvPr id="22" name="圖片 2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829870">
              <a:off x="6169144" y="1558056"/>
              <a:ext cx="2080806" cy="2168133"/>
            </a:xfrm>
            <a:prstGeom prst="rect">
              <a:avLst/>
            </a:prstGeom>
          </p:spPr>
        </p:pic>
        <p:pic>
          <p:nvPicPr>
            <p:cNvPr id="23" name="圖片 22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rcRect l="26496" t="23228" r="34288" b="31461"/>
            <a:stretch/>
          </p:blipFill>
          <p:spPr>
            <a:xfrm rot="19103671">
              <a:off x="5799953" y="3112414"/>
              <a:ext cx="696964" cy="756703"/>
            </a:xfrm>
            <a:prstGeom prst="rect">
              <a:avLst/>
            </a:prstGeom>
          </p:spPr>
        </p:pic>
      </p:grpSp>
      <p:sp>
        <p:nvSpPr>
          <p:cNvPr id="26" name="文字方塊 25"/>
          <p:cNvSpPr txBox="1"/>
          <p:nvPr/>
        </p:nvSpPr>
        <p:spPr>
          <a:xfrm>
            <a:off x="1619672" y="501317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558ED5"/>
                </a:solidFill>
              </a:rPr>
              <a:t>x</a:t>
            </a:r>
            <a:endParaRPr kumimoji="1" lang="zh-TW" altLang="en-US" sz="2400" dirty="0">
              <a:solidFill>
                <a:srgbClr val="558ED5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1691680" y="527159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FF0000"/>
                </a:solidFill>
              </a:rPr>
              <a:t>c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5" name="內容版面配置區 2"/>
          <p:cNvSpPr txBox="1">
            <a:spLocks/>
          </p:cNvSpPr>
          <p:nvPr/>
        </p:nvSpPr>
        <p:spPr>
          <a:xfrm>
            <a:off x="2555776" y="2636912"/>
            <a:ext cx="3240360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200" dirty="0" err="1"/>
              <a:t>Groundtruth</a:t>
            </a:r>
            <a:r>
              <a:rPr lang="en-US" altLang="zh-TW" sz="2200" dirty="0"/>
              <a:t> location</a:t>
            </a:r>
          </a:p>
        </p:txBody>
      </p:sp>
    </p:spTree>
    <p:extLst>
      <p:ext uri="{BB962C8B-B14F-4D97-AF65-F5344CB8AC3E}">
        <p14:creationId xmlns:p14="http://schemas.microsoft.com/office/powerpoint/2010/main" val="22605668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Watch Location ≠ Keystroke</a:t>
            </a:r>
          </a:p>
        </p:txBody>
      </p:sp>
      <p:grpSp>
        <p:nvGrpSpPr>
          <p:cNvPr id="19" name="群組 18"/>
          <p:cNvGrpSpPr/>
          <p:nvPr/>
        </p:nvGrpSpPr>
        <p:grpSpPr>
          <a:xfrm>
            <a:off x="107505" y="2103241"/>
            <a:ext cx="6078289" cy="4710137"/>
            <a:chOff x="725959" y="1772816"/>
            <a:chExt cx="6078289" cy="4710137"/>
          </a:xfrm>
        </p:grpSpPr>
        <p:cxnSp>
          <p:nvCxnSpPr>
            <p:cNvPr id="4" name="直線箭頭接點 3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箭頭接點 7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10" name="文字方塊 9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</a:t>
              </a:r>
              <a:endParaRPr kumimoji="1" lang="zh-TW" altLang="en-US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  0</a:t>
              </a:r>
              <a:endParaRPr kumimoji="1" lang="zh-TW" altLang="en-US" dirty="0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10</a:t>
              </a:r>
              <a:endParaRPr kumimoji="1" lang="zh-TW" altLang="en-US" dirty="0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20</a:t>
              </a:r>
              <a:endParaRPr kumimoji="1" lang="zh-TW" altLang="en-US" dirty="0"/>
            </a:p>
          </p:txBody>
        </p:sp>
      </p:grpSp>
      <p:pic>
        <p:nvPicPr>
          <p:cNvPr id="42" name="圖片 41"/>
          <p:cNvPicPr>
            <a:picLocks noChangeAspect="1"/>
          </p:cNvPicPr>
          <p:nvPr/>
        </p:nvPicPr>
        <p:blipFill rotWithShape="1">
          <a:blip r:embed="rId3"/>
          <a:srcRect l="11809" t="39426" r="47345" b="19133"/>
          <a:stretch/>
        </p:blipFill>
        <p:spPr>
          <a:xfrm>
            <a:off x="5940152" y="980729"/>
            <a:ext cx="3203848" cy="1525643"/>
          </a:xfrm>
          <a:prstGeom prst="rect">
            <a:avLst/>
          </a:prstGeom>
        </p:spPr>
      </p:pic>
      <p:grpSp>
        <p:nvGrpSpPr>
          <p:cNvPr id="24" name="群組 23"/>
          <p:cNvGrpSpPr/>
          <p:nvPr/>
        </p:nvGrpSpPr>
        <p:grpSpPr>
          <a:xfrm rot="20482208">
            <a:off x="6065526" y="1579244"/>
            <a:ext cx="2449997" cy="2311061"/>
            <a:chOff x="5799953" y="1558056"/>
            <a:chExt cx="2449997" cy="2311061"/>
          </a:xfrm>
        </p:grpSpPr>
        <p:pic>
          <p:nvPicPr>
            <p:cNvPr id="25" name="圖片 2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829870">
              <a:off x="6169144" y="1558056"/>
              <a:ext cx="2080806" cy="2168133"/>
            </a:xfrm>
            <a:prstGeom prst="rect">
              <a:avLst/>
            </a:prstGeom>
          </p:spPr>
        </p:pic>
        <p:pic>
          <p:nvPicPr>
            <p:cNvPr id="30" name="圖片 29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rcRect l="26496" t="23228" r="34288" b="31461"/>
            <a:stretch/>
          </p:blipFill>
          <p:spPr>
            <a:xfrm rot="19103671">
              <a:off x="5799953" y="3112414"/>
              <a:ext cx="696964" cy="756703"/>
            </a:xfrm>
            <a:prstGeom prst="rect">
              <a:avLst/>
            </a:prstGeom>
          </p:spPr>
        </p:pic>
      </p:grpSp>
      <p:sp>
        <p:nvSpPr>
          <p:cNvPr id="31" name="文字方塊 30"/>
          <p:cNvSpPr txBox="1"/>
          <p:nvPr/>
        </p:nvSpPr>
        <p:spPr>
          <a:xfrm>
            <a:off x="6948264" y="4119465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FF0000"/>
                </a:solidFill>
              </a:rPr>
              <a:t>c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6732240" y="422108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558ED5"/>
                </a:solidFill>
              </a:rPr>
              <a:t>x</a:t>
            </a:r>
            <a:endParaRPr kumimoji="1" lang="zh-TW" altLang="en-US" sz="2400" dirty="0">
              <a:solidFill>
                <a:srgbClr val="558ED5"/>
              </a:solidFill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1619672" y="501317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558ED5"/>
                </a:solidFill>
              </a:rPr>
              <a:t>x</a:t>
            </a:r>
            <a:endParaRPr kumimoji="1" lang="zh-TW" altLang="en-US" sz="2400" dirty="0">
              <a:solidFill>
                <a:srgbClr val="558ED5"/>
              </a:solidFill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1691680" y="527159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FF0000"/>
                </a:solidFill>
              </a:rPr>
              <a:t>c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2" name="內容版面配置區 2"/>
          <p:cNvSpPr txBox="1">
            <a:spLocks/>
          </p:cNvSpPr>
          <p:nvPr/>
        </p:nvSpPr>
        <p:spPr>
          <a:xfrm>
            <a:off x="2555776" y="2636912"/>
            <a:ext cx="3240360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200" dirty="0" err="1"/>
              <a:t>Groundtruth</a:t>
            </a:r>
            <a:r>
              <a:rPr lang="en-US" altLang="zh-TW" sz="2200" dirty="0"/>
              <a:t> location</a:t>
            </a:r>
          </a:p>
        </p:txBody>
      </p:sp>
    </p:spTree>
    <p:extLst>
      <p:ext uri="{BB962C8B-B14F-4D97-AF65-F5344CB8AC3E}">
        <p14:creationId xmlns:p14="http://schemas.microsoft.com/office/powerpoint/2010/main" val="32475047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Watch Location ≠ Keystroke</a:t>
            </a:r>
          </a:p>
        </p:txBody>
      </p:sp>
      <p:grpSp>
        <p:nvGrpSpPr>
          <p:cNvPr id="19" name="群組 18"/>
          <p:cNvGrpSpPr/>
          <p:nvPr/>
        </p:nvGrpSpPr>
        <p:grpSpPr>
          <a:xfrm>
            <a:off x="107505" y="2103241"/>
            <a:ext cx="6078289" cy="4710137"/>
            <a:chOff x="725959" y="1772816"/>
            <a:chExt cx="6078289" cy="4710137"/>
          </a:xfrm>
        </p:grpSpPr>
        <p:cxnSp>
          <p:nvCxnSpPr>
            <p:cNvPr id="4" name="直線箭頭接點 3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箭頭接點 7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10" name="文字方塊 9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</a:t>
              </a:r>
              <a:endParaRPr kumimoji="1" lang="zh-TW" altLang="en-US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  0</a:t>
              </a:r>
              <a:endParaRPr kumimoji="1" lang="zh-TW" altLang="en-US" dirty="0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10</a:t>
              </a:r>
              <a:endParaRPr kumimoji="1" lang="zh-TW" altLang="en-US" dirty="0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20</a:t>
              </a:r>
              <a:endParaRPr kumimoji="1" lang="zh-TW" altLang="en-US" dirty="0"/>
            </a:p>
          </p:txBody>
        </p:sp>
      </p:grpSp>
      <p:pic>
        <p:nvPicPr>
          <p:cNvPr id="42" name="圖片 41"/>
          <p:cNvPicPr>
            <a:picLocks noChangeAspect="1"/>
          </p:cNvPicPr>
          <p:nvPr/>
        </p:nvPicPr>
        <p:blipFill rotWithShape="1">
          <a:blip r:embed="rId3"/>
          <a:srcRect l="11809" t="39426" r="47345" b="19133"/>
          <a:stretch/>
        </p:blipFill>
        <p:spPr>
          <a:xfrm>
            <a:off x="5940152" y="980729"/>
            <a:ext cx="3203848" cy="1525643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185C2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6807" t="66877" r="76336" b="19730"/>
          <a:stretch/>
        </p:blipFill>
        <p:spPr>
          <a:xfrm>
            <a:off x="6315133" y="2018723"/>
            <a:ext cx="537882" cy="493059"/>
          </a:xfrm>
          <a:prstGeom prst="rect">
            <a:avLst/>
          </a:prstGeom>
        </p:spPr>
      </p:pic>
      <p:grpSp>
        <p:nvGrpSpPr>
          <p:cNvPr id="21" name="群組 20"/>
          <p:cNvGrpSpPr/>
          <p:nvPr/>
        </p:nvGrpSpPr>
        <p:grpSpPr>
          <a:xfrm rot="20482208">
            <a:off x="6209540" y="1959583"/>
            <a:ext cx="2449997" cy="2311061"/>
            <a:chOff x="5799953" y="1558056"/>
            <a:chExt cx="2449997" cy="2311061"/>
          </a:xfrm>
        </p:grpSpPr>
        <p:pic>
          <p:nvPicPr>
            <p:cNvPr id="22" name="圖片 21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829870">
              <a:off x="6169144" y="1558056"/>
              <a:ext cx="2080806" cy="2168133"/>
            </a:xfrm>
            <a:prstGeom prst="rect">
              <a:avLst/>
            </a:prstGeom>
          </p:spPr>
        </p:pic>
        <p:pic>
          <p:nvPicPr>
            <p:cNvPr id="23" name="圖片 22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rcRect l="26496" t="23228" r="34288" b="31461"/>
            <a:stretch/>
          </p:blipFill>
          <p:spPr>
            <a:xfrm rot="19103671">
              <a:off x="5799953" y="3112414"/>
              <a:ext cx="696964" cy="756703"/>
            </a:xfrm>
            <a:prstGeom prst="rect">
              <a:avLst/>
            </a:prstGeom>
          </p:spPr>
        </p:pic>
      </p:grpSp>
      <p:sp>
        <p:nvSpPr>
          <p:cNvPr id="25" name="文字方塊 24"/>
          <p:cNvSpPr txBox="1"/>
          <p:nvPr/>
        </p:nvSpPr>
        <p:spPr>
          <a:xfrm>
            <a:off x="1619672" y="501317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558ED5"/>
                </a:solidFill>
              </a:rPr>
              <a:t>x</a:t>
            </a:r>
            <a:endParaRPr kumimoji="1" lang="zh-TW" altLang="en-US" sz="2400" dirty="0">
              <a:solidFill>
                <a:srgbClr val="558ED5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1691680" y="527159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FF0000"/>
                </a:solidFill>
              </a:rPr>
              <a:t>c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8" name="內容版面配置區 2"/>
          <p:cNvSpPr txBox="1">
            <a:spLocks/>
          </p:cNvSpPr>
          <p:nvPr/>
        </p:nvSpPr>
        <p:spPr>
          <a:xfrm>
            <a:off x="2555776" y="2636912"/>
            <a:ext cx="3240360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200" dirty="0" err="1"/>
              <a:t>Groundtruth</a:t>
            </a:r>
            <a:r>
              <a:rPr lang="en-US" altLang="zh-TW" sz="2200" dirty="0"/>
              <a:t> location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1771112" y="507709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642D"/>
                </a:solidFill>
              </a:rPr>
              <a:t>z</a:t>
            </a:r>
            <a:endParaRPr kumimoji="1" lang="zh-TW" altLang="en-US" sz="2400" dirty="0">
              <a:solidFill>
                <a:srgbClr val="0064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8602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Watch Location ≠ Keystroke</a:t>
            </a:r>
          </a:p>
        </p:txBody>
      </p:sp>
      <p:grpSp>
        <p:nvGrpSpPr>
          <p:cNvPr id="19" name="群組 18"/>
          <p:cNvGrpSpPr/>
          <p:nvPr/>
        </p:nvGrpSpPr>
        <p:grpSpPr>
          <a:xfrm>
            <a:off x="107505" y="2103241"/>
            <a:ext cx="6078289" cy="4710137"/>
            <a:chOff x="725959" y="1772816"/>
            <a:chExt cx="6078289" cy="4710137"/>
          </a:xfrm>
        </p:grpSpPr>
        <p:cxnSp>
          <p:nvCxnSpPr>
            <p:cNvPr id="4" name="直線箭頭接點 3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箭頭接點 7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10" name="文字方塊 9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</a:t>
              </a:r>
              <a:endParaRPr kumimoji="1" lang="zh-TW" altLang="en-US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  0</a:t>
              </a:r>
              <a:endParaRPr kumimoji="1" lang="zh-TW" altLang="en-US" dirty="0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10</a:t>
              </a:r>
              <a:endParaRPr kumimoji="1" lang="zh-TW" altLang="en-US" dirty="0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20</a:t>
              </a:r>
              <a:endParaRPr kumimoji="1" lang="zh-TW" altLang="en-US" dirty="0"/>
            </a:p>
          </p:txBody>
        </p:sp>
      </p:grpSp>
      <p:sp>
        <p:nvSpPr>
          <p:cNvPr id="3" name="橢圓 2"/>
          <p:cNvSpPr/>
          <p:nvPr/>
        </p:nvSpPr>
        <p:spPr>
          <a:xfrm>
            <a:off x="1259632" y="4941168"/>
            <a:ext cx="1080120" cy="936104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1331640" y="4335489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/>
              <a:t>cluster</a:t>
            </a:r>
            <a:endParaRPr kumimoji="1" lang="zh-TW" altLang="en-US" sz="2400" dirty="0"/>
          </a:p>
        </p:txBody>
      </p:sp>
      <p:sp>
        <p:nvSpPr>
          <p:cNvPr id="51" name="文字方塊 50"/>
          <p:cNvSpPr txBox="1"/>
          <p:nvPr/>
        </p:nvSpPr>
        <p:spPr>
          <a:xfrm>
            <a:off x="1771112" y="507709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642D"/>
                </a:solidFill>
              </a:rPr>
              <a:t>z</a:t>
            </a:r>
            <a:endParaRPr kumimoji="1" lang="zh-TW" altLang="en-US" sz="2400" dirty="0">
              <a:solidFill>
                <a:srgbClr val="00642D"/>
              </a:solidFill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1619672" y="501317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558ED5"/>
                </a:solidFill>
              </a:rPr>
              <a:t>x</a:t>
            </a:r>
            <a:endParaRPr kumimoji="1" lang="zh-TW" altLang="en-US" sz="2400" dirty="0">
              <a:solidFill>
                <a:srgbClr val="558ED5"/>
              </a:solidFill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1691680" y="527159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FF0000"/>
                </a:solidFill>
              </a:rPr>
              <a:t>c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3"/>
          <a:srcRect l="11809" t="39426" r="47345" b="19133"/>
          <a:stretch/>
        </p:blipFill>
        <p:spPr>
          <a:xfrm>
            <a:off x="5940152" y="980729"/>
            <a:ext cx="3203848" cy="1525643"/>
          </a:xfrm>
          <a:prstGeom prst="rect">
            <a:avLst/>
          </a:prstGeom>
        </p:spPr>
      </p:pic>
      <p:grpSp>
        <p:nvGrpSpPr>
          <p:cNvPr id="27" name="群組 26"/>
          <p:cNvGrpSpPr/>
          <p:nvPr/>
        </p:nvGrpSpPr>
        <p:grpSpPr>
          <a:xfrm rot="20482208">
            <a:off x="6065526" y="1579244"/>
            <a:ext cx="2449997" cy="2311061"/>
            <a:chOff x="5799953" y="1558056"/>
            <a:chExt cx="2449997" cy="2311061"/>
          </a:xfrm>
        </p:grpSpPr>
        <p:pic>
          <p:nvPicPr>
            <p:cNvPr id="28" name="圖片 2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829870">
              <a:off x="6169144" y="1558056"/>
              <a:ext cx="2080806" cy="2168133"/>
            </a:xfrm>
            <a:prstGeom prst="rect">
              <a:avLst/>
            </a:prstGeom>
          </p:spPr>
        </p:pic>
        <p:pic>
          <p:nvPicPr>
            <p:cNvPr id="29" name="圖片 28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rcRect l="26496" t="23228" r="34288" b="31461"/>
            <a:stretch/>
          </p:blipFill>
          <p:spPr>
            <a:xfrm rot="19103671">
              <a:off x="5799953" y="3112414"/>
              <a:ext cx="696964" cy="756703"/>
            </a:xfrm>
            <a:prstGeom prst="rect">
              <a:avLst/>
            </a:prstGeom>
          </p:spPr>
        </p:pic>
      </p:grpSp>
      <p:sp>
        <p:nvSpPr>
          <p:cNvPr id="33" name="文字方塊 32"/>
          <p:cNvSpPr txBox="1"/>
          <p:nvPr/>
        </p:nvSpPr>
        <p:spPr>
          <a:xfrm>
            <a:off x="6948264" y="4119465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FF0000"/>
                </a:solidFill>
              </a:rPr>
              <a:t>c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6732240" y="422108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558ED5"/>
                </a:solidFill>
              </a:rPr>
              <a:t>x</a:t>
            </a:r>
            <a:endParaRPr kumimoji="1" lang="zh-TW" altLang="en-US" sz="2400" dirty="0">
              <a:solidFill>
                <a:srgbClr val="558ED5"/>
              </a:solidFill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6660232" y="404745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642D"/>
                </a:solidFill>
              </a:rPr>
              <a:t>z</a:t>
            </a:r>
            <a:endParaRPr kumimoji="1" lang="zh-TW" altLang="en-US" sz="2400" dirty="0">
              <a:solidFill>
                <a:srgbClr val="00642D"/>
              </a:solidFill>
            </a:endParaRPr>
          </a:p>
        </p:txBody>
      </p:sp>
      <p:sp>
        <p:nvSpPr>
          <p:cNvPr id="26" name="內容版面配置區 2"/>
          <p:cNvSpPr txBox="1">
            <a:spLocks/>
          </p:cNvSpPr>
          <p:nvPr/>
        </p:nvSpPr>
        <p:spPr>
          <a:xfrm>
            <a:off x="2555776" y="2636912"/>
            <a:ext cx="3240360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200" dirty="0" err="1"/>
              <a:t>Groundtruth</a:t>
            </a:r>
            <a:r>
              <a:rPr lang="en-US" altLang="zh-TW" sz="2200" dirty="0"/>
              <a:t> location</a:t>
            </a:r>
          </a:p>
        </p:txBody>
      </p:sp>
    </p:spTree>
    <p:extLst>
      <p:ext uri="{BB962C8B-B14F-4D97-AF65-F5344CB8AC3E}">
        <p14:creationId xmlns:p14="http://schemas.microsoft.com/office/powerpoint/2010/main" val="20466839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Watch Location ≠ Keystroke</a:t>
            </a:r>
          </a:p>
        </p:txBody>
      </p:sp>
      <p:grpSp>
        <p:nvGrpSpPr>
          <p:cNvPr id="19" name="群組 18"/>
          <p:cNvGrpSpPr/>
          <p:nvPr/>
        </p:nvGrpSpPr>
        <p:grpSpPr>
          <a:xfrm>
            <a:off x="107505" y="2103241"/>
            <a:ext cx="6078289" cy="4710137"/>
            <a:chOff x="725959" y="1772816"/>
            <a:chExt cx="6078289" cy="4710137"/>
          </a:xfrm>
        </p:grpSpPr>
        <p:cxnSp>
          <p:nvCxnSpPr>
            <p:cNvPr id="4" name="直線箭頭接點 3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箭頭接點 7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10" name="文字方塊 9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</a:t>
              </a:r>
              <a:endParaRPr kumimoji="1" lang="zh-TW" altLang="en-US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  0</a:t>
              </a:r>
              <a:endParaRPr kumimoji="1" lang="zh-TW" altLang="en-US" dirty="0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10</a:t>
              </a:r>
              <a:endParaRPr kumimoji="1" lang="zh-TW" altLang="en-US" dirty="0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20</a:t>
              </a:r>
              <a:endParaRPr kumimoji="1" lang="zh-TW" altLang="en-US" dirty="0"/>
            </a:p>
          </p:txBody>
        </p:sp>
      </p:grpSp>
      <p:pic>
        <p:nvPicPr>
          <p:cNvPr id="42" name="圖片 41"/>
          <p:cNvPicPr>
            <a:picLocks noChangeAspect="1"/>
          </p:cNvPicPr>
          <p:nvPr/>
        </p:nvPicPr>
        <p:blipFill rotWithShape="1">
          <a:blip r:embed="rId3"/>
          <a:srcRect l="11809" t="39426" r="47345" b="19133"/>
          <a:stretch/>
        </p:blipFill>
        <p:spPr>
          <a:xfrm>
            <a:off x="5940152" y="980729"/>
            <a:ext cx="3203848" cy="1525643"/>
          </a:xfrm>
          <a:prstGeom prst="rect">
            <a:avLst/>
          </a:prstGeom>
        </p:spPr>
      </p:pic>
      <p:sp>
        <p:nvSpPr>
          <p:cNvPr id="72" name="文字方塊 71"/>
          <p:cNvSpPr txBox="1"/>
          <p:nvPr/>
        </p:nvSpPr>
        <p:spPr>
          <a:xfrm>
            <a:off x="1835696" y="527159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v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74" name="文字方塊 73"/>
          <p:cNvSpPr txBox="1"/>
          <p:nvPr/>
        </p:nvSpPr>
        <p:spPr>
          <a:xfrm>
            <a:off x="2339752" y="4361112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a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75" name="文字方塊 74"/>
          <p:cNvSpPr txBox="1"/>
          <p:nvPr/>
        </p:nvSpPr>
        <p:spPr>
          <a:xfrm>
            <a:off x="2195736" y="458112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d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76" name="文字方塊 75"/>
          <p:cNvSpPr txBox="1"/>
          <p:nvPr/>
        </p:nvSpPr>
        <p:spPr>
          <a:xfrm>
            <a:off x="2428528" y="462352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f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77" name="文字方塊 76"/>
          <p:cNvSpPr txBox="1"/>
          <p:nvPr/>
        </p:nvSpPr>
        <p:spPr>
          <a:xfrm>
            <a:off x="2555776" y="446273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s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78" name="文字方塊 77"/>
          <p:cNvSpPr txBox="1"/>
          <p:nvPr/>
        </p:nvSpPr>
        <p:spPr>
          <a:xfrm>
            <a:off x="3131840" y="422108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e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79" name="文字方塊 78"/>
          <p:cNvSpPr txBox="1"/>
          <p:nvPr/>
        </p:nvSpPr>
        <p:spPr>
          <a:xfrm>
            <a:off x="3275856" y="407707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w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80" name="文字方塊 79"/>
          <p:cNvSpPr txBox="1"/>
          <p:nvPr/>
        </p:nvSpPr>
        <p:spPr>
          <a:xfrm>
            <a:off x="2627784" y="498356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FF0000"/>
                </a:solidFill>
              </a:rPr>
              <a:t>b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81" name="文字方塊 80"/>
          <p:cNvSpPr txBox="1"/>
          <p:nvPr/>
        </p:nvSpPr>
        <p:spPr>
          <a:xfrm>
            <a:off x="4139952" y="486916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FF0000"/>
                </a:solidFill>
              </a:rPr>
              <a:t>t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82" name="文字方塊 81"/>
          <p:cNvSpPr txBox="1"/>
          <p:nvPr/>
        </p:nvSpPr>
        <p:spPr>
          <a:xfrm>
            <a:off x="3995936" y="3284985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FF0000"/>
                </a:solidFill>
              </a:rPr>
              <a:t>q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83" name="文字方塊 82"/>
          <p:cNvSpPr txBox="1"/>
          <p:nvPr/>
        </p:nvSpPr>
        <p:spPr>
          <a:xfrm>
            <a:off x="3779912" y="3759425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FF0000"/>
                </a:solidFill>
              </a:rPr>
              <a:t>r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84" name="文字方塊 83"/>
          <p:cNvSpPr txBox="1"/>
          <p:nvPr/>
        </p:nvSpPr>
        <p:spPr>
          <a:xfrm>
            <a:off x="3275856" y="501317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FF0000"/>
                </a:solidFill>
              </a:rPr>
              <a:t>g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pic>
        <p:nvPicPr>
          <p:cNvPr id="85" name="圖片 84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11809" t="39426" r="81378" b="47446"/>
          <a:stretch/>
        </p:blipFill>
        <p:spPr>
          <a:xfrm>
            <a:off x="5909837" y="980729"/>
            <a:ext cx="534373" cy="483297"/>
          </a:xfrm>
          <a:prstGeom prst="rect">
            <a:avLst/>
          </a:prstGeom>
        </p:spPr>
      </p:pic>
      <p:pic>
        <p:nvPicPr>
          <p:cNvPr id="86" name="圖片 85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32251" t="39445" r="61753" b="47351"/>
          <a:stretch/>
        </p:blipFill>
        <p:spPr>
          <a:xfrm>
            <a:off x="7524328" y="980729"/>
            <a:ext cx="470330" cy="486079"/>
          </a:xfrm>
          <a:prstGeom prst="rect">
            <a:avLst/>
          </a:prstGeom>
        </p:spPr>
      </p:pic>
      <p:pic>
        <p:nvPicPr>
          <p:cNvPr id="87" name="圖片 86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39236" t="40743" r="54950" b="47037"/>
          <a:stretch/>
        </p:blipFill>
        <p:spPr>
          <a:xfrm>
            <a:off x="8073999" y="1019194"/>
            <a:ext cx="456070" cy="449911"/>
          </a:xfrm>
          <a:prstGeom prst="rect">
            <a:avLst/>
          </a:prstGeom>
        </p:spPr>
      </p:pic>
      <p:pic>
        <p:nvPicPr>
          <p:cNvPr id="88" name="圖片 87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40438" t="53326" r="53166" b="33470"/>
          <a:stretch/>
        </p:blipFill>
        <p:spPr>
          <a:xfrm>
            <a:off x="8172400" y="1484784"/>
            <a:ext cx="501686" cy="486077"/>
          </a:xfrm>
          <a:prstGeom prst="rect">
            <a:avLst/>
          </a:prstGeom>
        </p:spPr>
      </p:pic>
      <p:pic>
        <p:nvPicPr>
          <p:cNvPr id="89" name="圖片 88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43599" t="66720" r="50135" b="20008"/>
          <a:stretch/>
        </p:blipFill>
        <p:spPr>
          <a:xfrm>
            <a:off x="8460434" y="1988840"/>
            <a:ext cx="491517" cy="488587"/>
          </a:xfrm>
          <a:prstGeom prst="rect">
            <a:avLst/>
          </a:prstGeom>
        </p:spPr>
      </p:pic>
      <p:grpSp>
        <p:nvGrpSpPr>
          <p:cNvPr id="37" name="群組 36"/>
          <p:cNvGrpSpPr/>
          <p:nvPr/>
        </p:nvGrpSpPr>
        <p:grpSpPr>
          <a:xfrm rot="20482208">
            <a:off x="6065526" y="1579244"/>
            <a:ext cx="2449997" cy="2311061"/>
            <a:chOff x="5799953" y="1558056"/>
            <a:chExt cx="2449997" cy="2311061"/>
          </a:xfrm>
        </p:grpSpPr>
        <p:pic>
          <p:nvPicPr>
            <p:cNvPr id="38" name="圖片 3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829870">
              <a:off x="6169144" y="1558056"/>
              <a:ext cx="2080806" cy="2168133"/>
            </a:xfrm>
            <a:prstGeom prst="rect">
              <a:avLst/>
            </a:prstGeom>
          </p:spPr>
        </p:pic>
        <p:pic>
          <p:nvPicPr>
            <p:cNvPr id="39" name="圖片 38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rcRect l="26496" t="23228" r="34288" b="31461"/>
            <a:stretch/>
          </p:blipFill>
          <p:spPr>
            <a:xfrm rot="19103671">
              <a:off x="5799953" y="3112414"/>
              <a:ext cx="696964" cy="756703"/>
            </a:xfrm>
            <a:prstGeom prst="rect">
              <a:avLst/>
            </a:prstGeom>
          </p:spPr>
        </p:pic>
      </p:grpSp>
      <p:sp>
        <p:nvSpPr>
          <p:cNvPr id="41" name="文字方塊 40"/>
          <p:cNvSpPr txBox="1"/>
          <p:nvPr/>
        </p:nvSpPr>
        <p:spPr>
          <a:xfrm>
            <a:off x="1619672" y="501317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x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1691680" y="527159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/>
              <a:t>c</a:t>
            </a:r>
            <a:endParaRPr kumimoji="1" lang="zh-TW" altLang="en-US" sz="2400" dirty="0"/>
          </a:p>
        </p:txBody>
      </p:sp>
      <p:sp>
        <p:nvSpPr>
          <p:cNvPr id="47" name="橢圓 46"/>
          <p:cNvSpPr/>
          <p:nvPr/>
        </p:nvSpPr>
        <p:spPr>
          <a:xfrm>
            <a:off x="1259632" y="4941168"/>
            <a:ext cx="1080120" cy="936104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8" name="橢圓 47"/>
          <p:cNvSpPr/>
          <p:nvPr/>
        </p:nvSpPr>
        <p:spPr>
          <a:xfrm>
            <a:off x="2051720" y="4365104"/>
            <a:ext cx="1008112" cy="720080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9" name="橢圓 48"/>
          <p:cNvSpPr/>
          <p:nvPr/>
        </p:nvSpPr>
        <p:spPr>
          <a:xfrm>
            <a:off x="3059832" y="4077072"/>
            <a:ext cx="720080" cy="648072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5" name="內容版面配置區 2"/>
          <p:cNvSpPr txBox="1">
            <a:spLocks/>
          </p:cNvSpPr>
          <p:nvPr/>
        </p:nvSpPr>
        <p:spPr>
          <a:xfrm>
            <a:off x="2555776" y="2636912"/>
            <a:ext cx="3240360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200" dirty="0" err="1"/>
              <a:t>Groundtruth</a:t>
            </a:r>
            <a:r>
              <a:rPr lang="en-US" altLang="zh-TW" sz="2200" dirty="0"/>
              <a:t> location</a:t>
            </a:r>
          </a:p>
        </p:txBody>
      </p:sp>
      <p:sp>
        <p:nvSpPr>
          <p:cNvPr id="44" name="文字方塊 43"/>
          <p:cNvSpPr txBox="1"/>
          <p:nvPr/>
        </p:nvSpPr>
        <p:spPr>
          <a:xfrm>
            <a:off x="1771112" y="507709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642D"/>
                </a:solidFill>
              </a:rPr>
              <a:t>z</a:t>
            </a:r>
            <a:endParaRPr kumimoji="1" lang="zh-TW" altLang="en-US" sz="2400" dirty="0">
              <a:solidFill>
                <a:srgbClr val="0064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811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9E63F53-189F-F74D-828E-B0494BFAAC92}"/>
              </a:ext>
            </a:extLst>
          </p:cNvPr>
          <p:cNvSpPr txBox="1"/>
          <p:nvPr/>
        </p:nvSpPr>
        <p:spPr>
          <a:xfrm>
            <a:off x="0" y="2598003"/>
            <a:ext cx="9144000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 list of project ideas is given here: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http://</a:t>
            </a:r>
            <a:r>
              <a:rPr lang="en-US" sz="2000" dirty="0" err="1">
                <a:solidFill>
                  <a:schemeClr val="bg1"/>
                </a:solidFill>
              </a:rPr>
              <a:t>www.cs.umd.edu</a:t>
            </a:r>
            <a:r>
              <a:rPr lang="en-US" sz="2000" dirty="0">
                <a:solidFill>
                  <a:schemeClr val="bg1"/>
                </a:solidFill>
              </a:rPr>
              <a:t>/class/fall2021/cmsc715/</a:t>
            </a:r>
            <a:r>
              <a:rPr lang="en-US" sz="2000" dirty="0" err="1">
                <a:solidFill>
                  <a:schemeClr val="bg1"/>
                </a:solidFill>
              </a:rPr>
              <a:t>projectIdeas.html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5BFBC0-16D7-9143-9216-34F8C6D6B21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 project: Ideas</a:t>
            </a:r>
          </a:p>
        </p:txBody>
      </p:sp>
    </p:spTree>
    <p:extLst>
      <p:ext uri="{BB962C8B-B14F-4D97-AF65-F5344CB8AC3E}">
        <p14:creationId xmlns:p14="http://schemas.microsoft.com/office/powerpoint/2010/main" val="13192134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Watch Location ≠ Keystroke</a:t>
            </a:r>
          </a:p>
        </p:txBody>
      </p:sp>
      <p:grpSp>
        <p:nvGrpSpPr>
          <p:cNvPr id="19" name="群組 18"/>
          <p:cNvGrpSpPr/>
          <p:nvPr/>
        </p:nvGrpSpPr>
        <p:grpSpPr>
          <a:xfrm>
            <a:off x="107505" y="2103241"/>
            <a:ext cx="6078289" cy="4710137"/>
            <a:chOff x="725959" y="1772816"/>
            <a:chExt cx="6078289" cy="4710137"/>
          </a:xfrm>
        </p:grpSpPr>
        <p:cxnSp>
          <p:nvCxnSpPr>
            <p:cNvPr id="4" name="直線箭頭接點 3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箭頭接點 7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10" name="文字方塊 9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</a:t>
              </a:r>
              <a:endParaRPr kumimoji="1" lang="zh-TW" altLang="en-US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  0</a:t>
              </a:r>
              <a:endParaRPr kumimoji="1" lang="zh-TW" altLang="en-US" dirty="0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10</a:t>
              </a:r>
              <a:endParaRPr kumimoji="1" lang="zh-TW" altLang="en-US" dirty="0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20</a:t>
              </a:r>
              <a:endParaRPr kumimoji="1" lang="zh-TW" altLang="en-US" dirty="0"/>
            </a:p>
          </p:txBody>
        </p:sp>
      </p:grpSp>
      <p:pic>
        <p:nvPicPr>
          <p:cNvPr id="42" name="圖片 41"/>
          <p:cNvPicPr>
            <a:picLocks noChangeAspect="1"/>
          </p:cNvPicPr>
          <p:nvPr/>
        </p:nvPicPr>
        <p:blipFill rotWithShape="1">
          <a:blip r:embed="rId3"/>
          <a:srcRect l="11809" t="39426" r="47345" b="19133"/>
          <a:stretch/>
        </p:blipFill>
        <p:spPr>
          <a:xfrm>
            <a:off x="5940152" y="980729"/>
            <a:ext cx="3203848" cy="1525643"/>
          </a:xfrm>
          <a:prstGeom prst="rect">
            <a:avLst/>
          </a:prstGeom>
        </p:spPr>
      </p:pic>
      <p:sp>
        <p:nvSpPr>
          <p:cNvPr id="37" name="橢圓 36"/>
          <p:cNvSpPr/>
          <p:nvPr/>
        </p:nvSpPr>
        <p:spPr>
          <a:xfrm>
            <a:off x="4067946" y="350100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4" name="橢圓 93"/>
          <p:cNvSpPr/>
          <p:nvPr/>
        </p:nvSpPr>
        <p:spPr>
          <a:xfrm>
            <a:off x="2627786" y="4653137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5" name="橢圓 94"/>
          <p:cNvSpPr/>
          <p:nvPr/>
        </p:nvSpPr>
        <p:spPr>
          <a:xfrm>
            <a:off x="2483768" y="4797153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6" name="橢圓 95"/>
          <p:cNvSpPr/>
          <p:nvPr/>
        </p:nvSpPr>
        <p:spPr>
          <a:xfrm>
            <a:off x="2411762" y="458112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7" name="橢圓 96"/>
          <p:cNvSpPr/>
          <p:nvPr/>
        </p:nvSpPr>
        <p:spPr>
          <a:xfrm>
            <a:off x="2267746" y="4725145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8" name="橢圓 97"/>
          <p:cNvSpPr/>
          <p:nvPr/>
        </p:nvSpPr>
        <p:spPr>
          <a:xfrm>
            <a:off x="1835698" y="5229201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9" name="橢圓 98"/>
          <p:cNvSpPr/>
          <p:nvPr/>
        </p:nvSpPr>
        <p:spPr>
          <a:xfrm>
            <a:off x="1918111" y="5467725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0" name="橢圓 99"/>
          <p:cNvSpPr/>
          <p:nvPr/>
        </p:nvSpPr>
        <p:spPr>
          <a:xfrm>
            <a:off x="1702087" y="5445225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1" name="橢圓 100"/>
          <p:cNvSpPr/>
          <p:nvPr/>
        </p:nvSpPr>
        <p:spPr>
          <a:xfrm>
            <a:off x="1619674" y="5179693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2" name="橢圓 101"/>
          <p:cNvSpPr/>
          <p:nvPr/>
        </p:nvSpPr>
        <p:spPr>
          <a:xfrm>
            <a:off x="2699794" y="5157193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3" name="橢圓 102"/>
          <p:cNvSpPr/>
          <p:nvPr/>
        </p:nvSpPr>
        <p:spPr>
          <a:xfrm>
            <a:off x="3347866" y="5229201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4" name="橢圓 103"/>
          <p:cNvSpPr/>
          <p:nvPr/>
        </p:nvSpPr>
        <p:spPr>
          <a:xfrm>
            <a:off x="4211962" y="5013177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5" name="橢圓 104"/>
          <p:cNvSpPr/>
          <p:nvPr/>
        </p:nvSpPr>
        <p:spPr>
          <a:xfrm>
            <a:off x="3779914" y="3933057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6" name="橢圓 105"/>
          <p:cNvSpPr/>
          <p:nvPr/>
        </p:nvSpPr>
        <p:spPr>
          <a:xfrm>
            <a:off x="3347866" y="422108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7" name="橢圓 106"/>
          <p:cNvSpPr/>
          <p:nvPr/>
        </p:nvSpPr>
        <p:spPr>
          <a:xfrm>
            <a:off x="3203850" y="4437113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38" name="群組 37"/>
          <p:cNvGrpSpPr/>
          <p:nvPr/>
        </p:nvGrpSpPr>
        <p:grpSpPr>
          <a:xfrm rot="20482208">
            <a:off x="6065526" y="1579244"/>
            <a:ext cx="2449997" cy="2311061"/>
            <a:chOff x="5799953" y="1558056"/>
            <a:chExt cx="2449997" cy="2311061"/>
          </a:xfrm>
        </p:grpSpPr>
        <p:pic>
          <p:nvPicPr>
            <p:cNvPr id="39" name="圖片 3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829870">
              <a:off x="6169144" y="1558056"/>
              <a:ext cx="2080806" cy="2168133"/>
            </a:xfrm>
            <a:prstGeom prst="rect">
              <a:avLst/>
            </a:prstGeom>
          </p:spPr>
        </p:pic>
        <p:pic>
          <p:nvPicPr>
            <p:cNvPr id="40" name="圖片 39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rcRect l="26496" t="23228" r="34288" b="31461"/>
            <a:stretch/>
          </p:blipFill>
          <p:spPr>
            <a:xfrm rot="19103671">
              <a:off x="5799953" y="3112414"/>
              <a:ext cx="696964" cy="756703"/>
            </a:xfrm>
            <a:prstGeom prst="rect">
              <a:avLst/>
            </a:prstGeom>
          </p:spPr>
        </p:pic>
      </p:grpSp>
      <p:sp>
        <p:nvSpPr>
          <p:cNvPr id="41" name="內容版面配置區 2"/>
          <p:cNvSpPr txBox="1">
            <a:spLocks/>
          </p:cNvSpPr>
          <p:nvPr/>
        </p:nvSpPr>
        <p:spPr>
          <a:xfrm>
            <a:off x="2555776" y="2636912"/>
            <a:ext cx="3240360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200" dirty="0"/>
              <a:t>Unlabeled keystrokes</a:t>
            </a:r>
          </a:p>
        </p:txBody>
      </p:sp>
    </p:spTree>
    <p:extLst>
      <p:ext uri="{BB962C8B-B14F-4D97-AF65-F5344CB8AC3E}">
        <p14:creationId xmlns:p14="http://schemas.microsoft.com/office/powerpoint/2010/main" val="3440205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err="1">
                <a:solidFill>
                  <a:schemeClr val="bg1"/>
                </a:solidFill>
              </a:rPr>
              <a:t>MoLe</a:t>
            </a:r>
            <a:r>
              <a:rPr lang="en-US" altLang="zh-TW" sz="4800" dirty="0">
                <a:solidFill>
                  <a:schemeClr val="bg1"/>
                </a:solidFill>
              </a:rPr>
              <a:t> Architecture</a:t>
            </a: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85" y="5144989"/>
            <a:ext cx="875715" cy="876299"/>
          </a:xfrm>
          <a:prstGeom prst="rect">
            <a:avLst/>
          </a:prstGeom>
        </p:spPr>
      </p:pic>
      <p:cxnSp>
        <p:nvCxnSpPr>
          <p:cNvPr id="7" name="Straight Arrow Connector 5"/>
          <p:cNvCxnSpPr/>
          <p:nvPr/>
        </p:nvCxnSpPr>
        <p:spPr bwMode="auto">
          <a:xfrm>
            <a:off x="539552" y="4353180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8" name="Rounded Rectangle 14"/>
          <p:cNvSpPr/>
          <p:nvPr/>
        </p:nvSpPr>
        <p:spPr bwMode="auto">
          <a:xfrm>
            <a:off x="1937126" y="2780928"/>
            <a:ext cx="1338730" cy="2016224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2022715" y="2924944"/>
            <a:ext cx="11811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Keystroke </a:t>
            </a:r>
          </a:p>
          <a:p>
            <a:r>
              <a:rPr lang="en-US" sz="1600" dirty="0">
                <a:latin typeface="Lucida Bright"/>
                <a:cs typeface="Lucida Bright"/>
              </a:rPr>
              <a:t>Detector</a:t>
            </a:r>
          </a:p>
        </p:txBody>
      </p:sp>
      <p:grpSp>
        <p:nvGrpSpPr>
          <p:cNvPr id="11" name="Group 21"/>
          <p:cNvGrpSpPr/>
          <p:nvPr/>
        </p:nvGrpSpPr>
        <p:grpSpPr>
          <a:xfrm>
            <a:off x="2105743" y="3573016"/>
            <a:ext cx="1026097" cy="461392"/>
            <a:chOff x="4038600" y="2057400"/>
            <a:chExt cx="1371600" cy="533400"/>
          </a:xfrm>
        </p:grpSpPr>
        <p:sp>
          <p:nvSpPr>
            <p:cNvPr id="12" name="Rounded Rectangle 15"/>
            <p:cNvSpPr/>
            <p:nvPr/>
          </p:nvSpPr>
          <p:spPr bwMode="auto">
            <a:xfrm>
              <a:off x="4038600" y="2057400"/>
              <a:ext cx="1371600" cy="5334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TextBox 20"/>
            <p:cNvSpPr txBox="1"/>
            <p:nvPr/>
          </p:nvSpPr>
          <p:spPr>
            <a:xfrm>
              <a:off x="4447198" y="2174101"/>
              <a:ext cx="6236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Time</a:t>
              </a:r>
            </a:p>
          </p:txBody>
        </p:sp>
      </p:grpSp>
      <p:pic>
        <p:nvPicPr>
          <p:cNvPr id="44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827584" y="4509120"/>
            <a:ext cx="922460" cy="444118"/>
          </a:xfrm>
          <a:prstGeom prst="rect">
            <a:avLst/>
          </a:prstGeom>
        </p:spPr>
      </p:pic>
      <p:sp>
        <p:nvSpPr>
          <p:cNvPr id="50" name="TextBox 67"/>
          <p:cNvSpPr txBox="1"/>
          <p:nvPr/>
        </p:nvSpPr>
        <p:spPr>
          <a:xfrm>
            <a:off x="107504" y="5898758"/>
            <a:ext cx="1356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User Data</a:t>
            </a:r>
          </a:p>
        </p:txBody>
      </p:sp>
      <p:grpSp>
        <p:nvGrpSpPr>
          <p:cNvPr id="54" name="Group 21"/>
          <p:cNvGrpSpPr/>
          <p:nvPr/>
        </p:nvGrpSpPr>
        <p:grpSpPr>
          <a:xfrm>
            <a:off x="2105743" y="4191744"/>
            <a:ext cx="1026097" cy="461392"/>
            <a:chOff x="4038596" y="2057397"/>
            <a:chExt cx="1371599" cy="533399"/>
          </a:xfrm>
        </p:grpSpPr>
        <p:sp>
          <p:nvSpPr>
            <p:cNvPr id="55" name="Rounded Rectangle 15"/>
            <p:cNvSpPr/>
            <p:nvPr/>
          </p:nvSpPr>
          <p:spPr bwMode="auto">
            <a:xfrm>
              <a:off x="4038596" y="2057397"/>
              <a:ext cx="1371599" cy="53339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6" name="TextBox 20"/>
            <p:cNvSpPr txBox="1"/>
            <p:nvPr/>
          </p:nvSpPr>
          <p:spPr>
            <a:xfrm>
              <a:off x="4138244" y="2151739"/>
              <a:ext cx="1241605" cy="355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Location</a:t>
              </a:r>
            </a:p>
          </p:txBody>
        </p:sp>
      </p:grpSp>
      <p:cxnSp>
        <p:nvCxnSpPr>
          <p:cNvPr id="76" name="Straight Arrow Connector 5"/>
          <p:cNvCxnSpPr/>
          <p:nvPr/>
        </p:nvCxnSpPr>
        <p:spPr bwMode="auto">
          <a:xfrm flipH="1" flipV="1">
            <a:off x="539552" y="4368644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Arrow Connector 32"/>
          <p:cNvCxnSpPr/>
          <p:nvPr/>
        </p:nvCxnSpPr>
        <p:spPr bwMode="auto">
          <a:xfrm>
            <a:off x="3275856" y="436510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51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864" y="4455371"/>
            <a:ext cx="1311046" cy="84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680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err="1">
                <a:solidFill>
                  <a:schemeClr val="bg1"/>
                </a:solidFill>
              </a:rPr>
              <a:t>MoLe</a:t>
            </a:r>
            <a:r>
              <a:rPr lang="en-US" altLang="zh-TW" sz="4800" dirty="0">
                <a:solidFill>
                  <a:schemeClr val="bg1"/>
                </a:solidFill>
              </a:rPr>
              <a:t> Architecture</a:t>
            </a:r>
          </a:p>
        </p:txBody>
      </p:sp>
      <p:cxnSp>
        <p:nvCxnSpPr>
          <p:cNvPr id="23" name="Straight Arrow Connector 32"/>
          <p:cNvCxnSpPr/>
          <p:nvPr/>
        </p:nvCxnSpPr>
        <p:spPr bwMode="auto">
          <a:xfrm>
            <a:off x="3275856" y="436510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26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4455371"/>
            <a:ext cx="1311046" cy="845837"/>
          </a:xfrm>
          <a:prstGeom prst="rect">
            <a:avLst/>
          </a:prstGeom>
        </p:spPr>
      </p:pic>
      <p:cxnSp>
        <p:nvCxnSpPr>
          <p:cNvPr id="35" name="Straight Arrow Connector 54"/>
          <p:cNvCxnSpPr>
            <a:stCxn id="79" idx="3"/>
          </p:cNvCxnSpPr>
          <p:nvPr/>
        </p:nvCxnSpPr>
        <p:spPr bwMode="auto">
          <a:xfrm flipV="1">
            <a:off x="6012160" y="3782819"/>
            <a:ext cx="748681" cy="311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9" name="TextBox 89"/>
          <p:cNvSpPr txBox="1"/>
          <p:nvPr/>
        </p:nvSpPr>
        <p:spPr>
          <a:xfrm>
            <a:off x="1691680" y="2132856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Attacker Point Cloud</a:t>
            </a:r>
          </a:p>
        </p:txBody>
      </p:sp>
      <p:sp>
        <p:nvSpPr>
          <p:cNvPr id="40" name="TextBox 90"/>
          <p:cNvSpPr txBox="1"/>
          <p:nvPr/>
        </p:nvSpPr>
        <p:spPr>
          <a:xfrm>
            <a:off x="2195736" y="5301208"/>
            <a:ext cx="2407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Unlabeled Point Cloud</a:t>
            </a:r>
          </a:p>
        </p:txBody>
      </p:sp>
      <p:pic>
        <p:nvPicPr>
          <p:cNvPr id="48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2604475"/>
            <a:ext cx="934474" cy="533147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85" y="5144989"/>
            <a:ext cx="875715" cy="876299"/>
          </a:xfrm>
          <a:prstGeom prst="rect">
            <a:avLst/>
          </a:prstGeom>
        </p:spPr>
      </p:pic>
      <p:cxnSp>
        <p:nvCxnSpPr>
          <p:cNvPr id="7" name="Straight Arrow Connector 5"/>
          <p:cNvCxnSpPr/>
          <p:nvPr/>
        </p:nvCxnSpPr>
        <p:spPr bwMode="auto">
          <a:xfrm>
            <a:off x="539552" y="4353180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10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84" y="1556792"/>
            <a:ext cx="875716" cy="876300"/>
          </a:xfrm>
          <a:prstGeom prst="rect">
            <a:avLst/>
          </a:prstGeom>
        </p:spPr>
      </p:pic>
      <p:sp>
        <p:nvSpPr>
          <p:cNvPr id="8" name="Rounded Rectangle 14"/>
          <p:cNvSpPr/>
          <p:nvPr/>
        </p:nvSpPr>
        <p:spPr bwMode="auto">
          <a:xfrm>
            <a:off x="1937126" y="2780928"/>
            <a:ext cx="1338730" cy="2016224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2022715" y="2924944"/>
            <a:ext cx="11811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Keystroke </a:t>
            </a:r>
          </a:p>
          <a:p>
            <a:r>
              <a:rPr lang="en-US" sz="1600" dirty="0">
                <a:latin typeface="Lucida Bright"/>
                <a:cs typeface="Lucida Bright"/>
              </a:rPr>
              <a:t>Detector</a:t>
            </a:r>
          </a:p>
        </p:txBody>
      </p:sp>
      <p:grpSp>
        <p:nvGrpSpPr>
          <p:cNvPr id="11" name="Group 21"/>
          <p:cNvGrpSpPr/>
          <p:nvPr/>
        </p:nvGrpSpPr>
        <p:grpSpPr>
          <a:xfrm>
            <a:off x="2105743" y="3573016"/>
            <a:ext cx="1026097" cy="461392"/>
            <a:chOff x="4038600" y="2057400"/>
            <a:chExt cx="1371600" cy="533400"/>
          </a:xfrm>
        </p:grpSpPr>
        <p:sp>
          <p:nvSpPr>
            <p:cNvPr id="12" name="Rounded Rectangle 15"/>
            <p:cNvSpPr/>
            <p:nvPr/>
          </p:nvSpPr>
          <p:spPr bwMode="auto">
            <a:xfrm>
              <a:off x="4038600" y="2057400"/>
              <a:ext cx="1371600" cy="5334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TextBox 20"/>
            <p:cNvSpPr txBox="1"/>
            <p:nvPr/>
          </p:nvSpPr>
          <p:spPr>
            <a:xfrm>
              <a:off x="4447198" y="2174101"/>
              <a:ext cx="6236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Time</a:t>
              </a:r>
            </a:p>
          </p:txBody>
        </p:sp>
      </p:grpSp>
      <p:pic>
        <p:nvPicPr>
          <p:cNvPr id="41" name="Picture 9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34470" y="2636912"/>
            <a:ext cx="989686" cy="262575"/>
          </a:xfrm>
          <a:prstGeom prst="rect">
            <a:avLst/>
          </a:prstGeom>
        </p:spPr>
      </p:pic>
      <p:sp>
        <p:nvSpPr>
          <p:cNvPr id="42" name="TextBox 92"/>
          <p:cNvSpPr txBox="1"/>
          <p:nvPr/>
        </p:nvSpPr>
        <p:spPr>
          <a:xfrm>
            <a:off x="683568" y="2827411"/>
            <a:ext cx="1255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ucida Bright"/>
                <a:cs typeface="Lucida Bright"/>
              </a:rPr>
              <a:t>a   b   c   d</a:t>
            </a:r>
          </a:p>
        </p:txBody>
      </p:sp>
      <p:pic>
        <p:nvPicPr>
          <p:cNvPr id="44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27584" y="4509120"/>
            <a:ext cx="922460" cy="444118"/>
          </a:xfrm>
          <a:prstGeom prst="rect">
            <a:avLst/>
          </a:prstGeom>
        </p:spPr>
      </p:pic>
      <p:sp>
        <p:nvSpPr>
          <p:cNvPr id="47" name="TextBox 67"/>
          <p:cNvSpPr txBox="1"/>
          <p:nvPr/>
        </p:nvSpPr>
        <p:spPr>
          <a:xfrm>
            <a:off x="179512" y="1196752"/>
            <a:ext cx="2558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Attacker Training Data</a:t>
            </a:r>
          </a:p>
        </p:txBody>
      </p:sp>
      <p:sp>
        <p:nvSpPr>
          <p:cNvPr id="50" name="TextBox 67"/>
          <p:cNvSpPr txBox="1"/>
          <p:nvPr/>
        </p:nvSpPr>
        <p:spPr>
          <a:xfrm>
            <a:off x="107504" y="5898758"/>
            <a:ext cx="1356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User Data</a:t>
            </a:r>
          </a:p>
        </p:txBody>
      </p:sp>
      <p:cxnSp>
        <p:nvCxnSpPr>
          <p:cNvPr id="53" name="Straight Arrow Connector 5"/>
          <p:cNvCxnSpPr/>
          <p:nvPr/>
        </p:nvCxnSpPr>
        <p:spPr bwMode="auto">
          <a:xfrm>
            <a:off x="539552" y="3256985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54" name="Group 21"/>
          <p:cNvGrpSpPr/>
          <p:nvPr/>
        </p:nvGrpSpPr>
        <p:grpSpPr>
          <a:xfrm>
            <a:off x="2105743" y="4191744"/>
            <a:ext cx="1026097" cy="461392"/>
            <a:chOff x="4038596" y="2057397"/>
            <a:chExt cx="1371599" cy="533399"/>
          </a:xfrm>
        </p:grpSpPr>
        <p:sp>
          <p:nvSpPr>
            <p:cNvPr id="55" name="Rounded Rectangle 15"/>
            <p:cNvSpPr/>
            <p:nvPr/>
          </p:nvSpPr>
          <p:spPr bwMode="auto">
            <a:xfrm>
              <a:off x="4038596" y="2057397"/>
              <a:ext cx="1371599" cy="53339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6" name="TextBox 20"/>
            <p:cNvSpPr txBox="1"/>
            <p:nvPr/>
          </p:nvSpPr>
          <p:spPr>
            <a:xfrm>
              <a:off x="4138244" y="2151739"/>
              <a:ext cx="1241605" cy="355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Location</a:t>
              </a:r>
            </a:p>
          </p:txBody>
        </p:sp>
      </p:grpSp>
      <p:cxnSp>
        <p:nvCxnSpPr>
          <p:cNvPr id="76" name="Straight Arrow Connector 5"/>
          <p:cNvCxnSpPr/>
          <p:nvPr/>
        </p:nvCxnSpPr>
        <p:spPr bwMode="auto">
          <a:xfrm flipH="1" flipV="1">
            <a:off x="539552" y="4368644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Arrow Connector 5"/>
          <p:cNvCxnSpPr/>
          <p:nvPr/>
        </p:nvCxnSpPr>
        <p:spPr bwMode="auto">
          <a:xfrm flipH="1" flipV="1">
            <a:off x="539552" y="2478795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Rounded Rectangle 14"/>
          <p:cNvSpPr/>
          <p:nvPr/>
        </p:nvSpPr>
        <p:spPr bwMode="auto">
          <a:xfrm>
            <a:off x="4932040" y="2774711"/>
            <a:ext cx="1080120" cy="2022441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" name="TextBox 41"/>
          <p:cNvSpPr txBox="1"/>
          <p:nvPr/>
        </p:nvSpPr>
        <p:spPr>
          <a:xfrm>
            <a:off x="5076056" y="3284984"/>
            <a:ext cx="830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Point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Cloud 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Fitting</a:t>
            </a:r>
          </a:p>
        </p:txBody>
      </p:sp>
      <p:cxnSp>
        <p:nvCxnSpPr>
          <p:cNvPr id="83" name="Straight Arrow Connector 32"/>
          <p:cNvCxnSpPr/>
          <p:nvPr/>
        </p:nvCxnSpPr>
        <p:spPr bwMode="auto">
          <a:xfrm>
            <a:off x="3275856" y="328498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8353292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內容版面配置區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altLang="zh-TW" sz="2800" dirty="0">
                <a:solidFill>
                  <a:srgbClr val="000000"/>
                </a:solidFill>
              </a:rPr>
              <a:t>Noisy sensor data</a:t>
            </a:r>
            <a:endParaRPr lang="en-US" altLang="zh-TW" sz="2400" dirty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TW" sz="2800" dirty="0"/>
              <a:t>Watch location ≠ keystroke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sz="2800" dirty="0">
                <a:solidFill>
                  <a:srgbClr val="000000"/>
                </a:solidFill>
              </a:rPr>
              <a:t>Information from the other hand is missing</a:t>
            </a:r>
          </a:p>
        </p:txBody>
      </p:sp>
      <p:sp>
        <p:nvSpPr>
          <p:cNvPr id="4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Design Challenges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3543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Right Hand Keystrokes Are Missing</a:t>
            </a: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3"/>
          <a:srcRect l="2024" t="16413" r="1670" b="3587"/>
          <a:stretch/>
        </p:blipFill>
        <p:spPr>
          <a:xfrm>
            <a:off x="827586" y="1340769"/>
            <a:ext cx="7553859" cy="2945204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770130" flipH="1">
            <a:off x="4945008" y="4150344"/>
            <a:ext cx="2080806" cy="2168133"/>
          </a:xfrm>
          <a:prstGeom prst="rect">
            <a:avLst/>
          </a:prstGeom>
        </p:spPr>
      </p:pic>
      <p:grpSp>
        <p:nvGrpSpPr>
          <p:cNvPr id="17" name="群組 16"/>
          <p:cNvGrpSpPr/>
          <p:nvPr/>
        </p:nvGrpSpPr>
        <p:grpSpPr>
          <a:xfrm>
            <a:off x="1763690" y="4214284"/>
            <a:ext cx="2449997" cy="2311061"/>
            <a:chOff x="5799953" y="1558056"/>
            <a:chExt cx="2449997" cy="2311061"/>
          </a:xfrm>
        </p:grpSpPr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829870">
              <a:off x="6169144" y="1558056"/>
              <a:ext cx="2080806" cy="2168133"/>
            </a:xfrm>
            <a:prstGeom prst="rect">
              <a:avLst/>
            </a:prstGeom>
          </p:spPr>
        </p:pic>
        <p:pic>
          <p:nvPicPr>
            <p:cNvPr id="19" name="圖片 18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rcRect l="26496" t="23228" r="34288" b="31461"/>
            <a:stretch/>
          </p:blipFill>
          <p:spPr>
            <a:xfrm rot="19103671">
              <a:off x="5799953" y="3112414"/>
              <a:ext cx="696964" cy="756703"/>
            </a:xfrm>
            <a:prstGeom prst="rect">
              <a:avLst/>
            </a:prstGeom>
          </p:spPr>
        </p:pic>
      </p:grpSp>
      <p:cxnSp>
        <p:nvCxnSpPr>
          <p:cNvPr id="23" name="直線接點 22"/>
          <p:cNvCxnSpPr/>
          <p:nvPr/>
        </p:nvCxnSpPr>
        <p:spPr>
          <a:xfrm>
            <a:off x="4190064" y="2182967"/>
            <a:ext cx="2592288" cy="0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>
            <a:off x="4561052" y="3706084"/>
            <a:ext cx="1091068" cy="10949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直線接點 25"/>
          <p:cNvCxnSpPr/>
          <p:nvPr/>
        </p:nvCxnSpPr>
        <p:spPr>
          <a:xfrm>
            <a:off x="5652120" y="3174044"/>
            <a:ext cx="783986" cy="1867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直線接點 30"/>
          <p:cNvCxnSpPr/>
          <p:nvPr/>
        </p:nvCxnSpPr>
        <p:spPr>
          <a:xfrm>
            <a:off x="6411133" y="2689078"/>
            <a:ext cx="395396" cy="3188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直線接點 35"/>
          <p:cNvCxnSpPr/>
          <p:nvPr/>
        </p:nvCxnSpPr>
        <p:spPr>
          <a:xfrm flipH="1" flipV="1">
            <a:off x="6804250" y="2176305"/>
            <a:ext cx="5347" cy="521159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直線接點 40"/>
          <p:cNvCxnSpPr/>
          <p:nvPr/>
        </p:nvCxnSpPr>
        <p:spPr>
          <a:xfrm flipH="1" flipV="1">
            <a:off x="6427180" y="2679945"/>
            <a:ext cx="10417" cy="497975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直線接點 41"/>
          <p:cNvCxnSpPr/>
          <p:nvPr/>
        </p:nvCxnSpPr>
        <p:spPr>
          <a:xfrm flipH="1" flipV="1">
            <a:off x="5646775" y="3195874"/>
            <a:ext cx="5347" cy="521159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3" name="直線接點 42"/>
          <p:cNvCxnSpPr/>
          <p:nvPr/>
        </p:nvCxnSpPr>
        <p:spPr>
          <a:xfrm flipH="1" flipV="1">
            <a:off x="4566655" y="3212978"/>
            <a:ext cx="5347" cy="521159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直線接點 43"/>
          <p:cNvCxnSpPr/>
          <p:nvPr/>
        </p:nvCxnSpPr>
        <p:spPr>
          <a:xfrm flipH="1" flipV="1">
            <a:off x="4192874" y="2185021"/>
            <a:ext cx="5347" cy="521159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直線接點 44"/>
          <p:cNvCxnSpPr/>
          <p:nvPr/>
        </p:nvCxnSpPr>
        <p:spPr>
          <a:xfrm flipH="1" flipV="1">
            <a:off x="4345274" y="2708922"/>
            <a:ext cx="5347" cy="521159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直線接點 48"/>
          <p:cNvCxnSpPr/>
          <p:nvPr/>
        </p:nvCxnSpPr>
        <p:spPr>
          <a:xfrm>
            <a:off x="4355976" y="3212976"/>
            <a:ext cx="216024" cy="0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1" name="直線接點 50"/>
          <p:cNvCxnSpPr/>
          <p:nvPr/>
        </p:nvCxnSpPr>
        <p:spPr>
          <a:xfrm>
            <a:off x="4211960" y="2708920"/>
            <a:ext cx="144016" cy="0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2116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err="1">
                <a:solidFill>
                  <a:schemeClr val="bg1"/>
                </a:solidFill>
              </a:rPr>
              <a:t>MoLe</a:t>
            </a:r>
            <a:r>
              <a:rPr lang="en-US" altLang="zh-TW" sz="4800" dirty="0">
                <a:solidFill>
                  <a:schemeClr val="bg1"/>
                </a:solidFill>
              </a:rPr>
              <a:t> Architecture</a:t>
            </a:r>
          </a:p>
        </p:txBody>
      </p:sp>
      <p:cxnSp>
        <p:nvCxnSpPr>
          <p:cNvPr id="23" name="Straight Arrow Connector 32"/>
          <p:cNvCxnSpPr/>
          <p:nvPr/>
        </p:nvCxnSpPr>
        <p:spPr bwMode="auto">
          <a:xfrm>
            <a:off x="3275856" y="436510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26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4455371"/>
            <a:ext cx="1311046" cy="845837"/>
          </a:xfrm>
          <a:prstGeom prst="rect">
            <a:avLst/>
          </a:prstGeom>
        </p:spPr>
      </p:pic>
      <p:cxnSp>
        <p:nvCxnSpPr>
          <p:cNvPr id="35" name="Straight Arrow Connector 54"/>
          <p:cNvCxnSpPr>
            <a:stCxn id="79" idx="3"/>
          </p:cNvCxnSpPr>
          <p:nvPr/>
        </p:nvCxnSpPr>
        <p:spPr bwMode="auto">
          <a:xfrm flipV="1">
            <a:off x="6012160" y="3782819"/>
            <a:ext cx="748681" cy="311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9" name="TextBox 89"/>
          <p:cNvSpPr txBox="1"/>
          <p:nvPr/>
        </p:nvSpPr>
        <p:spPr>
          <a:xfrm>
            <a:off x="1691680" y="2132856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Attacker Point Cloud</a:t>
            </a:r>
          </a:p>
        </p:txBody>
      </p:sp>
      <p:sp>
        <p:nvSpPr>
          <p:cNvPr id="40" name="TextBox 90"/>
          <p:cNvSpPr txBox="1"/>
          <p:nvPr/>
        </p:nvSpPr>
        <p:spPr>
          <a:xfrm>
            <a:off x="2195736" y="5301208"/>
            <a:ext cx="2407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Unlabeled Point Cloud</a:t>
            </a:r>
          </a:p>
        </p:txBody>
      </p:sp>
      <p:pic>
        <p:nvPicPr>
          <p:cNvPr id="48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2604475"/>
            <a:ext cx="934474" cy="533147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85" y="5144989"/>
            <a:ext cx="875715" cy="876299"/>
          </a:xfrm>
          <a:prstGeom prst="rect">
            <a:avLst/>
          </a:prstGeom>
        </p:spPr>
      </p:pic>
      <p:cxnSp>
        <p:nvCxnSpPr>
          <p:cNvPr id="7" name="Straight Arrow Connector 5"/>
          <p:cNvCxnSpPr/>
          <p:nvPr/>
        </p:nvCxnSpPr>
        <p:spPr bwMode="auto">
          <a:xfrm>
            <a:off x="539552" y="4353180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10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84" y="1556792"/>
            <a:ext cx="875716" cy="876300"/>
          </a:xfrm>
          <a:prstGeom prst="rect">
            <a:avLst/>
          </a:prstGeom>
        </p:spPr>
      </p:pic>
      <p:sp>
        <p:nvSpPr>
          <p:cNvPr id="8" name="Rounded Rectangle 14"/>
          <p:cNvSpPr/>
          <p:nvPr/>
        </p:nvSpPr>
        <p:spPr bwMode="auto">
          <a:xfrm>
            <a:off x="1937126" y="2780928"/>
            <a:ext cx="1338730" cy="2016224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2022715" y="2924944"/>
            <a:ext cx="11811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Keystroke </a:t>
            </a:r>
          </a:p>
          <a:p>
            <a:r>
              <a:rPr lang="en-US" sz="1600" dirty="0">
                <a:latin typeface="Lucida Bright"/>
                <a:cs typeface="Lucida Bright"/>
              </a:rPr>
              <a:t>Detector</a:t>
            </a:r>
          </a:p>
        </p:txBody>
      </p:sp>
      <p:grpSp>
        <p:nvGrpSpPr>
          <p:cNvPr id="11" name="Group 21"/>
          <p:cNvGrpSpPr/>
          <p:nvPr/>
        </p:nvGrpSpPr>
        <p:grpSpPr>
          <a:xfrm>
            <a:off x="2105743" y="3573016"/>
            <a:ext cx="1026097" cy="461392"/>
            <a:chOff x="4038600" y="2057400"/>
            <a:chExt cx="1371600" cy="533400"/>
          </a:xfrm>
        </p:grpSpPr>
        <p:sp>
          <p:nvSpPr>
            <p:cNvPr id="12" name="Rounded Rectangle 15"/>
            <p:cNvSpPr/>
            <p:nvPr/>
          </p:nvSpPr>
          <p:spPr bwMode="auto">
            <a:xfrm>
              <a:off x="4038600" y="2057400"/>
              <a:ext cx="1371600" cy="5334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TextBox 20"/>
            <p:cNvSpPr txBox="1"/>
            <p:nvPr/>
          </p:nvSpPr>
          <p:spPr>
            <a:xfrm>
              <a:off x="4447198" y="2174101"/>
              <a:ext cx="6236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Time</a:t>
              </a:r>
            </a:p>
          </p:txBody>
        </p:sp>
      </p:grpSp>
      <p:pic>
        <p:nvPicPr>
          <p:cNvPr id="41" name="Picture 9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34470" y="2636912"/>
            <a:ext cx="989686" cy="262575"/>
          </a:xfrm>
          <a:prstGeom prst="rect">
            <a:avLst/>
          </a:prstGeom>
        </p:spPr>
      </p:pic>
      <p:sp>
        <p:nvSpPr>
          <p:cNvPr id="42" name="TextBox 92"/>
          <p:cNvSpPr txBox="1"/>
          <p:nvPr/>
        </p:nvSpPr>
        <p:spPr>
          <a:xfrm>
            <a:off x="683568" y="2827411"/>
            <a:ext cx="1255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ucida Bright"/>
                <a:cs typeface="Lucida Bright"/>
              </a:rPr>
              <a:t>a   b   c   d</a:t>
            </a:r>
          </a:p>
        </p:txBody>
      </p:sp>
      <p:pic>
        <p:nvPicPr>
          <p:cNvPr id="44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27584" y="4509120"/>
            <a:ext cx="922460" cy="444118"/>
          </a:xfrm>
          <a:prstGeom prst="rect">
            <a:avLst/>
          </a:prstGeom>
        </p:spPr>
      </p:pic>
      <p:sp>
        <p:nvSpPr>
          <p:cNvPr id="47" name="TextBox 67"/>
          <p:cNvSpPr txBox="1"/>
          <p:nvPr/>
        </p:nvSpPr>
        <p:spPr>
          <a:xfrm>
            <a:off x="179512" y="1196752"/>
            <a:ext cx="2558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Attacker Training Data</a:t>
            </a:r>
          </a:p>
        </p:txBody>
      </p:sp>
      <p:sp>
        <p:nvSpPr>
          <p:cNvPr id="50" name="TextBox 67"/>
          <p:cNvSpPr txBox="1"/>
          <p:nvPr/>
        </p:nvSpPr>
        <p:spPr>
          <a:xfrm>
            <a:off x="107504" y="5898758"/>
            <a:ext cx="1356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User Data</a:t>
            </a:r>
          </a:p>
        </p:txBody>
      </p:sp>
      <p:cxnSp>
        <p:nvCxnSpPr>
          <p:cNvPr id="53" name="Straight Arrow Connector 5"/>
          <p:cNvCxnSpPr/>
          <p:nvPr/>
        </p:nvCxnSpPr>
        <p:spPr bwMode="auto">
          <a:xfrm>
            <a:off x="539552" y="3256985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54" name="Group 21"/>
          <p:cNvGrpSpPr/>
          <p:nvPr/>
        </p:nvGrpSpPr>
        <p:grpSpPr>
          <a:xfrm>
            <a:off x="2105743" y="4191744"/>
            <a:ext cx="1026097" cy="461392"/>
            <a:chOff x="4038596" y="2057397"/>
            <a:chExt cx="1371599" cy="533399"/>
          </a:xfrm>
        </p:grpSpPr>
        <p:sp>
          <p:nvSpPr>
            <p:cNvPr id="55" name="Rounded Rectangle 15"/>
            <p:cNvSpPr/>
            <p:nvPr/>
          </p:nvSpPr>
          <p:spPr bwMode="auto">
            <a:xfrm>
              <a:off x="4038596" y="2057397"/>
              <a:ext cx="1371599" cy="53339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6" name="TextBox 20"/>
            <p:cNvSpPr txBox="1"/>
            <p:nvPr/>
          </p:nvSpPr>
          <p:spPr>
            <a:xfrm>
              <a:off x="4138244" y="2151739"/>
              <a:ext cx="1241605" cy="355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Location</a:t>
              </a:r>
            </a:p>
          </p:txBody>
        </p:sp>
      </p:grpSp>
      <p:cxnSp>
        <p:nvCxnSpPr>
          <p:cNvPr id="76" name="Straight Arrow Connector 5"/>
          <p:cNvCxnSpPr/>
          <p:nvPr/>
        </p:nvCxnSpPr>
        <p:spPr bwMode="auto">
          <a:xfrm flipH="1" flipV="1">
            <a:off x="539552" y="4368644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Arrow Connector 5"/>
          <p:cNvCxnSpPr/>
          <p:nvPr/>
        </p:nvCxnSpPr>
        <p:spPr bwMode="auto">
          <a:xfrm flipH="1" flipV="1">
            <a:off x="539552" y="2478795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Rounded Rectangle 14"/>
          <p:cNvSpPr/>
          <p:nvPr/>
        </p:nvSpPr>
        <p:spPr bwMode="auto">
          <a:xfrm>
            <a:off x="4932040" y="2774711"/>
            <a:ext cx="1080120" cy="2022441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" name="TextBox 41"/>
          <p:cNvSpPr txBox="1"/>
          <p:nvPr/>
        </p:nvSpPr>
        <p:spPr>
          <a:xfrm>
            <a:off x="5076056" y="3284984"/>
            <a:ext cx="830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Point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Cloud 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Fitting</a:t>
            </a:r>
          </a:p>
        </p:txBody>
      </p:sp>
      <p:cxnSp>
        <p:nvCxnSpPr>
          <p:cNvPr id="83" name="Straight Arrow Connector 32"/>
          <p:cNvCxnSpPr/>
          <p:nvPr/>
        </p:nvCxnSpPr>
        <p:spPr bwMode="auto">
          <a:xfrm>
            <a:off x="3275856" y="328498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8576984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err="1">
                <a:solidFill>
                  <a:schemeClr val="bg1"/>
                </a:solidFill>
              </a:rPr>
              <a:t>MoLe</a:t>
            </a:r>
            <a:r>
              <a:rPr lang="en-US" altLang="zh-TW" sz="4800" dirty="0">
                <a:solidFill>
                  <a:schemeClr val="bg1"/>
                </a:solidFill>
              </a:rPr>
              <a:t> Architecture</a:t>
            </a:r>
          </a:p>
        </p:txBody>
      </p:sp>
      <p:cxnSp>
        <p:nvCxnSpPr>
          <p:cNvPr id="23" name="Straight Arrow Connector 32"/>
          <p:cNvCxnSpPr/>
          <p:nvPr/>
        </p:nvCxnSpPr>
        <p:spPr bwMode="auto">
          <a:xfrm>
            <a:off x="3275856" y="436510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26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4455371"/>
            <a:ext cx="1311046" cy="845837"/>
          </a:xfrm>
          <a:prstGeom prst="rect">
            <a:avLst/>
          </a:prstGeom>
        </p:spPr>
      </p:pic>
      <p:cxnSp>
        <p:nvCxnSpPr>
          <p:cNvPr id="29" name="Straight Arrow Connector 44"/>
          <p:cNvCxnSpPr/>
          <p:nvPr/>
        </p:nvCxnSpPr>
        <p:spPr bwMode="auto">
          <a:xfrm rot="16200000" flipV="1">
            <a:off x="6700904" y="4947124"/>
            <a:ext cx="1148579" cy="1270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0" name="Straight Connector 45"/>
          <p:cNvCxnSpPr/>
          <p:nvPr/>
        </p:nvCxnSpPr>
        <p:spPr bwMode="auto">
          <a:xfrm flipV="1">
            <a:off x="4716016" y="4360768"/>
            <a:ext cx="0" cy="115646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46"/>
          <p:cNvCxnSpPr/>
          <p:nvPr/>
        </p:nvCxnSpPr>
        <p:spPr bwMode="auto">
          <a:xfrm flipV="1">
            <a:off x="4716016" y="5517232"/>
            <a:ext cx="2565526" cy="216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Rounded Rectangle 49"/>
          <p:cNvSpPr/>
          <p:nvPr/>
        </p:nvSpPr>
        <p:spPr bwMode="auto">
          <a:xfrm>
            <a:off x="6760841" y="3200533"/>
            <a:ext cx="1524000" cy="1164571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</a:p>
        </p:txBody>
      </p:sp>
      <p:pic>
        <p:nvPicPr>
          <p:cNvPr id="33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392" y="5517232"/>
            <a:ext cx="736016" cy="736016"/>
          </a:xfrm>
          <a:prstGeom prst="rect">
            <a:avLst/>
          </a:prstGeom>
        </p:spPr>
      </p:pic>
      <p:cxnSp>
        <p:nvCxnSpPr>
          <p:cNvPr id="34" name="Straight Arrow Connector 52"/>
          <p:cNvCxnSpPr/>
          <p:nvPr/>
        </p:nvCxnSpPr>
        <p:spPr bwMode="auto">
          <a:xfrm flipH="1" flipV="1">
            <a:off x="7780551" y="4382745"/>
            <a:ext cx="31809" cy="113804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5" name="Straight Arrow Connector 54"/>
          <p:cNvCxnSpPr>
            <a:stCxn id="79" idx="3"/>
            <a:endCxn id="32" idx="1"/>
          </p:cNvCxnSpPr>
          <p:nvPr/>
        </p:nvCxnSpPr>
        <p:spPr bwMode="auto">
          <a:xfrm flipV="1">
            <a:off x="6012160" y="3782819"/>
            <a:ext cx="748681" cy="311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6" name="TextBox 64"/>
          <p:cNvSpPr txBox="1"/>
          <p:nvPr/>
        </p:nvSpPr>
        <p:spPr>
          <a:xfrm>
            <a:off x="7001189" y="3284984"/>
            <a:ext cx="11145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Bayesian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Inference</a:t>
            </a:r>
          </a:p>
          <a:p>
            <a:pPr algn="ctr"/>
            <a:endParaRPr lang="en-US" sz="1200" dirty="0">
              <a:latin typeface="Lucida Bright"/>
              <a:cs typeface="Lucida Bright"/>
            </a:endParaRP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P(</a:t>
            </a:r>
            <a:r>
              <a:rPr lang="en-US" sz="1600" dirty="0" err="1">
                <a:latin typeface="Lucida Bright"/>
                <a:cs typeface="Lucida Bright"/>
              </a:rPr>
              <a:t>O|W</a:t>
            </a:r>
            <a:r>
              <a:rPr lang="en-US" sz="1600" baseline="-25000" dirty="0" err="1">
                <a:latin typeface="Lucida Bright"/>
                <a:cs typeface="Lucida Bright"/>
              </a:rPr>
              <a:t>i</a:t>
            </a:r>
            <a:r>
              <a:rPr lang="en-US" sz="1600" dirty="0">
                <a:latin typeface="Lucida Bright"/>
                <a:cs typeface="Lucida Bright"/>
              </a:rPr>
              <a:t>)</a:t>
            </a:r>
          </a:p>
        </p:txBody>
      </p:sp>
      <p:sp>
        <p:nvSpPr>
          <p:cNvPr id="38" name="TextBox 67"/>
          <p:cNvSpPr txBox="1"/>
          <p:nvPr/>
        </p:nvSpPr>
        <p:spPr>
          <a:xfrm>
            <a:off x="6698665" y="1988840"/>
            <a:ext cx="1617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Rank of </a:t>
            </a:r>
            <a:r>
              <a:rPr lang="en-US" sz="1600" dirty="0" err="1">
                <a:latin typeface="Lucida Bright"/>
                <a:cs typeface="Lucida Bright"/>
              </a:rPr>
              <a:t>Word</a:t>
            </a:r>
            <a:r>
              <a:rPr lang="en-US" sz="1600" baseline="-25000" dirty="0" err="1">
                <a:latin typeface="Lucida Bright"/>
                <a:cs typeface="Lucida Bright"/>
              </a:rPr>
              <a:t>i</a:t>
            </a:r>
            <a:endParaRPr lang="en-US" sz="1600" baseline="-25000" dirty="0">
              <a:latin typeface="Lucida Bright"/>
              <a:cs typeface="Lucida Bright"/>
            </a:endParaRPr>
          </a:p>
        </p:txBody>
      </p:sp>
      <p:sp>
        <p:nvSpPr>
          <p:cNvPr id="39" name="TextBox 89"/>
          <p:cNvSpPr txBox="1"/>
          <p:nvPr/>
        </p:nvSpPr>
        <p:spPr>
          <a:xfrm>
            <a:off x="1691680" y="2132856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Attacker Point Cloud</a:t>
            </a:r>
          </a:p>
        </p:txBody>
      </p:sp>
      <p:sp>
        <p:nvSpPr>
          <p:cNvPr id="40" name="TextBox 90"/>
          <p:cNvSpPr txBox="1"/>
          <p:nvPr/>
        </p:nvSpPr>
        <p:spPr>
          <a:xfrm>
            <a:off x="2195736" y="5301208"/>
            <a:ext cx="2407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Unlabeled Point Cloud</a:t>
            </a:r>
          </a:p>
        </p:txBody>
      </p:sp>
      <p:sp>
        <p:nvSpPr>
          <p:cNvPr id="45" name="TextBox 104"/>
          <p:cNvSpPr txBox="1"/>
          <p:nvPr/>
        </p:nvSpPr>
        <p:spPr>
          <a:xfrm>
            <a:off x="5418678" y="5538718"/>
            <a:ext cx="1889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Observation ( O</a:t>
            </a:r>
            <a:r>
              <a:rPr lang="en-US" sz="1600" baseline="-25000" dirty="0">
                <a:latin typeface="Lucida Bright"/>
                <a:cs typeface="Lucida Bright"/>
              </a:rPr>
              <a:t> </a:t>
            </a:r>
            <a:r>
              <a:rPr lang="en-US" sz="1600" dirty="0">
                <a:latin typeface="Lucida Bright"/>
                <a:cs typeface="Lucida Bright"/>
              </a:rPr>
              <a:t>)</a:t>
            </a:r>
          </a:p>
        </p:txBody>
      </p:sp>
      <p:sp>
        <p:nvSpPr>
          <p:cNvPr id="46" name="TextBox 106"/>
          <p:cNvSpPr txBox="1"/>
          <p:nvPr/>
        </p:nvSpPr>
        <p:spPr>
          <a:xfrm>
            <a:off x="7963610" y="5034662"/>
            <a:ext cx="1014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Word W</a:t>
            </a:r>
            <a:r>
              <a:rPr lang="en-US" sz="1600" baseline="-25000" dirty="0">
                <a:latin typeface="Lucida Bright"/>
                <a:cs typeface="Lucida Bright"/>
              </a:rPr>
              <a:t>i </a:t>
            </a:r>
            <a:r>
              <a:rPr lang="en-US" sz="1600" dirty="0">
                <a:latin typeface="Lucida Bright"/>
                <a:cs typeface="Lucida Bright"/>
              </a:rPr>
              <a:t> </a:t>
            </a:r>
          </a:p>
        </p:txBody>
      </p:sp>
      <p:pic>
        <p:nvPicPr>
          <p:cNvPr id="48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2604475"/>
            <a:ext cx="934474" cy="533147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5" y="5144989"/>
            <a:ext cx="875715" cy="876299"/>
          </a:xfrm>
          <a:prstGeom prst="rect">
            <a:avLst/>
          </a:prstGeom>
        </p:spPr>
      </p:pic>
      <p:cxnSp>
        <p:nvCxnSpPr>
          <p:cNvPr id="7" name="Straight Arrow Connector 5"/>
          <p:cNvCxnSpPr/>
          <p:nvPr/>
        </p:nvCxnSpPr>
        <p:spPr bwMode="auto">
          <a:xfrm>
            <a:off x="539552" y="4353180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10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4" y="1556792"/>
            <a:ext cx="875716" cy="876300"/>
          </a:xfrm>
          <a:prstGeom prst="rect">
            <a:avLst/>
          </a:prstGeom>
        </p:spPr>
      </p:pic>
      <p:sp>
        <p:nvSpPr>
          <p:cNvPr id="8" name="Rounded Rectangle 14"/>
          <p:cNvSpPr/>
          <p:nvPr/>
        </p:nvSpPr>
        <p:spPr bwMode="auto">
          <a:xfrm>
            <a:off x="1937126" y="2780928"/>
            <a:ext cx="1338730" cy="2016224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2022715" y="2924944"/>
            <a:ext cx="11811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Keystroke </a:t>
            </a:r>
          </a:p>
          <a:p>
            <a:r>
              <a:rPr lang="en-US" sz="1600" dirty="0">
                <a:latin typeface="Lucida Bright"/>
                <a:cs typeface="Lucida Bright"/>
              </a:rPr>
              <a:t>Detector</a:t>
            </a:r>
          </a:p>
        </p:txBody>
      </p:sp>
      <p:grpSp>
        <p:nvGrpSpPr>
          <p:cNvPr id="11" name="Group 21"/>
          <p:cNvGrpSpPr/>
          <p:nvPr/>
        </p:nvGrpSpPr>
        <p:grpSpPr>
          <a:xfrm>
            <a:off x="2105743" y="3573016"/>
            <a:ext cx="1026097" cy="461392"/>
            <a:chOff x="4038600" y="2057400"/>
            <a:chExt cx="1371600" cy="533400"/>
          </a:xfrm>
        </p:grpSpPr>
        <p:sp>
          <p:nvSpPr>
            <p:cNvPr id="12" name="Rounded Rectangle 15"/>
            <p:cNvSpPr/>
            <p:nvPr/>
          </p:nvSpPr>
          <p:spPr bwMode="auto">
            <a:xfrm>
              <a:off x="4038600" y="2057400"/>
              <a:ext cx="1371600" cy="5334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TextBox 20"/>
            <p:cNvSpPr txBox="1"/>
            <p:nvPr/>
          </p:nvSpPr>
          <p:spPr>
            <a:xfrm>
              <a:off x="4447198" y="2174101"/>
              <a:ext cx="6236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Time</a:t>
              </a:r>
            </a:p>
          </p:txBody>
        </p:sp>
      </p:grpSp>
      <p:pic>
        <p:nvPicPr>
          <p:cNvPr id="41" name="Picture 9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834470" y="2636912"/>
            <a:ext cx="989686" cy="262575"/>
          </a:xfrm>
          <a:prstGeom prst="rect">
            <a:avLst/>
          </a:prstGeom>
        </p:spPr>
      </p:pic>
      <p:sp>
        <p:nvSpPr>
          <p:cNvPr id="42" name="TextBox 92"/>
          <p:cNvSpPr txBox="1"/>
          <p:nvPr/>
        </p:nvSpPr>
        <p:spPr>
          <a:xfrm>
            <a:off x="683568" y="2827411"/>
            <a:ext cx="1255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ucida Bright"/>
                <a:cs typeface="Lucida Bright"/>
              </a:rPr>
              <a:t>a   b   c   d</a:t>
            </a:r>
          </a:p>
        </p:txBody>
      </p:sp>
      <p:pic>
        <p:nvPicPr>
          <p:cNvPr id="44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827584" y="4509120"/>
            <a:ext cx="922460" cy="444118"/>
          </a:xfrm>
          <a:prstGeom prst="rect">
            <a:avLst/>
          </a:prstGeom>
        </p:spPr>
      </p:pic>
      <p:sp>
        <p:nvSpPr>
          <p:cNvPr id="47" name="TextBox 67"/>
          <p:cNvSpPr txBox="1"/>
          <p:nvPr/>
        </p:nvSpPr>
        <p:spPr>
          <a:xfrm>
            <a:off x="179512" y="1196752"/>
            <a:ext cx="2558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Attacker Training Data</a:t>
            </a:r>
          </a:p>
        </p:txBody>
      </p:sp>
      <p:sp>
        <p:nvSpPr>
          <p:cNvPr id="50" name="TextBox 67"/>
          <p:cNvSpPr txBox="1"/>
          <p:nvPr/>
        </p:nvSpPr>
        <p:spPr>
          <a:xfrm>
            <a:off x="107504" y="5898758"/>
            <a:ext cx="1356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User Data</a:t>
            </a:r>
          </a:p>
        </p:txBody>
      </p:sp>
      <p:cxnSp>
        <p:nvCxnSpPr>
          <p:cNvPr id="53" name="Straight Arrow Connector 5"/>
          <p:cNvCxnSpPr/>
          <p:nvPr/>
        </p:nvCxnSpPr>
        <p:spPr bwMode="auto">
          <a:xfrm>
            <a:off x="539552" y="3256985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54" name="Group 21"/>
          <p:cNvGrpSpPr/>
          <p:nvPr/>
        </p:nvGrpSpPr>
        <p:grpSpPr>
          <a:xfrm>
            <a:off x="2105743" y="4191744"/>
            <a:ext cx="1026097" cy="461392"/>
            <a:chOff x="4038596" y="2057397"/>
            <a:chExt cx="1371599" cy="533399"/>
          </a:xfrm>
        </p:grpSpPr>
        <p:sp>
          <p:nvSpPr>
            <p:cNvPr id="55" name="Rounded Rectangle 15"/>
            <p:cNvSpPr/>
            <p:nvPr/>
          </p:nvSpPr>
          <p:spPr bwMode="auto">
            <a:xfrm>
              <a:off x="4038596" y="2057397"/>
              <a:ext cx="1371599" cy="53339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6" name="TextBox 20"/>
            <p:cNvSpPr txBox="1"/>
            <p:nvPr/>
          </p:nvSpPr>
          <p:spPr>
            <a:xfrm>
              <a:off x="4138244" y="2151739"/>
              <a:ext cx="1241605" cy="355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Location</a:t>
              </a:r>
            </a:p>
          </p:txBody>
        </p:sp>
      </p:grpSp>
      <p:cxnSp>
        <p:nvCxnSpPr>
          <p:cNvPr id="73" name="Straight Arrow Connector 44"/>
          <p:cNvCxnSpPr>
            <a:stCxn id="32" idx="0"/>
            <a:endCxn id="38" idx="2"/>
          </p:cNvCxnSpPr>
          <p:nvPr/>
        </p:nvCxnSpPr>
        <p:spPr bwMode="auto">
          <a:xfrm flipH="1" flipV="1">
            <a:off x="7507541" y="2327394"/>
            <a:ext cx="15300" cy="87313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75" name="TextBox 106"/>
          <p:cNvSpPr txBox="1"/>
          <p:nvPr/>
        </p:nvSpPr>
        <p:spPr>
          <a:xfrm>
            <a:off x="7383240" y="6181240"/>
            <a:ext cx="1221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Dictionary </a:t>
            </a:r>
          </a:p>
        </p:txBody>
      </p:sp>
      <p:cxnSp>
        <p:nvCxnSpPr>
          <p:cNvPr id="76" name="Straight Arrow Connector 5"/>
          <p:cNvCxnSpPr/>
          <p:nvPr/>
        </p:nvCxnSpPr>
        <p:spPr bwMode="auto">
          <a:xfrm flipH="1" flipV="1">
            <a:off x="539552" y="4368644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Arrow Connector 5"/>
          <p:cNvCxnSpPr/>
          <p:nvPr/>
        </p:nvCxnSpPr>
        <p:spPr bwMode="auto">
          <a:xfrm flipH="1" flipV="1">
            <a:off x="539552" y="2478795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Rounded Rectangle 14"/>
          <p:cNvSpPr/>
          <p:nvPr/>
        </p:nvSpPr>
        <p:spPr bwMode="auto">
          <a:xfrm>
            <a:off x="4932040" y="2774711"/>
            <a:ext cx="1080120" cy="2022441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" name="TextBox 41"/>
          <p:cNvSpPr txBox="1"/>
          <p:nvPr/>
        </p:nvSpPr>
        <p:spPr>
          <a:xfrm>
            <a:off x="5076056" y="3284984"/>
            <a:ext cx="830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Point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Cloud 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Fitting</a:t>
            </a:r>
          </a:p>
        </p:txBody>
      </p:sp>
      <p:cxnSp>
        <p:nvCxnSpPr>
          <p:cNvPr id="83" name="Straight Arrow Connector 32"/>
          <p:cNvCxnSpPr/>
          <p:nvPr/>
        </p:nvCxnSpPr>
        <p:spPr bwMode="auto">
          <a:xfrm>
            <a:off x="3275856" y="328498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5954920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>
                <a:solidFill>
                  <a:schemeClr val="bg1">
                    <a:lumMod val="65000"/>
                  </a:schemeClr>
                </a:solidFill>
              </a:rPr>
              <a:t>Motivation &amp; Challenge</a:t>
            </a:r>
          </a:p>
          <a:p>
            <a:r>
              <a:rPr lang="en-US" altLang="zh-TW" sz="2800" dirty="0" err="1">
                <a:solidFill>
                  <a:srgbClr val="000000"/>
                </a:solidFill>
              </a:rPr>
              <a:t>MoLe</a:t>
            </a:r>
            <a:endParaRPr lang="en-US" altLang="zh-TW" sz="2800" dirty="0">
              <a:solidFill>
                <a:srgbClr val="000000"/>
              </a:solidFill>
            </a:endParaRPr>
          </a:p>
          <a:p>
            <a:pPr lvl="1"/>
            <a:r>
              <a:rPr lang="en-US" altLang="zh-TW" sz="2400" dirty="0">
                <a:solidFill>
                  <a:srgbClr val="000000"/>
                </a:solidFill>
              </a:rPr>
              <a:t>Keystroke detectors</a:t>
            </a:r>
          </a:p>
          <a:p>
            <a:pPr lvl="1"/>
            <a:r>
              <a:rPr lang="en-US" altLang="zh-TW" sz="2400" dirty="0">
                <a:solidFill>
                  <a:srgbClr val="000000"/>
                </a:solidFill>
              </a:rPr>
              <a:t>Point cloud fitting</a:t>
            </a:r>
          </a:p>
          <a:p>
            <a:pPr lvl="1"/>
            <a:r>
              <a:rPr lang="en-US" altLang="zh-TW" sz="2400" dirty="0">
                <a:solidFill>
                  <a:srgbClr val="000000"/>
                </a:solidFill>
              </a:rPr>
              <a:t>Bayesian inference</a:t>
            </a:r>
          </a:p>
          <a:p>
            <a:r>
              <a:rPr lang="en-US" altLang="zh-TW" sz="2800" dirty="0">
                <a:solidFill>
                  <a:schemeClr val="bg1">
                    <a:lumMod val="65000"/>
                  </a:schemeClr>
                </a:solidFill>
              </a:rPr>
              <a:t>Evaluation</a:t>
            </a:r>
          </a:p>
          <a:p>
            <a:r>
              <a:rPr lang="en-US" altLang="zh-TW" sz="2800" dirty="0">
                <a:solidFill>
                  <a:schemeClr val="bg1">
                    <a:lumMod val="65000"/>
                  </a:schemeClr>
                </a:solidFill>
              </a:rPr>
              <a:t>Limitations</a:t>
            </a:r>
          </a:p>
          <a:p>
            <a:r>
              <a:rPr lang="en-US" altLang="zh-TW" sz="2800" dirty="0">
                <a:solidFill>
                  <a:schemeClr val="bg1">
                    <a:lumMod val="65000"/>
                  </a:schemeClr>
                </a:solidFill>
              </a:rPr>
              <a:t>Conclusion</a:t>
            </a:r>
            <a:endParaRPr lang="en-US" altLang="zh-TW" dirty="0"/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Outline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6113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err="1">
                <a:solidFill>
                  <a:schemeClr val="bg1"/>
                </a:solidFill>
              </a:rPr>
              <a:t>MoLe</a:t>
            </a:r>
            <a:r>
              <a:rPr lang="en-US" altLang="zh-TW" sz="4800" dirty="0">
                <a:solidFill>
                  <a:schemeClr val="bg1"/>
                </a:solidFill>
              </a:rPr>
              <a:t> Architecture</a:t>
            </a:r>
          </a:p>
        </p:txBody>
      </p:sp>
      <p:cxnSp>
        <p:nvCxnSpPr>
          <p:cNvPr id="23" name="Straight Arrow Connector 32"/>
          <p:cNvCxnSpPr/>
          <p:nvPr/>
        </p:nvCxnSpPr>
        <p:spPr bwMode="auto">
          <a:xfrm>
            <a:off x="3275856" y="436510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26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4455371"/>
            <a:ext cx="1311046" cy="845837"/>
          </a:xfrm>
          <a:prstGeom prst="rect">
            <a:avLst/>
          </a:prstGeom>
        </p:spPr>
      </p:pic>
      <p:cxnSp>
        <p:nvCxnSpPr>
          <p:cNvPr id="29" name="Straight Arrow Connector 44"/>
          <p:cNvCxnSpPr/>
          <p:nvPr/>
        </p:nvCxnSpPr>
        <p:spPr bwMode="auto">
          <a:xfrm rot="16200000" flipV="1">
            <a:off x="6700904" y="4947124"/>
            <a:ext cx="1148579" cy="1270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0" name="Straight Connector 45"/>
          <p:cNvCxnSpPr/>
          <p:nvPr/>
        </p:nvCxnSpPr>
        <p:spPr bwMode="auto">
          <a:xfrm flipV="1">
            <a:off x="4716016" y="4360768"/>
            <a:ext cx="0" cy="115646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46"/>
          <p:cNvCxnSpPr/>
          <p:nvPr/>
        </p:nvCxnSpPr>
        <p:spPr bwMode="auto">
          <a:xfrm flipV="1">
            <a:off x="4716016" y="5517232"/>
            <a:ext cx="2565526" cy="216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Rounded Rectangle 49"/>
          <p:cNvSpPr/>
          <p:nvPr/>
        </p:nvSpPr>
        <p:spPr bwMode="auto">
          <a:xfrm>
            <a:off x="6760841" y="3200533"/>
            <a:ext cx="1524000" cy="1164571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</a:p>
        </p:txBody>
      </p:sp>
      <p:pic>
        <p:nvPicPr>
          <p:cNvPr id="33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392" y="5517232"/>
            <a:ext cx="736016" cy="736016"/>
          </a:xfrm>
          <a:prstGeom prst="rect">
            <a:avLst/>
          </a:prstGeom>
        </p:spPr>
      </p:pic>
      <p:cxnSp>
        <p:nvCxnSpPr>
          <p:cNvPr id="34" name="Straight Arrow Connector 52"/>
          <p:cNvCxnSpPr/>
          <p:nvPr/>
        </p:nvCxnSpPr>
        <p:spPr bwMode="auto">
          <a:xfrm flipH="1" flipV="1">
            <a:off x="7780551" y="4382745"/>
            <a:ext cx="31809" cy="113804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5" name="Straight Arrow Connector 54"/>
          <p:cNvCxnSpPr>
            <a:stCxn id="79" idx="3"/>
            <a:endCxn id="32" idx="1"/>
          </p:cNvCxnSpPr>
          <p:nvPr/>
        </p:nvCxnSpPr>
        <p:spPr bwMode="auto">
          <a:xfrm flipV="1">
            <a:off x="6012160" y="3782819"/>
            <a:ext cx="748681" cy="311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6" name="TextBox 64"/>
          <p:cNvSpPr txBox="1"/>
          <p:nvPr/>
        </p:nvSpPr>
        <p:spPr>
          <a:xfrm>
            <a:off x="7001189" y="3284984"/>
            <a:ext cx="11145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Bayesian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Inference</a:t>
            </a:r>
          </a:p>
          <a:p>
            <a:pPr algn="ctr"/>
            <a:endParaRPr lang="en-US" sz="1200" dirty="0">
              <a:latin typeface="Lucida Bright"/>
              <a:cs typeface="Lucida Bright"/>
            </a:endParaRP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P(</a:t>
            </a:r>
            <a:r>
              <a:rPr lang="en-US" sz="1600" dirty="0" err="1">
                <a:latin typeface="Lucida Bright"/>
                <a:cs typeface="Lucida Bright"/>
              </a:rPr>
              <a:t>O|W</a:t>
            </a:r>
            <a:r>
              <a:rPr lang="en-US" sz="1600" baseline="-25000" dirty="0" err="1">
                <a:latin typeface="Lucida Bright"/>
                <a:cs typeface="Lucida Bright"/>
              </a:rPr>
              <a:t>i</a:t>
            </a:r>
            <a:r>
              <a:rPr lang="en-US" sz="1600" dirty="0">
                <a:latin typeface="Lucida Bright"/>
                <a:cs typeface="Lucida Bright"/>
              </a:rPr>
              <a:t>)</a:t>
            </a:r>
          </a:p>
        </p:txBody>
      </p:sp>
      <p:sp>
        <p:nvSpPr>
          <p:cNvPr id="38" name="TextBox 67"/>
          <p:cNvSpPr txBox="1"/>
          <p:nvPr/>
        </p:nvSpPr>
        <p:spPr>
          <a:xfrm>
            <a:off x="6698665" y="1988840"/>
            <a:ext cx="1617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Lucida Bright"/>
                <a:cs typeface="Lucida Bright"/>
              </a:rPr>
              <a:t>Rank of </a:t>
            </a:r>
            <a:r>
              <a:rPr lang="en-US" sz="1600" dirty="0" err="1">
                <a:solidFill>
                  <a:srgbClr val="000000"/>
                </a:solidFill>
                <a:latin typeface="Lucida Bright"/>
                <a:cs typeface="Lucida Bright"/>
              </a:rPr>
              <a:t>Word</a:t>
            </a:r>
            <a:r>
              <a:rPr lang="en-US" sz="1600" baseline="-25000" dirty="0" err="1">
                <a:solidFill>
                  <a:srgbClr val="000000"/>
                </a:solidFill>
                <a:latin typeface="Lucida Bright"/>
                <a:cs typeface="Lucida Bright"/>
              </a:rPr>
              <a:t>i</a:t>
            </a:r>
            <a:endParaRPr lang="en-US" sz="1600" baseline="-25000" dirty="0">
              <a:solidFill>
                <a:srgbClr val="000000"/>
              </a:solidFill>
              <a:latin typeface="Lucida Bright"/>
              <a:cs typeface="Lucida Bright"/>
            </a:endParaRPr>
          </a:p>
        </p:txBody>
      </p:sp>
      <p:sp>
        <p:nvSpPr>
          <p:cNvPr id="39" name="TextBox 89"/>
          <p:cNvSpPr txBox="1"/>
          <p:nvPr/>
        </p:nvSpPr>
        <p:spPr>
          <a:xfrm>
            <a:off x="1691680" y="2132856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Attacker Point Cloud</a:t>
            </a:r>
          </a:p>
        </p:txBody>
      </p:sp>
      <p:sp>
        <p:nvSpPr>
          <p:cNvPr id="40" name="TextBox 90"/>
          <p:cNvSpPr txBox="1"/>
          <p:nvPr/>
        </p:nvSpPr>
        <p:spPr>
          <a:xfrm>
            <a:off x="2195736" y="5301208"/>
            <a:ext cx="2407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Unlabeled Point Cloud</a:t>
            </a:r>
          </a:p>
        </p:txBody>
      </p:sp>
      <p:sp>
        <p:nvSpPr>
          <p:cNvPr id="45" name="TextBox 104"/>
          <p:cNvSpPr txBox="1"/>
          <p:nvPr/>
        </p:nvSpPr>
        <p:spPr>
          <a:xfrm>
            <a:off x="5418678" y="5538718"/>
            <a:ext cx="1889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Observation ( O</a:t>
            </a:r>
            <a:r>
              <a:rPr lang="en-US" sz="1600" baseline="-25000" dirty="0">
                <a:latin typeface="Lucida Bright"/>
                <a:cs typeface="Lucida Bright"/>
              </a:rPr>
              <a:t> </a:t>
            </a:r>
            <a:r>
              <a:rPr lang="en-US" sz="1600" dirty="0">
                <a:latin typeface="Lucida Bright"/>
                <a:cs typeface="Lucida Bright"/>
              </a:rPr>
              <a:t>)</a:t>
            </a:r>
          </a:p>
        </p:txBody>
      </p:sp>
      <p:sp>
        <p:nvSpPr>
          <p:cNvPr id="46" name="TextBox 106"/>
          <p:cNvSpPr txBox="1"/>
          <p:nvPr/>
        </p:nvSpPr>
        <p:spPr>
          <a:xfrm>
            <a:off x="7963610" y="5034662"/>
            <a:ext cx="1014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Word W</a:t>
            </a:r>
            <a:r>
              <a:rPr lang="en-US" sz="1600" baseline="-25000" dirty="0">
                <a:latin typeface="Lucida Bright"/>
                <a:cs typeface="Lucida Bright"/>
              </a:rPr>
              <a:t>i </a:t>
            </a:r>
            <a:r>
              <a:rPr lang="en-US" sz="1600" dirty="0">
                <a:latin typeface="Lucida Bright"/>
                <a:cs typeface="Lucida Bright"/>
              </a:rPr>
              <a:t> </a:t>
            </a:r>
          </a:p>
        </p:txBody>
      </p:sp>
      <p:pic>
        <p:nvPicPr>
          <p:cNvPr id="48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2604475"/>
            <a:ext cx="934474" cy="533147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5" y="5144989"/>
            <a:ext cx="875715" cy="876299"/>
          </a:xfrm>
          <a:prstGeom prst="rect">
            <a:avLst/>
          </a:prstGeom>
        </p:spPr>
      </p:pic>
      <p:cxnSp>
        <p:nvCxnSpPr>
          <p:cNvPr id="7" name="Straight Arrow Connector 5"/>
          <p:cNvCxnSpPr/>
          <p:nvPr/>
        </p:nvCxnSpPr>
        <p:spPr bwMode="auto">
          <a:xfrm>
            <a:off x="539552" y="4353180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10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4" y="1556792"/>
            <a:ext cx="875716" cy="876300"/>
          </a:xfrm>
          <a:prstGeom prst="rect">
            <a:avLst/>
          </a:prstGeom>
        </p:spPr>
      </p:pic>
      <p:sp>
        <p:nvSpPr>
          <p:cNvPr id="8" name="Rounded Rectangle 14"/>
          <p:cNvSpPr/>
          <p:nvPr/>
        </p:nvSpPr>
        <p:spPr bwMode="auto">
          <a:xfrm>
            <a:off x="1937126" y="2780928"/>
            <a:ext cx="1338730" cy="2016224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2022715" y="2924944"/>
            <a:ext cx="11811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Keystroke </a:t>
            </a:r>
          </a:p>
          <a:p>
            <a:r>
              <a:rPr lang="en-US" sz="1600" dirty="0">
                <a:latin typeface="Lucida Bright"/>
                <a:cs typeface="Lucida Bright"/>
              </a:rPr>
              <a:t>Detector</a:t>
            </a:r>
          </a:p>
        </p:txBody>
      </p:sp>
      <p:grpSp>
        <p:nvGrpSpPr>
          <p:cNvPr id="11" name="Group 21"/>
          <p:cNvGrpSpPr/>
          <p:nvPr/>
        </p:nvGrpSpPr>
        <p:grpSpPr>
          <a:xfrm>
            <a:off x="2105743" y="3573016"/>
            <a:ext cx="1026097" cy="461392"/>
            <a:chOff x="4038600" y="2057400"/>
            <a:chExt cx="1371600" cy="533400"/>
          </a:xfrm>
        </p:grpSpPr>
        <p:sp>
          <p:nvSpPr>
            <p:cNvPr id="12" name="Rounded Rectangle 15"/>
            <p:cNvSpPr/>
            <p:nvPr/>
          </p:nvSpPr>
          <p:spPr bwMode="auto">
            <a:xfrm>
              <a:off x="4038600" y="2057400"/>
              <a:ext cx="1371600" cy="5334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TextBox 20"/>
            <p:cNvSpPr txBox="1"/>
            <p:nvPr/>
          </p:nvSpPr>
          <p:spPr>
            <a:xfrm>
              <a:off x="4447198" y="2174101"/>
              <a:ext cx="6236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Time</a:t>
              </a:r>
            </a:p>
          </p:txBody>
        </p:sp>
      </p:grpSp>
      <p:pic>
        <p:nvPicPr>
          <p:cNvPr id="41" name="Picture 9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834470" y="2636912"/>
            <a:ext cx="989686" cy="262575"/>
          </a:xfrm>
          <a:prstGeom prst="rect">
            <a:avLst/>
          </a:prstGeom>
        </p:spPr>
      </p:pic>
      <p:sp>
        <p:nvSpPr>
          <p:cNvPr id="42" name="TextBox 92"/>
          <p:cNvSpPr txBox="1"/>
          <p:nvPr/>
        </p:nvSpPr>
        <p:spPr>
          <a:xfrm>
            <a:off x="683568" y="2827411"/>
            <a:ext cx="1255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ucida Bright"/>
                <a:cs typeface="Lucida Bright"/>
              </a:rPr>
              <a:t>a   b   c   d</a:t>
            </a:r>
          </a:p>
        </p:txBody>
      </p:sp>
      <p:pic>
        <p:nvPicPr>
          <p:cNvPr id="44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827584" y="4509120"/>
            <a:ext cx="922460" cy="444118"/>
          </a:xfrm>
          <a:prstGeom prst="rect">
            <a:avLst/>
          </a:prstGeom>
        </p:spPr>
      </p:pic>
      <p:sp>
        <p:nvSpPr>
          <p:cNvPr id="47" name="TextBox 67"/>
          <p:cNvSpPr txBox="1"/>
          <p:nvPr/>
        </p:nvSpPr>
        <p:spPr>
          <a:xfrm>
            <a:off x="179512" y="1196752"/>
            <a:ext cx="2558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Attacker Training Data</a:t>
            </a:r>
          </a:p>
        </p:txBody>
      </p:sp>
      <p:sp>
        <p:nvSpPr>
          <p:cNvPr id="50" name="TextBox 67"/>
          <p:cNvSpPr txBox="1"/>
          <p:nvPr/>
        </p:nvSpPr>
        <p:spPr>
          <a:xfrm>
            <a:off x="107504" y="5898758"/>
            <a:ext cx="1356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User Data</a:t>
            </a:r>
          </a:p>
        </p:txBody>
      </p:sp>
      <p:cxnSp>
        <p:nvCxnSpPr>
          <p:cNvPr id="53" name="Straight Arrow Connector 5"/>
          <p:cNvCxnSpPr/>
          <p:nvPr/>
        </p:nvCxnSpPr>
        <p:spPr bwMode="auto">
          <a:xfrm>
            <a:off x="539552" y="3256985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54" name="Group 21"/>
          <p:cNvGrpSpPr/>
          <p:nvPr/>
        </p:nvGrpSpPr>
        <p:grpSpPr>
          <a:xfrm>
            <a:off x="2105743" y="4191744"/>
            <a:ext cx="1026097" cy="461392"/>
            <a:chOff x="4038596" y="2057397"/>
            <a:chExt cx="1371599" cy="533399"/>
          </a:xfrm>
        </p:grpSpPr>
        <p:sp>
          <p:nvSpPr>
            <p:cNvPr id="55" name="Rounded Rectangle 15"/>
            <p:cNvSpPr/>
            <p:nvPr/>
          </p:nvSpPr>
          <p:spPr bwMode="auto">
            <a:xfrm>
              <a:off x="4038596" y="2057397"/>
              <a:ext cx="1371599" cy="53339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6" name="TextBox 20"/>
            <p:cNvSpPr txBox="1"/>
            <p:nvPr/>
          </p:nvSpPr>
          <p:spPr>
            <a:xfrm>
              <a:off x="4138244" y="2151739"/>
              <a:ext cx="1241605" cy="355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Location</a:t>
              </a:r>
            </a:p>
          </p:txBody>
        </p:sp>
      </p:grpSp>
      <p:cxnSp>
        <p:nvCxnSpPr>
          <p:cNvPr id="73" name="Straight Arrow Connector 44"/>
          <p:cNvCxnSpPr>
            <a:stCxn id="32" idx="0"/>
            <a:endCxn id="38" idx="2"/>
          </p:cNvCxnSpPr>
          <p:nvPr/>
        </p:nvCxnSpPr>
        <p:spPr bwMode="auto">
          <a:xfrm flipH="1" flipV="1">
            <a:off x="7507541" y="2327394"/>
            <a:ext cx="15300" cy="87313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75" name="TextBox 106"/>
          <p:cNvSpPr txBox="1"/>
          <p:nvPr/>
        </p:nvSpPr>
        <p:spPr>
          <a:xfrm>
            <a:off x="7383240" y="6181240"/>
            <a:ext cx="1221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Dictionary </a:t>
            </a:r>
          </a:p>
        </p:txBody>
      </p:sp>
      <p:cxnSp>
        <p:nvCxnSpPr>
          <p:cNvPr id="76" name="Straight Arrow Connector 5"/>
          <p:cNvCxnSpPr/>
          <p:nvPr/>
        </p:nvCxnSpPr>
        <p:spPr bwMode="auto">
          <a:xfrm flipH="1" flipV="1">
            <a:off x="539552" y="4368644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Arrow Connector 5"/>
          <p:cNvCxnSpPr/>
          <p:nvPr/>
        </p:nvCxnSpPr>
        <p:spPr bwMode="auto">
          <a:xfrm flipH="1" flipV="1">
            <a:off x="539552" y="2478795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Rounded Rectangle 14"/>
          <p:cNvSpPr/>
          <p:nvPr/>
        </p:nvSpPr>
        <p:spPr bwMode="auto">
          <a:xfrm>
            <a:off x="4932040" y="2774711"/>
            <a:ext cx="1080120" cy="2022441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" name="TextBox 41"/>
          <p:cNvSpPr txBox="1"/>
          <p:nvPr/>
        </p:nvSpPr>
        <p:spPr>
          <a:xfrm>
            <a:off x="5076056" y="3284984"/>
            <a:ext cx="830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Point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Cloud 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Fitting</a:t>
            </a:r>
          </a:p>
        </p:txBody>
      </p:sp>
      <p:cxnSp>
        <p:nvCxnSpPr>
          <p:cNvPr id="83" name="Straight Arrow Connector 32"/>
          <p:cNvCxnSpPr/>
          <p:nvPr/>
        </p:nvCxnSpPr>
        <p:spPr bwMode="auto">
          <a:xfrm>
            <a:off x="3275856" y="328498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9091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3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6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9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2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5" dur="indefinite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6" grpId="0"/>
      <p:bldP spid="38" grpId="0"/>
      <p:bldP spid="39" grpId="0"/>
      <p:bldP spid="40" grpId="0"/>
      <p:bldP spid="45" grpId="0"/>
      <p:bldP spid="46" grpId="0"/>
      <p:bldP spid="42" grpId="0"/>
      <p:bldP spid="47" grpId="0"/>
      <p:bldP spid="75" grpId="0"/>
      <p:bldP spid="79" grpId="0" animBg="1"/>
      <p:bldP spid="8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Keystroke Detector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-1583765" y="424329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/>
          </a:p>
        </p:txBody>
      </p:sp>
      <p:pic>
        <p:nvPicPr>
          <p:cNvPr id="2" name="motio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40568" y="984848"/>
            <a:ext cx="10441160" cy="587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2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Markov Model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792FE0-0D7D-3243-B6A1-6E03D7BBE5C1}"/>
              </a:ext>
            </a:extLst>
          </p:cNvPr>
          <p:cNvSpPr/>
          <p:nvPr/>
        </p:nvSpPr>
        <p:spPr>
          <a:xfrm>
            <a:off x="2206752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6479A-12E6-FA45-B5E3-6A4F253ACAB1}"/>
              </a:ext>
            </a:extLst>
          </p:cNvPr>
          <p:cNvSpPr txBox="1"/>
          <p:nvPr/>
        </p:nvSpPr>
        <p:spPr>
          <a:xfrm>
            <a:off x="2414016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E7EB1D2-783F-744E-BEFC-112E04CFA298}"/>
              </a:ext>
            </a:extLst>
          </p:cNvPr>
          <p:cNvSpPr/>
          <p:nvPr/>
        </p:nvSpPr>
        <p:spPr>
          <a:xfrm>
            <a:off x="5559554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5FAF4-3533-E248-AFDF-CBDBA6803126}"/>
              </a:ext>
            </a:extLst>
          </p:cNvPr>
          <p:cNvSpPr txBox="1"/>
          <p:nvPr/>
        </p:nvSpPr>
        <p:spPr>
          <a:xfrm>
            <a:off x="5766818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6FDA846-9098-7444-AD6C-0B0FA3E01FD3}"/>
              </a:ext>
            </a:extLst>
          </p:cNvPr>
          <p:cNvSpPr/>
          <p:nvPr/>
        </p:nvSpPr>
        <p:spPr>
          <a:xfrm>
            <a:off x="2913888" y="1901819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D8476107-7B17-6940-AA45-325A6746690A}"/>
              </a:ext>
            </a:extLst>
          </p:cNvPr>
          <p:cNvSpPr/>
          <p:nvPr/>
        </p:nvSpPr>
        <p:spPr>
          <a:xfrm rot="10800000">
            <a:off x="3035808" y="3987092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918C15F-7EB3-8A49-8021-8464ADFABAD1}"/>
              </a:ext>
            </a:extLst>
          </p:cNvPr>
          <p:cNvSpPr/>
          <p:nvPr/>
        </p:nvSpPr>
        <p:spPr>
          <a:xfrm>
            <a:off x="1383978" y="2332617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047EB16D-3DBC-874B-953A-585BBC519B13}"/>
              </a:ext>
            </a:extLst>
          </p:cNvPr>
          <p:cNvSpPr/>
          <p:nvPr/>
        </p:nvSpPr>
        <p:spPr>
          <a:xfrm rot="11130351">
            <a:off x="6775799" y="2875525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E1C577-2AB2-1D47-9DF7-647D0DAE1965}"/>
              </a:ext>
            </a:extLst>
          </p:cNvPr>
          <p:cNvSpPr txBox="1"/>
          <p:nvPr/>
        </p:nvSpPr>
        <p:spPr>
          <a:xfrm>
            <a:off x="225552" y="796414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D55157-EC41-A148-A4CA-B6A148A01153}"/>
              </a:ext>
            </a:extLst>
          </p:cNvPr>
          <p:cNvSpPr txBox="1"/>
          <p:nvPr/>
        </p:nvSpPr>
        <p:spPr>
          <a:xfrm>
            <a:off x="15971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E4D617-773B-7648-A0E7-36B0E162CC87}"/>
              </a:ext>
            </a:extLst>
          </p:cNvPr>
          <p:cNvSpPr txBox="1"/>
          <p:nvPr/>
        </p:nvSpPr>
        <p:spPr>
          <a:xfrm>
            <a:off x="29687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A4A0A6F-F74B-F04F-9C44-79A55D58EFF7}"/>
              </a:ext>
            </a:extLst>
          </p:cNvPr>
          <p:cNvSpPr txBox="1"/>
          <p:nvPr/>
        </p:nvSpPr>
        <p:spPr>
          <a:xfrm>
            <a:off x="43403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8F72EF1-703B-4143-9D41-4924FDC24F54}"/>
              </a:ext>
            </a:extLst>
          </p:cNvPr>
          <p:cNvSpPr txBox="1"/>
          <p:nvPr/>
        </p:nvSpPr>
        <p:spPr>
          <a:xfrm>
            <a:off x="57119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8FA00A-CE1F-DE47-B9A7-234F818E1F47}"/>
              </a:ext>
            </a:extLst>
          </p:cNvPr>
          <p:cNvSpPr txBox="1"/>
          <p:nvPr/>
        </p:nvSpPr>
        <p:spPr>
          <a:xfrm>
            <a:off x="70835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899E7F-165F-484B-B42B-EB10374A122F}"/>
              </a:ext>
            </a:extLst>
          </p:cNvPr>
          <p:cNvCxnSpPr>
            <a:cxnSpLocks/>
          </p:cNvCxnSpPr>
          <p:nvPr/>
        </p:nvCxnSpPr>
        <p:spPr>
          <a:xfrm>
            <a:off x="1203178" y="107632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8BBF245-8DFD-8B41-A00D-2B936D5E17AF}"/>
              </a:ext>
            </a:extLst>
          </p:cNvPr>
          <p:cNvCxnSpPr>
            <a:cxnSpLocks/>
          </p:cNvCxnSpPr>
          <p:nvPr/>
        </p:nvCxnSpPr>
        <p:spPr>
          <a:xfrm>
            <a:off x="2621280" y="107365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3859E0-AC18-CE46-84B3-2FB09966D8E5}"/>
              </a:ext>
            </a:extLst>
          </p:cNvPr>
          <p:cNvCxnSpPr>
            <a:cxnSpLocks/>
          </p:cNvCxnSpPr>
          <p:nvPr/>
        </p:nvCxnSpPr>
        <p:spPr>
          <a:xfrm>
            <a:off x="3954038" y="107098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B4213F2-9D2F-2C49-B82C-202252579B29}"/>
              </a:ext>
            </a:extLst>
          </p:cNvPr>
          <p:cNvCxnSpPr>
            <a:cxnSpLocks/>
          </p:cNvCxnSpPr>
          <p:nvPr/>
        </p:nvCxnSpPr>
        <p:spPr>
          <a:xfrm>
            <a:off x="5286796" y="106831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9BD9059-1474-0040-9587-72790607AFBC}"/>
              </a:ext>
            </a:extLst>
          </p:cNvPr>
          <p:cNvCxnSpPr>
            <a:cxnSpLocks/>
          </p:cNvCxnSpPr>
          <p:nvPr/>
        </p:nvCxnSpPr>
        <p:spPr>
          <a:xfrm>
            <a:off x="6656130" y="106564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2D17FCF-E59D-8D41-946E-6D3008839945}"/>
              </a:ext>
            </a:extLst>
          </p:cNvPr>
          <p:cNvSpPr txBox="1"/>
          <p:nvPr/>
        </p:nvSpPr>
        <p:spPr>
          <a:xfrm>
            <a:off x="69157" y="192357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(sunny after sunny)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0EA207-5B72-7A4D-B810-713821076EEA}"/>
              </a:ext>
            </a:extLst>
          </p:cNvPr>
          <p:cNvSpPr txBox="1"/>
          <p:nvPr/>
        </p:nvSpPr>
        <p:spPr>
          <a:xfrm>
            <a:off x="3326436" y="479220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(rainy after sunny)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2B75FF-895C-E641-A06C-99CE1969975D}"/>
              </a:ext>
            </a:extLst>
          </p:cNvPr>
          <p:cNvSpPr txBox="1"/>
          <p:nvPr/>
        </p:nvSpPr>
        <p:spPr>
          <a:xfrm>
            <a:off x="3069429" y="152346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(sunny after rainy)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19E057-AA21-F840-B944-668F47158110}"/>
              </a:ext>
            </a:extLst>
          </p:cNvPr>
          <p:cNvSpPr txBox="1"/>
          <p:nvPr/>
        </p:nvSpPr>
        <p:spPr>
          <a:xfrm>
            <a:off x="6656130" y="244529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(rainy after rainy)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F78875E-E415-CA46-86FC-AFC1EDC57E1D}"/>
              </a:ext>
            </a:extLst>
          </p:cNvPr>
          <p:cNvSpPr/>
          <p:nvPr/>
        </p:nvSpPr>
        <p:spPr>
          <a:xfrm>
            <a:off x="202035" y="4464659"/>
            <a:ext cx="965967" cy="874367"/>
          </a:xfrm>
          <a:prstGeom prst="ellipse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F64449-07EF-7346-B374-0186C20F90A7}"/>
              </a:ext>
            </a:extLst>
          </p:cNvPr>
          <p:cNvSpPr txBox="1"/>
          <p:nvPr/>
        </p:nvSpPr>
        <p:spPr>
          <a:xfrm>
            <a:off x="197338" y="4651906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Temp.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79DEB6E-6805-EB4E-9F9D-8C6FDBD8A32A}"/>
              </a:ext>
            </a:extLst>
          </p:cNvPr>
          <p:cNvSpPr/>
          <p:nvPr/>
        </p:nvSpPr>
        <p:spPr>
          <a:xfrm>
            <a:off x="900994" y="5344494"/>
            <a:ext cx="965967" cy="874367"/>
          </a:xfrm>
          <a:prstGeom prst="ellipse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194B27-60F2-704D-A611-EC09EF285346}"/>
              </a:ext>
            </a:extLst>
          </p:cNvPr>
          <p:cNvSpPr txBox="1"/>
          <p:nvPr/>
        </p:nvSpPr>
        <p:spPr>
          <a:xfrm>
            <a:off x="788764" y="5568317"/>
            <a:ext cx="1239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Humidity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205CF32-2402-B645-B75B-5DA2F2438C86}"/>
              </a:ext>
            </a:extLst>
          </p:cNvPr>
          <p:cNvSpPr/>
          <p:nvPr/>
        </p:nvSpPr>
        <p:spPr>
          <a:xfrm>
            <a:off x="1979191" y="5663042"/>
            <a:ext cx="965967" cy="874367"/>
          </a:xfrm>
          <a:prstGeom prst="ellipse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72757D9-FCFE-C047-9A0D-3AD071C6739D}"/>
              </a:ext>
            </a:extLst>
          </p:cNvPr>
          <p:cNvSpPr txBox="1"/>
          <p:nvPr/>
        </p:nvSpPr>
        <p:spPr>
          <a:xfrm>
            <a:off x="1866961" y="5886865"/>
            <a:ext cx="1239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Wind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9DE81B5-56BA-B54F-90CD-87C942F161BA}"/>
              </a:ext>
            </a:extLst>
          </p:cNvPr>
          <p:cNvCxnSpPr>
            <a:cxnSpLocks/>
          </p:cNvCxnSpPr>
          <p:nvPr/>
        </p:nvCxnSpPr>
        <p:spPr>
          <a:xfrm flipH="1">
            <a:off x="1249681" y="3903193"/>
            <a:ext cx="1139951" cy="852129"/>
          </a:xfrm>
          <a:prstGeom prst="straightConnector1">
            <a:avLst/>
          </a:prstGeom>
          <a:ln w="3492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8DC5F77-B36C-8C4A-9FE2-50BB404E109A}"/>
              </a:ext>
            </a:extLst>
          </p:cNvPr>
          <p:cNvCxnSpPr>
            <a:cxnSpLocks/>
          </p:cNvCxnSpPr>
          <p:nvPr/>
        </p:nvCxnSpPr>
        <p:spPr>
          <a:xfrm flipH="1">
            <a:off x="1558661" y="3997918"/>
            <a:ext cx="967906" cy="1289234"/>
          </a:xfrm>
          <a:prstGeom prst="straightConnector1">
            <a:avLst/>
          </a:prstGeom>
          <a:ln w="3492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DF3FDF7-FE4E-4340-868F-CE9BCB9AEB37}"/>
              </a:ext>
            </a:extLst>
          </p:cNvPr>
          <p:cNvCxnSpPr>
            <a:cxnSpLocks/>
          </p:cNvCxnSpPr>
          <p:nvPr/>
        </p:nvCxnSpPr>
        <p:spPr>
          <a:xfrm flipH="1">
            <a:off x="2312473" y="4086261"/>
            <a:ext cx="361661" cy="1503641"/>
          </a:xfrm>
          <a:prstGeom prst="straightConnector1">
            <a:avLst/>
          </a:prstGeom>
          <a:ln w="3492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92BE67B-FFA7-A84A-8ED2-9ED51368EDFA}"/>
              </a:ext>
            </a:extLst>
          </p:cNvPr>
          <p:cNvGrpSpPr/>
          <p:nvPr/>
        </p:nvGrpSpPr>
        <p:grpSpPr>
          <a:xfrm rot="309295" flipH="1">
            <a:off x="5673927" y="4075692"/>
            <a:ext cx="2908818" cy="2634216"/>
            <a:chOff x="6127871" y="4128570"/>
            <a:chExt cx="2908818" cy="2634216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76027F7-697F-594E-A284-CE9A642EBEAB}"/>
                </a:ext>
              </a:extLst>
            </p:cNvPr>
            <p:cNvSpPr/>
            <p:nvPr/>
          </p:nvSpPr>
          <p:spPr>
            <a:xfrm>
              <a:off x="6132568" y="4690036"/>
              <a:ext cx="965967" cy="874367"/>
            </a:xfrm>
            <a:prstGeom prst="ellipse">
              <a:avLst/>
            </a:pr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F8CB7A1-D7C5-364A-AAA6-7D15569D1E32}"/>
                </a:ext>
              </a:extLst>
            </p:cNvPr>
            <p:cNvSpPr txBox="1"/>
            <p:nvPr/>
          </p:nvSpPr>
          <p:spPr>
            <a:xfrm>
              <a:off x="6127871" y="4877283"/>
              <a:ext cx="1024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Temp.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E8655AC-D184-E44A-8D95-F85ADC0700B6}"/>
                </a:ext>
              </a:extLst>
            </p:cNvPr>
            <p:cNvSpPr/>
            <p:nvPr/>
          </p:nvSpPr>
          <p:spPr>
            <a:xfrm>
              <a:off x="6831527" y="5569871"/>
              <a:ext cx="965967" cy="874367"/>
            </a:xfrm>
            <a:prstGeom prst="ellipse">
              <a:avLst/>
            </a:pr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79E4EB4-2261-C744-B92A-EC5A41520F65}"/>
                </a:ext>
              </a:extLst>
            </p:cNvPr>
            <p:cNvSpPr txBox="1"/>
            <p:nvPr/>
          </p:nvSpPr>
          <p:spPr>
            <a:xfrm>
              <a:off x="6719297" y="5793694"/>
              <a:ext cx="12391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Humidity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A788AF5-26AE-8C41-AB1E-0E48905F84D6}"/>
                </a:ext>
              </a:extLst>
            </p:cNvPr>
            <p:cNvSpPr/>
            <p:nvPr/>
          </p:nvSpPr>
          <p:spPr>
            <a:xfrm>
              <a:off x="7909724" y="5888419"/>
              <a:ext cx="965967" cy="874367"/>
            </a:xfrm>
            <a:prstGeom prst="ellipse">
              <a:avLst/>
            </a:pr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8B64E8E-88E2-6744-9529-ED4D65CED93E}"/>
                </a:ext>
              </a:extLst>
            </p:cNvPr>
            <p:cNvSpPr txBox="1"/>
            <p:nvPr/>
          </p:nvSpPr>
          <p:spPr>
            <a:xfrm>
              <a:off x="7797494" y="6112242"/>
              <a:ext cx="12391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Wind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B61EAA10-51FD-DA49-BF8C-AF1DCB1FE1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80214" y="4128570"/>
              <a:ext cx="1139951" cy="852129"/>
            </a:xfrm>
            <a:prstGeom prst="straightConnector1">
              <a:avLst/>
            </a:prstGeom>
            <a:ln w="34925"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08B332A9-FEB2-4840-BB60-9F9C47C348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89194" y="4223295"/>
              <a:ext cx="967906" cy="1289234"/>
            </a:xfrm>
            <a:prstGeom prst="straightConnector1">
              <a:avLst/>
            </a:prstGeom>
            <a:ln w="34925"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95A5143E-56FE-894C-9F3C-396CBAB11D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43006" y="4311638"/>
              <a:ext cx="361661" cy="1503641"/>
            </a:xfrm>
            <a:prstGeom prst="straightConnector1">
              <a:avLst/>
            </a:prstGeom>
            <a:ln w="34925"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1C04F2BF-D8F7-7043-BF46-E13E3A24EE0E}"/>
              </a:ext>
            </a:extLst>
          </p:cNvPr>
          <p:cNvSpPr txBox="1"/>
          <p:nvPr/>
        </p:nvSpPr>
        <p:spPr>
          <a:xfrm>
            <a:off x="630936" y="1258079"/>
            <a:ext cx="828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t1                    t2                       t3                        t4                     t5                      t6      (time)</a:t>
            </a:r>
          </a:p>
        </p:txBody>
      </p:sp>
    </p:spTree>
    <p:extLst>
      <p:ext uri="{BB962C8B-B14F-4D97-AF65-F5344CB8AC3E}">
        <p14:creationId xmlns:p14="http://schemas.microsoft.com/office/powerpoint/2010/main" val="21262698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Keystroke Detector - Time</a:t>
            </a:r>
          </a:p>
        </p:txBody>
      </p:sp>
      <p:pic>
        <p:nvPicPr>
          <p:cNvPr id="9" name="圖片 8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9" y="1844824"/>
            <a:ext cx="10369153" cy="5162352"/>
          </a:xfrm>
          <a:prstGeom prst="rect">
            <a:avLst/>
          </a:prstGeom>
        </p:spPr>
      </p:pic>
      <p:grpSp>
        <p:nvGrpSpPr>
          <p:cNvPr id="14" name="群組 13"/>
          <p:cNvGrpSpPr/>
          <p:nvPr/>
        </p:nvGrpSpPr>
        <p:grpSpPr>
          <a:xfrm>
            <a:off x="1187624" y="2276875"/>
            <a:ext cx="3832730" cy="338554"/>
            <a:chOff x="4499992" y="1444136"/>
            <a:chExt cx="3832730" cy="338553"/>
          </a:xfrm>
        </p:grpSpPr>
        <p:sp>
          <p:nvSpPr>
            <p:cNvPr id="11" name="TextBox 67"/>
            <p:cNvSpPr txBox="1"/>
            <p:nvPr/>
          </p:nvSpPr>
          <p:spPr>
            <a:xfrm>
              <a:off x="4860032" y="1444136"/>
              <a:ext cx="3472690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/>
                  <a:cs typeface="Lucida Bright"/>
                </a:rPr>
                <a:t>z-axis linear acceleration</a:t>
              </a:r>
            </a:p>
          </p:txBody>
        </p:sp>
        <p:cxnSp>
          <p:nvCxnSpPr>
            <p:cNvPr id="13" name="直線接點 12"/>
            <p:cNvCxnSpPr/>
            <p:nvPr/>
          </p:nvCxnSpPr>
          <p:spPr>
            <a:xfrm>
              <a:off x="4499992" y="1628800"/>
              <a:ext cx="36004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文字方塊 11"/>
          <p:cNvSpPr txBox="1"/>
          <p:nvPr/>
        </p:nvSpPr>
        <p:spPr>
          <a:xfrm>
            <a:off x="5436096" y="155679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/>
              <a:t>Z-acceleration</a:t>
            </a:r>
            <a:endParaRPr kumimoji="1" lang="zh-TW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827584" y="2174982"/>
            <a:ext cx="7776864" cy="39703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zh-TW" altLang="en-US" dirty="0"/>
          </a:p>
        </p:txBody>
      </p:sp>
      <p:cxnSp>
        <p:nvCxnSpPr>
          <p:cNvPr id="10" name="直線箭頭接點 9"/>
          <p:cNvCxnSpPr/>
          <p:nvPr/>
        </p:nvCxnSpPr>
        <p:spPr>
          <a:xfrm>
            <a:off x="6948264" y="1340768"/>
            <a:ext cx="0" cy="1224136"/>
          </a:xfrm>
          <a:prstGeom prst="straightConnector1">
            <a:avLst/>
          </a:prstGeom>
          <a:ln>
            <a:headEnd type="none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4"/>
          <a:srcRect l="57641" t="57932" r="4908" b="11580"/>
          <a:stretch/>
        </p:blipFill>
        <p:spPr>
          <a:xfrm flipH="1">
            <a:off x="7164288" y="980729"/>
            <a:ext cx="2016224" cy="163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9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Keystroke Detector - Time</a:t>
            </a:r>
          </a:p>
        </p:txBody>
      </p:sp>
      <p:pic>
        <p:nvPicPr>
          <p:cNvPr id="9" name="圖片 8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811" y="1844824"/>
            <a:ext cx="10335700" cy="5184000"/>
          </a:xfrm>
          <a:prstGeom prst="rect">
            <a:avLst/>
          </a:prstGeom>
        </p:spPr>
      </p:pic>
      <p:grpSp>
        <p:nvGrpSpPr>
          <p:cNvPr id="14" name="群組 13"/>
          <p:cNvGrpSpPr/>
          <p:nvPr/>
        </p:nvGrpSpPr>
        <p:grpSpPr>
          <a:xfrm>
            <a:off x="1187624" y="2276875"/>
            <a:ext cx="3832730" cy="338554"/>
            <a:chOff x="4499992" y="1444136"/>
            <a:chExt cx="3832730" cy="338553"/>
          </a:xfrm>
        </p:grpSpPr>
        <p:sp>
          <p:nvSpPr>
            <p:cNvPr id="11" name="TextBox 67"/>
            <p:cNvSpPr txBox="1"/>
            <p:nvPr/>
          </p:nvSpPr>
          <p:spPr>
            <a:xfrm>
              <a:off x="4860032" y="1444136"/>
              <a:ext cx="3472690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/>
                  <a:cs typeface="Lucida Bright"/>
                </a:rPr>
                <a:t>z-axis linear acceleration</a:t>
              </a:r>
            </a:p>
          </p:txBody>
        </p:sp>
        <p:cxnSp>
          <p:nvCxnSpPr>
            <p:cNvPr id="13" name="直線接點 12"/>
            <p:cNvCxnSpPr/>
            <p:nvPr/>
          </p:nvCxnSpPr>
          <p:spPr>
            <a:xfrm>
              <a:off x="4499992" y="1628800"/>
              <a:ext cx="36004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橢圓 15"/>
          <p:cNvSpPr/>
          <p:nvPr/>
        </p:nvSpPr>
        <p:spPr>
          <a:xfrm>
            <a:off x="1331640" y="2996952"/>
            <a:ext cx="144016" cy="14401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7" name="TextBox 67"/>
          <p:cNvSpPr txBox="1"/>
          <p:nvPr/>
        </p:nvSpPr>
        <p:spPr>
          <a:xfrm>
            <a:off x="1547664" y="2564904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true detection</a:t>
            </a:r>
          </a:p>
        </p:txBody>
      </p:sp>
      <p:sp>
        <p:nvSpPr>
          <p:cNvPr id="18" name="TextBox 67"/>
          <p:cNvSpPr txBox="1"/>
          <p:nvPr/>
        </p:nvSpPr>
        <p:spPr>
          <a:xfrm>
            <a:off x="1531358" y="2874422"/>
            <a:ext cx="1816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false detection</a:t>
            </a:r>
          </a:p>
        </p:txBody>
      </p:sp>
      <p:sp>
        <p:nvSpPr>
          <p:cNvPr id="19" name="橢圓 18"/>
          <p:cNvSpPr/>
          <p:nvPr/>
        </p:nvSpPr>
        <p:spPr>
          <a:xfrm>
            <a:off x="1331640" y="270892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1484040" y="4005064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" name="橢圓 20"/>
          <p:cNvSpPr/>
          <p:nvPr/>
        </p:nvSpPr>
        <p:spPr>
          <a:xfrm>
            <a:off x="2051720" y="4005064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2" name="橢圓 21"/>
          <p:cNvSpPr/>
          <p:nvPr/>
        </p:nvSpPr>
        <p:spPr>
          <a:xfrm>
            <a:off x="3923928" y="378904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3" name="橢圓 22"/>
          <p:cNvSpPr/>
          <p:nvPr/>
        </p:nvSpPr>
        <p:spPr>
          <a:xfrm>
            <a:off x="4716016" y="3573016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4" name="橢圓 23"/>
          <p:cNvSpPr/>
          <p:nvPr/>
        </p:nvSpPr>
        <p:spPr>
          <a:xfrm>
            <a:off x="5364088" y="270892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5" name="橢圓 24"/>
          <p:cNvSpPr/>
          <p:nvPr/>
        </p:nvSpPr>
        <p:spPr>
          <a:xfrm>
            <a:off x="6084168" y="3356992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6" name="橢圓 25"/>
          <p:cNvSpPr/>
          <p:nvPr/>
        </p:nvSpPr>
        <p:spPr>
          <a:xfrm>
            <a:off x="7452320" y="2924944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7" name="橢圓 26"/>
          <p:cNvSpPr/>
          <p:nvPr/>
        </p:nvSpPr>
        <p:spPr>
          <a:xfrm>
            <a:off x="6876256" y="3717032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8" name="橢圓 27"/>
          <p:cNvSpPr/>
          <p:nvPr/>
        </p:nvSpPr>
        <p:spPr>
          <a:xfrm>
            <a:off x="5796136" y="4005064"/>
            <a:ext cx="144016" cy="14401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9" name="橢圓 28"/>
          <p:cNvSpPr/>
          <p:nvPr/>
        </p:nvSpPr>
        <p:spPr>
          <a:xfrm>
            <a:off x="6516216" y="4005064"/>
            <a:ext cx="144016" cy="14401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2" name="內容版面配置區 2"/>
          <p:cNvSpPr txBox="1">
            <a:spLocks/>
          </p:cNvSpPr>
          <p:nvPr/>
        </p:nvSpPr>
        <p:spPr>
          <a:xfrm>
            <a:off x="467544" y="1124745"/>
            <a:ext cx="909369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800" dirty="0"/>
              <a:t>Peak detection generates errors</a:t>
            </a:r>
          </a:p>
        </p:txBody>
      </p:sp>
    </p:spTree>
    <p:extLst>
      <p:ext uri="{BB962C8B-B14F-4D97-AF65-F5344CB8AC3E}">
        <p14:creationId xmlns:p14="http://schemas.microsoft.com/office/powerpoint/2010/main" val="16149288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2.jp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9" y="1843200"/>
            <a:ext cx="10369153" cy="5184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Keystroke Detector - Time</a:t>
            </a:r>
          </a:p>
        </p:txBody>
      </p:sp>
      <p:grpSp>
        <p:nvGrpSpPr>
          <p:cNvPr id="12" name="群組 11"/>
          <p:cNvGrpSpPr/>
          <p:nvPr/>
        </p:nvGrpSpPr>
        <p:grpSpPr>
          <a:xfrm>
            <a:off x="1187624" y="2276875"/>
            <a:ext cx="3832730" cy="338554"/>
            <a:chOff x="4499992" y="1444136"/>
            <a:chExt cx="3832730" cy="338553"/>
          </a:xfrm>
        </p:grpSpPr>
        <p:sp>
          <p:nvSpPr>
            <p:cNvPr id="13" name="TextBox 67"/>
            <p:cNvSpPr txBox="1"/>
            <p:nvPr/>
          </p:nvSpPr>
          <p:spPr>
            <a:xfrm>
              <a:off x="4860032" y="1444136"/>
              <a:ext cx="3472690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/>
                  <a:cs typeface="Lucida Bright"/>
                </a:rPr>
                <a:t>z-axis linear acceleration</a:t>
              </a:r>
            </a:p>
          </p:txBody>
        </p:sp>
        <p:cxnSp>
          <p:nvCxnSpPr>
            <p:cNvPr id="14" name="直線接點 13"/>
            <p:cNvCxnSpPr/>
            <p:nvPr/>
          </p:nvCxnSpPr>
          <p:spPr>
            <a:xfrm>
              <a:off x="4499992" y="1628800"/>
              <a:ext cx="36004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群組 28"/>
          <p:cNvGrpSpPr/>
          <p:nvPr/>
        </p:nvGrpSpPr>
        <p:grpSpPr>
          <a:xfrm>
            <a:off x="5851838" y="2348883"/>
            <a:ext cx="3832730" cy="338554"/>
            <a:chOff x="4499992" y="1444136"/>
            <a:chExt cx="3832730" cy="338553"/>
          </a:xfrm>
        </p:grpSpPr>
        <p:sp>
          <p:nvSpPr>
            <p:cNvPr id="30" name="TextBox 67"/>
            <p:cNvSpPr txBox="1"/>
            <p:nvPr/>
          </p:nvSpPr>
          <p:spPr>
            <a:xfrm>
              <a:off x="4860032" y="1444136"/>
              <a:ext cx="3472690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/>
                  <a:cs typeface="Lucida Bright"/>
                </a:rPr>
                <a:t>x-axis displacement</a:t>
              </a:r>
            </a:p>
          </p:txBody>
        </p:sp>
        <p:cxnSp>
          <p:nvCxnSpPr>
            <p:cNvPr id="31" name="直線接點 30"/>
            <p:cNvCxnSpPr/>
            <p:nvPr/>
          </p:nvCxnSpPr>
          <p:spPr>
            <a:xfrm>
              <a:off x="4499992" y="1628800"/>
              <a:ext cx="36004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橢圓 33"/>
          <p:cNvSpPr/>
          <p:nvPr/>
        </p:nvSpPr>
        <p:spPr>
          <a:xfrm>
            <a:off x="1331640" y="2996952"/>
            <a:ext cx="144016" cy="14401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5" name="TextBox 67"/>
          <p:cNvSpPr txBox="1"/>
          <p:nvPr/>
        </p:nvSpPr>
        <p:spPr>
          <a:xfrm>
            <a:off x="1547664" y="2564904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true detection</a:t>
            </a:r>
          </a:p>
        </p:txBody>
      </p:sp>
      <p:sp>
        <p:nvSpPr>
          <p:cNvPr id="36" name="TextBox 67"/>
          <p:cNvSpPr txBox="1"/>
          <p:nvPr/>
        </p:nvSpPr>
        <p:spPr>
          <a:xfrm>
            <a:off x="1531358" y="2874422"/>
            <a:ext cx="1816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false detection</a:t>
            </a:r>
          </a:p>
        </p:txBody>
      </p:sp>
      <p:sp>
        <p:nvSpPr>
          <p:cNvPr id="37" name="橢圓 36"/>
          <p:cNvSpPr/>
          <p:nvPr/>
        </p:nvSpPr>
        <p:spPr>
          <a:xfrm>
            <a:off x="1331640" y="270892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8" name="橢圓 37"/>
          <p:cNvSpPr/>
          <p:nvPr/>
        </p:nvSpPr>
        <p:spPr>
          <a:xfrm>
            <a:off x="1484040" y="4005064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9" name="橢圓 38"/>
          <p:cNvSpPr/>
          <p:nvPr/>
        </p:nvSpPr>
        <p:spPr>
          <a:xfrm>
            <a:off x="2051720" y="4005064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0" name="橢圓 39"/>
          <p:cNvSpPr/>
          <p:nvPr/>
        </p:nvSpPr>
        <p:spPr>
          <a:xfrm>
            <a:off x="3923928" y="378904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1" name="橢圓 40"/>
          <p:cNvSpPr/>
          <p:nvPr/>
        </p:nvSpPr>
        <p:spPr>
          <a:xfrm>
            <a:off x="4716016" y="3573016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2" name="橢圓 41"/>
          <p:cNvSpPr/>
          <p:nvPr/>
        </p:nvSpPr>
        <p:spPr>
          <a:xfrm>
            <a:off x="5364088" y="270892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3" name="橢圓 42"/>
          <p:cNvSpPr/>
          <p:nvPr/>
        </p:nvSpPr>
        <p:spPr>
          <a:xfrm>
            <a:off x="6084168" y="3356992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4" name="橢圓 43"/>
          <p:cNvSpPr/>
          <p:nvPr/>
        </p:nvSpPr>
        <p:spPr>
          <a:xfrm>
            <a:off x="7452320" y="2924944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5" name="橢圓 44"/>
          <p:cNvSpPr/>
          <p:nvPr/>
        </p:nvSpPr>
        <p:spPr>
          <a:xfrm>
            <a:off x="6876256" y="3717032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6" name="橢圓 45"/>
          <p:cNvSpPr/>
          <p:nvPr/>
        </p:nvSpPr>
        <p:spPr>
          <a:xfrm>
            <a:off x="5796136" y="4005064"/>
            <a:ext cx="144016" cy="14401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7" name="橢圓 46"/>
          <p:cNvSpPr/>
          <p:nvPr/>
        </p:nvSpPr>
        <p:spPr>
          <a:xfrm>
            <a:off x="6516216" y="4005064"/>
            <a:ext cx="144016" cy="14401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" name="橢圓 2"/>
          <p:cNvSpPr/>
          <p:nvPr/>
        </p:nvSpPr>
        <p:spPr>
          <a:xfrm>
            <a:off x="4427984" y="3140968"/>
            <a:ext cx="2376264" cy="2016224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8" name="內容版面配置區 2"/>
          <p:cNvSpPr txBox="1">
            <a:spLocks/>
          </p:cNvSpPr>
          <p:nvPr/>
        </p:nvSpPr>
        <p:spPr>
          <a:xfrm>
            <a:off x="467544" y="1124745"/>
            <a:ext cx="909369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800" dirty="0"/>
              <a:t>Peak detection generates errors</a:t>
            </a:r>
          </a:p>
        </p:txBody>
      </p:sp>
    </p:spTree>
    <p:extLst>
      <p:ext uri="{BB962C8B-B14F-4D97-AF65-F5344CB8AC3E}">
        <p14:creationId xmlns:p14="http://schemas.microsoft.com/office/powerpoint/2010/main" val="333181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Keystroke Detector - Time</a:t>
            </a:r>
          </a:p>
        </p:txBody>
      </p:sp>
      <p:pic>
        <p:nvPicPr>
          <p:cNvPr id="9" name="圖片 8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70" y="1844824"/>
            <a:ext cx="10368000" cy="5200200"/>
          </a:xfrm>
          <a:prstGeom prst="rect">
            <a:avLst/>
          </a:prstGeom>
        </p:spPr>
      </p:pic>
      <p:grpSp>
        <p:nvGrpSpPr>
          <p:cNvPr id="14" name="群組 13"/>
          <p:cNvGrpSpPr/>
          <p:nvPr/>
        </p:nvGrpSpPr>
        <p:grpSpPr>
          <a:xfrm>
            <a:off x="1187624" y="2276875"/>
            <a:ext cx="3832730" cy="338554"/>
            <a:chOff x="4499992" y="1444136"/>
            <a:chExt cx="3832730" cy="338553"/>
          </a:xfrm>
        </p:grpSpPr>
        <p:sp>
          <p:nvSpPr>
            <p:cNvPr id="11" name="TextBox 67"/>
            <p:cNvSpPr txBox="1"/>
            <p:nvPr/>
          </p:nvSpPr>
          <p:spPr>
            <a:xfrm>
              <a:off x="4860032" y="1444136"/>
              <a:ext cx="3472690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/>
                  <a:cs typeface="Lucida Bright"/>
                </a:rPr>
                <a:t>z-axis linear acceleration</a:t>
              </a:r>
            </a:p>
          </p:txBody>
        </p:sp>
        <p:cxnSp>
          <p:nvCxnSpPr>
            <p:cNvPr id="13" name="直線接點 12"/>
            <p:cNvCxnSpPr/>
            <p:nvPr/>
          </p:nvCxnSpPr>
          <p:spPr>
            <a:xfrm>
              <a:off x="4499992" y="1628800"/>
              <a:ext cx="36004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內容版面配置區 2"/>
          <p:cNvSpPr txBox="1">
            <a:spLocks/>
          </p:cNvSpPr>
          <p:nvPr/>
        </p:nvSpPr>
        <p:spPr>
          <a:xfrm>
            <a:off x="467544" y="1124745"/>
            <a:ext cx="909369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800" dirty="0"/>
              <a:t>Use a low threshold peak detection to generate candidates</a:t>
            </a:r>
          </a:p>
        </p:txBody>
      </p:sp>
      <p:sp>
        <p:nvSpPr>
          <p:cNvPr id="10" name="橢圓 9"/>
          <p:cNvSpPr/>
          <p:nvPr/>
        </p:nvSpPr>
        <p:spPr>
          <a:xfrm>
            <a:off x="1331640" y="2708920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" name="TextBox 67"/>
          <p:cNvSpPr txBox="1"/>
          <p:nvPr/>
        </p:nvSpPr>
        <p:spPr>
          <a:xfrm>
            <a:off x="1547664" y="2564904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candidates</a:t>
            </a:r>
          </a:p>
        </p:txBody>
      </p:sp>
      <p:sp>
        <p:nvSpPr>
          <p:cNvPr id="16" name="橢圓 15"/>
          <p:cNvSpPr/>
          <p:nvPr/>
        </p:nvSpPr>
        <p:spPr>
          <a:xfrm>
            <a:off x="1484040" y="4021261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2051720" y="4021261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2699792" y="4221088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9" name="橢圓 18"/>
          <p:cNvSpPr/>
          <p:nvPr/>
        </p:nvSpPr>
        <p:spPr>
          <a:xfrm>
            <a:off x="2987824" y="4293096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3923928" y="3769955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" name="橢圓 20"/>
          <p:cNvSpPr/>
          <p:nvPr/>
        </p:nvSpPr>
        <p:spPr>
          <a:xfrm>
            <a:off x="4076328" y="4221088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3" name="橢圓 22"/>
          <p:cNvSpPr/>
          <p:nvPr/>
        </p:nvSpPr>
        <p:spPr>
          <a:xfrm>
            <a:off x="4355976" y="4221088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4" name="橢圓 23"/>
          <p:cNvSpPr/>
          <p:nvPr/>
        </p:nvSpPr>
        <p:spPr>
          <a:xfrm>
            <a:off x="4540644" y="4077072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5" name="橢圓 24"/>
          <p:cNvSpPr/>
          <p:nvPr/>
        </p:nvSpPr>
        <p:spPr>
          <a:xfrm>
            <a:off x="4716016" y="3573016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6" name="橢圓 25"/>
          <p:cNvSpPr/>
          <p:nvPr/>
        </p:nvSpPr>
        <p:spPr>
          <a:xfrm>
            <a:off x="5004048" y="4221088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7" name="橢圓 26"/>
          <p:cNvSpPr/>
          <p:nvPr/>
        </p:nvSpPr>
        <p:spPr>
          <a:xfrm>
            <a:off x="5364088" y="2708920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8" name="橢圓 27"/>
          <p:cNvSpPr/>
          <p:nvPr/>
        </p:nvSpPr>
        <p:spPr>
          <a:xfrm>
            <a:off x="5796136" y="3933056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9" name="橢圓 28"/>
          <p:cNvSpPr/>
          <p:nvPr/>
        </p:nvSpPr>
        <p:spPr>
          <a:xfrm>
            <a:off x="6084168" y="3356992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0" name="橢圓 29"/>
          <p:cNvSpPr/>
          <p:nvPr/>
        </p:nvSpPr>
        <p:spPr>
          <a:xfrm>
            <a:off x="6516216" y="4077072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1" name="橢圓 30"/>
          <p:cNvSpPr/>
          <p:nvPr/>
        </p:nvSpPr>
        <p:spPr>
          <a:xfrm>
            <a:off x="6804248" y="4221088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2" name="橢圓 31"/>
          <p:cNvSpPr/>
          <p:nvPr/>
        </p:nvSpPr>
        <p:spPr>
          <a:xfrm>
            <a:off x="6876256" y="3717032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3" name="橢圓 32"/>
          <p:cNvSpPr/>
          <p:nvPr/>
        </p:nvSpPr>
        <p:spPr>
          <a:xfrm>
            <a:off x="7164288" y="4005064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4" name="橢圓 33"/>
          <p:cNvSpPr/>
          <p:nvPr/>
        </p:nvSpPr>
        <p:spPr>
          <a:xfrm>
            <a:off x="7452320" y="2924944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5" name="橢圓 34"/>
          <p:cNvSpPr/>
          <p:nvPr/>
        </p:nvSpPr>
        <p:spPr>
          <a:xfrm>
            <a:off x="7956376" y="4365104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6" name="橢圓 35"/>
          <p:cNvSpPr/>
          <p:nvPr/>
        </p:nvSpPr>
        <p:spPr>
          <a:xfrm>
            <a:off x="8207680" y="4256371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552984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Keystroke Detector - Time</a:t>
            </a:r>
          </a:p>
        </p:txBody>
      </p:sp>
      <p:pic>
        <p:nvPicPr>
          <p:cNvPr id="9" name="圖片 8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9" y="1867048"/>
            <a:ext cx="10369153" cy="5162352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1187624" y="2276875"/>
            <a:ext cx="3832730" cy="338554"/>
            <a:chOff x="4499992" y="1444136"/>
            <a:chExt cx="3832730" cy="338553"/>
          </a:xfrm>
        </p:grpSpPr>
        <p:sp>
          <p:nvSpPr>
            <p:cNvPr id="10" name="TextBox 67"/>
            <p:cNvSpPr txBox="1"/>
            <p:nvPr/>
          </p:nvSpPr>
          <p:spPr>
            <a:xfrm>
              <a:off x="4860032" y="1444136"/>
              <a:ext cx="3472690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/>
                  <a:cs typeface="Lucida Bright"/>
                </a:rPr>
                <a:t>z-axis linear acceleration</a:t>
              </a:r>
            </a:p>
          </p:txBody>
        </p:sp>
        <p:cxnSp>
          <p:nvCxnSpPr>
            <p:cNvPr id="12" name="直線接點 11"/>
            <p:cNvCxnSpPr/>
            <p:nvPr/>
          </p:nvCxnSpPr>
          <p:spPr>
            <a:xfrm>
              <a:off x="4499992" y="1628800"/>
              <a:ext cx="36004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橢圓 14"/>
          <p:cNvSpPr/>
          <p:nvPr/>
        </p:nvSpPr>
        <p:spPr>
          <a:xfrm>
            <a:off x="1331640" y="2996952"/>
            <a:ext cx="144016" cy="14401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6" name="TextBox 67"/>
          <p:cNvSpPr txBox="1"/>
          <p:nvPr/>
        </p:nvSpPr>
        <p:spPr>
          <a:xfrm>
            <a:off x="1547664" y="2564904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keystroke</a:t>
            </a:r>
          </a:p>
        </p:txBody>
      </p:sp>
      <p:sp>
        <p:nvSpPr>
          <p:cNvPr id="17" name="TextBox 67"/>
          <p:cNvSpPr txBox="1"/>
          <p:nvPr/>
        </p:nvSpPr>
        <p:spPr>
          <a:xfrm>
            <a:off x="1531358" y="2874422"/>
            <a:ext cx="1816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non-keystroke</a:t>
            </a:r>
          </a:p>
        </p:txBody>
      </p:sp>
      <p:sp>
        <p:nvSpPr>
          <p:cNvPr id="18" name="橢圓 17"/>
          <p:cNvSpPr/>
          <p:nvPr/>
        </p:nvSpPr>
        <p:spPr>
          <a:xfrm>
            <a:off x="1331640" y="270892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9" name="橢圓 18"/>
          <p:cNvSpPr/>
          <p:nvPr/>
        </p:nvSpPr>
        <p:spPr>
          <a:xfrm>
            <a:off x="1484040" y="400362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2051720" y="400362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" name="橢圓 20"/>
          <p:cNvSpPr/>
          <p:nvPr/>
        </p:nvSpPr>
        <p:spPr>
          <a:xfrm>
            <a:off x="3923928" y="3752315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2" name="橢圓 21"/>
          <p:cNvSpPr/>
          <p:nvPr/>
        </p:nvSpPr>
        <p:spPr>
          <a:xfrm>
            <a:off x="4716016" y="3573016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3" name="橢圓 22"/>
          <p:cNvSpPr/>
          <p:nvPr/>
        </p:nvSpPr>
        <p:spPr>
          <a:xfrm>
            <a:off x="5364088" y="270892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4" name="橢圓 23"/>
          <p:cNvSpPr/>
          <p:nvPr/>
        </p:nvSpPr>
        <p:spPr>
          <a:xfrm>
            <a:off x="6084168" y="3356992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5" name="橢圓 24"/>
          <p:cNvSpPr/>
          <p:nvPr/>
        </p:nvSpPr>
        <p:spPr>
          <a:xfrm>
            <a:off x="7452320" y="2924944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6" name="橢圓 25"/>
          <p:cNvSpPr/>
          <p:nvPr/>
        </p:nvSpPr>
        <p:spPr>
          <a:xfrm>
            <a:off x="6876256" y="3717032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9" name="橢圓 28"/>
          <p:cNvSpPr/>
          <p:nvPr/>
        </p:nvSpPr>
        <p:spPr>
          <a:xfrm>
            <a:off x="2699792" y="4221088"/>
            <a:ext cx="144016" cy="144016"/>
          </a:xfrm>
          <a:prstGeom prst="ellipse">
            <a:avLst/>
          </a:prstGeom>
          <a:solidFill>
            <a:srgbClr val="D1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30" name="橢圓 29"/>
          <p:cNvSpPr/>
          <p:nvPr/>
        </p:nvSpPr>
        <p:spPr>
          <a:xfrm>
            <a:off x="2987824" y="4293096"/>
            <a:ext cx="144016" cy="144016"/>
          </a:xfrm>
          <a:prstGeom prst="ellipse">
            <a:avLst/>
          </a:prstGeom>
          <a:solidFill>
            <a:srgbClr val="D1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31" name="橢圓 30"/>
          <p:cNvSpPr/>
          <p:nvPr/>
        </p:nvSpPr>
        <p:spPr>
          <a:xfrm>
            <a:off x="4076328" y="4221088"/>
            <a:ext cx="144016" cy="144016"/>
          </a:xfrm>
          <a:prstGeom prst="ellipse">
            <a:avLst/>
          </a:prstGeom>
          <a:solidFill>
            <a:srgbClr val="D1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32" name="橢圓 31"/>
          <p:cNvSpPr/>
          <p:nvPr/>
        </p:nvSpPr>
        <p:spPr>
          <a:xfrm>
            <a:off x="4355976" y="4221088"/>
            <a:ext cx="144016" cy="144016"/>
          </a:xfrm>
          <a:prstGeom prst="ellipse">
            <a:avLst/>
          </a:prstGeom>
          <a:solidFill>
            <a:srgbClr val="D1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33" name="橢圓 32"/>
          <p:cNvSpPr/>
          <p:nvPr/>
        </p:nvSpPr>
        <p:spPr>
          <a:xfrm>
            <a:off x="4540644" y="4077072"/>
            <a:ext cx="144016" cy="144016"/>
          </a:xfrm>
          <a:prstGeom prst="ellipse">
            <a:avLst/>
          </a:prstGeom>
          <a:solidFill>
            <a:srgbClr val="D1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34" name="橢圓 33"/>
          <p:cNvSpPr/>
          <p:nvPr/>
        </p:nvSpPr>
        <p:spPr>
          <a:xfrm>
            <a:off x="5004048" y="4221088"/>
            <a:ext cx="144016" cy="144016"/>
          </a:xfrm>
          <a:prstGeom prst="ellipse">
            <a:avLst/>
          </a:prstGeom>
          <a:solidFill>
            <a:srgbClr val="D1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35" name="橢圓 34"/>
          <p:cNvSpPr/>
          <p:nvPr/>
        </p:nvSpPr>
        <p:spPr>
          <a:xfrm>
            <a:off x="5724128" y="3933056"/>
            <a:ext cx="144016" cy="144016"/>
          </a:xfrm>
          <a:prstGeom prst="ellipse">
            <a:avLst/>
          </a:prstGeom>
          <a:solidFill>
            <a:srgbClr val="D1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36" name="橢圓 35"/>
          <p:cNvSpPr/>
          <p:nvPr/>
        </p:nvSpPr>
        <p:spPr>
          <a:xfrm>
            <a:off x="6516216" y="4077072"/>
            <a:ext cx="144016" cy="144016"/>
          </a:xfrm>
          <a:prstGeom prst="ellipse">
            <a:avLst/>
          </a:prstGeom>
          <a:solidFill>
            <a:srgbClr val="D1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37" name="橢圓 36"/>
          <p:cNvSpPr/>
          <p:nvPr/>
        </p:nvSpPr>
        <p:spPr>
          <a:xfrm>
            <a:off x="6804248" y="4221088"/>
            <a:ext cx="144016" cy="144016"/>
          </a:xfrm>
          <a:prstGeom prst="ellipse">
            <a:avLst/>
          </a:prstGeom>
          <a:solidFill>
            <a:srgbClr val="D1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38" name="橢圓 37"/>
          <p:cNvSpPr/>
          <p:nvPr/>
        </p:nvSpPr>
        <p:spPr>
          <a:xfrm>
            <a:off x="7164288" y="4005064"/>
            <a:ext cx="144016" cy="144016"/>
          </a:xfrm>
          <a:prstGeom prst="ellipse">
            <a:avLst/>
          </a:prstGeom>
          <a:solidFill>
            <a:srgbClr val="D1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39" name="橢圓 38"/>
          <p:cNvSpPr/>
          <p:nvPr/>
        </p:nvSpPr>
        <p:spPr>
          <a:xfrm>
            <a:off x="7956376" y="4365104"/>
            <a:ext cx="144016" cy="144016"/>
          </a:xfrm>
          <a:prstGeom prst="ellipse">
            <a:avLst/>
          </a:prstGeom>
          <a:solidFill>
            <a:srgbClr val="D1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40" name="橢圓 39"/>
          <p:cNvSpPr/>
          <p:nvPr/>
        </p:nvSpPr>
        <p:spPr>
          <a:xfrm>
            <a:off x="8207680" y="4256371"/>
            <a:ext cx="144016" cy="144016"/>
          </a:xfrm>
          <a:prstGeom prst="ellipse">
            <a:avLst/>
          </a:prstGeom>
          <a:solidFill>
            <a:srgbClr val="D1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41" name="內容版面配置區 2"/>
          <p:cNvSpPr txBox="1">
            <a:spLocks/>
          </p:cNvSpPr>
          <p:nvPr/>
        </p:nvSpPr>
        <p:spPr>
          <a:xfrm>
            <a:off x="467544" y="1124745"/>
            <a:ext cx="7344816" cy="864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800" dirty="0"/>
              <a:t>Apply bagged decision tree to classify keystrokes</a:t>
            </a:r>
          </a:p>
        </p:txBody>
      </p:sp>
    </p:spTree>
    <p:extLst>
      <p:ext uri="{BB962C8B-B14F-4D97-AF65-F5344CB8AC3E}">
        <p14:creationId xmlns:p14="http://schemas.microsoft.com/office/powerpoint/2010/main" val="13811944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Keystroke Detector - Time</a:t>
            </a:r>
          </a:p>
        </p:txBody>
      </p:sp>
      <p:pic>
        <p:nvPicPr>
          <p:cNvPr id="111" name="圖片 110" descr="detection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48" y="2307563"/>
            <a:ext cx="8147008" cy="3775192"/>
          </a:xfrm>
          <a:prstGeom prst="rect">
            <a:avLst/>
          </a:prstGeom>
        </p:spPr>
      </p:pic>
      <p:sp>
        <p:nvSpPr>
          <p:cNvPr id="5" name="內容版面配置區 2"/>
          <p:cNvSpPr txBox="1">
            <a:spLocks/>
          </p:cNvSpPr>
          <p:nvPr/>
        </p:nvSpPr>
        <p:spPr>
          <a:xfrm>
            <a:off x="1084824" y="1700808"/>
            <a:ext cx="7149480" cy="1861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800" dirty="0">
                <a:solidFill>
                  <a:srgbClr val="D2B819"/>
                </a:solidFill>
              </a:rPr>
              <a:t>    True positive</a:t>
            </a:r>
            <a:r>
              <a:rPr lang="en-US" altLang="zh-TW" sz="2800" dirty="0"/>
              <a:t>                             </a:t>
            </a:r>
            <a:r>
              <a:rPr lang="en-US" altLang="zh-TW" sz="2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False positive</a:t>
            </a:r>
          </a:p>
        </p:txBody>
      </p:sp>
    </p:spTree>
    <p:extLst>
      <p:ext uri="{BB962C8B-B14F-4D97-AF65-F5344CB8AC3E}">
        <p14:creationId xmlns:p14="http://schemas.microsoft.com/office/powerpoint/2010/main" val="24618806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Keystroke Detector - Displacement</a:t>
            </a:r>
          </a:p>
        </p:txBody>
      </p:sp>
      <p:pic>
        <p:nvPicPr>
          <p:cNvPr id="2" name="圖片 1" descr="4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" y="1196752"/>
            <a:ext cx="5382221" cy="2871920"/>
          </a:xfrm>
          <a:prstGeom prst="rect">
            <a:avLst/>
          </a:prstGeom>
        </p:spPr>
      </p:pic>
      <p:cxnSp>
        <p:nvCxnSpPr>
          <p:cNvPr id="14" name="直線箭頭接點 13"/>
          <p:cNvCxnSpPr/>
          <p:nvPr/>
        </p:nvCxnSpPr>
        <p:spPr>
          <a:xfrm>
            <a:off x="4211960" y="3861048"/>
            <a:ext cx="0" cy="864096"/>
          </a:xfrm>
          <a:prstGeom prst="straightConnector1">
            <a:avLst/>
          </a:prstGeom>
          <a:ln>
            <a:headEnd type="none"/>
            <a:tailEnd type="arrow"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" name="圖片 14" descr="4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" y="3960000"/>
            <a:ext cx="5397365" cy="2880000"/>
          </a:xfrm>
          <a:prstGeom prst="rect">
            <a:avLst/>
          </a:prstGeom>
        </p:spPr>
      </p:pic>
      <p:sp>
        <p:nvSpPr>
          <p:cNvPr id="16" name="TextBox 67"/>
          <p:cNvSpPr txBox="1"/>
          <p:nvPr/>
        </p:nvSpPr>
        <p:spPr>
          <a:xfrm>
            <a:off x="4214657" y="2606714"/>
            <a:ext cx="1763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ground truth</a:t>
            </a:r>
          </a:p>
        </p:txBody>
      </p:sp>
      <p:cxnSp>
        <p:nvCxnSpPr>
          <p:cNvPr id="17" name="直線接點 16"/>
          <p:cNvCxnSpPr/>
          <p:nvPr/>
        </p:nvCxnSpPr>
        <p:spPr>
          <a:xfrm>
            <a:off x="3854617" y="2791377"/>
            <a:ext cx="360040" cy="0"/>
          </a:xfrm>
          <a:prstGeom prst="line">
            <a:avLst/>
          </a:prstGeom>
          <a:ln>
            <a:solidFill>
              <a:srgbClr val="122B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3851920" y="3110771"/>
            <a:ext cx="36004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TextBox 67"/>
          <p:cNvSpPr txBox="1"/>
          <p:nvPr/>
        </p:nvSpPr>
        <p:spPr>
          <a:xfrm>
            <a:off x="4214657" y="2924944"/>
            <a:ext cx="1797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Android API</a:t>
            </a:r>
          </a:p>
        </p:txBody>
      </p:sp>
      <p:sp>
        <p:nvSpPr>
          <p:cNvPr id="11" name="TextBox 67"/>
          <p:cNvSpPr txBox="1"/>
          <p:nvPr/>
        </p:nvSpPr>
        <p:spPr>
          <a:xfrm>
            <a:off x="4499992" y="4098558"/>
            <a:ext cx="4248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double integral with mean removal</a:t>
            </a:r>
          </a:p>
        </p:txBody>
      </p:sp>
    </p:spTree>
    <p:extLst>
      <p:ext uri="{BB962C8B-B14F-4D97-AF65-F5344CB8AC3E}">
        <p14:creationId xmlns:p14="http://schemas.microsoft.com/office/powerpoint/2010/main" val="126036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1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Keystroke Detector - Displacement</a:t>
            </a:r>
          </a:p>
        </p:txBody>
      </p:sp>
      <p:sp>
        <p:nvSpPr>
          <p:cNvPr id="12" name="TextBox 67"/>
          <p:cNvSpPr txBox="1"/>
          <p:nvPr/>
        </p:nvSpPr>
        <p:spPr>
          <a:xfrm>
            <a:off x="4499992" y="4098558"/>
            <a:ext cx="4248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double integral with mean removal</a:t>
            </a:r>
          </a:p>
        </p:txBody>
      </p:sp>
      <p:cxnSp>
        <p:nvCxnSpPr>
          <p:cNvPr id="14" name="直線箭頭接點 13"/>
          <p:cNvCxnSpPr/>
          <p:nvPr/>
        </p:nvCxnSpPr>
        <p:spPr>
          <a:xfrm>
            <a:off x="4211960" y="3861048"/>
            <a:ext cx="0" cy="864096"/>
          </a:xfrm>
          <a:prstGeom prst="straightConnector1">
            <a:avLst/>
          </a:prstGeom>
          <a:ln>
            <a:headEnd type="none"/>
            <a:tailEnd type="arrow"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圖片 3" descr="6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" y="1195200"/>
            <a:ext cx="5397365" cy="2880000"/>
          </a:xfrm>
          <a:prstGeom prst="rect">
            <a:avLst/>
          </a:prstGeom>
        </p:spPr>
      </p:pic>
      <p:pic>
        <p:nvPicPr>
          <p:cNvPr id="13" name="圖片 12" descr="6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" y="3960000"/>
            <a:ext cx="5397365" cy="2880000"/>
          </a:xfrm>
          <a:prstGeom prst="rect">
            <a:avLst/>
          </a:prstGeom>
        </p:spPr>
      </p:pic>
      <p:sp>
        <p:nvSpPr>
          <p:cNvPr id="15" name="TextBox 67"/>
          <p:cNvSpPr txBox="1"/>
          <p:nvPr/>
        </p:nvSpPr>
        <p:spPr>
          <a:xfrm>
            <a:off x="4214657" y="2606714"/>
            <a:ext cx="1763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ground truth</a:t>
            </a:r>
          </a:p>
        </p:txBody>
      </p:sp>
      <p:cxnSp>
        <p:nvCxnSpPr>
          <p:cNvPr id="16" name="直線接點 15"/>
          <p:cNvCxnSpPr/>
          <p:nvPr/>
        </p:nvCxnSpPr>
        <p:spPr>
          <a:xfrm>
            <a:off x="3854617" y="2791377"/>
            <a:ext cx="3600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3851920" y="3110771"/>
            <a:ext cx="36004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67"/>
          <p:cNvSpPr txBox="1"/>
          <p:nvPr/>
        </p:nvSpPr>
        <p:spPr>
          <a:xfrm>
            <a:off x="4214657" y="2916232"/>
            <a:ext cx="933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  <a:latin typeface="Lucida Bright"/>
                <a:cs typeface="Lucida Bright"/>
              </a:rPr>
              <a:t>MoLe</a:t>
            </a:r>
            <a:endParaRPr lang="en-US" sz="1600" dirty="0">
              <a:solidFill>
                <a:srgbClr val="FF0000"/>
              </a:solidFill>
              <a:latin typeface="Lucida Bright"/>
              <a:cs typeface="Lucida Brigh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788024" y="292494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600" dirty="0">
                <a:latin typeface="Lucida Bright"/>
                <a:cs typeface="Lucida Bright"/>
              </a:rPr>
              <a:t> </a:t>
            </a:r>
            <a:r>
              <a:rPr lang="en-US" altLang="zh-TW" sz="1600" dirty="0">
                <a:solidFill>
                  <a:srgbClr val="FF0000"/>
                </a:solidFill>
                <a:latin typeface="Lucida Bright"/>
                <a:cs typeface="Lucida Bright"/>
              </a:rPr>
              <a:t>-</a:t>
            </a:r>
            <a:r>
              <a:rPr lang="en-US" altLang="zh-TW" sz="1600" dirty="0">
                <a:latin typeface="Lucida Bright"/>
                <a:cs typeface="Lucida Bright"/>
              </a:rPr>
              <a:t> </a:t>
            </a:r>
            <a:r>
              <a:rPr lang="en-US" altLang="zh-TW" sz="1600" dirty="0">
                <a:solidFill>
                  <a:srgbClr val="FF0000"/>
                </a:solidFill>
                <a:latin typeface="Lucida Bright"/>
                <a:cs typeface="Lucida Bright"/>
              </a:rPr>
              <a:t>use gyro to estimate and remove gravity</a:t>
            </a:r>
          </a:p>
          <a:p>
            <a:r>
              <a:rPr lang="en-US" altLang="zh-TW" sz="1600" dirty="0">
                <a:solidFill>
                  <a:srgbClr val="FF0000"/>
                </a:solidFill>
                <a:latin typeface="Lucida Bright"/>
                <a:cs typeface="Lucida Bright"/>
              </a:rPr>
              <a:t>   (with </a:t>
            </a:r>
            <a:r>
              <a:rPr lang="en-US" altLang="zh-TW" sz="1600" dirty="0" err="1">
                <a:solidFill>
                  <a:srgbClr val="FF0000"/>
                </a:solidFill>
                <a:latin typeface="Lucida Bright"/>
                <a:cs typeface="Lucida Bright"/>
              </a:rPr>
              <a:t>Kalman</a:t>
            </a:r>
            <a:r>
              <a:rPr lang="en-US" altLang="zh-TW" sz="1600" dirty="0">
                <a:solidFill>
                  <a:srgbClr val="FF0000"/>
                </a:solidFill>
                <a:latin typeface="Lucida Bright"/>
                <a:cs typeface="Lucida Bright"/>
              </a:rPr>
              <a:t> filter)</a:t>
            </a:r>
          </a:p>
          <a:p>
            <a:pPr marL="342900" indent="-342900">
              <a:buAutoNum type="arabicPeriod"/>
            </a:pPr>
            <a:endParaRPr lang="en-US" altLang="zh-TW" sz="1600" dirty="0"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19366703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Keystroke Detector - Displacement</a:t>
            </a:r>
          </a:p>
        </p:txBody>
      </p:sp>
      <p:pic>
        <p:nvPicPr>
          <p:cNvPr id="5" name="圖片 4" descr="displacement_cd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23" y="2152344"/>
            <a:ext cx="7999587" cy="4661032"/>
          </a:xfrm>
          <a:prstGeom prst="rect">
            <a:avLst/>
          </a:prstGeom>
        </p:spPr>
      </p:pic>
      <p:sp>
        <p:nvSpPr>
          <p:cNvPr id="6" name="內容版面配置區 2"/>
          <p:cNvSpPr txBox="1">
            <a:spLocks/>
          </p:cNvSpPr>
          <p:nvPr/>
        </p:nvSpPr>
        <p:spPr>
          <a:xfrm>
            <a:off x="467544" y="1124745"/>
            <a:ext cx="909369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800" dirty="0"/>
              <a:t>Mole median error &lt; </a:t>
            </a:r>
            <a:r>
              <a:rPr lang="en-US" altLang="zh-TW" sz="2800" dirty="0">
                <a:solidFill>
                  <a:srgbClr val="FF0000"/>
                </a:solidFill>
              </a:rPr>
              <a:t>1.5</a:t>
            </a:r>
            <a:r>
              <a:rPr lang="en-US" altLang="zh-TW" sz="2800" dirty="0"/>
              <a:t>mm</a:t>
            </a:r>
          </a:p>
          <a:p>
            <a:pPr marL="0" indent="0">
              <a:buNone/>
            </a:pPr>
            <a:r>
              <a:rPr lang="en-US" altLang="zh-TW" sz="2800" dirty="0"/>
              <a:t>Android median error &lt; </a:t>
            </a:r>
            <a:r>
              <a:rPr lang="en-US" altLang="zh-TW" sz="2800" dirty="0">
                <a:solidFill>
                  <a:srgbClr val="FF0000"/>
                </a:solidFill>
              </a:rPr>
              <a:t>2.5</a:t>
            </a:r>
            <a:r>
              <a:rPr lang="en-US" altLang="zh-TW" sz="2800" dirty="0"/>
              <a:t>mm</a:t>
            </a:r>
          </a:p>
        </p:txBody>
      </p:sp>
    </p:spTree>
    <p:extLst>
      <p:ext uri="{BB962C8B-B14F-4D97-AF65-F5344CB8AC3E}">
        <p14:creationId xmlns:p14="http://schemas.microsoft.com/office/powerpoint/2010/main" val="13030793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err="1">
                <a:solidFill>
                  <a:schemeClr val="bg1"/>
                </a:solidFill>
              </a:rPr>
              <a:t>MoLe</a:t>
            </a:r>
            <a:r>
              <a:rPr lang="en-US" altLang="zh-TW" sz="4800" dirty="0">
                <a:solidFill>
                  <a:schemeClr val="bg1"/>
                </a:solidFill>
              </a:rPr>
              <a:t> Architecture</a:t>
            </a:r>
          </a:p>
        </p:txBody>
      </p:sp>
      <p:cxnSp>
        <p:nvCxnSpPr>
          <p:cNvPr id="23" name="Straight Arrow Connector 32"/>
          <p:cNvCxnSpPr/>
          <p:nvPr/>
        </p:nvCxnSpPr>
        <p:spPr bwMode="auto">
          <a:xfrm>
            <a:off x="3275856" y="436510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26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4455371"/>
            <a:ext cx="1311046" cy="845837"/>
          </a:xfrm>
          <a:prstGeom prst="rect">
            <a:avLst/>
          </a:prstGeom>
        </p:spPr>
      </p:pic>
      <p:cxnSp>
        <p:nvCxnSpPr>
          <p:cNvPr id="29" name="Straight Arrow Connector 44"/>
          <p:cNvCxnSpPr/>
          <p:nvPr/>
        </p:nvCxnSpPr>
        <p:spPr bwMode="auto">
          <a:xfrm rot="16200000" flipV="1">
            <a:off x="6700904" y="4947124"/>
            <a:ext cx="1148579" cy="1270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0" name="Straight Connector 45"/>
          <p:cNvCxnSpPr/>
          <p:nvPr/>
        </p:nvCxnSpPr>
        <p:spPr bwMode="auto">
          <a:xfrm flipV="1">
            <a:off x="4716016" y="4360768"/>
            <a:ext cx="0" cy="115646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46"/>
          <p:cNvCxnSpPr/>
          <p:nvPr/>
        </p:nvCxnSpPr>
        <p:spPr bwMode="auto">
          <a:xfrm flipV="1">
            <a:off x="4716016" y="5517232"/>
            <a:ext cx="2565526" cy="216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Rounded Rectangle 49"/>
          <p:cNvSpPr/>
          <p:nvPr/>
        </p:nvSpPr>
        <p:spPr bwMode="auto">
          <a:xfrm>
            <a:off x="6760841" y="3200533"/>
            <a:ext cx="1524000" cy="1164571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</a:p>
        </p:txBody>
      </p:sp>
      <p:pic>
        <p:nvPicPr>
          <p:cNvPr id="33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392" y="5517232"/>
            <a:ext cx="736016" cy="736016"/>
          </a:xfrm>
          <a:prstGeom prst="rect">
            <a:avLst/>
          </a:prstGeom>
        </p:spPr>
      </p:pic>
      <p:cxnSp>
        <p:nvCxnSpPr>
          <p:cNvPr id="34" name="Straight Arrow Connector 52"/>
          <p:cNvCxnSpPr/>
          <p:nvPr/>
        </p:nvCxnSpPr>
        <p:spPr bwMode="auto">
          <a:xfrm flipH="1" flipV="1">
            <a:off x="7780551" y="4382745"/>
            <a:ext cx="31809" cy="113804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5" name="Straight Arrow Connector 54"/>
          <p:cNvCxnSpPr>
            <a:stCxn id="79" idx="3"/>
            <a:endCxn id="32" idx="1"/>
          </p:cNvCxnSpPr>
          <p:nvPr/>
        </p:nvCxnSpPr>
        <p:spPr bwMode="auto">
          <a:xfrm flipV="1">
            <a:off x="6012160" y="3782819"/>
            <a:ext cx="748681" cy="311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6" name="TextBox 64"/>
          <p:cNvSpPr txBox="1"/>
          <p:nvPr/>
        </p:nvSpPr>
        <p:spPr>
          <a:xfrm>
            <a:off x="7001189" y="3284984"/>
            <a:ext cx="11145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Bayesian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Inference</a:t>
            </a:r>
          </a:p>
          <a:p>
            <a:pPr algn="ctr"/>
            <a:endParaRPr lang="en-US" sz="1200" dirty="0">
              <a:latin typeface="Lucida Bright"/>
              <a:cs typeface="Lucida Bright"/>
            </a:endParaRP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P(</a:t>
            </a:r>
            <a:r>
              <a:rPr lang="en-US" sz="1600" dirty="0" err="1">
                <a:latin typeface="Lucida Bright"/>
                <a:cs typeface="Lucida Bright"/>
              </a:rPr>
              <a:t>O|W</a:t>
            </a:r>
            <a:r>
              <a:rPr lang="en-US" sz="1600" baseline="-25000" dirty="0" err="1">
                <a:latin typeface="Lucida Bright"/>
                <a:cs typeface="Lucida Bright"/>
              </a:rPr>
              <a:t>i</a:t>
            </a:r>
            <a:r>
              <a:rPr lang="en-US" sz="1600" dirty="0">
                <a:latin typeface="Lucida Bright"/>
                <a:cs typeface="Lucida Bright"/>
              </a:rPr>
              <a:t>)</a:t>
            </a:r>
          </a:p>
        </p:txBody>
      </p:sp>
      <p:sp>
        <p:nvSpPr>
          <p:cNvPr id="38" name="TextBox 67"/>
          <p:cNvSpPr txBox="1"/>
          <p:nvPr/>
        </p:nvSpPr>
        <p:spPr>
          <a:xfrm>
            <a:off x="6698665" y="1988840"/>
            <a:ext cx="1617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Lucida Bright"/>
                <a:cs typeface="Lucida Bright"/>
              </a:rPr>
              <a:t>Rank of </a:t>
            </a:r>
            <a:r>
              <a:rPr lang="en-US" sz="1600" dirty="0" err="1">
                <a:solidFill>
                  <a:srgbClr val="000000"/>
                </a:solidFill>
                <a:latin typeface="Lucida Bright"/>
                <a:cs typeface="Lucida Bright"/>
              </a:rPr>
              <a:t>Word</a:t>
            </a:r>
            <a:r>
              <a:rPr lang="en-US" sz="1600" baseline="-25000" dirty="0" err="1">
                <a:solidFill>
                  <a:srgbClr val="000000"/>
                </a:solidFill>
                <a:latin typeface="Lucida Bright"/>
                <a:cs typeface="Lucida Bright"/>
              </a:rPr>
              <a:t>i</a:t>
            </a:r>
            <a:endParaRPr lang="en-US" sz="1600" baseline="-25000" dirty="0">
              <a:solidFill>
                <a:srgbClr val="000000"/>
              </a:solidFill>
              <a:latin typeface="Lucida Bright"/>
              <a:cs typeface="Lucida Bright"/>
            </a:endParaRPr>
          </a:p>
        </p:txBody>
      </p:sp>
      <p:sp>
        <p:nvSpPr>
          <p:cNvPr id="39" name="TextBox 89"/>
          <p:cNvSpPr txBox="1"/>
          <p:nvPr/>
        </p:nvSpPr>
        <p:spPr>
          <a:xfrm>
            <a:off x="1691680" y="2132856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Attacker Point Cloud</a:t>
            </a:r>
          </a:p>
        </p:txBody>
      </p:sp>
      <p:sp>
        <p:nvSpPr>
          <p:cNvPr id="40" name="TextBox 90"/>
          <p:cNvSpPr txBox="1"/>
          <p:nvPr/>
        </p:nvSpPr>
        <p:spPr>
          <a:xfrm>
            <a:off x="2195736" y="5301208"/>
            <a:ext cx="2407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Unlabeled Point Cloud</a:t>
            </a:r>
          </a:p>
        </p:txBody>
      </p:sp>
      <p:sp>
        <p:nvSpPr>
          <p:cNvPr id="45" name="TextBox 104"/>
          <p:cNvSpPr txBox="1"/>
          <p:nvPr/>
        </p:nvSpPr>
        <p:spPr>
          <a:xfrm>
            <a:off x="5418678" y="5538718"/>
            <a:ext cx="1889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Observation ( O</a:t>
            </a:r>
            <a:r>
              <a:rPr lang="en-US" sz="1600" baseline="-25000" dirty="0">
                <a:latin typeface="Lucida Bright"/>
                <a:cs typeface="Lucida Bright"/>
              </a:rPr>
              <a:t> </a:t>
            </a:r>
            <a:r>
              <a:rPr lang="en-US" sz="1600" dirty="0">
                <a:latin typeface="Lucida Bright"/>
                <a:cs typeface="Lucida Bright"/>
              </a:rPr>
              <a:t>)</a:t>
            </a:r>
          </a:p>
        </p:txBody>
      </p:sp>
      <p:sp>
        <p:nvSpPr>
          <p:cNvPr id="46" name="TextBox 106"/>
          <p:cNvSpPr txBox="1"/>
          <p:nvPr/>
        </p:nvSpPr>
        <p:spPr>
          <a:xfrm>
            <a:off x="7963610" y="5034662"/>
            <a:ext cx="1014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Word W</a:t>
            </a:r>
            <a:r>
              <a:rPr lang="en-US" sz="1600" baseline="-25000" dirty="0">
                <a:latin typeface="Lucida Bright"/>
                <a:cs typeface="Lucida Bright"/>
              </a:rPr>
              <a:t>i </a:t>
            </a:r>
            <a:r>
              <a:rPr lang="en-US" sz="1600" dirty="0">
                <a:latin typeface="Lucida Bright"/>
                <a:cs typeface="Lucida Bright"/>
              </a:rPr>
              <a:t> </a:t>
            </a:r>
          </a:p>
        </p:txBody>
      </p:sp>
      <p:pic>
        <p:nvPicPr>
          <p:cNvPr id="48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2604475"/>
            <a:ext cx="934474" cy="533147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5" y="5144989"/>
            <a:ext cx="875715" cy="876299"/>
          </a:xfrm>
          <a:prstGeom prst="rect">
            <a:avLst/>
          </a:prstGeom>
        </p:spPr>
      </p:pic>
      <p:cxnSp>
        <p:nvCxnSpPr>
          <p:cNvPr id="7" name="Straight Arrow Connector 5"/>
          <p:cNvCxnSpPr/>
          <p:nvPr/>
        </p:nvCxnSpPr>
        <p:spPr bwMode="auto">
          <a:xfrm>
            <a:off x="539552" y="4353180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10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4" y="1556792"/>
            <a:ext cx="875716" cy="876300"/>
          </a:xfrm>
          <a:prstGeom prst="rect">
            <a:avLst/>
          </a:prstGeom>
        </p:spPr>
      </p:pic>
      <p:sp>
        <p:nvSpPr>
          <p:cNvPr id="8" name="Rounded Rectangle 14"/>
          <p:cNvSpPr/>
          <p:nvPr/>
        </p:nvSpPr>
        <p:spPr bwMode="auto">
          <a:xfrm>
            <a:off x="1937126" y="2780928"/>
            <a:ext cx="1338730" cy="2016224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2022715" y="2924944"/>
            <a:ext cx="11811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Keystroke </a:t>
            </a:r>
          </a:p>
          <a:p>
            <a:r>
              <a:rPr lang="en-US" sz="1600" dirty="0">
                <a:latin typeface="Lucida Bright"/>
                <a:cs typeface="Lucida Bright"/>
              </a:rPr>
              <a:t>Detector</a:t>
            </a:r>
          </a:p>
        </p:txBody>
      </p:sp>
      <p:grpSp>
        <p:nvGrpSpPr>
          <p:cNvPr id="11" name="Group 21"/>
          <p:cNvGrpSpPr/>
          <p:nvPr/>
        </p:nvGrpSpPr>
        <p:grpSpPr>
          <a:xfrm>
            <a:off x="2105743" y="3573016"/>
            <a:ext cx="1026097" cy="461392"/>
            <a:chOff x="4038600" y="2057400"/>
            <a:chExt cx="1371600" cy="533400"/>
          </a:xfrm>
        </p:grpSpPr>
        <p:sp>
          <p:nvSpPr>
            <p:cNvPr id="12" name="Rounded Rectangle 15"/>
            <p:cNvSpPr/>
            <p:nvPr/>
          </p:nvSpPr>
          <p:spPr bwMode="auto">
            <a:xfrm>
              <a:off x="4038600" y="2057400"/>
              <a:ext cx="1371600" cy="5334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TextBox 20"/>
            <p:cNvSpPr txBox="1"/>
            <p:nvPr/>
          </p:nvSpPr>
          <p:spPr>
            <a:xfrm>
              <a:off x="4447198" y="2174101"/>
              <a:ext cx="6236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Time</a:t>
              </a:r>
            </a:p>
          </p:txBody>
        </p:sp>
      </p:grpSp>
      <p:pic>
        <p:nvPicPr>
          <p:cNvPr id="41" name="Picture 9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834470" y="2636912"/>
            <a:ext cx="989686" cy="262575"/>
          </a:xfrm>
          <a:prstGeom prst="rect">
            <a:avLst/>
          </a:prstGeom>
        </p:spPr>
      </p:pic>
      <p:sp>
        <p:nvSpPr>
          <p:cNvPr id="42" name="TextBox 92"/>
          <p:cNvSpPr txBox="1"/>
          <p:nvPr/>
        </p:nvSpPr>
        <p:spPr>
          <a:xfrm>
            <a:off x="683568" y="2827411"/>
            <a:ext cx="1255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ucida Bright"/>
                <a:cs typeface="Lucida Bright"/>
              </a:rPr>
              <a:t>a   b   c   d</a:t>
            </a:r>
          </a:p>
        </p:txBody>
      </p:sp>
      <p:pic>
        <p:nvPicPr>
          <p:cNvPr id="44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827584" y="4509120"/>
            <a:ext cx="922460" cy="444118"/>
          </a:xfrm>
          <a:prstGeom prst="rect">
            <a:avLst/>
          </a:prstGeom>
        </p:spPr>
      </p:pic>
      <p:sp>
        <p:nvSpPr>
          <p:cNvPr id="47" name="TextBox 67"/>
          <p:cNvSpPr txBox="1"/>
          <p:nvPr/>
        </p:nvSpPr>
        <p:spPr>
          <a:xfrm>
            <a:off x="179512" y="1196752"/>
            <a:ext cx="2558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Attacker Training Data</a:t>
            </a:r>
          </a:p>
        </p:txBody>
      </p:sp>
      <p:sp>
        <p:nvSpPr>
          <p:cNvPr id="50" name="TextBox 67"/>
          <p:cNvSpPr txBox="1"/>
          <p:nvPr/>
        </p:nvSpPr>
        <p:spPr>
          <a:xfrm>
            <a:off x="107504" y="5898758"/>
            <a:ext cx="1356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User Data</a:t>
            </a:r>
          </a:p>
        </p:txBody>
      </p:sp>
      <p:cxnSp>
        <p:nvCxnSpPr>
          <p:cNvPr id="53" name="Straight Arrow Connector 5"/>
          <p:cNvCxnSpPr/>
          <p:nvPr/>
        </p:nvCxnSpPr>
        <p:spPr bwMode="auto">
          <a:xfrm>
            <a:off x="539552" y="3256985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54" name="Group 21"/>
          <p:cNvGrpSpPr/>
          <p:nvPr/>
        </p:nvGrpSpPr>
        <p:grpSpPr>
          <a:xfrm>
            <a:off x="2105743" y="4191744"/>
            <a:ext cx="1026097" cy="461392"/>
            <a:chOff x="4038596" y="2057397"/>
            <a:chExt cx="1371599" cy="533399"/>
          </a:xfrm>
        </p:grpSpPr>
        <p:sp>
          <p:nvSpPr>
            <p:cNvPr id="55" name="Rounded Rectangle 15"/>
            <p:cNvSpPr/>
            <p:nvPr/>
          </p:nvSpPr>
          <p:spPr bwMode="auto">
            <a:xfrm>
              <a:off x="4038596" y="2057397"/>
              <a:ext cx="1371599" cy="53339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6" name="TextBox 20"/>
            <p:cNvSpPr txBox="1"/>
            <p:nvPr/>
          </p:nvSpPr>
          <p:spPr>
            <a:xfrm>
              <a:off x="4138244" y="2151739"/>
              <a:ext cx="1241605" cy="355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Location</a:t>
              </a:r>
            </a:p>
          </p:txBody>
        </p:sp>
      </p:grpSp>
      <p:cxnSp>
        <p:nvCxnSpPr>
          <p:cNvPr id="73" name="Straight Arrow Connector 44"/>
          <p:cNvCxnSpPr>
            <a:stCxn id="32" idx="0"/>
            <a:endCxn id="38" idx="2"/>
          </p:cNvCxnSpPr>
          <p:nvPr/>
        </p:nvCxnSpPr>
        <p:spPr bwMode="auto">
          <a:xfrm flipH="1" flipV="1">
            <a:off x="7507541" y="2327394"/>
            <a:ext cx="15300" cy="87313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75" name="TextBox 106"/>
          <p:cNvSpPr txBox="1"/>
          <p:nvPr/>
        </p:nvSpPr>
        <p:spPr>
          <a:xfrm>
            <a:off x="7383240" y="6181240"/>
            <a:ext cx="1221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Dictionary </a:t>
            </a:r>
          </a:p>
        </p:txBody>
      </p:sp>
      <p:cxnSp>
        <p:nvCxnSpPr>
          <p:cNvPr id="76" name="Straight Arrow Connector 5"/>
          <p:cNvCxnSpPr/>
          <p:nvPr/>
        </p:nvCxnSpPr>
        <p:spPr bwMode="auto">
          <a:xfrm flipH="1" flipV="1">
            <a:off x="539552" y="4368644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Arrow Connector 5"/>
          <p:cNvCxnSpPr/>
          <p:nvPr/>
        </p:nvCxnSpPr>
        <p:spPr bwMode="auto">
          <a:xfrm flipH="1" flipV="1">
            <a:off x="539552" y="2478795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Rounded Rectangle 14"/>
          <p:cNvSpPr/>
          <p:nvPr/>
        </p:nvSpPr>
        <p:spPr bwMode="auto">
          <a:xfrm>
            <a:off x="4932040" y="2774711"/>
            <a:ext cx="1080120" cy="2022441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" name="TextBox 41"/>
          <p:cNvSpPr txBox="1"/>
          <p:nvPr/>
        </p:nvSpPr>
        <p:spPr>
          <a:xfrm>
            <a:off x="5076056" y="3284984"/>
            <a:ext cx="830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Point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Cloud 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Fitting</a:t>
            </a:r>
          </a:p>
        </p:txBody>
      </p:sp>
      <p:cxnSp>
        <p:nvCxnSpPr>
          <p:cNvPr id="83" name="Straight Arrow Connector 32"/>
          <p:cNvCxnSpPr/>
          <p:nvPr/>
        </p:nvCxnSpPr>
        <p:spPr bwMode="auto">
          <a:xfrm>
            <a:off x="3275856" y="328498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40006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6" grpId="0"/>
      <p:bldP spid="38" grpId="0"/>
      <p:bldP spid="45" grpId="0"/>
      <p:bldP spid="46" grpId="0"/>
      <p:bldP spid="8" grpId="0" animBg="1"/>
      <p:bldP spid="9" grpId="0"/>
      <p:bldP spid="50" grpId="0"/>
      <p:bldP spid="7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15EA12-226C-0548-A016-E00C4F7142F7}"/>
              </a:ext>
            </a:extLst>
          </p:cNvPr>
          <p:cNvSpPr txBox="1"/>
          <p:nvPr/>
        </p:nvSpPr>
        <p:spPr>
          <a:xfrm>
            <a:off x="770009" y="4007043"/>
            <a:ext cx="7544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order Markov assumption: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Transition probability depends on the current state only.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21F047-3ED0-5047-B8B0-A8F02FA396A7}"/>
              </a:ext>
            </a:extLst>
          </p:cNvPr>
          <p:cNvSpPr txBox="1"/>
          <p:nvPr/>
        </p:nvSpPr>
        <p:spPr>
          <a:xfrm>
            <a:off x="770009" y="5293299"/>
            <a:ext cx="8178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independence assumption: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Output/Emission probability depends on the current state only.</a:t>
            </a:r>
          </a:p>
        </p:txBody>
      </p:sp>
      <p:sp>
        <p:nvSpPr>
          <p:cNvPr id="26" name="Oval 4">
            <a:extLst>
              <a:ext uri="{FF2B5EF4-FFF2-40B4-BE49-F238E27FC236}">
                <a16:creationId xmlns:a16="http://schemas.microsoft.com/office/drawing/2014/main" id="{FAD3D566-1AE7-7748-A2A4-31A0E802B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3604" y="2106834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27" name="Oval 5">
            <a:extLst>
              <a:ext uri="{FF2B5EF4-FFF2-40B4-BE49-F238E27FC236}">
                <a16:creationId xmlns:a16="http://schemas.microsoft.com/office/drawing/2014/main" id="{A7CDF9AA-CD60-0141-9924-5158C2C53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3604" y="1040034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cxnSp>
        <p:nvCxnSpPr>
          <p:cNvPr id="28" name="AutoShape 6">
            <a:extLst>
              <a:ext uri="{FF2B5EF4-FFF2-40B4-BE49-F238E27FC236}">
                <a16:creationId xmlns:a16="http://schemas.microsoft.com/office/drawing/2014/main" id="{2C298FF8-128B-174F-B085-CC7AA948B72C}"/>
              </a:ext>
            </a:extLst>
          </p:cNvPr>
          <p:cNvCxnSpPr>
            <a:cxnSpLocks noChangeShapeType="1"/>
            <a:stCxn id="27" idx="4"/>
            <a:endCxn id="26" idx="0"/>
          </p:cNvCxnSpPr>
          <p:nvPr/>
        </p:nvCxnSpPr>
        <p:spPr bwMode="auto">
          <a:xfrm>
            <a:off x="8410304" y="1587722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61A0D2E-156E-724C-9604-C3C8897E97CD}"/>
              </a:ext>
            </a:extLst>
          </p:cNvPr>
          <p:cNvSpPr txBox="1"/>
          <p:nvPr/>
        </p:nvSpPr>
        <p:spPr>
          <a:xfrm>
            <a:off x="7862878" y="2737924"/>
            <a:ext cx="140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Emission</a:t>
            </a:r>
          </a:p>
        </p:txBody>
      </p:sp>
      <p:sp>
        <p:nvSpPr>
          <p:cNvPr id="30" name="Oval 38">
            <a:extLst>
              <a:ext uri="{FF2B5EF4-FFF2-40B4-BE49-F238E27FC236}">
                <a16:creationId xmlns:a16="http://schemas.microsoft.com/office/drawing/2014/main" id="{F634DC48-1755-474F-95C1-CC87331FF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7108" y="1559147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cxnSp>
        <p:nvCxnSpPr>
          <p:cNvPr id="31" name="AutoShape 39">
            <a:extLst>
              <a:ext uri="{FF2B5EF4-FFF2-40B4-BE49-F238E27FC236}">
                <a16:creationId xmlns:a16="http://schemas.microsoft.com/office/drawing/2014/main" id="{ECE7A06B-CC9D-EE42-854D-724C1196E51A}"/>
              </a:ext>
            </a:extLst>
          </p:cNvPr>
          <p:cNvCxnSpPr>
            <a:cxnSpLocks noChangeShapeType="1"/>
            <a:stCxn id="32" idx="6"/>
            <a:endCxn id="30" idx="2"/>
          </p:cNvCxnSpPr>
          <p:nvPr/>
        </p:nvCxnSpPr>
        <p:spPr bwMode="auto">
          <a:xfrm>
            <a:off x="6420396" y="1825847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Oval 40">
            <a:extLst>
              <a:ext uri="{FF2B5EF4-FFF2-40B4-BE49-F238E27FC236}">
                <a16:creationId xmlns:a16="http://schemas.microsoft.com/office/drawing/2014/main" id="{01BAE40F-1EE9-5E47-9AB7-170AFC32A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708" y="1559147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3CD08F-AB80-AF4B-823F-5EE5F0DB49BC}"/>
              </a:ext>
            </a:extLst>
          </p:cNvPr>
          <p:cNvSpPr txBox="1"/>
          <p:nvPr/>
        </p:nvSpPr>
        <p:spPr>
          <a:xfrm>
            <a:off x="6069689" y="2709349"/>
            <a:ext cx="140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Transition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067F4B6-8A36-7247-B0D6-609B6A9B454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  <p:sp>
        <p:nvSpPr>
          <p:cNvPr id="13" name="Oval 6">
            <a:extLst>
              <a:ext uri="{FF2B5EF4-FFF2-40B4-BE49-F238E27FC236}">
                <a16:creationId xmlns:a16="http://schemas.microsoft.com/office/drawing/2014/main" id="{AF6D9D44-E61F-2440-8C44-B7E73A051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0113" y="1483041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cxnSp>
        <p:nvCxnSpPr>
          <p:cNvPr id="14" name="AutoShape 7">
            <a:extLst>
              <a:ext uri="{FF2B5EF4-FFF2-40B4-BE49-F238E27FC236}">
                <a16:creationId xmlns:a16="http://schemas.microsoft.com/office/drawing/2014/main" id="{04A8F0FB-1253-8941-9F83-5A8A8FDC685B}"/>
              </a:ext>
            </a:extLst>
          </p:cNvPr>
          <p:cNvCxnSpPr>
            <a:cxnSpLocks noChangeShapeType="1"/>
            <a:stCxn id="13" idx="4"/>
            <a:endCxn id="24" idx="0"/>
          </p:cNvCxnSpPr>
          <p:nvPr/>
        </p:nvCxnSpPr>
        <p:spPr bwMode="auto">
          <a:xfrm>
            <a:off x="1716813" y="203072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Oval 8">
            <a:extLst>
              <a:ext uri="{FF2B5EF4-FFF2-40B4-BE49-F238E27FC236}">
                <a16:creationId xmlns:a16="http://schemas.microsoft.com/office/drawing/2014/main" id="{ACE0AE04-FFDF-A346-8C33-3E6534B91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713" y="2549841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cxnSp>
        <p:nvCxnSpPr>
          <p:cNvPr id="16" name="AutoShape 9">
            <a:extLst>
              <a:ext uri="{FF2B5EF4-FFF2-40B4-BE49-F238E27FC236}">
                <a16:creationId xmlns:a16="http://schemas.microsoft.com/office/drawing/2014/main" id="{280CABB0-C213-974A-963E-1AE9D0BF438C}"/>
              </a:ext>
            </a:extLst>
          </p:cNvPr>
          <p:cNvCxnSpPr>
            <a:cxnSpLocks noChangeShapeType="1"/>
            <a:stCxn id="17" idx="6"/>
            <a:endCxn id="13" idx="2"/>
          </p:cNvCxnSpPr>
          <p:nvPr/>
        </p:nvCxnSpPr>
        <p:spPr bwMode="auto">
          <a:xfrm>
            <a:off x="1083401" y="1749741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Oval 10">
            <a:extLst>
              <a:ext uri="{FF2B5EF4-FFF2-40B4-BE49-F238E27FC236}">
                <a16:creationId xmlns:a16="http://schemas.microsoft.com/office/drawing/2014/main" id="{F9FFD532-B9E1-B144-9A91-4B7C8D10E3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713" y="1483041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cxnSp>
        <p:nvCxnSpPr>
          <p:cNvPr id="18" name="AutoShape 11">
            <a:extLst>
              <a:ext uri="{FF2B5EF4-FFF2-40B4-BE49-F238E27FC236}">
                <a16:creationId xmlns:a16="http://schemas.microsoft.com/office/drawing/2014/main" id="{548F75C7-64BD-E144-9EAF-458AF9CD693B}"/>
              </a:ext>
            </a:extLst>
          </p:cNvPr>
          <p:cNvCxnSpPr>
            <a:cxnSpLocks noChangeShapeType="1"/>
            <a:stCxn id="17" idx="4"/>
            <a:endCxn id="15" idx="0"/>
          </p:cNvCxnSpPr>
          <p:nvPr/>
        </p:nvCxnSpPr>
        <p:spPr bwMode="auto">
          <a:xfrm>
            <a:off x="802413" y="203072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Oval 12">
            <a:extLst>
              <a:ext uri="{FF2B5EF4-FFF2-40B4-BE49-F238E27FC236}">
                <a16:creationId xmlns:a16="http://schemas.microsoft.com/office/drawing/2014/main" id="{8C98F52E-1110-9741-B53E-E4B0FC8D5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4513" y="1483041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cxnSp>
        <p:nvCxnSpPr>
          <p:cNvPr id="20" name="AutoShape 13">
            <a:extLst>
              <a:ext uri="{FF2B5EF4-FFF2-40B4-BE49-F238E27FC236}">
                <a16:creationId xmlns:a16="http://schemas.microsoft.com/office/drawing/2014/main" id="{8DA3AC85-B78F-224B-8784-3BA115D6BD0D}"/>
              </a:ext>
            </a:extLst>
          </p:cNvPr>
          <p:cNvCxnSpPr>
            <a:cxnSpLocks noChangeShapeType="1"/>
            <a:stCxn id="19" idx="6"/>
            <a:endCxn id="22" idx="2"/>
          </p:cNvCxnSpPr>
          <p:nvPr/>
        </p:nvCxnSpPr>
        <p:spPr bwMode="auto">
          <a:xfrm>
            <a:off x="2912201" y="1749741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AutoShape 14">
            <a:extLst>
              <a:ext uri="{FF2B5EF4-FFF2-40B4-BE49-F238E27FC236}">
                <a16:creationId xmlns:a16="http://schemas.microsoft.com/office/drawing/2014/main" id="{9A928550-7CBD-FE40-B754-07A4BD7E4985}"/>
              </a:ext>
            </a:extLst>
          </p:cNvPr>
          <p:cNvCxnSpPr>
            <a:cxnSpLocks noChangeShapeType="1"/>
            <a:stCxn id="13" idx="6"/>
            <a:endCxn id="19" idx="2"/>
          </p:cNvCxnSpPr>
          <p:nvPr/>
        </p:nvCxnSpPr>
        <p:spPr bwMode="auto">
          <a:xfrm>
            <a:off x="1997801" y="1749741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Oval 15">
            <a:extLst>
              <a:ext uri="{FF2B5EF4-FFF2-40B4-BE49-F238E27FC236}">
                <a16:creationId xmlns:a16="http://schemas.microsoft.com/office/drawing/2014/main" id="{2A287F4A-004C-E743-BB16-EACE0CD50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913" y="1483041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</a:t>
            </a:r>
          </a:p>
        </p:txBody>
      </p:sp>
      <p:cxnSp>
        <p:nvCxnSpPr>
          <p:cNvPr id="23" name="AutoShape 16">
            <a:extLst>
              <a:ext uri="{FF2B5EF4-FFF2-40B4-BE49-F238E27FC236}">
                <a16:creationId xmlns:a16="http://schemas.microsoft.com/office/drawing/2014/main" id="{F8D261F6-3096-B644-BBFA-726DE3701805}"/>
              </a:ext>
            </a:extLst>
          </p:cNvPr>
          <p:cNvCxnSpPr>
            <a:cxnSpLocks noChangeShapeType="1"/>
            <a:stCxn id="22" idx="6"/>
          </p:cNvCxnSpPr>
          <p:nvPr/>
        </p:nvCxnSpPr>
        <p:spPr bwMode="auto">
          <a:xfrm>
            <a:off x="3826601" y="1749741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Oval 17">
            <a:extLst>
              <a:ext uri="{FF2B5EF4-FFF2-40B4-BE49-F238E27FC236}">
                <a16:creationId xmlns:a16="http://schemas.microsoft.com/office/drawing/2014/main" id="{91B9281C-5334-5C42-BACC-929B70569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0113" y="2549841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sp>
        <p:nvSpPr>
          <p:cNvPr id="25" name="Oval 18">
            <a:extLst>
              <a:ext uri="{FF2B5EF4-FFF2-40B4-BE49-F238E27FC236}">
                <a16:creationId xmlns:a16="http://schemas.microsoft.com/office/drawing/2014/main" id="{3549A8C4-2659-0449-9980-64431C99D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4513" y="2549841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sp>
        <p:nvSpPr>
          <p:cNvPr id="35" name="Oval 19">
            <a:extLst>
              <a:ext uri="{FF2B5EF4-FFF2-40B4-BE49-F238E27FC236}">
                <a16:creationId xmlns:a16="http://schemas.microsoft.com/office/drawing/2014/main" id="{5CEFA584-5450-2244-920B-720B461A8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913" y="2549841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</a:t>
            </a:r>
          </a:p>
        </p:txBody>
      </p:sp>
      <p:cxnSp>
        <p:nvCxnSpPr>
          <p:cNvPr id="36" name="AutoShape 21">
            <a:extLst>
              <a:ext uri="{FF2B5EF4-FFF2-40B4-BE49-F238E27FC236}">
                <a16:creationId xmlns:a16="http://schemas.microsoft.com/office/drawing/2014/main" id="{4EFDE634-5C2F-2A44-A3CC-C1A39A62AD73}"/>
              </a:ext>
            </a:extLst>
          </p:cNvPr>
          <p:cNvCxnSpPr>
            <a:cxnSpLocks noChangeShapeType="1"/>
            <a:stCxn id="19" idx="4"/>
            <a:endCxn id="25" idx="0"/>
          </p:cNvCxnSpPr>
          <p:nvPr/>
        </p:nvCxnSpPr>
        <p:spPr bwMode="auto">
          <a:xfrm>
            <a:off x="2631213" y="203072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AutoShape 22">
            <a:extLst>
              <a:ext uri="{FF2B5EF4-FFF2-40B4-BE49-F238E27FC236}">
                <a16:creationId xmlns:a16="http://schemas.microsoft.com/office/drawing/2014/main" id="{59051653-BDAD-4040-B000-4025825EDC39}"/>
              </a:ext>
            </a:extLst>
          </p:cNvPr>
          <p:cNvCxnSpPr>
            <a:cxnSpLocks noChangeShapeType="1"/>
            <a:stCxn id="22" idx="4"/>
            <a:endCxn id="35" idx="0"/>
          </p:cNvCxnSpPr>
          <p:nvPr/>
        </p:nvCxnSpPr>
        <p:spPr bwMode="auto">
          <a:xfrm>
            <a:off x="3545613" y="203072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9AA4789A-1793-7E41-AD12-31896CAAA305}"/>
              </a:ext>
            </a:extLst>
          </p:cNvPr>
          <p:cNvSpPr/>
          <p:nvPr/>
        </p:nvSpPr>
        <p:spPr>
          <a:xfrm>
            <a:off x="71466" y="888681"/>
            <a:ext cx="4570855" cy="1328928"/>
          </a:xfrm>
          <a:prstGeom prst="ellipse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E63BCD3-B2D7-CA48-8AE9-8AA40D6C2EF8}"/>
              </a:ext>
            </a:extLst>
          </p:cNvPr>
          <p:cNvSpPr txBox="1"/>
          <p:nvPr/>
        </p:nvSpPr>
        <p:spPr>
          <a:xfrm>
            <a:off x="710973" y="885495"/>
            <a:ext cx="3206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states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8964129-1D4D-8F4C-BEE9-4604D5E2DA2A}"/>
              </a:ext>
            </a:extLst>
          </p:cNvPr>
          <p:cNvSpPr/>
          <p:nvPr/>
        </p:nvSpPr>
        <p:spPr>
          <a:xfrm>
            <a:off x="79086" y="2327337"/>
            <a:ext cx="4570855" cy="1328928"/>
          </a:xfrm>
          <a:prstGeom prst="ellipse">
            <a:avLst/>
          </a:prstGeom>
          <a:solidFill>
            <a:srgbClr val="FF7E79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05D5D08-367A-4A4E-B783-A974AC27A09E}"/>
              </a:ext>
            </a:extLst>
          </p:cNvPr>
          <p:cNvSpPr txBox="1"/>
          <p:nvPr/>
        </p:nvSpPr>
        <p:spPr>
          <a:xfrm>
            <a:off x="802413" y="3072504"/>
            <a:ext cx="3206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Observations</a:t>
            </a:r>
          </a:p>
        </p:txBody>
      </p:sp>
    </p:spTree>
    <p:extLst>
      <p:ext uri="{BB962C8B-B14F-4D97-AF65-F5344CB8AC3E}">
        <p14:creationId xmlns:p14="http://schemas.microsoft.com/office/powerpoint/2010/main" val="59324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6" grpId="0" animBg="1"/>
      <p:bldP spid="27" grpId="0" animBg="1"/>
      <p:bldP spid="29" grpId="0"/>
      <p:bldP spid="30" grpId="0" animBg="1"/>
      <p:bldP spid="32" grpId="0" animBg="1"/>
      <p:bldP spid="33" grpId="0"/>
      <p:bldP spid="38" grpId="0" animBg="1"/>
      <p:bldP spid="39" grpId="0"/>
      <p:bldP spid="40" grpId="0" animBg="1"/>
      <p:bldP spid="4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Point Cloud Fitting</a:t>
            </a:r>
          </a:p>
        </p:txBody>
      </p:sp>
      <p:pic>
        <p:nvPicPr>
          <p:cNvPr id="3" name="mod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9800"/>
          <a:stretch/>
        </p:blipFill>
        <p:spPr>
          <a:xfrm>
            <a:off x="0" y="1772816"/>
            <a:ext cx="9144000" cy="463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7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Point Cloud Fitting</a:t>
            </a:r>
          </a:p>
        </p:txBody>
      </p:sp>
      <p:sp>
        <p:nvSpPr>
          <p:cNvPr id="104" name="橢圓 103"/>
          <p:cNvSpPr/>
          <p:nvPr/>
        </p:nvSpPr>
        <p:spPr>
          <a:xfrm>
            <a:off x="1751361" y="4417289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5" name="橢圓 104"/>
          <p:cNvSpPr/>
          <p:nvPr/>
        </p:nvSpPr>
        <p:spPr>
          <a:xfrm>
            <a:off x="2374264" y="401814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6" name="橢圓 105"/>
          <p:cNvSpPr/>
          <p:nvPr/>
        </p:nvSpPr>
        <p:spPr>
          <a:xfrm>
            <a:off x="2053220" y="452856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7" name="橢圓 106"/>
          <p:cNvSpPr/>
          <p:nvPr/>
        </p:nvSpPr>
        <p:spPr>
          <a:xfrm>
            <a:off x="1907389" y="485029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8" name="橢圓 107"/>
          <p:cNvSpPr/>
          <p:nvPr/>
        </p:nvSpPr>
        <p:spPr>
          <a:xfrm>
            <a:off x="2233958" y="512365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9" name="橢圓 108"/>
          <p:cNvSpPr/>
          <p:nvPr/>
        </p:nvSpPr>
        <p:spPr>
          <a:xfrm>
            <a:off x="1705398" y="467370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0" name="橢圓 109"/>
          <p:cNvSpPr/>
          <p:nvPr/>
        </p:nvSpPr>
        <p:spPr>
          <a:xfrm>
            <a:off x="2168645" y="4284233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1" name="橢圓 110"/>
          <p:cNvSpPr/>
          <p:nvPr/>
        </p:nvSpPr>
        <p:spPr>
          <a:xfrm>
            <a:off x="2386361" y="461323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2" name="橢圓 111"/>
          <p:cNvSpPr/>
          <p:nvPr/>
        </p:nvSpPr>
        <p:spPr>
          <a:xfrm>
            <a:off x="1882912" y="419715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3" name="橢圓 112"/>
          <p:cNvSpPr/>
          <p:nvPr/>
        </p:nvSpPr>
        <p:spPr>
          <a:xfrm>
            <a:off x="3084262" y="504382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4" name="橢圓 113"/>
          <p:cNvSpPr/>
          <p:nvPr/>
        </p:nvSpPr>
        <p:spPr>
          <a:xfrm>
            <a:off x="2251582" y="490593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5" name="橢圓 114"/>
          <p:cNvSpPr/>
          <p:nvPr/>
        </p:nvSpPr>
        <p:spPr>
          <a:xfrm>
            <a:off x="2855654" y="469789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6" name="橢圓 115"/>
          <p:cNvSpPr/>
          <p:nvPr/>
        </p:nvSpPr>
        <p:spPr>
          <a:xfrm>
            <a:off x="1475658" y="488089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7" name="橢圓 116"/>
          <p:cNvSpPr/>
          <p:nvPr/>
        </p:nvSpPr>
        <p:spPr>
          <a:xfrm>
            <a:off x="2095008" y="390487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8" name="橢圓 117"/>
          <p:cNvSpPr/>
          <p:nvPr/>
        </p:nvSpPr>
        <p:spPr>
          <a:xfrm>
            <a:off x="1476511" y="421864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9" name="橢圓 118"/>
          <p:cNvSpPr/>
          <p:nvPr/>
        </p:nvSpPr>
        <p:spPr>
          <a:xfrm>
            <a:off x="1714717" y="522027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0" name="橢圓 119"/>
          <p:cNvSpPr/>
          <p:nvPr/>
        </p:nvSpPr>
        <p:spPr>
          <a:xfrm>
            <a:off x="2098279" y="5351321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1" name="橢圓 120"/>
          <p:cNvSpPr/>
          <p:nvPr/>
        </p:nvSpPr>
        <p:spPr>
          <a:xfrm>
            <a:off x="3102404" y="467370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2" name="橢圓 121"/>
          <p:cNvSpPr/>
          <p:nvPr/>
        </p:nvSpPr>
        <p:spPr>
          <a:xfrm>
            <a:off x="2468963" y="525399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3" name="橢圓 122"/>
          <p:cNvSpPr/>
          <p:nvPr/>
        </p:nvSpPr>
        <p:spPr>
          <a:xfrm>
            <a:off x="2127287" y="466275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4" name="橢圓 123"/>
          <p:cNvSpPr/>
          <p:nvPr/>
        </p:nvSpPr>
        <p:spPr>
          <a:xfrm>
            <a:off x="3110863" y="5220413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5" name="橢圓 124"/>
          <p:cNvSpPr/>
          <p:nvPr/>
        </p:nvSpPr>
        <p:spPr>
          <a:xfrm>
            <a:off x="2841141" y="420199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6" name="橢圓 125"/>
          <p:cNvSpPr/>
          <p:nvPr/>
        </p:nvSpPr>
        <p:spPr>
          <a:xfrm>
            <a:off x="3801185" y="402302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7" name="橢圓 126"/>
          <p:cNvSpPr/>
          <p:nvPr/>
        </p:nvSpPr>
        <p:spPr>
          <a:xfrm>
            <a:off x="3289879" y="455033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8" name="橢圓 127"/>
          <p:cNvSpPr/>
          <p:nvPr/>
        </p:nvSpPr>
        <p:spPr>
          <a:xfrm>
            <a:off x="2748007" y="449469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9" name="橢圓 128"/>
          <p:cNvSpPr/>
          <p:nvPr/>
        </p:nvSpPr>
        <p:spPr>
          <a:xfrm>
            <a:off x="3310434" y="428665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0" name="橢圓 129"/>
          <p:cNvSpPr/>
          <p:nvPr/>
        </p:nvSpPr>
        <p:spPr>
          <a:xfrm>
            <a:off x="2601654" y="418747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1" name="橢圓 130"/>
          <p:cNvSpPr/>
          <p:nvPr/>
        </p:nvSpPr>
        <p:spPr>
          <a:xfrm>
            <a:off x="3514850" y="449953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2" name="橢圓 131"/>
          <p:cNvSpPr/>
          <p:nvPr/>
        </p:nvSpPr>
        <p:spPr>
          <a:xfrm>
            <a:off x="2647623" y="470273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3" name="橢圓 132"/>
          <p:cNvSpPr/>
          <p:nvPr/>
        </p:nvSpPr>
        <p:spPr>
          <a:xfrm>
            <a:off x="2697214" y="495189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4" name="橢圓 133"/>
          <p:cNvSpPr/>
          <p:nvPr/>
        </p:nvSpPr>
        <p:spPr>
          <a:xfrm>
            <a:off x="3149569" y="480917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5" name="橢圓 134"/>
          <p:cNvSpPr/>
          <p:nvPr/>
        </p:nvSpPr>
        <p:spPr>
          <a:xfrm>
            <a:off x="2998678" y="546772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6" name="橢圓 135"/>
          <p:cNvSpPr/>
          <p:nvPr/>
        </p:nvSpPr>
        <p:spPr>
          <a:xfrm>
            <a:off x="2484479" y="437360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7" name="橢圓 136"/>
          <p:cNvSpPr/>
          <p:nvPr/>
        </p:nvSpPr>
        <p:spPr>
          <a:xfrm>
            <a:off x="2691728" y="3968769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8" name="橢圓 137"/>
          <p:cNvSpPr/>
          <p:nvPr/>
        </p:nvSpPr>
        <p:spPr>
          <a:xfrm>
            <a:off x="3514850" y="5266373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9" name="橢圓 138"/>
          <p:cNvSpPr/>
          <p:nvPr/>
        </p:nvSpPr>
        <p:spPr>
          <a:xfrm>
            <a:off x="3845093" y="465868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0" name="橢圓 139"/>
          <p:cNvSpPr/>
          <p:nvPr/>
        </p:nvSpPr>
        <p:spPr>
          <a:xfrm>
            <a:off x="3372138" y="477939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1" name="橢圓 140"/>
          <p:cNvSpPr/>
          <p:nvPr/>
        </p:nvSpPr>
        <p:spPr>
          <a:xfrm>
            <a:off x="3436242" y="507526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2" name="橢圓 141"/>
          <p:cNvSpPr/>
          <p:nvPr/>
        </p:nvSpPr>
        <p:spPr>
          <a:xfrm>
            <a:off x="4232108" y="464467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3" name="橢圓 142"/>
          <p:cNvSpPr/>
          <p:nvPr/>
        </p:nvSpPr>
        <p:spPr>
          <a:xfrm>
            <a:off x="4022877" y="392379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4" name="橢圓 143"/>
          <p:cNvSpPr/>
          <p:nvPr/>
        </p:nvSpPr>
        <p:spPr>
          <a:xfrm>
            <a:off x="3882558" y="436648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5" name="橢圓 144"/>
          <p:cNvSpPr/>
          <p:nvPr/>
        </p:nvSpPr>
        <p:spPr>
          <a:xfrm>
            <a:off x="3633964" y="420271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6" name="橢圓 145"/>
          <p:cNvSpPr/>
          <p:nvPr/>
        </p:nvSpPr>
        <p:spPr>
          <a:xfrm>
            <a:off x="2936556" y="367079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7" name="橢圓 146"/>
          <p:cNvSpPr/>
          <p:nvPr/>
        </p:nvSpPr>
        <p:spPr>
          <a:xfrm>
            <a:off x="3009865" y="4020561"/>
            <a:ext cx="201990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9" name="橢圓 148"/>
          <p:cNvSpPr/>
          <p:nvPr/>
        </p:nvSpPr>
        <p:spPr>
          <a:xfrm>
            <a:off x="3333432" y="3766561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0" name="橢圓 149"/>
          <p:cNvSpPr/>
          <p:nvPr/>
        </p:nvSpPr>
        <p:spPr>
          <a:xfrm>
            <a:off x="3383023" y="401572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1" name="橢圓 150"/>
          <p:cNvSpPr/>
          <p:nvPr/>
        </p:nvSpPr>
        <p:spPr>
          <a:xfrm>
            <a:off x="3637599" y="395368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2" name="橢圓 151"/>
          <p:cNvSpPr/>
          <p:nvPr/>
        </p:nvSpPr>
        <p:spPr>
          <a:xfrm>
            <a:off x="3059723" y="4359941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3" name="橢圓 152"/>
          <p:cNvSpPr/>
          <p:nvPr/>
        </p:nvSpPr>
        <p:spPr>
          <a:xfrm>
            <a:off x="4274460" y="374626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4" name="橢圓 153"/>
          <p:cNvSpPr/>
          <p:nvPr/>
        </p:nvSpPr>
        <p:spPr>
          <a:xfrm>
            <a:off x="4246630" y="4172961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5" name="橢圓 154"/>
          <p:cNvSpPr/>
          <p:nvPr/>
        </p:nvSpPr>
        <p:spPr>
          <a:xfrm>
            <a:off x="4228497" y="4431801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6" name="橢圓 155"/>
          <p:cNvSpPr/>
          <p:nvPr/>
        </p:nvSpPr>
        <p:spPr>
          <a:xfrm>
            <a:off x="4549057" y="420490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7" name="橢圓 156"/>
          <p:cNvSpPr/>
          <p:nvPr/>
        </p:nvSpPr>
        <p:spPr>
          <a:xfrm>
            <a:off x="3639474" y="486239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8" name="橢圓 157"/>
          <p:cNvSpPr/>
          <p:nvPr/>
        </p:nvSpPr>
        <p:spPr>
          <a:xfrm>
            <a:off x="4006804" y="526879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9" name="橢圓 158"/>
          <p:cNvSpPr/>
          <p:nvPr/>
        </p:nvSpPr>
        <p:spPr>
          <a:xfrm>
            <a:off x="4555953" y="468011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60" name="橢圓 159"/>
          <p:cNvSpPr/>
          <p:nvPr/>
        </p:nvSpPr>
        <p:spPr>
          <a:xfrm>
            <a:off x="3916657" y="491205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61" name="橢圓 160"/>
          <p:cNvSpPr/>
          <p:nvPr/>
        </p:nvSpPr>
        <p:spPr>
          <a:xfrm>
            <a:off x="3075608" y="4195533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63" name="群組 62"/>
          <p:cNvGrpSpPr/>
          <p:nvPr/>
        </p:nvGrpSpPr>
        <p:grpSpPr>
          <a:xfrm>
            <a:off x="107505" y="2060849"/>
            <a:ext cx="6078289" cy="4710137"/>
            <a:chOff x="725959" y="1772816"/>
            <a:chExt cx="6078289" cy="4710137"/>
          </a:xfrm>
        </p:grpSpPr>
        <p:cxnSp>
          <p:nvCxnSpPr>
            <p:cNvPr id="64" name="直線箭頭接點 63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箭頭接點 64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文字方塊 65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67" name="文字方塊 66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68" name="文字方塊 67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69" name="文字方塊 68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</a:t>
              </a:r>
              <a:endParaRPr kumimoji="1" lang="zh-TW" altLang="en-US" dirty="0"/>
            </a:p>
          </p:txBody>
        </p:sp>
        <p:sp>
          <p:nvSpPr>
            <p:cNvPr id="70" name="文字方塊 69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  0</a:t>
              </a:r>
              <a:endParaRPr kumimoji="1" lang="zh-TW" altLang="en-US" dirty="0"/>
            </a:p>
          </p:txBody>
        </p:sp>
        <p:sp>
          <p:nvSpPr>
            <p:cNvPr id="71" name="文字方塊 70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10</a:t>
              </a:r>
              <a:endParaRPr kumimoji="1" lang="zh-TW" altLang="en-US" dirty="0"/>
            </a:p>
          </p:txBody>
        </p:sp>
        <p:sp>
          <p:nvSpPr>
            <p:cNvPr id="72" name="文字方塊 71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20</a:t>
              </a:r>
              <a:endParaRPr kumimoji="1" lang="zh-TW" altLang="en-US" dirty="0"/>
            </a:p>
          </p:txBody>
        </p:sp>
      </p:grpSp>
      <p:sp>
        <p:nvSpPr>
          <p:cNvPr id="174" name="橢圓 173"/>
          <p:cNvSpPr/>
          <p:nvPr/>
        </p:nvSpPr>
        <p:spPr>
          <a:xfrm>
            <a:off x="1907704" y="5157191"/>
            <a:ext cx="432048" cy="43204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X</a:t>
            </a:r>
            <a:endParaRPr kumimoji="1" lang="zh-TW" altLang="en-US" dirty="0"/>
          </a:p>
        </p:txBody>
      </p:sp>
      <p:sp>
        <p:nvSpPr>
          <p:cNvPr id="175" name="橢圓 174"/>
          <p:cNvSpPr/>
          <p:nvPr/>
        </p:nvSpPr>
        <p:spPr>
          <a:xfrm>
            <a:off x="3635896" y="4869159"/>
            <a:ext cx="432048" cy="43204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T</a:t>
            </a:r>
            <a:endParaRPr kumimoji="1" lang="zh-TW" altLang="en-US" dirty="0"/>
          </a:p>
        </p:txBody>
      </p:sp>
      <p:sp>
        <p:nvSpPr>
          <p:cNvPr id="176" name="橢圓 175"/>
          <p:cNvSpPr/>
          <p:nvPr/>
        </p:nvSpPr>
        <p:spPr>
          <a:xfrm>
            <a:off x="2483768" y="4797151"/>
            <a:ext cx="432048" cy="43204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A</a:t>
            </a:r>
            <a:endParaRPr kumimoji="1" lang="zh-TW" altLang="en-US" dirty="0"/>
          </a:p>
        </p:txBody>
      </p:sp>
      <p:sp>
        <p:nvSpPr>
          <p:cNvPr id="177" name="橢圓 176"/>
          <p:cNvSpPr/>
          <p:nvPr/>
        </p:nvSpPr>
        <p:spPr>
          <a:xfrm>
            <a:off x="3491880" y="3645023"/>
            <a:ext cx="432048" cy="43204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Q</a:t>
            </a:r>
            <a:endParaRPr kumimoji="1" lang="zh-TW" altLang="en-US" dirty="0"/>
          </a:p>
        </p:txBody>
      </p:sp>
      <p:sp>
        <p:nvSpPr>
          <p:cNvPr id="178" name="橢圓 177"/>
          <p:cNvSpPr/>
          <p:nvPr/>
        </p:nvSpPr>
        <p:spPr>
          <a:xfrm>
            <a:off x="2987824" y="4221088"/>
            <a:ext cx="432048" cy="43204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W</a:t>
            </a:r>
            <a:endParaRPr kumimoji="1" lang="zh-TW" altLang="en-US" dirty="0"/>
          </a:p>
        </p:txBody>
      </p:sp>
      <p:sp>
        <p:nvSpPr>
          <p:cNvPr id="162" name="內容版面配置區 2"/>
          <p:cNvSpPr txBox="1">
            <a:spLocks/>
          </p:cNvSpPr>
          <p:nvPr/>
        </p:nvSpPr>
        <p:spPr>
          <a:xfrm>
            <a:off x="4960799" y="2708920"/>
            <a:ext cx="2962733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400" dirty="0"/>
              <a:t>attacker training data</a:t>
            </a:r>
          </a:p>
        </p:txBody>
      </p:sp>
      <p:sp>
        <p:nvSpPr>
          <p:cNvPr id="164" name="橢圓 163"/>
          <p:cNvSpPr/>
          <p:nvPr/>
        </p:nvSpPr>
        <p:spPr>
          <a:xfrm>
            <a:off x="4726423" y="287543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3685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8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4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8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2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6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4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8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2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6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4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8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2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6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4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8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2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6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4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8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32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36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4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44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48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2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6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6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64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68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72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76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8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84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88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92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96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04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8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12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16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2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24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28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32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36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4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44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74" grpId="0" animBg="1"/>
      <p:bldP spid="175" grpId="0" animBg="1"/>
      <p:bldP spid="176" grpId="0" animBg="1"/>
      <p:bldP spid="177" grpId="0" animBg="1"/>
      <p:bldP spid="17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Point Cloud Fitting</a:t>
            </a:r>
          </a:p>
        </p:txBody>
      </p:sp>
      <p:grpSp>
        <p:nvGrpSpPr>
          <p:cNvPr id="63" name="群組 62"/>
          <p:cNvGrpSpPr/>
          <p:nvPr/>
        </p:nvGrpSpPr>
        <p:grpSpPr>
          <a:xfrm>
            <a:off x="107505" y="2060849"/>
            <a:ext cx="6078289" cy="4710137"/>
            <a:chOff x="725959" y="1772816"/>
            <a:chExt cx="6078289" cy="4710137"/>
          </a:xfrm>
        </p:grpSpPr>
        <p:cxnSp>
          <p:nvCxnSpPr>
            <p:cNvPr id="64" name="直線箭頭接點 63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箭頭接點 64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文字方塊 65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67" name="文字方塊 66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68" name="文字方塊 67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69" name="文字方塊 68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</a:t>
              </a:r>
              <a:endParaRPr kumimoji="1" lang="zh-TW" altLang="en-US" dirty="0"/>
            </a:p>
          </p:txBody>
        </p:sp>
        <p:sp>
          <p:nvSpPr>
            <p:cNvPr id="70" name="文字方塊 69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  0</a:t>
              </a:r>
              <a:endParaRPr kumimoji="1" lang="zh-TW" altLang="en-US" dirty="0"/>
            </a:p>
          </p:txBody>
        </p:sp>
        <p:sp>
          <p:nvSpPr>
            <p:cNvPr id="71" name="文字方塊 70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10</a:t>
              </a:r>
              <a:endParaRPr kumimoji="1" lang="zh-TW" altLang="en-US" dirty="0"/>
            </a:p>
          </p:txBody>
        </p:sp>
        <p:sp>
          <p:nvSpPr>
            <p:cNvPr id="72" name="文字方塊 71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20</a:t>
              </a:r>
              <a:endParaRPr kumimoji="1" lang="zh-TW" altLang="en-US" dirty="0"/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1475658" y="3561025"/>
            <a:ext cx="3285914" cy="2100223"/>
            <a:chOff x="1475658" y="3561025"/>
            <a:chExt cx="3285914" cy="2100223"/>
          </a:xfrm>
        </p:grpSpPr>
        <p:sp>
          <p:nvSpPr>
            <p:cNvPr id="104" name="橢圓 103"/>
            <p:cNvSpPr/>
            <p:nvPr/>
          </p:nvSpPr>
          <p:spPr>
            <a:xfrm>
              <a:off x="1751361" y="4417289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05" name="橢圓 104"/>
            <p:cNvSpPr/>
            <p:nvPr/>
          </p:nvSpPr>
          <p:spPr>
            <a:xfrm>
              <a:off x="2374264" y="4018140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06" name="橢圓 105"/>
            <p:cNvSpPr/>
            <p:nvPr/>
          </p:nvSpPr>
          <p:spPr>
            <a:xfrm>
              <a:off x="2053220" y="4528562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07" name="橢圓 106"/>
            <p:cNvSpPr/>
            <p:nvPr/>
          </p:nvSpPr>
          <p:spPr>
            <a:xfrm>
              <a:off x="1907389" y="4850298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08" name="橢圓 107"/>
            <p:cNvSpPr/>
            <p:nvPr/>
          </p:nvSpPr>
          <p:spPr>
            <a:xfrm>
              <a:off x="2233958" y="5123650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09" name="橢圓 108"/>
            <p:cNvSpPr/>
            <p:nvPr/>
          </p:nvSpPr>
          <p:spPr>
            <a:xfrm>
              <a:off x="1705398" y="4673705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0" name="橢圓 109"/>
            <p:cNvSpPr/>
            <p:nvPr/>
          </p:nvSpPr>
          <p:spPr>
            <a:xfrm>
              <a:off x="2168645" y="4284233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1" name="橢圓 110"/>
            <p:cNvSpPr/>
            <p:nvPr/>
          </p:nvSpPr>
          <p:spPr>
            <a:xfrm>
              <a:off x="2386361" y="4613230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2" name="橢圓 111"/>
            <p:cNvSpPr/>
            <p:nvPr/>
          </p:nvSpPr>
          <p:spPr>
            <a:xfrm>
              <a:off x="1882912" y="4197156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3" name="橢圓 112"/>
            <p:cNvSpPr/>
            <p:nvPr/>
          </p:nvSpPr>
          <p:spPr>
            <a:xfrm>
              <a:off x="3084262" y="5043822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4" name="橢圓 113"/>
            <p:cNvSpPr/>
            <p:nvPr/>
          </p:nvSpPr>
          <p:spPr>
            <a:xfrm>
              <a:off x="2251582" y="4905937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5" name="橢圓 114"/>
            <p:cNvSpPr/>
            <p:nvPr/>
          </p:nvSpPr>
          <p:spPr>
            <a:xfrm>
              <a:off x="2855654" y="4697898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6" name="橢圓 115"/>
            <p:cNvSpPr/>
            <p:nvPr/>
          </p:nvSpPr>
          <p:spPr>
            <a:xfrm>
              <a:off x="1475658" y="4880890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7" name="橢圓 116"/>
            <p:cNvSpPr/>
            <p:nvPr/>
          </p:nvSpPr>
          <p:spPr>
            <a:xfrm>
              <a:off x="2095008" y="3904877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8" name="橢圓 117"/>
            <p:cNvSpPr/>
            <p:nvPr/>
          </p:nvSpPr>
          <p:spPr>
            <a:xfrm>
              <a:off x="1476511" y="4218644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9" name="橢圓 118"/>
            <p:cNvSpPr/>
            <p:nvPr/>
          </p:nvSpPr>
          <p:spPr>
            <a:xfrm>
              <a:off x="1714717" y="5220270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0" name="橢圓 119"/>
            <p:cNvSpPr/>
            <p:nvPr/>
          </p:nvSpPr>
          <p:spPr>
            <a:xfrm>
              <a:off x="2098279" y="5351321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1" name="橢圓 120"/>
            <p:cNvSpPr/>
            <p:nvPr/>
          </p:nvSpPr>
          <p:spPr>
            <a:xfrm>
              <a:off x="3102404" y="4673705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2" name="橢圓 121"/>
            <p:cNvSpPr/>
            <p:nvPr/>
          </p:nvSpPr>
          <p:spPr>
            <a:xfrm>
              <a:off x="2468963" y="5253994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3" name="橢圓 122"/>
            <p:cNvSpPr/>
            <p:nvPr/>
          </p:nvSpPr>
          <p:spPr>
            <a:xfrm>
              <a:off x="2127287" y="4662750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4" name="橢圓 123"/>
            <p:cNvSpPr/>
            <p:nvPr/>
          </p:nvSpPr>
          <p:spPr>
            <a:xfrm>
              <a:off x="3110863" y="5220413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5" name="橢圓 124"/>
            <p:cNvSpPr/>
            <p:nvPr/>
          </p:nvSpPr>
          <p:spPr>
            <a:xfrm>
              <a:off x="2841141" y="4201990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6" name="橢圓 125"/>
            <p:cNvSpPr/>
            <p:nvPr/>
          </p:nvSpPr>
          <p:spPr>
            <a:xfrm>
              <a:off x="3801185" y="4023024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7" name="橢圓 126"/>
            <p:cNvSpPr/>
            <p:nvPr/>
          </p:nvSpPr>
          <p:spPr>
            <a:xfrm>
              <a:off x="3289879" y="4550336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8" name="橢圓 127"/>
            <p:cNvSpPr/>
            <p:nvPr/>
          </p:nvSpPr>
          <p:spPr>
            <a:xfrm>
              <a:off x="2748007" y="4494697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9" name="橢圓 128"/>
            <p:cNvSpPr/>
            <p:nvPr/>
          </p:nvSpPr>
          <p:spPr>
            <a:xfrm>
              <a:off x="3310434" y="4286658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0" name="橢圓 129"/>
            <p:cNvSpPr/>
            <p:nvPr/>
          </p:nvSpPr>
          <p:spPr>
            <a:xfrm>
              <a:off x="2601654" y="4187470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1" name="橢圓 130"/>
            <p:cNvSpPr/>
            <p:nvPr/>
          </p:nvSpPr>
          <p:spPr>
            <a:xfrm>
              <a:off x="3514850" y="4499534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2" name="橢圓 131"/>
            <p:cNvSpPr/>
            <p:nvPr/>
          </p:nvSpPr>
          <p:spPr>
            <a:xfrm>
              <a:off x="2647623" y="4702734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3" name="橢圓 132"/>
            <p:cNvSpPr/>
            <p:nvPr/>
          </p:nvSpPr>
          <p:spPr>
            <a:xfrm>
              <a:off x="2697214" y="4951897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4" name="橢圓 133"/>
            <p:cNvSpPr/>
            <p:nvPr/>
          </p:nvSpPr>
          <p:spPr>
            <a:xfrm>
              <a:off x="3149569" y="4809174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5" name="橢圓 134"/>
            <p:cNvSpPr/>
            <p:nvPr/>
          </p:nvSpPr>
          <p:spPr>
            <a:xfrm>
              <a:off x="2998678" y="5467724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6" name="橢圓 135"/>
            <p:cNvSpPr/>
            <p:nvPr/>
          </p:nvSpPr>
          <p:spPr>
            <a:xfrm>
              <a:off x="2484479" y="4373602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7" name="橢圓 136"/>
            <p:cNvSpPr/>
            <p:nvPr/>
          </p:nvSpPr>
          <p:spPr>
            <a:xfrm>
              <a:off x="2691728" y="3968769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8" name="橢圓 137"/>
            <p:cNvSpPr/>
            <p:nvPr/>
          </p:nvSpPr>
          <p:spPr>
            <a:xfrm>
              <a:off x="3514850" y="5266373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9" name="橢圓 138"/>
            <p:cNvSpPr/>
            <p:nvPr/>
          </p:nvSpPr>
          <p:spPr>
            <a:xfrm>
              <a:off x="3845093" y="4658688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0" name="橢圓 139"/>
            <p:cNvSpPr/>
            <p:nvPr/>
          </p:nvSpPr>
          <p:spPr>
            <a:xfrm>
              <a:off x="3372138" y="4779398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1" name="橢圓 140"/>
            <p:cNvSpPr/>
            <p:nvPr/>
          </p:nvSpPr>
          <p:spPr>
            <a:xfrm>
              <a:off x="3436242" y="5075266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2" name="橢圓 141"/>
            <p:cNvSpPr/>
            <p:nvPr/>
          </p:nvSpPr>
          <p:spPr>
            <a:xfrm>
              <a:off x="4232108" y="4644674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3" name="橢圓 142"/>
            <p:cNvSpPr/>
            <p:nvPr/>
          </p:nvSpPr>
          <p:spPr>
            <a:xfrm>
              <a:off x="4022877" y="3923798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4" name="橢圓 143"/>
            <p:cNvSpPr/>
            <p:nvPr/>
          </p:nvSpPr>
          <p:spPr>
            <a:xfrm>
              <a:off x="3882558" y="4366485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5" name="橢圓 144"/>
            <p:cNvSpPr/>
            <p:nvPr/>
          </p:nvSpPr>
          <p:spPr>
            <a:xfrm>
              <a:off x="3633964" y="4202712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6" name="橢圓 145"/>
            <p:cNvSpPr/>
            <p:nvPr/>
          </p:nvSpPr>
          <p:spPr>
            <a:xfrm>
              <a:off x="2936556" y="3670797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7" name="橢圓 146"/>
            <p:cNvSpPr/>
            <p:nvPr/>
          </p:nvSpPr>
          <p:spPr>
            <a:xfrm>
              <a:off x="3009865" y="4020561"/>
              <a:ext cx="201990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8" name="橢圓 147"/>
            <p:cNvSpPr/>
            <p:nvPr/>
          </p:nvSpPr>
          <p:spPr>
            <a:xfrm>
              <a:off x="3644272" y="3561025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9" name="橢圓 148"/>
            <p:cNvSpPr/>
            <p:nvPr/>
          </p:nvSpPr>
          <p:spPr>
            <a:xfrm>
              <a:off x="3333432" y="3766561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0" name="橢圓 149"/>
            <p:cNvSpPr/>
            <p:nvPr/>
          </p:nvSpPr>
          <p:spPr>
            <a:xfrm>
              <a:off x="3383023" y="4015722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1" name="橢圓 150"/>
            <p:cNvSpPr/>
            <p:nvPr/>
          </p:nvSpPr>
          <p:spPr>
            <a:xfrm>
              <a:off x="3637599" y="3953682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2" name="橢圓 151"/>
            <p:cNvSpPr/>
            <p:nvPr/>
          </p:nvSpPr>
          <p:spPr>
            <a:xfrm>
              <a:off x="3059723" y="4359941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3" name="橢圓 152"/>
            <p:cNvSpPr/>
            <p:nvPr/>
          </p:nvSpPr>
          <p:spPr>
            <a:xfrm>
              <a:off x="4274460" y="3746260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4" name="橢圓 153"/>
            <p:cNvSpPr/>
            <p:nvPr/>
          </p:nvSpPr>
          <p:spPr>
            <a:xfrm>
              <a:off x="4246630" y="4172961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5" name="橢圓 154"/>
            <p:cNvSpPr/>
            <p:nvPr/>
          </p:nvSpPr>
          <p:spPr>
            <a:xfrm>
              <a:off x="4228497" y="4431801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6" name="橢圓 155"/>
            <p:cNvSpPr/>
            <p:nvPr/>
          </p:nvSpPr>
          <p:spPr>
            <a:xfrm>
              <a:off x="4549057" y="4204906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7" name="橢圓 156"/>
            <p:cNvSpPr/>
            <p:nvPr/>
          </p:nvSpPr>
          <p:spPr>
            <a:xfrm>
              <a:off x="3639474" y="4862394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8" name="橢圓 157"/>
            <p:cNvSpPr/>
            <p:nvPr/>
          </p:nvSpPr>
          <p:spPr>
            <a:xfrm>
              <a:off x="4006804" y="5268790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9" name="橢圓 158"/>
            <p:cNvSpPr/>
            <p:nvPr/>
          </p:nvSpPr>
          <p:spPr>
            <a:xfrm>
              <a:off x="4555953" y="4680110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60" name="橢圓 159"/>
            <p:cNvSpPr/>
            <p:nvPr/>
          </p:nvSpPr>
          <p:spPr>
            <a:xfrm>
              <a:off x="3916657" y="4912052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61" name="橢圓 160"/>
            <p:cNvSpPr/>
            <p:nvPr/>
          </p:nvSpPr>
          <p:spPr>
            <a:xfrm>
              <a:off x="3075608" y="4195533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4" name="橢圓 173"/>
            <p:cNvSpPr/>
            <p:nvPr/>
          </p:nvSpPr>
          <p:spPr>
            <a:xfrm>
              <a:off x="1907704" y="5157191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/>
                <a:t>X</a:t>
              </a:r>
              <a:endParaRPr kumimoji="1" lang="zh-TW" altLang="en-US" dirty="0"/>
            </a:p>
          </p:txBody>
        </p:sp>
        <p:sp>
          <p:nvSpPr>
            <p:cNvPr id="175" name="橢圓 174"/>
            <p:cNvSpPr/>
            <p:nvPr/>
          </p:nvSpPr>
          <p:spPr>
            <a:xfrm>
              <a:off x="3635896" y="4869159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/>
                <a:t>T</a:t>
              </a:r>
              <a:endParaRPr kumimoji="1" lang="zh-TW" altLang="en-US" dirty="0"/>
            </a:p>
          </p:txBody>
        </p:sp>
        <p:sp>
          <p:nvSpPr>
            <p:cNvPr id="176" name="橢圓 175"/>
            <p:cNvSpPr/>
            <p:nvPr/>
          </p:nvSpPr>
          <p:spPr>
            <a:xfrm>
              <a:off x="2483768" y="4797151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/>
                <a:t>A</a:t>
              </a:r>
              <a:endParaRPr kumimoji="1" lang="zh-TW" altLang="en-US" dirty="0"/>
            </a:p>
          </p:txBody>
        </p:sp>
        <p:sp>
          <p:nvSpPr>
            <p:cNvPr id="177" name="橢圓 176"/>
            <p:cNvSpPr/>
            <p:nvPr/>
          </p:nvSpPr>
          <p:spPr>
            <a:xfrm>
              <a:off x="3491880" y="3645023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/>
                <a:t>Q</a:t>
              </a:r>
              <a:endParaRPr kumimoji="1" lang="zh-TW" altLang="en-US" dirty="0"/>
            </a:p>
          </p:txBody>
        </p:sp>
        <p:sp>
          <p:nvSpPr>
            <p:cNvPr id="178" name="橢圓 177"/>
            <p:cNvSpPr/>
            <p:nvPr/>
          </p:nvSpPr>
          <p:spPr>
            <a:xfrm>
              <a:off x="2987824" y="4221088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/>
                <a:t>W</a:t>
              </a:r>
              <a:endParaRPr kumimoji="1" lang="zh-TW" altLang="en-US" dirty="0"/>
            </a:p>
          </p:txBody>
        </p:sp>
      </p:grpSp>
      <p:sp>
        <p:nvSpPr>
          <p:cNvPr id="81" name="橢圓 80"/>
          <p:cNvSpPr/>
          <p:nvPr/>
        </p:nvSpPr>
        <p:spPr>
          <a:xfrm>
            <a:off x="2643664" y="4143784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82" name="橢圓 81"/>
          <p:cNvSpPr/>
          <p:nvPr/>
        </p:nvSpPr>
        <p:spPr>
          <a:xfrm>
            <a:off x="2746473" y="4545347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83" name="橢圓 82"/>
          <p:cNvSpPr/>
          <p:nvPr/>
        </p:nvSpPr>
        <p:spPr>
          <a:xfrm>
            <a:off x="3051273" y="4351823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84" name="橢圓 83"/>
          <p:cNvSpPr/>
          <p:nvPr/>
        </p:nvSpPr>
        <p:spPr>
          <a:xfrm>
            <a:off x="3100864" y="4600984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85" name="橢圓 84"/>
          <p:cNvSpPr/>
          <p:nvPr/>
        </p:nvSpPr>
        <p:spPr>
          <a:xfrm>
            <a:off x="1979714" y="4082182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86" name="橢圓 85"/>
          <p:cNvSpPr/>
          <p:nvPr/>
        </p:nvSpPr>
        <p:spPr>
          <a:xfrm>
            <a:off x="2290480" y="4683232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87" name="橢圓 86"/>
          <p:cNvSpPr/>
          <p:nvPr/>
        </p:nvSpPr>
        <p:spPr>
          <a:xfrm>
            <a:off x="2595280" y="4489708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88" name="橢圓 87"/>
          <p:cNvSpPr/>
          <p:nvPr/>
        </p:nvSpPr>
        <p:spPr>
          <a:xfrm>
            <a:off x="2644871" y="4738870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89" name="橢圓 88"/>
          <p:cNvSpPr/>
          <p:nvPr/>
        </p:nvSpPr>
        <p:spPr>
          <a:xfrm>
            <a:off x="2898873" y="4296184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90" name="橢圓 89"/>
          <p:cNvSpPr/>
          <p:nvPr/>
        </p:nvSpPr>
        <p:spPr>
          <a:xfrm>
            <a:off x="3253264" y="4351823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91" name="橢圓 90"/>
          <p:cNvSpPr/>
          <p:nvPr/>
        </p:nvSpPr>
        <p:spPr>
          <a:xfrm>
            <a:off x="2442880" y="4434070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92" name="橢圓 91"/>
          <p:cNvSpPr/>
          <p:nvPr/>
        </p:nvSpPr>
        <p:spPr>
          <a:xfrm>
            <a:off x="2483768" y="3938166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93" name="橢圓 92"/>
          <p:cNvSpPr/>
          <p:nvPr/>
        </p:nvSpPr>
        <p:spPr>
          <a:xfrm>
            <a:off x="2700511" y="4441328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94" name="橢圓 93"/>
          <p:cNvSpPr/>
          <p:nvPr/>
        </p:nvSpPr>
        <p:spPr>
          <a:xfrm>
            <a:off x="2902501" y="4978356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95" name="橢圓 94"/>
          <p:cNvSpPr/>
          <p:nvPr/>
        </p:nvSpPr>
        <p:spPr>
          <a:xfrm>
            <a:off x="3207300" y="4784832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96" name="橢圓 95"/>
          <p:cNvSpPr/>
          <p:nvPr/>
        </p:nvSpPr>
        <p:spPr>
          <a:xfrm>
            <a:off x="2987826" y="5251700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97" name="橢圓 96"/>
          <p:cNvSpPr/>
          <p:nvPr/>
        </p:nvSpPr>
        <p:spPr>
          <a:xfrm>
            <a:off x="3054901" y="4729195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98" name="橢圓 97"/>
          <p:cNvSpPr/>
          <p:nvPr/>
        </p:nvSpPr>
        <p:spPr>
          <a:xfrm>
            <a:off x="2198561" y="4838051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99" name="橢圓 98"/>
          <p:cNvSpPr/>
          <p:nvPr/>
        </p:nvSpPr>
        <p:spPr>
          <a:xfrm>
            <a:off x="2588023" y="4838051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00" name="橢圓 99"/>
          <p:cNvSpPr/>
          <p:nvPr/>
        </p:nvSpPr>
        <p:spPr>
          <a:xfrm>
            <a:off x="2637614" y="5087212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01" name="橢圓 100"/>
          <p:cNvSpPr/>
          <p:nvPr/>
        </p:nvSpPr>
        <p:spPr>
          <a:xfrm>
            <a:off x="3464929" y="4480031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02" name="橢圓 101"/>
          <p:cNvSpPr/>
          <p:nvPr/>
        </p:nvSpPr>
        <p:spPr>
          <a:xfrm>
            <a:off x="3686273" y="4547764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03" name="橢圓 102"/>
          <p:cNvSpPr/>
          <p:nvPr/>
        </p:nvSpPr>
        <p:spPr>
          <a:xfrm>
            <a:off x="3484280" y="4242964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62" name="橢圓 161"/>
          <p:cNvSpPr/>
          <p:nvPr/>
        </p:nvSpPr>
        <p:spPr>
          <a:xfrm>
            <a:off x="3108120" y="4131690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63" name="橢圓 162"/>
          <p:cNvSpPr/>
          <p:nvPr/>
        </p:nvSpPr>
        <p:spPr>
          <a:xfrm>
            <a:off x="3391148" y="4535671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64" name="橢圓 163"/>
          <p:cNvSpPr/>
          <p:nvPr/>
        </p:nvSpPr>
        <p:spPr>
          <a:xfrm>
            <a:off x="3502286" y="5211810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65" name="橢圓 164"/>
          <p:cNvSpPr/>
          <p:nvPr/>
        </p:nvSpPr>
        <p:spPr>
          <a:xfrm>
            <a:off x="2090908" y="4496964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66" name="橢圓 165"/>
          <p:cNvSpPr/>
          <p:nvPr/>
        </p:nvSpPr>
        <p:spPr>
          <a:xfrm>
            <a:off x="1547666" y="4370214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67" name="橢圓 166"/>
          <p:cNvSpPr/>
          <p:nvPr/>
        </p:nvSpPr>
        <p:spPr>
          <a:xfrm>
            <a:off x="1892546" y="4642107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68" name="橢圓 167"/>
          <p:cNvSpPr/>
          <p:nvPr/>
        </p:nvSpPr>
        <p:spPr>
          <a:xfrm>
            <a:off x="1835698" y="4741288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69" name="橢圓 168"/>
          <p:cNvSpPr/>
          <p:nvPr/>
        </p:nvSpPr>
        <p:spPr>
          <a:xfrm>
            <a:off x="1547666" y="4898528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70" name="橢圓 169"/>
          <p:cNvSpPr/>
          <p:nvPr/>
        </p:nvSpPr>
        <p:spPr>
          <a:xfrm>
            <a:off x="2171946" y="5053347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71" name="橢圓 170"/>
          <p:cNvSpPr/>
          <p:nvPr/>
        </p:nvSpPr>
        <p:spPr>
          <a:xfrm>
            <a:off x="2019546" y="4997708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73" name="橢圓 172"/>
          <p:cNvSpPr/>
          <p:nvPr/>
        </p:nvSpPr>
        <p:spPr>
          <a:xfrm>
            <a:off x="3142247" y="3915666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79" name="橢圓 178"/>
          <p:cNvSpPr/>
          <p:nvPr/>
        </p:nvSpPr>
        <p:spPr>
          <a:xfrm>
            <a:off x="4078351" y="4226198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80" name="橢圓 179"/>
          <p:cNvSpPr/>
          <p:nvPr/>
        </p:nvSpPr>
        <p:spPr>
          <a:xfrm>
            <a:off x="4067946" y="4802262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81" name="橢圓 180"/>
          <p:cNvSpPr/>
          <p:nvPr/>
        </p:nvSpPr>
        <p:spPr>
          <a:xfrm>
            <a:off x="3574295" y="4802262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82" name="橢圓 181"/>
          <p:cNvSpPr/>
          <p:nvPr/>
        </p:nvSpPr>
        <p:spPr>
          <a:xfrm>
            <a:off x="1990119" y="5234310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83" name="內容版面配置區 2"/>
          <p:cNvSpPr txBox="1">
            <a:spLocks/>
          </p:cNvSpPr>
          <p:nvPr/>
        </p:nvSpPr>
        <p:spPr>
          <a:xfrm>
            <a:off x="4960799" y="2708920"/>
            <a:ext cx="2962733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400" dirty="0"/>
              <a:t>attacker training data</a:t>
            </a:r>
          </a:p>
        </p:txBody>
      </p:sp>
      <p:sp>
        <p:nvSpPr>
          <p:cNvPr id="184" name="內容版面配置區 2"/>
          <p:cNvSpPr txBox="1">
            <a:spLocks/>
          </p:cNvSpPr>
          <p:nvPr/>
        </p:nvSpPr>
        <p:spPr>
          <a:xfrm>
            <a:off x="4953568" y="2348880"/>
            <a:ext cx="3744416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300" dirty="0"/>
              <a:t>user data (unlabeled)</a:t>
            </a:r>
          </a:p>
        </p:txBody>
      </p:sp>
      <p:sp>
        <p:nvSpPr>
          <p:cNvPr id="185" name="橢圓 184"/>
          <p:cNvSpPr/>
          <p:nvPr/>
        </p:nvSpPr>
        <p:spPr>
          <a:xfrm>
            <a:off x="4726423" y="287543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86" name="橢圓 185"/>
          <p:cNvSpPr/>
          <p:nvPr/>
        </p:nvSpPr>
        <p:spPr>
          <a:xfrm>
            <a:off x="4726423" y="2492897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3821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5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5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5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5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5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5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5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5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75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85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3" grpId="0" animBg="1"/>
      <p:bldP spid="179" grpId="0" animBg="1"/>
      <p:bldP spid="180" grpId="0" animBg="1"/>
      <p:bldP spid="181" grpId="0" animBg="1"/>
      <p:bldP spid="182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群組 56"/>
          <p:cNvGrpSpPr/>
          <p:nvPr/>
        </p:nvGrpSpPr>
        <p:grpSpPr>
          <a:xfrm>
            <a:off x="2634251" y="3717802"/>
            <a:ext cx="1944216" cy="1932951"/>
            <a:chOff x="2634251" y="1556792"/>
            <a:chExt cx="1944216" cy="1932951"/>
          </a:xfrm>
        </p:grpSpPr>
        <p:cxnSp>
          <p:nvCxnSpPr>
            <p:cNvPr id="10" name="直線接點 9"/>
            <p:cNvCxnSpPr/>
            <p:nvPr/>
          </p:nvCxnSpPr>
          <p:spPr>
            <a:xfrm flipH="1" flipV="1">
              <a:off x="2634251" y="2975805"/>
              <a:ext cx="504056" cy="50405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/>
            <p:cNvCxnSpPr/>
            <p:nvPr/>
          </p:nvCxnSpPr>
          <p:spPr>
            <a:xfrm flipV="1">
              <a:off x="2634251" y="1607653"/>
              <a:ext cx="288032" cy="49488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>
            <a:xfrm flipV="1">
              <a:off x="2634251" y="2327733"/>
              <a:ext cx="1944216" cy="21602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群組 52"/>
            <p:cNvGrpSpPr/>
            <p:nvPr/>
          </p:nvGrpSpPr>
          <p:grpSpPr>
            <a:xfrm>
              <a:off x="2893268" y="1556792"/>
              <a:ext cx="1685199" cy="1932951"/>
              <a:chOff x="2893268" y="1556792"/>
              <a:chExt cx="1685199" cy="1932951"/>
            </a:xfrm>
          </p:grpSpPr>
          <p:cxnSp>
            <p:nvCxnSpPr>
              <p:cNvPr id="4" name="直線接點 3"/>
              <p:cNvCxnSpPr/>
              <p:nvPr/>
            </p:nvCxnSpPr>
            <p:spPr>
              <a:xfrm flipV="1">
                <a:off x="2893268" y="1556792"/>
                <a:ext cx="883223" cy="4135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直線接點 4"/>
              <p:cNvCxnSpPr/>
              <p:nvPr/>
            </p:nvCxnSpPr>
            <p:spPr>
              <a:xfrm>
                <a:off x="3744426" y="1557115"/>
                <a:ext cx="618017" cy="19455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直線接點 5"/>
              <p:cNvCxnSpPr/>
              <p:nvPr/>
            </p:nvCxnSpPr>
            <p:spPr>
              <a:xfrm>
                <a:off x="4354586" y="1760053"/>
                <a:ext cx="223881" cy="34385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直線接點 6"/>
              <p:cNvCxnSpPr/>
              <p:nvPr/>
            </p:nvCxnSpPr>
            <p:spPr>
              <a:xfrm flipH="1">
                <a:off x="4492861" y="2103912"/>
                <a:ext cx="85606" cy="58026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線接點 7"/>
              <p:cNvCxnSpPr/>
              <p:nvPr/>
            </p:nvCxnSpPr>
            <p:spPr>
              <a:xfrm flipH="1">
                <a:off x="4139023" y="2687773"/>
                <a:ext cx="353373" cy="64040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接點 8"/>
              <p:cNvCxnSpPr/>
              <p:nvPr/>
            </p:nvCxnSpPr>
            <p:spPr>
              <a:xfrm flipH="1">
                <a:off x="3090102" y="3335845"/>
                <a:ext cx="1056317" cy="15389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橢圓 19"/>
              <p:cNvSpPr/>
              <p:nvPr/>
            </p:nvSpPr>
            <p:spPr>
              <a:xfrm>
                <a:off x="3347864" y="2492126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>
                  <a:solidFill>
                    <a:srgbClr val="D10000"/>
                  </a:solidFill>
                </a:endParaRPr>
              </a:p>
            </p:txBody>
          </p:sp>
        </p:grpSp>
      </p:grpSp>
      <p:grpSp>
        <p:nvGrpSpPr>
          <p:cNvPr id="56" name="群組 55"/>
          <p:cNvGrpSpPr/>
          <p:nvPr/>
        </p:nvGrpSpPr>
        <p:grpSpPr>
          <a:xfrm>
            <a:off x="1475658" y="4149848"/>
            <a:ext cx="1191987" cy="1511400"/>
            <a:chOff x="1475656" y="1967693"/>
            <a:chExt cx="1191987" cy="1511400"/>
          </a:xfrm>
        </p:grpSpPr>
        <p:cxnSp>
          <p:nvCxnSpPr>
            <p:cNvPr id="12" name="直線接點 11"/>
            <p:cNvCxnSpPr/>
            <p:nvPr/>
          </p:nvCxnSpPr>
          <p:spPr>
            <a:xfrm>
              <a:off x="2058187" y="1967693"/>
              <a:ext cx="609456" cy="1858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/>
            <p:cNvCxnSpPr/>
            <p:nvPr/>
          </p:nvCxnSpPr>
          <p:spPr>
            <a:xfrm flipV="1">
              <a:off x="1482123" y="1969065"/>
              <a:ext cx="569597" cy="2866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/>
            <p:cNvCxnSpPr/>
            <p:nvPr/>
          </p:nvCxnSpPr>
          <p:spPr>
            <a:xfrm flipH="1" flipV="1">
              <a:off x="1475656" y="2257097"/>
              <a:ext cx="29412" cy="7163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/>
            <p:cNvCxnSpPr/>
            <p:nvPr/>
          </p:nvCxnSpPr>
          <p:spPr>
            <a:xfrm flipH="1" flipV="1">
              <a:off x="1510557" y="2951182"/>
              <a:ext cx="610827" cy="52791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>
            <a:xfrm flipH="1">
              <a:off x="2108703" y="2975805"/>
              <a:ext cx="525548" cy="4714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>
            <a:xfrm flipV="1">
              <a:off x="2634251" y="2111709"/>
              <a:ext cx="0" cy="864096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直線接點 18"/>
            <p:cNvCxnSpPr/>
            <p:nvPr/>
          </p:nvCxnSpPr>
          <p:spPr>
            <a:xfrm flipV="1">
              <a:off x="1482123" y="2543757"/>
              <a:ext cx="1152128" cy="7200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橢圓 20"/>
            <p:cNvSpPr/>
            <p:nvPr/>
          </p:nvSpPr>
          <p:spPr>
            <a:xfrm>
              <a:off x="2103350" y="2516918"/>
              <a:ext cx="144016" cy="144016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D10000"/>
                </a:solidFill>
              </a:endParaRP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1619672" y="3983354"/>
            <a:ext cx="2569872" cy="1462639"/>
            <a:chOff x="1763688" y="1556792"/>
            <a:chExt cx="2569872" cy="1462639"/>
          </a:xfrm>
        </p:grpSpPr>
        <p:cxnSp>
          <p:nvCxnSpPr>
            <p:cNvPr id="23" name="直線接點 22"/>
            <p:cNvCxnSpPr/>
            <p:nvPr/>
          </p:nvCxnSpPr>
          <p:spPr>
            <a:xfrm flipV="1">
              <a:off x="2771800" y="1556793"/>
              <a:ext cx="744142" cy="309741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直線接點 23"/>
            <p:cNvCxnSpPr/>
            <p:nvPr/>
          </p:nvCxnSpPr>
          <p:spPr>
            <a:xfrm>
              <a:off x="3491880" y="1556792"/>
              <a:ext cx="841679" cy="505368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直線接點 24"/>
            <p:cNvCxnSpPr/>
            <p:nvPr/>
          </p:nvCxnSpPr>
          <p:spPr>
            <a:xfrm flipH="1">
              <a:off x="4274675" y="2062160"/>
              <a:ext cx="58885" cy="571702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直線接點 25"/>
            <p:cNvCxnSpPr/>
            <p:nvPr/>
          </p:nvCxnSpPr>
          <p:spPr>
            <a:xfrm flipH="1">
              <a:off x="3684797" y="2633862"/>
              <a:ext cx="589878" cy="385569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直線接點 26"/>
            <p:cNvCxnSpPr/>
            <p:nvPr/>
          </p:nvCxnSpPr>
          <p:spPr>
            <a:xfrm flipH="1" flipV="1">
              <a:off x="3275856" y="2996952"/>
              <a:ext cx="408941" cy="22479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直線接點 27"/>
            <p:cNvCxnSpPr/>
            <p:nvPr/>
          </p:nvCxnSpPr>
          <p:spPr>
            <a:xfrm flipH="1" flipV="1">
              <a:off x="2780184" y="2638224"/>
              <a:ext cx="513189" cy="37242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直線接點 28"/>
            <p:cNvCxnSpPr/>
            <p:nvPr/>
          </p:nvCxnSpPr>
          <p:spPr>
            <a:xfrm flipH="1">
              <a:off x="2770533" y="1745787"/>
              <a:ext cx="41142" cy="89988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接點 29"/>
            <p:cNvCxnSpPr/>
            <p:nvPr/>
          </p:nvCxnSpPr>
          <p:spPr>
            <a:xfrm flipH="1">
              <a:off x="1763688" y="1866534"/>
              <a:ext cx="1080120" cy="19679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直線接點 30"/>
            <p:cNvCxnSpPr/>
            <p:nvPr/>
          </p:nvCxnSpPr>
          <p:spPr>
            <a:xfrm>
              <a:off x="1793396" y="2080167"/>
              <a:ext cx="0" cy="528314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直線接點 31"/>
            <p:cNvCxnSpPr/>
            <p:nvPr/>
          </p:nvCxnSpPr>
          <p:spPr>
            <a:xfrm>
              <a:off x="1810318" y="2587299"/>
              <a:ext cx="362311" cy="31779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直線接點 32"/>
            <p:cNvCxnSpPr/>
            <p:nvPr/>
          </p:nvCxnSpPr>
          <p:spPr>
            <a:xfrm flipV="1">
              <a:off x="2172629" y="2663117"/>
              <a:ext cx="632890" cy="241973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直線接點 33"/>
            <p:cNvCxnSpPr/>
            <p:nvPr/>
          </p:nvCxnSpPr>
          <p:spPr>
            <a:xfrm>
              <a:off x="2771800" y="2271554"/>
              <a:ext cx="1512168" cy="27028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直線接點 34"/>
            <p:cNvCxnSpPr/>
            <p:nvPr/>
          </p:nvCxnSpPr>
          <p:spPr>
            <a:xfrm flipV="1">
              <a:off x="1763688" y="2276872"/>
              <a:ext cx="1008112" cy="72008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6" name="橢圓 35"/>
            <p:cNvSpPr/>
            <p:nvPr/>
          </p:nvSpPr>
          <p:spPr>
            <a:xfrm>
              <a:off x="3707904" y="2096674"/>
              <a:ext cx="125227" cy="1299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/>
                <a:t> </a:t>
              </a:r>
              <a:endParaRPr kumimoji="1" lang="zh-TW" altLang="en-US" dirty="0"/>
            </a:p>
          </p:txBody>
        </p:sp>
        <p:sp>
          <p:nvSpPr>
            <p:cNvPr id="37" name="橢圓 36"/>
            <p:cNvSpPr/>
            <p:nvPr/>
          </p:nvSpPr>
          <p:spPr>
            <a:xfrm>
              <a:off x="2065304" y="2281506"/>
              <a:ext cx="125227" cy="1299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/>
                <a:t> </a:t>
              </a:r>
              <a:endParaRPr kumimoji="1" lang="zh-TW" altLang="en-US" dirty="0"/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107505" y="2060849"/>
            <a:ext cx="6078289" cy="4710137"/>
            <a:chOff x="725959" y="1772816"/>
            <a:chExt cx="6078289" cy="4710137"/>
          </a:xfrm>
        </p:grpSpPr>
        <p:cxnSp>
          <p:nvCxnSpPr>
            <p:cNvPr id="39" name="直線箭頭接點 38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箭頭接點 39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文字方塊 40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42" name="文字方塊 41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43" name="文字方塊 42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44" name="文字方塊 43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</a:t>
              </a:r>
              <a:endParaRPr kumimoji="1" lang="zh-TW" altLang="en-US" dirty="0"/>
            </a:p>
          </p:txBody>
        </p:sp>
        <p:sp>
          <p:nvSpPr>
            <p:cNvPr id="45" name="文字方塊 44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  0</a:t>
              </a:r>
              <a:endParaRPr kumimoji="1" lang="zh-TW" altLang="en-US" dirty="0"/>
            </a:p>
          </p:txBody>
        </p:sp>
        <p:sp>
          <p:nvSpPr>
            <p:cNvPr id="46" name="文字方塊 45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10</a:t>
              </a:r>
              <a:endParaRPr kumimoji="1" lang="zh-TW" altLang="en-US" dirty="0"/>
            </a:p>
          </p:txBody>
        </p:sp>
        <p:sp>
          <p:nvSpPr>
            <p:cNvPr id="47" name="文字方塊 46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20</a:t>
              </a:r>
              <a:endParaRPr kumimoji="1" lang="zh-TW" altLang="en-US" dirty="0"/>
            </a:p>
          </p:txBody>
        </p:sp>
      </p:grpSp>
      <p:sp>
        <p:nvSpPr>
          <p:cNvPr id="48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Point Cloud Fitting</a:t>
            </a:r>
          </a:p>
        </p:txBody>
      </p:sp>
      <p:sp>
        <p:nvSpPr>
          <p:cNvPr id="58" name="內容版面配置區 2"/>
          <p:cNvSpPr txBox="1">
            <a:spLocks/>
          </p:cNvSpPr>
          <p:nvPr/>
        </p:nvSpPr>
        <p:spPr>
          <a:xfrm>
            <a:off x="4960799" y="2708920"/>
            <a:ext cx="2962733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400" dirty="0"/>
              <a:t>attacker training data</a:t>
            </a:r>
          </a:p>
        </p:txBody>
      </p:sp>
      <p:sp>
        <p:nvSpPr>
          <p:cNvPr id="60" name="內容版面配置區 2"/>
          <p:cNvSpPr txBox="1">
            <a:spLocks/>
          </p:cNvSpPr>
          <p:nvPr/>
        </p:nvSpPr>
        <p:spPr>
          <a:xfrm>
            <a:off x="4953568" y="2348880"/>
            <a:ext cx="3744416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300" dirty="0"/>
              <a:t>user data (unlabeled)</a:t>
            </a:r>
          </a:p>
        </p:txBody>
      </p:sp>
      <p:sp>
        <p:nvSpPr>
          <p:cNvPr id="55" name="橢圓 54"/>
          <p:cNvSpPr/>
          <p:nvPr/>
        </p:nvSpPr>
        <p:spPr>
          <a:xfrm>
            <a:off x="4726423" y="287543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2" name="橢圓 61"/>
          <p:cNvSpPr/>
          <p:nvPr/>
        </p:nvSpPr>
        <p:spPr>
          <a:xfrm>
            <a:off x="4726423" y="2492897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9" name="內容版面配置區 2"/>
          <p:cNvSpPr txBox="1">
            <a:spLocks/>
          </p:cNvSpPr>
          <p:nvPr/>
        </p:nvSpPr>
        <p:spPr>
          <a:xfrm>
            <a:off x="5151024" y="3573016"/>
            <a:ext cx="5541656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400" dirty="0"/>
              <a:t>Find convex hulls and centroids</a:t>
            </a:r>
          </a:p>
        </p:txBody>
      </p:sp>
    </p:spTree>
    <p:extLst>
      <p:ext uri="{BB962C8B-B14F-4D97-AF65-F5344CB8AC3E}">
        <p14:creationId xmlns:p14="http://schemas.microsoft.com/office/powerpoint/2010/main" val="27107774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群組 190"/>
          <p:cNvGrpSpPr/>
          <p:nvPr/>
        </p:nvGrpSpPr>
        <p:grpSpPr>
          <a:xfrm>
            <a:off x="1547666" y="3987674"/>
            <a:ext cx="2664294" cy="1529558"/>
            <a:chOff x="1547666" y="3915666"/>
            <a:chExt cx="2664294" cy="1529558"/>
          </a:xfrm>
        </p:grpSpPr>
        <p:sp>
          <p:nvSpPr>
            <p:cNvPr id="192" name="橢圓 191"/>
            <p:cNvSpPr/>
            <p:nvPr/>
          </p:nvSpPr>
          <p:spPr>
            <a:xfrm>
              <a:off x="2643664" y="4143784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193" name="橢圓 192"/>
            <p:cNvSpPr/>
            <p:nvPr/>
          </p:nvSpPr>
          <p:spPr>
            <a:xfrm>
              <a:off x="2746473" y="4545347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194" name="橢圓 193"/>
            <p:cNvSpPr/>
            <p:nvPr/>
          </p:nvSpPr>
          <p:spPr>
            <a:xfrm>
              <a:off x="3051273" y="4351823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195" name="橢圓 194"/>
            <p:cNvSpPr/>
            <p:nvPr/>
          </p:nvSpPr>
          <p:spPr>
            <a:xfrm>
              <a:off x="3100864" y="4600984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196" name="橢圓 195"/>
            <p:cNvSpPr/>
            <p:nvPr/>
          </p:nvSpPr>
          <p:spPr>
            <a:xfrm>
              <a:off x="2062125" y="4243588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197" name="橢圓 196"/>
            <p:cNvSpPr/>
            <p:nvPr/>
          </p:nvSpPr>
          <p:spPr>
            <a:xfrm>
              <a:off x="2290480" y="4683232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198" name="橢圓 197"/>
            <p:cNvSpPr/>
            <p:nvPr/>
          </p:nvSpPr>
          <p:spPr>
            <a:xfrm>
              <a:off x="2595280" y="4489708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199" name="橢圓 198"/>
            <p:cNvSpPr/>
            <p:nvPr/>
          </p:nvSpPr>
          <p:spPr>
            <a:xfrm>
              <a:off x="2644871" y="4738870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00" name="橢圓 199"/>
            <p:cNvSpPr/>
            <p:nvPr/>
          </p:nvSpPr>
          <p:spPr>
            <a:xfrm>
              <a:off x="2898873" y="4296184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01" name="橢圓 200"/>
            <p:cNvSpPr/>
            <p:nvPr/>
          </p:nvSpPr>
          <p:spPr>
            <a:xfrm>
              <a:off x="3253264" y="4351823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02" name="橢圓 201"/>
            <p:cNvSpPr/>
            <p:nvPr/>
          </p:nvSpPr>
          <p:spPr>
            <a:xfrm>
              <a:off x="2442880" y="4434070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03" name="橢圓 202"/>
            <p:cNvSpPr/>
            <p:nvPr/>
          </p:nvSpPr>
          <p:spPr>
            <a:xfrm>
              <a:off x="2512308" y="4077072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04" name="橢圓 203"/>
            <p:cNvSpPr/>
            <p:nvPr/>
          </p:nvSpPr>
          <p:spPr>
            <a:xfrm>
              <a:off x="2700511" y="4441328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05" name="橢圓 204"/>
            <p:cNvSpPr/>
            <p:nvPr/>
          </p:nvSpPr>
          <p:spPr>
            <a:xfrm>
              <a:off x="2902501" y="4978356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06" name="橢圓 205"/>
            <p:cNvSpPr/>
            <p:nvPr/>
          </p:nvSpPr>
          <p:spPr>
            <a:xfrm>
              <a:off x="3207300" y="4784832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07" name="橢圓 206"/>
            <p:cNvSpPr/>
            <p:nvPr/>
          </p:nvSpPr>
          <p:spPr>
            <a:xfrm>
              <a:off x="2987826" y="5251700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08" name="橢圓 207"/>
            <p:cNvSpPr/>
            <p:nvPr/>
          </p:nvSpPr>
          <p:spPr>
            <a:xfrm>
              <a:off x="3054901" y="4729195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09" name="橢圓 208"/>
            <p:cNvSpPr/>
            <p:nvPr/>
          </p:nvSpPr>
          <p:spPr>
            <a:xfrm>
              <a:off x="2198561" y="4838051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10" name="橢圓 209"/>
            <p:cNvSpPr/>
            <p:nvPr/>
          </p:nvSpPr>
          <p:spPr>
            <a:xfrm>
              <a:off x="2588023" y="4838051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11" name="橢圓 210"/>
            <p:cNvSpPr/>
            <p:nvPr/>
          </p:nvSpPr>
          <p:spPr>
            <a:xfrm>
              <a:off x="2637614" y="5087212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12" name="橢圓 211"/>
            <p:cNvSpPr/>
            <p:nvPr/>
          </p:nvSpPr>
          <p:spPr>
            <a:xfrm>
              <a:off x="3464929" y="4480031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13" name="橢圓 212"/>
            <p:cNvSpPr/>
            <p:nvPr/>
          </p:nvSpPr>
          <p:spPr>
            <a:xfrm>
              <a:off x="3686273" y="4547764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14" name="橢圓 213"/>
            <p:cNvSpPr/>
            <p:nvPr/>
          </p:nvSpPr>
          <p:spPr>
            <a:xfrm>
              <a:off x="3484280" y="4242964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15" name="橢圓 214"/>
            <p:cNvSpPr/>
            <p:nvPr/>
          </p:nvSpPr>
          <p:spPr>
            <a:xfrm>
              <a:off x="3108120" y="4131690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16" name="橢圓 215"/>
            <p:cNvSpPr/>
            <p:nvPr/>
          </p:nvSpPr>
          <p:spPr>
            <a:xfrm>
              <a:off x="3391148" y="4535671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17" name="橢圓 216"/>
            <p:cNvSpPr/>
            <p:nvPr/>
          </p:nvSpPr>
          <p:spPr>
            <a:xfrm>
              <a:off x="3502286" y="5211810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18" name="橢圓 217"/>
            <p:cNvSpPr/>
            <p:nvPr/>
          </p:nvSpPr>
          <p:spPr>
            <a:xfrm>
              <a:off x="2090908" y="4496964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19" name="橢圓 218"/>
            <p:cNvSpPr/>
            <p:nvPr/>
          </p:nvSpPr>
          <p:spPr>
            <a:xfrm>
              <a:off x="1547666" y="4370214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20" name="橢圓 219"/>
            <p:cNvSpPr/>
            <p:nvPr/>
          </p:nvSpPr>
          <p:spPr>
            <a:xfrm>
              <a:off x="1892546" y="4642107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21" name="橢圓 220"/>
            <p:cNvSpPr/>
            <p:nvPr/>
          </p:nvSpPr>
          <p:spPr>
            <a:xfrm>
              <a:off x="1835698" y="4741288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22" name="橢圓 221"/>
            <p:cNvSpPr/>
            <p:nvPr/>
          </p:nvSpPr>
          <p:spPr>
            <a:xfrm>
              <a:off x="1554801" y="4884260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23" name="橢圓 222"/>
            <p:cNvSpPr/>
            <p:nvPr/>
          </p:nvSpPr>
          <p:spPr>
            <a:xfrm>
              <a:off x="2171946" y="5053347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24" name="橢圓 223"/>
            <p:cNvSpPr/>
            <p:nvPr/>
          </p:nvSpPr>
          <p:spPr>
            <a:xfrm>
              <a:off x="2019546" y="4997708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25" name="橢圓 224"/>
            <p:cNvSpPr/>
            <p:nvPr/>
          </p:nvSpPr>
          <p:spPr>
            <a:xfrm>
              <a:off x="3142247" y="3915666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26" name="橢圓 225"/>
            <p:cNvSpPr/>
            <p:nvPr/>
          </p:nvSpPr>
          <p:spPr>
            <a:xfrm>
              <a:off x="3862325" y="4243588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27" name="橢圓 226"/>
            <p:cNvSpPr/>
            <p:nvPr/>
          </p:nvSpPr>
          <p:spPr>
            <a:xfrm>
              <a:off x="4006341" y="4802262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28" name="橢圓 227"/>
            <p:cNvSpPr/>
            <p:nvPr/>
          </p:nvSpPr>
          <p:spPr>
            <a:xfrm>
              <a:off x="3574295" y="4802262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29" name="橢圓 228"/>
            <p:cNvSpPr/>
            <p:nvPr/>
          </p:nvSpPr>
          <p:spPr>
            <a:xfrm>
              <a:off x="1990119" y="5179692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107505" y="2060849"/>
            <a:ext cx="6078289" cy="4710137"/>
            <a:chOff x="725959" y="1772816"/>
            <a:chExt cx="6078289" cy="4710137"/>
          </a:xfrm>
        </p:grpSpPr>
        <p:cxnSp>
          <p:nvCxnSpPr>
            <p:cNvPr id="39" name="直線箭頭接點 38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箭頭接點 39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文字方塊 40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42" name="文字方塊 41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43" name="文字方塊 42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44" name="文字方塊 43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</a:t>
              </a:r>
              <a:endParaRPr kumimoji="1" lang="zh-TW" altLang="en-US" dirty="0"/>
            </a:p>
          </p:txBody>
        </p:sp>
        <p:sp>
          <p:nvSpPr>
            <p:cNvPr id="45" name="文字方塊 44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  0</a:t>
              </a:r>
              <a:endParaRPr kumimoji="1" lang="zh-TW" altLang="en-US" dirty="0"/>
            </a:p>
          </p:txBody>
        </p:sp>
        <p:sp>
          <p:nvSpPr>
            <p:cNvPr id="46" name="文字方塊 45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10</a:t>
              </a:r>
              <a:endParaRPr kumimoji="1" lang="zh-TW" altLang="en-US" dirty="0"/>
            </a:p>
          </p:txBody>
        </p:sp>
        <p:sp>
          <p:nvSpPr>
            <p:cNvPr id="47" name="文字方塊 46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20</a:t>
              </a:r>
              <a:endParaRPr kumimoji="1" lang="zh-TW" altLang="en-US" dirty="0"/>
            </a:p>
          </p:txBody>
        </p:sp>
      </p:grpSp>
      <p:sp>
        <p:nvSpPr>
          <p:cNvPr id="48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Point Cloud Fitting</a:t>
            </a:r>
          </a:p>
        </p:txBody>
      </p:sp>
      <p:sp>
        <p:nvSpPr>
          <p:cNvPr id="54" name="內容版面配置區 2"/>
          <p:cNvSpPr txBox="1">
            <a:spLocks/>
          </p:cNvSpPr>
          <p:nvPr/>
        </p:nvSpPr>
        <p:spPr>
          <a:xfrm>
            <a:off x="5151024" y="3573016"/>
            <a:ext cx="5541656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400" dirty="0"/>
              <a:t>Find convex hulls and centroids</a:t>
            </a:r>
          </a:p>
          <a:p>
            <a:pPr marL="0" indent="0">
              <a:buNone/>
            </a:pPr>
            <a:r>
              <a:rPr lang="en-US" altLang="zh-TW" sz="2400" dirty="0"/>
              <a:t>Rotate and scale</a:t>
            </a:r>
          </a:p>
        </p:txBody>
      </p:sp>
      <p:sp>
        <p:nvSpPr>
          <p:cNvPr id="55" name="橢圓 54"/>
          <p:cNvSpPr/>
          <p:nvPr/>
        </p:nvSpPr>
        <p:spPr>
          <a:xfrm>
            <a:off x="1640695" y="432270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6" name="橢圓 55"/>
          <p:cNvSpPr/>
          <p:nvPr/>
        </p:nvSpPr>
        <p:spPr>
          <a:xfrm>
            <a:off x="2263598" y="409957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7" name="橢圓 56"/>
          <p:cNvSpPr/>
          <p:nvPr/>
        </p:nvSpPr>
        <p:spPr>
          <a:xfrm>
            <a:off x="1942552" y="443397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8" name="橢圓 57"/>
          <p:cNvSpPr/>
          <p:nvPr/>
        </p:nvSpPr>
        <p:spPr>
          <a:xfrm>
            <a:off x="1796722" y="475571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9" name="橢圓 58"/>
          <p:cNvSpPr/>
          <p:nvPr/>
        </p:nvSpPr>
        <p:spPr>
          <a:xfrm>
            <a:off x="2123294" y="502906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0" name="橢圓 59"/>
          <p:cNvSpPr/>
          <p:nvPr/>
        </p:nvSpPr>
        <p:spPr>
          <a:xfrm>
            <a:off x="1594732" y="4579121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1" name="橢圓 60"/>
          <p:cNvSpPr/>
          <p:nvPr/>
        </p:nvSpPr>
        <p:spPr>
          <a:xfrm>
            <a:off x="2057979" y="4189649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2" name="橢圓 61"/>
          <p:cNvSpPr/>
          <p:nvPr/>
        </p:nvSpPr>
        <p:spPr>
          <a:xfrm>
            <a:off x="2275695" y="451864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3" name="橢圓 62"/>
          <p:cNvSpPr/>
          <p:nvPr/>
        </p:nvSpPr>
        <p:spPr>
          <a:xfrm>
            <a:off x="3000197" y="435899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4" name="橢圓 63"/>
          <p:cNvSpPr/>
          <p:nvPr/>
        </p:nvSpPr>
        <p:spPr>
          <a:xfrm>
            <a:off x="1774093" y="417158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5" name="橢圓 64"/>
          <p:cNvSpPr/>
          <p:nvPr/>
        </p:nvSpPr>
        <p:spPr>
          <a:xfrm>
            <a:off x="2973594" y="494923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7" name="橢圓 66"/>
          <p:cNvSpPr/>
          <p:nvPr/>
        </p:nvSpPr>
        <p:spPr>
          <a:xfrm>
            <a:off x="2744988" y="460331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8" name="橢圓 67"/>
          <p:cNvSpPr/>
          <p:nvPr/>
        </p:nvSpPr>
        <p:spPr>
          <a:xfrm>
            <a:off x="1846103" y="525170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9" name="橢圓 68"/>
          <p:cNvSpPr/>
          <p:nvPr/>
        </p:nvSpPr>
        <p:spPr>
          <a:xfrm>
            <a:off x="1547664" y="431559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0" name="橢圓 69"/>
          <p:cNvSpPr/>
          <p:nvPr/>
        </p:nvSpPr>
        <p:spPr>
          <a:xfrm>
            <a:off x="1437217" y="455735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1" name="橢圓 70"/>
          <p:cNvSpPr/>
          <p:nvPr/>
        </p:nvSpPr>
        <p:spPr>
          <a:xfrm>
            <a:off x="1411789" y="503567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2" name="橢圓 71"/>
          <p:cNvSpPr/>
          <p:nvPr/>
        </p:nvSpPr>
        <p:spPr>
          <a:xfrm>
            <a:off x="1868084" y="507744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3" name="橢圓 72"/>
          <p:cNvSpPr/>
          <p:nvPr/>
        </p:nvSpPr>
        <p:spPr>
          <a:xfrm>
            <a:off x="2991738" y="4579121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4" name="橢圓 73"/>
          <p:cNvSpPr/>
          <p:nvPr/>
        </p:nvSpPr>
        <p:spPr>
          <a:xfrm>
            <a:off x="2388179" y="508470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5" name="橢圓 74"/>
          <p:cNvSpPr/>
          <p:nvPr/>
        </p:nvSpPr>
        <p:spPr>
          <a:xfrm>
            <a:off x="2123730" y="532370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6" name="橢圓 75"/>
          <p:cNvSpPr/>
          <p:nvPr/>
        </p:nvSpPr>
        <p:spPr>
          <a:xfrm>
            <a:off x="3000197" y="5125829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7" name="橢圓 76"/>
          <p:cNvSpPr/>
          <p:nvPr/>
        </p:nvSpPr>
        <p:spPr>
          <a:xfrm>
            <a:off x="2730475" y="410740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8" name="橢圓 77"/>
          <p:cNvSpPr/>
          <p:nvPr/>
        </p:nvSpPr>
        <p:spPr>
          <a:xfrm>
            <a:off x="3690519" y="392844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9" name="橢圓 78"/>
          <p:cNvSpPr/>
          <p:nvPr/>
        </p:nvSpPr>
        <p:spPr>
          <a:xfrm>
            <a:off x="3179215" y="445575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0" name="橢圓 79"/>
          <p:cNvSpPr/>
          <p:nvPr/>
        </p:nvSpPr>
        <p:spPr>
          <a:xfrm>
            <a:off x="2637341" y="4400113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1" name="橢圓 80"/>
          <p:cNvSpPr/>
          <p:nvPr/>
        </p:nvSpPr>
        <p:spPr>
          <a:xfrm>
            <a:off x="3199768" y="419207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2" name="橢圓 81"/>
          <p:cNvSpPr/>
          <p:nvPr/>
        </p:nvSpPr>
        <p:spPr>
          <a:xfrm>
            <a:off x="2483768" y="414908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3" name="橢圓 82"/>
          <p:cNvSpPr/>
          <p:nvPr/>
        </p:nvSpPr>
        <p:spPr>
          <a:xfrm>
            <a:off x="3404184" y="440495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4" name="橢圓 83"/>
          <p:cNvSpPr/>
          <p:nvPr/>
        </p:nvSpPr>
        <p:spPr>
          <a:xfrm>
            <a:off x="2536957" y="460815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5" name="橢圓 84"/>
          <p:cNvSpPr/>
          <p:nvPr/>
        </p:nvSpPr>
        <p:spPr>
          <a:xfrm>
            <a:off x="2586548" y="4857313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6" name="橢圓 85"/>
          <p:cNvSpPr/>
          <p:nvPr/>
        </p:nvSpPr>
        <p:spPr>
          <a:xfrm>
            <a:off x="3038903" y="471459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7" name="橢圓 86"/>
          <p:cNvSpPr/>
          <p:nvPr/>
        </p:nvSpPr>
        <p:spPr>
          <a:xfrm>
            <a:off x="3216718" y="526855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8" name="橢圓 87"/>
          <p:cNvSpPr/>
          <p:nvPr/>
        </p:nvSpPr>
        <p:spPr>
          <a:xfrm>
            <a:off x="2792166" y="513066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9" name="橢圓 88"/>
          <p:cNvSpPr/>
          <p:nvPr/>
        </p:nvSpPr>
        <p:spPr>
          <a:xfrm>
            <a:off x="3070237" y="553973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0" name="橢圓 89"/>
          <p:cNvSpPr/>
          <p:nvPr/>
        </p:nvSpPr>
        <p:spPr>
          <a:xfrm>
            <a:off x="3646301" y="546772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1" name="橢圓 90"/>
          <p:cNvSpPr/>
          <p:nvPr/>
        </p:nvSpPr>
        <p:spPr>
          <a:xfrm>
            <a:off x="3734427" y="456410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2" name="橢圓 91"/>
          <p:cNvSpPr/>
          <p:nvPr/>
        </p:nvSpPr>
        <p:spPr>
          <a:xfrm>
            <a:off x="3261472" y="468481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3" name="橢圓 92"/>
          <p:cNvSpPr/>
          <p:nvPr/>
        </p:nvSpPr>
        <p:spPr>
          <a:xfrm>
            <a:off x="3325576" y="498068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4" name="橢圓 93"/>
          <p:cNvSpPr/>
          <p:nvPr/>
        </p:nvSpPr>
        <p:spPr>
          <a:xfrm>
            <a:off x="4061767" y="493230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5" name="橢圓 94"/>
          <p:cNvSpPr/>
          <p:nvPr/>
        </p:nvSpPr>
        <p:spPr>
          <a:xfrm>
            <a:off x="4121442" y="455009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6" name="橢圓 95"/>
          <p:cNvSpPr/>
          <p:nvPr/>
        </p:nvSpPr>
        <p:spPr>
          <a:xfrm>
            <a:off x="3912211" y="382921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7" name="橢圓 96"/>
          <p:cNvSpPr/>
          <p:nvPr/>
        </p:nvSpPr>
        <p:spPr>
          <a:xfrm>
            <a:off x="3771892" y="4271901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8" name="橢圓 97"/>
          <p:cNvSpPr/>
          <p:nvPr/>
        </p:nvSpPr>
        <p:spPr>
          <a:xfrm>
            <a:off x="3672710" y="367483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9" name="橢圓 98"/>
          <p:cNvSpPr/>
          <p:nvPr/>
        </p:nvSpPr>
        <p:spPr>
          <a:xfrm>
            <a:off x="2915541" y="371068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0" name="橢圓 99"/>
          <p:cNvSpPr/>
          <p:nvPr/>
        </p:nvSpPr>
        <p:spPr>
          <a:xfrm>
            <a:off x="2899199" y="3925977"/>
            <a:ext cx="201990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1" name="橢圓 100"/>
          <p:cNvSpPr/>
          <p:nvPr/>
        </p:nvSpPr>
        <p:spPr>
          <a:xfrm>
            <a:off x="3491882" y="359551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2" name="橢圓 101"/>
          <p:cNvSpPr/>
          <p:nvPr/>
        </p:nvSpPr>
        <p:spPr>
          <a:xfrm>
            <a:off x="3222766" y="359551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3" name="橢圓 102"/>
          <p:cNvSpPr/>
          <p:nvPr/>
        </p:nvSpPr>
        <p:spPr>
          <a:xfrm>
            <a:off x="3272357" y="392113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4" name="橢圓 103"/>
          <p:cNvSpPr/>
          <p:nvPr/>
        </p:nvSpPr>
        <p:spPr>
          <a:xfrm>
            <a:off x="3930345" y="371703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5" name="橢圓 104"/>
          <p:cNvSpPr/>
          <p:nvPr/>
        </p:nvSpPr>
        <p:spPr>
          <a:xfrm>
            <a:off x="4355976" y="395555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6" name="橢圓 105"/>
          <p:cNvSpPr/>
          <p:nvPr/>
        </p:nvSpPr>
        <p:spPr>
          <a:xfrm>
            <a:off x="4163794" y="378904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7" name="橢圓 106"/>
          <p:cNvSpPr/>
          <p:nvPr/>
        </p:nvSpPr>
        <p:spPr>
          <a:xfrm>
            <a:off x="4135964" y="407837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8" name="橢圓 107"/>
          <p:cNvSpPr/>
          <p:nvPr/>
        </p:nvSpPr>
        <p:spPr>
          <a:xfrm>
            <a:off x="4117831" y="433721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9" name="橢圓 108"/>
          <p:cNvSpPr/>
          <p:nvPr/>
        </p:nvSpPr>
        <p:spPr>
          <a:xfrm>
            <a:off x="4438391" y="411032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0" name="橢圓 109"/>
          <p:cNvSpPr/>
          <p:nvPr/>
        </p:nvSpPr>
        <p:spPr>
          <a:xfrm>
            <a:off x="3528808" y="476781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1" name="橢圓 110"/>
          <p:cNvSpPr/>
          <p:nvPr/>
        </p:nvSpPr>
        <p:spPr>
          <a:xfrm>
            <a:off x="3896138" y="517420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2" name="橢圓 111"/>
          <p:cNvSpPr/>
          <p:nvPr/>
        </p:nvSpPr>
        <p:spPr>
          <a:xfrm>
            <a:off x="4438389" y="4615409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3" name="橢圓 112"/>
          <p:cNvSpPr/>
          <p:nvPr/>
        </p:nvSpPr>
        <p:spPr>
          <a:xfrm>
            <a:off x="4164576" y="477264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4" name="橢圓 113"/>
          <p:cNvSpPr/>
          <p:nvPr/>
        </p:nvSpPr>
        <p:spPr>
          <a:xfrm>
            <a:off x="4150359" y="517671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5" name="橢圓 114"/>
          <p:cNvSpPr/>
          <p:nvPr/>
        </p:nvSpPr>
        <p:spPr>
          <a:xfrm>
            <a:off x="2898607" y="410322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6" name="橢圓 115"/>
          <p:cNvSpPr/>
          <p:nvPr/>
        </p:nvSpPr>
        <p:spPr>
          <a:xfrm>
            <a:off x="3001416" y="450478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7" name="橢圓 116"/>
          <p:cNvSpPr/>
          <p:nvPr/>
        </p:nvSpPr>
        <p:spPr>
          <a:xfrm>
            <a:off x="3306216" y="431126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8" name="橢圓 117"/>
          <p:cNvSpPr/>
          <p:nvPr/>
        </p:nvSpPr>
        <p:spPr>
          <a:xfrm>
            <a:off x="3355807" y="456042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9" name="橢圓 118"/>
          <p:cNvSpPr/>
          <p:nvPr/>
        </p:nvSpPr>
        <p:spPr>
          <a:xfrm>
            <a:off x="2442614" y="4241109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1" name="橢圓 120"/>
          <p:cNvSpPr/>
          <p:nvPr/>
        </p:nvSpPr>
        <p:spPr>
          <a:xfrm>
            <a:off x="2850223" y="444914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2" name="橢圓 121"/>
          <p:cNvSpPr/>
          <p:nvPr/>
        </p:nvSpPr>
        <p:spPr>
          <a:xfrm>
            <a:off x="2899814" y="469831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3" name="橢圓 122"/>
          <p:cNvSpPr/>
          <p:nvPr/>
        </p:nvSpPr>
        <p:spPr>
          <a:xfrm>
            <a:off x="3153816" y="425562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5" name="橢圓 124"/>
          <p:cNvSpPr/>
          <p:nvPr/>
        </p:nvSpPr>
        <p:spPr>
          <a:xfrm>
            <a:off x="2697823" y="439351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6" name="橢圓 125"/>
          <p:cNvSpPr/>
          <p:nvPr/>
        </p:nvSpPr>
        <p:spPr>
          <a:xfrm>
            <a:off x="2905863" y="415160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7" name="橢圓 126"/>
          <p:cNvSpPr/>
          <p:nvPr/>
        </p:nvSpPr>
        <p:spPr>
          <a:xfrm>
            <a:off x="2955454" y="440076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8" name="橢圓 127"/>
          <p:cNvSpPr/>
          <p:nvPr/>
        </p:nvSpPr>
        <p:spPr>
          <a:xfrm>
            <a:off x="3157444" y="493779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9" name="橢圓 128"/>
          <p:cNvSpPr/>
          <p:nvPr/>
        </p:nvSpPr>
        <p:spPr>
          <a:xfrm>
            <a:off x="3462244" y="4744273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2" name="橢圓 131"/>
          <p:cNvSpPr/>
          <p:nvPr/>
        </p:nvSpPr>
        <p:spPr>
          <a:xfrm>
            <a:off x="2453504" y="479749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3" name="橢圓 132"/>
          <p:cNvSpPr/>
          <p:nvPr/>
        </p:nvSpPr>
        <p:spPr>
          <a:xfrm>
            <a:off x="2842966" y="479749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8" name="橢圓 137"/>
          <p:cNvSpPr/>
          <p:nvPr/>
        </p:nvSpPr>
        <p:spPr>
          <a:xfrm>
            <a:off x="3363063" y="409113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0" name="橢圓 139"/>
          <p:cNvSpPr/>
          <p:nvPr/>
        </p:nvSpPr>
        <p:spPr>
          <a:xfrm>
            <a:off x="3686011" y="505391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6" name="橢圓 145"/>
          <p:cNvSpPr/>
          <p:nvPr/>
        </p:nvSpPr>
        <p:spPr>
          <a:xfrm>
            <a:off x="2426889" y="501278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86" name="橢圓 185"/>
          <p:cNvSpPr/>
          <p:nvPr/>
        </p:nvSpPr>
        <p:spPr>
          <a:xfrm>
            <a:off x="1907704" y="5157191"/>
            <a:ext cx="432048" cy="43204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X</a:t>
            </a:r>
            <a:endParaRPr kumimoji="1" lang="zh-TW" altLang="en-US" dirty="0"/>
          </a:p>
        </p:txBody>
      </p:sp>
      <p:sp>
        <p:nvSpPr>
          <p:cNvPr id="187" name="橢圓 186"/>
          <p:cNvSpPr/>
          <p:nvPr/>
        </p:nvSpPr>
        <p:spPr>
          <a:xfrm>
            <a:off x="3635896" y="4869159"/>
            <a:ext cx="432048" cy="43204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T</a:t>
            </a:r>
            <a:endParaRPr kumimoji="1" lang="zh-TW" altLang="en-US" dirty="0"/>
          </a:p>
        </p:txBody>
      </p:sp>
      <p:sp>
        <p:nvSpPr>
          <p:cNvPr id="188" name="橢圓 187"/>
          <p:cNvSpPr/>
          <p:nvPr/>
        </p:nvSpPr>
        <p:spPr>
          <a:xfrm>
            <a:off x="2483768" y="4797151"/>
            <a:ext cx="432048" cy="43204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A</a:t>
            </a:r>
            <a:endParaRPr kumimoji="1" lang="zh-TW" altLang="en-US" dirty="0"/>
          </a:p>
        </p:txBody>
      </p:sp>
      <p:sp>
        <p:nvSpPr>
          <p:cNvPr id="189" name="橢圓 188"/>
          <p:cNvSpPr/>
          <p:nvPr/>
        </p:nvSpPr>
        <p:spPr>
          <a:xfrm>
            <a:off x="3491880" y="3645023"/>
            <a:ext cx="432048" cy="43204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Q</a:t>
            </a:r>
            <a:endParaRPr kumimoji="1" lang="zh-TW" altLang="en-US" dirty="0"/>
          </a:p>
        </p:txBody>
      </p:sp>
      <p:sp>
        <p:nvSpPr>
          <p:cNvPr id="190" name="橢圓 189"/>
          <p:cNvSpPr/>
          <p:nvPr/>
        </p:nvSpPr>
        <p:spPr>
          <a:xfrm>
            <a:off x="2987824" y="4221088"/>
            <a:ext cx="432048" cy="43204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W</a:t>
            </a:r>
            <a:endParaRPr kumimoji="1" lang="zh-TW" altLang="en-US" dirty="0"/>
          </a:p>
        </p:txBody>
      </p:sp>
      <p:grpSp>
        <p:nvGrpSpPr>
          <p:cNvPr id="230" name="群組 229"/>
          <p:cNvGrpSpPr/>
          <p:nvPr/>
        </p:nvGrpSpPr>
        <p:grpSpPr>
          <a:xfrm>
            <a:off x="2634251" y="3717802"/>
            <a:ext cx="1944216" cy="1932951"/>
            <a:chOff x="2634251" y="1556792"/>
            <a:chExt cx="1944216" cy="1932951"/>
          </a:xfrm>
        </p:grpSpPr>
        <p:cxnSp>
          <p:nvCxnSpPr>
            <p:cNvPr id="231" name="直線接點 230"/>
            <p:cNvCxnSpPr/>
            <p:nvPr/>
          </p:nvCxnSpPr>
          <p:spPr>
            <a:xfrm flipH="1" flipV="1">
              <a:off x="2634251" y="2975805"/>
              <a:ext cx="504056" cy="50405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直線接點 231"/>
            <p:cNvCxnSpPr/>
            <p:nvPr/>
          </p:nvCxnSpPr>
          <p:spPr>
            <a:xfrm flipV="1">
              <a:off x="2634251" y="1607653"/>
              <a:ext cx="288032" cy="49488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直線接點 232"/>
            <p:cNvCxnSpPr/>
            <p:nvPr/>
          </p:nvCxnSpPr>
          <p:spPr>
            <a:xfrm flipV="1">
              <a:off x="2634251" y="2327733"/>
              <a:ext cx="1944216" cy="21602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4" name="群組 233"/>
            <p:cNvGrpSpPr/>
            <p:nvPr/>
          </p:nvGrpSpPr>
          <p:grpSpPr>
            <a:xfrm>
              <a:off x="2893268" y="1556792"/>
              <a:ext cx="1685199" cy="1932951"/>
              <a:chOff x="2893268" y="1556792"/>
              <a:chExt cx="1685199" cy="1932951"/>
            </a:xfrm>
          </p:grpSpPr>
          <p:cxnSp>
            <p:nvCxnSpPr>
              <p:cNvPr id="235" name="直線接點 234"/>
              <p:cNvCxnSpPr/>
              <p:nvPr/>
            </p:nvCxnSpPr>
            <p:spPr>
              <a:xfrm flipV="1">
                <a:off x="2893268" y="1556792"/>
                <a:ext cx="883223" cy="4135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直線接點 235"/>
              <p:cNvCxnSpPr/>
              <p:nvPr/>
            </p:nvCxnSpPr>
            <p:spPr>
              <a:xfrm>
                <a:off x="3744426" y="1557115"/>
                <a:ext cx="618017" cy="19455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直線接點 236"/>
              <p:cNvCxnSpPr/>
              <p:nvPr/>
            </p:nvCxnSpPr>
            <p:spPr>
              <a:xfrm>
                <a:off x="4354586" y="1760053"/>
                <a:ext cx="223881" cy="34385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直線接點 237"/>
              <p:cNvCxnSpPr/>
              <p:nvPr/>
            </p:nvCxnSpPr>
            <p:spPr>
              <a:xfrm flipH="1">
                <a:off x="4492861" y="2103912"/>
                <a:ext cx="85606" cy="58026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直線接點 238"/>
              <p:cNvCxnSpPr/>
              <p:nvPr/>
            </p:nvCxnSpPr>
            <p:spPr>
              <a:xfrm flipH="1">
                <a:off x="4139023" y="2687773"/>
                <a:ext cx="353373" cy="64040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直線接點 239"/>
              <p:cNvCxnSpPr/>
              <p:nvPr/>
            </p:nvCxnSpPr>
            <p:spPr>
              <a:xfrm flipH="1">
                <a:off x="3090102" y="3335845"/>
                <a:ext cx="1056317" cy="15389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1" name="橢圓 240"/>
              <p:cNvSpPr/>
              <p:nvPr/>
            </p:nvSpPr>
            <p:spPr>
              <a:xfrm>
                <a:off x="3347864" y="2492126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>
                  <a:solidFill>
                    <a:srgbClr val="D10000"/>
                  </a:solidFill>
                </a:endParaRPr>
              </a:p>
            </p:txBody>
          </p:sp>
        </p:grpSp>
      </p:grpSp>
      <p:sp>
        <p:nvSpPr>
          <p:cNvPr id="176" name="內容版面配置區 2"/>
          <p:cNvSpPr txBox="1">
            <a:spLocks/>
          </p:cNvSpPr>
          <p:nvPr/>
        </p:nvSpPr>
        <p:spPr>
          <a:xfrm>
            <a:off x="4960799" y="2708920"/>
            <a:ext cx="2962733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400" dirty="0"/>
              <a:t>attacker training data</a:t>
            </a:r>
          </a:p>
        </p:txBody>
      </p:sp>
      <p:sp>
        <p:nvSpPr>
          <p:cNvPr id="177" name="內容版面配置區 2"/>
          <p:cNvSpPr txBox="1">
            <a:spLocks/>
          </p:cNvSpPr>
          <p:nvPr/>
        </p:nvSpPr>
        <p:spPr>
          <a:xfrm>
            <a:off x="4953568" y="2348880"/>
            <a:ext cx="3744416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300" dirty="0"/>
              <a:t>user data (unlabeled)</a:t>
            </a:r>
          </a:p>
        </p:txBody>
      </p:sp>
      <p:sp>
        <p:nvSpPr>
          <p:cNvPr id="178" name="橢圓 177"/>
          <p:cNvSpPr/>
          <p:nvPr/>
        </p:nvSpPr>
        <p:spPr>
          <a:xfrm>
            <a:off x="4726423" y="287543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79" name="橢圓 178"/>
          <p:cNvSpPr/>
          <p:nvPr/>
        </p:nvSpPr>
        <p:spPr>
          <a:xfrm>
            <a:off x="4726423" y="2492897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304" name="群組 303"/>
          <p:cNvGrpSpPr/>
          <p:nvPr/>
        </p:nvGrpSpPr>
        <p:grpSpPr>
          <a:xfrm>
            <a:off x="2634251" y="3717802"/>
            <a:ext cx="1944216" cy="1932951"/>
            <a:chOff x="2634251" y="1556792"/>
            <a:chExt cx="1944216" cy="1932951"/>
          </a:xfrm>
        </p:grpSpPr>
        <p:cxnSp>
          <p:nvCxnSpPr>
            <p:cNvPr id="305" name="直線接點 304"/>
            <p:cNvCxnSpPr/>
            <p:nvPr/>
          </p:nvCxnSpPr>
          <p:spPr>
            <a:xfrm flipH="1" flipV="1">
              <a:off x="2634251" y="2975805"/>
              <a:ext cx="504056" cy="50405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直線接點 305"/>
            <p:cNvCxnSpPr/>
            <p:nvPr/>
          </p:nvCxnSpPr>
          <p:spPr>
            <a:xfrm flipV="1">
              <a:off x="2634251" y="1607653"/>
              <a:ext cx="288032" cy="49488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直線接點 306"/>
            <p:cNvCxnSpPr/>
            <p:nvPr/>
          </p:nvCxnSpPr>
          <p:spPr>
            <a:xfrm flipV="1">
              <a:off x="2634251" y="2327733"/>
              <a:ext cx="1944216" cy="21602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8" name="群組 307"/>
            <p:cNvGrpSpPr/>
            <p:nvPr/>
          </p:nvGrpSpPr>
          <p:grpSpPr>
            <a:xfrm>
              <a:off x="2893268" y="1556792"/>
              <a:ext cx="1685199" cy="1932951"/>
              <a:chOff x="2893268" y="1556792"/>
              <a:chExt cx="1685199" cy="1932951"/>
            </a:xfrm>
          </p:grpSpPr>
          <p:cxnSp>
            <p:nvCxnSpPr>
              <p:cNvPr id="309" name="直線接點 308"/>
              <p:cNvCxnSpPr/>
              <p:nvPr/>
            </p:nvCxnSpPr>
            <p:spPr>
              <a:xfrm flipV="1">
                <a:off x="2893268" y="1556792"/>
                <a:ext cx="883223" cy="4135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直線接點 309"/>
              <p:cNvCxnSpPr/>
              <p:nvPr/>
            </p:nvCxnSpPr>
            <p:spPr>
              <a:xfrm>
                <a:off x="3744426" y="1557115"/>
                <a:ext cx="618017" cy="19455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直線接點 310"/>
              <p:cNvCxnSpPr/>
              <p:nvPr/>
            </p:nvCxnSpPr>
            <p:spPr>
              <a:xfrm>
                <a:off x="4354586" y="1760053"/>
                <a:ext cx="223881" cy="34385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直線接點 311"/>
              <p:cNvCxnSpPr/>
              <p:nvPr/>
            </p:nvCxnSpPr>
            <p:spPr>
              <a:xfrm flipH="1">
                <a:off x="4492861" y="2103912"/>
                <a:ext cx="85606" cy="58026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直線接點 312"/>
              <p:cNvCxnSpPr/>
              <p:nvPr/>
            </p:nvCxnSpPr>
            <p:spPr>
              <a:xfrm flipH="1">
                <a:off x="4139023" y="2687773"/>
                <a:ext cx="353373" cy="64040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直線接點 313"/>
              <p:cNvCxnSpPr/>
              <p:nvPr/>
            </p:nvCxnSpPr>
            <p:spPr>
              <a:xfrm flipH="1">
                <a:off x="3090102" y="3335845"/>
                <a:ext cx="1056317" cy="15389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5" name="橢圓 314"/>
              <p:cNvSpPr/>
              <p:nvPr/>
            </p:nvSpPr>
            <p:spPr>
              <a:xfrm>
                <a:off x="3347864" y="2492126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>
                  <a:solidFill>
                    <a:srgbClr val="D10000"/>
                  </a:solidFill>
                </a:endParaRPr>
              </a:p>
            </p:txBody>
          </p:sp>
        </p:grpSp>
      </p:grpSp>
      <p:grpSp>
        <p:nvGrpSpPr>
          <p:cNvPr id="316" name="群組 315"/>
          <p:cNvGrpSpPr/>
          <p:nvPr/>
        </p:nvGrpSpPr>
        <p:grpSpPr>
          <a:xfrm>
            <a:off x="1475658" y="4149848"/>
            <a:ext cx="1191987" cy="1511400"/>
            <a:chOff x="1475656" y="1967693"/>
            <a:chExt cx="1191987" cy="1511400"/>
          </a:xfrm>
        </p:grpSpPr>
        <p:cxnSp>
          <p:nvCxnSpPr>
            <p:cNvPr id="317" name="直線接點 316"/>
            <p:cNvCxnSpPr/>
            <p:nvPr/>
          </p:nvCxnSpPr>
          <p:spPr>
            <a:xfrm>
              <a:off x="2058187" y="1967693"/>
              <a:ext cx="609456" cy="1858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直線接點 317"/>
            <p:cNvCxnSpPr/>
            <p:nvPr/>
          </p:nvCxnSpPr>
          <p:spPr>
            <a:xfrm flipV="1">
              <a:off x="1482123" y="1969065"/>
              <a:ext cx="569597" cy="2866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直線接點 318"/>
            <p:cNvCxnSpPr/>
            <p:nvPr/>
          </p:nvCxnSpPr>
          <p:spPr>
            <a:xfrm flipH="1" flipV="1">
              <a:off x="1475656" y="2257097"/>
              <a:ext cx="29412" cy="7163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直線接點 319"/>
            <p:cNvCxnSpPr/>
            <p:nvPr/>
          </p:nvCxnSpPr>
          <p:spPr>
            <a:xfrm flipH="1" flipV="1">
              <a:off x="1510557" y="2951182"/>
              <a:ext cx="610827" cy="52791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直線接點 320"/>
            <p:cNvCxnSpPr/>
            <p:nvPr/>
          </p:nvCxnSpPr>
          <p:spPr>
            <a:xfrm flipH="1">
              <a:off x="2108703" y="2975805"/>
              <a:ext cx="525548" cy="4714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直線接點 321"/>
            <p:cNvCxnSpPr/>
            <p:nvPr/>
          </p:nvCxnSpPr>
          <p:spPr>
            <a:xfrm flipV="1">
              <a:off x="2634251" y="2111709"/>
              <a:ext cx="0" cy="864096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3" name="直線接點 322"/>
            <p:cNvCxnSpPr/>
            <p:nvPr/>
          </p:nvCxnSpPr>
          <p:spPr>
            <a:xfrm flipV="1">
              <a:off x="1482123" y="2543757"/>
              <a:ext cx="1152128" cy="7200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4" name="橢圓 323"/>
            <p:cNvSpPr/>
            <p:nvPr/>
          </p:nvSpPr>
          <p:spPr>
            <a:xfrm>
              <a:off x="2103350" y="2516918"/>
              <a:ext cx="144016" cy="144016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D10000"/>
                </a:solidFill>
              </a:endParaRPr>
            </a:p>
          </p:txBody>
        </p:sp>
      </p:grpSp>
      <p:grpSp>
        <p:nvGrpSpPr>
          <p:cNvPr id="325" name="群組 324"/>
          <p:cNvGrpSpPr/>
          <p:nvPr/>
        </p:nvGrpSpPr>
        <p:grpSpPr>
          <a:xfrm>
            <a:off x="1619672" y="3983354"/>
            <a:ext cx="2569872" cy="1462639"/>
            <a:chOff x="1763688" y="1556792"/>
            <a:chExt cx="2569872" cy="1462639"/>
          </a:xfrm>
        </p:grpSpPr>
        <p:cxnSp>
          <p:nvCxnSpPr>
            <p:cNvPr id="326" name="直線接點 325"/>
            <p:cNvCxnSpPr/>
            <p:nvPr/>
          </p:nvCxnSpPr>
          <p:spPr>
            <a:xfrm flipV="1">
              <a:off x="2771800" y="1556793"/>
              <a:ext cx="744142" cy="309741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7" name="直線接點 326"/>
            <p:cNvCxnSpPr/>
            <p:nvPr/>
          </p:nvCxnSpPr>
          <p:spPr>
            <a:xfrm>
              <a:off x="3491880" y="1556792"/>
              <a:ext cx="841679" cy="505368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8" name="直線接點 327"/>
            <p:cNvCxnSpPr/>
            <p:nvPr/>
          </p:nvCxnSpPr>
          <p:spPr>
            <a:xfrm flipH="1">
              <a:off x="4274675" y="2062160"/>
              <a:ext cx="58885" cy="571702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9" name="直線接點 328"/>
            <p:cNvCxnSpPr/>
            <p:nvPr/>
          </p:nvCxnSpPr>
          <p:spPr>
            <a:xfrm flipH="1">
              <a:off x="3684797" y="2633862"/>
              <a:ext cx="589878" cy="385569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0" name="直線接點 329"/>
            <p:cNvCxnSpPr/>
            <p:nvPr/>
          </p:nvCxnSpPr>
          <p:spPr>
            <a:xfrm flipH="1" flipV="1">
              <a:off x="3275856" y="2996952"/>
              <a:ext cx="408941" cy="22479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1" name="直線接點 330"/>
            <p:cNvCxnSpPr/>
            <p:nvPr/>
          </p:nvCxnSpPr>
          <p:spPr>
            <a:xfrm flipH="1" flipV="1">
              <a:off x="2780184" y="2638224"/>
              <a:ext cx="513189" cy="37242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2" name="直線接點 331"/>
            <p:cNvCxnSpPr/>
            <p:nvPr/>
          </p:nvCxnSpPr>
          <p:spPr>
            <a:xfrm flipH="1">
              <a:off x="2770533" y="1745787"/>
              <a:ext cx="41142" cy="89988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直線接點 332"/>
            <p:cNvCxnSpPr/>
            <p:nvPr/>
          </p:nvCxnSpPr>
          <p:spPr>
            <a:xfrm flipH="1">
              <a:off x="1763688" y="1866534"/>
              <a:ext cx="1080120" cy="19679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4" name="直線接點 333"/>
            <p:cNvCxnSpPr/>
            <p:nvPr/>
          </p:nvCxnSpPr>
          <p:spPr>
            <a:xfrm>
              <a:off x="1793396" y="2080167"/>
              <a:ext cx="0" cy="528314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5" name="直線接點 334"/>
            <p:cNvCxnSpPr/>
            <p:nvPr/>
          </p:nvCxnSpPr>
          <p:spPr>
            <a:xfrm>
              <a:off x="1810318" y="2587299"/>
              <a:ext cx="362311" cy="31779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6" name="直線接點 335"/>
            <p:cNvCxnSpPr/>
            <p:nvPr/>
          </p:nvCxnSpPr>
          <p:spPr>
            <a:xfrm flipV="1">
              <a:off x="2172629" y="2663117"/>
              <a:ext cx="632890" cy="241973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7" name="直線接點 336"/>
            <p:cNvCxnSpPr/>
            <p:nvPr/>
          </p:nvCxnSpPr>
          <p:spPr>
            <a:xfrm>
              <a:off x="2771800" y="2271554"/>
              <a:ext cx="1512168" cy="27028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8" name="直線接點 337"/>
            <p:cNvCxnSpPr/>
            <p:nvPr/>
          </p:nvCxnSpPr>
          <p:spPr>
            <a:xfrm flipV="1">
              <a:off x="1763688" y="2276872"/>
              <a:ext cx="1008112" cy="72008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39" name="橢圓 338"/>
            <p:cNvSpPr/>
            <p:nvPr/>
          </p:nvSpPr>
          <p:spPr>
            <a:xfrm>
              <a:off x="3707904" y="2096674"/>
              <a:ext cx="125227" cy="1299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/>
                <a:t> </a:t>
              </a:r>
              <a:endParaRPr kumimoji="1" lang="zh-TW" altLang="en-US" dirty="0"/>
            </a:p>
          </p:txBody>
        </p:sp>
        <p:sp>
          <p:nvSpPr>
            <p:cNvPr id="340" name="橢圓 339"/>
            <p:cNvSpPr/>
            <p:nvPr/>
          </p:nvSpPr>
          <p:spPr>
            <a:xfrm>
              <a:off x="2065304" y="2281506"/>
              <a:ext cx="125227" cy="1299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/>
                <a:t> </a:t>
              </a:r>
              <a:endParaRPr kumimoji="1"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007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5574E-6 -1.78786E-6 L -0.01042 0.031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15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7362E-6 -1.25029E-7 L -0.02779 0.0307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" y="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726E-6 6.39185E-7 L -0.0224 0.0296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9" y="148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198E-6 4.67484E-7 L -0.04567 0.0536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2" y="268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0946E-6 1.93608E-6 L -0.05 0.030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152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89 0.01666 L -0.03889 0.0759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296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0712E-6 1.71567E-6 L -0.00886 0.0824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" y="412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71E-6 3.04559E-6 L -0.02969 0.0534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" y="266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8729E-6 3.21445E-6 L -0.01632 0.0919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" y="458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551E-6 -1.44246E-6 L -0.03021 0.0768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1" y="384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565E-8 4.70956E-6 L -0.029 0.0636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9" y="317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1361E-7 -3.92733E-6 L -0.07692 0.1066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5" y="532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145E-6 -1.13452E-6 L -0.08126 0.0666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63" y="333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716E-6 1.82597E-6 L -0.07918 0.101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9" y="506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3419E-7 -1.35216E-6 L -0.03803 0.0287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" y="143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28 0.03542 L -0.0745 0.0458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0" y="50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-0.04466 0.0365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" y="182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6227E-6 2.02499E-6 L -0.04827 0.0354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4" y="175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3419E-7 -1.87543E-6 L -0.04845 0.0041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1" y="20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9331E-6 3.22991E-6 L -0.05973 0.0050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7" y="25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44444E-6 L -0.03411 -0.0145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" y="-74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-0.05989 -0.028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" y="-143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-0.03099 -0.0217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9" y="-108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0132E-6 1.60917E-6 L -0.03161 -0.0104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0" y="-53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9964E-6 -2.78074E-6 L 0.01806 0.0164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" y="81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0391E-6 -1.4633E-6 L 0.0231 0.0104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50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14377E-7 -9.40032E-7 L 0.01962 0.016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" y="83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7746E-6 -8.01111E-7 L 0.01927 -0.0245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" y="-1227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9038E-7 3.97314E-6 L 0.02813 0.0175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88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402E-6 2.77842E-8 L 0.01129 0.0032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" y="16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3244E-6 -1.41699E-6 L 0.02535 -0.0138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8" y="-695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811E-7 8.60912E-7 L 0.00799 -0.0430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" y="-2152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11 -0.00672 L 0.0165 -0.04514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2" y="-192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7562E-6 2.35362E-6 L 0.00017 -0.03634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28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09309E-7 2.43694E-6 L -0.0092 -0.0291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-1458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65E-7 3.81856E-6 L 0.00452 -0.0402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2013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0818E-7 -1.94026E-6 L -0.00122 -0.04121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206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246E-6 -4.83684E-6 L -0.00469 -0.0361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-1805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246E-6 -4.83684E-6 L -0.01354 -0.0025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-139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9878E-6 -4.73026E-6 L 0.02118 0.06206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03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1401E-6 -1.87775E-6 L 0.02466 0.02153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" y="106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2602E-6 1.92317E-6 L 0.01476 0.02615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1296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25E-6 -3.4545E-6 L 0.02934 -0.00648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9" y="-324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173E-6 -3.18824E-6 L 0.01737 -0.03588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" y="-1806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3614E-7 -3.38116E-6 L 0.01753 -0.02221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" y="-111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0462E-6 3.95925E-6 L 0.03056 -0.01204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8" y="-6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521E-6 4.26256E-6 L 0.02083 0.02709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134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8581E-7 -3.71845E-6 L -0.00903 -0.02593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" y="-1297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27E-7 8.47026E-7 L -0.00295 -0.036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1805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066E-6 2.42417E-6 L -0.03299 -0.02246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0" y="-113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579E-6 -2.05372E-6 L 0.00209 0.03959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968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89356E-7 3.26233E-6 L -0.03542 0.0046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232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9 0.01134 L -0.0422 0.02685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764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4357E-6 -3.33411E-7 L -0.0224 0.00347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9" y="162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0408E-6 2.02825E-6 L -0.01562 2.02825E-6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0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6374E-6 -2.13938E-6 L -0.03212 0.01135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55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0158 -0.0703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-3519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11111E-6 L -0.04445 0.05185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" y="2593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81481E-6 L -0.04635 -0.01551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6" y="-787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-0.01493 -0.06065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" y="-3032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7.40741E-7 L -0.04722 0.05255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1" y="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1" grpId="0" animBg="1"/>
      <p:bldP spid="82" grpId="0" animBg="1"/>
      <p:bldP spid="83" grpId="0" animBg="1"/>
      <p:bldP spid="83" grpId="1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8" grpId="1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86" grpId="0" animBg="1"/>
      <p:bldP spid="187" grpId="0" animBg="1"/>
      <p:bldP spid="188" grpId="0" animBg="1"/>
      <p:bldP spid="189" grpId="0" animBg="1"/>
      <p:bldP spid="190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err="1">
                <a:solidFill>
                  <a:schemeClr val="bg1"/>
                </a:solidFill>
              </a:rPr>
              <a:t>MoLe</a:t>
            </a:r>
            <a:r>
              <a:rPr lang="en-US" altLang="zh-TW" sz="4800" dirty="0">
                <a:solidFill>
                  <a:schemeClr val="bg1"/>
                </a:solidFill>
              </a:rPr>
              <a:t> Architecture</a:t>
            </a:r>
          </a:p>
        </p:txBody>
      </p:sp>
      <p:cxnSp>
        <p:nvCxnSpPr>
          <p:cNvPr id="23" name="Straight Arrow Connector 32"/>
          <p:cNvCxnSpPr/>
          <p:nvPr/>
        </p:nvCxnSpPr>
        <p:spPr bwMode="auto">
          <a:xfrm>
            <a:off x="3275856" y="436510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26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4455371"/>
            <a:ext cx="1311046" cy="845837"/>
          </a:xfrm>
          <a:prstGeom prst="rect">
            <a:avLst/>
          </a:prstGeom>
        </p:spPr>
      </p:pic>
      <p:cxnSp>
        <p:nvCxnSpPr>
          <p:cNvPr id="29" name="Straight Arrow Connector 44"/>
          <p:cNvCxnSpPr/>
          <p:nvPr/>
        </p:nvCxnSpPr>
        <p:spPr bwMode="auto">
          <a:xfrm rot="16200000" flipV="1">
            <a:off x="6700904" y="4947124"/>
            <a:ext cx="1148579" cy="1270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0" name="Straight Connector 45"/>
          <p:cNvCxnSpPr/>
          <p:nvPr/>
        </p:nvCxnSpPr>
        <p:spPr bwMode="auto">
          <a:xfrm flipV="1">
            <a:off x="4716016" y="4365104"/>
            <a:ext cx="0" cy="115646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46"/>
          <p:cNvCxnSpPr/>
          <p:nvPr/>
        </p:nvCxnSpPr>
        <p:spPr bwMode="auto">
          <a:xfrm flipV="1">
            <a:off x="4716016" y="5517232"/>
            <a:ext cx="2565526" cy="216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Rounded Rectangle 49"/>
          <p:cNvSpPr/>
          <p:nvPr/>
        </p:nvSpPr>
        <p:spPr bwMode="auto">
          <a:xfrm>
            <a:off x="6760841" y="3200533"/>
            <a:ext cx="1524000" cy="1164571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</a:p>
        </p:txBody>
      </p:sp>
      <p:pic>
        <p:nvPicPr>
          <p:cNvPr id="33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392" y="5517232"/>
            <a:ext cx="736016" cy="736016"/>
          </a:xfrm>
          <a:prstGeom prst="rect">
            <a:avLst/>
          </a:prstGeom>
        </p:spPr>
      </p:pic>
      <p:cxnSp>
        <p:nvCxnSpPr>
          <p:cNvPr id="34" name="Straight Arrow Connector 52"/>
          <p:cNvCxnSpPr/>
          <p:nvPr/>
        </p:nvCxnSpPr>
        <p:spPr bwMode="auto">
          <a:xfrm flipH="1" flipV="1">
            <a:off x="7780551" y="4382745"/>
            <a:ext cx="31809" cy="113804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5" name="Straight Arrow Connector 54"/>
          <p:cNvCxnSpPr>
            <a:stCxn id="79" idx="3"/>
            <a:endCxn id="32" idx="1"/>
          </p:cNvCxnSpPr>
          <p:nvPr/>
        </p:nvCxnSpPr>
        <p:spPr bwMode="auto">
          <a:xfrm flipV="1">
            <a:off x="6012160" y="3782819"/>
            <a:ext cx="748681" cy="311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6" name="TextBox 64"/>
          <p:cNvSpPr txBox="1"/>
          <p:nvPr/>
        </p:nvSpPr>
        <p:spPr>
          <a:xfrm>
            <a:off x="7001189" y="3284984"/>
            <a:ext cx="11145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Bayesian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Inference</a:t>
            </a:r>
          </a:p>
          <a:p>
            <a:pPr algn="ctr"/>
            <a:endParaRPr lang="en-US" sz="1200" dirty="0">
              <a:latin typeface="Lucida Bright"/>
              <a:cs typeface="Lucida Bright"/>
            </a:endParaRP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P(</a:t>
            </a:r>
            <a:r>
              <a:rPr lang="en-US" sz="1600" dirty="0" err="1">
                <a:latin typeface="Lucida Bright"/>
                <a:cs typeface="Lucida Bright"/>
              </a:rPr>
              <a:t>O|W</a:t>
            </a:r>
            <a:r>
              <a:rPr lang="en-US" sz="1600" baseline="-25000" dirty="0" err="1">
                <a:latin typeface="Lucida Bright"/>
                <a:cs typeface="Lucida Bright"/>
              </a:rPr>
              <a:t>i</a:t>
            </a:r>
            <a:r>
              <a:rPr lang="en-US" sz="1600" dirty="0">
                <a:latin typeface="Lucida Bright"/>
                <a:cs typeface="Lucida Bright"/>
              </a:rPr>
              <a:t>)</a:t>
            </a:r>
          </a:p>
        </p:txBody>
      </p:sp>
      <p:sp>
        <p:nvSpPr>
          <p:cNvPr id="38" name="TextBox 67"/>
          <p:cNvSpPr txBox="1"/>
          <p:nvPr/>
        </p:nvSpPr>
        <p:spPr>
          <a:xfrm>
            <a:off x="6698665" y="1988840"/>
            <a:ext cx="1617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Lucida Bright"/>
                <a:cs typeface="Lucida Bright"/>
              </a:rPr>
              <a:t>Rank of </a:t>
            </a:r>
            <a:r>
              <a:rPr lang="en-US" sz="1600" dirty="0" err="1">
                <a:solidFill>
                  <a:srgbClr val="000000"/>
                </a:solidFill>
                <a:latin typeface="Lucida Bright"/>
                <a:cs typeface="Lucida Bright"/>
              </a:rPr>
              <a:t>Word</a:t>
            </a:r>
            <a:r>
              <a:rPr lang="en-US" sz="1600" baseline="-25000" dirty="0" err="1">
                <a:solidFill>
                  <a:srgbClr val="000000"/>
                </a:solidFill>
                <a:latin typeface="Lucida Bright"/>
                <a:cs typeface="Lucida Bright"/>
              </a:rPr>
              <a:t>i</a:t>
            </a:r>
            <a:endParaRPr lang="en-US" sz="1600" baseline="-25000" dirty="0">
              <a:solidFill>
                <a:srgbClr val="000000"/>
              </a:solidFill>
              <a:latin typeface="Lucida Bright"/>
              <a:cs typeface="Lucida Bright"/>
            </a:endParaRPr>
          </a:p>
        </p:txBody>
      </p:sp>
      <p:sp>
        <p:nvSpPr>
          <p:cNvPr id="39" name="TextBox 89"/>
          <p:cNvSpPr txBox="1"/>
          <p:nvPr/>
        </p:nvSpPr>
        <p:spPr>
          <a:xfrm>
            <a:off x="1691680" y="2132856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Attacker Point Cloud</a:t>
            </a:r>
          </a:p>
        </p:txBody>
      </p:sp>
      <p:sp>
        <p:nvSpPr>
          <p:cNvPr id="40" name="TextBox 90"/>
          <p:cNvSpPr txBox="1"/>
          <p:nvPr/>
        </p:nvSpPr>
        <p:spPr>
          <a:xfrm>
            <a:off x="2195736" y="5301208"/>
            <a:ext cx="2407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Unlabeled Point Cloud</a:t>
            </a:r>
          </a:p>
        </p:txBody>
      </p:sp>
      <p:sp>
        <p:nvSpPr>
          <p:cNvPr id="45" name="TextBox 104"/>
          <p:cNvSpPr txBox="1"/>
          <p:nvPr/>
        </p:nvSpPr>
        <p:spPr>
          <a:xfrm>
            <a:off x="5418678" y="5538718"/>
            <a:ext cx="1889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Observation ( O</a:t>
            </a:r>
            <a:r>
              <a:rPr lang="en-US" sz="1600" baseline="-25000" dirty="0">
                <a:latin typeface="Lucida Bright"/>
                <a:cs typeface="Lucida Bright"/>
              </a:rPr>
              <a:t> </a:t>
            </a:r>
            <a:r>
              <a:rPr lang="en-US" sz="1600" dirty="0">
                <a:latin typeface="Lucida Bright"/>
                <a:cs typeface="Lucida Bright"/>
              </a:rPr>
              <a:t>)</a:t>
            </a:r>
          </a:p>
        </p:txBody>
      </p:sp>
      <p:sp>
        <p:nvSpPr>
          <p:cNvPr id="46" name="TextBox 106"/>
          <p:cNvSpPr txBox="1"/>
          <p:nvPr/>
        </p:nvSpPr>
        <p:spPr>
          <a:xfrm>
            <a:off x="7963610" y="5034662"/>
            <a:ext cx="1014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Word W</a:t>
            </a:r>
            <a:r>
              <a:rPr lang="en-US" sz="1600" baseline="-25000" dirty="0">
                <a:latin typeface="Lucida Bright"/>
                <a:cs typeface="Lucida Bright"/>
              </a:rPr>
              <a:t>i </a:t>
            </a:r>
            <a:r>
              <a:rPr lang="en-US" sz="1600" dirty="0">
                <a:latin typeface="Lucida Bright"/>
                <a:cs typeface="Lucida Bright"/>
              </a:rPr>
              <a:t> </a:t>
            </a:r>
          </a:p>
        </p:txBody>
      </p:sp>
      <p:pic>
        <p:nvPicPr>
          <p:cNvPr id="48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2604475"/>
            <a:ext cx="934474" cy="533147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5" y="5144989"/>
            <a:ext cx="875715" cy="876299"/>
          </a:xfrm>
          <a:prstGeom prst="rect">
            <a:avLst/>
          </a:prstGeom>
        </p:spPr>
      </p:pic>
      <p:cxnSp>
        <p:nvCxnSpPr>
          <p:cNvPr id="7" name="Straight Arrow Connector 5"/>
          <p:cNvCxnSpPr/>
          <p:nvPr/>
        </p:nvCxnSpPr>
        <p:spPr bwMode="auto">
          <a:xfrm>
            <a:off x="539552" y="4353180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10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4" y="1556792"/>
            <a:ext cx="875716" cy="876300"/>
          </a:xfrm>
          <a:prstGeom prst="rect">
            <a:avLst/>
          </a:prstGeom>
        </p:spPr>
      </p:pic>
      <p:sp>
        <p:nvSpPr>
          <p:cNvPr id="8" name="Rounded Rectangle 14"/>
          <p:cNvSpPr/>
          <p:nvPr/>
        </p:nvSpPr>
        <p:spPr bwMode="auto">
          <a:xfrm>
            <a:off x="1937126" y="2780928"/>
            <a:ext cx="1338730" cy="2016224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2022715" y="2924944"/>
            <a:ext cx="11811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Keystroke </a:t>
            </a:r>
          </a:p>
          <a:p>
            <a:r>
              <a:rPr lang="en-US" sz="1600" dirty="0">
                <a:latin typeface="Lucida Bright"/>
                <a:cs typeface="Lucida Bright"/>
              </a:rPr>
              <a:t>Detector</a:t>
            </a:r>
          </a:p>
        </p:txBody>
      </p:sp>
      <p:grpSp>
        <p:nvGrpSpPr>
          <p:cNvPr id="11" name="Group 21"/>
          <p:cNvGrpSpPr/>
          <p:nvPr/>
        </p:nvGrpSpPr>
        <p:grpSpPr>
          <a:xfrm>
            <a:off x="2105743" y="3573016"/>
            <a:ext cx="1026097" cy="461392"/>
            <a:chOff x="4038600" y="2057400"/>
            <a:chExt cx="1371600" cy="533400"/>
          </a:xfrm>
        </p:grpSpPr>
        <p:sp>
          <p:nvSpPr>
            <p:cNvPr id="12" name="Rounded Rectangle 15"/>
            <p:cNvSpPr/>
            <p:nvPr/>
          </p:nvSpPr>
          <p:spPr bwMode="auto">
            <a:xfrm>
              <a:off x="4038600" y="2057400"/>
              <a:ext cx="1371600" cy="5334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TextBox 20"/>
            <p:cNvSpPr txBox="1"/>
            <p:nvPr/>
          </p:nvSpPr>
          <p:spPr>
            <a:xfrm>
              <a:off x="4447198" y="2174101"/>
              <a:ext cx="6236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Time</a:t>
              </a:r>
            </a:p>
          </p:txBody>
        </p:sp>
      </p:grpSp>
      <p:pic>
        <p:nvPicPr>
          <p:cNvPr id="41" name="Picture 9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834470" y="2636912"/>
            <a:ext cx="989686" cy="262575"/>
          </a:xfrm>
          <a:prstGeom prst="rect">
            <a:avLst/>
          </a:prstGeom>
        </p:spPr>
      </p:pic>
      <p:sp>
        <p:nvSpPr>
          <p:cNvPr id="42" name="TextBox 92"/>
          <p:cNvSpPr txBox="1"/>
          <p:nvPr/>
        </p:nvSpPr>
        <p:spPr>
          <a:xfrm>
            <a:off x="683568" y="2827411"/>
            <a:ext cx="1255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ucida Bright"/>
                <a:cs typeface="Lucida Bright"/>
              </a:rPr>
              <a:t>a   b   c   d</a:t>
            </a:r>
          </a:p>
        </p:txBody>
      </p:sp>
      <p:pic>
        <p:nvPicPr>
          <p:cNvPr id="44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827584" y="4509120"/>
            <a:ext cx="922460" cy="444118"/>
          </a:xfrm>
          <a:prstGeom prst="rect">
            <a:avLst/>
          </a:prstGeom>
        </p:spPr>
      </p:pic>
      <p:sp>
        <p:nvSpPr>
          <p:cNvPr id="47" name="TextBox 67"/>
          <p:cNvSpPr txBox="1"/>
          <p:nvPr/>
        </p:nvSpPr>
        <p:spPr>
          <a:xfrm>
            <a:off x="179512" y="1196752"/>
            <a:ext cx="2558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Attacker Training Data</a:t>
            </a:r>
          </a:p>
        </p:txBody>
      </p:sp>
      <p:sp>
        <p:nvSpPr>
          <p:cNvPr id="50" name="TextBox 67"/>
          <p:cNvSpPr txBox="1"/>
          <p:nvPr/>
        </p:nvSpPr>
        <p:spPr>
          <a:xfrm>
            <a:off x="107504" y="5898758"/>
            <a:ext cx="1356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User Data</a:t>
            </a:r>
          </a:p>
        </p:txBody>
      </p:sp>
      <p:cxnSp>
        <p:nvCxnSpPr>
          <p:cNvPr id="53" name="Straight Arrow Connector 5"/>
          <p:cNvCxnSpPr/>
          <p:nvPr/>
        </p:nvCxnSpPr>
        <p:spPr bwMode="auto">
          <a:xfrm>
            <a:off x="539552" y="3256985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54" name="Group 21"/>
          <p:cNvGrpSpPr/>
          <p:nvPr/>
        </p:nvGrpSpPr>
        <p:grpSpPr>
          <a:xfrm>
            <a:off x="2105743" y="4191744"/>
            <a:ext cx="1026097" cy="461392"/>
            <a:chOff x="4038596" y="2057397"/>
            <a:chExt cx="1371599" cy="533399"/>
          </a:xfrm>
        </p:grpSpPr>
        <p:sp>
          <p:nvSpPr>
            <p:cNvPr id="55" name="Rounded Rectangle 15"/>
            <p:cNvSpPr/>
            <p:nvPr/>
          </p:nvSpPr>
          <p:spPr bwMode="auto">
            <a:xfrm>
              <a:off x="4038596" y="2057397"/>
              <a:ext cx="1371599" cy="53339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6" name="TextBox 20"/>
            <p:cNvSpPr txBox="1"/>
            <p:nvPr/>
          </p:nvSpPr>
          <p:spPr>
            <a:xfrm>
              <a:off x="4138244" y="2151739"/>
              <a:ext cx="1241605" cy="355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Location</a:t>
              </a:r>
            </a:p>
          </p:txBody>
        </p:sp>
      </p:grpSp>
      <p:cxnSp>
        <p:nvCxnSpPr>
          <p:cNvPr id="73" name="Straight Arrow Connector 44"/>
          <p:cNvCxnSpPr>
            <a:stCxn id="32" idx="0"/>
            <a:endCxn id="38" idx="2"/>
          </p:cNvCxnSpPr>
          <p:nvPr/>
        </p:nvCxnSpPr>
        <p:spPr bwMode="auto">
          <a:xfrm flipH="1" flipV="1">
            <a:off x="7507541" y="2327394"/>
            <a:ext cx="15300" cy="87313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75" name="TextBox 106"/>
          <p:cNvSpPr txBox="1"/>
          <p:nvPr/>
        </p:nvSpPr>
        <p:spPr>
          <a:xfrm>
            <a:off x="7383240" y="6181240"/>
            <a:ext cx="1221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Dictionary </a:t>
            </a:r>
          </a:p>
        </p:txBody>
      </p:sp>
      <p:cxnSp>
        <p:nvCxnSpPr>
          <p:cNvPr id="76" name="Straight Arrow Connector 5"/>
          <p:cNvCxnSpPr/>
          <p:nvPr/>
        </p:nvCxnSpPr>
        <p:spPr bwMode="auto">
          <a:xfrm flipH="1" flipV="1">
            <a:off x="539552" y="4368644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Arrow Connector 5"/>
          <p:cNvCxnSpPr/>
          <p:nvPr/>
        </p:nvCxnSpPr>
        <p:spPr bwMode="auto">
          <a:xfrm flipH="1" flipV="1">
            <a:off x="539552" y="2478795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Rounded Rectangle 14"/>
          <p:cNvSpPr/>
          <p:nvPr/>
        </p:nvSpPr>
        <p:spPr bwMode="auto">
          <a:xfrm>
            <a:off x="4932040" y="2774711"/>
            <a:ext cx="1080120" cy="2022441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" name="TextBox 41"/>
          <p:cNvSpPr txBox="1"/>
          <p:nvPr/>
        </p:nvSpPr>
        <p:spPr>
          <a:xfrm>
            <a:off x="5076056" y="3284984"/>
            <a:ext cx="830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Point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Cloud 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Fitting</a:t>
            </a:r>
          </a:p>
        </p:txBody>
      </p:sp>
      <p:cxnSp>
        <p:nvCxnSpPr>
          <p:cNvPr id="83" name="Straight Arrow Connector 32"/>
          <p:cNvCxnSpPr/>
          <p:nvPr/>
        </p:nvCxnSpPr>
        <p:spPr bwMode="auto">
          <a:xfrm>
            <a:off x="3275856" y="328498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82771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0" dur="indefinite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3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8" grpId="0" animBg="1"/>
      <p:bldP spid="9" grpId="0"/>
      <p:bldP spid="42" grpId="0"/>
      <p:bldP spid="47" grpId="0"/>
      <p:bldP spid="50" grpId="0"/>
      <p:bldP spid="79" grpId="0" animBg="1"/>
      <p:bldP spid="8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Bayesian Inference</a:t>
            </a:r>
          </a:p>
        </p:txBody>
      </p:sp>
      <p:cxnSp>
        <p:nvCxnSpPr>
          <p:cNvPr id="8" name="直線箭頭接點 7"/>
          <p:cNvCxnSpPr/>
          <p:nvPr/>
        </p:nvCxnSpPr>
        <p:spPr>
          <a:xfrm>
            <a:off x="2699792" y="3356992"/>
            <a:ext cx="108012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3"/>
          <p:cNvSpPr txBox="1"/>
          <p:nvPr/>
        </p:nvSpPr>
        <p:spPr>
          <a:xfrm>
            <a:off x="2267744" y="1877925"/>
            <a:ext cx="2880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Observed</a:t>
            </a:r>
          </a:p>
          <a:p>
            <a:pPr algn="ctr"/>
            <a:r>
              <a:rPr lang="en-US" sz="2200" dirty="0"/>
              <a:t>watch motion</a:t>
            </a:r>
          </a:p>
        </p:txBody>
      </p:sp>
      <p:pic>
        <p:nvPicPr>
          <p:cNvPr id="19" name="圖片 18" descr="Screen Shot 2015-08-10 at 10.56.19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843808" y="2695973"/>
            <a:ext cx="1475000" cy="372988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3995936" y="3068961"/>
            <a:ext cx="2304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200" dirty="0"/>
              <a:t>Compute</a:t>
            </a:r>
          </a:p>
          <a:p>
            <a:r>
              <a:rPr kumimoji="1" lang="en-US" altLang="zh-TW" sz="2200" dirty="0"/>
              <a:t>likelihood</a:t>
            </a:r>
            <a:endParaRPr kumimoji="1" lang="zh-TW" altLang="en-US" sz="2200" dirty="0"/>
          </a:p>
        </p:txBody>
      </p:sp>
      <p:cxnSp>
        <p:nvCxnSpPr>
          <p:cNvPr id="21" name="直線箭頭接點 20"/>
          <p:cNvCxnSpPr/>
          <p:nvPr/>
        </p:nvCxnSpPr>
        <p:spPr>
          <a:xfrm>
            <a:off x="5364088" y="3356992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表格 22"/>
          <p:cNvGraphicFramePr>
            <a:graphicFrameLocks noGrp="1"/>
          </p:cNvGraphicFramePr>
          <p:nvPr/>
        </p:nvGraphicFramePr>
        <p:xfrm>
          <a:off x="6228184" y="2433177"/>
          <a:ext cx="2808312" cy="2667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>
                          <a:solidFill>
                            <a:srgbClr val="FF0000"/>
                          </a:solidFill>
                        </a:rPr>
                        <a:t>Rank</a:t>
                      </a:r>
                      <a:endParaRPr lang="zh-TW" altLang="en-US" sz="19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baseline="0" dirty="0"/>
                        <a:t>word guess</a:t>
                      </a:r>
                      <a:endParaRPr lang="zh-TW" altLang="en-US" sz="1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zh-TW" altLang="en-US" sz="19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>
                          <a:solidFill>
                            <a:srgbClr val="FF0000"/>
                          </a:solidFill>
                        </a:rPr>
                        <a:t>confident</a:t>
                      </a:r>
                      <a:endParaRPr lang="zh-TW" altLang="en-US" sz="19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>
                          <a:solidFill>
                            <a:schemeClr val="tx1"/>
                          </a:solidFill>
                        </a:rPr>
                        <a:t>consider</a:t>
                      </a:r>
                      <a:endParaRPr lang="zh-TW" alt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3</a:t>
                      </a:r>
                      <a:endParaRPr lang="zh-TW" altLang="en-US" sz="1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commander</a:t>
                      </a:r>
                      <a:endParaRPr lang="zh-TW" altLang="en-US" sz="1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…</a:t>
                      </a:r>
                      <a:endParaRPr lang="zh-TW" altLang="en-US" sz="1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…</a:t>
                      </a:r>
                      <a:endParaRPr lang="zh-TW" altLang="en-US" sz="1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4999</a:t>
                      </a:r>
                      <a:endParaRPr lang="zh-TW" altLang="en-US" sz="1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are</a:t>
                      </a:r>
                      <a:endParaRPr lang="zh-TW" altLang="en-US" sz="1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5000</a:t>
                      </a:r>
                      <a:endParaRPr lang="zh-TW" altLang="en-US" sz="1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is</a:t>
                      </a:r>
                      <a:endParaRPr lang="zh-TW" altLang="en-US" sz="1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28" name="直線箭頭接點 27"/>
          <p:cNvCxnSpPr/>
          <p:nvPr/>
        </p:nvCxnSpPr>
        <p:spPr>
          <a:xfrm flipV="1">
            <a:off x="4499992" y="3933056"/>
            <a:ext cx="0" cy="10081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文字方塊 30"/>
          <p:cNvSpPr txBox="1"/>
          <p:nvPr/>
        </p:nvSpPr>
        <p:spPr>
          <a:xfrm>
            <a:off x="4788024" y="4407497"/>
            <a:ext cx="1296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200" dirty="0"/>
              <a:t>word</a:t>
            </a:r>
            <a:r>
              <a:rPr kumimoji="1" lang="en-US" altLang="zh-TW" sz="2800" baseline="-25000" dirty="0"/>
              <a:t>1</a:t>
            </a:r>
            <a:endParaRPr kumimoji="1" lang="zh-TW" altLang="en-US" sz="2800" baseline="-2500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4788024" y="4767537"/>
            <a:ext cx="1296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200" dirty="0"/>
              <a:t>word</a:t>
            </a:r>
            <a:r>
              <a:rPr kumimoji="1" lang="en-US" altLang="zh-TW" sz="2800" baseline="-25000" dirty="0"/>
              <a:t>2</a:t>
            </a:r>
            <a:endParaRPr kumimoji="1" lang="zh-TW" altLang="en-US" sz="2800" baseline="-250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4788024" y="5127577"/>
            <a:ext cx="1296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200" dirty="0"/>
              <a:t>word</a:t>
            </a:r>
            <a:r>
              <a:rPr kumimoji="1" lang="en-US" altLang="zh-TW" sz="2800" baseline="-25000" dirty="0"/>
              <a:t>3</a:t>
            </a:r>
            <a:endParaRPr kumimoji="1" lang="zh-TW" altLang="en-US" sz="2800" baseline="-25000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4788024" y="5373217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/>
              <a:t>…</a:t>
            </a:r>
            <a:endParaRPr kumimoji="1" lang="zh-TW" altLang="en-US" sz="2800" baseline="-25000" dirty="0"/>
          </a:p>
        </p:txBody>
      </p:sp>
      <p:sp>
        <p:nvSpPr>
          <p:cNvPr id="22" name="TextBox 3"/>
          <p:cNvSpPr txBox="1"/>
          <p:nvPr/>
        </p:nvSpPr>
        <p:spPr>
          <a:xfrm>
            <a:off x="-108520" y="1917994"/>
            <a:ext cx="28803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Input “</a:t>
            </a:r>
            <a:r>
              <a:rPr lang="en-US" sz="2200" dirty="0">
                <a:solidFill>
                  <a:srgbClr val="FF0000"/>
                </a:solidFill>
              </a:rPr>
              <a:t>confident</a:t>
            </a:r>
            <a:r>
              <a:rPr lang="en-US" sz="2200" dirty="0"/>
              <a:t>”</a:t>
            </a:r>
          </a:p>
        </p:txBody>
      </p:sp>
      <p:sp>
        <p:nvSpPr>
          <p:cNvPr id="25" name="TextBox 3"/>
          <p:cNvSpPr txBox="1"/>
          <p:nvPr/>
        </p:nvSpPr>
        <p:spPr>
          <a:xfrm>
            <a:off x="6244054" y="1845986"/>
            <a:ext cx="28803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/>
              <a:t>MoLe</a:t>
            </a:r>
            <a:r>
              <a:rPr lang="en-US" sz="2200" dirty="0"/>
              <a:t> output list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5085184"/>
            <a:ext cx="1728192" cy="1728192"/>
          </a:xfrm>
          <a:prstGeom prst="rect">
            <a:avLst/>
          </a:prstGeom>
        </p:spPr>
      </p:pic>
      <p:pic>
        <p:nvPicPr>
          <p:cNvPr id="26" name="圖片 25" descr="groundTruth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420888"/>
            <a:ext cx="2813189" cy="1944216"/>
          </a:xfrm>
          <a:prstGeom prst="rect">
            <a:avLst/>
          </a:prstGeom>
        </p:spPr>
      </p:pic>
      <p:sp>
        <p:nvSpPr>
          <p:cNvPr id="27" name="文字方塊 26"/>
          <p:cNvSpPr txBox="1"/>
          <p:nvPr/>
        </p:nvSpPr>
        <p:spPr>
          <a:xfrm>
            <a:off x="4788024" y="5662409"/>
            <a:ext cx="1296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200" dirty="0"/>
              <a:t>word</a:t>
            </a:r>
            <a:r>
              <a:rPr kumimoji="1" lang="en-US" altLang="zh-TW" sz="2800" baseline="-25000" dirty="0"/>
              <a:t>4999</a:t>
            </a:r>
            <a:endParaRPr kumimoji="1" lang="zh-TW" altLang="en-US" sz="2800" baseline="-25000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4788024" y="5950441"/>
            <a:ext cx="1296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200" dirty="0"/>
              <a:t>word</a:t>
            </a:r>
            <a:r>
              <a:rPr kumimoji="1" lang="en-US" altLang="zh-TW" sz="2800" baseline="-25000" dirty="0"/>
              <a:t>5000</a:t>
            </a:r>
            <a:endParaRPr kumimoji="1" lang="zh-TW" altLang="en-US" sz="2800" baseline="-25000" dirty="0"/>
          </a:p>
        </p:txBody>
      </p:sp>
    </p:spTree>
    <p:extLst>
      <p:ext uri="{BB962C8B-B14F-4D97-AF65-F5344CB8AC3E}">
        <p14:creationId xmlns:p14="http://schemas.microsoft.com/office/powerpoint/2010/main" val="160526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1" grpId="0"/>
      <p:bldP spid="16" grpId="0"/>
      <p:bldP spid="18" grpId="0"/>
      <p:bldP spid="24" grpId="0"/>
      <p:bldP spid="25" grpId="0"/>
      <p:bldP spid="27" grpId="0"/>
      <p:bldP spid="29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Bayesian Inference</a:t>
            </a:r>
          </a:p>
        </p:txBody>
      </p:sp>
      <p:sp>
        <p:nvSpPr>
          <p:cNvPr id="26" name="內容版面配置區 2"/>
          <p:cNvSpPr>
            <a:spLocks noGrp="1"/>
          </p:cNvSpPr>
          <p:nvPr>
            <p:ph idx="1"/>
          </p:nvPr>
        </p:nvSpPr>
        <p:spPr>
          <a:xfrm>
            <a:off x="889248" y="4869160"/>
            <a:ext cx="6779096" cy="1584176"/>
          </a:xfrm>
        </p:spPr>
        <p:txBody>
          <a:bodyPr>
            <a:normAutofit/>
          </a:bodyPr>
          <a:lstStyle/>
          <a:p>
            <a:r>
              <a:rPr lang="en-US" altLang="zh-TW" dirty="0"/>
              <a:t>W</a:t>
            </a:r>
            <a:r>
              <a:rPr lang="en-US" altLang="zh-TW" baseline="-25000" dirty="0"/>
              <a:t>i</a:t>
            </a:r>
            <a:r>
              <a:rPr lang="en-US" altLang="zh-TW" dirty="0"/>
              <a:t>: Candidate </a:t>
            </a:r>
            <a:r>
              <a:rPr lang="en-US" altLang="zh-TW" dirty="0" err="1"/>
              <a:t>word</a:t>
            </a:r>
            <a:r>
              <a:rPr lang="en-US" altLang="zh-TW" baseline="-25000" dirty="0" err="1"/>
              <a:t>i</a:t>
            </a:r>
            <a:r>
              <a:rPr lang="en-US" altLang="zh-TW" dirty="0"/>
              <a:t> in dictionary</a:t>
            </a:r>
          </a:p>
          <a:p>
            <a:r>
              <a:rPr lang="en-US" altLang="zh-TW" dirty="0"/>
              <a:t>O: Motion observation</a:t>
            </a:r>
          </a:p>
          <a:p>
            <a:endParaRPr lang="zh-TW" altLang="en-US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6549807" y="4221089"/>
            <a:ext cx="25922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200" dirty="0" err="1"/>
              <a:t>prob</a:t>
            </a:r>
            <a:r>
              <a:rPr kumimoji="1" lang="en-US" altLang="zh-TW" sz="2200" dirty="0"/>
              <a:t> of observation</a:t>
            </a:r>
            <a:endParaRPr kumimoji="1" lang="zh-TW" altLang="en-US" sz="2200" dirty="0"/>
          </a:p>
        </p:txBody>
      </p:sp>
      <p:cxnSp>
        <p:nvCxnSpPr>
          <p:cNvPr id="29" name="直線箭頭接點 28"/>
          <p:cNvCxnSpPr>
            <a:stCxn id="27" idx="1"/>
          </p:cNvCxnSpPr>
          <p:nvPr/>
        </p:nvCxnSpPr>
        <p:spPr>
          <a:xfrm flipH="1" flipV="1">
            <a:off x="5940156" y="3789041"/>
            <a:ext cx="609651" cy="6474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內容版面配置區 4"/>
          <p:cNvGraphicFramePr>
            <a:graphicFrameLocks noChangeAspect="1"/>
          </p:cNvGraphicFramePr>
          <p:nvPr/>
        </p:nvGraphicFramePr>
        <p:xfrm>
          <a:off x="1619672" y="2348880"/>
          <a:ext cx="5616624" cy="1414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方程式" r:id="rId4" imgW="1663700" imgH="419100" progId="Equation.3">
                  <p:embed/>
                </p:oleObj>
              </mc:Choice>
              <mc:Fallback>
                <p:oleObj name="方程式" r:id="rId4" imgW="1663700" imgH="419100" progId="Equation.3">
                  <p:embed/>
                  <p:pic>
                    <p:nvPicPr>
                      <p:cNvPr id="8" name="內容版面配置區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19672" y="2348880"/>
                        <a:ext cx="5616624" cy="1414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3635896" y="1196754"/>
            <a:ext cx="5184576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en-US" altLang="zh-TW" dirty="0">
              <a:solidFill>
                <a:schemeClr val="bg1"/>
              </a:solidFill>
            </a:endParaRPr>
          </a:p>
          <a:p>
            <a:endParaRPr kumimoji="1" lang="en-US" altLang="zh-TW" dirty="0">
              <a:solidFill>
                <a:schemeClr val="bg1"/>
              </a:solidFill>
            </a:endParaRPr>
          </a:p>
          <a:p>
            <a:endParaRPr kumimoji="1" lang="en-US" altLang="zh-TW" dirty="0">
              <a:solidFill>
                <a:schemeClr val="bg1"/>
              </a:solidFill>
            </a:endParaRPr>
          </a:p>
          <a:p>
            <a:endParaRPr kumimoji="1" lang="en-US" altLang="zh-TW" dirty="0">
              <a:solidFill>
                <a:schemeClr val="bg1"/>
              </a:solidFill>
            </a:endParaRPr>
          </a:p>
          <a:p>
            <a:endParaRPr kumimoji="1" lang="en-US" altLang="zh-TW" dirty="0">
              <a:solidFill>
                <a:schemeClr val="bg1"/>
              </a:solidFill>
            </a:endParaRPr>
          </a:p>
          <a:p>
            <a:endParaRPr kumimoji="1" lang="en-US" altLang="zh-TW" dirty="0">
              <a:solidFill>
                <a:schemeClr val="bg1"/>
              </a:solidFill>
            </a:endParaRPr>
          </a:p>
          <a:p>
            <a:endParaRPr kumimoji="1" lang="en-US" altLang="zh-TW" dirty="0">
              <a:solidFill>
                <a:schemeClr val="bg1"/>
              </a:solidFill>
            </a:endParaRPr>
          </a:p>
          <a:p>
            <a:endParaRPr kumimoji="1" lang="en-US" altLang="zh-TW" dirty="0">
              <a:solidFill>
                <a:schemeClr val="bg1"/>
              </a:solidFill>
            </a:endParaRPr>
          </a:p>
          <a:p>
            <a:endParaRPr kumimoji="1"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43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Bayesian Inference</a:t>
            </a:r>
          </a:p>
        </p:txBody>
      </p:sp>
      <p:sp>
        <p:nvSpPr>
          <p:cNvPr id="26" name="內容版面配置區 2"/>
          <p:cNvSpPr>
            <a:spLocks noGrp="1"/>
          </p:cNvSpPr>
          <p:nvPr>
            <p:ph idx="1"/>
          </p:nvPr>
        </p:nvSpPr>
        <p:spPr>
          <a:xfrm>
            <a:off x="889248" y="4869160"/>
            <a:ext cx="6779096" cy="1584176"/>
          </a:xfrm>
        </p:spPr>
        <p:txBody>
          <a:bodyPr>
            <a:normAutofit/>
          </a:bodyPr>
          <a:lstStyle/>
          <a:p>
            <a:r>
              <a:rPr lang="en-US" altLang="zh-TW" dirty="0"/>
              <a:t>W</a:t>
            </a:r>
            <a:r>
              <a:rPr lang="en-US" altLang="zh-TW" baseline="-25000" dirty="0"/>
              <a:t>i</a:t>
            </a:r>
            <a:r>
              <a:rPr lang="en-US" altLang="zh-TW" dirty="0"/>
              <a:t>: Candidate </a:t>
            </a:r>
            <a:r>
              <a:rPr lang="en-US" altLang="zh-TW" dirty="0" err="1"/>
              <a:t>word</a:t>
            </a:r>
            <a:r>
              <a:rPr lang="en-US" altLang="zh-TW" baseline="-25000" dirty="0" err="1"/>
              <a:t>i</a:t>
            </a:r>
            <a:r>
              <a:rPr lang="en-US" altLang="zh-TW" dirty="0"/>
              <a:t> in dictionary</a:t>
            </a:r>
            <a:endParaRPr lang="zh-TW" altLang="en-US" dirty="0"/>
          </a:p>
          <a:p>
            <a:r>
              <a:rPr lang="en-US" altLang="zh-TW" dirty="0"/>
              <a:t>O: Motion observation</a:t>
            </a:r>
          </a:p>
          <a:p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4788024" y="1701969"/>
            <a:ext cx="21602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200" dirty="0"/>
              <a:t>word frequency</a:t>
            </a:r>
            <a:endParaRPr kumimoji="1" lang="zh-TW" altLang="en-US" sz="2200" dirty="0"/>
          </a:p>
        </p:txBody>
      </p:sp>
      <p:cxnSp>
        <p:nvCxnSpPr>
          <p:cNvPr id="12" name="直線箭頭接點 11"/>
          <p:cNvCxnSpPr/>
          <p:nvPr/>
        </p:nvCxnSpPr>
        <p:spPr>
          <a:xfrm>
            <a:off x="6031370" y="2132856"/>
            <a:ext cx="1060910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內容版面配置區 4"/>
          <p:cNvGraphicFramePr>
            <a:graphicFrameLocks noChangeAspect="1"/>
          </p:cNvGraphicFramePr>
          <p:nvPr/>
        </p:nvGraphicFramePr>
        <p:xfrm>
          <a:off x="738188" y="2708920"/>
          <a:ext cx="7418387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方程式" r:id="rId4" imgW="2197100" imgH="215900" progId="Equation.3">
                  <p:embed/>
                </p:oleObj>
              </mc:Choice>
              <mc:Fallback>
                <p:oleObj name="方程式" r:id="rId4" imgW="2197100" imgH="215900" progId="Equation.3">
                  <p:embed/>
                  <p:pic>
                    <p:nvPicPr>
                      <p:cNvPr id="8" name="內容版面配置區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8188" y="2708920"/>
                        <a:ext cx="7418387" cy="728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8258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Bayesian Inference</a:t>
            </a:r>
          </a:p>
        </p:txBody>
      </p:sp>
      <p:sp>
        <p:nvSpPr>
          <p:cNvPr id="26" name="內容版面配置區 2"/>
          <p:cNvSpPr>
            <a:spLocks noGrp="1"/>
          </p:cNvSpPr>
          <p:nvPr>
            <p:ph idx="1"/>
          </p:nvPr>
        </p:nvSpPr>
        <p:spPr>
          <a:xfrm>
            <a:off x="3707904" y="1791491"/>
            <a:ext cx="3528392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dirty="0">
                <a:solidFill>
                  <a:srgbClr val="FF0000"/>
                </a:solidFill>
              </a:rPr>
              <a:t>Likelihood function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635896" y="2444697"/>
            <a:ext cx="2448272" cy="1200329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889248" y="4869160"/>
            <a:ext cx="6779096" cy="158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W</a:t>
            </a:r>
            <a:r>
              <a:rPr lang="en-US" altLang="zh-TW" baseline="-25000" dirty="0"/>
              <a:t>i</a:t>
            </a:r>
            <a:r>
              <a:rPr lang="en-US" altLang="zh-TW" dirty="0"/>
              <a:t>: Candidate </a:t>
            </a:r>
            <a:r>
              <a:rPr lang="en-US" altLang="zh-TW" dirty="0" err="1"/>
              <a:t>word</a:t>
            </a:r>
            <a:r>
              <a:rPr lang="en-US" altLang="zh-TW" baseline="-25000" dirty="0" err="1"/>
              <a:t>i</a:t>
            </a:r>
            <a:r>
              <a:rPr lang="en-US" altLang="zh-TW" dirty="0"/>
              <a:t> in dictionary</a:t>
            </a:r>
            <a:endParaRPr lang="zh-TW" altLang="en-US" dirty="0"/>
          </a:p>
          <a:p>
            <a:r>
              <a:rPr lang="en-US" altLang="zh-TW" dirty="0"/>
              <a:t>O: Motion observation</a:t>
            </a:r>
          </a:p>
          <a:p>
            <a:endParaRPr lang="zh-TW" altLang="en-US" dirty="0"/>
          </a:p>
        </p:txBody>
      </p:sp>
      <p:graphicFrame>
        <p:nvGraphicFramePr>
          <p:cNvPr id="8" name="內容版面配置區 4"/>
          <p:cNvGraphicFramePr>
            <a:graphicFrameLocks noChangeAspect="1"/>
          </p:cNvGraphicFramePr>
          <p:nvPr/>
        </p:nvGraphicFramePr>
        <p:xfrm>
          <a:off x="738188" y="2708920"/>
          <a:ext cx="7418387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name="方程式" r:id="rId4" imgW="2197100" imgH="215900" progId="Equation.3">
                  <p:embed/>
                </p:oleObj>
              </mc:Choice>
              <mc:Fallback>
                <p:oleObj name="方程式" r:id="rId4" imgW="2197100" imgH="215900" progId="Equation.3">
                  <p:embed/>
                  <p:pic>
                    <p:nvPicPr>
                      <p:cNvPr id="8" name="內容版面配置區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8188" y="2708920"/>
                        <a:ext cx="7418387" cy="728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2266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6273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FFC0D9-AB48-A640-AE7E-50F29F2C7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C1AA39-7064-4C4F-8259-04FD4E5194B1}"/>
              </a:ext>
            </a:extLst>
          </p:cNvPr>
          <p:cNvSpPr txBox="1"/>
          <p:nvPr/>
        </p:nvSpPr>
        <p:spPr>
          <a:xfrm>
            <a:off x="0" y="3305888"/>
            <a:ext cx="9144000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N hidden states and a sequence of T observations,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 combinations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953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Observations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zh-TW" dirty="0"/>
              <a:t>Number of keystrokes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TW" dirty="0"/>
              <a:t>Location of keystrokes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TW" dirty="0"/>
              <a:t>Time interval between keystrokes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6050661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Observation 1: Number of Keystrokes</a:t>
            </a:r>
          </a:p>
        </p:txBody>
      </p:sp>
      <p:pic>
        <p:nvPicPr>
          <p:cNvPr id="7" name="圖片 6" descr="3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2803152"/>
            <a:ext cx="8282596" cy="4154240"/>
          </a:xfrm>
          <a:prstGeom prst="rect">
            <a:avLst/>
          </a:prstGeom>
        </p:spPr>
      </p:pic>
      <p:sp>
        <p:nvSpPr>
          <p:cNvPr id="8" name="橢圓 7"/>
          <p:cNvSpPr/>
          <p:nvPr/>
        </p:nvSpPr>
        <p:spPr>
          <a:xfrm>
            <a:off x="3059832" y="4437112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4644008" y="4437112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" name="TextBox 3"/>
          <p:cNvSpPr txBox="1"/>
          <p:nvPr/>
        </p:nvSpPr>
        <p:spPr>
          <a:xfrm>
            <a:off x="827584" y="1412777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 keystrokes</a:t>
            </a:r>
          </a:p>
          <a:p>
            <a:r>
              <a:rPr lang="en-US" sz="2400" dirty="0"/>
              <a:t>detected</a:t>
            </a:r>
          </a:p>
        </p:txBody>
      </p:sp>
      <p:cxnSp>
        <p:nvCxnSpPr>
          <p:cNvPr id="3" name="直線箭頭接點 2"/>
          <p:cNvCxnSpPr/>
          <p:nvPr/>
        </p:nvCxnSpPr>
        <p:spPr>
          <a:xfrm>
            <a:off x="2771800" y="1700808"/>
            <a:ext cx="165618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3"/>
          <p:cNvSpPr txBox="1"/>
          <p:nvPr/>
        </p:nvSpPr>
        <p:spPr>
          <a:xfrm>
            <a:off x="4572000" y="1291409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</a:t>
            </a:r>
            <a:r>
              <a:rPr lang="en-US" sz="2400" dirty="0"/>
              <a:t>h</a:t>
            </a:r>
            <a:r>
              <a:rPr lang="en-US" sz="2400" dirty="0">
                <a:solidFill>
                  <a:srgbClr val="FF0000"/>
                </a:solidFill>
              </a:rPr>
              <a:t>e</a:t>
            </a:r>
            <a:r>
              <a:rPr lang="en-US" sz="2400" dirty="0"/>
              <a:t> (2)</a:t>
            </a:r>
          </a:p>
          <a:p>
            <a:r>
              <a:rPr lang="en-US" sz="2400" dirty="0">
                <a:solidFill>
                  <a:srgbClr val="FF0000"/>
                </a:solidFill>
              </a:rPr>
              <a:t>f</a:t>
            </a:r>
            <a:r>
              <a:rPr lang="en-US" sz="2400" dirty="0"/>
              <a:t>in</a:t>
            </a:r>
            <a:r>
              <a:rPr lang="en-US" sz="2400" dirty="0">
                <a:solidFill>
                  <a:srgbClr val="FF0000"/>
                </a:solidFill>
              </a:rPr>
              <a:t>e</a:t>
            </a:r>
            <a:r>
              <a:rPr lang="en-US" sz="2400" dirty="0"/>
              <a:t> (2)</a:t>
            </a:r>
          </a:p>
        </p:txBody>
      </p:sp>
      <p:sp>
        <p:nvSpPr>
          <p:cNvPr id="13" name="TextBox 3"/>
          <p:cNvSpPr txBox="1"/>
          <p:nvPr/>
        </p:nvSpPr>
        <p:spPr>
          <a:xfrm>
            <a:off x="4427984" y="2422050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ad</a:t>
            </a:r>
            <a:r>
              <a:rPr lang="en-US" sz="2400" dirty="0"/>
              <a:t>mini</a:t>
            </a:r>
            <a:r>
              <a:rPr lang="en-US" sz="2400" dirty="0">
                <a:solidFill>
                  <a:srgbClr val="FF0000"/>
                </a:solidFill>
              </a:rPr>
              <a:t>strat</a:t>
            </a:r>
            <a:r>
              <a:rPr lang="en-US" sz="2400" dirty="0"/>
              <a:t>iv</a:t>
            </a:r>
            <a:r>
              <a:rPr lang="en-US" sz="2400" dirty="0">
                <a:solidFill>
                  <a:srgbClr val="FF0000"/>
                </a:solidFill>
              </a:rPr>
              <a:t>e</a:t>
            </a:r>
            <a:r>
              <a:rPr lang="en-US" sz="2400" dirty="0"/>
              <a:t> (9)</a:t>
            </a:r>
          </a:p>
          <a:p>
            <a:r>
              <a:rPr lang="en-US" sz="2400" dirty="0">
                <a:solidFill>
                  <a:srgbClr val="FF0000"/>
                </a:solidFill>
              </a:rPr>
              <a:t>c</a:t>
            </a:r>
            <a:r>
              <a:rPr lang="en-US" sz="2400" dirty="0"/>
              <a:t>ompr</a:t>
            </a:r>
            <a:r>
              <a:rPr lang="en-US" sz="2400" dirty="0">
                <a:solidFill>
                  <a:srgbClr val="FF0000"/>
                </a:solidFill>
              </a:rPr>
              <a:t>e</a:t>
            </a:r>
            <a:r>
              <a:rPr lang="en-US" sz="2400" dirty="0"/>
              <a:t>h</a:t>
            </a:r>
            <a:r>
              <a:rPr lang="en-US" sz="2400" dirty="0">
                <a:solidFill>
                  <a:srgbClr val="FF0000"/>
                </a:solidFill>
              </a:rPr>
              <a:t>e</a:t>
            </a:r>
            <a:r>
              <a:rPr lang="en-US" sz="2400" dirty="0"/>
              <a:t>n</a:t>
            </a:r>
            <a:r>
              <a:rPr lang="en-US" sz="2400" dirty="0">
                <a:solidFill>
                  <a:srgbClr val="FF0000"/>
                </a:solidFill>
              </a:rPr>
              <a:t>s</a:t>
            </a:r>
            <a:r>
              <a:rPr lang="en-US" sz="2400" dirty="0"/>
              <a:t>i</a:t>
            </a:r>
            <a:r>
              <a:rPr lang="en-US" sz="2400" dirty="0">
                <a:solidFill>
                  <a:srgbClr val="FF0000"/>
                </a:solidFill>
              </a:rPr>
              <a:t>ve</a:t>
            </a:r>
            <a:r>
              <a:rPr lang="en-US" sz="2400" dirty="0"/>
              <a:t> (7)</a:t>
            </a:r>
          </a:p>
        </p:txBody>
      </p:sp>
      <p:cxnSp>
        <p:nvCxnSpPr>
          <p:cNvPr id="16" name="直線箭頭接點 15"/>
          <p:cNvCxnSpPr>
            <a:endCxn id="13" idx="1"/>
          </p:cNvCxnSpPr>
          <p:nvPr/>
        </p:nvCxnSpPr>
        <p:spPr>
          <a:xfrm>
            <a:off x="2771800" y="1700808"/>
            <a:ext cx="1656184" cy="11367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3"/>
          <p:cNvSpPr txBox="1"/>
          <p:nvPr/>
        </p:nvSpPr>
        <p:spPr>
          <a:xfrm>
            <a:off x="3275856" y="1268761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likely</a:t>
            </a:r>
          </a:p>
        </p:txBody>
      </p:sp>
      <p:sp>
        <p:nvSpPr>
          <p:cNvPr id="21" name="TextBox 3"/>
          <p:cNvSpPr txBox="1"/>
          <p:nvPr/>
        </p:nvSpPr>
        <p:spPr>
          <a:xfrm>
            <a:off x="2627784" y="2276873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unlikely</a:t>
            </a:r>
          </a:p>
        </p:txBody>
      </p:sp>
      <p:sp>
        <p:nvSpPr>
          <p:cNvPr id="14" name="TextBox 67"/>
          <p:cNvSpPr txBox="1"/>
          <p:nvPr/>
        </p:nvSpPr>
        <p:spPr>
          <a:xfrm>
            <a:off x="5436096" y="3604953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cs typeface="Lucida Bright"/>
              </a:rPr>
              <a:t>keystroke</a:t>
            </a:r>
          </a:p>
        </p:txBody>
      </p:sp>
      <p:sp>
        <p:nvSpPr>
          <p:cNvPr id="15" name="橢圓 14"/>
          <p:cNvSpPr/>
          <p:nvPr/>
        </p:nvSpPr>
        <p:spPr>
          <a:xfrm>
            <a:off x="5220072" y="3738519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5516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20" grpId="0"/>
      <p:bldP spid="21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Observation 2: Location of Keystrokes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107505" y="2103241"/>
            <a:ext cx="6078289" cy="4710137"/>
            <a:chOff x="725959" y="1772816"/>
            <a:chExt cx="6078289" cy="4710137"/>
          </a:xfrm>
        </p:grpSpPr>
        <p:cxnSp>
          <p:nvCxnSpPr>
            <p:cNvPr id="7" name="直線箭頭接點 6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箭頭接點 7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10" name="文字方塊 9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</a:t>
              </a:r>
              <a:endParaRPr kumimoji="1" lang="zh-TW" altLang="en-US" dirty="0"/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  0</a:t>
              </a:r>
              <a:endParaRPr kumimoji="1" lang="zh-TW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10</a:t>
              </a:r>
              <a:endParaRPr kumimoji="1" lang="zh-TW" altLang="en-US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20</a:t>
              </a:r>
              <a:endParaRPr kumimoji="1" lang="zh-TW" altLang="en-US" dirty="0"/>
            </a:p>
          </p:txBody>
        </p:sp>
      </p:grpSp>
      <p:sp>
        <p:nvSpPr>
          <p:cNvPr id="33" name="橢圓 32"/>
          <p:cNvSpPr/>
          <p:nvPr/>
        </p:nvSpPr>
        <p:spPr>
          <a:xfrm>
            <a:off x="2643664" y="4215793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4" name="橢圓 33"/>
          <p:cNvSpPr/>
          <p:nvPr/>
        </p:nvSpPr>
        <p:spPr>
          <a:xfrm>
            <a:off x="2746473" y="4617355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5" name="橢圓 34"/>
          <p:cNvSpPr/>
          <p:nvPr/>
        </p:nvSpPr>
        <p:spPr>
          <a:xfrm>
            <a:off x="3051273" y="4423831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6" name="橢圓 35"/>
          <p:cNvSpPr/>
          <p:nvPr/>
        </p:nvSpPr>
        <p:spPr>
          <a:xfrm>
            <a:off x="3100864" y="4672993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7" name="橢圓 36"/>
          <p:cNvSpPr/>
          <p:nvPr/>
        </p:nvSpPr>
        <p:spPr>
          <a:xfrm>
            <a:off x="2195738" y="5373217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8" name="橢圓 37"/>
          <p:cNvSpPr/>
          <p:nvPr/>
        </p:nvSpPr>
        <p:spPr>
          <a:xfrm>
            <a:off x="2290480" y="475523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9" name="橢圓 38"/>
          <p:cNvSpPr/>
          <p:nvPr/>
        </p:nvSpPr>
        <p:spPr>
          <a:xfrm>
            <a:off x="2595280" y="4561715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0" name="橢圓 39"/>
          <p:cNvSpPr/>
          <p:nvPr/>
        </p:nvSpPr>
        <p:spPr>
          <a:xfrm>
            <a:off x="2644871" y="4810878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1" name="橢圓 40"/>
          <p:cNvSpPr/>
          <p:nvPr/>
        </p:nvSpPr>
        <p:spPr>
          <a:xfrm>
            <a:off x="2898873" y="4368193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2" name="橢圓 41"/>
          <p:cNvSpPr/>
          <p:nvPr/>
        </p:nvSpPr>
        <p:spPr>
          <a:xfrm>
            <a:off x="3253264" y="4423831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3" name="橢圓 42"/>
          <p:cNvSpPr/>
          <p:nvPr/>
        </p:nvSpPr>
        <p:spPr>
          <a:xfrm>
            <a:off x="2442880" y="4506078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4" name="橢圓 43"/>
          <p:cNvSpPr/>
          <p:nvPr/>
        </p:nvSpPr>
        <p:spPr>
          <a:xfrm>
            <a:off x="1619674" y="530120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5" name="橢圓 44"/>
          <p:cNvSpPr/>
          <p:nvPr/>
        </p:nvSpPr>
        <p:spPr>
          <a:xfrm>
            <a:off x="2700511" y="4513335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6" name="橢圓 45"/>
          <p:cNvSpPr/>
          <p:nvPr/>
        </p:nvSpPr>
        <p:spPr>
          <a:xfrm>
            <a:off x="2902501" y="5050365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7" name="橢圓 46"/>
          <p:cNvSpPr/>
          <p:nvPr/>
        </p:nvSpPr>
        <p:spPr>
          <a:xfrm>
            <a:off x="3207300" y="4856841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8" name="橢圓 47"/>
          <p:cNvSpPr/>
          <p:nvPr/>
        </p:nvSpPr>
        <p:spPr>
          <a:xfrm>
            <a:off x="2987826" y="532370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9" name="橢圓 48"/>
          <p:cNvSpPr/>
          <p:nvPr/>
        </p:nvSpPr>
        <p:spPr>
          <a:xfrm>
            <a:off x="3054901" y="4801203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0" name="橢圓 49"/>
          <p:cNvSpPr/>
          <p:nvPr/>
        </p:nvSpPr>
        <p:spPr>
          <a:xfrm>
            <a:off x="2198561" y="491005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1" name="橢圓 50"/>
          <p:cNvSpPr/>
          <p:nvPr/>
        </p:nvSpPr>
        <p:spPr>
          <a:xfrm>
            <a:off x="2588023" y="491005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2" name="橢圓 51"/>
          <p:cNvSpPr/>
          <p:nvPr/>
        </p:nvSpPr>
        <p:spPr>
          <a:xfrm>
            <a:off x="2637614" y="5159221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3" name="橢圓 52"/>
          <p:cNvSpPr/>
          <p:nvPr/>
        </p:nvSpPr>
        <p:spPr>
          <a:xfrm>
            <a:off x="3464929" y="455203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4" name="橢圓 53"/>
          <p:cNvSpPr/>
          <p:nvPr/>
        </p:nvSpPr>
        <p:spPr>
          <a:xfrm>
            <a:off x="3686273" y="4619773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5" name="橢圓 54"/>
          <p:cNvSpPr/>
          <p:nvPr/>
        </p:nvSpPr>
        <p:spPr>
          <a:xfrm>
            <a:off x="3484280" y="4314973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6" name="橢圓 55"/>
          <p:cNvSpPr/>
          <p:nvPr/>
        </p:nvSpPr>
        <p:spPr>
          <a:xfrm>
            <a:off x="3108120" y="4203698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7" name="橢圓 56"/>
          <p:cNvSpPr/>
          <p:nvPr/>
        </p:nvSpPr>
        <p:spPr>
          <a:xfrm>
            <a:off x="3391148" y="4607678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8" name="橢圓 57"/>
          <p:cNvSpPr/>
          <p:nvPr/>
        </p:nvSpPr>
        <p:spPr>
          <a:xfrm>
            <a:off x="3502286" y="5283818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9" name="橢圓 58"/>
          <p:cNvSpPr/>
          <p:nvPr/>
        </p:nvSpPr>
        <p:spPr>
          <a:xfrm>
            <a:off x="2090908" y="4568971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0" name="橢圓 59"/>
          <p:cNvSpPr/>
          <p:nvPr/>
        </p:nvSpPr>
        <p:spPr>
          <a:xfrm>
            <a:off x="1547666" y="5035677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1" name="橢圓 60"/>
          <p:cNvSpPr/>
          <p:nvPr/>
        </p:nvSpPr>
        <p:spPr>
          <a:xfrm>
            <a:off x="1892546" y="4714115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2" name="橢圓 61"/>
          <p:cNvSpPr/>
          <p:nvPr/>
        </p:nvSpPr>
        <p:spPr>
          <a:xfrm>
            <a:off x="1835698" y="4813295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3" name="橢圓 62"/>
          <p:cNvSpPr/>
          <p:nvPr/>
        </p:nvSpPr>
        <p:spPr>
          <a:xfrm>
            <a:off x="1547666" y="4970535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4" name="橢圓 63"/>
          <p:cNvSpPr/>
          <p:nvPr/>
        </p:nvSpPr>
        <p:spPr>
          <a:xfrm>
            <a:off x="2171946" y="5125355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5" name="橢圓 64"/>
          <p:cNvSpPr/>
          <p:nvPr/>
        </p:nvSpPr>
        <p:spPr>
          <a:xfrm>
            <a:off x="2019546" y="5069717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6" name="橢圓 65"/>
          <p:cNvSpPr/>
          <p:nvPr/>
        </p:nvSpPr>
        <p:spPr>
          <a:xfrm>
            <a:off x="3142247" y="3987674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7" name="橢圓 66"/>
          <p:cNvSpPr/>
          <p:nvPr/>
        </p:nvSpPr>
        <p:spPr>
          <a:xfrm>
            <a:off x="3491882" y="386104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8" name="橢圓 67"/>
          <p:cNvSpPr/>
          <p:nvPr/>
        </p:nvSpPr>
        <p:spPr>
          <a:xfrm>
            <a:off x="4582407" y="496366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9" name="橢圓 68"/>
          <p:cNvSpPr/>
          <p:nvPr/>
        </p:nvSpPr>
        <p:spPr>
          <a:xfrm>
            <a:off x="3574295" y="4874270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0" name="橢圓 69"/>
          <p:cNvSpPr/>
          <p:nvPr/>
        </p:nvSpPr>
        <p:spPr>
          <a:xfrm>
            <a:off x="1990119" y="5306318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1" name="橢圓 70"/>
          <p:cNvSpPr/>
          <p:nvPr/>
        </p:nvSpPr>
        <p:spPr>
          <a:xfrm>
            <a:off x="3779914" y="350100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2" name="橢圓 71"/>
          <p:cNvSpPr/>
          <p:nvPr/>
        </p:nvSpPr>
        <p:spPr>
          <a:xfrm>
            <a:off x="3644282" y="401344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3" name="橢圓 72"/>
          <p:cNvSpPr/>
          <p:nvPr/>
        </p:nvSpPr>
        <p:spPr>
          <a:xfrm>
            <a:off x="4510397" y="3356993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4" name="橢圓 73"/>
          <p:cNvSpPr/>
          <p:nvPr/>
        </p:nvSpPr>
        <p:spPr>
          <a:xfrm>
            <a:off x="4006343" y="3789041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5" name="橢圓 74"/>
          <p:cNvSpPr/>
          <p:nvPr/>
        </p:nvSpPr>
        <p:spPr>
          <a:xfrm>
            <a:off x="3796682" y="386104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6" name="橢圓 75"/>
          <p:cNvSpPr/>
          <p:nvPr/>
        </p:nvSpPr>
        <p:spPr>
          <a:xfrm>
            <a:off x="4294375" y="3717033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7" name="橢圓 76"/>
          <p:cNvSpPr/>
          <p:nvPr/>
        </p:nvSpPr>
        <p:spPr>
          <a:xfrm>
            <a:off x="3796682" y="416584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8" name="橢圓 77"/>
          <p:cNvSpPr/>
          <p:nvPr/>
        </p:nvSpPr>
        <p:spPr>
          <a:xfrm>
            <a:off x="4067946" y="4874270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9" name="橢圓 78"/>
          <p:cNvSpPr/>
          <p:nvPr/>
        </p:nvSpPr>
        <p:spPr>
          <a:xfrm>
            <a:off x="4294375" y="5026670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0" name="橢圓 79"/>
          <p:cNvSpPr/>
          <p:nvPr/>
        </p:nvSpPr>
        <p:spPr>
          <a:xfrm>
            <a:off x="4067946" y="5107685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1" name="橢圓 80"/>
          <p:cNvSpPr/>
          <p:nvPr/>
        </p:nvSpPr>
        <p:spPr>
          <a:xfrm>
            <a:off x="3646303" y="5251701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2" name="橢圓 81"/>
          <p:cNvSpPr/>
          <p:nvPr/>
        </p:nvSpPr>
        <p:spPr>
          <a:xfrm>
            <a:off x="4220346" y="5026670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3" name="橢圓 82"/>
          <p:cNvSpPr/>
          <p:nvPr/>
        </p:nvSpPr>
        <p:spPr>
          <a:xfrm>
            <a:off x="4078351" y="3429001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4" name="橢圓 83"/>
          <p:cNvSpPr/>
          <p:nvPr/>
        </p:nvSpPr>
        <p:spPr>
          <a:xfrm>
            <a:off x="4582407" y="3573017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5" name="橢圓 84"/>
          <p:cNvSpPr/>
          <p:nvPr/>
        </p:nvSpPr>
        <p:spPr>
          <a:xfrm>
            <a:off x="4150359" y="365340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6" name="TextBox 3"/>
          <p:cNvSpPr txBox="1"/>
          <p:nvPr/>
        </p:nvSpPr>
        <p:spPr>
          <a:xfrm>
            <a:off x="2123728" y="2276872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Point cloud (after fitting with training data)</a:t>
            </a:r>
          </a:p>
        </p:txBody>
      </p:sp>
    </p:spTree>
    <p:extLst>
      <p:ext uri="{BB962C8B-B14F-4D97-AF65-F5344CB8AC3E}">
        <p14:creationId xmlns:p14="http://schemas.microsoft.com/office/powerpoint/2010/main" val="124363763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圖片 38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2654198" y="3789040"/>
            <a:ext cx="1341738" cy="111735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3472700" y="2996952"/>
            <a:ext cx="1341738" cy="111735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Observation 2: Location of Keystrokes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107505" y="2103241"/>
            <a:ext cx="6078289" cy="4710137"/>
            <a:chOff x="725959" y="1772816"/>
            <a:chExt cx="6078289" cy="4710137"/>
          </a:xfrm>
        </p:grpSpPr>
        <p:cxnSp>
          <p:nvCxnSpPr>
            <p:cNvPr id="7" name="直線箭頭接點 6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箭頭接點 7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10" name="文字方塊 9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</a:t>
              </a:r>
              <a:endParaRPr kumimoji="1" lang="zh-TW" altLang="en-US" dirty="0"/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  0</a:t>
              </a:r>
              <a:endParaRPr kumimoji="1" lang="zh-TW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10</a:t>
              </a:r>
              <a:endParaRPr kumimoji="1" lang="zh-TW" altLang="en-US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20</a:t>
              </a:r>
              <a:endParaRPr kumimoji="1" lang="zh-TW" altLang="en-US" dirty="0"/>
            </a:p>
          </p:txBody>
        </p:sp>
      </p:grpSp>
      <p:sp>
        <p:nvSpPr>
          <p:cNvPr id="16" name="文字方塊 15"/>
          <p:cNvSpPr txBox="1"/>
          <p:nvPr/>
        </p:nvSpPr>
        <p:spPr>
          <a:xfrm>
            <a:off x="1547664" y="522920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z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1475656" y="505556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x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1691680" y="512757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c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763688" y="505556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v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2339752" y="4361112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a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2195736" y="458112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d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2428528" y="462352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f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2555776" y="446273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s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3131840" y="422108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e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3275856" y="407707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w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2627784" y="498356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b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4139952" y="486916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t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3995936" y="3284985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/>
              <a:t>q</a:t>
            </a:r>
            <a:endParaRPr kumimoji="1" lang="zh-TW" altLang="en-US" sz="2400" dirty="0"/>
          </a:p>
        </p:txBody>
      </p:sp>
      <p:sp>
        <p:nvSpPr>
          <p:cNvPr id="30" name="文字方塊 29"/>
          <p:cNvSpPr txBox="1"/>
          <p:nvPr/>
        </p:nvSpPr>
        <p:spPr>
          <a:xfrm>
            <a:off x="3275856" y="501317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g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31" name="TextBox 3"/>
          <p:cNvSpPr txBox="1"/>
          <p:nvPr/>
        </p:nvSpPr>
        <p:spPr>
          <a:xfrm>
            <a:off x="971600" y="1383161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Model each keystroke location as Gaussian distribution</a:t>
            </a:r>
          </a:p>
        </p:txBody>
      </p:sp>
      <p:pic>
        <p:nvPicPr>
          <p:cNvPr id="36" name="圖片 3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40000"/>
          </a:blip>
          <a:stretch>
            <a:fillRect/>
          </a:stretch>
        </p:blipFill>
        <p:spPr>
          <a:xfrm>
            <a:off x="3563888" y="4615904"/>
            <a:ext cx="1341738" cy="1117352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40000"/>
          </a:blip>
          <a:stretch>
            <a:fillRect/>
          </a:stretch>
        </p:blipFill>
        <p:spPr>
          <a:xfrm>
            <a:off x="1835696" y="4149080"/>
            <a:ext cx="1341738" cy="1117352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40000"/>
          </a:blip>
          <a:stretch>
            <a:fillRect/>
          </a:stretch>
        </p:blipFill>
        <p:spPr>
          <a:xfrm>
            <a:off x="1142030" y="4725144"/>
            <a:ext cx="1341738" cy="1117352"/>
          </a:xfrm>
          <a:prstGeom prst="rect">
            <a:avLst/>
          </a:prstGeom>
        </p:spPr>
      </p:pic>
      <p:pic>
        <p:nvPicPr>
          <p:cNvPr id="40" name="圖片 3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40000"/>
          </a:blip>
          <a:stretch>
            <a:fillRect/>
          </a:stretch>
        </p:blipFill>
        <p:spPr>
          <a:xfrm>
            <a:off x="2582190" y="4768304"/>
            <a:ext cx="1341738" cy="1117352"/>
          </a:xfrm>
          <a:prstGeom prst="rect">
            <a:avLst/>
          </a:prstGeom>
        </p:spPr>
      </p:pic>
      <p:sp>
        <p:nvSpPr>
          <p:cNvPr id="42" name="TextBox 3"/>
          <p:cNvSpPr txBox="1"/>
          <p:nvPr/>
        </p:nvSpPr>
        <p:spPr>
          <a:xfrm>
            <a:off x="2123728" y="2276872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Point cloud (after fitting with training data)</a:t>
            </a:r>
          </a:p>
        </p:txBody>
      </p:sp>
      <p:sp>
        <p:nvSpPr>
          <p:cNvPr id="29" name="文字方塊 28"/>
          <p:cNvSpPr txBox="1"/>
          <p:nvPr/>
        </p:nvSpPr>
        <p:spPr>
          <a:xfrm>
            <a:off x="3779912" y="3759425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r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6517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圖片 48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2654198" y="3789040"/>
            <a:ext cx="1341738" cy="111735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Observation 2: Location of Keystrokes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107505" y="2103241"/>
            <a:ext cx="6078289" cy="4710137"/>
            <a:chOff x="725959" y="1772816"/>
            <a:chExt cx="6078289" cy="4710137"/>
          </a:xfrm>
        </p:grpSpPr>
        <p:cxnSp>
          <p:nvCxnSpPr>
            <p:cNvPr id="7" name="直線箭頭接點 6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箭頭接點 7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10" name="文字方塊 9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</a:t>
              </a:r>
              <a:endParaRPr kumimoji="1" lang="zh-TW" altLang="en-US" dirty="0"/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  0</a:t>
              </a:r>
              <a:endParaRPr kumimoji="1" lang="zh-TW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10</a:t>
              </a:r>
              <a:endParaRPr kumimoji="1" lang="zh-TW" altLang="en-US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20</a:t>
              </a:r>
              <a:endParaRPr kumimoji="1" lang="zh-TW" altLang="en-US" dirty="0"/>
            </a:p>
          </p:txBody>
        </p:sp>
      </p:grpSp>
      <p:sp>
        <p:nvSpPr>
          <p:cNvPr id="16" name="文字方塊 15"/>
          <p:cNvSpPr txBox="1"/>
          <p:nvPr/>
        </p:nvSpPr>
        <p:spPr>
          <a:xfrm>
            <a:off x="1547664" y="522920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z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1475656" y="505556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x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1691680" y="512757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c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763688" y="505556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v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2339752" y="4361112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a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2195736" y="458112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d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2428528" y="462352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f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2555776" y="446273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s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3131840" y="422108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e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3275856" y="407707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w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2627784" y="498356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b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4139952" y="486916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t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3275856" y="501317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g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34" name="TextBox 67"/>
          <p:cNvSpPr txBox="1"/>
          <p:nvPr/>
        </p:nvSpPr>
        <p:spPr>
          <a:xfrm>
            <a:off x="5544616" y="3388929"/>
            <a:ext cx="4139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cs typeface="Lucida Bright"/>
              </a:rPr>
              <a:t>Detected keystroke location</a:t>
            </a:r>
          </a:p>
        </p:txBody>
      </p:sp>
      <p:sp>
        <p:nvSpPr>
          <p:cNvPr id="37" name="橢圓 36"/>
          <p:cNvSpPr/>
          <p:nvPr/>
        </p:nvSpPr>
        <p:spPr>
          <a:xfrm>
            <a:off x="5370717" y="3547887"/>
            <a:ext cx="170745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3" name="TextBox 3"/>
          <p:cNvSpPr txBox="1"/>
          <p:nvPr/>
        </p:nvSpPr>
        <p:spPr>
          <a:xfrm>
            <a:off x="971600" y="1383161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Model each keystroke location as Gaussian distribution</a:t>
            </a:r>
          </a:p>
        </p:txBody>
      </p:sp>
      <p:sp>
        <p:nvSpPr>
          <p:cNvPr id="35" name="TextBox 3"/>
          <p:cNvSpPr txBox="1"/>
          <p:nvPr/>
        </p:nvSpPr>
        <p:spPr>
          <a:xfrm>
            <a:off x="2123728" y="2276872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Point cloud (after fitting with training data)</a:t>
            </a:r>
          </a:p>
        </p:txBody>
      </p:sp>
      <p:pic>
        <p:nvPicPr>
          <p:cNvPr id="46" name="圖片 4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40000"/>
          </a:blip>
          <a:stretch>
            <a:fillRect/>
          </a:stretch>
        </p:blipFill>
        <p:spPr>
          <a:xfrm>
            <a:off x="3563888" y="4615904"/>
            <a:ext cx="1341738" cy="1117352"/>
          </a:xfrm>
          <a:prstGeom prst="rect">
            <a:avLst/>
          </a:prstGeom>
        </p:spPr>
      </p:pic>
      <p:pic>
        <p:nvPicPr>
          <p:cNvPr id="47" name="圖片 4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40000"/>
          </a:blip>
          <a:stretch>
            <a:fillRect/>
          </a:stretch>
        </p:blipFill>
        <p:spPr>
          <a:xfrm>
            <a:off x="1835696" y="4149080"/>
            <a:ext cx="1341738" cy="1117352"/>
          </a:xfrm>
          <a:prstGeom prst="rect">
            <a:avLst/>
          </a:prstGeom>
        </p:spPr>
      </p:pic>
      <p:pic>
        <p:nvPicPr>
          <p:cNvPr id="48" name="圖片 4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40000"/>
          </a:blip>
          <a:stretch>
            <a:fillRect/>
          </a:stretch>
        </p:blipFill>
        <p:spPr>
          <a:xfrm>
            <a:off x="1142030" y="4725144"/>
            <a:ext cx="1341738" cy="1117352"/>
          </a:xfrm>
          <a:prstGeom prst="rect">
            <a:avLst/>
          </a:prstGeom>
        </p:spPr>
      </p:pic>
      <p:pic>
        <p:nvPicPr>
          <p:cNvPr id="50" name="圖片 4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40000"/>
          </a:blip>
          <a:stretch>
            <a:fillRect/>
          </a:stretch>
        </p:blipFill>
        <p:spPr>
          <a:xfrm>
            <a:off x="2582190" y="4768304"/>
            <a:ext cx="1341738" cy="1117352"/>
          </a:xfrm>
          <a:prstGeom prst="rect">
            <a:avLst/>
          </a:prstGeom>
        </p:spPr>
      </p:pic>
      <p:pic>
        <p:nvPicPr>
          <p:cNvPr id="51" name="圖片 50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3472700" y="2996952"/>
            <a:ext cx="1341738" cy="1117352"/>
          </a:xfrm>
          <a:prstGeom prst="rect">
            <a:avLst/>
          </a:prstGeom>
        </p:spPr>
      </p:pic>
      <p:sp>
        <p:nvSpPr>
          <p:cNvPr id="52" name="文字方塊 51"/>
          <p:cNvSpPr txBox="1"/>
          <p:nvPr/>
        </p:nvSpPr>
        <p:spPr>
          <a:xfrm>
            <a:off x="3995936" y="3284985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FF0000"/>
                </a:solidFill>
              </a:rPr>
              <a:t>q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3779912" y="3759425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r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54" name="橢圓 53"/>
          <p:cNvSpPr/>
          <p:nvPr/>
        </p:nvSpPr>
        <p:spPr>
          <a:xfrm>
            <a:off x="4572000" y="3356992"/>
            <a:ext cx="170745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277484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圖片 53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2654198" y="3789040"/>
            <a:ext cx="1341738" cy="111735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Observation 2: Location of Keystrokes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107505" y="2103241"/>
            <a:ext cx="6078289" cy="4710137"/>
            <a:chOff x="725959" y="1772816"/>
            <a:chExt cx="6078289" cy="4710137"/>
          </a:xfrm>
        </p:grpSpPr>
        <p:cxnSp>
          <p:nvCxnSpPr>
            <p:cNvPr id="7" name="直線箭頭接點 6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箭頭接點 7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10" name="文字方塊 9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</a:t>
              </a:r>
              <a:endParaRPr kumimoji="1" lang="zh-TW" altLang="en-US" dirty="0"/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  0</a:t>
              </a:r>
              <a:endParaRPr kumimoji="1" lang="zh-TW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10</a:t>
              </a:r>
              <a:endParaRPr kumimoji="1" lang="zh-TW" altLang="en-US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20</a:t>
              </a:r>
              <a:endParaRPr kumimoji="1" lang="zh-TW" altLang="en-US" dirty="0"/>
            </a:p>
          </p:txBody>
        </p:sp>
      </p:grpSp>
      <p:sp>
        <p:nvSpPr>
          <p:cNvPr id="16" name="文字方塊 15"/>
          <p:cNvSpPr txBox="1"/>
          <p:nvPr/>
        </p:nvSpPr>
        <p:spPr>
          <a:xfrm>
            <a:off x="1547664" y="522920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z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1475656" y="505556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x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1691680" y="512757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c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763688" y="505556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v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2339752" y="4361112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a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2195736" y="458112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d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2428528" y="462352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f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2555776" y="446273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s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3131840" y="422108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e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3275856" y="407707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w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2627784" y="498356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b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4139952" y="486916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FF0000"/>
                </a:solidFill>
              </a:rPr>
              <a:t>t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3275856" y="501317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g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36" name="橢圓 35"/>
          <p:cNvSpPr/>
          <p:nvPr/>
        </p:nvSpPr>
        <p:spPr>
          <a:xfrm>
            <a:off x="4499992" y="4941168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8" name="TextBox 3"/>
          <p:cNvSpPr txBox="1"/>
          <p:nvPr/>
        </p:nvSpPr>
        <p:spPr>
          <a:xfrm>
            <a:off x="971600" y="1383161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Model each keystroke location as Gaussian distribution</a:t>
            </a:r>
          </a:p>
        </p:txBody>
      </p:sp>
      <p:sp>
        <p:nvSpPr>
          <p:cNvPr id="44" name="TextBox 3"/>
          <p:cNvSpPr txBox="1"/>
          <p:nvPr/>
        </p:nvSpPr>
        <p:spPr>
          <a:xfrm>
            <a:off x="2123728" y="2276872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Point cloud (after fitting with training data)</a:t>
            </a:r>
          </a:p>
        </p:txBody>
      </p:sp>
      <p:sp>
        <p:nvSpPr>
          <p:cNvPr id="46" name="TextBox 67"/>
          <p:cNvSpPr txBox="1"/>
          <p:nvPr/>
        </p:nvSpPr>
        <p:spPr>
          <a:xfrm>
            <a:off x="5544616" y="3388929"/>
            <a:ext cx="4139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cs typeface="Lucida Bright"/>
              </a:rPr>
              <a:t>Detected keystroke location</a:t>
            </a:r>
          </a:p>
        </p:txBody>
      </p:sp>
      <p:sp>
        <p:nvSpPr>
          <p:cNvPr id="47" name="橢圓 46"/>
          <p:cNvSpPr/>
          <p:nvPr/>
        </p:nvSpPr>
        <p:spPr>
          <a:xfrm>
            <a:off x="5370717" y="3547887"/>
            <a:ext cx="170745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51" name="圖片 5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40000"/>
          </a:blip>
          <a:stretch>
            <a:fillRect/>
          </a:stretch>
        </p:blipFill>
        <p:spPr>
          <a:xfrm>
            <a:off x="3563888" y="4615904"/>
            <a:ext cx="1341738" cy="1117352"/>
          </a:xfrm>
          <a:prstGeom prst="rect">
            <a:avLst/>
          </a:prstGeom>
        </p:spPr>
      </p:pic>
      <p:pic>
        <p:nvPicPr>
          <p:cNvPr id="52" name="圖片 5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40000"/>
          </a:blip>
          <a:stretch>
            <a:fillRect/>
          </a:stretch>
        </p:blipFill>
        <p:spPr>
          <a:xfrm>
            <a:off x="1835696" y="4149080"/>
            <a:ext cx="1341738" cy="1117352"/>
          </a:xfrm>
          <a:prstGeom prst="rect">
            <a:avLst/>
          </a:prstGeom>
        </p:spPr>
      </p:pic>
      <p:pic>
        <p:nvPicPr>
          <p:cNvPr id="53" name="圖片 5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40000"/>
          </a:blip>
          <a:stretch>
            <a:fillRect/>
          </a:stretch>
        </p:blipFill>
        <p:spPr>
          <a:xfrm>
            <a:off x="1142030" y="4725144"/>
            <a:ext cx="1341738" cy="1117352"/>
          </a:xfrm>
          <a:prstGeom prst="rect">
            <a:avLst/>
          </a:prstGeom>
        </p:spPr>
      </p:pic>
      <p:pic>
        <p:nvPicPr>
          <p:cNvPr id="55" name="圖片 5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40000"/>
          </a:blip>
          <a:stretch>
            <a:fillRect/>
          </a:stretch>
        </p:blipFill>
        <p:spPr>
          <a:xfrm>
            <a:off x="2582190" y="4768304"/>
            <a:ext cx="1341738" cy="1117352"/>
          </a:xfrm>
          <a:prstGeom prst="rect">
            <a:avLst/>
          </a:prstGeom>
        </p:spPr>
      </p:pic>
      <p:pic>
        <p:nvPicPr>
          <p:cNvPr id="56" name="圖片 55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3472700" y="2996952"/>
            <a:ext cx="1341738" cy="1117352"/>
          </a:xfrm>
          <a:prstGeom prst="rect">
            <a:avLst/>
          </a:prstGeom>
        </p:spPr>
      </p:pic>
      <p:sp>
        <p:nvSpPr>
          <p:cNvPr id="57" name="文字方塊 56"/>
          <p:cNvSpPr txBox="1"/>
          <p:nvPr/>
        </p:nvSpPr>
        <p:spPr>
          <a:xfrm>
            <a:off x="3995936" y="3284985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/>
              <a:t>q</a:t>
            </a:r>
            <a:endParaRPr kumimoji="1" lang="zh-TW" altLang="en-US" sz="2400" dirty="0"/>
          </a:p>
        </p:txBody>
      </p:sp>
      <p:sp>
        <p:nvSpPr>
          <p:cNvPr id="58" name="文字方塊 57"/>
          <p:cNvSpPr txBox="1"/>
          <p:nvPr/>
        </p:nvSpPr>
        <p:spPr>
          <a:xfrm>
            <a:off x="3779912" y="3759425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r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36689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Observation 2: Location of Keystrokes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107505" y="2103241"/>
            <a:ext cx="6078289" cy="4710137"/>
            <a:chOff x="725959" y="1772816"/>
            <a:chExt cx="6078289" cy="4710137"/>
          </a:xfrm>
        </p:grpSpPr>
        <p:cxnSp>
          <p:nvCxnSpPr>
            <p:cNvPr id="7" name="直線箭頭接點 6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箭頭接點 7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10" name="文字方塊 9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</a:t>
              </a:r>
              <a:endParaRPr kumimoji="1" lang="zh-TW" altLang="en-US" dirty="0"/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  0</a:t>
              </a:r>
              <a:endParaRPr kumimoji="1" lang="zh-TW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10</a:t>
              </a:r>
              <a:endParaRPr kumimoji="1" lang="zh-TW" altLang="en-US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20</a:t>
              </a:r>
              <a:endParaRPr kumimoji="1" lang="zh-TW" altLang="en-US" dirty="0"/>
            </a:p>
          </p:txBody>
        </p:sp>
      </p:grpSp>
      <p:sp>
        <p:nvSpPr>
          <p:cNvPr id="38" name="橢圓 37"/>
          <p:cNvSpPr/>
          <p:nvPr/>
        </p:nvSpPr>
        <p:spPr>
          <a:xfrm>
            <a:off x="2267744" y="450912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9" name="橢圓 38"/>
          <p:cNvSpPr/>
          <p:nvPr/>
        </p:nvSpPr>
        <p:spPr>
          <a:xfrm>
            <a:off x="2339752" y="4221088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0" name="橢圓 39"/>
          <p:cNvSpPr/>
          <p:nvPr/>
        </p:nvSpPr>
        <p:spPr>
          <a:xfrm>
            <a:off x="2051720" y="4293096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1" name="橢圓 40"/>
          <p:cNvSpPr/>
          <p:nvPr/>
        </p:nvSpPr>
        <p:spPr>
          <a:xfrm>
            <a:off x="2483768" y="4437112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2" name="橢圓 41"/>
          <p:cNvSpPr/>
          <p:nvPr/>
        </p:nvSpPr>
        <p:spPr>
          <a:xfrm>
            <a:off x="2093640" y="4614664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3" name="橢圓 42"/>
          <p:cNvSpPr/>
          <p:nvPr/>
        </p:nvSpPr>
        <p:spPr>
          <a:xfrm>
            <a:off x="2246040" y="4767064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4" name="橢圓 43"/>
          <p:cNvSpPr/>
          <p:nvPr/>
        </p:nvSpPr>
        <p:spPr>
          <a:xfrm>
            <a:off x="2483768" y="4797152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5" name="橢圓 44"/>
          <p:cNvSpPr/>
          <p:nvPr/>
        </p:nvSpPr>
        <p:spPr>
          <a:xfrm>
            <a:off x="3563888" y="4949552"/>
            <a:ext cx="144016" cy="144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6" name="橢圓 45"/>
          <p:cNvSpPr/>
          <p:nvPr/>
        </p:nvSpPr>
        <p:spPr>
          <a:xfrm>
            <a:off x="3716288" y="5101952"/>
            <a:ext cx="144016" cy="144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7" name="橢圓 46"/>
          <p:cNvSpPr/>
          <p:nvPr/>
        </p:nvSpPr>
        <p:spPr>
          <a:xfrm>
            <a:off x="3868688" y="5254352"/>
            <a:ext cx="144016" cy="144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8" name="橢圓 47"/>
          <p:cNvSpPr/>
          <p:nvPr/>
        </p:nvSpPr>
        <p:spPr>
          <a:xfrm>
            <a:off x="4021088" y="4941168"/>
            <a:ext cx="144016" cy="144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9" name="橢圓 48"/>
          <p:cNvSpPr/>
          <p:nvPr/>
        </p:nvSpPr>
        <p:spPr>
          <a:xfrm>
            <a:off x="4139952" y="5157192"/>
            <a:ext cx="144016" cy="144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0" name="橢圓 49"/>
          <p:cNvSpPr/>
          <p:nvPr/>
        </p:nvSpPr>
        <p:spPr>
          <a:xfrm>
            <a:off x="4283968" y="5013176"/>
            <a:ext cx="144016" cy="144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1" name="橢圓 50"/>
          <p:cNvSpPr/>
          <p:nvPr/>
        </p:nvSpPr>
        <p:spPr>
          <a:xfrm>
            <a:off x="3923928" y="5085184"/>
            <a:ext cx="144016" cy="144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52" name="圖片 51"/>
          <p:cNvPicPr>
            <a:picLocks noChangeAspect="1"/>
          </p:cNvPicPr>
          <p:nvPr/>
        </p:nvPicPr>
        <p:blipFill rotWithShape="1">
          <a:blip r:embed="rId3"/>
          <a:srcRect l="11809" t="39426" r="47345" b="19133"/>
          <a:stretch/>
        </p:blipFill>
        <p:spPr>
          <a:xfrm>
            <a:off x="6797517" y="3717034"/>
            <a:ext cx="2346482" cy="1117373"/>
          </a:xfrm>
          <a:prstGeom prst="rect">
            <a:avLst/>
          </a:prstGeom>
        </p:spPr>
      </p:pic>
      <p:pic>
        <p:nvPicPr>
          <p:cNvPr id="56" name="圖片 55"/>
          <p:cNvPicPr>
            <a:picLocks noChangeAspect="1"/>
          </p:cNvPicPr>
          <p:nvPr/>
        </p:nvPicPr>
        <p:blipFill rotWithShape="1">
          <a:blip r:embed="rId3"/>
          <a:srcRect l="11809" t="39426" r="47345" b="19133"/>
          <a:stretch/>
        </p:blipFill>
        <p:spPr>
          <a:xfrm>
            <a:off x="6776963" y="1010611"/>
            <a:ext cx="2346482" cy="1117373"/>
          </a:xfrm>
          <a:prstGeom prst="rect">
            <a:avLst/>
          </a:prstGeom>
        </p:spPr>
      </p:pic>
      <p:pic>
        <p:nvPicPr>
          <p:cNvPr id="63" name="圖片 62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13684" t="53933" r="79814" b="33876"/>
          <a:stretch/>
        </p:blipFill>
        <p:spPr>
          <a:xfrm>
            <a:off x="6906138" y="4106953"/>
            <a:ext cx="373530" cy="328707"/>
          </a:xfrm>
          <a:prstGeom prst="rect">
            <a:avLst/>
          </a:prstGeom>
        </p:spPr>
      </p:pic>
      <p:pic>
        <p:nvPicPr>
          <p:cNvPr id="64" name="圖片 63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13684" t="53933" r="79814" b="33876"/>
          <a:stretch/>
        </p:blipFill>
        <p:spPr>
          <a:xfrm>
            <a:off x="6877707" y="1401983"/>
            <a:ext cx="373530" cy="328707"/>
          </a:xfrm>
          <a:prstGeom prst="rect">
            <a:avLst/>
          </a:prstGeom>
        </p:spPr>
      </p:pic>
      <p:pic>
        <p:nvPicPr>
          <p:cNvPr id="66" name="圖片 65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31854" t="39824" r="61644" b="47431"/>
          <a:stretch/>
        </p:blipFill>
        <p:spPr>
          <a:xfrm>
            <a:off x="7968620" y="3717034"/>
            <a:ext cx="373530" cy="343647"/>
          </a:xfrm>
          <a:prstGeom prst="rect">
            <a:avLst/>
          </a:prstGeom>
        </p:spPr>
      </p:pic>
      <p:pic>
        <p:nvPicPr>
          <p:cNvPr id="67" name="圖片 66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36820" t="67222" r="56418" b="19479"/>
          <a:stretch/>
        </p:blipFill>
        <p:spPr>
          <a:xfrm>
            <a:off x="8229467" y="1757875"/>
            <a:ext cx="388470" cy="358589"/>
          </a:xfrm>
          <a:prstGeom prst="rect">
            <a:avLst/>
          </a:prstGeom>
        </p:spPr>
      </p:pic>
      <p:grpSp>
        <p:nvGrpSpPr>
          <p:cNvPr id="57" name="群組 56"/>
          <p:cNvGrpSpPr/>
          <p:nvPr/>
        </p:nvGrpSpPr>
        <p:grpSpPr>
          <a:xfrm rot="301330">
            <a:off x="6497553" y="1504089"/>
            <a:ext cx="2234708" cy="1926369"/>
            <a:chOff x="5799953" y="1579271"/>
            <a:chExt cx="2426495" cy="2289846"/>
          </a:xfrm>
        </p:grpSpPr>
        <p:pic>
          <p:nvPicPr>
            <p:cNvPr id="58" name="圖片 5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829870">
              <a:off x="6145641" y="1579271"/>
              <a:ext cx="2080807" cy="2168133"/>
            </a:xfrm>
            <a:prstGeom prst="rect">
              <a:avLst/>
            </a:prstGeom>
          </p:spPr>
        </p:pic>
        <p:pic>
          <p:nvPicPr>
            <p:cNvPr id="59" name="圖片 58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rcRect l="26496" t="23228" r="34288" b="31461"/>
            <a:stretch/>
          </p:blipFill>
          <p:spPr>
            <a:xfrm rot="19103671">
              <a:off x="5799953" y="3112414"/>
              <a:ext cx="696964" cy="756703"/>
            </a:xfrm>
            <a:prstGeom prst="rect">
              <a:avLst/>
            </a:prstGeom>
          </p:spPr>
        </p:pic>
      </p:grpSp>
      <p:grpSp>
        <p:nvGrpSpPr>
          <p:cNvPr id="60" name="群組 59"/>
          <p:cNvGrpSpPr/>
          <p:nvPr/>
        </p:nvGrpSpPr>
        <p:grpSpPr>
          <a:xfrm rot="20486577">
            <a:off x="6622916" y="3881515"/>
            <a:ext cx="2256352" cy="1944216"/>
            <a:chOff x="5799953" y="1558056"/>
            <a:chExt cx="2449997" cy="2311061"/>
          </a:xfrm>
        </p:grpSpPr>
        <p:pic>
          <p:nvPicPr>
            <p:cNvPr id="61" name="圖片 60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829870">
              <a:off x="6169144" y="1558056"/>
              <a:ext cx="2080806" cy="2168133"/>
            </a:xfrm>
            <a:prstGeom prst="rect">
              <a:avLst/>
            </a:prstGeom>
          </p:spPr>
        </p:pic>
        <p:pic>
          <p:nvPicPr>
            <p:cNvPr id="62" name="圖片 61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rcRect l="26496" t="23228" r="34288" b="31461"/>
            <a:stretch/>
          </p:blipFill>
          <p:spPr>
            <a:xfrm rot="19103671">
              <a:off x="5799953" y="3112414"/>
              <a:ext cx="696964" cy="756703"/>
            </a:xfrm>
            <a:prstGeom prst="rect">
              <a:avLst/>
            </a:prstGeom>
          </p:spPr>
        </p:pic>
      </p:grpSp>
      <p:sp>
        <p:nvSpPr>
          <p:cNvPr id="68" name="TextBox 3"/>
          <p:cNvSpPr txBox="1"/>
          <p:nvPr/>
        </p:nvSpPr>
        <p:spPr>
          <a:xfrm>
            <a:off x="6012160" y="1268761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</a:rPr>
              <a:t>v-&gt;a</a:t>
            </a:r>
          </a:p>
        </p:txBody>
      </p:sp>
      <p:sp>
        <p:nvSpPr>
          <p:cNvPr id="69" name="TextBox 3"/>
          <p:cNvSpPr txBox="1"/>
          <p:nvPr/>
        </p:nvSpPr>
        <p:spPr>
          <a:xfrm>
            <a:off x="6054286" y="3975448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r-&gt;a</a:t>
            </a:r>
          </a:p>
        </p:txBody>
      </p:sp>
      <p:sp>
        <p:nvSpPr>
          <p:cNvPr id="53" name="橢圓 52"/>
          <p:cNvSpPr/>
          <p:nvPr/>
        </p:nvSpPr>
        <p:spPr>
          <a:xfrm>
            <a:off x="5838262" y="1454903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4" name="橢圓 53"/>
          <p:cNvSpPr/>
          <p:nvPr/>
        </p:nvSpPr>
        <p:spPr>
          <a:xfrm>
            <a:off x="5868144" y="4176265"/>
            <a:ext cx="144016" cy="144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5" name="TextBox 3"/>
          <p:cNvSpPr txBox="1"/>
          <p:nvPr/>
        </p:nvSpPr>
        <p:spPr>
          <a:xfrm>
            <a:off x="2051720" y="494116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</a:rPr>
              <a:t>v-&gt;a</a:t>
            </a:r>
          </a:p>
        </p:txBody>
      </p:sp>
      <p:sp>
        <p:nvSpPr>
          <p:cNvPr id="65" name="TextBox 3"/>
          <p:cNvSpPr txBox="1"/>
          <p:nvPr/>
        </p:nvSpPr>
        <p:spPr>
          <a:xfrm>
            <a:off x="3779912" y="4407495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r-&gt;a</a:t>
            </a:r>
          </a:p>
        </p:txBody>
      </p:sp>
      <p:sp>
        <p:nvSpPr>
          <p:cNvPr id="70" name="橢圓 69"/>
          <p:cNvSpPr/>
          <p:nvPr/>
        </p:nvSpPr>
        <p:spPr>
          <a:xfrm>
            <a:off x="6213243" y="2507837"/>
            <a:ext cx="1152128" cy="1152128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1" name="橢圓 70"/>
          <p:cNvSpPr/>
          <p:nvPr/>
        </p:nvSpPr>
        <p:spPr>
          <a:xfrm>
            <a:off x="6588224" y="5157192"/>
            <a:ext cx="1152128" cy="1152128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cxnSp>
        <p:nvCxnSpPr>
          <p:cNvPr id="72" name="直線箭頭接點 71"/>
          <p:cNvCxnSpPr/>
          <p:nvPr/>
        </p:nvCxnSpPr>
        <p:spPr>
          <a:xfrm>
            <a:off x="4139952" y="2708920"/>
            <a:ext cx="2520280" cy="2664296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3" name="直線箭頭接點 72"/>
          <p:cNvCxnSpPr/>
          <p:nvPr/>
        </p:nvCxnSpPr>
        <p:spPr>
          <a:xfrm>
            <a:off x="4139952" y="2708920"/>
            <a:ext cx="1944216" cy="288032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4" name="TextBox 3"/>
          <p:cNvSpPr txBox="1"/>
          <p:nvPr/>
        </p:nvSpPr>
        <p:spPr>
          <a:xfrm>
            <a:off x="2051720" y="2204864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Location of v and r is different</a:t>
            </a:r>
          </a:p>
        </p:txBody>
      </p:sp>
    </p:spTree>
    <p:extLst>
      <p:ext uri="{BB962C8B-B14F-4D97-AF65-F5344CB8AC3E}">
        <p14:creationId xmlns:p14="http://schemas.microsoft.com/office/powerpoint/2010/main" val="266700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69" grpId="0"/>
      <p:bldP spid="54" grpId="0" animBg="1"/>
      <p:bldP spid="55" grpId="0"/>
      <p:bldP spid="65" grpId="0"/>
      <p:bldP spid="70" grpId="0" animBg="1"/>
      <p:bldP spid="71" grpId="0" animBg="1"/>
      <p:bldP spid="7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投影片編號版面配置區 3"/>
          <p:cNvSpPr txBox="1">
            <a:spLocks/>
          </p:cNvSpPr>
          <p:nvPr/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B9A32F-3905-47F9-9BBF-0F8DB231018F}" type="slidenum">
              <a:rPr lang="zh-TW" altLang="en-US" smtClean="0"/>
              <a:pPr/>
              <a:t>87</a:t>
            </a:fld>
            <a:endParaRPr lang="zh-TW" altLang="en-US"/>
          </a:p>
        </p:txBody>
      </p:sp>
      <p:pic>
        <p:nvPicPr>
          <p:cNvPr id="34" name="圖片 33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70" y="1844824"/>
            <a:ext cx="10335700" cy="5184000"/>
          </a:xfrm>
          <a:prstGeom prst="rect">
            <a:avLst/>
          </a:prstGeom>
        </p:spPr>
      </p:pic>
      <p:grpSp>
        <p:nvGrpSpPr>
          <p:cNvPr id="35" name="群組 34"/>
          <p:cNvGrpSpPr/>
          <p:nvPr/>
        </p:nvGrpSpPr>
        <p:grpSpPr>
          <a:xfrm>
            <a:off x="1187624" y="2276875"/>
            <a:ext cx="3832730" cy="338554"/>
            <a:chOff x="4499992" y="1444136"/>
            <a:chExt cx="3832730" cy="338553"/>
          </a:xfrm>
        </p:grpSpPr>
        <p:sp>
          <p:nvSpPr>
            <p:cNvPr id="36" name="TextBox 67"/>
            <p:cNvSpPr txBox="1"/>
            <p:nvPr/>
          </p:nvSpPr>
          <p:spPr>
            <a:xfrm>
              <a:off x="4860032" y="1444136"/>
              <a:ext cx="3472690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/>
                  <a:cs typeface="Lucida Bright"/>
                </a:rPr>
                <a:t>z-axis linear acceleration</a:t>
              </a:r>
            </a:p>
          </p:txBody>
        </p:sp>
        <p:cxnSp>
          <p:nvCxnSpPr>
            <p:cNvPr id="37" name="直線接點 36"/>
            <p:cNvCxnSpPr/>
            <p:nvPr/>
          </p:nvCxnSpPr>
          <p:spPr>
            <a:xfrm>
              <a:off x="4499992" y="1628800"/>
              <a:ext cx="36004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67"/>
          <p:cNvSpPr txBox="1"/>
          <p:nvPr/>
        </p:nvSpPr>
        <p:spPr>
          <a:xfrm>
            <a:off x="1547664" y="2636912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keystroke</a:t>
            </a:r>
          </a:p>
        </p:txBody>
      </p:sp>
      <p:sp>
        <p:nvSpPr>
          <p:cNvPr id="41" name="橢圓 40"/>
          <p:cNvSpPr/>
          <p:nvPr/>
        </p:nvSpPr>
        <p:spPr>
          <a:xfrm>
            <a:off x="1331640" y="270892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2" name="橢圓 41"/>
          <p:cNvSpPr/>
          <p:nvPr/>
        </p:nvSpPr>
        <p:spPr>
          <a:xfrm>
            <a:off x="1484040" y="4005064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3" name="橢圓 42"/>
          <p:cNvSpPr/>
          <p:nvPr/>
        </p:nvSpPr>
        <p:spPr>
          <a:xfrm>
            <a:off x="2051720" y="4005064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4" name="橢圓 43"/>
          <p:cNvSpPr/>
          <p:nvPr/>
        </p:nvSpPr>
        <p:spPr>
          <a:xfrm>
            <a:off x="3923928" y="378904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5" name="橢圓 44"/>
          <p:cNvSpPr/>
          <p:nvPr/>
        </p:nvSpPr>
        <p:spPr>
          <a:xfrm>
            <a:off x="4716016" y="3573016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6" name="橢圓 45"/>
          <p:cNvSpPr/>
          <p:nvPr/>
        </p:nvSpPr>
        <p:spPr>
          <a:xfrm>
            <a:off x="5364088" y="270892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7" name="橢圓 46"/>
          <p:cNvSpPr/>
          <p:nvPr/>
        </p:nvSpPr>
        <p:spPr>
          <a:xfrm>
            <a:off x="6084168" y="3356992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8" name="橢圓 47"/>
          <p:cNvSpPr/>
          <p:nvPr/>
        </p:nvSpPr>
        <p:spPr>
          <a:xfrm>
            <a:off x="7452320" y="2924944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9" name="橢圓 48"/>
          <p:cNvSpPr/>
          <p:nvPr/>
        </p:nvSpPr>
        <p:spPr>
          <a:xfrm>
            <a:off x="6876256" y="3717032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8" name="TextBox 5"/>
          <p:cNvSpPr txBox="1"/>
          <p:nvPr/>
        </p:nvSpPr>
        <p:spPr>
          <a:xfrm>
            <a:off x="-108520" y="0"/>
            <a:ext cx="936104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Observation 3: Time Interval</a:t>
            </a:r>
            <a:endParaRPr lang="en-US" altLang="zh-TW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74879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投影片編號版面配置區 3"/>
          <p:cNvSpPr txBox="1">
            <a:spLocks/>
          </p:cNvSpPr>
          <p:nvPr/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B9A32F-3905-47F9-9BBF-0F8DB231018F}" type="slidenum">
              <a:rPr lang="zh-TW" altLang="en-US" smtClean="0"/>
              <a:pPr/>
              <a:t>88</a:t>
            </a:fld>
            <a:endParaRPr lang="zh-TW" altLang="en-US"/>
          </a:p>
        </p:txBody>
      </p:sp>
      <p:pic>
        <p:nvPicPr>
          <p:cNvPr id="34" name="圖片 33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70" y="1844824"/>
            <a:ext cx="10335700" cy="5184000"/>
          </a:xfrm>
          <a:prstGeom prst="rect">
            <a:avLst/>
          </a:prstGeom>
        </p:spPr>
      </p:pic>
      <p:grpSp>
        <p:nvGrpSpPr>
          <p:cNvPr id="35" name="群組 34"/>
          <p:cNvGrpSpPr/>
          <p:nvPr/>
        </p:nvGrpSpPr>
        <p:grpSpPr>
          <a:xfrm>
            <a:off x="1187624" y="2276875"/>
            <a:ext cx="3832730" cy="338554"/>
            <a:chOff x="4499992" y="1444136"/>
            <a:chExt cx="3832730" cy="338553"/>
          </a:xfrm>
        </p:grpSpPr>
        <p:sp>
          <p:nvSpPr>
            <p:cNvPr id="36" name="TextBox 67"/>
            <p:cNvSpPr txBox="1"/>
            <p:nvPr/>
          </p:nvSpPr>
          <p:spPr>
            <a:xfrm>
              <a:off x="4860032" y="1444136"/>
              <a:ext cx="3472690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/>
                  <a:cs typeface="Lucida Bright"/>
                </a:rPr>
                <a:t>z-axis linear acceleration</a:t>
              </a:r>
            </a:p>
          </p:txBody>
        </p:sp>
        <p:cxnSp>
          <p:nvCxnSpPr>
            <p:cNvPr id="37" name="直線接點 36"/>
            <p:cNvCxnSpPr/>
            <p:nvPr/>
          </p:nvCxnSpPr>
          <p:spPr>
            <a:xfrm>
              <a:off x="4499992" y="1628800"/>
              <a:ext cx="36004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67"/>
          <p:cNvSpPr txBox="1"/>
          <p:nvPr/>
        </p:nvSpPr>
        <p:spPr>
          <a:xfrm>
            <a:off x="1547664" y="2636912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keystroke</a:t>
            </a:r>
          </a:p>
        </p:txBody>
      </p:sp>
      <p:sp>
        <p:nvSpPr>
          <p:cNvPr id="41" name="橢圓 40"/>
          <p:cNvSpPr/>
          <p:nvPr/>
        </p:nvSpPr>
        <p:spPr>
          <a:xfrm>
            <a:off x="1331640" y="270892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2" name="橢圓 41"/>
          <p:cNvSpPr/>
          <p:nvPr/>
        </p:nvSpPr>
        <p:spPr>
          <a:xfrm>
            <a:off x="1484040" y="4005064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3" name="橢圓 42"/>
          <p:cNvSpPr/>
          <p:nvPr/>
        </p:nvSpPr>
        <p:spPr>
          <a:xfrm>
            <a:off x="2051720" y="4005064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4" name="橢圓 43"/>
          <p:cNvSpPr/>
          <p:nvPr/>
        </p:nvSpPr>
        <p:spPr>
          <a:xfrm>
            <a:off x="3923928" y="378904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5" name="橢圓 44"/>
          <p:cNvSpPr/>
          <p:nvPr/>
        </p:nvSpPr>
        <p:spPr>
          <a:xfrm>
            <a:off x="4716016" y="3573016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6" name="橢圓 45"/>
          <p:cNvSpPr/>
          <p:nvPr/>
        </p:nvSpPr>
        <p:spPr>
          <a:xfrm>
            <a:off x="5364088" y="270892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7" name="橢圓 46"/>
          <p:cNvSpPr/>
          <p:nvPr/>
        </p:nvSpPr>
        <p:spPr>
          <a:xfrm>
            <a:off x="6084168" y="3356992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8" name="橢圓 47"/>
          <p:cNvSpPr/>
          <p:nvPr/>
        </p:nvSpPr>
        <p:spPr>
          <a:xfrm>
            <a:off x="7452320" y="2924944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9" name="橢圓 48"/>
          <p:cNvSpPr/>
          <p:nvPr/>
        </p:nvSpPr>
        <p:spPr>
          <a:xfrm>
            <a:off x="6876256" y="3717032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cxnSp>
        <p:nvCxnSpPr>
          <p:cNvPr id="3" name="直線箭頭接點 2"/>
          <p:cNvCxnSpPr/>
          <p:nvPr/>
        </p:nvCxnSpPr>
        <p:spPr>
          <a:xfrm>
            <a:off x="2339752" y="4005064"/>
            <a:ext cx="1512168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TextBox 67"/>
          <p:cNvSpPr txBox="1"/>
          <p:nvPr/>
        </p:nvSpPr>
        <p:spPr>
          <a:xfrm>
            <a:off x="2615540" y="3543134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Lucida Bright"/>
                <a:cs typeface="Lucida Bright"/>
              </a:rPr>
              <a:t>0.6 sec</a:t>
            </a:r>
          </a:p>
        </p:txBody>
      </p:sp>
      <p:sp>
        <p:nvSpPr>
          <p:cNvPr id="22" name="TextBox 5"/>
          <p:cNvSpPr txBox="1"/>
          <p:nvPr/>
        </p:nvSpPr>
        <p:spPr>
          <a:xfrm>
            <a:off x="-108520" y="0"/>
            <a:ext cx="936104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Observation 3: Time Interval</a:t>
            </a:r>
            <a:endParaRPr lang="en-US" altLang="zh-TW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90131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108520" y="0"/>
            <a:ext cx="936104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Observation 3: Time Interval</a:t>
            </a:r>
            <a:endParaRPr lang="en-US" altLang="zh-TW" sz="2800" dirty="0">
              <a:solidFill>
                <a:schemeClr val="bg1"/>
              </a:solidFill>
            </a:endParaRPr>
          </a:p>
        </p:txBody>
      </p:sp>
      <p:pic>
        <p:nvPicPr>
          <p:cNvPr id="2" name="圖片 1" descr="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8172"/>
            <a:ext cx="9144000" cy="4879181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567467" y="5389928"/>
            <a:ext cx="7740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FF0000"/>
                </a:solidFill>
              </a:rPr>
              <a:t>LL</a:t>
            </a:r>
            <a:r>
              <a:rPr kumimoji="1" lang="en-US" altLang="zh-TW" sz="2400" dirty="0"/>
              <a:t>            </a:t>
            </a:r>
            <a:r>
              <a:rPr kumimoji="1" lang="en-US" altLang="zh-TW" sz="2400" dirty="0">
                <a:solidFill>
                  <a:srgbClr val="FF0000"/>
                </a:solidFill>
              </a:rPr>
              <a:t>L</a:t>
            </a:r>
            <a:r>
              <a:rPr kumimoji="1" lang="en-US" altLang="zh-TW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</a:t>
            </a:r>
            <a:r>
              <a:rPr kumimoji="1" lang="en-US" altLang="zh-TW" sz="2400" dirty="0">
                <a:solidFill>
                  <a:srgbClr val="FF0000"/>
                </a:solidFill>
              </a:rPr>
              <a:t>L</a:t>
            </a:r>
            <a:r>
              <a:rPr kumimoji="1" lang="en-US" altLang="zh-TW" sz="2400" dirty="0"/>
              <a:t>          </a:t>
            </a:r>
            <a:r>
              <a:rPr kumimoji="1" lang="en-US" altLang="zh-TW" sz="2400" dirty="0">
                <a:solidFill>
                  <a:srgbClr val="FF0000"/>
                </a:solidFill>
              </a:rPr>
              <a:t>L</a:t>
            </a:r>
            <a:r>
              <a:rPr kumimoji="1" lang="en-US" altLang="zh-TW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RR</a:t>
            </a:r>
            <a:r>
              <a:rPr kumimoji="1" lang="en-US" altLang="zh-TW" sz="2400" dirty="0">
                <a:solidFill>
                  <a:srgbClr val="FF0000"/>
                </a:solidFill>
              </a:rPr>
              <a:t>L</a:t>
            </a:r>
            <a:r>
              <a:rPr kumimoji="1" lang="en-US" altLang="zh-TW" sz="2400" dirty="0"/>
              <a:t>       </a:t>
            </a:r>
            <a:r>
              <a:rPr kumimoji="1" lang="en-US" altLang="zh-TW" sz="2400" dirty="0">
                <a:solidFill>
                  <a:srgbClr val="FF0000"/>
                </a:solidFill>
              </a:rPr>
              <a:t>L</a:t>
            </a:r>
            <a:r>
              <a:rPr kumimoji="1" lang="en-US" altLang="zh-TW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RRR</a:t>
            </a:r>
            <a:r>
              <a:rPr kumimoji="1" lang="en-US" altLang="zh-TW" sz="2400" dirty="0">
                <a:solidFill>
                  <a:srgbClr val="FF0000"/>
                </a:solidFill>
              </a:rPr>
              <a:t>L</a:t>
            </a:r>
            <a:r>
              <a:rPr kumimoji="1" lang="en-US" altLang="zh-TW" sz="2400" dirty="0"/>
              <a:t>     </a:t>
            </a:r>
            <a:r>
              <a:rPr kumimoji="1" lang="en-US" altLang="zh-TW" sz="2400" dirty="0">
                <a:solidFill>
                  <a:srgbClr val="FF0000"/>
                </a:solidFill>
              </a:rPr>
              <a:t>L</a:t>
            </a:r>
            <a:r>
              <a:rPr kumimoji="1" lang="en-US" altLang="zh-TW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RRRR</a:t>
            </a:r>
            <a:r>
              <a:rPr kumimoji="1" lang="en-US" altLang="zh-TW" sz="2400" dirty="0">
                <a:solidFill>
                  <a:srgbClr val="FF0000"/>
                </a:solidFill>
              </a:rPr>
              <a:t>L</a:t>
            </a:r>
            <a:r>
              <a:rPr kumimoji="1" lang="en-US" altLang="zh-TW" sz="2400" dirty="0"/>
              <a:t>   </a:t>
            </a:r>
            <a:r>
              <a:rPr kumimoji="1" lang="en-US" altLang="zh-TW" sz="2400" dirty="0">
                <a:solidFill>
                  <a:srgbClr val="FF0000"/>
                </a:solidFill>
              </a:rPr>
              <a:t>L</a:t>
            </a:r>
            <a:r>
              <a:rPr kumimoji="1" lang="en-US" altLang="zh-TW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RRRRR</a:t>
            </a:r>
            <a:r>
              <a:rPr kumimoji="1" lang="en-US" altLang="zh-TW" sz="2400" dirty="0">
                <a:solidFill>
                  <a:srgbClr val="FF0000"/>
                </a:solidFill>
              </a:rPr>
              <a:t>L</a:t>
            </a:r>
            <a:endParaRPr kumimoji="1"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9319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DFF025-1187-CF4A-A047-B95C49EE90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rgbClr val="FF7E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4252" y="1887890"/>
            <a:ext cx="5677705" cy="21591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1FD198-16A7-EE4A-BE35-F7123CF461EE}"/>
              </a:ext>
            </a:extLst>
          </p:cNvPr>
          <p:cNvSpPr txBox="1"/>
          <p:nvPr/>
        </p:nvSpPr>
        <p:spPr>
          <a:xfrm>
            <a:off x="170431" y="939259"/>
            <a:ext cx="7479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of a given observation/measurement sequence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8B2B2AA-E5C4-914B-92FF-28C7D0BEA41E}"/>
              </a:ext>
            </a:extLst>
          </p:cNvPr>
          <p:cNvSpPr/>
          <p:nvPr/>
        </p:nvSpPr>
        <p:spPr>
          <a:xfrm rot="17105787" flipH="1">
            <a:off x="1341601" y="1334071"/>
            <a:ext cx="599292" cy="96316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FDAA3-5727-4549-AF8A-6DF52378ADE4}"/>
              </a:ext>
            </a:extLst>
          </p:cNvPr>
          <p:cNvSpPr txBox="1"/>
          <p:nvPr/>
        </p:nvSpPr>
        <p:spPr>
          <a:xfrm>
            <a:off x="496135" y="4118492"/>
            <a:ext cx="2290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Marginal probability rule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DBA1F095-020C-0B44-A872-03830EA6551A}"/>
              </a:ext>
            </a:extLst>
          </p:cNvPr>
          <p:cNvSpPr/>
          <p:nvPr/>
        </p:nvSpPr>
        <p:spPr>
          <a:xfrm rot="18613450" flipH="1" flipV="1">
            <a:off x="2088507" y="3988750"/>
            <a:ext cx="1930899" cy="1001598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76CF64-E7E2-9F43-A34D-5160B78E3D7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253690341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7200"/>
            <a:ext cx="9144000" cy="4879181"/>
          </a:xfrm>
          <a:prstGeom prst="rect">
            <a:avLst/>
          </a:prstGeom>
        </p:spPr>
      </p:pic>
      <p:sp>
        <p:nvSpPr>
          <p:cNvPr id="4" name="TextBox 5"/>
          <p:cNvSpPr txBox="1"/>
          <p:nvPr/>
        </p:nvSpPr>
        <p:spPr>
          <a:xfrm>
            <a:off x="-108520" y="0"/>
            <a:ext cx="936104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Observation 3: Time Interval</a:t>
            </a:r>
            <a:endParaRPr lang="en-US" altLang="zh-TW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09624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detection1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013177"/>
            <a:ext cx="3170499" cy="1469159"/>
          </a:xfrm>
          <a:prstGeom prst="rect">
            <a:avLst/>
          </a:prstGeom>
        </p:spPr>
      </p:pic>
      <p:graphicFrame>
        <p:nvGraphicFramePr>
          <p:cNvPr id="4" name="物件 3"/>
          <p:cNvGraphicFramePr>
            <a:graphicFrameLocks noChangeAspect="1"/>
          </p:cNvGraphicFramePr>
          <p:nvPr/>
        </p:nvGraphicFramePr>
        <p:xfrm>
          <a:off x="158752" y="2481263"/>
          <a:ext cx="8683625" cy="147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方程式" r:id="rId5" imgW="5156200" imgH="876300" progId="Equation.3">
                  <p:embed/>
                </p:oleObj>
              </mc:Choice>
              <mc:Fallback>
                <p:oleObj name="方程式" r:id="rId5" imgW="5156200" imgH="876300" progId="Equation.3">
                  <p:embed/>
                  <p:pic>
                    <p:nvPicPr>
                      <p:cNvPr id="4" name="物件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752" y="2481263"/>
                        <a:ext cx="8683625" cy="1477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Bayesian Inference</a:t>
            </a:r>
          </a:p>
        </p:txBody>
      </p:sp>
      <p:sp>
        <p:nvSpPr>
          <p:cNvPr id="7" name="左大括弧 6"/>
          <p:cNvSpPr/>
          <p:nvPr/>
        </p:nvSpPr>
        <p:spPr>
          <a:xfrm rot="16200000">
            <a:off x="1403648" y="2594795"/>
            <a:ext cx="504056" cy="2520279"/>
          </a:xfrm>
          <a:prstGeom prst="leftBrace">
            <a:avLst>
              <a:gd name="adj1" fmla="val 8333"/>
              <a:gd name="adj2" fmla="val 49280"/>
            </a:avLst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" name="左大括弧 7"/>
          <p:cNvSpPr/>
          <p:nvPr/>
        </p:nvSpPr>
        <p:spPr>
          <a:xfrm rot="16200000">
            <a:off x="3563891" y="3026842"/>
            <a:ext cx="504056" cy="1656182"/>
          </a:xfrm>
          <a:prstGeom prst="leftBrace">
            <a:avLst>
              <a:gd name="adj1" fmla="val 8333"/>
              <a:gd name="adj2" fmla="val 49280"/>
            </a:avLst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TextBox 3"/>
          <p:cNvSpPr txBox="1"/>
          <p:nvPr/>
        </p:nvSpPr>
        <p:spPr>
          <a:xfrm>
            <a:off x="107504" y="4178971"/>
            <a:ext cx="33123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Number of keystrokes</a:t>
            </a:r>
          </a:p>
        </p:txBody>
      </p:sp>
      <p:sp>
        <p:nvSpPr>
          <p:cNvPr id="10" name="TextBox 3"/>
          <p:cNvSpPr txBox="1"/>
          <p:nvPr/>
        </p:nvSpPr>
        <p:spPr>
          <a:xfrm>
            <a:off x="2987824" y="4178971"/>
            <a:ext cx="2808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Location distribution</a:t>
            </a:r>
          </a:p>
        </p:txBody>
      </p:sp>
      <p:sp>
        <p:nvSpPr>
          <p:cNvPr id="11" name="TextBox 3"/>
          <p:cNvSpPr txBox="1"/>
          <p:nvPr/>
        </p:nvSpPr>
        <p:spPr>
          <a:xfrm>
            <a:off x="5868144" y="4178971"/>
            <a:ext cx="38884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Time interval distribution</a:t>
            </a:r>
          </a:p>
        </p:txBody>
      </p:sp>
      <p:pic>
        <p:nvPicPr>
          <p:cNvPr id="34" name="圖片 33" descr="Screen Shot 2015-08-30 at 11.16.38 PM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797152"/>
            <a:ext cx="3384376" cy="1876419"/>
          </a:xfrm>
          <a:prstGeom prst="rect">
            <a:avLst/>
          </a:prstGeom>
        </p:spPr>
      </p:pic>
      <p:sp>
        <p:nvSpPr>
          <p:cNvPr id="13" name="左大括弧 12"/>
          <p:cNvSpPr/>
          <p:nvPr/>
        </p:nvSpPr>
        <p:spPr>
          <a:xfrm rot="5400000">
            <a:off x="395536" y="1772818"/>
            <a:ext cx="504056" cy="936103"/>
          </a:xfrm>
          <a:prstGeom prst="leftBrace">
            <a:avLst>
              <a:gd name="adj1" fmla="val 8333"/>
              <a:gd name="adj2" fmla="val 49280"/>
            </a:avLst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" name="TextBox 3"/>
          <p:cNvSpPr txBox="1"/>
          <p:nvPr/>
        </p:nvSpPr>
        <p:spPr>
          <a:xfrm>
            <a:off x="179512" y="1556794"/>
            <a:ext cx="75608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The probability of the observed motion given </a:t>
            </a:r>
            <a:r>
              <a:rPr lang="en-US" sz="2200" dirty="0" err="1">
                <a:solidFill>
                  <a:srgbClr val="FF0000"/>
                </a:solidFill>
              </a:rPr>
              <a:t>word</a:t>
            </a:r>
            <a:r>
              <a:rPr lang="en-US" sz="2200" baseline="-25000" dirty="0" err="1">
                <a:solidFill>
                  <a:srgbClr val="FF0000"/>
                </a:solidFill>
              </a:rPr>
              <a:t>i</a:t>
            </a:r>
            <a:endParaRPr lang="en-US" sz="2200" baseline="-25000" dirty="0">
              <a:solidFill>
                <a:srgbClr val="FF0000"/>
              </a:solidFill>
            </a:endParaRPr>
          </a:p>
        </p:txBody>
      </p:sp>
      <p:sp>
        <p:nvSpPr>
          <p:cNvPr id="18" name="左大括弧 17"/>
          <p:cNvSpPr/>
          <p:nvPr/>
        </p:nvSpPr>
        <p:spPr>
          <a:xfrm rot="16200000">
            <a:off x="6480212" y="1844095"/>
            <a:ext cx="504056" cy="4032448"/>
          </a:xfrm>
          <a:prstGeom prst="leftBrace">
            <a:avLst>
              <a:gd name="adj1" fmla="val 8333"/>
              <a:gd name="adj2" fmla="val 49280"/>
            </a:avLst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6" name="群組 5"/>
          <p:cNvGrpSpPr/>
          <p:nvPr/>
        </p:nvGrpSpPr>
        <p:grpSpPr>
          <a:xfrm>
            <a:off x="4718712" y="2970817"/>
            <a:ext cx="5328592" cy="3626535"/>
            <a:chOff x="4700036" y="2996952"/>
            <a:chExt cx="5328592" cy="3626535"/>
          </a:xfrm>
        </p:grpSpPr>
        <p:sp>
          <p:nvSpPr>
            <p:cNvPr id="17" name="文字方塊 16"/>
            <p:cNvSpPr txBox="1"/>
            <p:nvPr/>
          </p:nvSpPr>
          <p:spPr>
            <a:xfrm>
              <a:off x="5940152" y="4221088"/>
              <a:ext cx="3600400" cy="36004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kumimoji="1" lang="zh-TW" altLang="en-US" dirty="0"/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5868144" y="4869160"/>
              <a:ext cx="3600400" cy="175432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kumimoji="1" lang="en-US" altLang="zh-TW" dirty="0"/>
            </a:p>
            <a:p>
              <a:endParaRPr kumimoji="1" lang="en-US" altLang="zh-TW" dirty="0"/>
            </a:p>
            <a:p>
              <a:endParaRPr kumimoji="1" lang="en-US" altLang="zh-TW" dirty="0"/>
            </a:p>
            <a:p>
              <a:endParaRPr kumimoji="1" lang="en-US" altLang="zh-TW" dirty="0"/>
            </a:p>
            <a:p>
              <a:endParaRPr kumimoji="1" lang="en-US" altLang="zh-TW" dirty="0"/>
            </a:p>
            <a:p>
              <a:endParaRPr kumimoji="1" lang="zh-TW" altLang="en-US" dirty="0"/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4700036" y="2996952"/>
              <a:ext cx="5328592" cy="120032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kumimoji="1" lang="en-US" altLang="zh-TW" dirty="0"/>
            </a:p>
            <a:p>
              <a:endParaRPr kumimoji="1" lang="en-US" altLang="zh-TW" dirty="0"/>
            </a:p>
            <a:p>
              <a:endParaRPr kumimoji="1" lang="en-US" altLang="zh-TW" dirty="0"/>
            </a:p>
            <a:p>
              <a:endParaRPr kumimoji="1" lang="zh-TW" altLang="en-US" dirty="0"/>
            </a:p>
          </p:txBody>
        </p:sp>
      </p:grpSp>
      <p:pic>
        <p:nvPicPr>
          <p:cNvPr id="15" name="圖片 14" descr="Screen Shot 2015-09-06 at 5.54.25 PM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827736"/>
            <a:ext cx="2453960" cy="1769616"/>
          </a:xfrm>
          <a:prstGeom prst="rect">
            <a:avLst/>
          </a:prstGeom>
        </p:spPr>
      </p:pic>
      <p:grpSp>
        <p:nvGrpSpPr>
          <p:cNvPr id="23" name="群組 22"/>
          <p:cNvGrpSpPr/>
          <p:nvPr/>
        </p:nvGrpSpPr>
        <p:grpSpPr>
          <a:xfrm>
            <a:off x="2916852" y="2780928"/>
            <a:ext cx="2664296" cy="4052976"/>
            <a:chOff x="2915816" y="2924944"/>
            <a:chExt cx="2664296" cy="3485069"/>
          </a:xfrm>
        </p:grpSpPr>
        <p:sp>
          <p:nvSpPr>
            <p:cNvPr id="16" name="文字方塊 15"/>
            <p:cNvSpPr txBox="1"/>
            <p:nvPr/>
          </p:nvSpPr>
          <p:spPr>
            <a:xfrm>
              <a:off x="2915816" y="4225226"/>
              <a:ext cx="2519244" cy="43342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kumimoji="1" lang="zh-TW" altLang="en-US" dirty="0"/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3131840" y="4655686"/>
              <a:ext cx="2448272" cy="175432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kumimoji="1" lang="en-US" altLang="zh-TW" dirty="0"/>
            </a:p>
            <a:p>
              <a:endParaRPr kumimoji="1" lang="en-US" altLang="zh-TW" dirty="0"/>
            </a:p>
            <a:p>
              <a:endParaRPr kumimoji="1" lang="en-US" altLang="zh-TW" dirty="0"/>
            </a:p>
            <a:p>
              <a:endParaRPr kumimoji="1" lang="en-US" altLang="zh-TW" dirty="0"/>
            </a:p>
            <a:p>
              <a:endParaRPr kumimoji="1" lang="en-US" altLang="zh-TW" dirty="0"/>
            </a:p>
            <a:p>
              <a:endParaRPr kumimoji="1" lang="zh-TW" altLang="en-US" dirty="0"/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2971631" y="2924944"/>
              <a:ext cx="1808265" cy="127032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br>
                <a:rPr kumimoji="1" lang="en-US" altLang="zh-TW" dirty="0"/>
              </a:br>
              <a:br>
                <a:rPr kumimoji="1" lang="en-US" altLang="zh-TW" dirty="0"/>
              </a:br>
              <a:br>
                <a:rPr kumimoji="1" lang="en-US" altLang="zh-TW" dirty="0"/>
              </a:br>
              <a:endParaRPr kumimoji="1" lang="en-US" altLang="zh-TW" dirty="0"/>
            </a:p>
            <a:p>
              <a:endParaRPr kumimoji="1" lang="zh-TW" altLang="en-US" dirty="0"/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-828600" y="2924944"/>
            <a:ext cx="3903176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2228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>
                <a:solidFill>
                  <a:schemeClr val="bg1">
                    <a:lumMod val="65000"/>
                  </a:schemeClr>
                </a:solidFill>
              </a:rPr>
              <a:t>Motivation &amp; Challenge</a:t>
            </a:r>
          </a:p>
          <a:p>
            <a:r>
              <a:rPr lang="en-US" altLang="zh-TW" sz="2800" dirty="0" err="1">
                <a:solidFill>
                  <a:schemeClr val="bg1">
                    <a:lumMod val="65000"/>
                  </a:schemeClr>
                </a:solidFill>
              </a:rPr>
              <a:t>MoLe</a:t>
            </a:r>
            <a:endParaRPr lang="en-US" altLang="zh-TW" sz="28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TW" sz="2800" dirty="0">
                <a:solidFill>
                  <a:srgbClr val="000000"/>
                </a:solidFill>
              </a:rPr>
              <a:t>Evaluation</a:t>
            </a:r>
          </a:p>
          <a:p>
            <a:r>
              <a:rPr lang="en-US" altLang="zh-TW" sz="2800" dirty="0">
                <a:solidFill>
                  <a:schemeClr val="bg1">
                    <a:lumMod val="65000"/>
                  </a:schemeClr>
                </a:solidFill>
              </a:rPr>
              <a:t>Limitations</a:t>
            </a:r>
          </a:p>
          <a:p>
            <a:r>
              <a:rPr lang="en-US" altLang="zh-TW" sz="2800" dirty="0">
                <a:solidFill>
                  <a:schemeClr val="bg1">
                    <a:lumMod val="65000"/>
                  </a:schemeClr>
                </a:solidFill>
              </a:rPr>
              <a:t>Conclusion</a:t>
            </a:r>
            <a:endParaRPr lang="en-US" altLang="zh-TW" dirty="0"/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Outline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42118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Experimental Setup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609600" y="1700808"/>
            <a:ext cx="8229600" cy="48447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800" dirty="0"/>
              <a:t>Samsung Galaxy Gear Live with Android Wear</a:t>
            </a:r>
          </a:p>
          <a:p>
            <a:pPr lvl="1"/>
            <a:r>
              <a:rPr lang="en-US" altLang="zh-TW" sz="2400" dirty="0"/>
              <a:t>Sample </a:t>
            </a:r>
            <a:r>
              <a:rPr lang="en-US" altLang="zh-TW" sz="2400" dirty="0" err="1"/>
              <a:t>accl</a:t>
            </a:r>
            <a:r>
              <a:rPr lang="en-US" altLang="zh-TW" sz="2400" dirty="0"/>
              <a:t> and gyro at 200Hz</a:t>
            </a:r>
          </a:p>
          <a:p>
            <a:pPr lvl="1"/>
            <a:r>
              <a:rPr lang="en-US" altLang="zh-TW" sz="2400" dirty="0"/>
              <a:t>Off-line </a:t>
            </a:r>
            <a:r>
              <a:rPr lang="en-US" altLang="zh-TW" sz="2400" dirty="0" err="1"/>
              <a:t>Matlab</a:t>
            </a:r>
            <a:r>
              <a:rPr lang="en-US" altLang="zh-TW" sz="2400" dirty="0"/>
              <a:t> analysis</a:t>
            </a:r>
          </a:p>
          <a:p>
            <a:endParaRPr lang="en-US" altLang="zh-TW" sz="2800" dirty="0"/>
          </a:p>
          <a:p>
            <a:r>
              <a:rPr lang="en-US" altLang="zh-TW" sz="2800" dirty="0"/>
              <a:t>8 Participants</a:t>
            </a:r>
          </a:p>
          <a:p>
            <a:pPr lvl="1"/>
            <a:r>
              <a:rPr lang="en-US" altLang="zh-TW" sz="2400" dirty="0"/>
              <a:t>5 native speakers, 3 non-native speakers</a:t>
            </a:r>
          </a:p>
          <a:p>
            <a:pPr lvl="1"/>
            <a:r>
              <a:rPr lang="en-US" altLang="zh-TW" sz="2400" dirty="0"/>
              <a:t>300 words for each subject, 2400 words total</a:t>
            </a:r>
          </a:p>
          <a:p>
            <a:pPr lvl="1"/>
            <a:r>
              <a:rPr lang="en-US" altLang="zh-TW" sz="2400" dirty="0"/>
              <a:t>Words are randomly selected from 5000 most frequently used words</a:t>
            </a:r>
          </a:p>
          <a:p>
            <a:pPr lvl="1"/>
            <a:endParaRPr lang="en-US" altLang="zh-TW" sz="2400" dirty="0"/>
          </a:p>
          <a:p>
            <a:r>
              <a:rPr lang="en-US" altLang="zh-TW" sz="2800" dirty="0"/>
              <a:t>2 labeled point clouds (training data)</a:t>
            </a:r>
          </a:p>
          <a:p>
            <a:pPr lvl="1"/>
            <a:r>
              <a:rPr lang="en-US" altLang="zh-TW" sz="2400" dirty="0"/>
              <a:t>2 persons collect offline data with Top-500 longest words</a:t>
            </a:r>
            <a:r>
              <a:rPr lang="en-US" altLang="zh-TW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506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Evaluation Metrics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609600" y="1752600"/>
            <a:ext cx="8229600" cy="4844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altLang="zh-TW" sz="2800" dirty="0"/>
              <a:t>How well can Mole guess each word?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sz="2800" dirty="0">
                <a:solidFill>
                  <a:schemeClr val="bg1">
                    <a:lumMod val="65000"/>
                  </a:schemeClr>
                </a:solidFill>
              </a:rPr>
              <a:t>Observation improvements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sz="2800" dirty="0">
                <a:solidFill>
                  <a:schemeClr val="bg1">
                    <a:lumMod val="65000"/>
                  </a:schemeClr>
                </a:solidFill>
              </a:rPr>
              <a:t>Recovery via human observation</a:t>
            </a:r>
          </a:p>
        </p:txBody>
      </p:sp>
    </p:spTree>
    <p:extLst>
      <p:ext uri="{BB962C8B-B14F-4D97-AF65-F5344CB8AC3E}">
        <p14:creationId xmlns:p14="http://schemas.microsoft.com/office/powerpoint/2010/main" val="23419017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Rank CDF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  <p:pic>
        <p:nvPicPr>
          <p:cNvPr id="6" name="圖片 5" descr="to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4" y="2276872"/>
            <a:ext cx="8064896" cy="4608512"/>
          </a:xfrm>
          <a:prstGeom prst="rect">
            <a:avLst/>
          </a:prstGeom>
        </p:spPr>
      </p:pic>
      <p:sp>
        <p:nvSpPr>
          <p:cNvPr id="4" name="內容版面配置區 2"/>
          <p:cNvSpPr txBox="1">
            <a:spLocks/>
          </p:cNvSpPr>
          <p:nvPr/>
        </p:nvSpPr>
        <p:spPr>
          <a:xfrm>
            <a:off x="179512" y="1196752"/>
            <a:ext cx="9290992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800" dirty="0"/>
              <a:t>Median rank = 24, 30 percentile rank = 5 (out of 5000 words) 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81472" y="1628800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800" dirty="0">
                <a:solidFill>
                  <a:srgbClr val="FF0000"/>
                </a:solidFill>
              </a:rPr>
              <a:t>When word length &gt; 6, median rank = 10 </a:t>
            </a:r>
            <a:endParaRPr kumimoji="1" lang="zh-TW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67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err="1">
                <a:solidFill>
                  <a:schemeClr val="bg1"/>
                </a:solidFill>
              </a:rPr>
              <a:t>Avg</a:t>
            </a:r>
            <a:r>
              <a:rPr lang="en-US" altLang="zh-TW" sz="4800" dirty="0">
                <a:solidFill>
                  <a:schemeClr val="bg1"/>
                </a:solidFill>
              </a:rPr>
              <a:t> Rank Across Users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  <p:pic>
        <p:nvPicPr>
          <p:cNvPr id="6" name="圖片 5" descr="top_user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76873"/>
            <a:ext cx="7967331" cy="4388161"/>
          </a:xfrm>
          <a:prstGeom prst="rect">
            <a:avLst/>
          </a:prstGeom>
        </p:spPr>
      </p:pic>
      <p:sp>
        <p:nvSpPr>
          <p:cNvPr id="9" name="內容版面配置區 2"/>
          <p:cNvSpPr txBox="1">
            <a:spLocks/>
          </p:cNvSpPr>
          <p:nvPr/>
        </p:nvSpPr>
        <p:spPr>
          <a:xfrm>
            <a:off x="179512" y="1268760"/>
            <a:ext cx="8210872" cy="10081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800" dirty="0">
                <a:solidFill>
                  <a:srgbClr val="FF0000"/>
                </a:solidFill>
              </a:rPr>
              <a:t>With perfect key press detection</a:t>
            </a:r>
          </a:p>
          <a:p>
            <a:pPr marL="0" indent="0">
              <a:buNone/>
            </a:pPr>
            <a:r>
              <a:rPr lang="en-US" altLang="zh-TW" sz="2800" dirty="0">
                <a:solidFill>
                  <a:srgbClr val="FF0000"/>
                </a:solidFill>
              </a:rPr>
              <a:t>median rank = 6, 30 percentile rank = 1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6156177" y="5365780"/>
            <a:ext cx="1640589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kumimoji="1" lang="en-US" altLang="zh-TW" dirty="0"/>
          </a:p>
          <a:p>
            <a:endParaRPr kumimoji="1"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6208501" y="6044581"/>
            <a:ext cx="1856613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kumimoji="1" lang="en-US" altLang="zh-TW" dirty="0"/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4587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7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Evaluation Metrics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609600" y="1752600"/>
            <a:ext cx="8229600" cy="4844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altLang="zh-TW" sz="2800" dirty="0"/>
              <a:t>How well can Mole guess each word?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sz="2800" dirty="0"/>
              <a:t>Observation improvements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sz="2800" dirty="0">
                <a:solidFill>
                  <a:schemeClr val="bg1">
                    <a:lumMod val="65000"/>
                  </a:schemeClr>
                </a:solidFill>
              </a:rPr>
              <a:t>Recovery via human observation</a:t>
            </a:r>
          </a:p>
        </p:txBody>
      </p:sp>
    </p:spTree>
    <p:extLst>
      <p:ext uri="{BB962C8B-B14F-4D97-AF65-F5344CB8AC3E}">
        <p14:creationId xmlns:p14="http://schemas.microsoft.com/office/powerpoint/2010/main" val="273012736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Observation Improvements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  <p:pic>
        <p:nvPicPr>
          <p:cNvPr id="5" name="圖片 4" descr="metho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4" y="1817903"/>
            <a:ext cx="8444024" cy="4995473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440588" y="2524834"/>
            <a:ext cx="4627600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kumimoji="1" lang="en-US" altLang="zh-TW" sz="1000" dirty="0"/>
          </a:p>
          <a:p>
            <a:endParaRPr kumimoji="1" lang="zh-TW" altLang="en-US" sz="10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1422736" y="2903548"/>
            <a:ext cx="4949464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kumimoji="1" lang="en-US" altLang="zh-TW" sz="1000" dirty="0"/>
          </a:p>
          <a:p>
            <a:endParaRPr kumimoji="1" lang="zh-TW" altLang="en-US" sz="10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7490936" y="5370528"/>
            <a:ext cx="393432" cy="49244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kumimoji="1" lang="zh-TW" altLang="en-US" sz="26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7813624" y="5517232"/>
            <a:ext cx="465440" cy="32331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kumimoji="1" lang="zh-TW" altLang="en-US" sz="27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162832" y="5389413"/>
            <a:ext cx="36004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kumimoji="1" lang="zh-TW" altLang="en-US" sz="24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6411852" y="5517232"/>
            <a:ext cx="339064" cy="32296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kumimoji="1" lang="zh-TW" altLang="en-US" sz="24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4804004" y="5517232"/>
            <a:ext cx="416068" cy="32475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kumimoji="1" lang="zh-TW" altLang="en-US" sz="24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090376" y="5498558"/>
            <a:ext cx="361700" cy="34343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kumimoji="1" lang="zh-TW" altLang="en-US" sz="27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3454528" y="5414163"/>
            <a:ext cx="360040" cy="43088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kumimoji="1" lang="zh-TW" altLang="en-US" sz="22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3814568" y="5403279"/>
            <a:ext cx="360040" cy="4462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kumimoji="1" lang="zh-TW" altLang="en-US" sz="230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2105052" y="5387969"/>
            <a:ext cx="36004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kumimoji="1" lang="zh-TW" altLang="en-US" sz="2400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2371712" y="5393693"/>
            <a:ext cx="360040" cy="4462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kumimoji="1" lang="zh-TW" altLang="en-US" sz="23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7092280" y="2113692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800" dirty="0">
                <a:solidFill>
                  <a:srgbClr val="FF0000"/>
                </a:solidFill>
              </a:rPr>
              <a:t>340</a:t>
            </a:r>
            <a:endParaRPr kumimoji="1"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7414968" y="4879703"/>
            <a:ext cx="7200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800" dirty="0">
                <a:solidFill>
                  <a:srgbClr val="FF0000"/>
                </a:solidFill>
              </a:rPr>
              <a:t>49</a:t>
            </a:r>
          </a:p>
          <a:p>
            <a:endParaRPr kumimoji="1" lang="zh-TW" altLang="en-US" dirty="0">
              <a:solidFill>
                <a:srgbClr val="FF0000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724372" y="5173178"/>
            <a:ext cx="7200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800" dirty="0">
                <a:solidFill>
                  <a:srgbClr val="FF0000"/>
                </a:solidFill>
              </a:rPr>
              <a:t>24</a:t>
            </a:r>
          </a:p>
          <a:p>
            <a:r>
              <a:rPr kumimoji="1" lang="en-US" altLang="zh-TW" dirty="0">
                <a:solidFill>
                  <a:srgbClr val="FF0000"/>
                </a:solidFill>
              </a:rPr>
              <a:t> </a:t>
            </a:r>
            <a:endParaRPr kumimoji="1"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-2465168" y="373478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595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/>
      <p:bldP spid="21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Evaluation Metrics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609600" y="1752600"/>
            <a:ext cx="8229600" cy="4844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altLang="zh-TW" sz="2800" dirty="0"/>
              <a:t>How well can Mole guess each word?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sz="2800" dirty="0">
                <a:solidFill>
                  <a:srgbClr val="000000"/>
                </a:solidFill>
              </a:rPr>
              <a:t>Observation improvements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sz="2800" dirty="0"/>
              <a:t>Recovery via human observation</a:t>
            </a:r>
          </a:p>
        </p:txBody>
      </p:sp>
    </p:spTree>
    <p:extLst>
      <p:ext uri="{BB962C8B-B14F-4D97-AF65-F5344CB8AC3E}">
        <p14:creationId xmlns:p14="http://schemas.microsoft.com/office/powerpoint/2010/main" val="14073789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10242</TotalTime>
  <Words>3194</Words>
  <Application>Microsoft Macintosh PowerPoint</Application>
  <PresentationFormat>On-screen Show (4:3)</PresentationFormat>
  <Paragraphs>1255</Paragraphs>
  <Slides>115</Slides>
  <Notes>83</Notes>
  <HiddenSlides>5</HiddenSlides>
  <MMClips>4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23" baseType="lpstr">
      <vt:lpstr>Arial</vt:lpstr>
      <vt:lpstr>Calibri</vt:lpstr>
      <vt:lpstr>Calibri Light</vt:lpstr>
      <vt:lpstr>Cambria Math</vt:lpstr>
      <vt:lpstr>Lucida Bright</vt:lpstr>
      <vt:lpstr>Times New Roman</vt:lpstr>
      <vt:lpstr>Office Theme</vt:lpstr>
      <vt:lpstr>方程式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MoLe Motion Leaks through Smartwatch Sensors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673</cp:revision>
  <dcterms:created xsi:type="dcterms:W3CDTF">2019-02-13T16:19:48Z</dcterms:created>
  <dcterms:modified xsi:type="dcterms:W3CDTF">2021-10-06T17:42:35Z</dcterms:modified>
</cp:coreProperties>
</file>