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9"/>
  </p:notesMasterIdLst>
  <p:sldIdLst>
    <p:sldId id="1467" r:id="rId2"/>
    <p:sldId id="1546" r:id="rId3"/>
    <p:sldId id="1537" r:id="rId4"/>
    <p:sldId id="1530" r:id="rId5"/>
    <p:sldId id="1538" r:id="rId6"/>
    <p:sldId id="1531" r:id="rId7"/>
    <p:sldId id="1539" r:id="rId8"/>
    <p:sldId id="1540" r:id="rId9"/>
    <p:sldId id="1541" r:id="rId10"/>
    <p:sldId id="1542" r:id="rId11"/>
    <p:sldId id="1550" r:id="rId12"/>
    <p:sldId id="1557" r:id="rId13"/>
    <p:sldId id="1549" r:id="rId14"/>
    <p:sldId id="1536" r:id="rId15"/>
    <p:sldId id="1581" r:id="rId16"/>
    <p:sldId id="1608" r:id="rId17"/>
    <p:sldId id="1609" r:id="rId18"/>
    <p:sldId id="1558" r:id="rId19"/>
    <p:sldId id="1559" r:id="rId20"/>
    <p:sldId id="1560" r:id="rId21"/>
    <p:sldId id="1611" r:id="rId22"/>
    <p:sldId id="1582" r:id="rId23"/>
    <p:sldId id="1610" r:id="rId24"/>
    <p:sldId id="1561" r:id="rId25"/>
    <p:sldId id="1562" r:id="rId26"/>
    <p:sldId id="1563" r:id="rId27"/>
    <p:sldId id="1564" r:id="rId28"/>
    <p:sldId id="1566" r:id="rId29"/>
    <p:sldId id="1579" r:id="rId30"/>
    <p:sldId id="1567" r:id="rId31"/>
    <p:sldId id="1568" r:id="rId32"/>
    <p:sldId id="1569" r:id="rId33"/>
    <p:sldId id="1570" r:id="rId34"/>
    <p:sldId id="1571" r:id="rId35"/>
    <p:sldId id="1572" r:id="rId36"/>
    <p:sldId id="1573" r:id="rId37"/>
    <p:sldId id="1586" r:id="rId38"/>
    <p:sldId id="1588" r:id="rId39"/>
    <p:sldId id="1585" r:id="rId40"/>
    <p:sldId id="1587" r:id="rId41"/>
    <p:sldId id="1576" r:id="rId42"/>
    <p:sldId id="1574" r:id="rId43"/>
    <p:sldId id="1575" r:id="rId44"/>
    <p:sldId id="1577" r:id="rId45"/>
    <p:sldId id="1584" r:id="rId46"/>
    <p:sldId id="1589" r:id="rId47"/>
    <p:sldId id="1590" r:id="rId48"/>
    <p:sldId id="1591" r:id="rId49"/>
    <p:sldId id="1596" r:id="rId50"/>
    <p:sldId id="1592" r:id="rId51"/>
    <p:sldId id="1593" r:id="rId52"/>
    <p:sldId id="1595" r:id="rId53"/>
    <p:sldId id="1594" r:id="rId54"/>
    <p:sldId id="1597" r:id="rId55"/>
    <p:sldId id="1601" r:id="rId56"/>
    <p:sldId id="1602" r:id="rId57"/>
    <p:sldId id="1600" r:id="rId58"/>
    <p:sldId id="1598" r:id="rId59"/>
    <p:sldId id="1599" r:id="rId60"/>
    <p:sldId id="1612" r:id="rId61"/>
    <p:sldId id="1613" r:id="rId62"/>
    <p:sldId id="1614" r:id="rId63"/>
    <p:sldId id="1625" r:id="rId64"/>
    <p:sldId id="1615" r:id="rId65"/>
    <p:sldId id="1604" r:id="rId66"/>
    <p:sldId id="1616" r:id="rId67"/>
    <p:sldId id="1617" r:id="rId68"/>
    <p:sldId id="1618" r:id="rId69"/>
    <p:sldId id="1619" r:id="rId70"/>
    <p:sldId id="1621" r:id="rId71"/>
    <p:sldId id="1622" r:id="rId72"/>
    <p:sldId id="1624" r:id="rId73"/>
    <p:sldId id="1623" r:id="rId74"/>
    <p:sldId id="1603" r:id="rId75"/>
    <p:sldId id="1605" r:id="rId76"/>
    <p:sldId id="1606" r:id="rId77"/>
    <p:sldId id="1607"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8"/>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8"/>
    <p:restoredTop sz="81320"/>
  </p:normalViewPr>
  <p:slideViewPr>
    <p:cSldViewPr snapToGrid="0" snapToObjects="1" showGuides="1">
      <p:cViewPr varScale="1">
        <p:scale>
          <a:sx n="95" d="100"/>
          <a:sy n="95" d="100"/>
        </p:scale>
        <p:origin x="192" y="176"/>
      </p:cViewPr>
      <p:guideLst>
        <p:guide orient="horz" pos="213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10/19/21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8</a:t>
            </a:fld>
            <a:endParaRPr lang="en-US"/>
          </a:p>
        </p:txBody>
      </p:sp>
    </p:spTree>
    <p:extLst>
      <p:ext uri="{BB962C8B-B14F-4D97-AF65-F5344CB8AC3E}">
        <p14:creationId xmlns:p14="http://schemas.microsoft.com/office/powerpoint/2010/main" val="159507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algorithmia.com</a:t>
            </a:r>
            <a:r>
              <a:rPr lang="en-US" dirty="0"/>
              <a:t>/blog/introduction-to-loss-functions</a:t>
            </a:r>
          </a:p>
        </p:txBody>
      </p:sp>
      <p:sp>
        <p:nvSpPr>
          <p:cNvPr id="4" name="Slide Number Placeholder 3"/>
          <p:cNvSpPr>
            <a:spLocks noGrp="1"/>
          </p:cNvSpPr>
          <p:nvPr>
            <p:ph type="sldNum" sz="quarter" idx="5"/>
          </p:nvPr>
        </p:nvSpPr>
        <p:spPr/>
        <p:txBody>
          <a:bodyPr/>
          <a:lstStyle/>
          <a:p>
            <a:fld id="{D711AF78-9C63-2C46-9D2F-C9E877191EAD}" type="slidenum">
              <a:rPr lang="en-US" smtClean="0"/>
              <a:t>36</a:t>
            </a:fld>
            <a:endParaRPr lang="en-US"/>
          </a:p>
        </p:txBody>
      </p:sp>
    </p:spTree>
    <p:extLst>
      <p:ext uri="{BB962C8B-B14F-4D97-AF65-F5344CB8AC3E}">
        <p14:creationId xmlns:p14="http://schemas.microsoft.com/office/powerpoint/2010/main" val="1623038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onfido</a:t>
            </a:r>
            <a:r>
              <a:rPr lang="en-US" dirty="0"/>
              <a:t>-tech/machine-learning-101-be2e0a86c96a</a:t>
            </a:r>
          </a:p>
        </p:txBody>
      </p:sp>
      <p:sp>
        <p:nvSpPr>
          <p:cNvPr id="4" name="Slide Number Placeholder 3"/>
          <p:cNvSpPr>
            <a:spLocks noGrp="1"/>
          </p:cNvSpPr>
          <p:nvPr>
            <p:ph type="sldNum" sz="quarter" idx="5"/>
          </p:nvPr>
        </p:nvSpPr>
        <p:spPr/>
        <p:txBody>
          <a:bodyPr/>
          <a:lstStyle/>
          <a:p>
            <a:fld id="{D711AF78-9C63-2C46-9D2F-C9E877191EAD}" type="slidenum">
              <a:rPr lang="en-US" smtClean="0"/>
              <a:t>37</a:t>
            </a:fld>
            <a:endParaRPr lang="en-US"/>
          </a:p>
        </p:txBody>
      </p:sp>
    </p:spTree>
    <p:extLst>
      <p:ext uri="{BB962C8B-B14F-4D97-AF65-F5344CB8AC3E}">
        <p14:creationId xmlns:p14="http://schemas.microsoft.com/office/powerpoint/2010/main" val="268186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onfido</a:t>
            </a:r>
            <a:r>
              <a:rPr lang="en-US" dirty="0"/>
              <a:t>-tech/machine-learning-101-be2e0a86c96a</a:t>
            </a:r>
          </a:p>
        </p:txBody>
      </p:sp>
      <p:sp>
        <p:nvSpPr>
          <p:cNvPr id="4" name="Slide Number Placeholder 3"/>
          <p:cNvSpPr>
            <a:spLocks noGrp="1"/>
          </p:cNvSpPr>
          <p:nvPr>
            <p:ph type="sldNum" sz="quarter" idx="5"/>
          </p:nvPr>
        </p:nvSpPr>
        <p:spPr/>
        <p:txBody>
          <a:bodyPr/>
          <a:lstStyle/>
          <a:p>
            <a:fld id="{D711AF78-9C63-2C46-9D2F-C9E877191EAD}" type="slidenum">
              <a:rPr lang="en-US" smtClean="0"/>
              <a:t>38</a:t>
            </a:fld>
            <a:endParaRPr lang="en-US"/>
          </a:p>
        </p:txBody>
      </p:sp>
    </p:spTree>
    <p:extLst>
      <p:ext uri="{BB962C8B-B14F-4D97-AF65-F5344CB8AC3E}">
        <p14:creationId xmlns:p14="http://schemas.microsoft.com/office/powerpoint/2010/main" val="117395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medium.com</a:t>
            </a:r>
            <a:r>
              <a:rPr lang="en-US" dirty="0"/>
              <a:t>/</a:t>
            </a:r>
            <a:r>
              <a:rPr lang="en-US" dirty="0" err="1"/>
              <a:t>onfido</a:t>
            </a:r>
            <a:r>
              <a:rPr lang="en-US" dirty="0"/>
              <a:t>-tech/machine-learning-101-be2e0a86c96a</a:t>
            </a:r>
          </a:p>
        </p:txBody>
      </p:sp>
      <p:sp>
        <p:nvSpPr>
          <p:cNvPr id="4" name="Slide Number Placeholder 3"/>
          <p:cNvSpPr>
            <a:spLocks noGrp="1"/>
          </p:cNvSpPr>
          <p:nvPr>
            <p:ph type="sldNum" sz="quarter" idx="5"/>
          </p:nvPr>
        </p:nvSpPr>
        <p:spPr/>
        <p:txBody>
          <a:bodyPr/>
          <a:lstStyle/>
          <a:p>
            <a:fld id="{D711AF78-9C63-2C46-9D2F-C9E877191EAD}" type="slidenum">
              <a:rPr lang="en-US" smtClean="0"/>
              <a:t>39</a:t>
            </a:fld>
            <a:endParaRPr lang="en-US"/>
          </a:p>
        </p:txBody>
      </p:sp>
    </p:spTree>
    <p:extLst>
      <p:ext uri="{BB962C8B-B14F-4D97-AF65-F5344CB8AC3E}">
        <p14:creationId xmlns:p14="http://schemas.microsoft.com/office/powerpoint/2010/main" val="339818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onfido</a:t>
            </a:r>
            <a:r>
              <a:rPr lang="en-US" dirty="0"/>
              <a:t>-tech/machine-learning-101-be2e0a86c96a</a:t>
            </a:r>
          </a:p>
        </p:txBody>
      </p:sp>
      <p:sp>
        <p:nvSpPr>
          <p:cNvPr id="4" name="Slide Number Placeholder 3"/>
          <p:cNvSpPr>
            <a:spLocks noGrp="1"/>
          </p:cNvSpPr>
          <p:nvPr>
            <p:ph type="sldNum" sz="quarter" idx="5"/>
          </p:nvPr>
        </p:nvSpPr>
        <p:spPr/>
        <p:txBody>
          <a:bodyPr/>
          <a:lstStyle/>
          <a:p>
            <a:fld id="{D711AF78-9C63-2C46-9D2F-C9E877191EAD}" type="slidenum">
              <a:rPr lang="en-US" smtClean="0"/>
              <a:t>40</a:t>
            </a:fld>
            <a:endParaRPr lang="en-US"/>
          </a:p>
        </p:txBody>
      </p:sp>
    </p:spTree>
    <p:extLst>
      <p:ext uri="{BB962C8B-B14F-4D97-AF65-F5344CB8AC3E}">
        <p14:creationId xmlns:p14="http://schemas.microsoft.com/office/powerpoint/2010/main" val="304990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41</a:t>
            </a:fld>
            <a:endParaRPr lang="en-US"/>
          </a:p>
        </p:txBody>
      </p:sp>
    </p:spTree>
    <p:extLst>
      <p:ext uri="{BB962C8B-B14F-4D97-AF65-F5344CB8AC3E}">
        <p14:creationId xmlns:p14="http://schemas.microsoft.com/office/powerpoint/2010/main" val="2604637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42</a:t>
            </a:fld>
            <a:endParaRPr lang="en-US"/>
          </a:p>
        </p:txBody>
      </p:sp>
    </p:spTree>
    <p:extLst>
      <p:ext uri="{BB962C8B-B14F-4D97-AF65-F5344CB8AC3E}">
        <p14:creationId xmlns:p14="http://schemas.microsoft.com/office/powerpoint/2010/main" val="1600007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43</a:t>
            </a:fld>
            <a:endParaRPr lang="en-US"/>
          </a:p>
        </p:txBody>
      </p:sp>
    </p:spTree>
    <p:extLst>
      <p:ext uri="{BB962C8B-B14F-4D97-AF65-F5344CB8AC3E}">
        <p14:creationId xmlns:p14="http://schemas.microsoft.com/office/powerpoint/2010/main" val="364049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44</a:t>
            </a:fld>
            <a:endParaRPr lang="en-US"/>
          </a:p>
        </p:txBody>
      </p:sp>
    </p:spTree>
    <p:extLst>
      <p:ext uri="{BB962C8B-B14F-4D97-AF65-F5344CB8AC3E}">
        <p14:creationId xmlns:p14="http://schemas.microsoft.com/office/powerpoint/2010/main" val="1234206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45</a:t>
            </a:fld>
            <a:endParaRPr lang="en-US"/>
          </a:p>
        </p:txBody>
      </p:sp>
    </p:spTree>
    <p:extLst>
      <p:ext uri="{BB962C8B-B14F-4D97-AF65-F5344CB8AC3E}">
        <p14:creationId xmlns:p14="http://schemas.microsoft.com/office/powerpoint/2010/main" val="421226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www.hebergementwebs.com</a:t>
            </a:r>
            <a:r>
              <a:rPr lang="en-US" dirty="0"/>
              <a:t>/machine-learning-tutorial/machine-learning-artificial-neural-networks</a:t>
            </a:r>
          </a:p>
        </p:txBody>
      </p:sp>
      <p:sp>
        <p:nvSpPr>
          <p:cNvPr id="4" name="Slide Number Placeholder 3"/>
          <p:cNvSpPr>
            <a:spLocks noGrp="1"/>
          </p:cNvSpPr>
          <p:nvPr>
            <p:ph type="sldNum" sz="quarter" idx="5"/>
          </p:nvPr>
        </p:nvSpPr>
        <p:spPr/>
        <p:txBody>
          <a:bodyPr/>
          <a:lstStyle/>
          <a:p>
            <a:fld id="{D711AF78-9C63-2C46-9D2F-C9E877191EAD}" type="slidenum">
              <a:rPr lang="en-US" smtClean="0"/>
              <a:t>18</a:t>
            </a:fld>
            <a:endParaRPr lang="en-US"/>
          </a:p>
        </p:txBody>
      </p:sp>
    </p:spTree>
    <p:extLst>
      <p:ext uri="{BB962C8B-B14F-4D97-AF65-F5344CB8AC3E}">
        <p14:creationId xmlns:p14="http://schemas.microsoft.com/office/powerpoint/2010/main" val="1947545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46</a:t>
            </a:fld>
            <a:endParaRPr lang="en-US"/>
          </a:p>
        </p:txBody>
      </p:sp>
    </p:spTree>
    <p:extLst>
      <p:ext uri="{BB962C8B-B14F-4D97-AF65-F5344CB8AC3E}">
        <p14:creationId xmlns:p14="http://schemas.microsoft.com/office/powerpoint/2010/main" val="1395280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47</a:t>
            </a:fld>
            <a:endParaRPr lang="en-US"/>
          </a:p>
        </p:txBody>
      </p:sp>
    </p:spTree>
    <p:extLst>
      <p:ext uri="{BB962C8B-B14F-4D97-AF65-F5344CB8AC3E}">
        <p14:creationId xmlns:p14="http://schemas.microsoft.com/office/powerpoint/2010/main" val="360503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www.analyticsvidhya.com</a:t>
            </a:r>
            <a:r>
              <a:rPr lang="en-US" dirty="0"/>
              <a:t>/blog/2019/08/detailed-guide-7-loss-functions-machine-learning-python-code/</a:t>
            </a:r>
          </a:p>
        </p:txBody>
      </p:sp>
      <p:sp>
        <p:nvSpPr>
          <p:cNvPr id="4" name="Slide Number Placeholder 3"/>
          <p:cNvSpPr>
            <a:spLocks noGrp="1"/>
          </p:cNvSpPr>
          <p:nvPr>
            <p:ph type="sldNum" sz="quarter" idx="5"/>
          </p:nvPr>
        </p:nvSpPr>
        <p:spPr/>
        <p:txBody>
          <a:bodyPr/>
          <a:lstStyle/>
          <a:p>
            <a:fld id="{D711AF78-9C63-2C46-9D2F-C9E877191EAD}" type="slidenum">
              <a:rPr lang="en-US" smtClean="0"/>
              <a:t>48</a:t>
            </a:fld>
            <a:endParaRPr lang="en-US"/>
          </a:p>
        </p:txBody>
      </p:sp>
    </p:spTree>
    <p:extLst>
      <p:ext uri="{BB962C8B-B14F-4D97-AF65-F5344CB8AC3E}">
        <p14:creationId xmlns:p14="http://schemas.microsoft.com/office/powerpoint/2010/main" val="1077816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en.wikipedia.org</a:t>
            </a:r>
            <a:r>
              <a:rPr lang="en-US" dirty="0"/>
              <a:t>/wiki/Cross-validation_(statistics)</a:t>
            </a:r>
          </a:p>
        </p:txBody>
      </p:sp>
      <p:sp>
        <p:nvSpPr>
          <p:cNvPr id="4" name="Slide Number Placeholder 3"/>
          <p:cNvSpPr>
            <a:spLocks noGrp="1"/>
          </p:cNvSpPr>
          <p:nvPr>
            <p:ph type="sldNum" sz="quarter" idx="5"/>
          </p:nvPr>
        </p:nvSpPr>
        <p:spPr/>
        <p:txBody>
          <a:bodyPr/>
          <a:lstStyle/>
          <a:p>
            <a:fld id="{D711AF78-9C63-2C46-9D2F-C9E877191EAD}" type="slidenum">
              <a:rPr lang="en-US" smtClean="0"/>
              <a:t>49</a:t>
            </a:fld>
            <a:endParaRPr lang="en-US"/>
          </a:p>
        </p:txBody>
      </p:sp>
    </p:spTree>
    <p:extLst>
      <p:ext uri="{BB962C8B-B14F-4D97-AF65-F5344CB8AC3E}">
        <p14:creationId xmlns:p14="http://schemas.microsoft.com/office/powerpoint/2010/main" val="1789801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52</a:t>
            </a:fld>
            <a:endParaRPr lang="en-US"/>
          </a:p>
        </p:txBody>
      </p:sp>
    </p:spTree>
    <p:extLst>
      <p:ext uri="{BB962C8B-B14F-4D97-AF65-F5344CB8AC3E}">
        <p14:creationId xmlns:p14="http://schemas.microsoft.com/office/powerpoint/2010/main" val="2485163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53</a:t>
            </a:fld>
            <a:endParaRPr lang="en-US"/>
          </a:p>
        </p:txBody>
      </p:sp>
    </p:spTree>
    <p:extLst>
      <p:ext uri="{BB962C8B-B14F-4D97-AF65-F5344CB8AC3E}">
        <p14:creationId xmlns:p14="http://schemas.microsoft.com/office/powerpoint/2010/main" val="4245855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towardsdatascience.com</a:t>
            </a:r>
            <a:r>
              <a:rPr lang="en-US" dirty="0"/>
              <a:t>/techniques-for-handling-underfitting-and-overfitting-in-machine-learning-348daa2380b9</a:t>
            </a:r>
          </a:p>
        </p:txBody>
      </p:sp>
      <p:sp>
        <p:nvSpPr>
          <p:cNvPr id="4" name="Slide Number Placeholder 3"/>
          <p:cNvSpPr>
            <a:spLocks noGrp="1"/>
          </p:cNvSpPr>
          <p:nvPr>
            <p:ph type="sldNum" sz="quarter" idx="5"/>
          </p:nvPr>
        </p:nvSpPr>
        <p:spPr/>
        <p:txBody>
          <a:bodyPr/>
          <a:lstStyle/>
          <a:p>
            <a:fld id="{D711AF78-9C63-2C46-9D2F-C9E877191EAD}" type="slidenum">
              <a:rPr lang="en-US" smtClean="0"/>
              <a:t>54</a:t>
            </a:fld>
            <a:endParaRPr lang="en-US"/>
          </a:p>
        </p:txBody>
      </p:sp>
    </p:spTree>
    <p:extLst>
      <p:ext uri="{BB962C8B-B14F-4D97-AF65-F5344CB8AC3E}">
        <p14:creationId xmlns:p14="http://schemas.microsoft.com/office/powerpoint/2010/main" val="2763197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DropConnect</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55</a:t>
            </a:fld>
            <a:endParaRPr lang="en-US"/>
          </a:p>
        </p:txBody>
      </p:sp>
    </p:spTree>
    <p:extLst>
      <p:ext uri="{BB962C8B-B14F-4D97-AF65-F5344CB8AC3E}">
        <p14:creationId xmlns:p14="http://schemas.microsoft.com/office/powerpoint/2010/main" val="2695126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dhartidhami</a:t>
            </a:r>
            <a:r>
              <a:rPr lang="en-US" dirty="0"/>
              <a:t>/regularization-in-deep-learning-2065b7c889e5</a:t>
            </a:r>
          </a:p>
        </p:txBody>
      </p:sp>
      <p:sp>
        <p:nvSpPr>
          <p:cNvPr id="4" name="Slide Number Placeholder 3"/>
          <p:cNvSpPr>
            <a:spLocks noGrp="1"/>
          </p:cNvSpPr>
          <p:nvPr>
            <p:ph type="sldNum" sz="quarter" idx="5"/>
          </p:nvPr>
        </p:nvSpPr>
        <p:spPr/>
        <p:txBody>
          <a:bodyPr/>
          <a:lstStyle/>
          <a:p>
            <a:fld id="{D711AF78-9C63-2C46-9D2F-C9E877191EAD}" type="slidenum">
              <a:rPr lang="en-US" smtClean="0"/>
              <a:t>56</a:t>
            </a:fld>
            <a:endParaRPr lang="en-US"/>
          </a:p>
        </p:txBody>
      </p:sp>
    </p:spTree>
    <p:extLst>
      <p:ext uri="{BB962C8B-B14F-4D97-AF65-F5344CB8AC3E}">
        <p14:creationId xmlns:p14="http://schemas.microsoft.com/office/powerpoint/2010/main" val="1840382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64</a:t>
            </a:fld>
            <a:endParaRPr lang="en-US"/>
          </a:p>
        </p:txBody>
      </p:sp>
    </p:spTree>
    <p:extLst>
      <p:ext uri="{BB962C8B-B14F-4D97-AF65-F5344CB8AC3E}">
        <p14:creationId xmlns:p14="http://schemas.microsoft.com/office/powerpoint/2010/main" val="3776250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www.kdnuggets.com</a:t>
            </a:r>
            <a:r>
              <a:rPr lang="en-US" dirty="0"/>
              <a:t>/2016/11/quick-introduction-neural-</a:t>
            </a:r>
            <a:r>
              <a:rPr lang="en-US" dirty="0" err="1"/>
              <a:t>networks.html</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19</a:t>
            </a:fld>
            <a:endParaRPr lang="en-US"/>
          </a:p>
        </p:txBody>
      </p:sp>
    </p:spTree>
    <p:extLst>
      <p:ext uri="{BB962C8B-B14F-4D97-AF65-F5344CB8AC3E}">
        <p14:creationId xmlns:p14="http://schemas.microsoft.com/office/powerpoint/2010/main" val="128195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66</a:t>
            </a:fld>
            <a:endParaRPr lang="en-US"/>
          </a:p>
        </p:txBody>
      </p:sp>
    </p:spTree>
    <p:extLst>
      <p:ext uri="{BB962C8B-B14F-4D97-AF65-F5344CB8AC3E}">
        <p14:creationId xmlns:p14="http://schemas.microsoft.com/office/powerpoint/2010/main" val="311460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67</a:t>
            </a:fld>
            <a:endParaRPr lang="en-US"/>
          </a:p>
        </p:txBody>
      </p:sp>
    </p:spTree>
    <p:extLst>
      <p:ext uri="{BB962C8B-B14F-4D97-AF65-F5344CB8AC3E}">
        <p14:creationId xmlns:p14="http://schemas.microsoft.com/office/powerpoint/2010/main" val="2955057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68</a:t>
            </a:fld>
            <a:endParaRPr lang="en-US"/>
          </a:p>
        </p:txBody>
      </p:sp>
    </p:spTree>
    <p:extLst>
      <p:ext uri="{BB962C8B-B14F-4D97-AF65-F5344CB8AC3E}">
        <p14:creationId xmlns:p14="http://schemas.microsoft.com/office/powerpoint/2010/main" val="1969457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69</a:t>
            </a:fld>
            <a:endParaRPr lang="en-US"/>
          </a:p>
        </p:txBody>
      </p:sp>
    </p:spTree>
    <p:extLst>
      <p:ext uri="{BB962C8B-B14F-4D97-AF65-F5344CB8AC3E}">
        <p14:creationId xmlns:p14="http://schemas.microsoft.com/office/powerpoint/2010/main" val="4252192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70</a:t>
            </a:fld>
            <a:endParaRPr lang="en-US"/>
          </a:p>
        </p:txBody>
      </p:sp>
    </p:spTree>
    <p:extLst>
      <p:ext uri="{BB962C8B-B14F-4D97-AF65-F5344CB8AC3E}">
        <p14:creationId xmlns:p14="http://schemas.microsoft.com/office/powerpoint/2010/main" val="981071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www.analyticsvidhya.com</a:t>
            </a:r>
            <a:r>
              <a:rPr lang="en-US" dirty="0"/>
              <a:t>/blog/2020/09/why-</a:t>
            </a:r>
            <a:r>
              <a:rPr lang="en-US" dirty="0" err="1"/>
              <a:t>gpus</a:t>
            </a:r>
            <a:r>
              <a:rPr lang="en-US" dirty="0"/>
              <a:t>-are-more-suited-for-deep-learning/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71</a:t>
            </a:fld>
            <a:endParaRPr lang="en-US"/>
          </a:p>
        </p:txBody>
      </p:sp>
    </p:spTree>
    <p:extLst>
      <p:ext uri="{BB962C8B-B14F-4D97-AF65-F5344CB8AC3E}">
        <p14:creationId xmlns:p14="http://schemas.microsoft.com/office/powerpoint/2010/main" val="3874598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eli.thegreenplace.net</a:t>
            </a:r>
            <a:r>
              <a:rPr lang="en-US" dirty="0"/>
              <a:t>/2018/backpropagation-through-a-fully-connected-layer/</a:t>
            </a:r>
          </a:p>
        </p:txBody>
      </p:sp>
      <p:sp>
        <p:nvSpPr>
          <p:cNvPr id="4" name="Slide Number Placeholder 3"/>
          <p:cNvSpPr>
            <a:spLocks noGrp="1"/>
          </p:cNvSpPr>
          <p:nvPr>
            <p:ph type="sldNum" sz="quarter" idx="5"/>
          </p:nvPr>
        </p:nvSpPr>
        <p:spPr/>
        <p:txBody>
          <a:bodyPr/>
          <a:lstStyle/>
          <a:p>
            <a:fld id="{D711AF78-9C63-2C46-9D2F-C9E877191EAD}" type="slidenum">
              <a:rPr lang="en-US" smtClean="0"/>
              <a:t>72</a:t>
            </a:fld>
            <a:endParaRPr lang="en-US"/>
          </a:p>
        </p:txBody>
      </p:sp>
    </p:spTree>
    <p:extLst>
      <p:ext uri="{BB962C8B-B14F-4D97-AF65-F5344CB8AC3E}">
        <p14:creationId xmlns:p14="http://schemas.microsoft.com/office/powerpoint/2010/main" val="1866535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www.analyticsvidhya.com</a:t>
            </a:r>
            <a:r>
              <a:rPr lang="en-US" dirty="0"/>
              <a:t>/blog/2020/09/why-</a:t>
            </a:r>
            <a:r>
              <a:rPr lang="en-US" dirty="0" err="1"/>
              <a:t>gpus</a:t>
            </a:r>
            <a:r>
              <a:rPr lang="en-US" dirty="0"/>
              <a:t>-are-more-suited-for-deep-learning/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73</a:t>
            </a:fld>
            <a:endParaRPr lang="en-US"/>
          </a:p>
        </p:txBody>
      </p:sp>
    </p:spTree>
    <p:extLst>
      <p:ext uri="{BB962C8B-B14F-4D97-AF65-F5344CB8AC3E}">
        <p14:creationId xmlns:p14="http://schemas.microsoft.com/office/powerpoint/2010/main" val="1855212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tutorials.one</a:t>
            </a:r>
            <a:r>
              <a:rPr lang="en-US" dirty="0"/>
              <a:t>/tiny-machine-learning/</a:t>
            </a:r>
          </a:p>
        </p:txBody>
      </p:sp>
      <p:sp>
        <p:nvSpPr>
          <p:cNvPr id="4" name="Slide Number Placeholder 3"/>
          <p:cNvSpPr>
            <a:spLocks noGrp="1"/>
          </p:cNvSpPr>
          <p:nvPr>
            <p:ph type="sldNum" sz="quarter" idx="5"/>
          </p:nvPr>
        </p:nvSpPr>
        <p:spPr/>
        <p:txBody>
          <a:bodyPr/>
          <a:lstStyle/>
          <a:p>
            <a:fld id="{D711AF78-9C63-2C46-9D2F-C9E877191EAD}" type="slidenum">
              <a:rPr lang="en-US" smtClean="0"/>
              <a:t>74</a:t>
            </a:fld>
            <a:endParaRPr lang="en-US"/>
          </a:p>
        </p:txBody>
      </p:sp>
    </p:spTree>
    <p:extLst>
      <p:ext uri="{BB962C8B-B14F-4D97-AF65-F5344CB8AC3E}">
        <p14:creationId xmlns:p14="http://schemas.microsoft.com/office/powerpoint/2010/main" val="371297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https://</a:t>
            </a:r>
            <a:r>
              <a:rPr lang="en-US" dirty="0" err="1"/>
              <a:t>www.hebergementwebs.com</a:t>
            </a:r>
            <a:r>
              <a:rPr lang="en-US" dirty="0"/>
              <a:t>/machine-learning-tutorial/machine-learning-artificial-neural-networks</a:t>
            </a:r>
          </a:p>
        </p:txBody>
      </p:sp>
      <p:sp>
        <p:nvSpPr>
          <p:cNvPr id="4" name="Slide Number Placeholder 3"/>
          <p:cNvSpPr>
            <a:spLocks noGrp="1"/>
          </p:cNvSpPr>
          <p:nvPr>
            <p:ph type="sldNum" sz="quarter" idx="5"/>
          </p:nvPr>
        </p:nvSpPr>
        <p:spPr/>
        <p:txBody>
          <a:bodyPr/>
          <a:lstStyle/>
          <a:p>
            <a:fld id="{D711AF78-9C63-2C46-9D2F-C9E877191EAD}" type="slidenum">
              <a:rPr lang="en-US" smtClean="0"/>
              <a:t>22</a:t>
            </a:fld>
            <a:endParaRPr lang="en-US"/>
          </a:p>
        </p:txBody>
      </p:sp>
    </p:spTree>
    <p:extLst>
      <p:ext uri="{BB962C8B-B14F-4D97-AF65-F5344CB8AC3E}">
        <p14:creationId xmlns:p14="http://schemas.microsoft.com/office/powerpoint/2010/main" val="173177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=VyWAvY2CF9c</a:t>
            </a:r>
          </a:p>
        </p:txBody>
      </p:sp>
      <p:sp>
        <p:nvSpPr>
          <p:cNvPr id="4" name="Slide Number Placeholder 3"/>
          <p:cNvSpPr>
            <a:spLocks noGrp="1"/>
          </p:cNvSpPr>
          <p:nvPr>
            <p:ph type="sldNum" sz="quarter" idx="5"/>
          </p:nvPr>
        </p:nvSpPr>
        <p:spPr/>
        <p:txBody>
          <a:bodyPr/>
          <a:lstStyle/>
          <a:p>
            <a:fld id="{D711AF78-9C63-2C46-9D2F-C9E877191EAD}" type="slidenum">
              <a:rPr lang="en-US" smtClean="0"/>
              <a:t>24</a:t>
            </a:fld>
            <a:endParaRPr lang="en-US"/>
          </a:p>
        </p:txBody>
      </p:sp>
    </p:spTree>
    <p:extLst>
      <p:ext uri="{BB962C8B-B14F-4D97-AF65-F5344CB8AC3E}">
        <p14:creationId xmlns:p14="http://schemas.microsoft.com/office/powerpoint/2010/main" val="324068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=VyWAvY2CF9c</a:t>
            </a:r>
          </a:p>
        </p:txBody>
      </p:sp>
      <p:sp>
        <p:nvSpPr>
          <p:cNvPr id="4" name="Slide Number Placeholder 3"/>
          <p:cNvSpPr>
            <a:spLocks noGrp="1"/>
          </p:cNvSpPr>
          <p:nvPr>
            <p:ph type="sldNum" sz="quarter" idx="5"/>
          </p:nvPr>
        </p:nvSpPr>
        <p:spPr/>
        <p:txBody>
          <a:bodyPr/>
          <a:lstStyle/>
          <a:p>
            <a:fld id="{D711AF78-9C63-2C46-9D2F-C9E877191EAD}" type="slidenum">
              <a:rPr lang="en-US" smtClean="0"/>
              <a:t>26</a:t>
            </a:fld>
            <a:endParaRPr lang="en-US"/>
          </a:p>
        </p:txBody>
      </p:sp>
    </p:spTree>
    <p:extLst>
      <p:ext uri="{BB962C8B-B14F-4D97-AF65-F5344CB8AC3E}">
        <p14:creationId xmlns:p14="http://schemas.microsoft.com/office/powerpoint/2010/main" val="78951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model every situation</a:t>
            </a:r>
          </a:p>
        </p:txBody>
      </p:sp>
      <p:sp>
        <p:nvSpPr>
          <p:cNvPr id="4" name="Slide Number Placeholder 3"/>
          <p:cNvSpPr>
            <a:spLocks noGrp="1"/>
          </p:cNvSpPr>
          <p:nvPr>
            <p:ph type="sldNum" sz="quarter" idx="5"/>
          </p:nvPr>
        </p:nvSpPr>
        <p:spPr/>
        <p:txBody>
          <a:bodyPr/>
          <a:lstStyle/>
          <a:p>
            <a:fld id="{D711AF78-9C63-2C46-9D2F-C9E877191EAD}" type="slidenum">
              <a:rPr lang="en-US" smtClean="0"/>
              <a:t>28</a:t>
            </a:fld>
            <a:endParaRPr lang="en-US"/>
          </a:p>
        </p:txBody>
      </p:sp>
    </p:spTree>
    <p:extLst>
      <p:ext uri="{BB962C8B-B14F-4D97-AF65-F5344CB8AC3E}">
        <p14:creationId xmlns:p14="http://schemas.microsoft.com/office/powerpoint/2010/main" val="79787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model every situation</a:t>
            </a:r>
          </a:p>
        </p:txBody>
      </p:sp>
      <p:sp>
        <p:nvSpPr>
          <p:cNvPr id="4" name="Slide Number Placeholder 3"/>
          <p:cNvSpPr>
            <a:spLocks noGrp="1"/>
          </p:cNvSpPr>
          <p:nvPr>
            <p:ph type="sldNum" sz="quarter" idx="5"/>
          </p:nvPr>
        </p:nvSpPr>
        <p:spPr/>
        <p:txBody>
          <a:bodyPr/>
          <a:lstStyle/>
          <a:p>
            <a:fld id="{D711AF78-9C63-2C46-9D2F-C9E877191EAD}" type="slidenum">
              <a:rPr lang="en-US" smtClean="0"/>
              <a:t>29</a:t>
            </a:fld>
            <a:endParaRPr lang="en-US"/>
          </a:p>
        </p:txBody>
      </p:sp>
    </p:spTree>
    <p:extLst>
      <p:ext uri="{BB962C8B-B14F-4D97-AF65-F5344CB8AC3E}">
        <p14:creationId xmlns:p14="http://schemas.microsoft.com/office/powerpoint/2010/main" val="132022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a:t>
            </a:r>
            <a:r>
              <a:rPr lang="en-US" dirty="0" err="1"/>
              <a:t>medium.com</a:t>
            </a:r>
            <a:r>
              <a:rPr lang="en-US" dirty="0"/>
              <a:t>/deep-learning-demystified/loss-functions-explained-3098e8ff2b27</a:t>
            </a:r>
          </a:p>
        </p:txBody>
      </p:sp>
      <p:sp>
        <p:nvSpPr>
          <p:cNvPr id="4" name="Slide Number Placeholder 3"/>
          <p:cNvSpPr>
            <a:spLocks noGrp="1"/>
          </p:cNvSpPr>
          <p:nvPr>
            <p:ph type="sldNum" sz="quarter" idx="5"/>
          </p:nvPr>
        </p:nvSpPr>
        <p:spPr/>
        <p:txBody>
          <a:bodyPr/>
          <a:lstStyle/>
          <a:p>
            <a:fld id="{D711AF78-9C63-2C46-9D2F-C9E877191EAD}" type="slidenum">
              <a:rPr lang="en-US" smtClean="0"/>
              <a:t>35</a:t>
            </a:fld>
            <a:endParaRPr lang="en-US"/>
          </a:p>
        </p:txBody>
      </p:sp>
    </p:spTree>
    <p:extLst>
      <p:ext uri="{BB962C8B-B14F-4D97-AF65-F5344CB8AC3E}">
        <p14:creationId xmlns:p14="http://schemas.microsoft.com/office/powerpoint/2010/main" val="524088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2F2CAD-3A65-C24F-8C6E-53483CFF24C0}" type="datetimeFigureOut">
              <a:rPr lang="en-US" smtClean="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2F2CAD-3A65-C24F-8C6E-53483CFF24C0}" type="datetimeFigureOut">
              <a:rPr lang="en-US" smtClean="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2F2CAD-3A65-C24F-8C6E-53483CFF24C0}" type="datetimeFigureOut">
              <a:rPr lang="en-US" smtClean="0"/>
              <a:t>10/19/21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2F2CAD-3A65-C24F-8C6E-53483CFF24C0}" type="datetimeFigureOut">
              <a:rPr lang="en-US" smtClean="0"/>
              <a:t>10/19/21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F2CAD-3A65-C24F-8C6E-53483CFF24C0}" type="datetimeFigureOut">
              <a:rPr lang="en-US" smtClean="0"/>
              <a:t>10/19/21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2CAD-3A65-C24F-8C6E-53483CFF24C0}" type="datetimeFigureOut">
              <a:rPr lang="en-US" smtClean="0"/>
              <a:t>10/19/21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Lucida Bright" panose="02040602050505020304" pitchFamily="18" charset="77"/>
              </a:rPr>
              <a:t>CHM 1224</a:t>
            </a:r>
            <a:endPar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endParaRP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43715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715 : Fall 2021</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a:t>
            </a:r>
            <a:r>
              <a:rPr lang="en-US" sz="2400" b="1" dirty="0">
                <a:solidFill>
                  <a:srgbClr val="4472C4">
                    <a:lumMod val="75000"/>
                  </a:srgbClr>
                </a:solidFill>
                <a:latin typeface="Lucida Bright" panose="02040602050505020304" pitchFamily="18" charset="77"/>
              </a:rPr>
              <a:t>3.5: Deep Learning for IoT- Part 3</a:t>
            </a:r>
          </a:p>
        </p:txBody>
      </p:sp>
    </p:spTree>
    <p:extLst>
      <p:ext uri="{BB962C8B-B14F-4D97-AF65-F5344CB8AC3E}">
        <p14:creationId xmlns:p14="http://schemas.microsoft.com/office/powerpoint/2010/main" val="77474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F0427-FDD0-AA45-92F8-AAC471FE1AD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 Challenges</a:t>
            </a:r>
          </a:p>
        </p:txBody>
      </p:sp>
      <p:sp>
        <p:nvSpPr>
          <p:cNvPr id="7" name="TextBox 6">
            <a:extLst>
              <a:ext uri="{FF2B5EF4-FFF2-40B4-BE49-F238E27FC236}">
                <a16:creationId xmlns:a16="http://schemas.microsoft.com/office/drawing/2014/main" id="{4F02E37A-5384-964B-908A-3880F8AC847F}"/>
              </a:ext>
            </a:extLst>
          </p:cNvPr>
          <p:cNvSpPr txBox="1"/>
          <p:nvPr/>
        </p:nvSpPr>
        <p:spPr>
          <a:xfrm>
            <a:off x="255494" y="1068631"/>
            <a:ext cx="8767482"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5. Privacy</a:t>
            </a:r>
            <a:r>
              <a:rPr lang="en-US" sz="1800" i="1" dirty="0">
                <a:effectLst/>
                <a:latin typeface="TimesNewRomanPS"/>
              </a:rPr>
              <a:t> </a:t>
            </a:r>
            <a:r>
              <a:rPr lang="en-US" sz="1800" dirty="0">
                <a:effectLst/>
                <a:latin typeface="TimesNewRomanPSMT"/>
              </a:rPr>
              <a:t>– Privacy is always a concern when personal or other highly sensitive data is handled outside of the device. This is particularly true if data is sent to the cloud, as data can be lost or stolen. </a:t>
            </a:r>
            <a:endParaRPr lang="en-US" dirty="0"/>
          </a:p>
        </p:txBody>
      </p:sp>
      <p:sp>
        <p:nvSpPr>
          <p:cNvPr id="8" name="TextBox 7">
            <a:extLst>
              <a:ext uri="{FF2B5EF4-FFF2-40B4-BE49-F238E27FC236}">
                <a16:creationId xmlns:a16="http://schemas.microsoft.com/office/drawing/2014/main" id="{8AF8246D-08F6-494F-B2D3-C3A79BEB0BE0}"/>
              </a:ext>
            </a:extLst>
          </p:cNvPr>
          <p:cNvSpPr txBox="1"/>
          <p:nvPr/>
        </p:nvSpPr>
        <p:spPr>
          <a:xfrm>
            <a:off x="255493" y="2690336"/>
            <a:ext cx="8767481"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6. Autonomy</a:t>
            </a:r>
            <a:r>
              <a:rPr lang="en-US" sz="1800" i="1" dirty="0">
                <a:effectLst/>
                <a:latin typeface="TimesNewRomanPS"/>
              </a:rPr>
              <a:t> </a:t>
            </a:r>
            <a:r>
              <a:rPr lang="en-US" sz="1800" dirty="0">
                <a:effectLst/>
                <a:latin typeface="TimesNewRomanPSMT"/>
              </a:rPr>
              <a:t>– Small embedded devices can contribute to the increased autonomy of the system they belong to, by generating independent, data-driven local decisions that can be shared only within the system. </a:t>
            </a:r>
            <a:endParaRPr lang="en-US" dirty="0"/>
          </a:p>
        </p:txBody>
      </p:sp>
    </p:spTree>
    <p:extLst>
      <p:ext uri="{BB962C8B-B14F-4D97-AF65-F5344CB8AC3E}">
        <p14:creationId xmlns:p14="http://schemas.microsoft.com/office/powerpoint/2010/main" val="310453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ring Machine Learning Into Embedded Systems | Artificial Intelligence in  Plain English">
            <a:extLst>
              <a:ext uri="{FF2B5EF4-FFF2-40B4-BE49-F238E27FC236}">
                <a16:creationId xmlns:a16="http://schemas.microsoft.com/office/drawing/2014/main" id="{0873BB8D-06E6-9443-9FE9-680DFB136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 y="194247"/>
            <a:ext cx="11064240" cy="646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47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F6577A-61AC-6F4E-A2F1-58A5543E3A28}"/>
              </a:ext>
            </a:extLst>
          </p:cNvPr>
          <p:cNvSpPr txBox="1"/>
          <p:nvPr/>
        </p:nvSpPr>
        <p:spPr>
          <a:xfrm>
            <a:off x="0" y="3136612"/>
            <a:ext cx="9144000" cy="707886"/>
          </a:xfrm>
          <a:prstGeom prst="rect">
            <a:avLst/>
          </a:prstGeom>
          <a:solidFill>
            <a:schemeClr val="accent1">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Deep Learning refresher</a:t>
            </a:r>
          </a:p>
        </p:txBody>
      </p:sp>
    </p:spTree>
    <p:extLst>
      <p:ext uri="{BB962C8B-B14F-4D97-AF65-F5344CB8AC3E}">
        <p14:creationId xmlns:p14="http://schemas.microsoft.com/office/powerpoint/2010/main" val="183745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E3B692-27F1-9A45-A135-7026EA938D5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Machine learning: A new way to program computers</a:t>
            </a:r>
          </a:p>
        </p:txBody>
      </p:sp>
      <p:pic>
        <p:nvPicPr>
          <p:cNvPr id="21506" name="Picture 2" descr="TensorFlow/Outline.md at master · JiaRuiShao/TensorFlow · GitHub">
            <a:extLst>
              <a:ext uri="{FF2B5EF4-FFF2-40B4-BE49-F238E27FC236}">
                <a16:creationId xmlns:a16="http://schemas.microsoft.com/office/drawing/2014/main" id="{D55A6903-85E1-614D-B5D8-26E7B496D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3894"/>
            <a:ext cx="9144000" cy="487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97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66745-2B70-A444-91D4-197DBF0CDCC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Machine </a:t>
            </a:r>
            <a:r>
              <a:rPr lang="en-US" sz="3200" dirty="0">
                <a:solidFill>
                  <a:prstClr val="white"/>
                </a:solidFill>
                <a:latin typeface="Calibri" panose="020F0502020204030204"/>
              </a:rPr>
              <a:t>L</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earning</a:t>
            </a:r>
            <a:r>
              <a:rPr lang="en-US" sz="3200" dirty="0">
                <a:solidFill>
                  <a:prstClr val="white"/>
                </a:solidFill>
                <a:latin typeface="Calibri" panose="020F0502020204030204"/>
              </a:rPr>
              <a:t> and Deep Learning</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i learning machine - Cheap Online Shopping -">
            <a:extLst>
              <a:ext uri="{FF2B5EF4-FFF2-40B4-BE49-F238E27FC236}">
                <a16:creationId xmlns:a16="http://schemas.microsoft.com/office/drawing/2014/main" id="{D2B6640B-07A3-374E-A486-7FAB063AB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0" y="963706"/>
            <a:ext cx="65405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40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66745-2B70-A444-91D4-197DBF0CDCCD}"/>
              </a:ext>
            </a:extLst>
          </p:cNvPr>
          <p:cNvSpPr txBox="1"/>
          <p:nvPr/>
        </p:nvSpPr>
        <p:spPr>
          <a:xfrm>
            <a:off x="0" y="3025589"/>
            <a:ext cx="9144000" cy="1077218"/>
          </a:xfrm>
          <a:prstGeom prst="rect">
            <a:avLst/>
          </a:prstGeom>
          <a:solidFill>
            <a:schemeClr val="bg1">
              <a:lumMod val="50000"/>
            </a:schemeClr>
          </a:solidFill>
        </p:spPr>
        <p:txBody>
          <a:bodyPr wrap="square" rtlCol="0">
            <a:spAutoFit/>
          </a:bodyPr>
          <a:lstStyle/>
          <a:p>
            <a:pPr lvl="0" algn="ctr">
              <a:defRPr/>
            </a:pPr>
            <a:r>
              <a:rPr lang="en-US" sz="3200" dirty="0">
                <a:solidFill>
                  <a:prstClr val="white"/>
                </a:solidFill>
              </a:rPr>
              <a:t>A computing systems inspired by the biological neural networks.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477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at is a device &amp;quot;VEST&amp;quot; that allows smartphones to convert ambient sounds  into vibrations and listen to sounds with &amp;quot;tactile sensations&amp;quot;? - GIGAZINE">
            <a:extLst>
              <a:ext uri="{FF2B5EF4-FFF2-40B4-BE49-F238E27FC236}">
                <a16:creationId xmlns:a16="http://schemas.microsoft.com/office/drawing/2014/main" id="{3B479332-6365-C74D-BEE7-041572448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908" y="2197262"/>
            <a:ext cx="3298471" cy="3519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0A151A-06E2-3947-BFFA-71F0AF6045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How does ’natural’ neural network work?</a:t>
            </a:r>
          </a:p>
        </p:txBody>
      </p:sp>
      <p:sp>
        <p:nvSpPr>
          <p:cNvPr id="4" name="TextBox 3">
            <a:extLst>
              <a:ext uri="{FF2B5EF4-FFF2-40B4-BE49-F238E27FC236}">
                <a16:creationId xmlns:a16="http://schemas.microsoft.com/office/drawing/2014/main" id="{87674612-E156-A947-9970-8F99299D88BA}"/>
              </a:ext>
            </a:extLst>
          </p:cNvPr>
          <p:cNvSpPr txBox="1"/>
          <p:nvPr/>
        </p:nvSpPr>
        <p:spPr>
          <a:xfrm>
            <a:off x="0" y="1036014"/>
            <a:ext cx="9144000" cy="584775"/>
          </a:xfrm>
          <a:prstGeom prst="rect">
            <a:avLst/>
          </a:prstGeom>
          <a:solidFill>
            <a:schemeClr val="accent5">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Sensory substitution experiment by David Eagleman </a:t>
            </a:r>
          </a:p>
        </p:txBody>
      </p:sp>
      <p:pic>
        <p:nvPicPr>
          <p:cNvPr id="18436" name="Picture 4" descr="VEST: A Vest That Helps Deaf People Hear - Assistive Technology Blog">
            <a:extLst>
              <a:ext uri="{FF2B5EF4-FFF2-40B4-BE49-F238E27FC236}">
                <a16:creationId xmlns:a16="http://schemas.microsoft.com/office/drawing/2014/main" id="{8ED51888-164F-BF48-BF9F-6EC00691D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5869"/>
            <a:ext cx="5519990" cy="41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6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0A151A-06E2-3947-BFFA-71F0AF6045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How does ’natural’ neural network work?</a:t>
            </a:r>
          </a:p>
        </p:txBody>
      </p:sp>
      <p:pic>
        <p:nvPicPr>
          <p:cNvPr id="2" name="sensorySubstitution" descr="sensorySubstitution">
            <a:hlinkClick r:id="" action="ppaction://media"/>
            <a:extLst>
              <a:ext uri="{FF2B5EF4-FFF2-40B4-BE49-F238E27FC236}">
                <a16:creationId xmlns:a16="http://schemas.microsoft.com/office/drawing/2014/main" id="{8A9DD5D5-84EF-114E-AF1A-32FA400F83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52046"/>
            <a:ext cx="9144000" cy="5143500"/>
          </a:xfrm>
          <a:prstGeom prst="rect">
            <a:avLst/>
          </a:prstGeom>
        </p:spPr>
      </p:pic>
    </p:spTree>
    <p:extLst>
      <p:ext uri="{BB962C8B-B14F-4D97-AF65-F5344CB8AC3E}">
        <p14:creationId xmlns:p14="http://schemas.microsoft.com/office/powerpoint/2010/main" val="404038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8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4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achine Learning - Artificial Neural Networks">
            <a:extLst>
              <a:ext uri="{FF2B5EF4-FFF2-40B4-BE49-F238E27FC236}">
                <a16:creationId xmlns:a16="http://schemas.microsoft.com/office/drawing/2014/main" id="{4FC6A4B1-D2D6-0F49-9CA4-EB4AB93A8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31844"/>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4E0999-3DDF-314A-981C-737B1A21E9E1}"/>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Neural network</a:t>
            </a:r>
          </a:p>
        </p:txBody>
      </p:sp>
    </p:spTree>
    <p:extLst>
      <p:ext uri="{BB962C8B-B14F-4D97-AF65-F5344CB8AC3E}">
        <p14:creationId xmlns:p14="http://schemas.microsoft.com/office/powerpoint/2010/main" val="5913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A Quick Introduction to Neural Networks - KDnuggets">
            <a:extLst>
              <a:ext uri="{FF2B5EF4-FFF2-40B4-BE49-F238E27FC236}">
                <a16:creationId xmlns:a16="http://schemas.microsoft.com/office/drawing/2014/main" id="{0E78C696-ACBB-7846-8457-79F9C17E9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7" y="1612876"/>
            <a:ext cx="7557025" cy="403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06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4233DD-E49C-9141-BFF7-B354DA47EE6C}"/>
              </a:ext>
            </a:extLst>
          </p:cNvPr>
          <p:cNvSpPr txBox="1"/>
          <p:nvPr/>
        </p:nvSpPr>
        <p:spPr>
          <a:xfrm>
            <a:off x="0" y="2904564"/>
            <a:ext cx="9144000" cy="584775"/>
          </a:xfrm>
          <a:prstGeom prst="rect">
            <a:avLst/>
          </a:prstGeom>
          <a:solidFill>
            <a:schemeClr val="accent1">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Sensing + Machine learning: New opportunities</a:t>
            </a:r>
          </a:p>
        </p:txBody>
      </p:sp>
    </p:spTree>
    <p:extLst>
      <p:ext uri="{BB962C8B-B14F-4D97-AF65-F5344CB8AC3E}">
        <p14:creationId xmlns:p14="http://schemas.microsoft.com/office/powerpoint/2010/main" val="564096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diagram to show the work of a neuron: input x, weights w, bias b,... |  Download Scientific Diagram">
            <a:extLst>
              <a:ext uri="{FF2B5EF4-FFF2-40B4-BE49-F238E27FC236}">
                <a16:creationId xmlns:a16="http://schemas.microsoft.com/office/drawing/2014/main" id="{551692F2-E498-0248-BC4B-B931D06B0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78"/>
          <a:stretch/>
        </p:blipFill>
        <p:spPr bwMode="auto">
          <a:xfrm>
            <a:off x="1183341" y="739592"/>
            <a:ext cx="6777318" cy="4620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AA6931-CCEF-5740-8F33-C2E6203958F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Structure of a neuron</a:t>
            </a:r>
          </a:p>
        </p:txBody>
      </p:sp>
    </p:spTree>
    <p:extLst>
      <p:ext uri="{BB962C8B-B14F-4D97-AF65-F5344CB8AC3E}">
        <p14:creationId xmlns:p14="http://schemas.microsoft.com/office/powerpoint/2010/main" val="277227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diagram to show the work of a neuron: input x, weights w, bias b,... |  Download Scientific Diagram">
            <a:extLst>
              <a:ext uri="{FF2B5EF4-FFF2-40B4-BE49-F238E27FC236}">
                <a16:creationId xmlns:a16="http://schemas.microsoft.com/office/drawing/2014/main" id="{551692F2-E498-0248-BC4B-B931D06B0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78"/>
          <a:stretch/>
        </p:blipFill>
        <p:spPr bwMode="auto">
          <a:xfrm>
            <a:off x="1183341" y="739592"/>
            <a:ext cx="6777318" cy="4620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AA6931-CCEF-5740-8F33-C2E6203958F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Structure of a neuron</a:t>
            </a:r>
          </a:p>
        </p:txBody>
      </p:sp>
      <p:sp>
        <p:nvSpPr>
          <p:cNvPr id="4" name="TextBox 3">
            <a:extLst>
              <a:ext uri="{FF2B5EF4-FFF2-40B4-BE49-F238E27FC236}">
                <a16:creationId xmlns:a16="http://schemas.microsoft.com/office/drawing/2014/main" id="{84F97637-94B5-F047-B789-5A3AAF190B29}"/>
              </a:ext>
            </a:extLst>
          </p:cNvPr>
          <p:cNvSpPr txBox="1"/>
          <p:nvPr/>
        </p:nvSpPr>
        <p:spPr>
          <a:xfrm>
            <a:off x="0" y="5651209"/>
            <a:ext cx="9144000" cy="1077218"/>
          </a:xfrm>
          <a:prstGeom prst="rect">
            <a:avLst/>
          </a:prstGeom>
          <a:solidFill>
            <a:schemeClr val="bg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How to take decision/process information using neurons?</a:t>
            </a:r>
          </a:p>
        </p:txBody>
      </p:sp>
    </p:spTree>
    <p:extLst>
      <p:ext uri="{BB962C8B-B14F-4D97-AF65-F5344CB8AC3E}">
        <p14:creationId xmlns:p14="http://schemas.microsoft.com/office/powerpoint/2010/main" val="3981743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achine Learning - Artificial Neural Networks">
            <a:extLst>
              <a:ext uri="{FF2B5EF4-FFF2-40B4-BE49-F238E27FC236}">
                <a16:creationId xmlns:a16="http://schemas.microsoft.com/office/drawing/2014/main" id="{4FC6A4B1-D2D6-0F49-9CA4-EB4AB93A8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31844"/>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4E0999-3DDF-314A-981C-737B1A21E9E1}"/>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Neural network</a:t>
            </a:r>
          </a:p>
        </p:txBody>
      </p:sp>
      <p:sp>
        <p:nvSpPr>
          <p:cNvPr id="5" name="TextBox 4">
            <a:extLst>
              <a:ext uri="{FF2B5EF4-FFF2-40B4-BE49-F238E27FC236}">
                <a16:creationId xmlns:a16="http://schemas.microsoft.com/office/drawing/2014/main" id="{43F45789-D963-FA46-AAAA-B34A26CDD530}"/>
              </a:ext>
            </a:extLst>
          </p:cNvPr>
          <p:cNvSpPr txBox="1"/>
          <p:nvPr/>
        </p:nvSpPr>
        <p:spPr>
          <a:xfrm>
            <a:off x="0" y="765922"/>
            <a:ext cx="9144000" cy="584775"/>
          </a:xfrm>
          <a:prstGeom prst="rect">
            <a:avLst/>
          </a:prstGeom>
          <a:solidFill>
            <a:schemeClr val="bg1">
              <a:lumMod val="50000"/>
            </a:schemeClr>
          </a:solidFill>
        </p:spPr>
        <p:txBody>
          <a:bodyPr wrap="square" rtlCol="0">
            <a:spAutoFit/>
          </a:bodyPr>
          <a:lstStyle/>
          <a:p>
            <a:pPr lvl="0" algn="ctr">
              <a:defRPr/>
            </a:pPr>
            <a:r>
              <a:rPr lang="en-US" sz="3200" dirty="0">
                <a:solidFill>
                  <a:prstClr val="white"/>
                </a:solidFill>
              </a:rPr>
              <a:t>Why is this popular now?</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9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66745-2B70-A444-91D4-197DBF0CDCCD}"/>
              </a:ext>
            </a:extLst>
          </p:cNvPr>
          <p:cNvSpPr txBox="1"/>
          <p:nvPr/>
        </p:nvSpPr>
        <p:spPr>
          <a:xfrm>
            <a:off x="0" y="3025589"/>
            <a:ext cx="9144000" cy="584775"/>
          </a:xfrm>
          <a:prstGeom prst="rect">
            <a:avLst/>
          </a:prstGeom>
          <a:solidFill>
            <a:schemeClr val="bg1">
              <a:lumMod val="50000"/>
            </a:schemeClr>
          </a:solidFill>
        </p:spPr>
        <p:txBody>
          <a:bodyPr wrap="square" rtlCol="0">
            <a:spAutoFit/>
          </a:bodyPr>
          <a:lstStyle/>
          <a:p>
            <a:pPr lvl="0" algn="ctr">
              <a:defRPr/>
            </a:pPr>
            <a:r>
              <a:rPr lang="en-US" sz="3200" dirty="0">
                <a:solidFill>
                  <a:prstClr val="white"/>
                </a:solidFill>
              </a:rPr>
              <a:t>Forward and Back Propagation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325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A9BF57B-ADBC-F64B-926A-C5A851E95833}"/>
              </a:ext>
            </a:extLst>
          </p:cNvPr>
          <p:cNvPicPr>
            <a:picLocks noChangeAspect="1"/>
          </p:cNvPicPr>
          <p:nvPr/>
        </p:nvPicPr>
        <p:blipFill rotWithShape="1">
          <a:blip r:embed="rId3"/>
          <a:srcRect l="11029" t="26000" r="5441" b="7412"/>
          <a:stretch/>
        </p:blipFill>
        <p:spPr>
          <a:xfrm>
            <a:off x="1008529" y="2057400"/>
            <a:ext cx="7637930" cy="3805518"/>
          </a:xfrm>
          <a:prstGeom prst="rect">
            <a:avLst/>
          </a:prstGeom>
        </p:spPr>
      </p:pic>
      <p:sp>
        <p:nvSpPr>
          <p:cNvPr id="4" name="TextBox 3">
            <a:extLst>
              <a:ext uri="{FF2B5EF4-FFF2-40B4-BE49-F238E27FC236}">
                <a16:creationId xmlns:a16="http://schemas.microsoft.com/office/drawing/2014/main" id="{44E50686-D942-FC45-8A6A-311FB1DE047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Forward propagation</a:t>
            </a:r>
          </a:p>
        </p:txBody>
      </p:sp>
    </p:spTree>
    <p:extLst>
      <p:ext uri="{BB962C8B-B14F-4D97-AF65-F5344CB8AC3E}">
        <p14:creationId xmlns:p14="http://schemas.microsoft.com/office/powerpoint/2010/main" val="1739769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19C8374-BCDE-7A49-9EF8-C2B1A5D06755}"/>
              </a:ext>
            </a:extLst>
          </p:cNvPr>
          <p:cNvPicPr>
            <a:picLocks noChangeAspect="1"/>
          </p:cNvPicPr>
          <p:nvPr/>
        </p:nvPicPr>
        <p:blipFill rotWithShape="1">
          <a:blip r:embed="rId2"/>
          <a:srcRect l="5000" t="27176" r="7353" b="9529"/>
          <a:stretch/>
        </p:blipFill>
        <p:spPr>
          <a:xfrm>
            <a:off x="457200" y="2124635"/>
            <a:ext cx="8014447" cy="3617260"/>
          </a:xfrm>
          <a:prstGeom prst="rect">
            <a:avLst/>
          </a:prstGeom>
        </p:spPr>
      </p:pic>
      <p:sp>
        <p:nvSpPr>
          <p:cNvPr id="4" name="TextBox 3">
            <a:extLst>
              <a:ext uri="{FF2B5EF4-FFF2-40B4-BE49-F238E27FC236}">
                <a16:creationId xmlns:a16="http://schemas.microsoft.com/office/drawing/2014/main" id="{4266BF42-B614-004C-8B0E-E2A1F797D8A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Back propagation</a:t>
            </a:r>
          </a:p>
        </p:txBody>
      </p:sp>
    </p:spTree>
    <p:extLst>
      <p:ext uri="{BB962C8B-B14F-4D97-AF65-F5344CB8AC3E}">
        <p14:creationId xmlns:p14="http://schemas.microsoft.com/office/powerpoint/2010/main" val="392273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0D3C3E3-DCA8-5048-9AD9-BEDBDEC586B2}"/>
              </a:ext>
            </a:extLst>
          </p:cNvPr>
          <p:cNvPicPr>
            <a:picLocks noChangeAspect="1"/>
          </p:cNvPicPr>
          <p:nvPr/>
        </p:nvPicPr>
        <p:blipFill rotWithShape="1">
          <a:blip r:embed="rId3"/>
          <a:srcRect l="10736" t="11647" r="7353" b="15412"/>
          <a:stretch/>
        </p:blipFill>
        <p:spPr>
          <a:xfrm>
            <a:off x="195184" y="799427"/>
            <a:ext cx="9062914" cy="5043994"/>
          </a:xfrm>
          <a:prstGeom prst="rect">
            <a:avLst/>
          </a:prstGeom>
        </p:spPr>
      </p:pic>
    </p:spTree>
    <p:extLst>
      <p:ext uri="{BB962C8B-B14F-4D97-AF65-F5344CB8AC3E}">
        <p14:creationId xmlns:p14="http://schemas.microsoft.com/office/powerpoint/2010/main" val="3874766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0" y="1108074"/>
            <a:ext cx="8794378" cy="523220"/>
          </a:xfrm>
          <a:prstGeom prst="rect">
            <a:avLst/>
          </a:prstGeom>
          <a:noFill/>
        </p:spPr>
        <p:txBody>
          <a:bodyPr wrap="square">
            <a:spAutoFit/>
          </a:bodyPr>
          <a:lstStyle/>
          <a:p>
            <a:r>
              <a:rPr lang="en-US" sz="2800" dirty="0">
                <a:solidFill>
                  <a:schemeClr val="accent2">
                    <a:lumMod val="75000"/>
                  </a:schemeClr>
                </a:solidFill>
                <a:effectLst/>
                <a:latin typeface="TimesNewRomanPS"/>
              </a:rPr>
              <a:t>1. Activation function</a:t>
            </a:r>
            <a:endParaRPr lang="en-US" dirty="0"/>
          </a:p>
        </p:txBody>
      </p:sp>
      <p:sp>
        <p:nvSpPr>
          <p:cNvPr id="4" name="TextBox 3">
            <a:extLst>
              <a:ext uri="{FF2B5EF4-FFF2-40B4-BE49-F238E27FC236}">
                <a16:creationId xmlns:a16="http://schemas.microsoft.com/office/drawing/2014/main" id="{7EA86F8F-8F4E-A545-907F-10AFFE47C133}"/>
              </a:ext>
            </a:extLst>
          </p:cNvPr>
          <p:cNvSpPr txBox="1"/>
          <p:nvPr/>
        </p:nvSpPr>
        <p:spPr>
          <a:xfrm>
            <a:off x="174810" y="1892983"/>
            <a:ext cx="8794378" cy="523220"/>
          </a:xfrm>
          <a:prstGeom prst="rect">
            <a:avLst/>
          </a:prstGeom>
          <a:noFill/>
        </p:spPr>
        <p:txBody>
          <a:bodyPr wrap="square">
            <a:spAutoFit/>
          </a:bodyPr>
          <a:lstStyle/>
          <a:p>
            <a:r>
              <a:rPr lang="en-US" sz="2800" dirty="0">
                <a:solidFill>
                  <a:schemeClr val="accent2">
                    <a:lumMod val="75000"/>
                  </a:schemeClr>
                </a:solidFill>
                <a:effectLst/>
                <a:latin typeface="TimesNewRomanPS"/>
              </a:rPr>
              <a:t>2. Loss function</a:t>
            </a:r>
            <a:endParaRPr lang="en-US" dirty="0"/>
          </a:p>
        </p:txBody>
      </p:sp>
      <p:sp>
        <p:nvSpPr>
          <p:cNvPr id="5" name="TextBox 4">
            <a:extLst>
              <a:ext uri="{FF2B5EF4-FFF2-40B4-BE49-F238E27FC236}">
                <a16:creationId xmlns:a16="http://schemas.microsoft.com/office/drawing/2014/main" id="{4DACF7DD-2090-C341-83FF-84A01EC5C043}"/>
              </a:ext>
            </a:extLst>
          </p:cNvPr>
          <p:cNvSpPr txBox="1"/>
          <p:nvPr/>
        </p:nvSpPr>
        <p:spPr>
          <a:xfrm>
            <a:off x="174810" y="2677892"/>
            <a:ext cx="8794378" cy="523220"/>
          </a:xfrm>
          <a:prstGeom prst="rect">
            <a:avLst/>
          </a:prstGeom>
          <a:noFill/>
        </p:spPr>
        <p:txBody>
          <a:bodyPr wrap="square">
            <a:spAutoFit/>
          </a:bodyPr>
          <a:lstStyle/>
          <a:p>
            <a:r>
              <a:rPr lang="en-US" sz="2800" dirty="0">
                <a:solidFill>
                  <a:schemeClr val="accent2">
                    <a:lumMod val="75000"/>
                  </a:schemeClr>
                </a:solidFill>
                <a:latin typeface="TimesNewRomanPS"/>
              </a:rPr>
              <a:t>3</a:t>
            </a:r>
            <a:r>
              <a:rPr lang="en-US" sz="2800" dirty="0">
                <a:solidFill>
                  <a:schemeClr val="accent2">
                    <a:lumMod val="75000"/>
                  </a:schemeClr>
                </a:solidFill>
                <a:effectLst/>
                <a:latin typeface="TimesNewRomanPS"/>
              </a:rPr>
              <a:t>. Optimizers</a:t>
            </a:r>
            <a:endParaRPr lang="en-US" dirty="0"/>
          </a:p>
        </p:txBody>
      </p:sp>
      <p:sp>
        <p:nvSpPr>
          <p:cNvPr id="6" name="TextBox 5">
            <a:extLst>
              <a:ext uri="{FF2B5EF4-FFF2-40B4-BE49-F238E27FC236}">
                <a16:creationId xmlns:a16="http://schemas.microsoft.com/office/drawing/2014/main" id="{430A8E16-9BCB-4C44-A9A1-A4C1280572A5}"/>
              </a:ext>
            </a:extLst>
          </p:cNvPr>
          <p:cNvSpPr txBox="1"/>
          <p:nvPr/>
        </p:nvSpPr>
        <p:spPr>
          <a:xfrm>
            <a:off x="174810" y="3462801"/>
            <a:ext cx="8794378" cy="523220"/>
          </a:xfrm>
          <a:prstGeom prst="rect">
            <a:avLst/>
          </a:prstGeom>
          <a:noFill/>
        </p:spPr>
        <p:txBody>
          <a:bodyPr wrap="square">
            <a:spAutoFit/>
          </a:bodyPr>
          <a:lstStyle/>
          <a:p>
            <a:r>
              <a:rPr lang="en-US" sz="2800" dirty="0">
                <a:solidFill>
                  <a:schemeClr val="accent2">
                    <a:lumMod val="75000"/>
                  </a:schemeClr>
                </a:solidFill>
                <a:latin typeface="TimesNewRomanPS"/>
              </a:rPr>
              <a:t>4</a:t>
            </a:r>
            <a:r>
              <a:rPr lang="en-US" sz="2800" dirty="0">
                <a:solidFill>
                  <a:schemeClr val="accent2">
                    <a:lumMod val="75000"/>
                  </a:schemeClr>
                </a:solidFill>
                <a:effectLst/>
                <a:latin typeface="TimesNewRomanPS"/>
              </a:rPr>
              <a:t>. Parameters &amp; Hyperparameters</a:t>
            </a:r>
            <a:endParaRPr lang="en-US" dirty="0"/>
          </a:p>
        </p:txBody>
      </p:sp>
      <p:sp>
        <p:nvSpPr>
          <p:cNvPr id="7" name="TextBox 6">
            <a:extLst>
              <a:ext uri="{FF2B5EF4-FFF2-40B4-BE49-F238E27FC236}">
                <a16:creationId xmlns:a16="http://schemas.microsoft.com/office/drawing/2014/main" id="{32E0A8FB-7447-F648-B62E-4988BFC9EBBB}"/>
              </a:ext>
            </a:extLst>
          </p:cNvPr>
          <p:cNvSpPr txBox="1"/>
          <p:nvPr/>
        </p:nvSpPr>
        <p:spPr>
          <a:xfrm>
            <a:off x="174810" y="4085848"/>
            <a:ext cx="8794378" cy="523220"/>
          </a:xfrm>
          <a:prstGeom prst="rect">
            <a:avLst/>
          </a:prstGeom>
          <a:noFill/>
        </p:spPr>
        <p:txBody>
          <a:bodyPr wrap="square">
            <a:spAutoFit/>
          </a:bodyPr>
          <a:lstStyle/>
          <a:p>
            <a:r>
              <a:rPr lang="en-US" sz="2800" dirty="0">
                <a:solidFill>
                  <a:schemeClr val="accent2">
                    <a:lumMod val="75000"/>
                  </a:schemeClr>
                </a:solidFill>
                <a:effectLst/>
                <a:latin typeface="TimesNewRomanPS"/>
              </a:rPr>
              <a:t>… and a few others</a:t>
            </a:r>
            <a:endParaRPr lang="en-US" dirty="0"/>
          </a:p>
        </p:txBody>
      </p:sp>
    </p:spTree>
    <p:extLst>
      <p:ext uri="{BB962C8B-B14F-4D97-AF65-F5344CB8AC3E}">
        <p14:creationId xmlns:p14="http://schemas.microsoft.com/office/powerpoint/2010/main" val="3974868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1. Activation function</a:t>
            </a:r>
            <a:endParaRPr lang="en-US" dirty="0">
              <a:solidFill>
                <a:schemeClr val="bg1"/>
              </a:solidFill>
            </a:endParaRPr>
          </a:p>
        </p:txBody>
      </p:sp>
      <p:pic>
        <p:nvPicPr>
          <p:cNvPr id="9" name="Picture 2" descr="A diagram to show the work of a neuron: input x, weights w, bias b,... |  Download Scientific Diagram">
            <a:extLst>
              <a:ext uri="{FF2B5EF4-FFF2-40B4-BE49-F238E27FC236}">
                <a16:creationId xmlns:a16="http://schemas.microsoft.com/office/drawing/2014/main" id="{49384AB1-414C-D84E-93F2-3A31F8E6FB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6" r="-1587" b="2337"/>
          <a:stretch/>
        </p:blipFill>
        <p:spPr bwMode="auto">
          <a:xfrm>
            <a:off x="1727002" y="1997698"/>
            <a:ext cx="5689995" cy="352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6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1. Activation function</a:t>
            </a:r>
            <a:endParaRPr lang="en-US" dirty="0">
              <a:solidFill>
                <a:schemeClr val="bg1"/>
              </a:solidFill>
            </a:endParaRPr>
          </a:p>
        </p:txBody>
      </p:sp>
      <p:pic>
        <p:nvPicPr>
          <p:cNvPr id="15362" name="Picture 2">
            <a:extLst>
              <a:ext uri="{FF2B5EF4-FFF2-40B4-BE49-F238E27FC236}">
                <a16:creationId xmlns:a16="http://schemas.microsoft.com/office/drawing/2014/main" id="{4F5BEEEB-E6CB-0042-A1DC-14C99193E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882" y="2219311"/>
            <a:ext cx="3186718" cy="31993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558970-7F50-8E49-976B-4108AEC8E681}"/>
              </a:ext>
            </a:extLst>
          </p:cNvPr>
          <p:cNvSpPr txBox="1"/>
          <p:nvPr/>
        </p:nvSpPr>
        <p:spPr>
          <a:xfrm>
            <a:off x="1317810" y="1540895"/>
            <a:ext cx="7651379"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Step function</a:t>
            </a:r>
            <a:endParaRPr lang="en-US" dirty="0"/>
          </a:p>
        </p:txBody>
      </p:sp>
    </p:spTree>
    <p:extLst>
      <p:ext uri="{BB962C8B-B14F-4D97-AF65-F5344CB8AC3E}">
        <p14:creationId xmlns:p14="http://schemas.microsoft.com/office/powerpoint/2010/main" val="15210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Precision Farming vs. Digital Farming vs. Smart Farming : What&amp;#39;s The  Difference? - DTN">
            <a:extLst>
              <a:ext uri="{FF2B5EF4-FFF2-40B4-BE49-F238E27FC236}">
                <a16:creationId xmlns:a16="http://schemas.microsoft.com/office/drawing/2014/main" id="{0B1D829D-2DCE-D74F-98DF-9AD666747C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6" r="9241" b="-3"/>
          <a:stretch/>
        </p:blipFill>
        <p:spPr bwMode="auto">
          <a:xfrm>
            <a:off x="144394" y="711882"/>
            <a:ext cx="4349608" cy="278342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ransforming the Retail Experience – Top Four RF Opportunities - Qorvo">
            <a:extLst>
              <a:ext uri="{FF2B5EF4-FFF2-40B4-BE49-F238E27FC236}">
                <a16:creationId xmlns:a16="http://schemas.microsoft.com/office/drawing/2014/main" id="{C9189919-79A6-6040-8ABD-2E6D618C66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79" r="-3" b="-3"/>
          <a:stretch/>
        </p:blipFill>
        <p:spPr bwMode="auto">
          <a:xfrm>
            <a:off x="4643716" y="711881"/>
            <a:ext cx="4347709" cy="278342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Smart Cities And The IoT: A Relationship To Build The Future | Must Read">
            <a:extLst>
              <a:ext uri="{FF2B5EF4-FFF2-40B4-BE49-F238E27FC236}">
                <a16:creationId xmlns:a16="http://schemas.microsoft.com/office/drawing/2014/main" id="{07EE2E5B-B922-1445-BBFB-AAB645778C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04" r="13356"/>
          <a:stretch/>
        </p:blipFill>
        <p:spPr bwMode="auto">
          <a:xfrm>
            <a:off x="147535" y="3676220"/>
            <a:ext cx="4349608" cy="279262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nsors | Free Full-Text | A Survey on Wireless Body Area Networks for  eHealthcare Systems in Residential Environments | HTML">
            <a:extLst>
              <a:ext uri="{FF2B5EF4-FFF2-40B4-BE49-F238E27FC236}">
                <a16:creationId xmlns:a16="http://schemas.microsoft.com/office/drawing/2014/main" id="{FF8E2D2B-26FE-0947-B0B9-9F23EE475A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07"/>
          <a:stretch/>
        </p:blipFill>
        <p:spPr bwMode="auto">
          <a:xfrm>
            <a:off x="4646857" y="3676219"/>
            <a:ext cx="4347709" cy="27926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AFDD3F-5AAA-EC49-862D-52D42B3BC34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Sensing + Machine learning: Applications space</a:t>
            </a:r>
          </a:p>
        </p:txBody>
      </p:sp>
    </p:spTree>
    <p:extLst>
      <p:ext uri="{BB962C8B-B14F-4D97-AF65-F5344CB8AC3E}">
        <p14:creationId xmlns:p14="http://schemas.microsoft.com/office/powerpoint/2010/main" val="4273511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1. Activation function</a:t>
            </a:r>
            <a:endParaRPr lang="en-US" dirty="0">
              <a:solidFill>
                <a:schemeClr val="bg1"/>
              </a:solidFill>
            </a:endParaRPr>
          </a:p>
        </p:txBody>
      </p:sp>
      <p:sp>
        <p:nvSpPr>
          <p:cNvPr id="8" name="TextBox 7">
            <a:extLst>
              <a:ext uri="{FF2B5EF4-FFF2-40B4-BE49-F238E27FC236}">
                <a16:creationId xmlns:a16="http://schemas.microsoft.com/office/drawing/2014/main" id="{3A558970-7F50-8E49-976B-4108AEC8E681}"/>
              </a:ext>
            </a:extLst>
          </p:cNvPr>
          <p:cNvSpPr txBox="1"/>
          <p:nvPr/>
        </p:nvSpPr>
        <p:spPr>
          <a:xfrm>
            <a:off x="1317810" y="1540895"/>
            <a:ext cx="7651379" cy="523220"/>
          </a:xfrm>
          <a:prstGeom prst="rect">
            <a:avLst/>
          </a:prstGeom>
          <a:noFill/>
        </p:spPr>
        <p:txBody>
          <a:bodyPr wrap="square">
            <a:spAutoFit/>
          </a:bodyPr>
          <a:lstStyle/>
          <a:p>
            <a:r>
              <a:rPr lang="en-US" sz="2800" dirty="0">
                <a:solidFill>
                  <a:schemeClr val="accent2">
                    <a:lumMod val="75000"/>
                  </a:schemeClr>
                </a:solidFill>
                <a:effectLst/>
                <a:latin typeface="TimesNewRomanPS"/>
              </a:rPr>
              <a:t>b. Linear function</a:t>
            </a:r>
            <a:endParaRPr lang="en-US" dirty="0"/>
          </a:p>
        </p:txBody>
      </p:sp>
      <p:pic>
        <p:nvPicPr>
          <p:cNvPr id="17410" name="Picture 2" descr="Applications of Linear Functions | Boundless Algebra">
            <a:extLst>
              <a:ext uri="{FF2B5EF4-FFF2-40B4-BE49-F238E27FC236}">
                <a16:creationId xmlns:a16="http://schemas.microsoft.com/office/drawing/2014/main" id="{A5643636-773E-A14B-94A3-A6BA334D1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293" y="2223935"/>
            <a:ext cx="3942850" cy="394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24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1. Activation function</a:t>
            </a:r>
            <a:endParaRPr lang="en-US" dirty="0">
              <a:solidFill>
                <a:schemeClr val="bg1"/>
              </a:solidFill>
            </a:endParaRPr>
          </a:p>
        </p:txBody>
      </p:sp>
      <p:sp>
        <p:nvSpPr>
          <p:cNvPr id="8" name="TextBox 7">
            <a:extLst>
              <a:ext uri="{FF2B5EF4-FFF2-40B4-BE49-F238E27FC236}">
                <a16:creationId xmlns:a16="http://schemas.microsoft.com/office/drawing/2014/main" id="{3A558970-7F50-8E49-976B-4108AEC8E681}"/>
              </a:ext>
            </a:extLst>
          </p:cNvPr>
          <p:cNvSpPr txBox="1"/>
          <p:nvPr/>
        </p:nvSpPr>
        <p:spPr>
          <a:xfrm>
            <a:off x="1317810" y="1540895"/>
            <a:ext cx="7651379"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Sigmoid function</a:t>
            </a:r>
            <a:endParaRPr lang="en-US" dirty="0"/>
          </a:p>
        </p:txBody>
      </p:sp>
      <p:pic>
        <p:nvPicPr>
          <p:cNvPr id="19458" name="Picture 2" descr="Activation Functions for Deep Learning | by Mehmet Toprak | Medium">
            <a:extLst>
              <a:ext uri="{FF2B5EF4-FFF2-40B4-BE49-F238E27FC236}">
                <a16:creationId xmlns:a16="http://schemas.microsoft.com/office/drawing/2014/main" id="{5DA45607-CF48-4A48-8C43-8FF57999A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06" t="19595" r="11912" b="2533"/>
          <a:stretch/>
        </p:blipFill>
        <p:spPr bwMode="auto">
          <a:xfrm>
            <a:off x="1965432" y="2508478"/>
            <a:ext cx="5213135" cy="280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35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1. Activation function</a:t>
            </a:r>
            <a:endParaRPr lang="en-US" dirty="0">
              <a:solidFill>
                <a:schemeClr val="bg1"/>
              </a:solidFill>
            </a:endParaRPr>
          </a:p>
        </p:txBody>
      </p:sp>
      <p:sp>
        <p:nvSpPr>
          <p:cNvPr id="8" name="TextBox 7">
            <a:extLst>
              <a:ext uri="{FF2B5EF4-FFF2-40B4-BE49-F238E27FC236}">
                <a16:creationId xmlns:a16="http://schemas.microsoft.com/office/drawing/2014/main" id="{3A558970-7F50-8E49-976B-4108AEC8E681}"/>
              </a:ext>
            </a:extLst>
          </p:cNvPr>
          <p:cNvSpPr txBox="1"/>
          <p:nvPr/>
        </p:nvSpPr>
        <p:spPr>
          <a:xfrm>
            <a:off x="1317810" y="1540895"/>
            <a:ext cx="7651379" cy="523220"/>
          </a:xfrm>
          <a:prstGeom prst="rect">
            <a:avLst/>
          </a:prstGeom>
          <a:noFill/>
        </p:spPr>
        <p:txBody>
          <a:bodyPr wrap="square">
            <a:spAutoFit/>
          </a:bodyPr>
          <a:lstStyle/>
          <a:p>
            <a:r>
              <a:rPr lang="en-US" sz="2800" dirty="0">
                <a:solidFill>
                  <a:schemeClr val="accent2">
                    <a:lumMod val="75000"/>
                  </a:schemeClr>
                </a:solidFill>
                <a:effectLst/>
                <a:latin typeface="TimesNewRomanPS"/>
              </a:rPr>
              <a:t>d. </a:t>
            </a:r>
            <a:r>
              <a:rPr lang="en-US" sz="2800" dirty="0">
                <a:solidFill>
                  <a:schemeClr val="accent2">
                    <a:lumMod val="75000"/>
                  </a:schemeClr>
                </a:solidFill>
                <a:latin typeface="TimesNewRomanPS"/>
              </a:rPr>
              <a:t>t</a:t>
            </a:r>
            <a:r>
              <a:rPr lang="en-US" sz="2800" dirty="0">
                <a:solidFill>
                  <a:schemeClr val="accent2">
                    <a:lumMod val="75000"/>
                  </a:schemeClr>
                </a:solidFill>
                <a:effectLst/>
                <a:latin typeface="TimesNewRomanPS"/>
              </a:rPr>
              <a:t>anh function</a:t>
            </a:r>
            <a:endParaRPr lang="en-US" dirty="0"/>
          </a:p>
        </p:txBody>
      </p:sp>
      <p:pic>
        <p:nvPicPr>
          <p:cNvPr id="34818" name="Picture 2" descr="Tanh Activation Explained | Papers With Code">
            <a:extLst>
              <a:ext uri="{FF2B5EF4-FFF2-40B4-BE49-F238E27FC236}">
                <a16:creationId xmlns:a16="http://schemas.microsoft.com/office/drawing/2014/main" id="{8A94358B-1438-3348-97A2-51F949C42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242" y="2390575"/>
            <a:ext cx="4923516" cy="36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133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1. Activation function</a:t>
            </a:r>
            <a:endParaRPr lang="en-US" dirty="0">
              <a:solidFill>
                <a:schemeClr val="bg1"/>
              </a:solidFill>
            </a:endParaRPr>
          </a:p>
        </p:txBody>
      </p:sp>
      <p:sp>
        <p:nvSpPr>
          <p:cNvPr id="8" name="TextBox 7">
            <a:extLst>
              <a:ext uri="{FF2B5EF4-FFF2-40B4-BE49-F238E27FC236}">
                <a16:creationId xmlns:a16="http://schemas.microsoft.com/office/drawing/2014/main" id="{3A558970-7F50-8E49-976B-4108AEC8E681}"/>
              </a:ext>
            </a:extLst>
          </p:cNvPr>
          <p:cNvSpPr txBox="1"/>
          <p:nvPr/>
        </p:nvSpPr>
        <p:spPr>
          <a:xfrm>
            <a:off x="1317810" y="1540895"/>
            <a:ext cx="7651379" cy="523220"/>
          </a:xfrm>
          <a:prstGeom prst="rect">
            <a:avLst/>
          </a:prstGeom>
          <a:noFill/>
        </p:spPr>
        <p:txBody>
          <a:bodyPr wrap="square">
            <a:spAutoFit/>
          </a:bodyPr>
          <a:lstStyle/>
          <a:p>
            <a:r>
              <a:rPr lang="en-US" sz="2800" dirty="0">
                <a:solidFill>
                  <a:schemeClr val="accent2">
                    <a:lumMod val="75000"/>
                  </a:schemeClr>
                </a:solidFill>
                <a:latin typeface="TimesNewRomanPS"/>
              </a:rPr>
              <a:t>e</a:t>
            </a:r>
            <a:r>
              <a:rPr lang="en-US" sz="2800" dirty="0">
                <a:solidFill>
                  <a:schemeClr val="accent2">
                    <a:lumMod val="75000"/>
                  </a:schemeClr>
                </a:solidFill>
                <a:effectLst/>
                <a:latin typeface="TimesNewRomanPS"/>
              </a:rPr>
              <a:t>. </a:t>
            </a:r>
            <a:r>
              <a:rPr lang="en-US" sz="2800" dirty="0" err="1">
                <a:solidFill>
                  <a:schemeClr val="accent2">
                    <a:lumMod val="75000"/>
                  </a:schemeClr>
                </a:solidFill>
                <a:latin typeface="TimesNewRomanPS"/>
              </a:rPr>
              <a:t>ReLU</a:t>
            </a:r>
            <a:r>
              <a:rPr lang="en-US" sz="2800" dirty="0">
                <a:solidFill>
                  <a:schemeClr val="accent2">
                    <a:lumMod val="75000"/>
                  </a:schemeClr>
                </a:solidFill>
                <a:effectLst/>
                <a:latin typeface="TimesNewRomanPS"/>
              </a:rPr>
              <a:t> (Rectified Linear Unit) function</a:t>
            </a:r>
            <a:endParaRPr lang="en-US" dirty="0"/>
          </a:p>
        </p:txBody>
      </p:sp>
      <p:pic>
        <p:nvPicPr>
          <p:cNvPr id="5" name="Picture 4" descr="Diagram&#10;&#10;Description automatically generated with medium confidence">
            <a:extLst>
              <a:ext uri="{FF2B5EF4-FFF2-40B4-BE49-F238E27FC236}">
                <a16:creationId xmlns:a16="http://schemas.microsoft.com/office/drawing/2014/main" id="{39041DE0-767B-0D44-8F63-584E6B5FE75F}"/>
              </a:ext>
            </a:extLst>
          </p:cNvPr>
          <p:cNvPicPr>
            <a:picLocks noChangeAspect="1"/>
          </p:cNvPicPr>
          <p:nvPr/>
        </p:nvPicPr>
        <p:blipFill rotWithShape="1">
          <a:blip r:embed="rId2"/>
          <a:srcRect r="52353"/>
          <a:stretch/>
        </p:blipFill>
        <p:spPr>
          <a:xfrm>
            <a:off x="1747849" y="2213721"/>
            <a:ext cx="5271785" cy="3103384"/>
          </a:xfrm>
          <a:prstGeom prst="rect">
            <a:avLst/>
          </a:prstGeom>
        </p:spPr>
      </p:pic>
    </p:spTree>
    <p:extLst>
      <p:ext uri="{BB962C8B-B14F-4D97-AF65-F5344CB8AC3E}">
        <p14:creationId xmlns:p14="http://schemas.microsoft.com/office/powerpoint/2010/main" val="3683288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1. Activation function</a:t>
            </a:r>
            <a:endParaRPr lang="en-US" dirty="0">
              <a:solidFill>
                <a:schemeClr val="bg1"/>
              </a:solidFill>
            </a:endParaRPr>
          </a:p>
        </p:txBody>
      </p:sp>
      <p:sp>
        <p:nvSpPr>
          <p:cNvPr id="8" name="TextBox 7">
            <a:extLst>
              <a:ext uri="{FF2B5EF4-FFF2-40B4-BE49-F238E27FC236}">
                <a16:creationId xmlns:a16="http://schemas.microsoft.com/office/drawing/2014/main" id="{3A558970-7F50-8E49-976B-4108AEC8E681}"/>
              </a:ext>
            </a:extLst>
          </p:cNvPr>
          <p:cNvSpPr txBox="1"/>
          <p:nvPr/>
        </p:nvSpPr>
        <p:spPr>
          <a:xfrm>
            <a:off x="1317810" y="1540895"/>
            <a:ext cx="7651379" cy="523220"/>
          </a:xfrm>
          <a:prstGeom prst="rect">
            <a:avLst/>
          </a:prstGeom>
          <a:noFill/>
        </p:spPr>
        <p:txBody>
          <a:bodyPr wrap="square">
            <a:spAutoFit/>
          </a:bodyPr>
          <a:lstStyle/>
          <a:p>
            <a:r>
              <a:rPr lang="en-US" sz="2800" dirty="0">
                <a:solidFill>
                  <a:schemeClr val="accent2">
                    <a:lumMod val="75000"/>
                  </a:schemeClr>
                </a:solidFill>
                <a:latin typeface="TimesNewRomanPS"/>
              </a:rPr>
              <a:t>e</a:t>
            </a:r>
            <a:r>
              <a:rPr lang="en-US" sz="2800" dirty="0">
                <a:solidFill>
                  <a:schemeClr val="accent2">
                    <a:lumMod val="75000"/>
                  </a:schemeClr>
                </a:solidFill>
                <a:effectLst/>
                <a:latin typeface="TimesNewRomanPS"/>
              </a:rPr>
              <a:t>. </a:t>
            </a:r>
            <a:r>
              <a:rPr lang="en-US" sz="2800" dirty="0" err="1">
                <a:solidFill>
                  <a:schemeClr val="accent2">
                    <a:lumMod val="75000"/>
                  </a:schemeClr>
                </a:solidFill>
                <a:latin typeface="TimesNewRomanPS"/>
              </a:rPr>
              <a:t>ReLU</a:t>
            </a:r>
            <a:r>
              <a:rPr lang="en-US" sz="2800" dirty="0">
                <a:solidFill>
                  <a:schemeClr val="accent2">
                    <a:lumMod val="75000"/>
                  </a:schemeClr>
                </a:solidFill>
                <a:effectLst/>
                <a:latin typeface="TimesNewRomanPS"/>
              </a:rPr>
              <a:t> (Rectified Linear Unit) function</a:t>
            </a:r>
            <a:endParaRPr lang="en-US" dirty="0"/>
          </a:p>
        </p:txBody>
      </p:sp>
      <p:pic>
        <p:nvPicPr>
          <p:cNvPr id="5" name="Picture 4" descr="Diagram&#10;&#10;Description automatically generated with medium confidence">
            <a:extLst>
              <a:ext uri="{FF2B5EF4-FFF2-40B4-BE49-F238E27FC236}">
                <a16:creationId xmlns:a16="http://schemas.microsoft.com/office/drawing/2014/main" id="{39041DE0-767B-0D44-8F63-584E6B5FE75F}"/>
              </a:ext>
            </a:extLst>
          </p:cNvPr>
          <p:cNvPicPr>
            <a:picLocks noChangeAspect="1"/>
          </p:cNvPicPr>
          <p:nvPr/>
        </p:nvPicPr>
        <p:blipFill>
          <a:blip r:embed="rId2"/>
          <a:stretch>
            <a:fillRect/>
          </a:stretch>
        </p:blipFill>
        <p:spPr>
          <a:xfrm>
            <a:off x="67235" y="2430916"/>
            <a:ext cx="9144000" cy="2564780"/>
          </a:xfrm>
          <a:prstGeom prst="rect">
            <a:avLst/>
          </a:prstGeom>
        </p:spPr>
      </p:pic>
    </p:spTree>
    <p:extLst>
      <p:ext uri="{BB962C8B-B14F-4D97-AF65-F5344CB8AC3E}">
        <p14:creationId xmlns:p14="http://schemas.microsoft.com/office/powerpoint/2010/main" val="2712910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latin typeface="TimesNewRomanPS"/>
              </a:rPr>
              <a:t>2</a:t>
            </a:r>
            <a:r>
              <a:rPr lang="en-US" sz="2800" dirty="0">
                <a:solidFill>
                  <a:schemeClr val="bg1"/>
                </a:solidFill>
                <a:effectLst/>
                <a:latin typeface="TimesNewRomanPS"/>
              </a:rPr>
              <a:t>. Loss function</a:t>
            </a:r>
            <a:endParaRPr lang="en-US" dirty="0">
              <a:solidFill>
                <a:schemeClr val="bg1"/>
              </a:solidFill>
            </a:endParaRPr>
          </a:p>
        </p:txBody>
      </p:sp>
      <p:pic>
        <p:nvPicPr>
          <p:cNvPr id="21506" name="Picture 2">
            <a:extLst>
              <a:ext uri="{FF2B5EF4-FFF2-40B4-BE49-F238E27FC236}">
                <a16:creationId xmlns:a16="http://schemas.microsoft.com/office/drawing/2014/main" id="{C29C3106-A825-CA40-89DE-C6DFC6D25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576668"/>
            <a:ext cx="78232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53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latin typeface="TimesNewRomanPS"/>
              </a:rPr>
              <a:t>2</a:t>
            </a:r>
            <a:r>
              <a:rPr lang="en-US" sz="2800" dirty="0">
                <a:solidFill>
                  <a:schemeClr val="bg1"/>
                </a:solidFill>
                <a:effectLst/>
                <a:latin typeface="TimesNewRomanPS"/>
              </a:rPr>
              <a:t>. Loss function</a:t>
            </a:r>
            <a:endParaRPr lang="en-US" dirty="0">
              <a:solidFill>
                <a:schemeClr val="bg1"/>
              </a:solidFill>
            </a:endParaRPr>
          </a:p>
        </p:txBody>
      </p:sp>
      <p:pic>
        <p:nvPicPr>
          <p:cNvPr id="5" name="Picture 2" descr="Introduction to Loss Functions">
            <a:extLst>
              <a:ext uri="{FF2B5EF4-FFF2-40B4-BE49-F238E27FC236}">
                <a16:creationId xmlns:a16="http://schemas.microsoft.com/office/drawing/2014/main" id="{2D25A5C2-E29C-6546-B84E-8C0B5CCBF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743" y="1536287"/>
            <a:ext cx="6318513" cy="498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974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B8E4E1DB-5D26-C341-9511-E25505263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3382"/>
            <a:ext cx="4675909" cy="333663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8DCEF58F-751D-3F4C-BBC1-36AB3A3EAACF}"/>
              </a:ext>
            </a:extLst>
          </p:cNvPr>
          <p:cNvCxnSpPr>
            <a:cxnSpLocks/>
          </p:cNvCxnSpPr>
          <p:nvPr/>
        </p:nvCxnSpPr>
        <p:spPr>
          <a:xfrm flipV="1">
            <a:off x="672353" y="2272553"/>
            <a:ext cx="2756647" cy="231289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1F1042-F054-9143-AAB5-61B0A79D39F1}"/>
              </a:ext>
            </a:extLst>
          </p:cNvPr>
          <p:cNvSpPr txBox="1"/>
          <p:nvPr/>
        </p:nvSpPr>
        <p:spPr>
          <a:xfrm>
            <a:off x="1593476" y="2635624"/>
            <a:ext cx="1385048" cy="461665"/>
          </a:xfrm>
          <a:prstGeom prst="rect">
            <a:avLst/>
          </a:prstGeom>
          <a:noFill/>
        </p:spPr>
        <p:txBody>
          <a:bodyPr wrap="square" rtlCol="0">
            <a:spAutoFit/>
          </a:bodyPr>
          <a:lstStyle/>
          <a:p>
            <a:r>
              <a:rPr lang="en-US" sz="2400" dirty="0">
                <a:solidFill>
                  <a:schemeClr val="accent6">
                    <a:lumMod val="75000"/>
                  </a:schemeClr>
                </a:solidFill>
              </a:rPr>
              <a:t>y = </a:t>
            </a:r>
            <a:r>
              <a:rPr lang="en-US" sz="2400" dirty="0" err="1">
                <a:solidFill>
                  <a:schemeClr val="accent6">
                    <a:lumMod val="75000"/>
                  </a:schemeClr>
                </a:solidFill>
              </a:rPr>
              <a:t>x.p</a:t>
            </a:r>
            <a:endParaRPr lang="en-US" sz="2400" dirty="0">
              <a:solidFill>
                <a:schemeClr val="accent6">
                  <a:lumMod val="75000"/>
                </a:schemeClr>
              </a:solidFill>
            </a:endParaRPr>
          </a:p>
        </p:txBody>
      </p:sp>
      <p:sp>
        <p:nvSpPr>
          <p:cNvPr id="8" name="TextBox 7">
            <a:extLst>
              <a:ext uri="{FF2B5EF4-FFF2-40B4-BE49-F238E27FC236}">
                <a16:creationId xmlns:a16="http://schemas.microsoft.com/office/drawing/2014/main" id="{86DA99E4-B53D-9946-8937-D743E5F6C7B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9" name="TextBox 8">
            <a:extLst>
              <a:ext uri="{FF2B5EF4-FFF2-40B4-BE49-F238E27FC236}">
                <a16:creationId xmlns:a16="http://schemas.microsoft.com/office/drawing/2014/main" id="{E8F0CE42-281E-C24C-8289-F1CDF72D96E4}"/>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3. Optimizer</a:t>
            </a:r>
            <a:endParaRPr lang="en-US" dirty="0">
              <a:solidFill>
                <a:schemeClr val="bg1"/>
              </a:solidFill>
            </a:endParaRPr>
          </a:p>
        </p:txBody>
      </p:sp>
    </p:spTree>
    <p:extLst>
      <p:ext uri="{BB962C8B-B14F-4D97-AF65-F5344CB8AC3E}">
        <p14:creationId xmlns:p14="http://schemas.microsoft.com/office/powerpoint/2010/main" val="28238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E7EC900-D6E0-9B44-9790-61C12B5D5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79154"/>
            <a:ext cx="4629727" cy="33250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8E4E1DB-5D26-C341-9511-E25505263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382"/>
            <a:ext cx="4675909" cy="333663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8DCEF58F-751D-3F4C-BBC1-36AB3A3EAACF}"/>
              </a:ext>
            </a:extLst>
          </p:cNvPr>
          <p:cNvCxnSpPr>
            <a:cxnSpLocks/>
          </p:cNvCxnSpPr>
          <p:nvPr/>
        </p:nvCxnSpPr>
        <p:spPr>
          <a:xfrm flipV="1">
            <a:off x="672353" y="2326341"/>
            <a:ext cx="3550023" cy="2259106"/>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1F1042-F054-9143-AAB5-61B0A79D39F1}"/>
              </a:ext>
            </a:extLst>
          </p:cNvPr>
          <p:cNvSpPr txBox="1"/>
          <p:nvPr/>
        </p:nvSpPr>
        <p:spPr>
          <a:xfrm>
            <a:off x="2091017" y="2528048"/>
            <a:ext cx="1385048" cy="461665"/>
          </a:xfrm>
          <a:prstGeom prst="rect">
            <a:avLst/>
          </a:prstGeom>
          <a:noFill/>
        </p:spPr>
        <p:txBody>
          <a:bodyPr wrap="square" rtlCol="0">
            <a:spAutoFit/>
          </a:bodyPr>
          <a:lstStyle/>
          <a:p>
            <a:r>
              <a:rPr lang="en-US" sz="2400" dirty="0">
                <a:solidFill>
                  <a:schemeClr val="accent6">
                    <a:lumMod val="75000"/>
                  </a:schemeClr>
                </a:solidFill>
              </a:rPr>
              <a:t>y = </a:t>
            </a:r>
            <a:r>
              <a:rPr lang="en-US" sz="2400" dirty="0" err="1">
                <a:solidFill>
                  <a:schemeClr val="accent6">
                    <a:lumMod val="75000"/>
                  </a:schemeClr>
                </a:solidFill>
              </a:rPr>
              <a:t>x.p</a:t>
            </a:r>
            <a:endParaRPr lang="en-US" sz="2400" dirty="0">
              <a:solidFill>
                <a:schemeClr val="accent6">
                  <a:lumMod val="75000"/>
                </a:schemeClr>
              </a:solidFill>
            </a:endParaRPr>
          </a:p>
        </p:txBody>
      </p:sp>
      <p:sp>
        <p:nvSpPr>
          <p:cNvPr id="7" name="TextBox 6">
            <a:extLst>
              <a:ext uri="{FF2B5EF4-FFF2-40B4-BE49-F238E27FC236}">
                <a16:creationId xmlns:a16="http://schemas.microsoft.com/office/drawing/2014/main" id="{4BC7A669-96CA-4442-A43F-AF20DCB5BA7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8" name="TextBox 7">
            <a:extLst>
              <a:ext uri="{FF2B5EF4-FFF2-40B4-BE49-F238E27FC236}">
                <a16:creationId xmlns:a16="http://schemas.microsoft.com/office/drawing/2014/main" id="{583A5AEF-0CFC-9243-A172-E648B1F553D5}"/>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3. Optimizer</a:t>
            </a:r>
            <a:endParaRPr lang="en-US" dirty="0">
              <a:solidFill>
                <a:schemeClr val="bg1"/>
              </a:solidFill>
            </a:endParaRPr>
          </a:p>
        </p:txBody>
      </p:sp>
    </p:spTree>
    <p:extLst>
      <p:ext uri="{BB962C8B-B14F-4D97-AF65-F5344CB8AC3E}">
        <p14:creationId xmlns:p14="http://schemas.microsoft.com/office/powerpoint/2010/main" val="1578794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8D71EAB-978D-754D-8C0F-5F5C757F7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5486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CC1F60-8EC4-DD41-863A-3485E5C9C6B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4" name="TextBox 3">
            <a:extLst>
              <a:ext uri="{FF2B5EF4-FFF2-40B4-BE49-F238E27FC236}">
                <a16:creationId xmlns:a16="http://schemas.microsoft.com/office/drawing/2014/main" id="{11E70A15-A7C1-F144-816B-D3D2F40F1BB5}"/>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3. Optimizer</a:t>
            </a:r>
            <a:endParaRPr lang="en-US" dirty="0">
              <a:solidFill>
                <a:schemeClr val="bg1"/>
              </a:solidFill>
            </a:endParaRPr>
          </a:p>
        </p:txBody>
      </p:sp>
    </p:spTree>
    <p:extLst>
      <p:ext uri="{BB962C8B-B14F-4D97-AF65-F5344CB8AC3E}">
        <p14:creationId xmlns:p14="http://schemas.microsoft.com/office/powerpoint/2010/main" val="2790014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at is Edge Computing? | Moving Intelligence to the Edge">
            <a:extLst>
              <a:ext uri="{FF2B5EF4-FFF2-40B4-BE49-F238E27FC236}">
                <a16:creationId xmlns:a16="http://schemas.microsoft.com/office/drawing/2014/main" id="{3D3FFA65-D96C-6942-815F-ACEDA6F6D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631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EFAE5F8-D129-5048-BB10-B1E211EFF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74800"/>
            <a:ext cx="8890000" cy="3708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2104E8-DF10-2F41-B92E-DA2E4559353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4" name="TextBox 3">
            <a:extLst>
              <a:ext uri="{FF2B5EF4-FFF2-40B4-BE49-F238E27FC236}">
                <a16:creationId xmlns:a16="http://schemas.microsoft.com/office/drawing/2014/main" id="{4213DC20-EF04-694A-BBCD-E2F0A5C6CEE5}"/>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3. Optimizer</a:t>
            </a:r>
            <a:endParaRPr lang="en-US" dirty="0">
              <a:solidFill>
                <a:schemeClr val="bg1"/>
              </a:solidFill>
            </a:endParaRPr>
          </a:p>
        </p:txBody>
      </p:sp>
    </p:spTree>
    <p:extLst>
      <p:ext uri="{BB962C8B-B14F-4D97-AF65-F5344CB8AC3E}">
        <p14:creationId xmlns:p14="http://schemas.microsoft.com/office/powerpoint/2010/main" val="1330612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3. Optimizer: Gradient Descent</a:t>
            </a:r>
            <a:endParaRPr lang="en-US" dirty="0">
              <a:solidFill>
                <a:schemeClr val="bg1"/>
              </a:solidFill>
            </a:endParaRPr>
          </a:p>
        </p:txBody>
      </p:sp>
      <p:pic>
        <p:nvPicPr>
          <p:cNvPr id="29700" name="Picture 4" descr="machine learning sgd cheap online">
            <a:extLst>
              <a:ext uri="{FF2B5EF4-FFF2-40B4-BE49-F238E27FC236}">
                <a16:creationId xmlns:a16="http://schemas.microsoft.com/office/drawing/2014/main" id="{D915FC5E-BB17-484A-87BD-808A64C8A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1125"/>
            <a:ext cx="91440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59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3. Optimizer</a:t>
            </a:r>
            <a:endParaRPr lang="en-US" dirty="0">
              <a:solidFill>
                <a:schemeClr val="bg1"/>
              </a:solidFill>
            </a:endParaRPr>
          </a:p>
        </p:txBody>
      </p:sp>
      <p:pic>
        <p:nvPicPr>
          <p:cNvPr id="20482" name="Picture 2" descr="Coding Deep Learning for Beginners — Linear Regression (Part 3): Training  with Gradient Descent | by Kamil Krzyk | Towards Data Science">
            <a:extLst>
              <a:ext uri="{FF2B5EF4-FFF2-40B4-BE49-F238E27FC236}">
                <a16:creationId xmlns:a16="http://schemas.microsoft.com/office/drawing/2014/main" id="{DF524AFD-2DD3-0D40-AB73-28158EEA7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619250"/>
            <a:ext cx="88773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783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latin typeface="TimesNewRomanPS"/>
              </a:rPr>
              <a:t>4</a:t>
            </a:r>
            <a:r>
              <a:rPr lang="en-US" sz="2800" dirty="0">
                <a:solidFill>
                  <a:schemeClr val="bg1"/>
                </a:solidFill>
                <a:effectLst/>
                <a:latin typeface="TimesNewRomanPS"/>
              </a:rPr>
              <a:t>. Parameters and Hyperparameters</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815882"/>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Parameters: </a:t>
            </a:r>
          </a:p>
          <a:p>
            <a:r>
              <a:rPr lang="en-US" sz="2800" dirty="0">
                <a:solidFill>
                  <a:schemeClr val="accent2">
                    <a:lumMod val="75000"/>
                  </a:schemeClr>
                </a:solidFill>
                <a:latin typeface="TimesNewRomanPS"/>
              </a:rPr>
              <a:t>	-Values can be estimated from data.</a:t>
            </a:r>
          </a:p>
          <a:p>
            <a:r>
              <a:rPr lang="en-US" sz="2800" dirty="0">
                <a:solidFill>
                  <a:schemeClr val="accent2">
                    <a:lumMod val="75000"/>
                  </a:schemeClr>
                </a:solidFill>
                <a:latin typeface="TimesNewRomanPS"/>
              </a:rPr>
              <a:t>	-Generally, not set manually by the designer.</a:t>
            </a:r>
          </a:p>
          <a:p>
            <a:r>
              <a:rPr lang="en-US" sz="2800" dirty="0">
                <a:solidFill>
                  <a:schemeClr val="accent2">
                    <a:lumMod val="75000"/>
                  </a:schemeClr>
                </a:solidFill>
                <a:latin typeface="TimesNewRomanPS"/>
              </a:rPr>
              <a:t>	-e.g., weights and biases</a:t>
            </a:r>
            <a:endParaRPr lang="en-US" dirty="0"/>
          </a:p>
        </p:txBody>
      </p:sp>
    </p:spTree>
    <p:extLst>
      <p:ext uri="{BB962C8B-B14F-4D97-AF65-F5344CB8AC3E}">
        <p14:creationId xmlns:p14="http://schemas.microsoft.com/office/powerpoint/2010/main" val="2411923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latin typeface="TimesNewRomanPS"/>
              </a:rPr>
              <a:t>4</a:t>
            </a:r>
            <a:r>
              <a:rPr lang="en-US" sz="2800" dirty="0">
                <a:solidFill>
                  <a:schemeClr val="bg1"/>
                </a:solidFill>
                <a:effectLst/>
                <a:latin typeface="TimesNewRomanPS"/>
              </a:rPr>
              <a:t>. Parameters and Hyperparameters</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815882"/>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Parameters: </a:t>
            </a:r>
          </a:p>
          <a:p>
            <a:r>
              <a:rPr lang="en-US" sz="2800" dirty="0">
                <a:solidFill>
                  <a:schemeClr val="accent2">
                    <a:lumMod val="75000"/>
                  </a:schemeClr>
                </a:solidFill>
                <a:latin typeface="TimesNewRomanPS"/>
              </a:rPr>
              <a:t>	-Values can be estimated from data.</a:t>
            </a:r>
          </a:p>
          <a:p>
            <a:r>
              <a:rPr lang="en-US" sz="2800" dirty="0">
                <a:solidFill>
                  <a:schemeClr val="accent2">
                    <a:lumMod val="75000"/>
                  </a:schemeClr>
                </a:solidFill>
                <a:latin typeface="TimesNewRomanPS"/>
              </a:rPr>
              <a:t>	-Generally, not set manually by the designer.</a:t>
            </a:r>
          </a:p>
          <a:p>
            <a:r>
              <a:rPr lang="en-US" sz="2800" dirty="0">
                <a:solidFill>
                  <a:schemeClr val="accent2">
                    <a:lumMod val="75000"/>
                  </a:schemeClr>
                </a:solidFill>
                <a:latin typeface="TimesNewRomanPS"/>
              </a:rPr>
              <a:t>	-e.g., weights and biases</a:t>
            </a:r>
            <a:endParaRPr lang="en-US" dirty="0"/>
          </a:p>
        </p:txBody>
      </p:sp>
      <p:sp>
        <p:nvSpPr>
          <p:cNvPr id="6" name="TextBox 5">
            <a:extLst>
              <a:ext uri="{FF2B5EF4-FFF2-40B4-BE49-F238E27FC236}">
                <a16:creationId xmlns:a16="http://schemas.microsoft.com/office/drawing/2014/main" id="{28F8329F-53A6-2F40-9719-019A01DA492C}"/>
              </a:ext>
            </a:extLst>
          </p:cNvPr>
          <p:cNvSpPr txBox="1"/>
          <p:nvPr/>
        </p:nvSpPr>
        <p:spPr>
          <a:xfrm>
            <a:off x="1317809" y="3925507"/>
            <a:ext cx="7651379" cy="1815882"/>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Hyperp</a:t>
            </a:r>
            <a:r>
              <a:rPr lang="en-US" sz="2800" dirty="0">
                <a:solidFill>
                  <a:schemeClr val="accent2">
                    <a:lumMod val="75000"/>
                  </a:schemeClr>
                </a:solidFill>
                <a:latin typeface="TimesNewRomanPS"/>
              </a:rPr>
              <a:t>arameters: </a:t>
            </a:r>
          </a:p>
          <a:p>
            <a:r>
              <a:rPr lang="en-US" sz="2800" dirty="0">
                <a:solidFill>
                  <a:schemeClr val="accent2">
                    <a:lumMod val="75000"/>
                  </a:schemeClr>
                </a:solidFill>
                <a:latin typeface="TimesNewRomanPS"/>
              </a:rPr>
              <a:t>	-Configuration variables.</a:t>
            </a:r>
          </a:p>
          <a:p>
            <a:r>
              <a:rPr lang="en-US" sz="2800" dirty="0">
                <a:solidFill>
                  <a:schemeClr val="accent2">
                    <a:lumMod val="75000"/>
                  </a:schemeClr>
                </a:solidFill>
                <a:latin typeface="TimesNewRomanPS"/>
              </a:rPr>
              <a:t>	-Can not be estimated from the data.</a:t>
            </a:r>
          </a:p>
          <a:p>
            <a:r>
              <a:rPr lang="en-US" sz="2800" dirty="0">
                <a:solidFill>
                  <a:schemeClr val="accent2">
                    <a:lumMod val="75000"/>
                  </a:schemeClr>
                </a:solidFill>
                <a:latin typeface="TimesNewRomanPS"/>
              </a:rPr>
              <a:t>	-e.g., Learning rates, activation functions</a:t>
            </a:r>
            <a:endParaRPr lang="en-US" dirty="0"/>
          </a:p>
        </p:txBody>
      </p:sp>
    </p:spTree>
    <p:extLst>
      <p:ext uri="{BB962C8B-B14F-4D97-AF65-F5344CB8AC3E}">
        <p14:creationId xmlns:p14="http://schemas.microsoft.com/office/powerpoint/2010/main" val="1554589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815882"/>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a:p>
            <a:r>
              <a:rPr lang="en-US" sz="2800" dirty="0">
                <a:solidFill>
                  <a:schemeClr val="accent2">
                    <a:lumMod val="75000"/>
                  </a:schemeClr>
                </a:solidFill>
                <a:latin typeface="TimesNewRomanPS"/>
              </a:rPr>
              <a:t>	</a:t>
            </a:r>
            <a:r>
              <a:rPr lang="en-US" sz="2800" dirty="0">
                <a:solidFill>
                  <a:schemeClr val="accent1">
                    <a:lumMod val="75000"/>
                  </a:schemeClr>
                </a:solidFill>
                <a:latin typeface="TimesNewRomanPS"/>
              </a:rPr>
              <a:t>-Why do we need multiple epochs?</a:t>
            </a:r>
            <a:endParaRPr lang="en-US" dirty="0">
              <a:solidFill>
                <a:schemeClr val="accent1">
                  <a:lumMod val="75000"/>
                </a:schemeClr>
              </a:solidFill>
            </a:endParaRPr>
          </a:p>
        </p:txBody>
      </p:sp>
      <p:pic>
        <p:nvPicPr>
          <p:cNvPr id="5122" name="Picture 2">
            <a:extLst>
              <a:ext uri="{FF2B5EF4-FFF2-40B4-BE49-F238E27FC236}">
                <a16:creationId xmlns:a16="http://schemas.microsoft.com/office/drawing/2014/main" id="{D4DCD1D1-9D77-2F4C-B661-580E07910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91" y="3429000"/>
            <a:ext cx="8081818" cy="2897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2BF10A-EE0F-0A48-B22D-6AB32CB36AF6}"/>
              </a:ext>
            </a:extLst>
          </p:cNvPr>
          <p:cNvSpPr txBox="1"/>
          <p:nvPr/>
        </p:nvSpPr>
        <p:spPr>
          <a:xfrm>
            <a:off x="0" y="4616344"/>
            <a:ext cx="9144000" cy="523220"/>
          </a:xfrm>
          <a:prstGeom prst="rect">
            <a:avLst/>
          </a:prstGeom>
          <a:solidFill>
            <a:schemeClr val="accent1">
              <a:lumMod val="75000"/>
            </a:schemeClr>
          </a:solidFill>
        </p:spPr>
        <p:txBody>
          <a:bodyPr wrap="square">
            <a:spAutoFit/>
          </a:bodyPr>
          <a:lstStyle/>
          <a:p>
            <a:pPr algn="ctr"/>
            <a:r>
              <a:rPr lang="en-US" sz="2800" dirty="0">
                <a:solidFill>
                  <a:schemeClr val="bg1"/>
                </a:solidFill>
                <a:latin typeface="TimesNewRomanPS"/>
              </a:rPr>
              <a:t>How to find the right number of epochs?</a:t>
            </a:r>
            <a:endParaRPr lang="en-US" dirty="0">
              <a:solidFill>
                <a:schemeClr val="bg1"/>
              </a:solidFill>
            </a:endParaRPr>
          </a:p>
        </p:txBody>
      </p:sp>
    </p:spTree>
    <p:extLst>
      <p:ext uri="{BB962C8B-B14F-4D97-AF65-F5344CB8AC3E}">
        <p14:creationId xmlns:p14="http://schemas.microsoft.com/office/powerpoint/2010/main" val="23260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Tree>
    <p:extLst>
      <p:ext uri="{BB962C8B-B14F-4D97-AF65-F5344CB8AC3E}">
        <p14:creationId xmlns:p14="http://schemas.microsoft.com/office/powerpoint/2010/main" val="2723118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7A88A952-EBB2-E34D-A975-B3158E2295B1}"/>
              </a:ext>
            </a:extLst>
          </p:cNvPr>
          <p:cNvSpPr txBox="1"/>
          <p:nvPr/>
        </p:nvSpPr>
        <p:spPr>
          <a:xfrm>
            <a:off x="1317809" y="5212679"/>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c. Iteration</a:t>
            </a:r>
            <a:r>
              <a:rPr lang="en-US" sz="2800" dirty="0">
                <a:solidFill>
                  <a:schemeClr val="accent2">
                    <a:lumMod val="75000"/>
                  </a:schemeClr>
                </a:solidFill>
                <a:latin typeface="TimesNewRomanPS"/>
              </a:rPr>
              <a:t>: </a:t>
            </a:r>
          </a:p>
          <a:p>
            <a:r>
              <a:rPr lang="en-US" sz="2800" dirty="0">
                <a:solidFill>
                  <a:schemeClr val="accent2">
                    <a:lumMod val="75000"/>
                  </a:schemeClr>
                </a:solidFill>
                <a:latin typeface="TimesNewRomanPS"/>
              </a:rPr>
              <a:t>	-Number of batches required to complete one epoch.</a:t>
            </a:r>
            <a:endParaRPr lang="en-US" dirty="0">
              <a:solidFill>
                <a:schemeClr val="accent1">
                  <a:lumMod val="75000"/>
                </a:schemeClr>
              </a:solidFill>
            </a:endParaRPr>
          </a:p>
        </p:txBody>
      </p:sp>
    </p:spTree>
    <p:extLst>
      <p:ext uri="{BB962C8B-B14F-4D97-AF65-F5344CB8AC3E}">
        <p14:creationId xmlns:p14="http://schemas.microsoft.com/office/powerpoint/2010/main" val="1673852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
        <p:nvSpPr>
          <p:cNvPr id="3" name="TextBox 2">
            <a:extLst>
              <a:ext uri="{FF2B5EF4-FFF2-40B4-BE49-F238E27FC236}">
                <a16:creationId xmlns:a16="http://schemas.microsoft.com/office/drawing/2014/main" id="{E6ABBCB2-A368-0448-9E67-3962D49E1B26}"/>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effectLst/>
                <a:latin typeface="TimesNewRomanPS"/>
              </a:rPr>
              <a:t>5. Epoch, Batches, Batch size, Iteration</a:t>
            </a:r>
            <a:endParaRPr lang="en-US" dirty="0">
              <a:solidFill>
                <a:schemeClr val="bg1"/>
              </a:solidFill>
            </a:endParaRPr>
          </a:p>
        </p:txBody>
      </p:sp>
      <p:sp>
        <p:nvSpPr>
          <p:cNvPr id="5" name="TextBox 4">
            <a:extLst>
              <a:ext uri="{FF2B5EF4-FFF2-40B4-BE49-F238E27FC236}">
                <a16:creationId xmlns:a16="http://schemas.microsoft.com/office/drawing/2014/main" id="{EE4EE5C2-C343-0749-B4D6-5A8830EB83CB}"/>
              </a:ext>
            </a:extLst>
          </p:cNvPr>
          <p:cNvSpPr txBox="1"/>
          <p:nvPr/>
        </p:nvSpPr>
        <p:spPr>
          <a:xfrm>
            <a:off x="1317810" y="1540895"/>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a. </a:t>
            </a:r>
            <a:r>
              <a:rPr lang="en-US" sz="2800" dirty="0">
                <a:solidFill>
                  <a:schemeClr val="accent2">
                    <a:lumMod val="75000"/>
                  </a:schemeClr>
                </a:solidFill>
                <a:latin typeface="TimesNewRomanPS"/>
              </a:rPr>
              <a:t>Epoch: </a:t>
            </a:r>
          </a:p>
          <a:p>
            <a:r>
              <a:rPr lang="en-US" sz="2800" dirty="0">
                <a:solidFill>
                  <a:schemeClr val="accent2">
                    <a:lumMod val="75000"/>
                  </a:schemeClr>
                </a:solidFill>
                <a:latin typeface="TimesNewRomanPS"/>
              </a:rPr>
              <a:t>	-Entire dataset is passed (forward and backward) through the network.</a:t>
            </a:r>
          </a:p>
        </p:txBody>
      </p:sp>
      <p:sp>
        <p:nvSpPr>
          <p:cNvPr id="7" name="TextBox 6">
            <a:extLst>
              <a:ext uri="{FF2B5EF4-FFF2-40B4-BE49-F238E27FC236}">
                <a16:creationId xmlns:a16="http://schemas.microsoft.com/office/drawing/2014/main" id="{18DF1E36-E8FC-EB4B-911C-4F7A1219C9AD}"/>
              </a:ext>
            </a:extLst>
          </p:cNvPr>
          <p:cNvSpPr txBox="1"/>
          <p:nvPr/>
        </p:nvSpPr>
        <p:spPr>
          <a:xfrm>
            <a:off x="1317809" y="3501224"/>
            <a:ext cx="7651379" cy="1384995"/>
          </a:xfrm>
          <a:prstGeom prst="rect">
            <a:avLst/>
          </a:prstGeom>
          <a:noFill/>
        </p:spPr>
        <p:txBody>
          <a:bodyPr wrap="square">
            <a:spAutoFit/>
          </a:bodyPr>
          <a:lstStyle/>
          <a:p>
            <a:r>
              <a:rPr lang="en-US" sz="2800" dirty="0">
                <a:solidFill>
                  <a:schemeClr val="accent2">
                    <a:lumMod val="75000"/>
                  </a:schemeClr>
                </a:solidFill>
                <a:latin typeface="TimesNewRomanPS"/>
              </a:rPr>
              <a:t>b</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Batch/Batch size: </a:t>
            </a:r>
          </a:p>
          <a:p>
            <a:r>
              <a:rPr lang="en-US" sz="2800" dirty="0">
                <a:solidFill>
                  <a:schemeClr val="accent2">
                    <a:lumMod val="75000"/>
                  </a:schemeClr>
                </a:solidFill>
                <a:latin typeface="TimesNewRomanPS"/>
              </a:rPr>
              <a:t>	-Large data set is divided into smaller chunks or batches of specific size.</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7A88A952-EBB2-E34D-A975-B3158E2295B1}"/>
              </a:ext>
            </a:extLst>
          </p:cNvPr>
          <p:cNvSpPr txBox="1"/>
          <p:nvPr/>
        </p:nvSpPr>
        <p:spPr>
          <a:xfrm>
            <a:off x="1317809" y="5212679"/>
            <a:ext cx="7651379" cy="1384995"/>
          </a:xfrm>
          <a:prstGeom prst="rect">
            <a:avLst/>
          </a:prstGeom>
          <a:noFill/>
        </p:spPr>
        <p:txBody>
          <a:bodyPr wrap="square">
            <a:spAutoFit/>
          </a:bodyPr>
          <a:lstStyle/>
          <a:p>
            <a:r>
              <a:rPr lang="en-US" sz="2800" dirty="0">
                <a:solidFill>
                  <a:schemeClr val="accent2">
                    <a:lumMod val="75000"/>
                  </a:schemeClr>
                </a:solidFill>
                <a:effectLst/>
                <a:latin typeface="TimesNewRomanPS"/>
              </a:rPr>
              <a:t>c. Iteration</a:t>
            </a:r>
            <a:r>
              <a:rPr lang="en-US" sz="2800" dirty="0">
                <a:solidFill>
                  <a:schemeClr val="accent2">
                    <a:lumMod val="75000"/>
                  </a:schemeClr>
                </a:solidFill>
                <a:latin typeface="TimesNewRomanPS"/>
              </a:rPr>
              <a:t>: </a:t>
            </a:r>
          </a:p>
          <a:p>
            <a:r>
              <a:rPr lang="en-US" sz="2800" dirty="0">
                <a:solidFill>
                  <a:schemeClr val="accent2">
                    <a:lumMod val="75000"/>
                  </a:schemeClr>
                </a:solidFill>
                <a:latin typeface="TimesNewRomanPS"/>
              </a:rPr>
              <a:t>	-Number of batches required to complete one epoch.</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75C5454C-B7F0-824A-9B62-7157531A05DF}"/>
              </a:ext>
            </a:extLst>
          </p:cNvPr>
          <p:cNvSpPr txBox="1"/>
          <p:nvPr/>
        </p:nvSpPr>
        <p:spPr>
          <a:xfrm>
            <a:off x="0" y="3239614"/>
            <a:ext cx="9144000" cy="1384995"/>
          </a:xfrm>
          <a:prstGeom prst="rect">
            <a:avLst/>
          </a:prstGeom>
          <a:solidFill>
            <a:schemeClr val="accent1">
              <a:lumMod val="75000"/>
            </a:schemeClr>
          </a:solidFill>
        </p:spPr>
        <p:txBody>
          <a:bodyPr wrap="square">
            <a:spAutoFit/>
          </a:bodyPr>
          <a:lstStyle/>
          <a:p>
            <a:pPr algn="ctr"/>
            <a:r>
              <a:rPr lang="en-US" sz="2800" dirty="0">
                <a:solidFill>
                  <a:schemeClr val="bg1"/>
                </a:solidFill>
                <a:latin typeface="TimesNewRomanPS"/>
              </a:rPr>
              <a:t>A dataset of  1000 training examples is divided into batches of 200 examples.</a:t>
            </a:r>
          </a:p>
          <a:p>
            <a:pPr algn="ctr"/>
            <a:r>
              <a:rPr lang="en-US" sz="2800" dirty="0">
                <a:solidFill>
                  <a:schemeClr val="bg1"/>
                </a:solidFill>
                <a:latin typeface="TimesNewRomanPS"/>
              </a:rPr>
              <a:t>It will take 5 iterations to complete 1 epoch.</a:t>
            </a:r>
            <a:endParaRPr lang="en-US" dirty="0">
              <a:solidFill>
                <a:schemeClr val="bg1"/>
              </a:solidFill>
            </a:endParaRPr>
          </a:p>
        </p:txBody>
      </p:sp>
    </p:spTree>
    <p:extLst>
      <p:ext uri="{BB962C8B-B14F-4D97-AF65-F5344CB8AC3E}">
        <p14:creationId xmlns:p14="http://schemas.microsoft.com/office/powerpoint/2010/main" val="2223991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D0D580CF-783E-8642-9440-9F4A2FB4A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36" y="1814244"/>
            <a:ext cx="8312727" cy="4088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3551DF-733A-9345-9082-C7574F8E98E5}"/>
              </a:ext>
            </a:extLst>
          </p:cNvPr>
          <p:cNvSpPr txBox="1"/>
          <p:nvPr/>
        </p:nvSpPr>
        <p:spPr>
          <a:xfrm>
            <a:off x="174811" y="691215"/>
            <a:ext cx="8794378" cy="523220"/>
          </a:xfrm>
          <a:prstGeom prst="rect">
            <a:avLst/>
          </a:prstGeom>
          <a:solidFill>
            <a:schemeClr val="accent1">
              <a:lumMod val="75000"/>
            </a:schemeClr>
          </a:solidFill>
        </p:spPr>
        <p:txBody>
          <a:bodyPr wrap="square">
            <a:spAutoFit/>
          </a:bodyPr>
          <a:lstStyle/>
          <a:p>
            <a:r>
              <a:rPr lang="en-US" sz="2800" dirty="0">
                <a:solidFill>
                  <a:schemeClr val="bg1"/>
                </a:solidFill>
                <a:latin typeface="TimesNewRomanPS"/>
              </a:rPr>
              <a:t>6</a:t>
            </a:r>
            <a:r>
              <a:rPr lang="en-US" sz="2800" dirty="0">
                <a:solidFill>
                  <a:schemeClr val="bg1"/>
                </a:solidFill>
                <a:effectLst/>
                <a:latin typeface="TimesNewRomanPS"/>
              </a:rPr>
              <a:t>. Cross-validation</a:t>
            </a:r>
            <a:endParaRPr lang="en-US" dirty="0">
              <a:solidFill>
                <a:schemeClr val="bg1"/>
              </a:solidFill>
            </a:endParaRPr>
          </a:p>
        </p:txBody>
      </p:sp>
      <p:sp>
        <p:nvSpPr>
          <p:cNvPr id="6" name="TextBox 5">
            <a:extLst>
              <a:ext uri="{FF2B5EF4-FFF2-40B4-BE49-F238E27FC236}">
                <a16:creationId xmlns:a16="http://schemas.microsoft.com/office/drawing/2014/main" id="{BB97F8ED-C534-F341-A871-716D07135A1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Deep learning terminologies</a:t>
            </a:r>
          </a:p>
        </p:txBody>
      </p:sp>
    </p:spTree>
    <p:extLst>
      <p:ext uri="{BB962C8B-B14F-4D97-AF65-F5344CB8AC3E}">
        <p14:creationId xmlns:p14="http://schemas.microsoft.com/office/powerpoint/2010/main" val="154188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at is Amazon Alexa. Alexa is Amazon&amp;#39;s cloud-based voice… | by Jayakumar  Manian | Voice Tech Podcast | Medium">
            <a:extLst>
              <a:ext uri="{FF2B5EF4-FFF2-40B4-BE49-F238E27FC236}">
                <a16:creationId xmlns:a16="http://schemas.microsoft.com/office/drawing/2014/main" id="{B68F0567-1B74-1340-B867-D29A5FB1E6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029"/>
          <a:stretch/>
        </p:blipFill>
        <p:spPr bwMode="auto">
          <a:xfrm>
            <a:off x="0" y="1306943"/>
            <a:ext cx="4383523" cy="4244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413CB3-8CA3-5541-BC33-D808F00BEB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a:t>
            </a:r>
          </a:p>
        </p:txBody>
      </p:sp>
      <p:pic>
        <p:nvPicPr>
          <p:cNvPr id="4" name="Picture 2" descr="What is Edge Computing? | Moving Intelligence to the Edge">
            <a:extLst>
              <a:ext uri="{FF2B5EF4-FFF2-40B4-BE49-F238E27FC236}">
                <a16:creationId xmlns:a16="http://schemas.microsoft.com/office/drawing/2014/main" id="{2A152DC1-D104-3D4C-B0F7-D206F258F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34912"/>
            <a:ext cx="4692318" cy="3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33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Types of learning problems</a:t>
            </a:r>
          </a:p>
        </p:txBody>
      </p:sp>
      <p:sp>
        <p:nvSpPr>
          <p:cNvPr id="7" name="TextBox 6">
            <a:extLst>
              <a:ext uri="{FF2B5EF4-FFF2-40B4-BE49-F238E27FC236}">
                <a16:creationId xmlns:a16="http://schemas.microsoft.com/office/drawing/2014/main" id="{AE00F47C-7255-AB40-B114-D1AFE28598FC}"/>
              </a:ext>
            </a:extLst>
          </p:cNvPr>
          <p:cNvSpPr txBox="1"/>
          <p:nvPr/>
        </p:nvSpPr>
        <p:spPr>
          <a:xfrm>
            <a:off x="1223682" y="857564"/>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1.  Supervised</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212C7977-151E-4645-AE95-2D2E7D0477CC}"/>
              </a:ext>
            </a:extLst>
          </p:cNvPr>
          <p:cNvSpPr txBox="1"/>
          <p:nvPr/>
        </p:nvSpPr>
        <p:spPr>
          <a:xfrm>
            <a:off x="1223682" y="2435135"/>
            <a:ext cx="7248143" cy="523220"/>
          </a:xfrm>
          <a:prstGeom prst="rect">
            <a:avLst/>
          </a:prstGeom>
          <a:noFill/>
        </p:spPr>
        <p:txBody>
          <a:bodyPr wrap="square">
            <a:spAutoFit/>
          </a:bodyPr>
          <a:lstStyle/>
          <a:p>
            <a:r>
              <a:rPr lang="en-US" sz="2800" dirty="0">
                <a:solidFill>
                  <a:schemeClr val="accent1">
                    <a:lumMod val="75000"/>
                  </a:schemeClr>
                </a:solidFill>
                <a:latin typeface="TimesNewRomanPS"/>
              </a:rPr>
              <a:t>2</a:t>
            </a:r>
            <a:r>
              <a:rPr lang="en-US" sz="2800" dirty="0">
                <a:solidFill>
                  <a:schemeClr val="accent1">
                    <a:lumMod val="75000"/>
                  </a:schemeClr>
                </a:solidFill>
                <a:effectLst/>
                <a:latin typeface="TimesNewRomanPS"/>
              </a:rPr>
              <a:t>.  Unsupervised</a:t>
            </a:r>
            <a:endParaRPr lang="en-US" dirty="0">
              <a:solidFill>
                <a:schemeClr val="accent1">
                  <a:lumMod val="75000"/>
                </a:schemeClr>
              </a:solidFill>
            </a:endParaRPr>
          </a:p>
        </p:txBody>
      </p:sp>
      <p:sp>
        <p:nvSpPr>
          <p:cNvPr id="9" name="TextBox 8">
            <a:extLst>
              <a:ext uri="{FF2B5EF4-FFF2-40B4-BE49-F238E27FC236}">
                <a16:creationId xmlns:a16="http://schemas.microsoft.com/office/drawing/2014/main" id="{B0389525-7C35-4148-A9E9-E0C5ED26BC97}"/>
              </a:ext>
            </a:extLst>
          </p:cNvPr>
          <p:cNvSpPr txBox="1"/>
          <p:nvPr/>
        </p:nvSpPr>
        <p:spPr>
          <a:xfrm>
            <a:off x="1223682" y="3972365"/>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3.  Reinforcement</a:t>
            </a:r>
            <a:endParaRPr lang="en-US" dirty="0">
              <a:solidFill>
                <a:schemeClr val="accent1">
                  <a:lumMod val="75000"/>
                </a:schemeClr>
              </a:solidFill>
            </a:endParaRP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13104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Classification</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1778579"/>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R</a:t>
            </a:r>
            <a:r>
              <a:rPr lang="en-US" sz="2800" dirty="0">
                <a:solidFill>
                  <a:schemeClr val="accent2">
                    <a:lumMod val="75000"/>
                  </a:schemeClr>
                </a:solidFill>
                <a:effectLst/>
                <a:latin typeface="TimesNewRomanPS"/>
              </a:rPr>
              <a:t>egression</a:t>
            </a:r>
            <a:endParaRPr lang="en-US" dirty="0"/>
          </a:p>
        </p:txBody>
      </p:sp>
      <p:sp>
        <p:nvSpPr>
          <p:cNvPr id="12" name="TextBox 11">
            <a:extLst>
              <a:ext uri="{FF2B5EF4-FFF2-40B4-BE49-F238E27FC236}">
                <a16:creationId xmlns:a16="http://schemas.microsoft.com/office/drawing/2014/main" id="{E094C995-C58B-6E4D-9A5F-4D75FD2601DC}"/>
              </a:ext>
            </a:extLst>
          </p:cNvPr>
          <p:cNvSpPr txBox="1"/>
          <p:nvPr/>
        </p:nvSpPr>
        <p:spPr>
          <a:xfrm>
            <a:off x="1895857" y="2873198"/>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Clustering</a:t>
            </a:r>
            <a:endParaRPr lang="en-US" dirty="0"/>
          </a:p>
        </p:txBody>
      </p:sp>
      <p:sp>
        <p:nvSpPr>
          <p:cNvPr id="13" name="TextBox 12">
            <a:extLst>
              <a:ext uri="{FF2B5EF4-FFF2-40B4-BE49-F238E27FC236}">
                <a16:creationId xmlns:a16="http://schemas.microsoft.com/office/drawing/2014/main" id="{B3EB3618-A8DB-6C47-9822-8D73E20D0775}"/>
              </a:ext>
            </a:extLst>
          </p:cNvPr>
          <p:cNvSpPr txBox="1"/>
          <p:nvPr/>
        </p:nvSpPr>
        <p:spPr>
          <a:xfrm>
            <a:off x="1895857" y="3341352"/>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Association</a:t>
            </a:r>
            <a:endParaRPr lang="en-US" dirty="0"/>
          </a:p>
        </p:txBody>
      </p:sp>
    </p:spTree>
    <p:extLst>
      <p:ext uri="{BB962C8B-B14F-4D97-AF65-F5344CB8AC3E}">
        <p14:creationId xmlns:p14="http://schemas.microsoft.com/office/powerpoint/2010/main" val="3131517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pic>
        <p:nvPicPr>
          <p:cNvPr id="7170" name="Picture 2" descr="Underfitting and Overfitting in Machine Learning">
            <a:extLst>
              <a:ext uri="{FF2B5EF4-FFF2-40B4-BE49-F238E27FC236}">
                <a16:creationId xmlns:a16="http://schemas.microsoft.com/office/drawing/2014/main" id="{7C231592-775E-FE4E-AE09-E178C933A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775"/>
            <a:ext cx="91440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67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chniques for handling underfitting and overfitting in Machine Learning |  by Manpreet Singh Minhas | Towards Data Science">
            <a:extLst>
              <a:ext uri="{FF2B5EF4-FFF2-40B4-BE49-F238E27FC236}">
                <a16:creationId xmlns:a16="http://schemas.microsoft.com/office/drawing/2014/main" id="{86633720-B982-8A4A-A841-BCCFB8EBF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65" y="623455"/>
            <a:ext cx="7869670" cy="6234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DB6A79-5DA8-E041-BC5E-6F8FB886B5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Challenges: Underfitting &amp; Overfitting</a:t>
            </a:r>
          </a:p>
        </p:txBody>
      </p:sp>
    </p:spTree>
    <p:extLst>
      <p:ext uri="{BB962C8B-B14F-4D97-AF65-F5344CB8AC3E}">
        <p14:creationId xmlns:p14="http://schemas.microsoft.com/office/powerpoint/2010/main" val="491771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underfitting</a:t>
            </a: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1619706"/>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Increase model complexity</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2524353"/>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Use </a:t>
            </a:r>
            <a:r>
              <a:rPr lang="en-US" sz="2800" dirty="0">
                <a:solidFill>
                  <a:schemeClr val="accent2">
                    <a:lumMod val="75000"/>
                  </a:schemeClr>
                </a:solidFill>
                <a:latin typeface="TimesNewRomanPS"/>
              </a:rPr>
              <a:t>m</a:t>
            </a:r>
            <a:r>
              <a:rPr lang="en-US" sz="2800" dirty="0">
                <a:solidFill>
                  <a:schemeClr val="accent2">
                    <a:lumMod val="75000"/>
                  </a:schemeClr>
                </a:solidFill>
                <a:effectLst/>
                <a:latin typeface="TimesNewRomanPS"/>
              </a:rPr>
              <a:t>ore epochs for training</a:t>
            </a:r>
            <a:endParaRPr lang="en-US" dirty="0"/>
          </a:p>
        </p:txBody>
      </p:sp>
      <p:sp>
        <p:nvSpPr>
          <p:cNvPr id="14" name="TextBox 13">
            <a:extLst>
              <a:ext uri="{FF2B5EF4-FFF2-40B4-BE49-F238E27FC236}">
                <a16:creationId xmlns:a16="http://schemas.microsoft.com/office/drawing/2014/main" id="{B74A268A-94B9-5A45-83CC-71866B1A249C}"/>
              </a:ext>
            </a:extLst>
          </p:cNvPr>
          <p:cNvSpPr txBox="1"/>
          <p:nvPr/>
        </p:nvSpPr>
        <p:spPr>
          <a:xfrm>
            <a:off x="1895857" y="342900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Shuffle data per epoch</a:t>
            </a:r>
            <a:endParaRPr lang="en-US" dirty="0"/>
          </a:p>
        </p:txBody>
      </p:sp>
    </p:spTree>
    <p:extLst>
      <p:ext uri="{BB962C8B-B14F-4D97-AF65-F5344CB8AC3E}">
        <p14:creationId xmlns:p14="http://schemas.microsoft.com/office/powerpoint/2010/main" val="1371999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DE329-C6C3-2948-A2BA-F58FF0AAE56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7" name="TextBox 6">
            <a:extLst>
              <a:ext uri="{FF2B5EF4-FFF2-40B4-BE49-F238E27FC236}">
                <a16:creationId xmlns:a16="http://schemas.microsoft.com/office/drawing/2014/main" id="{AE00F47C-7255-AB40-B114-D1AFE28598FC}"/>
              </a:ext>
            </a:extLst>
          </p:cNvPr>
          <p:cNvSpPr txBox="1"/>
          <p:nvPr/>
        </p:nvSpPr>
        <p:spPr>
          <a:xfrm>
            <a:off x="1223682" y="3035987"/>
            <a:ext cx="7248143" cy="523220"/>
          </a:xfrm>
          <a:prstGeom prst="rect">
            <a:avLst/>
          </a:prstGeom>
          <a:noFill/>
        </p:spPr>
        <p:txBody>
          <a:bodyPr wrap="square">
            <a:spAutoFit/>
          </a:bodyPr>
          <a:lstStyle/>
          <a:p>
            <a:r>
              <a:rPr lang="en-US" sz="2800" dirty="0">
                <a:solidFill>
                  <a:schemeClr val="accent1">
                    <a:lumMod val="75000"/>
                  </a:schemeClr>
                </a:solidFill>
                <a:effectLst/>
                <a:latin typeface="TimesNewRomanPS"/>
              </a:rPr>
              <a:t>Regularization</a:t>
            </a:r>
            <a:endParaRPr lang="en-US" dirty="0">
              <a:solidFill>
                <a:schemeClr val="accent1">
                  <a:lumMod val="75000"/>
                </a:schemeClr>
              </a:solidFill>
            </a:endParaRPr>
          </a:p>
        </p:txBody>
      </p:sp>
      <p:sp>
        <p:nvSpPr>
          <p:cNvPr id="10" name="TextBox 9">
            <a:extLst>
              <a:ext uri="{FF2B5EF4-FFF2-40B4-BE49-F238E27FC236}">
                <a16:creationId xmlns:a16="http://schemas.microsoft.com/office/drawing/2014/main" id="{53F992DE-D937-8646-8991-7B536D789D68}"/>
              </a:ext>
            </a:extLst>
          </p:cNvPr>
          <p:cNvSpPr txBox="1"/>
          <p:nvPr/>
        </p:nvSpPr>
        <p:spPr>
          <a:xfrm>
            <a:off x="1895857" y="3663659"/>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Dropout</a:t>
            </a:r>
            <a:endParaRPr lang="en-US" dirty="0"/>
          </a:p>
        </p:txBody>
      </p:sp>
      <p:sp>
        <p:nvSpPr>
          <p:cNvPr id="11" name="TextBox 10">
            <a:extLst>
              <a:ext uri="{FF2B5EF4-FFF2-40B4-BE49-F238E27FC236}">
                <a16:creationId xmlns:a16="http://schemas.microsoft.com/office/drawing/2014/main" id="{AB2DC899-B078-BA4C-B00D-81B6471BAC05}"/>
              </a:ext>
            </a:extLst>
          </p:cNvPr>
          <p:cNvSpPr txBox="1"/>
          <p:nvPr/>
        </p:nvSpPr>
        <p:spPr>
          <a:xfrm>
            <a:off x="1895857" y="4158707"/>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Augmentation</a:t>
            </a:r>
            <a:endParaRPr lang="en-US" dirty="0"/>
          </a:p>
        </p:txBody>
      </p:sp>
      <p:sp>
        <p:nvSpPr>
          <p:cNvPr id="14" name="TextBox 13">
            <a:extLst>
              <a:ext uri="{FF2B5EF4-FFF2-40B4-BE49-F238E27FC236}">
                <a16:creationId xmlns:a16="http://schemas.microsoft.com/office/drawing/2014/main" id="{B74A268A-94B9-5A45-83CC-71866B1A249C}"/>
              </a:ext>
            </a:extLst>
          </p:cNvPr>
          <p:cNvSpPr txBox="1"/>
          <p:nvPr/>
        </p:nvSpPr>
        <p:spPr>
          <a:xfrm>
            <a:off x="1895857" y="463974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Early stopping</a:t>
            </a:r>
            <a:endParaRPr lang="en-US" dirty="0"/>
          </a:p>
        </p:txBody>
      </p:sp>
      <p:sp>
        <p:nvSpPr>
          <p:cNvPr id="8" name="TextBox 7">
            <a:extLst>
              <a:ext uri="{FF2B5EF4-FFF2-40B4-BE49-F238E27FC236}">
                <a16:creationId xmlns:a16="http://schemas.microsoft.com/office/drawing/2014/main" id="{3D701AA9-28E5-DD4B-B7E4-C40C552934AE}"/>
              </a:ext>
            </a:extLst>
          </p:cNvPr>
          <p:cNvSpPr txBox="1"/>
          <p:nvPr/>
        </p:nvSpPr>
        <p:spPr>
          <a:xfrm>
            <a:off x="1223681" y="9733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Increase training dataset</a:t>
            </a:r>
            <a:endParaRPr lang="en-US" dirty="0"/>
          </a:p>
        </p:txBody>
      </p:sp>
    </p:spTree>
    <p:extLst>
      <p:ext uri="{BB962C8B-B14F-4D97-AF65-F5344CB8AC3E}">
        <p14:creationId xmlns:p14="http://schemas.microsoft.com/office/powerpoint/2010/main" val="1678478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035A9-1B77-2B43-9FC6-B90AF9AB5110}"/>
              </a:ext>
            </a:extLst>
          </p:cNvPr>
          <p:cNvPicPr>
            <a:picLocks noChangeAspect="1"/>
          </p:cNvPicPr>
          <p:nvPr/>
        </p:nvPicPr>
        <p:blipFill>
          <a:blip r:embed="rId3"/>
          <a:stretch>
            <a:fillRect/>
          </a:stretch>
        </p:blipFill>
        <p:spPr>
          <a:xfrm>
            <a:off x="0" y="884072"/>
            <a:ext cx="9144000" cy="4390608"/>
          </a:xfrm>
          <a:prstGeom prst="rect">
            <a:avLst/>
          </a:prstGeom>
        </p:spPr>
      </p:pic>
      <p:sp>
        <p:nvSpPr>
          <p:cNvPr id="3" name="TextBox 2">
            <a:extLst>
              <a:ext uri="{FF2B5EF4-FFF2-40B4-BE49-F238E27FC236}">
                <a16:creationId xmlns:a16="http://schemas.microsoft.com/office/drawing/2014/main" id="{0EAC5636-5BE0-ED43-BC74-26F15EFFFA55}"/>
              </a:ext>
            </a:extLst>
          </p:cNvPr>
          <p:cNvSpPr txBox="1"/>
          <p:nvPr/>
        </p:nvSpPr>
        <p:spPr>
          <a:xfrm>
            <a:off x="188258" y="5973928"/>
            <a:ext cx="7057317" cy="646331"/>
          </a:xfrm>
          <a:prstGeom prst="rect">
            <a:avLst/>
          </a:prstGeom>
          <a:noFill/>
        </p:spPr>
        <p:txBody>
          <a:bodyPr wrap="none" rtlCol="0">
            <a:spAutoFit/>
          </a:bodyPr>
          <a:lstStyle/>
          <a:p>
            <a:r>
              <a:rPr lang="en-US" dirty="0"/>
              <a:t>Ref: Dropout: A Simple Way to Prevent Neural Networks from Overfitting </a:t>
            </a:r>
          </a:p>
          <a:p>
            <a:r>
              <a:rPr lang="en-US" dirty="0"/>
              <a:t>https://</a:t>
            </a:r>
            <a:r>
              <a:rPr lang="en-US" dirty="0" err="1"/>
              <a:t>www.cs.toronto.edu</a:t>
            </a:r>
            <a:r>
              <a:rPr lang="en-US" dirty="0"/>
              <a:t>/~</a:t>
            </a:r>
            <a:r>
              <a:rPr lang="en-US" dirty="0" err="1"/>
              <a:t>hinton</a:t>
            </a:r>
            <a:r>
              <a:rPr lang="en-US" dirty="0"/>
              <a:t>/</a:t>
            </a:r>
            <a:r>
              <a:rPr lang="en-US" dirty="0" err="1"/>
              <a:t>absps</a:t>
            </a:r>
            <a:r>
              <a:rPr lang="en-US" dirty="0"/>
              <a:t>/</a:t>
            </a:r>
            <a:r>
              <a:rPr lang="en-US" dirty="0" err="1"/>
              <a:t>JMLRdropout.pdf</a:t>
            </a:r>
            <a:endParaRPr lang="en-US" dirty="0"/>
          </a:p>
        </p:txBody>
      </p:sp>
      <p:sp>
        <p:nvSpPr>
          <p:cNvPr id="4" name="TextBox 3">
            <a:extLst>
              <a:ext uri="{FF2B5EF4-FFF2-40B4-BE49-F238E27FC236}">
                <a16:creationId xmlns:a16="http://schemas.microsoft.com/office/drawing/2014/main" id="{3CDC498E-50F0-824F-81FD-29FADE83D06C}"/>
              </a:ext>
            </a:extLst>
          </p:cNvPr>
          <p:cNvSpPr txBox="1"/>
          <p:nvPr/>
        </p:nvSpPr>
        <p:spPr>
          <a:xfrm>
            <a:off x="188258" y="1056666"/>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Dropout</a:t>
            </a:r>
            <a:endParaRPr lang="en-US" dirty="0"/>
          </a:p>
        </p:txBody>
      </p:sp>
      <p:sp>
        <p:nvSpPr>
          <p:cNvPr id="5" name="TextBox 4">
            <a:extLst>
              <a:ext uri="{FF2B5EF4-FFF2-40B4-BE49-F238E27FC236}">
                <a16:creationId xmlns:a16="http://schemas.microsoft.com/office/drawing/2014/main" id="{1DF4B8AD-1A8F-964C-91BF-342A83E4DDC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Tree>
    <p:extLst>
      <p:ext uri="{BB962C8B-B14F-4D97-AF65-F5344CB8AC3E}">
        <p14:creationId xmlns:p14="http://schemas.microsoft.com/office/powerpoint/2010/main" val="1400126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gularization in Deep Learning. Deep learning has found great success… |  by Dharti Dhami | Medium">
            <a:extLst>
              <a:ext uri="{FF2B5EF4-FFF2-40B4-BE49-F238E27FC236}">
                <a16:creationId xmlns:a16="http://schemas.microsoft.com/office/drawing/2014/main" id="{C3697C73-8AED-A948-848F-BBD6FC760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676"/>
          <a:stretch/>
        </p:blipFill>
        <p:spPr bwMode="auto">
          <a:xfrm>
            <a:off x="0" y="2232212"/>
            <a:ext cx="9144000" cy="3557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5A4E32-674B-5C43-8AAD-EBF7D9EDA41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4" name="TextBox 3">
            <a:extLst>
              <a:ext uri="{FF2B5EF4-FFF2-40B4-BE49-F238E27FC236}">
                <a16:creationId xmlns:a16="http://schemas.microsoft.com/office/drawing/2014/main" id="{584BEEA0-FF67-A745-AED0-663FCCC126A9}"/>
              </a:ext>
            </a:extLst>
          </p:cNvPr>
          <p:cNvSpPr txBox="1"/>
          <p:nvPr/>
        </p:nvSpPr>
        <p:spPr>
          <a:xfrm>
            <a:off x="779751" y="1455848"/>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Augmentation</a:t>
            </a:r>
            <a:endParaRPr lang="en-US" dirty="0"/>
          </a:p>
        </p:txBody>
      </p:sp>
    </p:spTree>
    <p:extLst>
      <p:ext uri="{BB962C8B-B14F-4D97-AF65-F5344CB8AC3E}">
        <p14:creationId xmlns:p14="http://schemas.microsoft.com/office/powerpoint/2010/main" val="945926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Early Stopping with PyTorch to Restrain your Model from Overfitting |  LaptrinhX">
            <a:extLst>
              <a:ext uri="{FF2B5EF4-FFF2-40B4-BE49-F238E27FC236}">
                <a16:creationId xmlns:a16="http://schemas.microsoft.com/office/drawing/2014/main" id="{3C05DF0A-5E60-544B-9A51-9F61E27CF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90" y="1828145"/>
            <a:ext cx="9144000" cy="424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3F6305-60D6-BC40-9E19-DA1D0C63656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Dealing with overfitting</a:t>
            </a:r>
          </a:p>
        </p:txBody>
      </p:sp>
      <p:sp>
        <p:nvSpPr>
          <p:cNvPr id="5" name="TextBox 4">
            <a:extLst>
              <a:ext uri="{FF2B5EF4-FFF2-40B4-BE49-F238E27FC236}">
                <a16:creationId xmlns:a16="http://schemas.microsoft.com/office/drawing/2014/main" id="{99ACC9D7-DD33-6A44-8E3F-50A43254FA14}"/>
              </a:ext>
            </a:extLst>
          </p:cNvPr>
          <p:cNvSpPr txBox="1"/>
          <p:nvPr/>
        </p:nvSpPr>
        <p:spPr>
          <a:xfrm>
            <a:off x="779751" y="889281"/>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c</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Early stopping</a:t>
            </a:r>
            <a:endParaRPr lang="en-US" dirty="0"/>
          </a:p>
        </p:txBody>
      </p:sp>
    </p:spTree>
    <p:extLst>
      <p:ext uri="{BB962C8B-B14F-4D97-AF65-F5344CB8AC3E}">
        <p14:creationId xmlns:p14="http://schemas.microsoft.com/office/powerpoint/2010/main" val="1209512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Why “early-stopping” works as Regularization? | by RAHUL JAIN | Medium">
            <a:extLst>
              <a:ext uri="{FF2B5EF4-FFF2-40B4-BE49-F238E27FC236}">
                <a16:creationId xmlns:a16="http://schemas.microsoft.com/office/drawing/2014/main" id="{8A221C71-0920-F546-8E5E-54CA3D9D8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922" y="1401244"/>
            <a:ext cx="6546273" cy="529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861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80EE4-F02D-C246-B55A-435799D265E5}"/>
              </a:ext>
            </a:extLst>
          </p:cNvPr>
          <p:cNvPicPr>
            <a:picLocks noChangeAspect="1"/>
          </p:cNvPicPr>
          <p:nvPr/>
        </p:nvPicPr>
        <p:blipFill>
          <a:blip r:embed="rId2"/>
          <a:stretch>
            <a:fillRect/>
          </a:stretch>
        </p:blipFill>
        <p:spPr>
          <a:xfrm>
            <a:off x="0" y="1929267"/>
            <a:ext cx="9144000" cy="2999465"/>
          </a:xfrm>
          <a:prstGeom prst="rect">
            <a:avLst/>
          </a:prstGeom>
        </p:spPr>
      </p:pic>
    </p:spTree>
    <p:extLst>
      <p:ext uri="{BB962C8B-B14F-4D97-AF65-F5344CB8AC3E}">
        <p14:creationId xmlns:p14="http://schemas.microsoft.com/office/powerpoint/2010/main" val="77767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AI-Vision: Edge Computing and 5G. Our take on what 5G means for AI-Vision…  | by Juven | Becoming Human: Artificial Intelligence Magazine">
            <a:extLst>
              <a:ext uri="{FF2B5EF4-FFF2-40B4-BE49-F238E27FC236}">
                <a16:creationId xmlns:a16="http://schemas.microsoft.com/office/drawing/2014/main" id="{63DE63CA-308A-ED46-AEBE-188AE9C1C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825"/>
            <a:ext cx="9144000" cy="61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20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66745-2B70-A444-91D4-197DBF0CDCCD}"/>
              </a:ext>
            </a:extLst>
          </p:cNvPr>
          <p:cNvSpPr txBox="1"/>
          <p:nvPr/>
        </p:nvSpPr>
        <p:spPr>
          <a:xfrm>
            <a:off x="0" y="3025589"/>
            <a:ext cx="9144000" cy="1077218"/>
          </a:xfrm>
          <a:prstGeom prst="rect">
            <a:avLst/>
          </a:prstGeom>
          <a:solidFill>
            <a:schemeClr val="bg1">
              <a:lumMod val="50000"/>
            </a:schemeClr>
          </a:solidFill>
        </p:spPr>
        <p:txBody>
          <a:bodyPr wrap="square" rtlCol="0">
            <a:spAutoFit/>
          </a:bodyPr>
          <a:lstStyle/>
          <a:p>
            <a:pPr lvl="0" algn="ctr">
              <a:defRPr/>
            </a:pPr>
            <a:r>
              <a:rPr lang="en-US" sz="3200" dirty="0">
                <a:solidFill>
                  <a:prstClr val="white"/>
                </a:solidFill>
              </a:rPr>
              <a:t>Deep learning on Mobile/Embedded devices: Challenges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037C54D-809D-D34E-AB2E-34099F9682B2}"/>
              </a:ext>
            </a:extLst>
          </p:cNvPr>
          <p:cNvSpPr txBox="1"/>
          <p:nvPr/>
        </p:nvSpPr>
        <p:spPr>
          <a:xfrm>
            <a:off x="94129" y="6333564"/>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Tree>
    <p:extLst>
      <p:ext uri="{BB962C8B-B14F-4D97-AF65-F5344CB8AC3E}">
        <p14:creationId xmlns:p14="http://schemas.microsoft.com/office/powerpoint/2010/main" val="31960307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41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AE20D1-E3AE-D745-B31A-9C439D09ACC8}"/>
              </a:ext>
            </a:extLst>
          </p:cNvPr>
          <p:cNvGrpSpPr/>
          <p:nvPr/>
        </p:nvGrpSpPr>
        <p:grpSpPr>
          <a:xfrm>
            <a:off x="255494" y="363075"/>
            <a:ext cx="8472869" cy="3587018"/>
            <a:chOff x="255494" y="1465729"/>
            <a:chExt cx="8472869" cy="3587018"/>
          </a:xfrm>
        </p:grpSpPr>
        <p:pic>
          <p:nvPicPr>
            <p:cNvPr id="3" name="Picture 2">
              <a:extLst>
                <a:ext uri="{FF2B5EF4-FFF2-40B4-BE49-F238E27FC236}">
                  <a16:creationId xmlns:a16="http://schemas.microsoft.com/office/drawing/2014/main" id="{46069E2C-1936-F94B-999A-68C49CBE29F4}"/>
                </a:ext>
              </a:extLst>
            </p:cNvPr>
            <p:cNvPicPr>
              <a:picLocks noChangeAspect="1"/>
            </p:cNvPicPr>
            <p:nvPr/>
          </p:nvPicPr>
          <p:blipFill>
            <a:blip r:embed="rId2"/>
            <a:stretch>
              <a:fillRect/>
            </a:stretch>
          </p:blipFill>
          <p:spPr>
            <a:xfrm>
              <a:off x="415636" y="1805252"/>
              <a:ext cx="8312727" cy="3247495"/>
            </a:xfrm>
            <a:prstGeom prst="rect">
              <a:avLst/>
            </a:prstGeom>
          </p:spPr>
        </p:pic>
        <p:sp>
          <p:nvSpPr>
            <p:cNvPr id="4" name="Rectangle 3">
              <a:extLst>
                <a:ext uri="{FF2B5EF4-FFF2-40B4-BE49-F238E27FC236}">
                  <a16:creationId xmlns:a16="http://schemas.microsoft.com/office/drawing/2014/main" id="{107608CF-A308-A542-BB0C-9BD231EB7F6A}"/>
                </a:ext>
              </a:extLst>
            </p:cNvPr>
            <p:cNvSpPr/>
            <p:nvPr/>
          </p:nvSpPr>
          <p:spPr>
            <a:xfrm>
              <a:off x="255494" y="1465729"/>
              <a:ext cx="1882588"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328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AE20D1-E3AE-D745-B31A-9C439D09ACC8}"/>
              </a:ext>
            </a:extLst>
          </p:cNvPr>
          <p:cNvGrpSpPr/>
          <p:nvPr/>
        </p:nvGrpSpPr>
        <p:grpSpPr>
          <a:xfrm>
            <a:off x="255494" y="363075"/>
            <a:ext cx="8472869" cy="3587018"/>
            <a:chOff x="255494" y="1465729"/>
            <a:chExt cx="8472869" cy="3587018"/>
          </a:xfrm>
        </p:grpSpPr>
        <p:pic>
          <p:nvPicPr>
            <p:cNvPr id="3" name="Picture 2">
              <a:extLst>
                <a:ext uri="{FF2B5EF4-FFF2-40B4-BE49-F238E27FC236}">
                  <a16:creationId xmlns:a16="http://schemas.microsoft.com/office/drawing/2014/main" id="{46069E2C-1936-F94B-999A-68C49CBE29F4}"/>
                </a:ext>
              </a:extLst>
            </p:cNvPr>
            <p:cNvPicPr>
              <a:picLocks noChangeAspect="1"/>
            </p:cNvPicPr>
            <p:nvPr/>
          </p:nvPicPr>
          <p:blipFill>
            <a:blip r:embed="rId2"/>
            <a:stretch>
              <a:fillRect/>
            </a:stretch>
          </p:blipFill>
          <p:spPr>
            <a:xfrm>
              <a:off x="415636" y="1805252"/>
              <a:ext cx="8312727" cy="3247495"/>
            </a:xfrm>
            <a:prstGeom prst="rect">
              <a:avLst/>
            </a:prstGeom>
          </p:spPr>
        </p:pic>
        <p:sp>
          <p:nvSpPr>
            <p:cNvPr id="4" name="Rectangle 3">
              <a:extLst>
                <a:ext uri="{FF2B5EF4-FFF2-40B4-BE49-F238E27FC236}">
                  <a16:creationId xmlns:a16="http://schemas.microsoft.com/office/drawing/2014/main" id="{107608CF-A308-A542-BB0C-9BD231EB7F6A}"/>
                </a:ext>
              </a:extLst>
            </p:cNvPr>
            <p:cNvSpPr/>
            <p:nvPr/>
          </p:nvSpPr>
          <p:spPr>
            <a:xfrm>
              <a:off x="255494" y="1465729"/>
              <a:ext cx="1882588"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2B8E38C-746B-C546-BE11-7C17CAAD2FB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763394D-D063-0247-8E62-7E2A04284D6F}"/>
              </a:ext>
            </a:extLst>
          </p:cNvPr>
          <p:cNvPicPr>
            <a:picLocks noChangeAspect="1"/>
          </p:cNvPicPr>
          <p:nvPr/>
        </p:nvPicPr>
        <p:blipFill>
          <a:blip r:embed="rId3"/>
          <a:stretch>
            <a:fillRect/>
          </a:stretch>
        </p:blipFill>
        <p:spPr>
          <a:xfrm>
            <a:off x="1752533" y="4742046"/>
            <a:ext cx="6245475" cy="2115954"/>
          </a:xfrm>
          <a:prstGeom prst="rect">
            <a:avLst/>
          </a:prstGeom>
        </p:spPr>
      </p:pic>
      <p:sp>
        <p:nvSpPr>
          <p:cNvPr id="7" name="TextBox 6">
            <a:extLst>
              <a:ext uri="{FF2B5EF4-FFF2-40B4-BE49-F238E27FC236}">
                <a16:creationId xmlns:a16="http://schemas.microsoft.com/office/drawing/2014/main" id="{19616B45-00E6-8247-8B37-7BD557895F6D}"/>
              </a:ext>
            </a:extLst>
          </p:cNvPr>
          <p:cNvSpPr txBox="1"/>
          <p:nvPr/>
        </p:nvSpPr>
        <p:spPr>
          <a:xfrm>
            <a:off x="0" y="4157271"/>
            <a:ext cx="2823882"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21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B585-3057-ED4C-A743-92EA46FDF82C}"/>
              </a:ext>
            </a:extLst>
          </p:cNvPr>
          <p:cNvPicPr>
            <a:picLocks noChangeAspect="1"/>
          </p:cNvPicPr>
          <p:nvPr/>
        </p:nvPicPr>
        <p:blipFill>
          <a:blip r:embed="rId3"/>
          <a:stretch>
            <a:fillRect/>
          </a:stretch>
        </p:blipFill>
        <p:spPr>
          <a:xfrm>
            <a:off x="0" y="1450443"/>
            <a:ext cx="9144000" cy="4871514"/>
          </a:xfrm>
          <a:prstGeom prst="rect">
            <a:avLst/>
          </a:prstGeom>
        </p:spPr>
      </p:pic>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Tree>
    <p:extLst>
      <p:ext uri="{BB962C8B-B14F-4D97-AF65-F5344CB8AC3E}">
        <p14:creationId xmlns:p14="http://schemas.microsoft.com/office/powerpoint/2010/main" val="374601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Rise of Cognitive AI. On the role of knowledge that is… | by Gadi  Singer | Towards Data Science">
            <a:extLst>
              <a:ext uri="{FF2B5EF4-FFF2-40B4-BE49-F238E27FC236}">
                <a16:creationId xmlns:a16="http://schemas.microsoft.com/office/drawing/2014/main" id="{7E3075D2-8B37-5D4C-9166-F9850F674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45" y="623455"/>
            <a:ext cx="8104909"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19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pic>
        <p:nvPicPr>
          <p:cNvPr id="5" name="Picture 4">
            <a:extLst>
              <a:ext uri="{FF2B5EF4-FFF2-40B4-BE49-F238E27FC236}">
                <a16:creationId xmlns:a16="http://schemas.microsoft.com/office/drawing/2014/main" id="{BD3034A0-C639-4D47-AABA-39E389CE4A24}"/>
              </a:ext>
            </a:extLst>
          </p:cNvPr>
          <p:cNvPicPr>
            <a:picLocks noChangeAspect="1"/>
          </p:cNvPicPr>
          <p:nvPr/>
        </p:nvPicPr>
        <p:blipFill>
          <a:blip r:embed="rId3"/>
          <a:stretch>
            <a:fillRect/>
          </a:stretch>
        </p:blipFill>
        <p:spPr>
          <a:xfrm>
            <a:off x="2042506" y="1161047"/>
            <a:ext cx="5058989" cy="5152516"/>
          </a:xfrm>
          <a:prstGeom prst="rect">
            <a:avLst/>
          </a:prstGeom>
        </p:spPr>
      </p:pic>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spTree>
    <p:extLst>
      <p:ext uri="{BB962C8B-B14F-4D97-AF65-F5344CB8AC3E}">
        <p14:creationId xmlns:p14="http://schemas.microsoft.com/office/powerpoint/2010/main" val="3926006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pic>
        <p:nvPicPr>
          <p:cNvPr id="5" name="Picture 4">
            <a:extLst>
              <a:ext uri="{FF2B5EF4-FFF2-40B4-BE49-F238E27FC236}">
                <a16:creationId xmlns:a16="http://schemas.microsoft.com/office/drawing/2014/main" id="{BD3034A0-C639-4D47-AABA-39E389CE4A24}"/>
              </a:ext>
            </a:extLst>
          </p:cNvPr>
          <p:cNvPicPr>
            <a:picLocks noChangeAspect="1"/>
          </p:cNvPicPr>
          <p:nvPr/>
        </p:nvPicPr>
        <p:blipFill>
          <a:blip r:embed="rId3"/>
          <a:stretch>
            <a:fillRect/>
          </a:stretch>
        </p:blipFill>
        <p:spPr>
          <a:xfrm>
            <a:off x="2042506" y="1161047"/>
            <a:ext cx="5058989" cy="5152516"/>
          </a:xfrm>
          <a:prstGeom prst="rect">
            <a:avLst/>
          </a:prstGeom>
        </p:spPr>
      </p:pic>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spTree>
    <p:extLst>
      <p:ext uri="{BB962C8B-B14F-4D97-AF65-F5344CB8AC3E}">
        <p14:creationId xmlns:p14="http://schemas.microsoft.com/office/powerpoint/2010/main" val="1835506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pic>
        <p:nvPicPr>
          <p:cNvPr id="2" name="Picture 1">
            <a:extLst>
              <a:ext uri="{FF2B5EF4-FFF2-40B4-BE49-F238E27FC236}">
                <a16:creationId xmlns:a16="http://schemas.microsoft.com/office/drawing/2014/main" id="{503AFB1E-68B9-FB45-98D4-800AA849B39D}"/>
              </a:ext>
            </a:extLst>
          </p:cNvPr>
          <p:cNvPicPr>
            <a:picLocks noChangeAspect="1"/>
          </p:cNvPicPr>
          <p:nvPr/>
        </p:nvPicPr>
        <p:blipFill>
          <a:blip r:embed="rId3"/>
          <a:stretch>
            <a:fillRect/>
          </a:stretch>
        </p:blipFill>
        <p:spPr>
          <a:xfrm>
            <a:off x="2206779" y="1284571"/>
            <a:ext cx="4730441" cy="5152516"/>
          </a:xfrm>
          <a:prstGeom prst="rect">
            <a:avLst/>
          </a:prstGeom>
        </p:spPr>
      </p:pic>
    </p:spTree>
    <p:extLst>
      <p:ext uri="{BB962C8B-B14F-4D97-AF65-F5344CB8AC3E}">
        <p14:creationId xmlns:p14="http://schemas.microsoft.com/office/powerpoint/2010/main" val="2326392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pic>
        <p:nvPicPr>
          <p:cNvPr id="2" name="Picture 1">
            <a:extLst>
              <a:ext uri="{FF2B5EF4-FFF2-40B4-BE49-F238E27FC236}">
                <a16:creationId xmlns:a16="http://schemas.microsoft.com/office/drawing/2014/main" id="{503AFB1E-68B9-FB45-98D4-800AA849B39D}"/>
              </a:ext>
            </a:extLst>
          </p:cNvPr>
          <p:cNvPicPr>
            <a:picLocks noChangeAspect="1"/>
          </p:cNvPicPr>
          <p:nvPr/>
        </p:nvPicPr>
        <p:blipFill>
          <a:blip r:embed="rId3"/>
          <a:stretch>
            <a:fillRect/>
          </a:stretch>
        </p:blipFill>
        <p:spPr>
          <a:xfrm>
            <a:off x="2206779" y="1284571"/>
            <a:ext cx="4730441" cy="5152516"/>
          </a:xfrm>
          <a:prstGeom prst="rect">
            <a:avLst/>
          </a:prstGeom>
        </p:spPr>
      </p:pic>
    </p:spTree>
    <p:extLst>
      <p:ext uri="{BB962C8B-B14F-4D97-AF65-F5344CB8AC3E}">
        <p14:creationId xmlns:p14="http://schemas.microsoft.com/office/powerpoint/2010/main" val="705045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I-Vision: Edge Computing and 5G. Our take on what 5G means for AI-Vision…  | by Juven | Becoming Human: Artificial Intelligence Magazine">
            <a:extLst>
              <a:ext uri="{FF2B5EF4-FFF2-40B4-BE49-F238E27FC236}">
                <a16:creationId xmlns:a16="http://schemas.microsoft.com/office/drawing/2014/main" id="{63DE63CA-308A-ED46-AEBE-188AE9C1C7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24" r="51324" b="5022"/>
          <a:stretch/>
        </p:blipFill>
        <p:spPr bwMode="auto">
          <a:xfrm>
            <a:off x="1879159" y="741605"/>
            <a:ext cx="5385681" cy="6020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4AE8FD-B4C4-774A-BCAD-B1ABC9FF0B2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a:t>
            </a:r>
          </a:p>
        </p:txBody>
      </p:sp>
    </p:spTree>
    <p:extLst>
      <p:ext uri="{BB962C8B-B14F-4D97-AF65-F5344CB8AC3E}">
        <p14:creationId xmlns:p14="http://schemas.microsoft.com/office/powerpoint/2010/main" val="3744611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912CF-4451-DB42-B362-1A0E8DB2FF0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Microprocessor vs Microcontroller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DCF3E0-FF2B-9642-A690-5DA48F56EE70}"/>
              </a:ext>
            </a:extLst>
          </p:cNvPr>
          <p:cNvSpPr txBox="1"/>
          <p:nvPr/>
        </p:nvSpPr>
        <p:spPr>
          <a:xfrm>
            <a:off x="94129" y="6463613"/>
            <a:ext cx="7853817" cy="369332"/>
          </a:xfrm>
          <a:prstGeom prst="rect">
            <a:avLst/>
          </a:prstGeom>
          <a:noFill/>
        </p:spPr>
        <p:txBody>
          <a:bodyPr wrap="none" rtlCol="0">
            <a:spAutoFit/>
          </a:bodyPr>
          <a:lstStyle/>
          <a:p>
            <a:r>
              <a:rPr lang="en-US" dirty="0"/>
              <a:t>Ref: https://</a:t>
            </a:r>
            <a:r>
              <a:rPr lang="en-US" dirty="0" err="1"/>
              <a:t>www.edx.org</a:t>
            </a:r>
            <a:r>
              <a:rPr lang="en-US" dirty="0"/>
              <a:t>/professional-certificate/</a:t>
            </a:r>
            <a:r>
              <a:rPr lang="en-US" dirty="0" err="1"/>
              <a:t>harvardx</a:t>
            </a:r>
            <a:r>
              <a:rPr lang="en-US" dirty="0"/>
              <a:t>-tiny-machine-learning</a:t>
            </a:r>
          </a:p>
        </p:txBody>
      </p:sp>
      <p:sp>
        <p:nvSpPr>
          <p:cNvPr id="7" name="TextBox 6">
            <a:extLst>
              <a:ext uri="{FF2B5EF4-FFF2-40B4-BE49-F238E27FC236}">
                <a16:creationId xmlns:a16="http://schemas.microsoft.com/office/drawing/2014/main" id="{CA47ECA3-9FA4-8545-9F3D-35462C20D5C0}"/>
              </a:ext>
            </a:extLst>
          </p:cNvPr>
          <p:cNvSpPr txBox="1"/>
          <p:nvPr/>
        </p:nvSpPr>
        <p:spPr>
          <a:xfrm>
            <a:off x="94129" y="734825"/>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Floating point operation</a:t>
            </a:r>
            <a:endParaRPr lang="en-US" dirty="0"/>
          </a:p>
        </p:txBody>
      </p:sp>
      <p:pic>
        <p:nvPicPr>
          <p:cNvPr id="6" name="Picture 5">
            <a:extLst>
              <a:ext uri="{FF2B5EF4-FFF2-40B4-BE49-F238E27FC236}">
                <a16:creationId xmlns:a16="http://schemas.microsoft.com/office/drawing/2014/main" id="{54D2542C-A25F-C147-8219-761399FB4C45}"/>
              </a:ext>
            </a:extLst>
          </p:cNvPr>
          <p:cNvPicPr>
            <a:picLocks noChangeAspect="1"/>
          </p:cNvPicPr>
          <p:nvPr/>
        </p:nvPicPr>
        <p:blipFill>
          <a:blip r:embed="rId3"/>
          <a:stretch>
            <a:fillRect/>
          </a:stretch>
        </p:blipFill>
        <p:spPr>
          <a:xfrm>
            <a:off x="2433920" y="1258045"/>
            <a:ext cx="4276159" cy="4684105"/>
          </a:xfrm>
          <a:prstGeom prst="rect">
            <a:avLst/>
          </a:prstGeom>
        </p:spPr>
      </p:pic>
    </p:spTree>
    <p:extLst>
      <p:ext uri="{BB962C8B-B14F-4D97-AF65-F5344CB8AC3E}">
        <p14:creationId xmlns:p14="http://schemas.microsoft.com/office/powerpoint/2010/main" val="2419541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PUs for Deep Learning">
            <a:extLst>
              <a:ext uri="{FF2B5EF4-FFF2-40B4-BE49-F238E27FC236}">
                <a16:creationId xmlns:a16="http://schemas.microsoft.com/office/drawing/2014/main" id="{76AF66A6-2882-9D4C-8F8F-0743DB4CC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74" y="1364503"/>
            <a:ext cx="7556500" cy="3644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CFDC1C-385D-BF4B-AEC2-B578B22E29C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4240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ackpropagation through a fully-connected layer - Eli Bendersky&amp;#39;s website">
            <a:extLst>
              <a:ext uri="{FF2B5EF4-FFF2-40B4-BE49-F238E27FC236}">
                <a16:creationId xmlns:a16="http://schemas.microsoft.com/office/drawing/2014/main" id="{078AB74B-7D50-464A-BDEE-EFD9A8FF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65250"/>
            <a:ext cx="7010400" cy="412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ABEAE2-D07A-854C-908E-C6B19629B08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 for parallel operations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69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CFDC1C-385D-BF4B-AEC2-B578B22E29C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CPU vs GPU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626" name="Picture 2" descr="GPUs for Deep Learning">
            <a:extLst>
              <a:ext uri="{FF2B5EF4-FFF2-40B4-BE49-F238E27FC236}">
                <a16:creationId xmlns:a16="http://schemas.microsoft.com/office/drawing/2014/main" id="{6F76805B-3997-8045-A2B6-EC7C34E16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1575"/>
            <a:ext cx="91440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230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 Tiny Machine Learning (TinyML) Tutorial 【Get Certified!】✓">
            <a:extLst>
              <a:ext uri="{FF2B5EF4-FFF2-40B4-BE49-F238E27FC236}">
                <a16:creationId xmlns:a16="http://schemas.microsoft.com/office/drawing/2014/main" id="{90B37E89-53CF-3848-A853-D2366A0A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2288"/>
            <a:ext cx="9144000" cy="3271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F337C0-4C9D-6E40-8B11-9DD5BD41A3EA}"/>
              </a:ext>
            </a:extLst>
          </p:cNvPr>
          <p:cNvSpPr txBox="1"/>
          <p:nvPr/>
        </p:nvSpPr>
        <p:spPr>
          <a:xfrm>
            <a:off x="0" y="0"/>
            <a:ext cx="9144000" cy="1077218"/>
          </a:xfrm>
          <a:prstGeom prst="rect">
            <a:avLst/>
          </a:prstGeom>
          <a:solidFill>
            <a:schemeClr val="bg1">
              <a:lumMod val="50000"/>
            </a:schemeClr>
          </a:solidFill>
        </p:spPr>
        <p:txBody>
          <a:bodyPr wrap="square" rtlCol="0">
            <a:spAutoFit/>
          </a:bodyPr>
          <a:lstStyle/>
          <a:p>
            <a:pPr lvl="0">
              <a:defRPr/>
            </a:pPr>
            <a:r>
              <a:rPr lang="en-US" sz="3200" dirty="0">
                <a:solidFill>
                  <a:prstClr val="white"/>
                </a:solidFill>
              </a:rPr>
              <a:t>Compression of deep learning models</a:t>
            </a:r>
          </a:p>
          <a:p>
            <a:pPr lvl="0">
              <a:defRPr/>
            </a:pPr>
            <a:r>
              <a:rPr lang="en-US" sz="3200" dirty="0">
                <a:solidFill>
                  <a:prstClr val="white"/>
                </a:solidFill>
              </a:rPr>
              <a:t>(</a:t>
            </a:r>
            <a:r>
              <a:rPr lang="en-US" sz="3200" dirty="0" err="1">
                <a:solidFill>
                  <a:prstClr val="white"/>
                </a:solidFill>
              </a:rPr>
              <a:t>TinyML</a:t>
            </a:r>
            <a:r>
              <a:rPr lang="en-US" sz="3200" dirty="0">
                <a:solidFill>
                  <a:prstClr val="white"/>
                </a:solidFill>
              </a:rPr>
              <a:t> example)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76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ep learning compression online -">
            <a:extLst>
              <a:ext uri="{FF2B5EF4-FFF2-40B4-BE49-F238E27FC236}">
                <a16:creationId xmlns:a16="http://schemas.microsoft.com/office/drawing/2014/main" id="{9117CF89-24CD-1D4C-B8AA-FC10E28B2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70" y="1740119"/>
            <a:ext cx="7557025" cy="4426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D500B9-8DE4-224C-A65F-A9ABE41F13D0}"/>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latin typeface="TimesNewRomanPS"/>
              </a:rPr>
              <a:t>a</a:t>
            </a:r>
            <a:r>
              <a:rPr lang="en-US" sz="2800" dirty="0">
                <a:solidFill>
                  <a:schemeClr val="accent2">
                    <a:lumMod val="75000"/>
                  </a:schemeClr>
                </a:solidFill>
                <a:effectLst/>
                <a:latin typeface="TimesNewRomanPS"/>
              </a:rPr>
              <a:t>.  </a:t>
            </a:r>
            <a:r>
              <a:rPr lang="en-US" sz="2800" dirty="0">
                <a:solidFill>
                  <a:schemeClr val="accent2">
                    <a:lumMod val="75000"/>
                  </a:schemeClr>
                </a:solidFill>
                <a:latin typeface="TimesNewRomanPS"/>
              </a:rPr>
              <a:t>Pruning</a:t>
            </a:r>
            <a:endParaRPr lang="en-US" dirty="0"/>
          </a:p>
        </p:txBody>
      </p:sp>
    </p:spTree>
    <p:extLst>
      <p:ext uri="{BB962C8B-B14F-4D97-AF65-F5344CB8AC3E}">
        <p14:creationId xmlns:p14="http://schemas.microsoft.com/office/powerpoint/2010/main" val="684613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iny Machine Learning: The Next AI Revolution | by Matthew Stewart, PhD  Researcher | Towards Data Science">
            <a:extLst>
              <a:ext uri="{FF2B5EF4-FFF2-40B4-BE49-F238E27FC236}">
                <a16:creationId xmlns:a16="http://schemas.microsoft.com/office/drawing/2014/main" id="{2EDAAABB-866C-D840-A0E3-FF8F3A99A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8813"/>
            <a:ext cx="9144000" cy="2998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30F91-8588-A842-9F2C-78F4E1B394BE}"/>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b.  </a:t>
            </a:r>
            <a:r>
              <a:rPr lang="en-US" sz="2800" dirty="0">
                <a:solidFill>
                  <a:schemeClr val="accent2">
                    <a:lumMod val="75000"/>
                  </a:schemeClr>
                </a:solidFill>
                <a:latin typeface="TimesNewRomanPS"/>
              </a:rPr>
              <a:t>Quantization</a:t>
            </a:r>
            <a:endParaRPr lang="en-US" dirty="0"/>
          </a:p>
        </p:txBody>
      </p:sp>
    </p:spTree>
    <p:extLst>
      <p:ext uri="{BB962C8B-B14F-4D97-AF65-F5344CB8AC3E}">
        <p14:creationId xmlns:p14="http://schemas.microsoft.com/office/powerpoint/2010/main" val="1565621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queezed Deep 6DoF Object Detection Using Knowledge Distillation | DeepAI">
            <a:extLst>
              <a:ext uri="{FF2B5EF4-FFF2-40B4-BE49-F238E27FC236}">
                <a16:creationId xmlns:a16="http://schemas.microsoft.com/office/drawing/2014/main" id="{5FDB2A9A-0FF4-4448-A2D1-E0D14742F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075" y="1455756"/>
            <a:ext cx="6021070" cy="4484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14DB4E-702F-0E47-BC29-315D41A09779}"/>
              </a:ext>
            </a:extLst>
          </p:cNvPr>
          <p:cNvSpPr txBox="1"/>
          <p:nvPr/>
        </p:nvSpPr>
        <p:spPr>
          <a:xfrm>
            <a:off x="524257" y="642910"/>
            <a:ext cx="7248143" cy="523220"/>
          </a:xfrm>
          <a:prstGeom prst="rect">
            <a:avLst/>
          </a:prstGeom>
          <a:noFill/>
        </p:spPr>
        <p:txBody>
          <a:bodyPr wrap="square">
            <a:spAutoFit/>
          </a:bodyPr>
          <a:lstStyle/>
          <a:p>
            <a:r>
              <a:rPr lang="en-US" sz="2800" dirty="0">
                <a:solidFill>
                  <a:schemeClr val="accent2">
                    <a:lumMod val="75000"/>
                  </a:schemeClr>
                </a:solidFill>
                <a:effectLst/>
                <a:latin typeface="TimesNewRomanPS"/>
              </a:rPr>
              <a:t>c. Knowledge distillation</a:t>
            </a:r>
            <a:endParaRPr lang="en-US" dirty="0"/>
          </a:p>
        </p:txBody>
      </p:sp>
    </p:spTree>
    <p:extLst>
      <p:ext uri="{BB962C8B-B14F-4D97-AF65-F5344CB8AC3E}">
        <p14:creationId xmlns:p14="http://schemas.microsoft.com/office/powerpoint/2010/main" val="1358074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AE8FD-B4C4-774A-BCAD-B1ABC9FF0B2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 Challenges</a:t>
            </a:r>
          </a:p>
        </p:txBody>
      </p:sp>
      <p:pic>
        <p:nvPicPr>
          <p:cNvPr id="16388" name="Picture 4" descr="Body Sensors Market Key Insights: Top Vendors, Key Challenges, Drivers &amp;amp;  Forecast To 2023 | Medgadget">
            <a:extLst>
              <a:ext uri="{FF2B5EF4-FFF2-40B4-BE49-F238E27FC236}">
                <a16:creationId xmlns:a16="http://schemas.microsoft.com/office/drawing/2014/main" id="{65F7463D-BD0C-A94F-9866-EDC14A62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648" y="784656"/>
            <a:ext cx="3489567" cy="247480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opology design and cross-layer optimization for wireless body sensor  networks - ScienceDirect">
            <a:extLst>
              <a:ext uri="{FF2B5EF4-FFF2-40B4-BE49-F238E27FC236}">
                <a16:creationId xmlns:a16="http://schemas.microsoft.com/office/drawing/2014/main" id="{8993ACE4-5CEF-4647-B661-63B0DC49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9290"/>
            <a:ext cx="4601297" cy="3216836"/>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6392" name="Picture 8" descr="Self-Driving Cars: Experience a Ride with Intel IoT">
            <a:extLst>
              <a:ext uri="{FF2B5EF4-FFF2-40B4-BE49-F238E27FC236}">
                <a16:creationId xmlns:a16="http://schemas.microsoft.com/office/drawing/2014/main" id="{F58BC26A-1876-4247-A007-551C08A44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562" y="1224433"/>
            <a:ext cx="4020438" cy="563356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6386" name="Picture 2" descr="Body Sensor, Wearable Sensors, Soft Polymer Sensors">
            <a:extLst>
              <a:ext uri="{FF2B5EF4-FFF2-40B4-BE49-F238E27FC236}">
                <a16:creationId xmlns:a16="http://schemas.microsoft.com/office/drawing/2014/main" id="{5CA0F848-D47F-1C45-A17D-72B97518B6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393" t="8002" r="30350"/>
          <a:stretch/>
        </p:blipFill>
        <p:spPr bwMode="auto">
          <a:xfrm>
            <a:off x="0" y="662072"/>
            <a:ext cx="2837331" cy="261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6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F0427-FDD0-AA45-92F8-AAC471FE1AD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Computing on the cloud: Challenges</a:t>
            </a:r>
          </a:p>
        </p:txBody>
      </p:sp>
      <p:sp>
        <p:nvSpPr>
          <p:cNvPr id="3" name="TextBox 2">
            <a:extLst>
              <a:ext uri="{FF2B5EF4-FFF2-40B4-BE49-F238E27FC236}">
                <a16:creationId xmlns:a16="http://schemas.microsoft.com/office/drawing/2014/main" id="{BCDC6FFB-5E3A-5743-A99A-66BB57FEEFEE}"/>
              </a:ext>
            </a:extLst>
          </p:cNvPr>
          <p:cNvSpPr txBox="1"/>
          <p:nvPr/>
        </p:nvSpPr>
        <p:spPr>
          <a:xfrm>
            <a:off x="174810" y="1108074"/>
            <a:ext cx="8794378" cy="800219"/>
          </a:xfrm>
          <a:prstGeom prst="rect">
            <a:avLst/>
          </a:prstGeom>
          <a:noFill/>
        </p:spPr>
        <p:txBody>
          <a:bodyPr wrap="square">
            <a:spAutoFit/>
          </a:bodyPr>
          <a:lstStyle/>
          <a:p>
            <a:r>
              <a:rPr lang="en-US" sz="2800" i="1" dirty="0">
                <a:solidFill>
                  <a:schemeClr val="accent2">
                    <a:lumMod val="75000"/>
                  </a:schemeClr>
                </a:solidFill>
                <a:effectLst/>
                <a:latin typeface="TimesNewRomanPS"/>
              </a:rPr>
              <a:t>1. Latency </a:t>
            </a:r>
            <a:r>
              <a:rPr lang="en-US" sz="1800" dirty="0">
                <a:effectLst/>
                <a:latin typeface="TimesNewRomanPSMT"/>
              </a:rPr>
              <a:t>–Data transmission to the cloud typically introduces longer latency than data processing on the embedded device. Real-time applications are latency sensitive.</a:t>
            </a:r>
            <a:endParaRPr lang="en-US" dirty="0"/>
          </a:p>
        </p:txBody>
      </p:sp>
      <p:sp>
        <p:nvSpPr>
          <p:cNvPr id="4" name="TextBox 3">
            <a:extLst>
              <a:ext uri="{FF2B5EF4-FFF2-40B4-BE49-F238E27FC236}">
                <a16:creationId xmlns:a16="http://schemas.microsoft.com/office/drawing/2014/main" id="{28384FAF-9ED4-B648-BE06-32DCC427AC18}"/>
              </a:ext>
            </a:extLst>
          </p:cNvPr>
          <p:cNvSpPr txBox="1"/>
          <p:nvPr/>
        </p:nvSpPr>
        <p:spPr>
          <a:xfrm>
            <a:off x="174810" y="2184738"/>
            <a:ext cx="8686801"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2. Unreliable data transmissions</a:t>
            </a:r>
            <a:r>
              <a:rPr lang="en-US" sz="1800" i="1" dirty="0">
                <a:effectLst/>
                <a:latin typeface="TimesNewRomanPS"/>
              </a:rPr>
              <a:t> </a:t>
            </a:r>
            <a:r>
              <a:rPr lang="en-US" sz="1800" dirty="0">
                <a:effectLst/>
                <a:latin typeface="TimesNewRomanPSMT"/>
              </a:rPr>
              <a:t>– When the network connectivity is unreliable or even nonexistent, </a:t>
            </a:r>
            <a:r>
              <a:rPr lang="en-US" dirty="0">
                <a:latin typeface="TimesNewRomanPSMT"/>
              </a:rPr>
              <a:t>i</a:t>
            </a:r>
            <a:r>
              <a:rPr lang="en-US" sz="1800" dirty="0">
                <a:effectLst/>
                <a:latin typeface="TimesNewRomanPSMT"/>
              </a:rPr>
              <a:t>t is often impractical to stream data from sensors that generate large amounts of raw data, such as cameras, accelerometers, or microphones. </a:t>
            </a:r>
            <a:endParaRPr lang="en-US" dirty="0"/>
          </a:p>
        </p:txBody>
      </p:sp>
      <p:sp>
        <p:nvSpPr>
          <p:cNvPr id="5" name="TextBox 4">
            <a:extLst>
              <a:ext uri="{FF2B5EF4-FFF2-40B4-BE49-F238E27FC236}">
                <a16:creationId xmlns:a16="http://schemas.microsoft.com/office/drawing/2014/main" id="{28315083-5FA7-5A41-84E1-54464BD67A5A}"/>
              </a:ext>
            </a:extLst>
          </p:cNvPr>
          <p:cNvSpPr txBox="1"/>
          <p:nvPr/>
        </p:nvSpPr>
        <p:spPr>
          <a:xfrm>
            <a:off x="174809" y="3457720"/>
            <a:ext cx="8686801"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3. Energy efficiency</a:t>
            </a:r>
            <a:r>
              <a:rPr lang="en-US" sz="1800" i="1" dirty="0">
                <a:effectLst/>
                <a:latin typeface="TimesNewRomanPS"/>
              </a:rPr>
              <a:t> </a:t>
            </a:r>
            <a:r>
              <a:rPr lang="en-US" sz="1800" dirty="0">
                <a:effectLst/>
                <a:latin typeface="TimesNewRomanPSMT"/>
              </a:rPr>
              <a:t>– Microcontroller-based devices are inherently designed to perform extremely low-power computations, so they can operate for a long time on a small power budget.</a:t>
            </a:r>
            <a:endParaRPr lang="en-US" dirty="0"/>
          </a:p>
        </p:txBody>
      </p:sp>
      <p:sp>
        <p:nvSpPr>
          <p:cNvPr id="6" name="TextBox 5">
            <a:extLst>
              <a:ext uri="{FF2B5EF4-FFF2-40B4-BE49-F238E27FC236}">
                <a16:creationId xmlns:a16="http://schemas.microsoft.com/office/drawing/2014/main" id="{E3AEAEEC-2FBE-6044-8C6A-4727E4D8D07A}"/>
              </a:ext>
            </a:extLst>
          </p:cNvPr>
          <p:cNvSpPr txBox="1"/>
          <p:nvPr/>
        </p:nvSpPr>
        <p:spPr>
          <a:xfrm>
            <a:off x="174809" y="4811383"/>
            <a:ext cx="8444756" cy="1077218"/>
          </a:xfrm>
          <a:prstGeom prst="rect">
            <a:avLst/>
          </a:prstGeom>
          <a:noFill/>
        </p:spPr>
        <p:txBody>
          <a:bodyPr wrap="square">
            <a:spAutoFit/>
          </a:bodyPr>
          <a:lstStyle/>
          <a:p>
            <a:r>
              <a:rPr lang="en-US" sz="2800" i="1" dirty="0">
                <a:solidFill>
                  <a:schemeClr val="accent2">
                    <a:lumMod val="75000"/>
                  </a:schemeClr>
                </a:solidFill>
                <a:effectLst/>
                <a:latin typeface="TimesNewRomanPS"/>
              </a:rPr>
              <a:t>4. Low cost</a:t>
            </a:r>
            <a:r>
              <a:rPr lang="en-US" sz="1800" i="1" dirty="0">
                <a:effectLst/>
                <a:latin typeface="TimesNewRomanPS"/>
              </a:rPr>
              <a:t> </a:t>
            </a:r>
            <a:r>
              <a:rPr lang="en-US" sz="1800" dirty="0">
                <a:effectLst/>
                <a:latin typeface="TimesNewRomanPSMT"/>
              </a:rPr>
              <a:t>– The expansion of IoT applications in many industrial segments was driven by the low cost and high volumes of microprocessors and supporting embedded hardware, and this trend is likely to continue. </a:t>
            </a:r>
            <a:endParaRPr lang="en-US" dirty="0"/>
          </a:p>
        </p:txBody>
      </p:sp>
    </p:spTree>
    <p:extLst>
      <p:ext uri="{BB962C8B-B14F-4D97-AF65-F5344CB8AC3E}">
        <p14:creationId xmlns:p14="http://schemas.microsoft.com/office/powerpoint/2010/main" val="26483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11656</TotalTime>
  <Words>1621</Words>
  <Application>Microsoft Macintosh PowerPoint</Application>
  <PresentationFormat>On-screen Show (4:3)</PresentationFormat>
  <Paragraphs>256</Paragraphs>
  <Slides>77</Slides>
  <Notes>38</Notes>
  <HiddenSlides>5</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Calibri</vt:lpstr>
      <vt:lpstr>Calibri Light</vt:lpstr>
      <vt:lpstr>Lucida Bright</vt:lpstr>
      <vt:lpstr>TimesNewRomanPS</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795</cp:revision>
  <dcterms:created xsi:type="dcterms:W3CDTF">2019-02-13T16:19:48Z</dcterms:created>
  <dcterms:modified xsi:type="dcterms:W3CDTF">2021-10-20T17:40:08Z</dcterms:modified>
</cp:coreProperties>
</file>