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3"/>
  </p:notesMasterIdLst>
  <p:sldIdLst>
    <p:sldId id="1467" r:id="rId2"/>
    <p:sldId id="1629" r:id="rId3"/>
    <p:sldId id="1557" r:id="rId4"/>
    <p:sldId id="1630" r:id="rId5"/>
    <p:sldId id="1633" r:id="rId6"/>
    <p:sldId id="1634" r:id="rId7"/>
    <p:sldId id="1635" r:id="rId8"/>
    <p:sldId id="1636" r:id="rId9"/>
    <p:sldId id="1637" r:id="rId10"/>
    <p:sldId id="1638" r:id="rId11"/>
    <p:sldId id="1639" r:id="rId12"/>
    <p:sldId id="1640" r:id="rId13"/>
    <p:sldId id="1641" r:id="rId14"/>
    <p:sldId id="1642" r:id="rId15"/>
    <p:sldId id="1643" r:id="rId16"/>
    <p:sldId id="1651" r:id="rId17"/>
    <p:sldId id="1654" r:id="rId18"/>
    <p:sldId id="1655" r:id="rId19"/>
    <p:sldId id="1656" r:id="rId20"/>
    <p:sldId id="1647" r:id="rId21"/>
    <p:sldId id="1648" r:id="rId22"/>
    <p:sldId id="1650" r:id="rId23"/>
    <p:sldId id="1584" r:id="rId24"/>
    <p:sldId id="1589" r:id="rId25"/>
    <p:sldId id="1590" r:id="rId26"/>
    <p:sldId id="1591" r:id="rId27"/>
    <p:sldId id="1652" r:id="rId28"/>
    <p:sldId id="1592" r:id="rId29"/>
    <p:sldId id="1595" r:id="rId30"/>
    <p:sldId id="1594" r:id="rId31"/>
    <p:sldId id="1597" r:id="rId32"/>
    <p:sldId id="1601" r:id="rId33"/>
    <p:sldId id="1602" r:id="rId34"/>
    <p:sldId id="1600" r:id="rId35"/>
    <p:sldId id="1612" r:id="rId36"/>
    <p:sldId id="1613" r:id="rId37"/>
    <p:sldId id="1614" r:id="rId38"/>
    <p:sldId id="1625" r:id="rId39"/>
    <p:sldId id="1615" r:id="rId40"/>
    <p:sldId id="1604" r:id="rId41"/>
    <p:sldId id="1616" r:id="rId42"/>
    <p:sldId id="1618" r:id="rId43"/>
    <p:sldId id="1621" r:id="rId44"/>
    <p:sldId id="1622" r:id="rId45"/>
    <p:sldId id="1624" r:id="rId46"/>
    <p:sldId id="1623" r:id="rId47"/>
    <p:sldId id="1603" r:id="rId48"/>
    <p:sldId id="1605" r:id="rId49"/>
    <p:sldId id="1606" r:id="rId50"/>
    <p:sldId id="1607" r:id="rId51"/>
    <p:sldId id="1653"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2FA0"/>
    <a:srgbClr val="B94AFF"/>
    <a:srgbClr val="CC0068"/>
    <a:srgbClr val="FFE4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04"/>
    <p:restoredTop sz="81320"/>
  </p:normalViewPr>
  <p:slideViewPr>
    <p:cSldViewPr snapToGrid="0" snapToObjects="1" showGuides="1">
      <p:cViewPr varScale="1">
        <p:scale>
          <a:sx n="95" d="100"/>
          <a:sy n="95" d="100"/>
        </p:scale>
        <p:origin x="1392" y="176"/>
      </p:cViewPr>
      <p:guideLst>
        <p:guide orient="horz" pos="213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804FE-524B-1740-88E7-08E54D6B9F9A}" type="datetimeFigureOut">
              <a:rPr lang="en-US" smtClean="0"/>
              <a:t>10/26/21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1AF78-9C63-2C46-9D2F-C9E877191EAD}" type="slidenum">
              <a:rPr lang="en-US" smtClean="0"/>
              <a:t>‹#›</a:t>
            </a:fld>
            <a:endParaRPr lang="en-US"/>
          </a:p>
        </p:txBody>
      </p:sp>
    </p:spTree>
    <p:extLst>
      <p:ext uri="{BB962C8B-B14F-4D97-AF65-F5344CB8AC3E}">
        <p14:creationId xmlns:p14="http://schemas.microsoft.com/office/powerpoint/2010/main" val="1606749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15</a:t>
            </a:fld>
            <a:endParaRPr lang="en-US"/>
          </a:p>
        </p:txBody>
      </p:sp>
    </p:spTree>
    <p:extLst>
      <p:ext uri="{BB962C8B-B14F-4D97-AF65-F5344CB8AC3E}">
        <p14:creationId xmlns:p14="http://schemas.microsoft.com/office/powerpoint/2010/main" val="1763706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DropConnect</a:t>
            </a:r>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32</a:t>
            </a:fld>
            <a:endParaRPr lang="en-US"/>
          </a:p>
        </p:txBody>
      </p:sp>
    </p:spTree>
    <p:extLst>
      <p:ext uri="{BB962C8B-B14F-4D97-AF65-F5344CB8AC3E}">
        <p14:creationId xmlns:p14="http://schemas.microsoft.com/office/powerpoint/2010/main" val="2695126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medium.com</a:t>
            </a:r>
            <a:r>
              <a:rPr lang="en-US" dirty="0"/>
              <a:t>/@</a:t>
            </a:r>
            <a:r>
              <a:rPr lang="en-US" dirty="0" err="1"/>
              <a:t>dhartidhami</a:t>
            </a:r>
            <a:r>
              <a:rPr lang="en-US" dirty="0"/>
              <a:t>/regularization-in-deep-learning-2065b7c889e5</a:t>
            </a:r>
          </a:p>
        </p:txBody>
      </p:sp>
      <p:sp>
        <p:nvSpPr>
          <p:cNvPr id="4" name="Slide Number Placeholder 3"/>
          <p:cNvSpPr>
            <a:spLocks noGrp="1"/>
          </p:cNvSpPr>
          <p:nvPr>
            <p:ph type="sldNum" sz="quarter" idx="5"/>
          </p:nvPr>
        </p:nvSpPr>
        <p:spPr/>
        <p:txBody>
          <a:bodyPr/>
          <a:lstStyle/>
          <a:p>
            <a:fld id="{D711AF78-9C63-2C46-9D2F-C9E877191EAD}" type="slidenum">
              <a:rPr lang="en-US" smtClean="0"/>
              <a:t>33</a:t>
            </a:fld>
            <a:endParaRPr lang="en-US"/>
          </a:p>
        </p:txBody>
      </p:sp>
    </p:spTree>
    <p:extLst>
      <p:ext uri="{BB962C8B-B14F-4D97-AF65-F5344CB8AC3E}">
        <p14:creationId xmlns:p14="http://schemas.microsoft.com/office/powerpoint/2010/main" val="1840382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39</a:t>
            </a:fld>
            <a:endParaRPr lang="en-US"/>
          </a:p>
        </p:txBody>
      </p:sp>
    </p:spTree>
    <p:extLst>
      <p:ext uri="{BB962C8B-B14F-4D97-AF65-F5344CB8AC3E}">
        <p14:creationId xmlns:p14="http://schemas.microsoft.com/office/powerpoint/2010/main" val="3776250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41</a:t>
            </a:fld>
            <a:endParaRPr lang="en-US"/>
          </a:p>
        </p:txBody>
      </p:sp>
    </p:spTree>
    <p:extLst>
      <p:ext uri="{BB962C8B-B14F-4D97-AF65-F5344CB8AC3E}">
        <p14:creationId xmlns:p14="http://schemas.microsoft.com/office/powerpoint/2010/main" val="3114609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42</a:t>
            </a:fld>
            <a:endParaRPr lang="en-US"/>
          </a:p>
        </p:txBody>
      </p:sp>
    </p:spTree>
    <p:extLst>
      <p:ext uri="{BB962C8B-B14F-4D97-AF65-F5344CB8AC3E}">
        <p14:creationId xmlns:p14="http://schemas.microsoft.com/office/powerpoint/2010/main" val="1969457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43</a:t>
            </a:fld>
            <a:endParaRPr lang="en-US"/>
          </a:p>
        </p:txBody>
      </p:sp>
    </p:spTree>
    <p:extLst>
      <p:ext uri="{BB962C8B-B14F-4D97-AF65-F5344CB8AC3E}">
        <p14:creationId xmlns:p14="http://schemas.microsoft.com/office/powerpoint/2010/main" val="981071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www.analyticsvidhya.com</a:t>
            </a:r>
            <a:r>
              <a:rPr lang="en-US" dirty="0"/>
              <a:t>/blog/2020/09/why-</a:t>
            </a:r>
            <a:r>
              <a:rPr lang="en-US" dirty="0" err="1"/>
              <a:t>gpus</a:t>
            </a:r>
            <a:r>
              <a:rPr lang="en-US" dirty="0"/>
              <a:t>-are-more-suited-for-deep-learning/</a:t>
            </a:r>
          </a:p>
        </p:txBody>
      </p:sp>
      <p:sp>
        <p:nvSpPr>
          <p:cNvPr id="4" name="Slide Number Placeholder 3"/>
          <p:cNvSpPr>
            <a:spLocks noGrp="1"/>
          </p:cNvSpPr>
          <p:nvPr>
            <p:ph type="sldNum" sz="quarter" idx="5"/>
          </p:nvPr>
        </p:nvSpPr>
        <p:spPr/>
        <p:txBody>
          <a:bodyPr/>
          <a:lstStyle/>
          <a:p>
            <a:fld id="{D711AF78-9C63-2C46-9D2F-C9E877191EAD}" type="slidenum">
              <a:rPr lang="en-US" smtClean="0"/>
              <a:t>44</a:t>
            </a:fld>
            <a:endParaRPr lang="en-US"/>
          </a:p>
        </p:txBody>
      </p:sp>
    </p:spTree>
    <p:extLst>
      <p:ext uri="{BB962C8B-B14F-4D97-AF65-F5344CB8AC3E}">
        <p14:creationId xmlns:p14="http://schemas.microsoft.com/office/powerpoint/2010/main" val="3874598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eli.thegreenplace.net</a:t>
            </a:r>
            <a:r>
              <a:rPr lang="en-US" dirty="0"/>
              <a:t>/2018/backpropagation-through-a-fully-connected-layer/</a:t>
            </a:r>
          </a:p>
        </p:txBody>
      </p:sp>
      <p:sp>
        <p:nvSpPr>
          <p:cNvPr id="4" name="Slide Number Placeholder 3"/>
          <p:cNvSpPr>
            <a:spLocks noGrp="1"/>
          </p:cNvSpPr>
          <p:nvPr>
            <p:ph type="sldNum" sz="quarter" idx="5"/>
          </p:nvPr>
        </p:nvSpPr>
        <p:spPr/>
        <p:txBody>
          <a:bodyPr/>
          <a:lstStyle/>
          <a:p>
            <a:fld id="{D711AF78-9C63-2C46-9D2F-C9E877191EAD}" type="slidenum">
              <a:rPr lang="en-US" smtClean="0"/>
              <a:t>45</a:t>
            </a:fld>
            <a:endParaRPr lang="en-US"/>
          </a:p>
        </p:txBody>
      </p:sp>
    </p:spTree>
    <p:extLst>
      <p:ext uri="{BB962C8B-B14F-4D97-AF65-F5344CB8AC3E}">
        <p14:creationId xmlns:p14="http://schemas.microsoft.com/office/powerpoint/2010/main" val="1866535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www.analyticsvidhya.com</a:t>
            </a:r>
            <a:r>
              <a:rPr lang="en-US" dirty="0"/>
              <a:t>/blog/2020/09/why-</a:t>
            </a:r>
            <a:r>
              <a:rPr lang="en-US" dirty="0" err="1"/>
              <a:t>gpus</a:t>
            </a:r>
            <a:r>
              <a:rPr lang="en-US" dirty="0"/>
              <a:t>-are-more-suited-for-deep-learning/</a:t>
            </a:r>
          </a:p>
        </p:txBody>
      </p:sp>
      <p:sp>
        <p:nvSpPr>
          <p:cNvPr id="4" name="Slide Number Placeholder 3"/>
          <p:cNvSpPr>
            <a:spLocks noGrp="1"/>
          </p:cNvSpPr>
          <p:nvPr>
            <p:ph type="sldNum" sz="quarter" idx="5"/>
          </p:nvPr>
        </p:nvSpPr>
        <p:spPr/>
        <p:txBody>
          <a:bodyPr/>
          <a:lstStyle/>
          <a:p>
            <a:fld id="{D711AF78-9C63-2C46-9D2F-C9E877191EAD}" type="slidenum">
              <a:rPr lang="en-US" smtClean="0"/>
              <a:t>46</a:t>
            </a:fld>
            <a:endParaRPr lang="en-US"/>
          </a:p>
        </p:txBody>
      </p:sp>
    </p:spTree>
    <p:extLst>
      <p:ext uri="{BB962C8B-B14F-4D97-AF65-F5344CB8AC3E}">
        <p14:creationId xmlns:p14="http://schemas.microsoft.com/office/powerpoint/2010/main" val="1855212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tutorials.one</a:t>
            </a:r>
            <a:r>
              <a:rPr lang="en-US" dirty="0"/>
              <a:t>/tiny-machine-learning/</a:t>
            </a:r>
          </a:p>
        </p:txBody>
      </p:sp>
      <p:sp>
        <p:nvSpPr>
          <p:cNvPr id="4" name="Slide Number Placeholder 3"/>
          <p:cNvSpPr>
            <a:spLocks noGrp="1"/>
          </p:cNvSpPr>
          <p:nvPr>
            <p:ph type="sldNum" sz="quarter" idx="5"/>
          </p:nvPr>
        </p:nvSpPr>
        <p:spPr/>
        <p:txBody>
          <a:bodyPr/>
          <a:lstStyle/>
          <a:p>
            <a:fld id="{D711AF78-9C63-2C46-9D2F-C9E877191EAD}" type="slidenum">
              <a:rPr lang="en-US" smtClean="0"/>
              <a:t>47</a:t>
            </a:fld>
            <a:endParaRPr lang="en-US"/>
          </a:p>
        </p:txBody>
      </p:sp>
    </p:spTree>
    <p:extLst>
      <p:ext uri="{BB962C8B-B14F-4D97-AF65-F5344CB8AC3E}">
        <p14:creationId xmlns:p14="http://schemas.microsoft.com/office/powerpoint/2010/main" val="3712977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a:t>
            </a:r>
            <a:r>
              <a:rPr lang="en-US" dirty="0" err="1"/>
              <a:t>www.analyticsvidhya.com</a:t>
            </a:r>
            <a:r>
              <a:rPr lang="en-US" dirty="0"/>
              <a:t>/blog/2019/08/detailed-guide-7-loss-functions-machine-learning-python-code/</a:t>
            </a:r>
          </a:p>
        </p:txBody>
      </p:sp>
      <p:sp>
        <p:nvSpPr>
          <p:cNvPr id="4" name="Slide Number Placeholder 3"/>
          <p:cNvSpPr>
            <a:spLocks noGrp="1"/>
          </p:cNvSpPr>
          <p:nvPr>
            <p:ph type="sldNum" sz="quarter" idx="5"/>
          </p:nvPr>
        </p:nvSpPr>
        <p:spPr/>
        <p:txBody>
          <a:bodyPr/>
          <a:lstStyle/>
          <a:p>
            <a:fld id="{D711AF78-9C63-2C46-9D2F-C9E877191EAD}" type="slidenum">
              <a:rPr lang="en-US" smtClean="0"/>
              <a:t>23</a:t>
            </a:fld>
            <a:endParaRPr lang="en-US"/>
          </a:p>
        </p:txBody>
      </p:sp>
    </p:spTree>
    <p:extLst>
      <p:ext uri="{BB962C8B-B14F-4D97-AF65-F5344CB8AC3E}">
        <p14:creationId xmlns:p14="http://schemas.microsoft.com/office/powerpoint/2010/main" val="4212267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Paper ref: https://</a:t>
            </a:r>
            <a:r>
              <a:rPr lang="en-US" dirty="0" err="1"/>
              <a:t>arxiv.org</a:t>
            </a:r>
            <a:r>
              <a:rPr lang="en-US" dirty="0"/>
              <a:t>/pdf/2006.05525.pdf</a:t>
            </a:r>
          </a:p>
        </p:txBody>
      </p:sp>
      <p:sp>
        <p:nvSpPr>
          <p:cNvPr id="4" name="Slide Number Placeholder 3"/>
          <p:cNvSpPr>
            <a:spLocks noGrp="1"/>
          </p:cNvSpPr>
          <p:nvPr>
            <p:ph type="sldNum" sz="quarter" idx="5"/>
          </p:nvPr>
        </p:nvSpPr>
        <p:spPr/>
        <p:txBody>
          <a:bodyPr/>
          <a:lstStyle/>
          <a:p>
            <a:fld id="{D711AF78-9C63-2C46-9D2F-C9E877191EAD}" type="slidenum">
              <a:rPr lang="en-US" smtClean="0"/>
              <a:t>50</a:t>
            </a:fld>
            <a:endParaRPr lang="en-US"/>
          </a:p>
        </p:txBody>
      </p:sp>
    </p:spTree>
    <p:extLst>
      <p:ext uri="{BB962C8B-B14F-4D97-AF65-F5344CB8AC3E}">
        <p14:creationId xmlns:p14="http://schemas.microsoft.com/office/powerpoint/2010/main" val="839394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Paper ref: https://</a:t>
            </a:r>
            <a:r>
              <a:rPr lang="en-US" dirty="0" err="1"/>
              <a:t>arxiv.org</a:t>
            </a:r>
            <a:r>
              <a:rPr lang="en-US" dirty="0"/>
              <a:t>/pdf/2006.05525.pdf</a:t>
            </a:r>
          </a:p>
        </p:txBody>
      </p:sp>
      <p:sp>
        <p:nvSpPr>
          <p:cNvPr id="4" name="Slide Number Placeholder 3"/>
          <p:cNvSpPr>
            <a:spLocks noGrp="1"/>
          </p:cNvSpPr>
          <p:nvPr>
            <p:ph type="sldNum" sz="quarter" idx="5"/>
          </p:nvPr>
        </p:nvSpPr>
        <p:spPr/>
        <p:txBody>
          <a:bodyPr/>
          <a:lstStyle/>
          <a:p>
            <a:fld id="{D711AF78-9C63-2C46-9D2F-C9E877191EAD}" type="slidenum">
              <a:rPr lang="en-US" smtClean="0"/>
              <a:t>51</a:t>
            </a:fld>
            <a:endParaRPr lang="en-US"/>
          </a:p>
        </p:txBody>
      </p:sp>
    </p:spTree>
    <p:extLst>
      <p:ext uri="{BB962C8B-B14F-4D97-AF65-F5344CB8AC3E}">
        <p14:creationId xmlns:p14="http://schemas.microsoft.com/office/powerpoint/2010/main" val="86563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a:t>
            </a:r>
            <a:r>
              <a:rPr lang="en-US" dirty="0" err="1"/>
              <a:t>www.analyticsvidhya.com</a:t>
            </a:r>
            <a:r>
              <a:rPr lang="en-US" dirty="0"/>
              <a:t>/blog/2019/08/detailed-guide-7-loss-functions-machine-learning-python-code/</a:t>
            </a:r>
          </a:p>
        </p:txBody>
      </p:sp>
      <p:sp>
        <p:nvSpPr>
          <p:cNvPr id="4" name="Slide Number Placeholder 3"/>
          <p:cNvSpPr>
            <a:spLocks noGrp="1"/>
          </p:cNvSpPr>
          <p:nvPr>
            <p:ph type="sldNum" sz="quarter" idx="5"/>
          </p:nvPr>
        </p:nvSpPr>
        <p:spPr/>
        <p:txBody>
          <a:bodyPr/>
          <a:lstStyle/>
          <a:p>
            <a:fld id="{D711AF78-9C63-2C46-9D2F-C9E877191EAD}" type="slidenum">
              <a:rPr lang="en-US" smtClean="0"/>
              <a:t>24</a:t>
            </a:fld>
            <a:endParaRPr lang="en-US"/>
          </a:p>
        </p:txBody>
      </p:sp>
    </p:spTree>
    <p:extLst>
      <p:ext uri="{BB962C8B-B14F-4D97-AF65-F5344CB8AC3E}">
        <p14:creationId xmlns:p14="http://schemas.microsoft.com/office/powerpoint/2010/main" val="1395280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a:t>
            </a:r>
            <a:r>
              <a:rPr lang="en-US" dirty="0" err="1"/>
              <a:t>www.analyticsvidhya.com</a:t>
            </a:r>
            <a:r>
              <a:rPr lang="en-US" dirty="0"/>
              <a:t>/blog/2019/08/detailed-guide-7-loss-functions-machine-learning-python-code/</a:t>
            </a:r>
          </a:p>
        </p:txBody>
      </p:sp>
      <p:sp>
        <p:nvSpPr>
          <p:cNvPr id="4" name="Slide Number Placeholder 3"/>
          <p:cNvSpPr>
            <a:spLocks noGrp="1"/>
          </p:cNvSpPr>
          <p:nvPr>
            <p:ph type="sldNum" sz="quarter" idx="5"/>
          </p:nvPr>
        </p:nvSpPr>
        <p:spPr/>
        <p:txBody>
          <a:bodyPr/>
          <a:lstStyle/>
          <a:p>
            <a:fld id="{D711AF78-9C63-2C46-9D2F-C9E877191EAD}" type="slidenum">
              <a:rPr lang="en-US" smtClean="0"/>
              <a:t>25</a:t>
            </a:fld>
            <a:endParaRPr lang="en-US"/>
          </a:p>
        </p:txBody>
      </p:sp>
    </p:spTree>
    <p:extLst>
      <p:ext uri="{BB962C8B-B14F-4D97-AF65-F5344CB8AC3E}">
        <p14:creationId xmlns:p14="http://schemas.microsoft.com/office/powerpoint/2010/main" val="3605034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a:t>
            </a:r>
            <a:r>
              <a:rPr lang="en-US" dirty="0" err="1"/>
              <a:t>www.analyticsvidhya.com</a:t>
            </a:r>
            <a:r>
              <a:rPr lang="en-US" dirty="0"/>
              <a:t>/blog/2019/08/detailed-guide-7-loss-functions-machine-learning-python-code/</a:t>
            </a:r>
          </a:p>
        </p:txBody>
      </p:sp>
      <p:sp>
        <p:nvSpPr>
          <p:cNvPr id="4" name="Slide Number Placeholder 3"/>
          <p:cNvSpPr>
            <a:spLocks noGrp="1"/>
          </p:cNvSpPr>
          <p:nvPr>
            <p:ph type="sldNum" sz="quarter" idx="5"/>
          </p:nvPr>
        </p:nvSpPr>
        <p:spPr/>
        <p:txBody>
          <a:bodyPr/>
          <a:lstStyle/>
          <a:p>
            <a:fld id="{D711AF78-9C63-2C46-9D2F-C9E877191EAD}" type="slidenum">
              <a:rPr lang="en-US" smtClean="0"/>
              <a:t>26</a:t>
            </a:fld>
            <a:endParaRPr lang="en-US"/>
          </a:p>
        </p:txBody>
      </p:sp>
    </p:spTree>
    <p:extLst>
      <p:ext uri="{BB962C8B-B14F-4D97-AF65-F5344CB8AC3E}">
        <p14:creationId xmlns:p14="http://schemas.microsoft.com/office/powerpoint/2010/main" val="1077816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 https://</a:t>
            </a:r>
            <a:r>
              <a:rPr lang="en-US" dirty="0" err="1"/>
              <a:t>en.wikipedia.org</a:t>
            </a:r>
            <a:r>
              <a:rPr lang="en-US" dirty="0"/>
              <a:t>/wiki/Cross-validation_(statistics)</a:t>
            </a:r>
          </a:p>
        </p:txBody>
      </p:sp>
      <p:sp>
        <p:nvSpPr>
          <p:cNvPr id="4" name="Slide Number Placeholder 3"/>
          <p:cNvSpPr>
            <a:spLocks noGrp="1"/>
          </p:cNvSpPr>
          <p:nvPr>
            <p:ph type="sldNum" sz="quarter" idx="5"/>
          </p:nvPr>
        </p:nvSpPr>
        <p:spPr/>
        <p:txBody>
          <a:bodyPr/>
          <a:lstStyle/>
          <a:p>
            <a:fld id="{D711AF78-9C63-2C46-9D2F-C9E877191EAD}" type="slidenum">
              <a:rPr lang="en-US" smtClean="0"/>
              <a:t>27</a:t>
            </a:fld>
            <a:endParaRPr lang="en-US"/>
          </a:p>
        </p:txBody>
      </p:sp>
    </p:spTree>
    <p:extLst>
      <p:ext uri="{BB962C8B-B14F-4D97-AF65-F5344CB8AC3E}">
        <p14:creationId xmlns:p14="http://schemas.microsoft.com/office/powerpoint/2010/main" val="2720004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 https://</a:t>
            </a:r>
            <a:r>
              <a:rPr lang="en-US" dirty="0" err="1"/>
              <a:t>towardsdatascience.com</a:t>
            </a:r>
            <a:r>
              <a:rPr lang="en-US" dirty="0"/>
              <a:t>/techniques-for-handling-underfitting-and-overfitting-in-machine-learning-348daa2380b9</a:t>
            </a:r>
          </a:p>
        </p:txBody>
      </p:sp>
      <p:sp>
        <p:nvSpPr>
          <p:cNvPr id="4" name="Slide Number Placeholder 3"/>
          <p:cNvSpPr>
            <a:spLocks noGrp="1"/>
          </p:cNvSpPr>
          <p:nvPr>
            <p:ph type="sldNum" sz="quarter" idx="5"/>
          </p:nvPr>
        </p:nvSpPr>
        <p:spPr/>
        <p:txBody>
          <a:bodyPr/>
          <a:lstStyle/>
          <a:p>
            <a:fld id="{D711AF78-9C63-2C46-9D2F-C9E877191EAD}" type="slidenum">
              <a:rPr lang="en-US" smtClean="0"/>
              <a:t>29</a:t>
            </a:fld>
            <a:endParaRPr lang="en-US"/>
          </a:p>
        </p:txBody>
      </p:sp>
    </p:spTree>
    <p:extLst>
      <p:ext uri="{BB962C8B-B14F-4D97-AF65-F5344CB8AC3E}">
        <p14:creationId xmlns:p14="http://schemas.microsoft.com/office/powerpoint/2010/main" val="2485163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towardsdatascience.com</a:t>
            </a:r>
            <a:r>
              <a:rPr lang="en-US" dirty="0"/>
              <a:t>/techniques-for-handling-underfitting-and-overfitting-in-machine-learning-348daa2380b9</a:t>
            </a:r>
          </a:p>
        </p:txBody>
      </p:sp>
      <p:sp>
        <p:nvSpPr>
          <p:cNvPr id="4" name="Slide Number Placeholder 3"/>
          <p:cNvSpPr>
            <a:spLocks noGrp="1"/>
          </p:cNvSpPr>
          <p:nvPr>
            <p:ph type="sldNum" sz="quarter" idx="5"/>
          </p:nvPr>
        </p:nvSpPr>
        <p:spPr/>
        <p:txBody>
          <a:bodyPr/>
          <a:lstStyle/>
          <a:p>
            <a:fld id="{D711AF78-9C63-2C46-9D2F-C9E877191EAD}" type="slidenum">
              <a:rPr lang="en-US" smtClean="0"/>
              <a:t>30</a:t>
            </a:fld>
            <a:endParaRPr lang="en-US"/>
          </a:p>
        </p:txBody>
      </p:sp>
    </p:spTree>
    <p:extLst>
      <p:ext uri="{BB962C8B-B14F-4D97-AF65-F5344CB8AC3E}">
        <p14:creationId xmlns:p14="http://schemas.microsoft.com/office/powerpoint/2010/main" val="4245855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towardsdatascience.com</a:t>
            </a:r>
            <a:r>
              <a:rPr lang="en-US" dirty="0"/>
              <a:t>/techniques-for-handling-underfitting-and-overfitting-in-machine-learning-348daa2380b9</a:t>
            </a:r>
          </a:p>
        </p:txBody>
      </p:sp>
      <p:sp>
        <p:nvSpPr>
          <p:cNvPr id="4" name="Slide Number Placeholder 3"/>
          <p:cNvSpPr>
            <a:spLocks noGrp="1"/>
          </p:cNvSpPr>
          <p:nvPr>
            <p:ph type="sldNum" sz="quarter" idx="5"/>
          </p:nvPr>
        </p:nvSpPr>
        <p:spPr/>
        <p:txBody>
          <a:bodyPr/>
          <a:lstStyle/>
          <a:p>
            <a:fld id="{D711AF78-9C63-2C46-9D2F-C9E877191EAD}" type="slidenum">
              <a:rPr lang="en-US" smtClean="0"/>
              <a:t>31</a:t>
            </a:fld>
            <a:endParaRPr lang="en-US"/>
          </a:p>
        </p:txBody>
      </p:sp>
    </p:spTree>
    <p:extLst>
      <p:ext uri="{BB962C8B-B14F-4D97-AF65-F5344CB8AC3E}">
        <p14:creationId xmlns:p14="http://schemas.microsoft.com/office/powerpoint/2010/main" val="2763197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2F2CAD-3A65-C24F-8C6E-53483CFF24C0}" type="datetimeFigureOut">
              <a:rPr lang="en-US" smtClean="0"/>
              <a:t>10/26/21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935729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2F2CAD-3A65-C24F-8C6E-53483CFF24C0}" type="datetimeFigureOut">
              <a:rPr lang="en-US" smtClean="0"/>
              <a:t>10/26/21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999585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2F2CAD-3A65-C24F-8C6E-53483CFF24C0}" type="datetimeFigureOut">
              <a:rPr lang="en-US" smtClean="0"/>
              <a:t>10/26/21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121880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2F2CAD-3A65-C24F-8C6E-53483CFF24C0}" type="datetimeFigureOut">
              <a:rPr lang="en-US" smtClean="0"/>
              <a:t>10/26/21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777666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2F2CAD-3A65-C24F-8C6E-53483CFF24C0}" type="datetimeFigureOut">
              <a:rPr lang="en-US" smtClean="0"/>
              <a:t>10/26/21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557812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2F2CAD-3A65-C24F-8C6E-53483CFF24C0}" type="datetimeFigureOut">
              <a:rPr lang="en-US" smtClean="0"/>
              <a:t>10/26/21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183240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2F2CAD-3A65-C24F-8C6E-53483CFF24C0}" type="datetimeFigureOut">
              <a:rPr lang="en-US" smtClean="0"/>
              <a:t>10/26/21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432159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2F2CAD-3A65-C24F-8C6E-53483CFF24C0}" type="datetimeFigureOut">
              <a:rPr lang="en-US" smtClean="0"/>
              <a:t>10/26/21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92480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2F2CAD-3A65-C24F-8C6E-53483CFF24C0}" type="datetimeFigureOut">
              <a:rPr lang="en-US" smtClean="0"/>
              <a:t>10/26/21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224241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52F2CAD-3A65-C24F-8C6E-53483CFF24C0}" type="datetimeFigureOut">
              <a:rPr lang="en-US" smtClean="0"/>
              <a:t>10/26/21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146906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52F2CAD-3A65-C24F-8C6E-53483CFF24C0}" type="datetimeFigureOut">
              <a:rPr lang="en-US" smtClean="0"/>
              <a:t>10/26/21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134200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F2CAD-3A65-C24F-8C6E-53483CFF24C0}" type="datetimeFigureOut">
              <a:rPr lang="en-US" smtClean="0"/>
              <a:t>10/26/21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08DE9A-9F1E-E241-AE61-67432D23D3F3}" type="slidenum">
              <a:rPr lang="en-US" smtClean="0"/>
              <a:t>‹#›</a:t>
            </a:fld>
            <a:endParaRPr lang="en-US"/>
          </a:p>
        </p:txBody>
      </p:sp>
    </p:spTree>
    <p:extLst>
      <p:ext uri="{BB962C8B-B14F-4D97-AF65-F5344CB8AC3E}">
        <p14:creationId xmlns:p14="http://schemas.microsoft.com/office/powerpoint/2010/main" val="216206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jp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C3E69D-A04A-E246-A3C0-46ACBE637F13}"/>
              </a:ext>
            </a:extLst>
          </p:cNvPr>
          <p:cNvSpPr txBox="1"/>
          <p:nvPr/>
        </p:nvSpPr>
        <p:spPr>
          <a:xfrm>
            <a:off x="0" y="1407876"/>
            <a:ext cx="9144000" cy="1200329"/>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Wireless and Mobile Systems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for the IoT</a:t>
            </a:r>
          </a:p>
        </p:txBody>
      </p:sp>
      <p:pic>
        <p:nvPicPr>
          <p:cNvPr id="4" name="Picture 3">
            <a:extLst>
              <a:ext uri="{FF2B5EF4-FFF2-40B4-BE49-F238E27FC236}">
                <a16:creationId xmlns:a16="http://schemas.microsoft.com/office/drawing/2014/main" id="{7989A777-E05F-7845-9662-C68BAC3FB03B}"/>
              </a:ext>
            </a:extLst>
          </p:cNvPr>
          <p:cNvPicPr>
            <a:picLocks noChangeAspect="1"/>
          </p:cNvPicPr>
          <p:nvPr/>
        </p:nvPicPr>
        <p:blipFill>
          <a:blip r:embed="rId2">
            <a:alphaModFix amt="30000"/>
          </a:blip>
          <a:stretch>
            <a:fillRect/>
          </a:stretch>
        </p:blipFill>
        <p:spPr>
          <a:xfrm flipH="1">
            <a:off x="5384" y="0"/>
            <a:ext cx="1996901" cy="1343708"/>
          </a:xfrm>
          <a:prstGeom prst="rect">
            <a:avLst/>
          </a:prstGeom>
        </p:spPr>
      </p:pic>
      <p:pic>
        <p:nvPicPr>
          <p:cNvPr id="5" name="Picture 4">
            <a:extLst>
              <a:ext uri="{FF2B5EF4-FFF2-40B4-BE49-F238E27FC236}">
                <a16:creationId xmlns:a16="http://schemas.microsoft.com/office/drawing/2014/main" id="{5553C1DA-861C-2241-9F85-B898F7543377}"/>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4599569" y="0"/>
            <a:ext cx="2025254" cy="1343574"/>
          </a:xfrm>
          <a:prstGeom prst="rect">
            <a:avLst/>
          </a:prstGeom>
        </p:spPr>
      </p:pic>
      <p:pic>
        <p:nvPicPr>
          <p:cNvPr id="6" name="Picture 5">
            <a:extLst>
              <a:ext uri="{FF2B5EF4-FFF2-40B4-BE49-F238E27FC236}">
                <a16:creationId xmlns:a16="http://schemas.microsoft.com/office/drawing/2014/main" id="{E87993C2-906B-BD4B-88DC-A2BAB6517D3D}"/>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283814" y="0"/>
            <a:ext cx="2034226" cy="1343708"/>
          </a:xfrm>
          <a:prstGeom prst="rect">
            <a:avLst/>
          </a:prstGeom>
        </p:spPr>
      </p:pic>
      <p:pic>
        <p:nvPicPr>
          <p:cNvPr id="7" name="Picture 6">
            <a:extLst>
              <a:ext uri="{FF2B5EF4-FFF2-40B4-BE49-F238E27FC236}">
                <a16:creationId xmlns:a16="http://schemas.microsoft.com/office/drawing/2014/main" id="{0ACEA7FB-EFFD-3B44-A86A-C7A6164C5673}"/>
              </a:ext>
            </a:extLst>
          </p:cNvPr>
          <p:cNvPicPr>
            <a:picLocks noChangeAspect="1"/>
          </p:cNvPicPr>
          <p:nvPr/>
        </p:nvPicPr>
        <p:blipFill>
          <a:blip r:embed="rId5">
            <a:alphaModFix amt="30000"/>
            <a:extLst>
              <a:ext uri="{28A0092B-C50C-407E-A947-70E740481C1C}">
                <a14:useLocalDpi xmlns:a14="http://schemas.microsoft.com/office/drawing/2010/main" val="0"/>
              </a:ext>
            </a:extLst>
          </a:blip>
          <a:stretch>
            <a:fillRect/>
          </a:stretch>
        </p:blipFill>
        <p:spPr>
          <a:xfrm flipH="1">
            <a:off x="7328635" y="5504228"/>
            <a:ext cx="1815365" cy="1352032"/>
          </a:xfrm>
          <a:prstGeom prst="rect">
            <a:avLst/>
          </a:prstGeom>
        </p:spPr>
      </p:pic>
      <p:pic>
        <p:nvPicPr>
          <p:cNvPr id="8" name="Picture 7">
            <a:extLst>
              <a:ext uri="{FF2B5EF4-FFF2-40B4-BE49-F238E27FC236}">
                <a16:creationId xmlns:a16="http://schemas.microsoft.com/office/drawing/2014/main" id="{4CA88B0C-5D03-394B-847E-434533560049}"/>
              </a:ext>
            </a:extLst>
          </p:cNvPr>
          <p:cNvPicPr>
            <a:picLocks noChangeAspect="1"/>
          </p:cNvPicPr>
          <p:nvPr/>
        </p:nvPicPr>
        <p:blipFill>
          <a:blip r:embed="rId6">
            <a:alphaModFix amt="30000"/>
            <a:extLst>
              <a:ext uri="{28A0092B-C50C-407E-A947-70E740481C1C}">
                <a14:useLocalDpi xmlns:a14="http://schemas.microsoft.com/office/drawing/2010/main" val="0"/>
              </a:ext>
            </a:extLst>
          </a:blip>
          <a:stretch>
            <a:fillRect/>
          </a:stretch>
        </p:blipFill>
        <p:spPr>
          <a:xfrm>
            <a:off x="5384" y="5508662"/>
            <a:ext cx="1996901" cy="1347598"/>
          </a:xfrm>
          <a:prstGeom prst="rect">
            <a:avLst/>
          </a:prstGeom>
        </p:spPr>
      </p:pic>
      <p:pic>
        <p:nvPicPr>
          <p:cNvPr id="9" name="Picture 8">
            <a:extLst>
              <a:ext uri="{FF2B5EF4-FFF2-40B4-BE49-F238E27FC236}">
                <a16:creationId xmlns:a16="http://schemas.microsoft.com/office/drawing/2014/main" id="{392AA96E-EE2B-D34B-A660-D55D6C8AEC25}"/>
              </a:ext>
            </a:extLst>
          </p:cNvPr>
          <p:cNvPicPr>
            <a:picLocks noChangeAspect="1"/>
          </p:cNvPicPr>
          <p:nvPr/>
        </p:nvPicPr>
        <p:blipFill rotWithShape="1">
          <a:blip r:embed="rId7">
            <a:alphaModFix amt="30000"/>
          </a:blip>
          <a:srcRect l="14066" r="9796"/>
          <a:stretch/>
        </p:blipFill>
        <p:spPr>
          <a:xfrm>
            <a:off x="2393114" y="5504805"/>
            <a:ext cx="2040047" cy="1351455"/>
          </a:xfrm>
          <a:prstGeom prst="rect">
            <a:avLst/>
          </a:prstGeom>
        </p:spPr>
      </p:pic>
      <p:sp>
        <p:nvSpPr>
          <p:cNvPr id="10" name="TextBox 9">
            <a:extLst>
              <a:ext uri="{FF2B5EF4-FFF2-40B4-BE49-F238E27FC236}">
                <a16:creationId xmlns:a16="http://schemas.microsoft.com/office/drawing/2014/main" id="{DC7A88D3-319C-0044-946E-22EE76012E8F}"/>
              </a:ext>
            </a:extLst>
          </p:cNvPr>
          <p:cNvSpPr txBox="1"/>
          <p:nvPr/>
        </p:nvSpPr>
        <p:spPr>
          <a:xfrm>
            <a:off x="150222" y="4407636"/>
            <a:ext cx="884355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pic>
        <p:nvPicPr>
          <p:cNvPr id="12" name="Picture 11">
            <a:extLst>
              <a:ext uri="{FF2B5EF4-FFF2-40B4-BE49-F238E27FC236}">
                <a16:creationId xmlns:a16="http://schemas.microsoft.com/office/drawing/2014/main" id="{CF9E4994-D17B-DE4F-B6E9-C809FAE2AB67}"/>
              </a:ext>
            </a:extLst>
          </p:cNvPr>
          <p:cNvPicPr>
            <a:picLocks noChangeAspect="1"/>
          </p:cNvPicPr>
          <p:nvPr/>
        </p:nvPicPr>
        <p:blipFill>
          <a:blip r:embed="rId8">
            <a:alphaModFix amt="30000"/>
          </a:blip>
          <a:stretch>
            <a:fillRect/>
          </a:stretch>
        </p:blipFill>
        <p:spPr>
          <a:xfrm>
            <a:off x="4823990" y="5494159"/>
            <a:ext cx="2113815" cy="1362101"/>
          </a:xfrm>
          <a:prstGeom prst="rect">
            <a:avLst/>
          </a:prstGeom>
        </p:spPr>
      </p:pic>
      <p:pic>
        <p:nvPicPr>
          <p:cNvPr id="13" name="Picture 12">
            <a:extLst>
              <a:ext uri="{FF2B5EF4-FFF2-40B4-BE49-F238E27FC236}">
                <a16:creationId xmlns:a16="http://schemas.microsoft.com/office/drawing/2014/main" id="{3C7C3A76-2BF2-5445-A080-643468C5D893}"/>
              </a:ext>
            </a:extLst>
          </p:cNvPr>
          <p:cNvPicPr>
            <a:picLocks noChangeAspect="1"/>
          </p:cNvPicPr>
          <p:nvPr/>
        </p:nvPicPr>
        <p:blipFill>
          <a:blip r:embed="rId9">
            <a:alphaModFix amt="30000"/>
          </a:blip>
          <a:stretch>
            <a:fillRect/>
          </a:stretch>
        </p:blipFill>
        <p:spPr>
          <a:xfrm flipH="1">
            <a:off x="6906351" y="0"/>
            <a:ext cx="2237649" cy="1363837"/>
          </a:xfrm>
          <a:prstGeom prst="rect">
            <a:avLst/>
          </a:prstGeom>
        </p:spPr>
      </p:pic>
      <p:sp>
        <p:nvSpPr>
          <p:cNvPr id="14" name="TextBox 13">
            <a:extLst>
              <a:ext uri="{FF2B5EF4-FFF2-40B4-BE49-F238E27FC236}">
                <a16:creationId xmlns:a16="http://schemas.microsoft.com/office/drawing/2014/main" id="{B62A5218-ECBB-384E-A052-6B47A9781DD5}"/>
              </a:ext>
            </a:extLst>
          </p:cNvPr>
          <p:cNvSpPr txBox="1"/>
          <p:nvPr/>
        </p:nvSpPr>
        <p:spPr>
          <a:xfrm>
            <a:off x="3381405" y="4827447"/>
            <a:ext cx="2401618"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M-W 2:00-3:15pm</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Lucida Bright" panose="02040602050505020304" pitchFamily="18" charset="77"/>
              </a:rPr>
              <a:t>CHM 1224</a:t>
            </a:r>
            <a:endPar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endParaRPr>
          </a:p>
        </p:txBody>
      </p:sp>
      <p:pic>
        <p:nvPicPr>
          <p:cNvPr id="15" name="Picture 14">
            <a:extLst>
              <a:ext uri="{FF2B5EF4-FFF2-40B4-BE49-F238E27FC236}">
                <a16:creationId xmlns:a16="http://schemas.microsoft.com/office/drawing/2014/main" id="{9287E29F-DE24-354C-A014-C78EAA487504}"/>
              </a:ext>
            </a:extLst>
          </p:cNvPr>
          <p:cNvPicPr>
            <a:picLocks noChangeAspect="1"/>
          </p:cNvPicPr>
          <p:nvPr/>
        </p:nvPicPr>
        <p:blipFill>
          <a:blip r:embed="rId10"/>
          <a:stretch>
            <a:fillRect/>
          </a:stretch>
        </p:blipFill>
        <p:spPr>
          <a:xfrm>
            <a:off x="37622" y="4664614"/>
            <a:ext cx="2189001" cy="760351"/>
          </a:xfrm>
          <a:prstGeom prst="rect">
            <a:avLst/>
          </a:prstGeom>
        </p:spPr>
      </p:pic>
      <p:sp>
        <p:nvSpPr>
          <p:cNvPr id="16" name="TextBox 15">
            <a:extLst>
              <a:ext uri="{FF2B5EF4-FFF2-40B4-BE49-F238E27FC236}">
                <a16:creationId xmlns:a16="http://schemas.microsoft.com/office/drawing/2014/main" id="{7B6BF136-A7BB-C241-B057-D88B7C55BFF6}"/>
              </a:ext>
            </a:extLst>
          </p:cNvPr>
          <p:cNvSpPr txBox="1"/>
          <p:nvPr/>
        </p:nvSpPr>
        <p:spPr>
          <a:xfrm>
            <a:off x="2719137" y="2592390"/>
            <a:ext cx="343715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CMSC 715 : Fall 2021</a:t>
            </a:r>
          </a:p>
        </p:txBody>
      </p:sp>
      <p:sp>
        <p:nvSpPr>
          <p:cNvPr id="17" name="TextBox 16">
            <a:extLst>
              <a:ext uri="{FF2B5EF4-FFF2-40B4-BE49-F238E27FC236}">
                <a16:creationId xmlns:a16="http://schemas.microsoft.com/office/drawing/2014/main" id="{722F55EA-EA03-B44F-B899-34BF229DA4B8}"/>
              </a:ext>
            </a:extLst>
          </p:cNvPr>
          <p:cNvSpPr txBox="1"/>
          <p:nvPr/>
        </p:nvSpPr>
        <p:spPr>
          <a:xfrm>
            <a:off x="0" y="3508293"/>
            <a:ext cx="9144000" cy="461665"/>
          </a:xfrm>
          <a:prstGeom prst="rect">
            <a:avLst/>
          </a:prstGeom>
          <a:noFill/>
        </p:spPr>
        <p:txBody>
          <a:bodyPr wrap="square" rtlCol="0">
            <a:spAutoFit/>
          </a:bodyPr>
          <a:lstStyle/>
          <a:p>
            <a:pPr algn="ct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Lecture </a:t>
            </a:r>
            <a:r>
              <a:rPr lang="en-US" sz="2400" b="1" dirty="0">
                <a:solidFill>
                  <a:srgbClr val="4472C4">
                    <a:lumMod val="75000"/>
                  </a:srgbClr>
                </a:solidFill>
                <a:latin typeface="Lucida Bright" panose="02040602050505020304" pitchFamily="18" charset="77"/>
              </a:rPr>
              <a:t>3.6: Deep Learning for IoT- Part 4</a:t>
            </a:r>
          </a:p>
        </p:txBody>
      </p:sp>
    </p:spTree>
    <p:extLst>
      <p:ext uri="{BB962C8B-B14F-4D97-AF65-F5344CB8AC3E}">
        <p14:creationId xmlns:p14="http://schemas.microsoft.com/office/powerpoint/2010/main" val="774740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a:extLst>
              <a:ext uri="{FF2B5EF4-FFF2-40B4-BE49-F238E27FC236}">
                <a16:creationId xmlns:a16="http://schemas.microsoft.com/office/drawing/2014/main" id="{A0268F81-5F31-BA40-98B5-95CB59898E9E}"/>
              </a:ext>
            </a:extLst>
          </p:cNvPr>
          <p:cNvCxnSpPr>
            <a:cxnSpLocks/>
            <a:stCxn id="4" idx="6"/>
            <a:endCxn id="6" idx="2"/>
          </p:cNvCxnSpPr>
          <p:nvPr/>
        </p:nvCxnSpPr>
        <p:spPr>
          <a:xfrm>
            <a:off x="4572000" y="1425388"/>
            <a:ext cx="1647267" cy="12469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FF51C0E-300C-834B-BEA1-2904C5FF0125}"/>
              </a:ext>
            </a:extLst>
          </p:cNvPr>
          <p:cNvCxnSpPr>
            <a:cxnSpLocks/>
            <a:stCxn id="5" idx="6"/>
            <a:endCxn id="6" idx="2"/>
          </p:cNvCxnSpPr>
          <p:nvPr/>
        </p:nvCxnSpPr>
        <p:spPr>
          <a:xfrm flipV="1">
            <a:off x="4572000" y="2672338"/>
            <a:ext cx="1647267" cy="11816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AE2DA-0FBA-4D44-BE8F-515312360F61}"/>
              </a:ext>
            </a:extLst>
          </p:cNvPr>
          <p:cNvCxnSpPr>
            <a:stCxn id="2" idx="6"/>
            <a:endCxn id="4" idx="2"/>
          </p:cNvCxnSpPr>
          <p:nvPr/>
        </p:nvCxnSpPr>
        <p:spPr>
          <a:xfrm>
            <a:off x="1882588" y="1425388"/>
            <a:ext cx="18288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EC1855-0F0E-DF41-A20F-98E161E1630B}"/>
              </a:ext>
            </a:extLst>
          </p:cNvPr>
          <p:cNvCxnSpPr>
            <a:cxnSpLocks/>
            <a:stCxn id="2" idx="6"/>
            <a:endCxn id="5" idx="1"/>
          </p:cNvCxnSpPr>
          <p:nvPr/>
        </p:nvCxnSpPr>
        <p:spPr>
          <a:xfrm>
            <a:off x="1882588" y="1425388"/>
            <a:ext cx="1954834" cy="212430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87828F-517E-E24A-A82A-2DF92AD3907C}"/>
              </a:ext>
            </a:extLst>
          </p:cNvPr>
          <p:cNvCxnSpPr>
            <a:cxnSpLocks/>
            <a:stCxn id="3" idx="6"/>
            <a:endCxn id="4" idx="3"/>
          </p:cNvCxnSpPr>
          <p:nvPr/>
        </p:nvCxnSpPr>
        <p:spPr>
          <a:xfrm flipV="1">
            <a:off x="1882588" y="1729660"/>
            <a:ext cx="1954834" cy="2112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9ED3A5-7FD2-F24A-9966-F6F95CE4BD5A}"/>
              </a:ext>
            </a:extLst>
          </p:cNvPr>
          <p:cNvCxnSpPr>
            <a:cxnSpLocks/>
            <a:stCxn id="3" idx="6"/>
            <a:endCxn id="5" idx="2"/>
          </p:cNvCxnSpPr>
          <p:nvPr/>
        </p:nvCxnSpPr>
        <p:spPr>
          <a:xfrm>
            <a:off x="1882588" y="3841739"/>
            <a:ext cx="1828800" cy="1222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97D23840-227D-234D-9E65-655BEB0A0C5A}"/>
              </a:ext>
            </a:extLst>
          </p:cNvPr>
          <p:cNvSpPr/>
          <p:nvPr/>
        </p:nvSpPr>
        <p:spPr>
          <a:xfrm>
            <a:off x="1021976" y="995082"/>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EE20C92-6497-A04E-A5D0-01ACBD442F76}"/>
              </a:ext>
            </a:extLst>
          </p:cNvPr>
          <p:cNvSpPr/>
          <p:nvPr/>
        </p:nvSpPr>
        <p:spPr>
          <a:xfrm>
            <a:off x="1021976" y="3411433"/>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1727A7D-3A01-AF46-B078-54074A7716F0}"/>
              </a:ext>
            </a:extLst>
          </p:cNvPr>
          <p:cNvSpPr/>
          <p:nvPr/>
        </p:nvSpPr>
        <p:spPr>
          <a:xfrm>
            <a:off x="3711388" y="995082"/>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27B294-79B6-1942-85B2-DDCABD84FDA1}"/>
              </a:ext>
            </a:extLst>
          </p:cNvPr>
          <p:cNvSpPr/>
          <p:nvPr/>
        </p:nvSpPr>
        <p:spPr>
          <a:xfrm>
            <a:off x="3711388" y="3423660"/>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15B3D4-6FB4-8C4C-BBDC-6ED93F4B1F02}"/>
              </a:ext>
            </a:extLst>
          </p:cNvPr>
          <p:cNvSpPr/>
          <p:nvPr/>
        </p:nvSpPr>
        <p:spPr>
          <a:xfrm>
            <a:off x="6219267" y="2242032"/>
            <a:ext cx="860612" cy="86061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8BC0E8B-8DEA-B048-9662-840024467BE8}"/>
              </a:ext>
            </a:extLst>
          </p:cNvPr>
          <p:cNvSpPr/>
          <p:nvPr/>
        </p:nvSpPr>
        <p:spPr>
          <a:xfrm>
            <a:off x="2810435" y="1190064"/>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3BF1C85-163B-3549-A48A-148039A436F2}"/>
              </a:ext>
            </a:extLst>
          </p:cNvPr>
          <p:cNvSpPr/>
          <p:nvPr/>
        </p:nvSpPr>
        <p:spPr>
          <a:xfrm>
            <a:off x="3065929" y="1984990"/>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5CDA38F-328F-E441-89CE-2C42FAB3A811}"/>
              </a:ext>
            </a:extLst>
          </p:cNvPr>
          <p:cNvSpPr/>
          <p:nvPr/>
        </p:nvSpPr>
        <p:spPr>
          <a:xfrm>
            <a:off x="2998694" y="2791813"/>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C36CA11-218B-6F4D-8B59-2AC14A951E9B}"/>
              </a:ext>
            </a:extLst>
          </p:cNvPr>
          <p:cNvSpPr/>
          <p:nvPr/>
        </p:nvSpPr>
        <p:spPr>
          <a:xfrm>
            <a:off x="2810435" y="3650546"/>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4B2BBC2-1B96-4E46-965E-E0EF61701043}"/>
              </a:ext>
            </a:extLst>
          </p:cNvPr>
          <p:cNvSpPr/>
          <p:nvPr/>
        </p:nvSpPr>
        <p:spPr>
          <a:xfrm>
            <a:off x="5130912" y="1885685"/>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129514D-0B4A-0E46-8BF9-196F525C764A}"/>
              </a:ext>
            </a:extLst>
          </p:cNvPr>
          <p:cNvSpPr/>
          <p:nvPr/>
        </p:nvSpPr>
        <p:spPr>
          <a:xfrm>
            <a:off x="5130912" y="2989728"/>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5C2BBED-2730-8D41-9843-42DFFA171F9E}"/>
              </a:ext>
            </a:extLst>
          </p:cNvPr>
          <p:cNvSpPr txBox="1"/>
          <p:nvPr/>
        </p:nvSpPr>
        <p:spPr>
          <a:xfrm>
            <a:off x="1248283" y="1137491"/>
            <a:ext cx="441146" cy="584775"/>
          </a:xfrm>
          <a:prstGeom prst="rect">
            <a:avLst/>
          </a:prstGeom>
          <a:noFill/>
        </p:spPr>
        <p:txBody>
          <a:bodyPr wrap="none" rtlCol="0">
            <a:spAutoFit/>
          </a:bodyPr>
          <a:lstStyle/>
          <a:p>
            <a:r>
              <a:rPr lang="en-US" sz="3200" b="1" dirty="0">
                <a:latin typeface="Lucida Bright" panose="02040602050505020304" pitchFamily="18" charset="77"/>
              </a:rPr>
              <a:t>2</a:t>
            </a:r>
            <a:endParaRPr lang="en-US" sz="3200" b="1" baseline="-25000" dirty="0">
              <a:latin typeface="Lucida Bright" panose="02040602050505020304" pitchFamily="18" charset="77"/>
            </a:endParaRPr>
          </a:p>
        </p:txBody>
      </p:sp>
      <p:sp>
        <p:nvSpPr>
          <p:cNvPr id="41" name="TextBox 40">
            <a:extLst>
              <a:ext uri="{FF2B5EF4-FFF2-40B4-BE49-F238E27FC236}">
                <a16:creationId xmlns:a16="http://schemas.microsoft.com/office/drawing/2014/main" id="{71A2C6CA-1163-6540-B7BB-2BD4EB8662A5}"/>
              </a:ext>
            </a:extLst>
          </p:cNvPr>
          <p:cNvSpPr txBox="1"/>
          <p:nvPr/>
        </p:nvSpPr>
        <p:spPr>
          <a:xfrm>
            <a:off x="1248283" y="3536418"/>
            <a:ext cx="441146" cy="584775"/>
          </a:xfrm>
          <a:prstGeom prst="rect">
            <a:avLst/>
          </a:prstGeom>
          <a:noFill/>
        </p:spPr>
        <p:txBody>
          <a:bodyPr wrap="none" rtlCol="0">
            <a:spAutoFit/>
          </a:bodyPr>
          <a:lstStyle>
            <a:defPPr>
              <a:defRPr lang="en-US"/>
            </a:defPPr>
            <a:lvl1pPr>
              <a:defRPr sz="3200" b="1">
                <a:latin typeface="Lucida Bright" panose="02040602050505020304" pitchFamily="18" charset="77"/>
              </a:defRPr>
            </a:lvl1pPr>
          </a:lstStyle>
          <a:p>
            <a:r>
              <a:rPr lang="en-US" dirty="0"/>
              <a:t>3</a:t>
            </a:r>
          </a:p>
        </p:txBody>
      </p:sp>
      <p:sp>
        <p:nvSpPr>
          <p:cNvPr id="42" name="TextBox 41">
            <a:extLst>
              <a:ext uri="{FF2B5EF4-FFF2-40B4-BE49-F238E27FC236}">
                <a16:creationId xmlns:a16="http://schemas.microsoft.com/office/drawing/2014/main" id="{8C01FE35-DD12-8A4C-A4E8-35BBCDB49056}"/>
              </a:ext>
            </a:extLst>
          </p:cNvPr>
          <p:cNvSpPr txBox="1"/>
          <p:nvPr/>
        </p:nvSpPr>
        <p:spPr>
          <a:xfrm>
            <a:off x="6409908" y="2410728"/>
            <a:ext cx="609462" cy="523220"/>
          </a:xfrm>
          <a:prstGeom prst="rect">
            <a:avLst/>
          </a:prstGeom>
          <a:noFill/>
        </p:spPr>
        <p:txBody>
          <a:bodyPr wrap="none" rtlCol="0">
            <a:spAutoFit/>
          </a:bodyPr>
          <a:lstStyle/>
          <a:p>
            <a:r>
              <a:rPr lang="en-US" sz="2800" dirty="0">
                <a:latin typeface="Lucida Bright" panose="02040602050505020304" pitchFamily="18" charset="77"/>
              </a:rPr>
              <a:t>O</a:t>
            </a:r>
            <a:r>
              <a:rPr lang="en-US" sz="2800" baseline="-25000" dirty="0">
                <a:latin typeface="Lucida Bright" panose="02040602050505020304" pitchFamily="18" charset="77"/>
              </a:rPr>
              <a:t>1</a:t>
            </a:r>
          </a:p>
        </p:txBody>
      </p:sp>
      <p:sp>
        <p:nvSpPr>
          <p:cNvPr id="43" name="TextBox 42">
            <a:extLst>
              <a:ext uri="{FF2B5EF4-FFF2-40B4-BE49-F238E27FC236}">
                <a16:creationId xmlns:a16="http://schemas.microsoft.com/office/drawing/2014/main" id="{D9574D98-317A-5A42-B9D1-EB4CD48EB8DF}"/>
              </a:ext>
            </a:extLst>
          </p:cNvPr>
          <p:cNvSpPr txBox="1"/>
          <p:nvPr/>
        </p:nvSpPr>
        <p:spPr>
          <a:xfrm>
            <a:off x="2837329" y="1121115"/>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1</a:t>
            </a:r>
          </a:p>
        </p:txBody>
      </p:sp>
      <p:sp>
        <p:nvSpPr>
          <p:cNvPr id="44" name="TextBox 43">
            <a:extLst>
              <a:ext uri="{FF2B5EF4-FFF2-40B4-BE49-F238E27FC236}">
                <a16:creationId xmlns:a16="http://schemas.microsoft.com/office/drawing/2014/main" id="{07919D84-6802-AA41-9279-791CEBF86522}"/>
              </a:ext>
            </a:extLst>
          </p:cNvPr>
          <p:cNvSpPr txBox="1"/>
          <p:nvPr/>
        </p:nvSpPr>
        <p:spPr>
          <a:xfrm>
            <a:off x="3126441" y="192464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2</a:t>
            </a:r>
          </a:p>
        </p:txBody>
      </p:sp>
      <p:sp>
        <p:nvSpPr>
          <p:cNvPr id="45" name="TextBox 44">
            <a:extLst>
              <a:ext uri="{FF2B5EF4-FFF2-40B4-BE49-F238E27FC236}">
                <a16:creationId xmlns:a16="http://schemas.microsoft.com/office/drawing/2014/main" id="{2DA23AFF-6ED2-0B4F-BCBD-7FF116272467}"/>
              </a:ext>
            </a:extLst>
          </p:cNvPr>
          <p:cNvSpPr txBox="1"/>
          <p:nvPr/>
        </p:nvSpPr>
        <p:spPr>
          <a:xfrm>
            <a:off x="3016969" y="2719694"/>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3</a:t>
            </a:r>
          </a:p>
        </p:txBody>
      </p:sp>
      <p:sp>
        <p:nvSpPr>
          <p:cNvPr id="46" name="TextBox 45">
            <a:extLst>
              <a:ext uri="{FF2B5EF4-FFF2-40B4-BE49-F238E27FC236}">
                <a16:creationId xmlns:a16="http://schemas.microsoft.com/office/drawing/2014/main" id="{F0551375-6346-044E-A8B5-9232C7E7A857}"/>
              </a:ext>
            </a:extLst>
          </p:cNvPr>
          <p:cNvSpPr txBox="1"/>
          <p:nvPr/>
        </p:nvSpPr>
        <p:spPr>
          <a:xfrm>
            <a:off x="2844539" y="3573502"/>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4</a:t>
            </a:r>
          </a:p>
        </p:txBody>
      </p:sp>
      <p:sp>
        <p:nvSpPr>
          <p:cNvPr id="47" name="TextBox 46">
            <a:extLst>
              <a:ext uri="{FF2B5EF4-FFF2-40B4-BE49-F238E27FC236}">
                <a16:creationId xmlns:a16="http://schemas.microsoft.com/office/drawing/2014/main" id="{39003A54-7C85-6143-A209-114622927B71}"/>
              </a:ext>
            </a:extLst>
          </p:cNvPr>
          <p:cNvSpPr txBox="1"/>
          <p:nvPr/>
        </p:nvSpPr>
        <p:spPr>
          <a:xfrm>
            <a:off x="5147050" y="178725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5</a:t>
            </a:r>
          </a:p>
        </p:txBody>
      </p:sp>
      <p:sp>
        <p:nvSpPr>
          <p:cNvPr id="48" name="TextBox 47">
            <a:extLst>
              <a:ext uri="{FF2B5EF4-FFF2-40B4-BE49-F238E27FC236}">
                <a16:creationId xmlns:a16="http://schemas.microsoft.com/office/drawing/2014/main" id="{B9D2B7F9-3000-9A42-9382-E4200D84918E}"/>
              </a:ext>
            </a:extLst>
          </p:cNvPr>
          <p:cNvSpPr txBox="1"/>
          <p:nvPr/>
        </p:nvSpPr>
        <p:spPr>
          <a:xfrm>
            <a:off x="5153706" y="2937155"/>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6</a:t>
            </a:r>
          </a:p>
        </p:txBody>
      </p:sp>
      <p:sp>
        <p:nvSpPr>
          <p:cNvPr id="49" name="TextBox 48">
            <a:extLst>
              <a:ext uri="{FF2B5EF4-FFF2-40B4-BE49-F238E27FC236}">
                <a16:creationId xmlns:a16="http://schemas.microsoft.com/office/drawing/2014/main" id="{8533B4F2-3255-6446-AE8A-93A25CD13C56}"/>
              </a:ext>
            </a:extLst>
          </p:cNvPr>
          <p:cNvSpPr txBox="1"/>
          <p:nvPr/>
        </p:nvSpPr>
        <p:spPr>
          <a:xfrm>
            <a:off x="3897942" y="1121115"/>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1</a:t>
            </a:r>
          </a:p>
        </p:txBody>
      </p:sp>
      <p:sp>
        <p:nvSpPr>
          <p:cNvPr id="50" name="TextBox 49">
            <a:extLst>
              <a:ext uri="{FF2B5EF4-FFF2-40B4-BE49-F238E27FC236}">
                <a16:creationId xmlns:a16="http://schemas.microsoft.com/office/drawing/2014/main" id="{B407A9B1-1EC0-8A4A-B089-32779ACB0FB6}"/>
              </a:ext>
            </a:extLst>
          </p:cNvPr>
          <p:cNvSpPr txBox="1"/>
          <p:nvPr/>
        </p:nvSpPr>
        <p:spPr>
          <a:xfrm>
            <a:off x="3897942" y="3541257"/>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2</a:t>
            </a:r>
          </a:p>
        </p:txBody>
      </p:sp>
      <p:sp>
        <p:nvSpPr>
          <p:cNvPr id="37" name="TextBox 36">
            <a:extLst>
              <a:ext uri="{FF2B5EF4-FFF2-40B4-BE49-F238E27FC236}">
                <a16:creationId xmlns:a16="http://schemas.microsoft.com/office/drawing/2014/main" id="{3A3A949F-BBD9-1741-BABE-F7248647E18F}"/>
              </a:ext>
            </a:extLst>
          </p:cNvPr>
          <p:cNvSpPr txBox="1"/>
          <p:nvPr/>
        </p:nvSpPr>
        <p:spPr>
          <a:xfrm>
            <a:off x="1021976" y="4576317"/>
            <a:ext cx="5836023" cy="1384995"/>
          </a:xfrm>
          <a:prstGeom prst="rect">
            <a:avLst/>
          </a:prstGeom>
          <a:noFill/>
        </p:spPr>
        <p:txBody>
          <a:bodyPr wrap="square" rtlCol="0">
            <a:spAutoFit/>
          </a:bodyPr>
          <a:lstStyle/>
          <a:p>
            <a:r>
              <a:rPr lang="en-US" sz="2800" dirty="0"/>
              <a:t>An example:</a:t>
            </a:r>
          </a:p>
          <a:p>
            <a:pPr marL="342900" indent="-342900">
              <a:buAutoNum type="arabicPeriod"/>
            </a:pPr>
            <a:r>
              <a:rPr lang="en-US" sz="2800" dirty="0"/>
              <a:t>Input: i</a:t>
            </a:r>
            <a:r>
              <a:rPr lang="en-US" sz="2800" baseline="-25000" dirty="0"/>
              <a:t>1</a:t>
            </a:r>
            <a:r>
              <a:rPr lang="en-US" sz="2800" dirty="0"/>
              <a:t>=2, i</a:t>
            </a:r>
            <a:r>
              <a:rPr lang="en-US" sz="2800" baseline="-25000" dirty="0"/>
              <a:t>2</a:t>
            </a:r>
            <a:r>
              <a:rPr lang="en-US" sz="2800" dirty="0"/>
              <a:t>=3</a:t>
            </a:r>
          </a:p>
          <a:p>
            <a:pPr marL="342900" indent="-342900">
              <a:buAutoNum type="arabicPeriod"/>
            </a:pPr>
            <a:r>
              <a:rPr lang="en-US" sz="2800" dirty="0"/>
              <a:t>Actual output = 1</a:t>
            </a:r>
          </a:p>
        </p:txBody>
      </p:sp>
      <p:sp>
        <p:nvSpPr>
          <p:cNvPr id="32" name="TextBox 31">
            <a:extLst>
              <a:ext uri="{FF2B5EF4-FFF2-40B4-BE49-F238E27FC236}">
                <a16:creationId xmlns:a16="http://schemas.microsoft.com/office/drawing/2014/main" id="{ED47D5C8-091E-6242-A38F-F793A089006D}"/>
              </a:ext>
            </a:extLst>
          </p:cNvPr>
          <p:cNvSpPr txBox="1"/>
          <p:nvPr/>
        </p:nvSpPr>
        <p:spPr>
          <a:xfrm>
            <a:off x="6351286" y="3388936"/>
            <a:ext cx="5836023" cy="523220"/>
          </a:xfrm>
          <a:prstGeom prst="rect">
            <a:avLst/>
          </a:prstGeom>
          <a:noFill/>
        </p:spPr>
        <p:txBody>
          <a:bodyPr wrap="square" rtlCol="0">
            <a:spAutoFit/>
          </a:bodyPr>
          <a:lstStyle/>
          <a:p>
            <a:r>
              <a:rPr lang="en-US" sz="2800" dirty="0"/>
              <a:t>Actual output = 1</a:t>
            </a:r>
          </a:p>
        </p:txBody>
      </p:sp>
    </p:spTree>
    <p:extLst>
      <p:ext uri="{BB962C8B-B14F-4D97-AF65-F5344CB8AC3E}">
        <p14:creationId xmlns:p14="http://schemas.microsoft.com/office/powerpoint/2010/main" val="2470770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a:extLst>
              <a:ext uri="{FF2B5EF4-FFF2-40B4-BE49-F238E27FC236}">
                <a16:creationId xmlns:a16="http://schemas.microsoft.com/office/drawing/2014/main" id="{A0268F81-5F31-BA40-98B5-95CB59898E9E}"/>
              </a:ext>
            </a:extLst>
          </p:cNvPr>
          <p:cNvCxnSpPr>
            <a:cxnSpLocks/>
            <a:stCxn id="4" idx="6"/>
            <a:endCxn id="6" idx="2"/>
          </p:cNvCxnSpPr>
          <p:nvPr/>
        </p:nvCxnSpPr>
        <p:spPr>
          <a:xfrm>
            <a:off x="4572000" y="1425388"/>
            <a:ext cx="1647267" cy="12469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FF51C0E-300C-834B-BEA1-2904C5FF0125}"/>
              </a:ext>
            </a:extLst>
          </p:cNvPr>
          <p:cNvCxnSpPr>
            <a:cxnSpLocks/>
            <a:stCxn id="5" idx="6"/>
            <a:endCxn id="6" idx="2"/>
          </p:cNvCxnSpPr>
          <p:nvPr/>
        </p:nvCxnSpPr>
        <p:spPr>
          <a:xfrm flipV="1">
            <a:off x="4572000" y="2672338"/>
            <a:ext cx="1647267" cy="11816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AE2DA-0FBA-4D44-BE8F-515312360F61}"/>
              </a:ext>
            </a:extLst>
          </p:cNvPr>
          <p:cNvCxnSpPr>
            <a:stCxn id="2" idx="6"/>
            <a:endCxn id="4" idx="2"/>
          </p:cNvCxnSpPr>
          <p:nvPr/>
        </p:nvCxnSpPr>
        <p:spPr>
          <a:xfrm>
            <a:off x="1882588" y="1425388"/>
            <a:ext cx="18288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EC1855-0F0E-DF41-A20F-98E161E1630B}"/>
              </a:ext>
            </a:extLst>
          </p:cNvPr>
          <p:cNvCxnSpPr>
            <a:cxnSpLocks/>
            <a:stCxn id="2" idx="6"/>
            <a:endCxn id="5" idx="1"/>
          </p:cNvCxnSpPr>
          <p:nvPr/>
        </p:nvCxnSpPr>
        <p:spPr>
          <a:xfrm>
            <a:off x="1882588" y="1425388"/>
            <a:ext cx="1954834" cy="212430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87828F-517E-E24A-A82A-2DF92AD3907C}"/>
              </a:ext>
            </a:extLst>
          </p:cNvPr>
          <p:cNvCxnSpPr>
            <a:cxnSpLocks/>
            <a:stCxn id="3" idx="6"/>
            <a:endCxn id="4" idx="3"/>
          </p:cNvCxnSpPr>
          <p:nvPr/>
        </p:nvCxnSpPr>
        <p:spPr>
          <a:xfrm flipV="1">
            <a:off x="1882588" y="1729660"/>
            <a:ext cx="1954834" cy="2112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9ED3A5-7FD2-F24A-9966-F6F95CE4BD5A}"/>
              </a:ext>
            </a:extLst>
          </p:cNvPr>
          <p:cNvCxnSpPr>
            <a:cxnSpLocks/>
            <a:stCxn id="3" idx="6"/>
            <a:endCxn id="5" idx="2"/>
          </p:cNvCxnSpPr>
          <p:nvPr/>
        </p:nvCxnSpPr>
        <p:spPr>
          <a:xfrm>
            <a:off x="1882588" y="3841739"/>
            <a:ext cx="1828800" cy="1222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97D23840-227D-234D-9E65-655BEB0A0C5A}"/>
              </a:ext>
            </a:extLst>
          </p:cNvPr>
          <p:cNvSpPr/>
          <p:nvPr/>
        </p:nvSpPr>
        <p:spPr>
          <a:xfrm>
            <a:off x="1021976" y="995082"/>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EE20C92-6497-A04E-A5D0-01ACBD442F76}"/>
              </a:ext>
            </a:extLst>
          </p:cNvPr>
          <p:cNvSpPr/>
          <p:nvPr/>
        </p:nvSpPr>
        <p:spPr>
          <a:xfrm>
            <a:off x="1021976" y="3411433"/>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1727A7D-3A01-AF46-B078-54074A7716F0}"/>
              </a:ext>
            </a:extLst>
          </p:cNvPr>
          <p:cNvSpPr/>
          <p:nvPr/>
        </p:nvSpPr>
        <p:spPr>
          <a:xfrm>
            <a:off x="3711388" y="995082"/>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27B294-79B6-1942-85B2-DDCABD84FDA1}"/>
              </a:ext>
            </a:extLst>
          </p:cNvPr>
          <p:cNvSpPr/>
          <p:nvPr/>
        </p:nvSpPr>
        <p:spPr>
          <a:xfrm>
            <a:off x="3711388" y="3423660"/>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15B3D4-6FB4-8C4C-BBDC-6ED93F4B1F02}"/>
              </a:ext>
            </a:extLst>
          </p:cNvPr>
          <p:cNvSpPr/>
          <p:nvPr/>
        </p:nvSpPr>
        <p:spPr>
          <a:xfrm>
            <a:off x="6219267" y="2242032"/>
            <a:ext cx="860612" cy="86061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8BC0E8B-8DEA-B048-9662-840024467BE8}"/>
              </a:ext>
            </a:extLst>
          </p:cNvPr>
          <p:cNvSpPr/>
          <p:nvPr/>
        </p:nvSpPr>
        <p:spPr>
          <a:xfrm>
            <a:off x="2810435" y="1190064"/>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3BF1C85-163B-3549-A48A-148039A436F2}"/>
              </a:ext>
            </a:extLst>
          </p:cNvPr>
          <p:cNvSpPr/>
          <p:nvPr/>
        </p:nvSpPr>
        <p:spPr>
          <a:xfrm>
            <a:off x="3065929" y="1984990"/>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5CDA38F-328F-E441-89CE-2C42FAB3A811}"/>
              </a:ext>
            </a:extLst>
          </p:cNvPr>
          <p:cNvSpPr/>
          <p:nvPr/>
        </p:nvSpPr>
        <p:spPr>
          <a:xfrm>
            <a:off x="2998694" y="2791813"/>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C36CA11-218B-6F4D-8B59-2AC14A951E9B}"/>
              </a:ext>
            </a:extLst>
          </p:cNvPr>
          <p:cNvSpPr/>
          <p:nvPr/>
        </p:nvSpPr>
        <p:spPr>
          <a:xfrm>
            <a:off x="2810435" y="3650546"/>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4B2BBC2-1B96-4E46-965E-E0EF61701043}"/>
              </a:ext>
            </a:extLst>
          </p:cNvPr>
          <p:cNvSpPr/>
          <p:nvPr/>
        </p:nvSpPr>
        <p:spPr>
          <a:xfrm>
            <a:off x="5130912" y="1885685"/>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129514D-0B4A-0E46-8BF9-196F525C764A}"/>
              </a:ext>
            </a:extLst>
          </p:cNvPr>
          <p:cNvSpPr/>
          <p:nvPr/>
        </p:nvSpPr>
        <p:spPr>
          <a:xfrm>
            <a:off x="5130912" y="2989728"/>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5C2BBED-2730-8D41-9843-42DFFA171F9E}"/>
              </a:ext>
            </a:extLst>
          </p:cNvPr>
          <p:cNvSpPr txBox="1"/>
          <p:nvPr/>
        </p:nvSpPr>
        <p:spPr>
          <a:xfrm>
            <a:off x="1248283" y="1137491"/>
            <a:ext cx="441146" cy="584775"/>
          </a:xfrm>
          <a:prstGeom prst="rect">
            <a:avLst/>
          </a:prstGeom>
          <a:noFill/>
        </p:spPr>
        <p:txBody>
          <a:bodyPr wrap="none" rtlCol="0">
            <a:spAutoFit/>
          </a:bodyPr>
          <a:lstStyle/>
          <a:p>
            <a:r>
              <a:rPr lang="en-US" sz="3200" b="1" dirty="0">
                <a:latin typeface="Lucida Bright" panose="02040602050505020304" pitchFamily="18" charset="77"/>
              </a:rPr>
              <a:t>2</a:t>
            </a:r>
            <a:endParaRPr lang="en-US" sz="3200" b="1" baseline="-25000" dirty="0">
              <a:latin typeface="Lucida Bright" panose="02040602050505020304" pitchFamily="18" charset="77"/>
            </a:endParaRPr>
          </a:p>
        </p:txBody>
      </p:sp>
      <p:sp>
        <p:nvSpPr>
          <p:cNvPr id="41" name="TextBox 40">
            <a:extLst>
              <a:ext uri="{FF2B5EF4-FFF2-40B4-BE49-F238E27FC236}">
                <a16:creationId xmlns:a16="http://schemas.microsoft.com/office/drawing/2014/main" id="{71A2C6CA-1163-6540-B7BB-2BD4EB8662A5}"/>
              </a:ext>
            </a:extLst>
          </p:cNvPr>
          <p:cNvSpPr txBox="1"/>
          <p:nvPr/>
        </p:nvSpPr>
        <p:spPr>
          <a:xfrm>
            <a:off x="1248283" y="3536418"/>
            <a:ext cx="441146" cy="584775"/>
          </a:xfrm>
          <a:prstGeom prst="rect">
            <a:avLst/>
          </a:prstGeom>
          <a:noFill/>
        </p:spPr>
        <p:txBody>
          <a:bodyPr wrap="none" rtlCol="0">
            <a:spAutoFit/>
          </a:bodyPr>
          <a:lstStyle>
            <a:defPPr>
              <a:defRPr lang="en-US"/>
            </a:defPPr>
            <a:lvl1pPr>
              <a:defRPr sz="3200" b="1">
                <a:latin typeface="Lucida Bright" panose="02040602050505020304" pitchFamily="18" charset="77"/>
              </a:defRPr>
            </a:lvl1pPr>
          </a:lstStyle>
          <a:p>
            <a:r>
              <a:rPr lang="en-US" dirty="0"/>
              <a:t>3</a:t>
            </a:r>
          </a:p>
        </p:txBody>
      </p:sp>
      <p:sp>
        <p:nvSpPr>
          <p:cNvPr id="42" name="TextBox 41">
            <a:extLst>
              <a:ext uri="{FF2B5EF4-FFF2-40B4-BE49-F238E27FC236}">
                <a16:creationId xmlns:a16="http://schemas.microsoft.com/office/drawing/2014/main" id="{8C01FE35-DD12-8A4C-A4E8-35BBCDB49056}"/>
              </a:ext>
            </a:extLst>
          </p:cNvPr>
          <p:cNvSpPr txBox="1"/>
          <p:nvPr/>
        </p:nvSpPr>
        <p:spPr>
          <a:xfrm>
            <a:off x="6409908" y="2410728"/>
            <a:ext cx="609462" cy="523220"/>
          </a:xfrm>
          <a:prstGeom prst="rect">
            <a:avLst/>
          </a:prstGeom>
          <a:noFill/>
        </p:spPr>
        <p:txBody>
          <a:bodyPr wrap="none" rtlCol="0">
            <a:spAutoFit/>
          </a:bodyPr>
          <a:lstStyle/>
          <a:p>
            <a:r>
              <a:rPr lang="en-US" sz="2800" dirty="0">
                <a:latin typeface="Lucida Bright" panose="02040602050505020304" pitchFamily="18" charset="77"/>
              </a:rPr>
              <a:t>O</a:t>
            </a:r>
            <a:r>
              <a:rPr lang="en-US" sz="2800" baseline="-25000" dirty="0">
                <a:latin typeface="Lucida Bright" panose="02040602050505020304" pitchFamily="18" charset="77"/>
              </a:rPr>
              <a:t>1</a:t>
            </a:r>
          </a:p>
        </p:txBody>
      </p:sp>
      <p:sp>
        <p:nvSpPr>
          <p:cNvPr id="43" name="TextBox 42">
            <a:extLst>
              <a:ext uri="{FF2B5EF4-FFF2-40B4-BE49-F238E27FC236}">
                <a16:creationId xmlns:a16="http://schemas.microsoft.com/office/drawing/2014/main" id="{D9574D98-317A-5A42-B9D1-EB4CD48EB8DF}"/>
              </a:ext>
            </a:extLst>
          </p:cNvPr>
          <p:cNvSpPr txBox="1"/>
          <p:nvPr/>
        </p:nvSpPr>
        <p:spPr>
          <a:xfrm>
            <a:off x="2837329" y="1121115"/>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1</a:t>
            </a:r>
          </a:p>
        </p:txBody>
      </p:sp>
      <p:sp>
        <p:nvSpPr>
          <p:cNvPr id="44" name="TextBox 43">
            <a:extLst>
              <a:ext uri="{FF2B5EF4-FFF2-40B4-BE49-F238E27FC236}">
                <a16:creationId xmlns:a16="http://schemas.microsoft.com/office/drawing/2014/main" id="{07919D84-6802-AA41-9279-791CEBF86522}"/>
              </a:ext>
            </a:extLst>
          </p:cNvPr>
          <p:cNvSpPr txBox="1"/>
          <p:nvPr/>
        </p:nvSpPr>
        <p:spPr>
          <a:xfrm>
            <a:off x="3126441" y="192464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2</a:t>
            </a:r>
          </a:p>
        </p:txBody>
      </p:sp>
      <p:sp>
        <p:nvSpPr>
          <p:cNvPr id="45" name="TextBox 44">
            <a:extLst>
              <a:ext uri="{FF2B5EF4-FFF2-40B4-BE49-F238E27FC236}">
                <a16:creationId xmlns:a16="http://schemas.microsoft.com/office/drawing/2014/main" id="{2DA23AFF-6ED2-0B4F-BCBD-7FF116272467}"/>
              </a:ext>
            </a:extLst>
          </p:cNvPr>
          <p:cNvSpPr txBox="1"/>
          <p:nvPr/>
        </p:nvSpPr>
        <p:spPr>
          <a:xfrm>
            <a:off x="3016969" y="2719694"/>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3</a:t>
            </a:r>
          </a:p>
        </p:txBody>
      </p:sp>
      <p:sp>
        <p:nvSpPr>
          <p:cNvPr id="46" name="TextBox 45">
            <a:extLst>
              <a:ext uri="{FF2B5EF4-FFF2-40B4-BE49-F238E27FC236}">
                <a16:creationId xmlns:a16="http://schemas.microsoft.com/office/drawing/2014/main" id="{F0551375-6346-044E-A8B5-9232C7E7A857}"/>
              </a:ext>
            </a:extLst>
          </p:cNvPr>
          <p:cNvSpPr txBox="1"/>
          <p:nvPr/>
        </p:nvSpPr>
        <p:spPr>
          <a:xfrm>
            <a:off x="2844539" y="3573502"/>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4</a:t>
            </a:r>
          </a:p>
        </p:txBody>
      </p:sp>
      <p:sp>
        <p:nvSpPr>
          <p:cNvPr id="47" name="TextBox 46">
            <a:extLst>
              <a:ext uri="{FF2B5EF4-FFF2-40B4-BE49-F238E27FC236}">
                <a16:creationId xmlns:a16="http://schemas.microsoft.com/office/drawing/2014/main" id="{39003A54-7C85-6143-A209-114622927B71}"/>
              </a:ext>
            </a:extLst>
          </p:cNvPr>
          <p:cNvSpPr txBox="1"/>
          <p:nvPr/>
        </p:nvSpPr>
        <p:spPr>
          <a:xfrm>
            <a:off x="5147050" y="178725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5</a:t>
            </a:r>
          </a:p>
        </p:txBody>
      </p:sp>
      <p:sp>
        <p:nvSpPr>
          <p:cNvPr id="48" name="TextBox 47">
            <a:extLst>
              <a:ext uri="{FF2B5EF4-FFF2-40B4-BE49-F238E27FC236}">
                <a16:creationId xmlns:a16="http://schemas.microsoft.com/office/drawing/2014/main" id="{B9D2B7F9-3000-9A42-9382-E4200D84918E}"/>
              </a:ext>
            </a:extLst>
          </p:cNvPr>
          <p:cNvSpPr txBox="1"/>
          <p:nvPr/>
        </p:nvSpPr>
        <p:spPr>
          <a:xfrm>
            <a:off x="5153706" y="2937155"/>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6</a:t>
            </a:r>
          </a:p>
        </p:txBody>
      </p:sp>
      <p:sp>
        <p:nvSpPr>
          <p:cNvPr id="49" name="TextBox 48">
            <a:extLst>
              <a:ext uri="{FF2B5EF4-FFF2-40B4-BE49-F238E27FC236}">
                <a16:creationId xmlns:a16="http://schemas.microsoft.com/office/drawing/2014/main" id="{8533B4F2-3255-6446-AE8A-93A25CD13C56}"/>
              </a:ext>
            </a:extLst>
          </p:cNvPr>
          <p:cNvSpPr txBox="1"/>
          <p:nvPr/>
        </p:nvSpPr>
        <p:spPr>
          <a:xfrm>
            <a:off x="3897942" y="1121115"/>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1</a:t>
            </a:r>
          </a:p>
        </p:txBody>
      </p:sp>
      <p:sp>
        <p:nvSpPr>
          <p:cNvPr id="50" name="TextBox 49">
            <a:extLst>
              <a:ext uri="{FF2B5EF4-FFF2-40B4-BE49-F238E27FC236}">
                <a16:creationId xmlns:a16="http://schemas.microsoft.com/office/drawing/2014/main" id="{B407A9B1-1EC0-8A4A-B089-32779ACB0FB6}"/>
              </a:ext>
            </a:extLst>
          </p:cNvPr>
          <p:cNvSpPr txBox="1"/>
          <p:nvPr/>
        </p:nvSpPr>
        <p:spPr>
          <a:xfrm>
            <a:off x="3897942" y="3541257"/>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2</a:t>
            </a:r>
          </a:p>
        </p:txBody>
      </p:sp>
      <p:sp>
        <p:nvSpPr>
          <p:cNvPr id="37" name="TextBox 36">
            <a:extLst>
              <a:ext uri="{FF2B5EF4-FFF2-40B4-BE49-F238E27FC236}">
                <a16:creationId xmlns:a16="http://schemas.microsoft.com/office/drawing/2014/main" id="{3A3A949F-BBD9-1741-BABE-F7248647E18F}"/>
              </a:ext>
            </a:extLst>
          </p:cNvPr>
          <p:cNvSpPr txBox="1"/>
          <p:nvPr/>
        </p:nvSpPr>
        <p:spPr>
          <a:xfrm>
            <a:off x="6351286" y="3388936"/>
            <a:ext cx="5836023" cy="523220"/>
          </a:xfrm>
          <a:prstGeom prst="rect">
            <a:avLst/>
          </a:prstGeom>
          <a:noFill/>
        </p:spPr>
        <p:txBody>
          <a:bodyPr wrap="square" rtlCol="0">
            <a:spAutoFit/>
          </a:bodyPr>
          <a:lstStyle/>
          <a:p>
            <a:r>
              <a:rPr lang="en-US" sz="2800" dirty="0"/>
              <a:t>Actual output = 1</a:t>
            </a:r>
          </a:p>
        </p:txBody>
      </p:sp>
      <p:sp>
        <p:nvSpPr>
          <p:cNvPr id="32" name="TextBox 31">
            <a:extLst>
              <a:ext uri="{FF2B5EF4-FFF2-40B4-BE49-F238E27FC236}">
                <a16:creationId xmlns:a16="http://schemas.microsoft.com/office/drawing/2014/main" id="{49E0334A-7839-904A-8EFF-594EE1A73CB8}"/>
              </a:ext>
            </a:extLst>
          </p:cNvPr>
          <p:cNvSpPr txBox="1"/>
          <p:nvPr/>
        </p:nvSpPr>
        <p:spPr>
          <a:xfrm>
            <a:off x="1183347" y="181550"/>
            <a:ext cx="5836023" cy="523220"/>
          </a:xfrm>
          <a:prstGeom prst="rect">
            <a:avLst/>
          </a:prstGeom>
          <a:noFill/>
        </p:spPr>
        <p:txBody>
          <a:bodyPr wrap="square" rtlCol="0">
            <a:spAutoFit/>
          </a:bodyPr>
          <a:lstStyle/>
          <a:p>
            <a:r>
              <a:rPr lang="en-US" sz="2800" dirty="0"/>
              <a:t>Start with random parameters</a:t>
            </a:r>
          </a:p>
        </p:txBody>
      </p:sp>
    </p:spTree>
    <p:extLst>
      <p:ext uri="{BB962C8B-B14F-4D97-AF65-F5344CB8AC3E}">
        <p14:creationId xmlns:p14="http://schemas.microsoft.com/office/powerpoint/2010/main" val="2712611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a:extLst>
              <a:ext uri="{FF2B5EF4-FFF2-40B4-BE49-F238E27FC236}">
                <a16:creationId xmlns:a16="http://schemas.microsoft.com/office/drawing/2014/main" id="{A0268F81-5F31-BA40-98B5-95CB59898E9E}"/>
              </a:ext>
            </a:extLst>
          </p:cNvPr>
          <p:cNvCxnSpPr>
            <a:cxnSpLocks/>
            <a:stCxn id="4" idx="6"/>
            <a:endCxn id="6" idx="2"/>
          </p:cNvCxnSpPr>
          <p:nvPr/>
        </p:nvCxnSpPr>
        <p:spPr>
          <a:xfrm>
            <a:off x="4572000" y="1425388"/>
            <a:ext cx="1647267" cy="12469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FF51C0E-300C-834B-BEA1-2904C5FF0125}"/>
              </a:ext>
            </a:extLst>
          </p:cNvPr>
          <p:cNvCxnSpPr>
            <a:cxnSpLocks/>
            <a:stCxn id="5" idx="6"/>
            <a:endCxn id="6" idx="2"/>
          </p:cNvCxnSpPr>
          <p:nvPr/>
        </p:nvCxnSpPr>
        <p:spPr>
          <a:xfrm flipV="1">
            <a:off x="4572000" y="2672338"/>
            <a:ext cx="1647267" cy="11816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AE2DA-0FBA-4D44-BE8F-515312360F61}"/>
              </a:ext>
            </a:extLst>
          </p:cNvPr>
          <p:cNvCxnSpPr>
            <a:stCxn id="2" idx="6"/>
            <a:endCxn id="4" idx="2"/>
          </p:cNvCxnSpPr>
          <p:nvPr/>
        </p:nvCxnSpPr>
        <p:spPr>
          <a:xfrm>
            <a:off x="1882588" y="1425388"/>
            <a:ext cx="18288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EC1855-0F0E-DF41-A20F-98E161E1630B}"/>
              </a:ext>
            </a:extLst>
          </p:cNvPr>
          <p:cNvCxnSpPr>
            <a:cxnSpLocks/>
            <a:stCxn id="2" idx="6"/>
            <a:endCxn id="5" idx="1"/>
          </p:cNvCxnSpPr>
          <p:nvPr/>
        </p:nvCxnSpPr>
        <p:spPr>
          <a:xfrm>
            <a:off x="1882588" y="1425388"/>
            <a:ext cx="1954834" cy="212430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87828F-517E-E24A-A82A-2DF92AD3907C}"/>
              </a:ext>
            </a:extLst>
          </p:cNvPr>
          <p:cNvCxnSpPr>
            <a:cxnSpLocks/>
            <a:stCxn id="3" idx="6"/>
            <a:endCxn id="4" idx="3"/>
          </p:cNvCxnSpPr>
          <p:nvPr/>
        </p:nvCxnSpPr>
        <p:spPr>
          <a:xfrm flipV="1">
            <a:off x="1882588" y="1729660"/>
            <a:ext cx="1954834" cy="2112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9ED3A5-7FD2-F24A-9966-F6F95CE4BD5A}"/>
              </a:ext>
            </a:extLst>
          </p:cNvPr>
          <p:cNvCxnSpPr>
            <a:cxnSpLocks/>
            <a:stCxn id="3" idx="6"/>
            <a:endCxn id="5" idx="2"/>
          </p:cNvCxnSpPr>
          <p:nvPr/>
        </p:nvCxnSpPr>
        <p:spPr>
          <a:xfrm>
            <a:off x="1882588" y="3841739"/>
            <a:ext cx="1828800" cy="1222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97D23840-227D-234D-9E65-655BEB0A0C5A}"/>
              </a:ext>
            </a:extLst>
          </p:cNvPr>
          <p:cNvSpPr/>
          <p:nvPr/>
        </p:nvSpPr>
        <p:spPr>
          <a:xfrm>
            <a:off x="1021976" y="995082"/>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EE20C92-6497-A04E-A5D0-01ACBD442F76}"/>
              </a:ext>
            </a:extLst>
          </p:cNvPr>
          <p:cNvSpPr/>
          <p:nvPr/>
        </p:nvSpPr>
        <p:spPr>
          <a:xfrm>
            <a:off x="1021976" y="3411433"/>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1727A7D-3A01-AF46-B078-54074A7716F0}"/>
              </a:ext>
            </a:extLst>
          </p:cNvPr>
          <p:cNvSpPr/>
          <p:nvPr/>
        </p:nvSpPr>
        <p:spPr>
          <a:xfrm>
            <a:off x="3711388" y="995082"/>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27B294-79B6-1942-85B2-DDCABD84FDA1}"/>
              </a:ext>
            </a:extLst>
          </p:cNvPr>
          <p:cNvSpPr/>
          <p:nvPr/>
        </p:nvSpPr>
        <p:spPr>
          <a:xfrm>
            <a:off x="3711388" y="3423660"/>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15B3D4-6FB4-8C4C-BBDC-6ED93F4B1F02}"/>
              </a:ext>
            </a:extLst>
          </p:cNvPr>
          <p:cNvSpPr/>
          <p:nvPr/>
        </p:nvSpPr>
        <p:spPr>
          <a:xfrm>
            <a:off x="6219267" y="2242032"/>
            <a:ext cx="860612" cy="86061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8BC0E8B-8DEA-B048-9662-840024467BE8}"/>
              </a:ext>
            </a:extLst>
          </p:cNvPr>
          <p:cNvSpPr/>
          <p:nvPr/>
        </p:nvSpPr>
        <p:spPr>
          <a:xfrm>
            <a:off x="2810435" y="1190064"/>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3BF1C85-163B-3549-A48A-148039A436F2}"/>
              </a:ext>
            </a:extLst>
          </p:cNvPr>
          <p:cNvSpPr/>
          <p:nvPr/>
        </p:nvSpPr>
        <p:spPr>
          <a:xfrm>
            <a:off x="3065929" y="1984990"/>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5CDA38F-328F-E441-89CE-2C42FAB3A811}"/>
              </a:ext>
            </a:extLst>
          </p:cNvPr>
          <p:cNvSpPr/>
          <p:nvPr/>
        </p:nvSpPr>
        <p:spPr>
          <a:xfrm>
            <a:off x="2998694" y="2791813"/>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C36CA11-218B-6F4D-8B59-2AC14A951E9B}"/>
              </a:ext>
            </a:extLst>
          </p:cNvPr>
          <p:cNvSpPr/>
          <p:nvPr/>
        </p:nvSpPr>
        <p:spPr>
          <a:xfrm>
            <a:off x="2810435" y="3650546"/>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4B2BBC2-1B96-4E46-965E-E0EF61701043}"/>
              </a:ext>
            </a:extLst>
          </p:cNvPr>
          <p:cNvSpPr/>
          <p:nvPr/>
        </p:nvSpPr>
        <p:spPr>
          <a:xfrm>
            <a:off x="5130912" y="1885685"/>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129514D-0B4A-0E46-8BF9-196F525C764A}"/>
              </a:ext>
            </a:extLst>
          </p:cNvPr>
          <p:cNvSpPr/>
          <p:nvPr/>
        </p:nvSpPr>
        <p:spPr>
          <a:xfrm>
            <a:off x="5130912" y="2989728"/>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5C2BBED-2730-8D41-9843-42DFFA171F9E}"/>
              </a:ext>
            </a:extLst>
          </p:cNvPr>
          <p:cNvSpPr txBox="1"/>
          <p:nvPr/>
        </p:nvSpPr>
        <p:spPr>
          <a:xfrm>
            <a:off x="1248283" y="1137491"/>
            <a:ext cx="441146" cy="584775"/>
          </a:xfrm>
          <a:prstGeom prst="rect">
            <a:avLst/>
          </a:prstGeom>
          <a:noFill/>
        </p:spPr>
        <p:txBody>
          <a:bodyPr wrap="none" rtlCol="0">
            <a:spAutoFit/>
          </a:bodyPr>
          <a:lstStyle/>
          <a:p>
            <a:r>
              <a:rPr lang="en-US" sz="3200" b="1" dirty="0">
                <a:latin typeface="Lucida Bright" panose="02040602050505020304" pitchFamily="18" charset="77"/>
              </a:rPr>
              <a:t>2</a:t>
            </a:r>
            <a:endParaRPr lang="en-US" sz="3200" b="1" baseline="-25000" dirty="0">
              <a:latin typeface="Lucida Bright" panose="02040602050505020304" pitchFamily="18" charset="77"/>
            </a:endParaRPr>
          </a:p>
        </p:txBody>
      </p:sp>
      <p:sp>
        <p:nvSpPr>
          <p:cNvPr id="41" name="TextBox 40">
            <a:extLst>
              <a:ext uri="{FF2B5EF4-FFF2-40B4-BE49-F238E27FC236}">
                <a16:creationId xmlns:a16="http://schemas.microsoft.com/office/drawing/2014/main" id="{71A2C6CA-1163-6540-B7BB-2BD4EB8662A5}"/>
              </a:ext>
            </a:extLst>
          </p:cNvPr>
          <p:cNvSpPr txBox="1"/>
          <p:nvPr/>
        </p:nvSpPr>
        <p:spPr>
          <a:xfrm>
            <a:off x="1248283" y="3536418"/>
            <a:ext cx="441146" cy="584775"/>
          </a:xfrm>
          <a:prstGeom prst="rect">
            <a:avLst/>
          </a:prstGeom>
          <a:noFill/>
        </p:spPr>
        <p:txBody>
          <a:bodyPr wrap="none" rtlCol="0">
            <a:spAutoFit/>
          </a:bodyPr>
          <a:lstStyle>
            <a:defPPr>
              <a:defRPr lang="en-US"/>
            </a:defPPr>
            <a:lvl1pPr>
              <a:defRPr sz="3200" b="1">
                <a:latin typeface="Lucida Bright" panose="02040602050505020304" pitchFamily="18" charset="77"/>
              </a:defRPr>
            </a:lvl1pPr>
          </a:lstStyle>
          <a:p>
            <a:r>
              <a:rPr lang="en-US" dirty="0"/>
              <a:t>3</a:t>
            </a:r>
          </a:p>
        </p:txBody>
      </p:sp>
      <p:sp>
        <p:nvSpPr>
          <p:cNvPr id="42" name="TextBox 41">
            <a:extLst>
              <a:ext uri="{FF2B5EF4-FFF2-40B4-BE49-F238E27FC236}">
                <a16:creationId xmlns:a16="http://schemas.microsoft.com/office/drawing/2014/main" id="{8C01FE35-DD12-8A4C-A4E8-35BBCDB49056}"/>
              </a:ext>
            </a:extLst>
          </p:cNvPr>
          <p:cNvSpPr txBox="1"/>
          <p:nvPr/>
        </p:nvSpPr>
        <p:spPr>
          <a:xfrm>
            <a:off x="6409908" y="2410728"/>
            <a:ext cx="609462" cy="523220"/>
          </a:xfrm>
          <a:prstGeom prst="rect">
            <a:avLst/>
          </a:prstGeom>
          <a:noFill/>
        </p:spPr>
        <p:txBody>
          <a:bodyPr wrap="none" rtlCol="0">
            <a:spAutoFit/>
          </a:bodyPr>
          <a:lstStyle/>
          <a:p>
            <a:r>
              <a:rPr lang="en-US" sz="2800" dirty="0">
                <a:latin typeface="Lucida Bright" panose="02040602050505020304" pitchFamily="18" charset="77"/>
              </a:rPr>
              <a:t>O</a:t>
            </a:r>
            <a:r>
              <a:rPr lang="en-US" sz="2800" baseline="-25000" dirty="0">
                <a:latin typeface="Lucida Bright" panose="02040602050505020304" pitchFamily="18" charset="77"/>
              </a:rPr>
              <a:t>1</a:t>
            </a:r>
          </a:p>
        </p:txBody>
      </p:sp>
      <p:sp>
        <p:nvSpPr>
          <p:cNvPr id="43" name="TextBox 42">
            <a:extLst>
              <a:ext uri="{FF2B5EF4-FFF2-40B4-BE49-F238E27FC236}">
                <a16:creationId xmlns:a16="http://schemas.microsoft.com/office/drawing/2014/main" id="{D9574D98-317A-5A42-B9D1-EB4CD48EB8DF}"/>
              </a:ext>
            </a:extLst>
          </p:cNvPr>
          <p:cNvSpPr txBox="1"/>
          <p:nvPr/>
        </p:nvSpPr>
        <p:spPr>
          <a:xfrm>
            <a:off x="2777105" y="1213429"/>
            <a:ext cx="718466" cy="400110"/>
          </a:xfrm>
          <a:prstGeom prst="rect">
            <a:avLst/>
          </a:prstGeom>
          <a:noFill/>
        </p:spPr>
        <p:txBody>
          <a:bodyPr wrap="none" rtlCol="0">
            <a:spAutoFit/>
          </a:bodyPr>
          <a:lstStyle/>
          <a:p>
            <a:r>
              <a:rPr lang="en-US" sz="2000" dirty="0">
                <a:latin typeface="Lucida Bright" panose="02040602050505020304" pitchFamily="18" charset="77"/>
              </a:rPr>
              <a:t>0.11</a:t>
            </a:r>
            <a:endParaRPr lang="en-US" sz="2000" baseline="-25000" dirty="0">
              <a:latin typeface="Lucida Bright" panose="02040602050505020304" pitchFamily="18" charset="77"/>
            </a:endParaRPr>
          </a:p>
        </p:txBody>
      </p:sp>
      <p:sp>
        <p:nvSpPr>
          <p:cNvPr id="49" name="TextBox 48">
            <a:extLst>
              <a:ext uri="{FF2B5EF4-FFF2-40B4-BE49-F238E27FC236}">
                <a16:creationId xmlns:a16="http://schemas.microsoft.com/office/drawing/2014/main" id="{8533B4F2-3255-6446-AE8A-93A25CD13C56}"/>
              </a:ext>
            </a:extLst>
          </p:cNvPr>
          <p:cNvSpPr txBox="1"/>
          <p:nvPr/>
        </p:nvSpPr>
        <p:spPr>
          <a:xfrm>
            <a:off x="3897942" y="1121115"/>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1</a:t>
            </a:r>
          </a:p>
        </p:txBody>
      </p:sp>
      <p:sp>
        <p:nvSpPr>
          <p:cNvPr id="50" name="TextBox 49">
            <a:extLst>
              <a:ext uri="{FF2B5EF4-FFF2-40B4-BE49-F238E27FC236}">
                <a16:creationId xmlns:a16="http://schemas.microsoft.com/office/drawing/2014/main" id="{B407A9B1-1EC0-8A4A-B089-32779ACB0FB6}"/>
              </a:ext>
            </a:extLst>
          </p:cNvPr>
          <p:cNvSpPr txBox="1"/>
          <p:nvPr/>
        </p:nvSpPr>
        <p:spPr>
          <a:xfrm>
            <a:off x="3897942" y="3541257"/>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2</a:t>
            </a:r>
          </a:p>
        </p:txBody>
      </p:sp>
      <p:sp>
        <p:nvSpPr>
          <p:cNvPr id="37" name="TextBox 36">
            <a:extLst>
              <a:ext uri="{FF2B5EF4-FFF2-40B4-BE49-F238E27FC236}">
                <a16:creationId xmlns:a16="http://schemas.microsoft.com/office/drawing/2014/main" id="{3A3A949F-BBD9-1741-BABE-F7248647E18F}"/>
              </a:ext>
            </a:extLst>
          </p:cNvPr>
          <p:cNvSpPr txBox="1"/>
          <p:nvPr/>
        </p:nvSpPr>
        <p:spPr>
          <a:xfrm>
            <a:off x="6351286" y="3388936"/>
            <a:ext cx="5836023" cy="523220"/>
          </a:xfrm>
          <a:prstGeom prst="rect">
            <a:avLst/>
          </a:prstGeom>
          <a:noFill/>
        </p:spPr>
        <p:txBody>
          <a:bodyPr wrap="square" rtlCol="0">
            <a:spAutoFit/>
          </a:bodyPr>
          <a:lstStyle/>
          <a:p>
            <a:r>
              <a:rPr lang="en-US" sz="2800" dirty="0"/>
              <a:t>Actual output = 1</a:t>
            </a:r>
          </a:p>
        </p:txBody>
      </p:sp>
      <p:sp>
        <p:nvSpPr>
          <p:cNvPr id="32" name="TextBox 31">
            <a:extLst>
              <a:ext uri="{FF2B5EF4-FFF2-40B4-BE49-F238E27FC236}">
                <a16:creationId xmlns:a16="http://schemas.microsoft.com/office/drawing/2014/main" id="{49E0334A-7839-904A-8EFF-594EE1A73CB8}"/>
              </a:ext>
            </a:extLst>
          </p:cNvPr>
          <p:cNvSpPr txBox="1"/>
          <p:nvPr/>
        </p:nvSpPr>
        <p:spPr>
          <a:xfrm>
            <a:off x="1183347" y="181550"/>
            <a:ext cx="5836023" cy="523220"/>
          </a:xfrm>
          <a:prstGeom prst="rect">
            <a:avLst/>
          </a:prstGeom>
          <a:noFill/>
        </p:spPr>
        <p:txBody>
          <a:bodyPr wrap="square" rtlCol="0">
            <a:spAutoFit/>
          </a:bodyPr>
          <a:lstStyle/>
          <a:p>
            <a:r>
              <a:rPr lang="en-US" sz="2800" dirty="0"/>
              <a:t>Start with random parameters</a:t>
            </a:r>
          </a:p>
        </p:txBody>
      </p:sp>
      <p:sp>
        <p:nvSpPr>
          <p:cNvPr id="33" name="TextBox 32">
            <a:extLst>
              <a:ext uri="{FF2B5EF4-FFF2-40B4-BE49-F238E27FC236}">
                <a16:creationId xmlns:a16="http://schemas.microsoft.com/office/drawing/2014/main" id="{D7D97844-1EE3-F44B-9D4A-4033C67CD8A0}"/>
              </a:ext>
            </a:extLst>
          </p:cNvPr>
          <p:cNvSpPr txBox="1"/>
          <p:nvPr/>
        </p:nvSpPr>
        <p:spPr>
          <a:xfrm>
            <a:off x="3022702" y="2010618"/>
            <a:ext cx="718466" cy="400110"/>
          </a:xfrm>
          <a:prstGeom prst="rect">
            <a:avLst/>
          </a:prstGeom>
          <a:noFill/>
        </p:spPr>
        <p:txBody>
          <a:bodyPr wrap="none" rtlCol="0">
            <a:spAutoFit/>
          </a:bodyPr>
          <a:lstStyle/>
          <a:p>
            <a:r>
              <a:rPr lang="en-US" sz="2000" dirty="0">
                <a:latin typeface="Lucida Bright" panose="02040602050505020304" pitchFamily="18" charset="77"/>
              </a:rPr>
              <a:t>0.21</a:t>
            </a:r>
            <a:endParaRPr lang="en-US" sz="2000" baseline="-25000" dirty="0">
              <a:latin typeface="Lucida Bright" panose="02040602050505020304" pitchFamily="18" charset="77"/>
            </a:endParaRPr>
          </a:p>
        </p:txBody>
      </p:sp>
      <p:sp>
        <p:nvSpPr>
          <p:cNvPr id="34" name="TextBox 33">
            <a:extLst>
              <a:ext uri="{FF2B5EF4-FFF2-40B4-BE49-F238E27FC236}">
                <a16:creationId xmlns:a16="http://schemas.microsoft.com/office/drawing/2014/main" id="{DA9314A1-C50E-C94B-82EA-D16C0365EC37}"/>
              </a:ext>
            </a:extLst>
          </p:cNvPr>
          <p:cNvSpPr txBox="1"/>
          <p:nvPr/>
        </p:nvSpPr>
        <p:spPr>
          <a:xfrm>
            <a:off x="2955467" y="2836722"/>
            <a:ext cx="718466" cy="400110"/>
          </a:xfrm>
          <a:prstGeom prst="rect">
            <a:avLst/>
          </a:prstGeom>
          <a:noFill/>
        </p:spPr>
        <p:txBody>
          <a:bodyPr wrap="none" rtlCol="0">
            <a:spAutoFit/>
          </a:bodyPr>
          <a:lstStyle/>
          <a:p>
            <a:r>
              <a:rPr lang="en-US" sz="2000" dirty="0">
                <a:latin typeface="Lucida Bright" panose="02040602050505020304" pitchFamily="18" charset="77"/>
              </a:rPr>
              <a:t>0.12</a:t>
            </a:r>
            <a:endParaRPr lang="en-US" sz="2000" baseline="-25000" dirty="0">
              <a:latin typeface="Lucida Bright" panose="02040602050505020304" pitchFamily="18" charset="77"/>
            </a:endParaRPr>
          </a:p>
        </p:txBody>
      </p:sp>
      <p:sp>
        <p:nvSpPr>
          <p:cNvPr id="36" name="TextBox 35">
            <a:extLst>
              <a:ext uri="{FF2B5EF4-FFF2-40B4-BE49-F238E27FC236}">
                <a16:creationId xmlns:a16="http://schemas.microsoft.com/office/drawing/2014/main" id="{F1D281FA-FE29-2E48-BA7C-A4B10B7EBF2A}"/>
              </a:ext>
            </a:extLst>
          </p:cNvPr>
          <p:cNvSpPr txBox="1"/>
          <p:nvPr/>
        </p:nvSpPr>
        <p:spPr>
          <a:xfrm>
            <a:off x="2763658" y="3691829"/>
            <a:ext cx="718466" cy="400110"/>
          </a:xfrm>
          <a:prstGeom prst="rect">
            <a:avLst/>
          </a:prstGeom>
          <a:noFill/>
        </p:spPr>
        <p:txBody>
          <a:bodyPr wrap="none" rtlCol="0">
            <a:spAutoFit/>
          </a:bodyPr>
          <a:lstStyle/>
          <a:p>
            <a:r>
              <a:rPr lang="en-US" sz="2000" dirty="0">
                <a:latin typeface="Lucida Bright" panose="02040602050505020304" pitchFamily="18" charset="77"/>
              </a:rPr>
              <a:t>0.08</a:t>
            </a:r>
            <a:endParaRPr lang="en-US" sz="2000" baseline="-25000" dirty="0">
              <a:latin typeface="Lucida Bright" panose="02040602050505020304" pitchFamily="18" charset="77"/>
            </a:endParaRPr>
          </a:p>
        </p:txBody>
      </p:sp>
      <p:sp>
        <p:nvSpPr>
          <p:cNvPr id="38" name="TextBox 37">
            <a:extLst>
              <a:ext uri="{FF2B5EF4-FFF2-40B4-BE49-F238E27FC236}">
                <a16:creationId xmlns:a16="http://schemas.microsoft.com/office/drawing/2014/main" id="{111217BB-1823-D447-AC86-C9E5E058369B}"/>
              </a:ext>
            </a:extLst>
          </p:cNvPr>
          <p:cNvSpPr txBox="1"/>
          <p:nvPr/>
        </p:nvSpPr>
        <p:spPr>
          <a:xfrm>
            <a:off x="5122911" y="3037343"/>
            <a:ext cx="718466" cy="400110"/>
          </a:xfrm>
          <a:prstGeom prst="rect">
            <a:avLst/>
          </a:prstGeom>
          <a:noFill/>
        </p:spPr>
        <p:txBody>
          <a:bodyPr wrap="none" rtlCol="0">
            <a:spAutoFit/>
          </a:bodyPr>
          <a:lstStyle/>
          <a:p>
            <a:r>
              <a:rPr lang="en-US" sz="2000" dirty="0">
                <a:latin typeface="Lucida Bright" panose="02040602050505020304" pitchFamily="18" charset="77"/>
              </a:rPr>
              <a:t>0.15</a:t>
            </a:r>
            <a:endParaRPr lang="en-US" sz="2000" baseline="-25000" dirty="0">
              <a:latin typeface="Lucida Bright" panose="02040602050505020304" pitchFamily="18" charset="77"/>
            </a:endParaRPr>
          </a:p>
        </p:txBody>
      </p:sp>
      <p:sp>
        <p:nvSpPr>
          <p:cNvPr id="39" name="TextBox 38">
            <a:extLst>
              <a:ext uri="{FF2B5EF4-FFF2-40B4-BE49-F238E27FC236}">
                <a16:creationId xmlns:a16="http://schemas.microsoft.com/office/drawing/2014/main" id="{56AFF561-1957-A14A-A130-E8AB5248E116}"/>
              </a:ext>
            </a:extLst>
          </p:cNvPr>
          <p:cNvSpPr txBox="1"/>
          <p:nvPr/>
        </p:nvSpPr>
        <p:spPr>
          <a:xfrm>
            <a:off x="5087685" y="1920953"/>
            <a:ext cx="718466" cy="400110"/>
          </a:xfrm>
          <a:prstGeom prst="rect">
            <a:avLst/>
          </a:prstGeom>
          <a:noFill/>
        </p:spPr>
        <p:txBody>
          <a:bodyPr wrap="none" rtlCol="0">
            <a:spAutoFit/>
          </a:bodyPr>
          <a:lstStyle/>
          <a:p>
            <a:r>
              <a:rPr lang="en-US" sz="2000" dirty="0">
                <a:latin typeface="Lucida Bright" panose="02040602050505020304" pitchFamily="18" charset="77"/>
              </a:rPr>
              <a:t>0.14</a:t>
            </a:r>
            <a:endParaRPr lang="en-US" sz="2000" baseline="-25000" dirty="0">
              <a:latin typeface="Lucida Bright" panose="02040602050505020304" pitchFamily="18" charset="77"/>
            </a:endParaRPr>
          </a:p>
        </p:txBody>
      </p:sp>
      <p:sp>
        <p:nvSpPr>
          <p:cNvPr id="51" name="TextBox 50">
            <a:extLst>
              <a:ext uri="{FF2B5EF4-FFF2-40B4-BE49-F238E27FC236}">
                <a16:creationId xmlns:a16="http://schemas.microsoft.com/office/drawing/2014/main" id="{A75BF337-7B37-CA42-BF11-8EC678A1046F}"/>
              </a:ext>
            </a:extLst>
          </p:cNvPr>
          <p:cNvSpPr txBox="1"/>
          <p:nvPr/>
        </p:nvSpPr>
        <p:spPr>
          <a:xfrm>
            <a:off x="1248283" y="5609173"/>
            <a:ext cx="718466" cy="400110"/>
          </a:xfrm>
          <a:prstGeom prst="rect">
            <a:avLst/>
          </a:prstGeom>
          <a:noFill/>
        </p:spPr>
        <p:txBody>
          <a:bodyPr wrap="none" rtlCol="0">
            <a:spAutoFit/>
          </a:bodyPr>
          <a:lstStyle/>
          <a:p>
            <a:r>
              <a:rPr lang="en-US" sz="2000" dirty="0">
                <a:solidFill>
                  <a:schemeClr val="accent1">
                    <a:lumMod val="75000"/>
                  </a:schemeClr>
                </a:solidFill>
                <a:latin typeface="Lucida Bright" panose="02040602050505020304" pitchFamily="18" charset="77"/>
              </a:rPr>
              <a:t>0.11</a:t>
            </a:r>
            <a:endParaRPr lang="en-US" sz="2000" baseline="-25000" dirty="0">
              <a:solidFill>
                <a:schemeClr val="accent1">
                  <a:lumMod val="75000"/>
                </a:schemeClr>
              </a:solidFill>
              <a:latin typeface="Lucida Bright" panose="02040602050505020304" pitchFamily="18" charset="77"/>
            </a:endParaRPr>
          </a:p>
        </p:txBody>
      </p:sp>
      <p:sp>
        <p:nvSpPr>
          <p:cNvPr id="52" name="TextBox 51">
            <a:extLst>
              <a:ext uri="{FF2B5EF4-FFF2-40B4-BE49-F238E27FC236}">
                <a16:creationId xmlns:a16="http://schemas.microsoft.com/office/drawing/2014/main" id="{952D2EB3-274B-2645-AF84-AE1B85878E05}"/>
              </a:ext>
            </a:extLst>
          </p:cNvPr>
          <p:cNvSpPr txBox="1"/>
          <p:nvPr/>
        </p:nvSpPr>
        <p:spPr>
          <a:xfrm>
            <a:off x="1248283" y="6182211"/>
            <a:ext cx="718466" cy="400110"/>
          </a:xfrm>
          <a:prstGeom prst="rect">
            <a:avLst/>
          </a:prstGeom>
          <a:noFill/>
        </p:spPr>
        <p:txBody>
          <a:bodyPr wrap="none" rtlCol="0">
            <a:spAutoFit/>
          </a:bodyPr>
          <a:lstStyle/>
          <a:p>
            <a:r>
              <a:rPr lang="en-US" sz="2000" dirty="0">
                <a:solidFill>
                  <a:schemeClr val="accent1">
                    <a:lumMod val="75000"/>
                  </a:schemeClr>
                </a:solidFill>
                <a:latin typeface="Lucida Bright" panose="02040602050505020304" pitchFamily="18" charset="77"/>
              </a:rPr>
              <a:t>0.21</a:t>
            </a:r>
            <a:endParaRPr lang="en-US" sz="2000" baseline="-25000" dirty="0">
              <a:solidFill>
                <a:schemeClr val="accent1">
                  <a:lumMod val="75000"/>
                </a:schemeClr>
              </a:solidFill>
              <a:latin typeface="Lucida Bright" panose="02040602050505020304" pitchFamily="18" charset="77"/>
            </a:endParaRPr>
          </a:p>
        </p:txBody>
      </p:sp>
      <p:sp>
        <p:nvSpPr>
          <p:cNvPr id="53" name="TextBox 52">
            <a:extLst>
              <a:ext uri="{FF2B5EF4-FFF2-40B4-BE49-F238E27FC236}">
                <a16:creationId xmlns:a16="http://schemas.microsoft.com/office/drawing/2014/main" id="{E9F7265B-ECCB-D244-9D00-4EFBA8D0774A}"/>
              </a:ext>
            </a:extLst>
          </p:cNvPr>
          <p:cNvSpPr txBox="1"/>
          <p:nvPr/>
        </p:nvSpPr>
        <p:spPr>
          <a:xfrm>
            <a:off x="2068106" y="5609173"/>
            <a:ext cx="718466" cy="400110"/>
          </a:xfrm>
          <a:prstGeom prst="rect">
            <a:avLst/>
          </a:prstGeom>
          <a:noFill/>
        </p:spPr>
        <p:txBody>
          <a:bodyPr wrap="none" rtlCol="0">
            <a:spAutoFit/>
          </a:bodyPr>
          <a:lstStyle/>
          <a:p>
            <a:r>
              <a:rPr lang="en-US" sz="2000" dirty="0">
                <a:solidFill>
                  <a:schemeClr val="accent2">
                    <a:lumMod val="75000"/>
                  </a:schemeClr>
                </a:solidFill>
                <a:latin typeface="Lucida Bright" panose="02040602050505020304" pitchFamily="18" charset="77"/>
              </a:rPr>
              <a:t>0.12</a:t>
            </a:r>
            <a:endParaRPr lang="en-US" sz="2000" baseline="-25000" dirty="0">
              <a:solidFill>
                <a:schemeClr val="accent2">
                  <a:lumMod val="75000"/>
                </a:schemeClr>
              </a:solidFill>
              <a:latin typeface="Lucida Bright" panose="02040602050505020304" pitchFamily="18" charset="77"/>
            </a:endParaRPr>
          </a:p>
        </p:txBody>
      </p:sp>
      <p:sp>
        <p:nvSpPr>
          <p:cNvPr id="54" name="TextBox 53">
            <a:extLst>
              <a:ext uri="{FF2B5EF4-FFF2-40B4-BE49-F238E27FC236}">
                <a16:creationId xmlns:a16="http://schemas.microsoft.com/office/drawing/2014/main" id="{06E4FA87-F3D4-424C-A412-E07E88E55C10}"/>
              </a:ext>
            </a:extLst>
          </p:cNvPr>
          <p:cNvSpPr txBox="1"/>
          <p:nvPr/>
        </p:nvSpPr>
        <p:spPr>
          <a:xfrm>
            <a:off x="2068106" y="6182211"/>
            <a:ext cx="718466" cy="400110"/>
          </a:xfrm>
          <a:prstGeom prst="rect">
            <a:avLst/>
          </a:prstGeom>
          <a:noFill/>
        </p:spPr>
        <p:txBody>
          <a:bodyPr wrap="none" rtlCol="0">
            <a:spAutoFit/>
          </a:bodyPr>
          <a:lstStyle/>
          <a:p>
            <a:r>
              <a:rPr lang="en-US" sz="2000" dirty="0">
                <a:solidFill>
                  <a:schemeClr val="accent2">
                    <a:lumMod val="75000"/>
                  </a:schemeClr>
                </a:solidFill>
                <a:latin typeface="Lucida Bright" panose="02040602050505020304" pitchFamily="18" charset="77"/>
              </a:rPr>
              <a:t>0.08</a:t>
            </a:r>
            <a:endParaRPr lang="en-US" sz="2000" baseline="-25000" dirty="0">
              <a:solidFill>
                <a:schemeClr val="accent2">
                  <a:lumMod val="75000"/>
                </a:schemeClr>
              </a:solidFill>
              <a:latin typeface="Lucida Bright" panose="02040602050505020304" pitchFamily="18" charset="77"/>
            </a:endParaRPr>
          </a:p>
        </p:txBody>
      </p:sp>
      <p:sp>
        <p:nvSpPr>
          <p:cNvPr id="55" name="TextBox 54">
            <a:extLst>
              <a:ext uri="{FF2B5EF4-FFF2-40B4-BE49-F238E27FC236}">
                <a16:creationId xmlns:a16="http://schemas.microsoft.com/office/drawing/2014/main" id="{48C3B9E2-DA2B-424A-8324-7644C7D8A235}"/>
              </a:ext>
            </a:extLst>
          </p:cNvPr>
          <p:cNvSpPr txBox="1"/>
          <p:nvPr/>
        </p:nvSpPr>
        <p:spPr>
          <a:xfrm>
            <a:off x="238675" y="5850372"/>
            <a:ext cx="340158" cy="400110"/>
          </a:xfrm>
          <a:prstGeom prst="rect">
            <a:avLst/>
          </a:prstGeom>
          <a:noFill/>
        </p:spPr>
        <p:txBody>
          <a:bodyPr wrap="none" rtlCol="0">
            <a:spAutoFit/>
          </a:bodyPr>
          <a:lstStyle/>
          <a:p>
            <a:r>
              <a:rPr lang="en-US" sz="2000" dirty="0">
                <a:solidFill>
                  <a:schemeClr val="accent4">
                    <a:lumMod val="50000"/>
                  </a:schemeClr>
                </a:solidFill>
                <a:latin typeface="Lucida Bright" panose="02040602050505020304" pitchFamily="18" charset="77"/>
              </a:rPr>
              <a:t>2</a:t>
            </a:r>
            <a:endParaRPr lang="en-US" sz="2000" baseline="-25000" dirty="0">
              <a:solidFill>
                <a:schemeClr val="accent4">
                  <a:lumMod val="50000"/>
                </a:schemeClr>
              </a:solidFill>
              <a:latin typeface="Lucida Bright" panose="02040602050505020304" pitchFamily="18" charset="77"/>
            </a:endParaRPr>
          </a:p>
        </p:txBody>
      </p:sp>
      <p:sp>
        <p:nvSpPr>
          <p:cNvPr id="56" name="TextBox 55">
            <a:extLst>
              <a:ext uri="{FF2B5EF4-FFF2-40B4-BE49-F238E27FC236}">
                <a16:creationId xmlns:a16="http://schemas.microsoft.com/office/drawing/2014/main" id="{66844CFF-825A-6A43-BF29-3A2BF395356E}"/>
              </a:ext>
            </a:extLst>
          </p:cNvPr>
          <p:cNvSpPr txBox="1"/>
          <p:nvPr/>
        </p:nvSpPr>
        <p:spPr>
          <a:xfrm>
            <a:off x="667586" y="5855881"/>
            <a:ext cx="340158" cy="400110"/>
          </a:xfrm>
          <a:prstGeom prst="rect">
            <a:avLst/>
          </a:prstGeom>
          <a:noFill/>
        </p:spPr>
        <p:txBody>
          <a:bodyPr wrap="none" rtlCol="0">
            <a:spAutoFit/>
          </a:bodyPr>
          <a:lstStyle/>
          <a:p>
            <a:r>
              <a:rPr lang="en-US" sz="2000" dirty="0">
                <a:solidFill>
                  <a:schemeClr val="accent4">
                    <a:lumMod val="50000"/>
                  </a:schemeClr>
                </a:solidFill>
                <a:latin typeface="Lucida Bright" panose="02040602050505020304" pitchFamily="18" charset="77"/>
              </a:rPr>
              <a:t>3</a:t>
            </a:r>
            <a:endParaRPr lang="en-US" sz="2000" baseline="-25000" dirty="0">
              <a:solidFill>
                <a:schemeClr val="accent4">
                  <a:lumMod val="50000"/>
                </a:schemeClr>
              </a:solidFill>
              <a:latin typeface="Lucida Bright" panose="02040602050505020304" pitchFamily="18" charset="77"/>
            </a:endParaRPr>
          </a:p>
        </p:txBody>
      </p:sp>
      <p:sp>
        <p:nvSpPr>
          <p:cNvPr id="14" name="TextBox 13">
            <a:extLst>
              <a:ext uri="{FF2B5EF4-FFF2-40B4-BE49-F238E27FC236}">
                <a16:creationId xmlns:a16="http://schemas.microsoft.com/office/drawing/2014/main" id="{E15E945E-7CE9-C34D-8815-5C78A7060B2A}"/>
              </a:ext>
            </a:extLst>
          </p:cNvPr>
          <p:cNvSpPr txBox="1"/>
          <p:nvPr/>
        </p:nvSpPr>
        <p:spPr>
          <a:xfrm>
            <a:off x="53813" y="5765720"/>
            <a:ext cx="295274" cy="523220"/>
          </a:xfrm>
          <a:prstGeom prst="rect">
            <a:avLst/>
          </a:prstGeom>
          <a:noFill/>
        </p:spPr>
        <p:txBody>
          <a:bodyPr wrap="none" rtlCol="0">
            <a:spAutoFit/>
          </a:bodyPr>
          <a:lstStyle/>
          <a:p>
            <a:r>
              <a:rPr lang="en-US" sz="2800" dirty="0"/>
              <a:t>[</a:t>
            </a:r>
          </a:p>
        </p:txBody>
      </p:sp>
      <p:sp>
        <p:nvSpPr>
          <p:cNvPr id="57" name="TextBox 56">
            <a:extLst>
              <a:ext uri="{FF2B5EF4-FFF2-40B4-BE49-F238E27FC236}">
                <a16:creationId xmlns:a16="http://schemas.microsoft.com/office/drawing/2014/main" id="{3EB76AC6-E444-FB4A-B302-04D12FD42BCB}"/>
              </a:ext>
            </a:extLst>
          </p:cNvPr>
          <p:cNvSpPr txBox="1"/>
          <p:nvPr/>
        </p:nvSpPr>
        <p:spPr>
          <a:xfrm>
            <a:off x="867544" y="5765720"/>
            <a:ext cx="295274" cy="523220"/>
          </a:xfrm>
          <a:prstGeom prst="rect">
            <a:avLst/>
          </a:prstGeom>
          <a:noFill/>
        </p:spPr>
        <p:txBody>
          <a:bodyPr wrap="none" rtlCol="0">
            <a:spAutoFit/>
          </a:bodyPr>
          <a:lstStyle/>
          <a:p>
            <a:r>
              <a:rPr lang="en-US" sz="2800" dirty="0"/>
              <a:t>]</a:t>
            </a:r>
          </a:p>
        </p:txBody>
      </p:sp>
      <p:sp>
        <p:nvSpPr>
          <p:cNvPr id="17" name="Left Bracket 16">
            <a:extLst>
              <a:ext uri="{FF2B5EF4-FFF2-40B4-BE49-F238E27FC236}">
                <a16:creationId xmlns:a16="http://schemas.microsoft.com/office/drawing/2014/main" id="{BA9EA897-3B89-1640-ADB0-A46E3AF4263C}"/>
              </a:ext>
            </a:extLst>
          </p:cNvPr>
          <p:cNvSpPr/>
          <p:nvPr/>
        </p:nvSpPr>
        <p:spPr>
          <a:xfrm>
            <a:off x="1220149" y="5609173"/>
            <a:ext cx="45719" cy="973148"/>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Left Bracket 57">
            <a:extLst>
              <a:ext uri="{FF2B5EF4-FFF2-40B4-BE49-F238E27FC236}">
                <a16:creationId xmlns:a16="http://schemas.microsoft.com/office/drawing/2014/main" id="{F62C5943-17E0-4740-8AC4-2B5F55E28ED0}"/>
              </a:ext>
            </a:extLst>
          </p:cNvPr>
          <p:cNvSpPr/>
          <p:nvPr/>
        </p:nvSpPr>
        <p:spPr>
          <a:xfrm flipH="1">
            <a:off x="2757493" y="5622620"/>
            <a:ext cx="45719" cy="973148"/>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59" name="TextBox 58">
            <a:extLst>
              <a:ext uri="{FF2B5EF4-FFF2-40B4-BE49-F238E27FC236}">
                <a16:creationId xmlns:a16="http://schemas.microsoft.com/office/drawing/2014/main" id="{C4CCE862-EF8D-ED4D-9A83-8B90FE6188DF}"/>
              </a:ext>
            </a:extLst>
          </p:cNvPr>
          <p:cNvSpPr txBox="1"/>
          <p:nvPr/>
        </p:nvSpPr>
        <p:spPr>
          <a:xfrm>
            <a:off x="3631181" y="5850372"/>
            <a:ext cx="718466" cy="400110"/>
          </a:xfrm>
          <a:prstGeom prst="rect">
            <a:avLst/>
          </a:prstGeom>
          <a:noFill/>
        </p:spPr>
        <p:txBody>
          <a:bodyPr wrap="none" rtlCol="0">
            <a:spAutoFit/>
          </a:bodyPr>
          <a:lstStyle/>
          <a:p>
            <a:r>
              <a:rPr lang="en-US" sz="2000" dirty="0">
                <a:solidFill>
                  <a:schemeClr val="accent4">
                    <a:lumMod val="50000"/>
                  </a:schemeClr>
                </a:solidFill>
                <a:latin typeface="Lucida Bright" panose="02040602050505020304" pitchFamily="18" charset="77"/>
              </a:rPr>
              <a:t>0.85</a:t>
            </a:r>
            <a:endParaRPr lang="en-US" sz="2000" baseline="-25000" dirty="0">
              <a:solidFill>
                <a:schemeClr val="accent4">
                  <a:lumMod val="50000"/>
                </a:schemeClr>
              </a:solidFill>
              <a:latin typeface="Lucida Bright" panose="02040602050505020304" pitchFamily="18" charset="77"/>
            </a:endParaRPr>
          </a:p>
        </p:txBody>
      </p:sp>
      <p:sp>
        <p:nvSpPr>
          <p:cNvPr id="60" name="TextBox 59">
            <a:extLst>
              <a:ext uri="{FF2B5EF4-FFF2-40B4-BE49-F238E27FC236}">
                <a16:creationId xmlns:a16="http://schemas.microsoft.com/office/drawing/2014/main" id="{7D9C34DC-A704-6247-8732-CE41098644C7}"/>
              </a:ext>
            </a:extLst>
          </p:cNvPr>
          <p:cNvSpPr txBox="1"/>
          <p:nvPr/>
        </p:nvSpPr>
        <p:spPr>
          <a:xfrm>
            <a:off x="4312056" y="5850372"/>
            <a:ext cx="718466" cy="400110"/>
          </a:xfrm>
          <a:prstGeom prst="rect">
            <a:avLst/>
          </a:prstGeom>
          <a:noFill/>
        </p:spPr>
        <p:txBody>
          <a:bodyPr wrap="none" rtlCol="0">
            <a:spAutoFit/>
          </a:bodyPr>
          <a:lstStyle/>
          <a:p>
            <a:r>
              <a:rPr lang="en-US" sz="2000" dirty="0">
                <a:solidFill>
                  <a:schemeClr val="accent4">
                    <a:lumMod val="50000"/>
                  </a:schemeClr>
                </a:solidFill>
                <a:latin typeface="Lucida Bright" panose="02040602050505020304" pitchFamily="18" charset="77"/>
              </a:rPr>
              <a:t>0.48</a:t>
            </a:r>
            <a:endParaRPr lang="en-US" sz="2000" baseline="-25000" dirty="0">
              <a:solidFill>
                <a:schemeClr val="accent4">
                  <a:lumMod val="50000"/>
                </a:schemeClr>
              </a:solidFill>
              <a:latin typeface="Lucida Bright" panose="02040602050505020304" pitchFamily="18" charset="77"/>
            </a:endParaRPr>
          </a:p>
        </p:txBody>
      </p:sp>
      <p:sp>
        <p:nvSpPr>
          <p:cNvPr id="61" name="TextBox 60">
            <a:extLst>
              <a:ext uri="{FF2B5EF4-FFF2-40B4-BE49-F238E27FC236}">
                <a16:creationId xmlns:a16="http://schemas.microsoft.com/office/drawing/2014/main" id="{B92A9B77-E56A-1642-8EE4-5728A8762A32}"/>
              </a:ext>
            </a:extLst>
          </p:cNvPr>
          <p:cNvSpPr txBox="1"/>
          <p:nvPr/>
        </p:nvSpPr>
        <p:spPr>
          <a:xfrm>
            <a:off x="3446319" y="5765720"/>
            <a:ext cx="295274" cy="523220"/>
          </a:xfrm>
          <a:prstGeom prst="rect">
            <a:avLst/>
          </a:prstGeom>
          <a:noFill/>
        </p:spPr>
        <p:txBody>
          <a:bodyPr wrap="none" rtlCol="0">
            <a:spAutoFit/>
          </a:bodyPr>
          <a:lstStyle/>
          <a:p>
            <a:r>
              <a:rPr lang="en-US" sz="2800" dirty="0"/>
              <a:t>[</a:t>
            </a:r>
          </a:p>
        </p:txBody>
      </p:sp>
      <p:sp>
        <p:nvSpPr>
          <p:cNvPr id="62" name="TextBox 61">
            <a:extLst>
              <a:ext uri="{FF2B5EF4-FFF2-40B4-BE49-F238E27FC236}">
                <a16:creationId xmlns:a16="http://schemas.microsoft.com/office/drawing/2014/main" id="{A2E6433D-9FD5-9045-AA2A-CC87125228A2}"/>
              </a:ext>
            </a:extLst>
          </p:cNvPr>
          <p:cNvSpPr txBox="1"/>
          <p:nvPr/>
        </p:nvSpPr>
        <p:spPr>
          <a:xfrm>
            <a:off x="4901341" y="5765720"/>
            <a:ext cx="295274" cy="523220"/>
          </a:xfrm>
          <a:prstGeom prst="rect">
            <a:avLst/>
          </a:prstGeom>
          <a:noFill/>
        </p:spPr>
        <p:txBody>
          <a:bodyPr wrap="none" rtlCol="0">
            <a:spAutoFit/>
          </a:bodyPr>
          <a:lstStyle/>
          <a:p>
            <a:r>
              <a:rPr lang="en-US" sz="2800" dirty="0"/>
              <a:t>]</a:t>
            </a:r>
          </a:p>
        </p:txBody>
      </p:sp>
      <p:sp>
        <p:nvSpPr>
          <p:cNvPr id="18" name="TextBox 17">
            <a:extLst>
              <a:ext uri="{FF2B5EF4-FFF2-40B4-BE49-F238E27FC236}">
                <a16:creationId xmlns:a16="http://schemas.microsoft.com/office/drawing/2014/main" id="{595B9395-C661-894F-A53D-E839444C8379}"/>
              </a:ext>
            </a:extLst>
          </p:cNvPr>
          <p:cNvSpPr txBox="1"/>
          <p:nvPr/>
        </p:nvSpPr>
        <p:spPr>
          <a:xfrm>
            <a:off x="2995620" y="5765720"/>
            <a:ext cx="364202" cy="523220"/>
          </a:xfrm>
          <a:prstGeom prst="rect">
            <a:avLst/>
          </a:prstGeom>
          <a:noFill/>
        </p:spPr>
        <p:txBody>
          <a:bodyPr wrap="none" rtlCol="0">
            <a:spAutoFit/>
          </a:bodyPr>
          <a:lstStyle/>
          <a:p>
            <a:r>
              <a:rPr lang="en-US" sz="2800" dirty="0"/>
              <a:t>=</a:t>
            </a:r>
          </a:p>
        </p:txBody>
      </p:sp>
      <p:sp>
        <p:nvSpPr>
          <p:cNvPr id="63" name="TextBox 62">
            <a:extLst>
              <a:ext uri="{FF2B5EF4-FFF2-40B4-BE49-F238E27FC236}">
                <a16:creationId xmlns:a16="http://schemas.microsoft.com/office/drawing/2014/main" id="{C31B1990-943C-B34B-A3D3-14CDE17FF2BB}"/>
              </a:ext>
            </a:extLst>
          </p:cNvPr>
          <p:cNvSpPr txBox="1"/>
          <p:nvPr/>
        </p:nvSpPr>
        <p:spPr>
          <a:xfrm>
            <a:off x="104690" y="4611458"/>
            <a:ext cx="5836023" cy="523220"/>
          </a:xfrm>
          <a:prstGeom prst="rect">
            <a:avLst/>
          </a:prstGeom>
          <a:noFill/>
        </p:spPr>
        <p:txBody>
          <a:bodyPr wrap="square" rtlCol="0">
            <a:spAutoFit/>
          </a:bodyPr>
          <a:lstStyle/>
          <a:p>
            <a:r>
              <a:rPr lang="en-US" sz="2800" dirty="0"/>
              <a:t>Forward propagation:</a:t>
            </a:r>
          </a:p>
        </p:txBody>
      </p:sp>
    </p:spTree>
    <p:extLst>
      <p:ext uri="{BB962C8B-B14F-4D97-AF65-F5344CB8AC3E}">
        <p14:creationId xmlns:p14="http://schemas.microsoft.com/office/powerpoint/2010/main" val="47780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55" grpId="0"/>
      <p:bldP spid="56" grpId="0"/>
      <p:bldP spid="14" grpId="0"/>
      <p:bldP spid="57" grpId="0"/>
      <p:bldP spid="17" grpId="0" animBg="1"/>
      <p:bldP spid="58" grpId="0" animBg="1"/>
      <p:bldP spid="59" grpId="0"/>
      <p:bldP spid="60" grpId="0"/>
      <p:bldP spid="61" grpId="0"/>
      <p:bldP spid="62" grpId="0"/>
      <p:bldP spid="18" grpId="0"/>
      <p:bldP spid="6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a:extLst>
              <a:ext uri="{FF2B5EF4-FFF2-40B4-BE49-F238E27FC236}">
                <a16:creationId xmlns:a16="http://schemas.microsoft.com/office/drawing/2014/main" id="{A0268F81-5F31-BA40-98B5-95CB59898E9E}"/>
              </a:ext>
            </a:extLst>
          </p:cNvPr>
          <p:cNvCxnSpPr>
            <a:cxnSpLocks/>
            <a:stCxn id="4" idx="6"/>
            <a:endCxn id="6" idx="2"/>
          </p:cNvCxnSpPr>
          <p:nvPr/>
        </p:nvCxnSpPr>
        <p:spPr>
          <a:xfrm>
            <a:off x="4572000" y="1425388"/>
            <a:ext cx="1647267" cy="12469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FF51C0E-300C-834B-BEA1-2904C5FF0125}"/>
              </a:ext>
            </a:extLst>
          </p:cNvPr>
          <p:cNvCxnSpPr>
            <a:cxnSpLocks/>
            <a:stCxn id="5" idx="6"/>
            <a:endCxn id="6" idx="2"/>
          </p:cNvCxnSpPr>
          <p:nvPr/>
        </p:nvCxnSpPr>
        <p:spPr>
          <a:xfrm flipV="1">
            <a:off x="4572000" y="2672338"/>
            <a:ext cx="1647267" cy="11816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AE2DA-0FBA-4D44-BE8F-515312360F61}"/>
              </a:ext>
            </a:extLst>
          </p:cNvPr>
          <p:cNvCxnSpPr>
            <a:stCxn id="2" idx="6"/>
            <a:endCxn id="4" idx="2"/>
          </p:cNvCxnSpPr>
          <p:nvPr/>
        </p:nvCxnSpPr>
        <p:spPr>
          <a:xfrm>
            <a:off x="1882588" y="1425388"/>
            <a:ext cx="18288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EC1855-0F0E-DF41-A20F-98E161E1630B}"/>
              </a:ext>
            </a:extLst>
          </p:cNvPr>
          <p:cNvCxnSpPr>
            <a:cxnSpLocks/>
            <a:stCxn id="2" idx="6"/>
            <a:endCxn id="5" idx="1"/>
          </p:cNvCxnSpPr>
          <p:nvPr/>
        </p:nvCxnSpPr>
        <p:spPr>
          <a:xfrm>
            <a:off x="1882588" y="1425388"/>
            <a:ext cx="1954834" cy="212430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87828F-517E-E24A-A82A-2DF92AD3907C}"/>
              </a:ext>
            </a:extLst>
          </p:cNvPr>
          <p:cNvCxnSpPr>
            <a:cxnSpLocks/>
            <a:stCxn id="3" idx="6"/>
            <a:endCxn id="4" idx="3"/>
          </p:cNvCxnSpPr>
          <p:nvPr/>
        </p:nvCxnSpPr>
        <p:spPr>
          <a:xfrm flipV="1">
            <a:off x="1882588" y="1729660"/>
            <a:ext cx="1954834" cy="2112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9ED3A5-7FD2-F24A-9966-F6F95CE4BD5A}"/>
              </a:ext>
            </a:extLst>
          </p:cNvPr>
          <p:cNvCxnSpPr>
            <a:cxnSpLocks/>
            <a:stCxn id="3" idx="6"/>
            <a:endCxn id="5" idx="2"/>
          </p:cNvCxnSpPr>
          <p:nvPr/>
        </p:nvCxnSpPr>
        <p:spPr>
          <a:xfrm>
            <a:off x="1882588" y="3841739"/>
            <a:ext cx="1828800" cy="1222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97D23840-227D-234D-9E65-655BEB0A0C5A}"/>
              </a:ext>
            </a:extLst>
          </p:cNvPr>
          <p:cNvSpPr/>
          <p:nvPr/>
        </p:nvSpPr>
        <p:spPr>
          <a:xfrm>
            <a:off x="1021976" y="995082"/>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EE20C92-6497-A04E-A5D0-01ACBD442F76}"/>
              </a:ext>
            </a:extLst>
          </p:cNvPr>
          <p:cNvSpPr/>
          <p:nvPr/>
        </p:nvSpPr>
        <p:spPr>
          <a:xfrm>
            <a:off x="1021976" y="3411433"/>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1727A7D-3A01-AF46-B078-54074A7716F0}"/>
              </a:ext>
            </a:extLst>
          </p:cNvPr>
          <p:cNvSpPr/>
          <p:nvPr/>
        </p:nvSpPr>
        <p:spPr>
          <a:xfrm>
            <a:off x="3711388" y="995082"/>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27B294-79B6-1942-85B2-DDCABD84FDA1}"/>
              </a:ext>
            </a:extLst>
          </p:cNvPr>
          <p:cNvSpPr/>
          <p:nvPr/>
        </p:nvSpPr>
        <p:spPr>
          <a:xfrm>
            <a:off x="3711388" y="3423660"/>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15B3D4-6FB4-8C4C-BBDC-6ED93F4B1F02}"/>
              </a:ext>
            </a:extLst>
          </p:cNvPr>
          <p:cNvSpPr/>
          <p:nvPr/>
        </p:nvSpPr>
        <p:spPr>
          <a:xfrm>
            <a:off x="6219267" y="2242032"/>
            <a:ext cx="860612" cy="86061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8BC0E8B-8DEA-B048-9662-840024467BE8}"/>
              </a:ext>
            </a:extLst>
          </p:cNvPr>
          <p:cNvSpPr/>
          <p:nvPr/>
        </p:nvSpPr>
        <p:spPr>
          <a:xfrm>
            <a:off x="2810435" y="1190064"/>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3BF1C85-163B-3549-A48A-148039A436F2}"/>
              </a:ext>
            </a:extLst>
          </p:cNvPr>
          <p:cNvSpPr/>
          <p:nvPr/>
        </p:nvSpPr>
        <p:spPr>
          <a:xfrm>
            <a:off x="3065929" y="1984990"/>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5CDA38F-328F-E441-89CE-2C42FAB3A811}"/>
              </a:ext>
            </a:extLst>
          </p:cNvPr>
          <p:cNvSpPr/>
          <p:nvPr/>
        </p:nvSpPr>
        <p:spPr>
          <a:xfrm>
            <a:off x="2998694" y="2791813"/>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C36CA11-218B-6F4D-8B59-2AC14A951E9B}"/>
              </a:ext>
            </a:extLst>
          </p:cNvPr>
          <p:cNvSpPr/>
          <p:nvPr/>
        </p:nvSpPr>
        <p:spPr>
          <a:xfrm>
            <a:off x="2810435" y="3650546"/>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4B2BBC2-1B96-4E46-965E-E0EF61701043}"/>
              </a:ext>
            </a:extLst>
          </p:cNvPr>
          <p:cNvSpPr/>
          <p:nvPr/>
        </p:nvSpPr>
        <p:spPr>
          <a:xfrm>
            <a:off x="5130912" y="1885685"/>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129514D-0B4A-0E46-8BF9-196F525C764A}"/>
              </a:ext>
            </a:extLst>
          </p:cNvPr>
          <p:cNvSpPr/>
          <p:nvPr/>
        </p:nvSpPr>
        <p:spPr>
          <a:xfrm>
            <a:off x="5130912" y="2989728"/>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5C2BBED-2730-8D41-9843-42DFFA171F9E}"/>
              </a:ext>
            </a:extLst>
          </p:cNvPr>
          <p:cNvSpPr txBox="1"/>
          <p:nvPr/>
        </p:nvSpPr>
        <p:spPr>
          <a:xfrm>
            <a:off x="1248283" y="1137491"/>
            <a:ext cx="441146" cy="584775"/>
          </a:xfrm>
          <a:prstGeom prst="rect">
            <a:avLst/>
          </a:prstGeom>
          <a:noFill/>
        </p:spPr>
        <p:txBody>
          <a:bodyPr wrap="none" rtlCol="0">
            <a:spAutoFit/>
          </a:bodyPr>
          <a:lstStyle/>
          <a:p>
            <a:r>
              <a:rPr lang="en-US" sz="3200" b="1" dirty="0">
                <a:latin typeface="Lucida Bright" panose="02040602050505020304" pitchFamily="18" charset="77"/>
              </a:rPr>
              <a:t>2</a:t>
            </a:r>
            <a:endParaRPr lang="en-US" sz="3200" b="1" baseline="-25000" dirty="0">
              <a:latin typeface="Lucida Bright" panose="02040602050505020304" pitchFamily="18" charset="77"/>
            </a:endParaRPr>
          </a:p>
        </p:txBody>
      </p:sp>
      <p:sp>
        <p:nvSpPr>
          <p:cNvPr id="41" name="TextBox 40">
            <a:extLst>
              <a:ext uri="{FF2B5EF4-FFF2-40B4-BE49-F238E27FC236}">
                <a16:creationId xmlns:a16="http://schemas.microsoft.com/office/drawing/2014/main" id="{71A2C6CA-1163-6540-B7BB-2BD4EB8662A5}"/>
              </a:ext>
            </a:extLst>
          </p:cNvPr>
          <p:cNvSpPr txBox="1"/>
          <p:nvPr/>
        </p:nvSpPr>
        <p:spPr>
          <a:xfrm>
            <a:off x="1248283" y="3536418"/>
            <a:ext cx="441146" cy="584775"/>
          </a:xfrm>
          <a:prstGeom prst="rect">
            <a:avLst/>
          </a:prstGeom>
          <a:noFill/>
        </p:spPr>
        <p:txBody>
          <a:bodyPr wrap="none" rtlCol="0">
            <a:spAutoFit/>
          </a:bodyPr>
          <a:lstStyle>
            <a:defPPr>
              <a:defRPr lang="en-US"/>
            </a:defPPr>
            <a:lvl1pPr>
              <a:defRPr sz="3200" b="1">
                <a:latin typeface="Lucida Bright" panose="02040602050505020304" pitchFamily="18" charset="77"/>
              </a:defRPr>
            </a:lvl1pPr>
          </a:lstStyle>
          <a:p>
            <a:r>
              <a:rPr lang="en-US" dirty="0"/>
              <a:t>3</a:t>
            </a:r>
          </a:p>
        </p:txBody>
      </p:sp>
      <p:sp>
        <p:nvSpPr>
          <p:cNvPr id="42" name="TextBox 41">
            <a:extLst>
              <a:ext uri="{FF2B5EF4-FFF2-40B4-BE49-F238E27FC236}">
                <a16:creationId xmlns:a16="http://schemas.microsoft.com/office/drawing/2014/main" id="{8C01FE35-DD12-8A4C-A4E8-35BBCDB49056}"/>
              </a:ext>
            </a:extLst>
          </p:cNvPr>
          <p:cNvSpPr txBox="1"/>
          <p:nvPr/>
        </p:nvSpPr>
        <p:spPr>
          <a:xfrm>
            <a:off x="6409908" y="2410728"/>
            <a:ext cx="609462" cy="523220"/>
          </a:xfrm>
          <a:prstGeom prst="rect">
            <a:avLst/>
          </a:prstGeom>
          <a:noFill/>
        </p:spPr>
        <p:txBody>
          <a:bodyPr wrap="none" rtlCol="0">
            <a:spAutoFit/>
          </a:bodyPr>
          <a:lstStyle/>
          <a:p>
            <a:r>
              <a:rPr lang="en-US" sz="2800" dirty="0">
                <a:latin typeface="Lucida Bright" panose="02040602050505020304" pitchFamily="18" charset="77"/>
              </a:rPr>
              <a:t>O</a:t>
            </a:r>
            <a:r>
              <a:rPr lang="en-US" sz="2800" baseline="-25000" dirty="0">
                <a:latin typeface="Lucida Bright" panose="02040602050505020304" pitchFamily="18" charset="77"/>
              </a:rPr>
              <a:t>1</a:t>
            </a:r>
          </a:p>
        </p:txBody>
      </p:sp>
      <p:sp>
        <p:nvSpPr>
          <p:cNvPr id="43" name="TextBox 42">
            <a:extLst>
              <a:ext uri="{FF2B5EF4-FFF2-40B4-BE49-F238E27FC236}">
                <a16:creationId xmlns:a16="http://schemas.microsoft.com/office/drawing/2014/main" id="{D9574D98-317A-5A42-B9D1-EB4CD48EB8DF}"/>
              </a:ext>
            </a:extLst>
          </p:cNvPr>
          <p:cNvSpPr txBox="1"/>
          <p:nvPr/>
        </p:nvSpPr>
        <p:spPr>
          <a:xfrm>
            <a:off x="2777105" y="1213429"/>
            <a:ext cx="718466" cy="400110"/>
          </a:xfrm>
          <a:prstGeom prst="rect">
            <a:avLst/>
          </a:prstGeom>
          <a:noFill/>
        </p:spPr>
        <p:txBody>
          <a:bodyPr wrap="none" rtlCol="0">
            <a:spAutoFit/>
          </a:bodyPr>
          <a:lstStyle/>
          <a:p>
            <a:r>
              <a:rPr lang="en-US" sz="2000" dirty="0">
                <a:latin typeface="Lucida Bright" panose="02040602050505020304" pitchFamily="18" charset="77"/>
              </a:rPr>
              <a:t>0.11</a:t>
            </a:r>
            <a:endParaRPr lang="en-US" sz="2000" baseline="-25000" dirty="0">
              <a:latin typeface="Lucida Bright" panose="02040602050505020304" pitchFamily="18" charset="77"/>
            </a:endParaRPr>
          </a:p>
        </p:txBody>
      </p:sp>
      <p:sp>
        <p:nvSpPr>
          <p:cNvPr id="49" name="TextBox 48">
            <a:extLst>
              <a:ext uri="{FF2B5EF4-FFF2-40B4-BE49-F238E27FC236}">
                <a16:creationId xmlns:a16="http://schemas.microsoft.com/office/drawing/2014/main" id="{8533B4F2-3255-6446-AE8A-93A25CD13C56}"/>
              </a:ext>
            </a:extLst>
          </p:cNvPr>
          <p:cNvSpPr txBox="1"/>
          <p:nvPr/>
        </p:nvSpPr>
        <p:spPr>
          <a:xfrm>
            <a:off x="3710390" y="1134584"/>
            <a:ext cx="933269" cy="523220"/>
          </a:xfrm>
          <a:prstGeom prst="rect">
            <a:avLst/>
          </a:prstGeom>
          <a:noFill/>
        </p:spPr>
        <p:txBody>
          <a:bodyPr wrap="none" rtlCol="0">
            <a:spAutoFit/>
          </a:bodyPr>
          <a:lstStyle/>
          <a:p>
            <a:r>
              <a:rPr lang="en-US" sz="2800" dirty="0">
                <a:latin typeface="Lucida Bright" panose="02040602050505020304" pitchFamily="18" charset="77"/>
              </a:rPr>
              <a:t>0.85</a:t>
            </a:r>
            <a:endParaRPr lang="en-US" sz="2800" baseline="-25000" dirty="0">
              <a:latin typeface="Lucida Bright" panose="02040602050505020304" pitchFamily="18" charset="77"/>
            </a:endParaRPr>
          </a:p>
        </p:txBody>
      </p:sp>
      <p:sp>
        <p:nvSpPr>
          <p:cNvPr id="37" name="TextBox 36">
            <a:extLst>
              <a:ext uri="{FF2B5EF4-FFF2-40B4-BE49-F238E27FC236}">
                <a16:creationId xmlns:a16="http://schemas.microsoft.com/office/drawing/2014/main" id="{3A3A949F-BBD9-1741-BABE-F7248647E18F}"/>
              </a:ext>
            </a:extLst>
          </p:cNvPr>
          <p:cNvSpPr txBox="1"/>
          <p:nvPr/>
        </p:nvSpPr>
        <p:spPr>
          <a:xfrm>
            <a:off x="6351286" y="3388936"/>
            <a:ext cx="5836023" cy="523220"/>
          </a:xfrm>
          <a:prstGeom prst="rect">
            <a:avLst/>
          </a:prstGeom>
          <a:noFill/>
        </p:spPr>
        <p:txBody>
          <a:bodyPr wrap="square" rtlCol="0">
            <a:spAutoFit/>
          </a:bodyPr>
          <a:lstStyle/>
          <a:p>
            <a:r>
              <a:rPr lang="en-US" sz="2800" dirty="0"/>
              <a:t>Actual output = 1</a:t>
            </a:r>
          </a:p>
        </p:txBody>
      </p:sp>
      <p:sp>
        <p:nvSpPr>
          <p:cNvPr id="32" name="TextBox 31">
            <a:extLst>
              <a:ext uri="{FF2B5EF4-FFF2-40B4-BE49-F238E27FC236}">
                <a16:creationId xmlns:a16="http://schemas.microsoft.com/office/drawing/2014/main" id="{49E0334A-7839-904A-8EFF-594EE1A73CB8}"/>
              </a:ext>
            </a:extLst>
          </p:cNvPr>
          <p:cNvSpPr txBox="1"/>
          <p:nvPr/>
        </p:nvSpPr>
        <p:spPr>
          <a:xfrm>
            <a:off x="1183347" y="181550"/>
            <a:ext cx="5836023" cy="523220"/>
          </a:xfrm>
          <a:prstGeom prst="rect">
            <a:avLst/>
          </a:prstGeom>
          <a:noFill/>
        </p:spPr>
        <p:txBody>
          <a:bodyPr wrap="square" rtlCol="0">
            <a:spAutoFit/>
          </a:bodyPr>
          <a:lstStyle/>
          <a:p>
            <a:r>
              <a:rPr lang="en-US" sz="2800" dirty="0"/>
              <a:t>Start with random parameters</a:t>
            </a:r>
          </a:p>
        </p:txBody>
      </p:sp>
      <p:sp>
        <p:nvSpPr>
          <p:cNvPr id="33" name="TextBox 32">
            <a:extLst>
              <a:ext uri="{FF2B5EF4-FFF2-40B4-BE49-F238E27FC236}">
                <a16:creationId xmlns:a16="http://schemas.microsoft.com/office/drawing/2014/main" id="{D7D97844-1EE3-F44B-9D4A-4033C67CD8A0}"/>
              </a:ext>
            </a:extLst>
          </p:cNvPr>
          <p:cNvSpPr txBox="1"/>
          <p:nvPr/>
        </p:nvSpPr>
        <p:spPr>
          <a:xfrm>
            <a:off x="3022702" y="2010618"/>
            <a:ext cx="718466" cy="400110"/>
          </a:xfrm>
          <a:prstGeom prst="rect">
            <a:avLst/>
          </a:prstGeom>
          <a:noFill/>
        </p:spPr>
        <p:txBody>
          <a:bodyPr wrap="none" rtlCol="0">
            <a:spAutoFit/>
          </a:bodyPr>
          <a:lstStyle/>
          <a:p>
            <a:r>
              <a:rPr lang="en-US" sz="2000" dirty="0">
                <a:latin typeface="Lucida Bright" panose="02040602050505020304" pitchFamily="18" charset="77"/>
              </a:rPr>
              <a:t>0.21</a:t>
            </a:r>
            <a:endParaRPr lang="en-US" sz="2000" baseline="-25000" dirty="0">
              <a:latin typeface="Lucida Bright" panose="02040602050505020304" pitchFamily="18" charset="77"/>
            </a:endParaRPr>
          </a:p>
        </p:txBody>
      </p:sp>
      <p:sp>
        <p:nvSpPr>
          <p:cNvPr id="34" name="TextBox 33">
            <a:extLst>
              <a:ext uri="{FF2B5EF4-FFF2-40B4-BE49-F238E27FC236}">
                <a16:creationId xmlns:a16="http://schemas.microsoft.com/office/drawing/2014/main" id="{DA9314A1-C50E-C94B-82EA-D16C0365EC37}"/>
              </a:ext>
            </a:extLst>
          </p:cNvPr>
          <p:cNvSpPr txBox="1"/>
          <p:nvPr/>
        </p:nvSpPr>
        <p:spPr>
          <a:xfrm>
            <a:off x="2955467" y="2836722"/>
            <a:ext cx="718466" cy="400110"/>
          </a:xfrm>
          <a:prstGeom prst="rect">
            <a:avLst/>
          </a:prstGeom>
          <a:noFill/>
        </p:spPr>
        <p:txBody>
          <a:bodyPr wrap="none" rtlCol="0">
            <a:spAutoFit/>
          </a:bodyPr>
          <a:lstStyle/>
          <a:p>
            <a:r>
              <a:rPr lang="en-US" sz="2000" dirty="0">
                <a:latin typeface="Lucida Bright" panose="02040602050505020304" pitchFamily="18" charset="77"/>
              </a:rPr>
              <a:t>0.12</a:t>
            </a:r>
            <a:endParaRPr lang="en-US" sz="2000" baseline="-25000" dirty="0">
              <a:latin typeface="Lucida Bright" panose="02040602050505020304" pitchFamily="18" charset="77"/>
            </a:endParaRPr>
          </a:p>
        </p:txBody>
      </p:sp>
      <p:sp>
        <p:nvSpPr>
          <p:cNvPr id="36" name="TextBox 35">
            <a:extLst>
              <a:ext uri="{FF2B5EF4-FFF2-40B4-BE49-F238E27FC236}">
                <a16:creationId xmlns:a16="http://schemas.microsoft.com/office/drawing/2014/main" id="{F1D281FA-FE29-2E48-BA7C-A4B10B7EBF2A}"/>
              </a:ext>
            </a:extLst>
          </p:cNvPr>
          <p:cNvSpPr txBox="1"/>
          <p:nvPr/>
        </p:nvSpPr>
        <p:spPr>
          <a:xfrm>
            <a:off x="2763658" y="3691829"/>
            <a:ext cx="718466" cy="400110"/>
          </a:xfrm>
          <a:prstGeom prst="rect">
            <a:avLst/>
          </a:prstGeom>
          <a:noFill/>
        </p:spPr>
        <p:txBody>
          <a:bodyPr wrap="none" rtlCol="0">
            <a:spAutoFit/>
          </a:bodyPr>
          <a:lstStyle/>
          <a:p>
            <a:r>
              <a:rPr lang="en-US" sz="2000" dirty="0">
                <a:latin typeface="Lucida Bright" panose="02040602050505020304" pitchFamily="18" charset="77"/>
              </a:rPr>
              <a:t>0.08</a:t>
            </a:r>
            <a:endParaRPr lang="en-US" sz="2000" baseline="-25000" dirty="0">
              <a:latin typeface="Lucida Bright" panose="02040602050505020304" pitchFamily="18" charset="77"/>
            </a:endParaRPr>
          </a:p>
        </p:txBody>
      </p:sp>
      <p:sp>
        <p:nvSpPr>
          <p:cNvPr id="38" name="TextBox 37">
            <a:extLst>
              <a:ext uri="{FF2B5EF4-FFF2-40B4-BE49-F238E27FC236}">
                <a16:creationId xmlns:a16="http://schemas.microsoft.com/office/drawing/2014/main" id="{111217BB-1823-D447-AC86-C9E5E058369B}"/>
              </a:ext>
            </a:extLst>
          </p:cNvPr>
          <p:cNvSpPr txBox="1"/>
          <p:nvPr/>
        </p:nvSpPr>
        <p:spPr>
          <a:xfrm>
            <a:off x="5122911" y="3037343"/>
            <a:ext cx="718466" cy="400110"/>
          </a:xfrm>
          <a:prstGeom prst="rect">
            <a:avLst/>
          </a:prstGeom>
          <a:noFill/>
        </p:spPr>
        <p:txBody>
          <a:bodyPr wrap="none" rtlCol="0">
            <a:spAutoFit/>
          </a:bodyPr>
          <a:lstStyle/>
          <a:p>
            <a:r>
              <a:rPr lang="en-US" sz="2000" dirty="0">
                <a:latin typeface="Lucida Bright" panose="02040602050505020304" pitchFamily="18" charset="77"/>
              </a:rPr>
              <a:t>0.15</a:t>
            </a:r>
            <a:endParaRPr lang="en-US" sz="2000" baseline="-25000" dirty="0">
              <a:latin typeface="Lucida Bright" panose="02040602050505020304" pitchFamily="18" charset="77"/>
            </a:endParaRPr>
          </a:p>
        </p:txBody>
      </p:sp>
      <p:sp>
        <p:nvSpPr>
          <p:cNvPr id="39" name="TextBox 38">
            <a:extLst>
              <a:ext uri="{FF2B5EF4-FFF2-40B4-BE49-F238E27FC236}">
                <a16:creationId xmlns:a16="http://schemas.microsoft.com/office/drawing/2014/main" id="{56AFF561-1957-A14A-A130-E8AB5248E116}"/>
              </a:ext>
            </a:extLst>
          </p:cNvPr>
          <p:cNvSpPr txBox="1"/>
          <p:nvPr/>
        </p:nvSpPr>
        <p:spPr>
          <a:xfrm>
            <a:off x="5087685" y="1920953"/>
            <a:ext cx="718466" cy="400110"/>
          </a:xfrm>
          <a:prstGeom prst="rect">
            <a:avLst/>
          </a:prstGeom>
          <a:noFill/>
        </p:spPr>
        <p:txBody>
          <a:bodyPr wrap="none" rtlCol="0">
            <a:spAutoFit/>
          </a:bodyPr>
          <a:lstStyle/>
          <a:p>
            <a:r>
              <a:rPr lang="en-US" sz="2000" dirty="0">
                <a:latin typeface="Lucida Bright" panose="02040602050505020304" pitchFamily="18" charset="77"/>
              </a:rPr>
              <a:t>0.14</a:t>
            </a:r>
            <a:endParaRPr lang="en-US" sz="2000" baseline="-25000" dirty="0">
              <a:latin typeface="Lucida Bright" panose="02040602050505020304" pitchFamily="18" charset="77"/>
            </a:endParaRPr>
          </a:p>
        </p:txBody>
      </p:sp>
      <p:sp>
        <p:nvSpPr>
          <p:cNvPr id="51" name="TextBox 50">
            <a:extLst>
              <a:ext uri="{FF2B5EF4-FFF2-40B4-BE49-F238E27FC236}">
                <a16:creationId xmlns:a16="http://schemas.microsoft.com/office/drawing/2014/main" id="{A75BF337-7B37-CA42-BF11-8EC678A1046F}"/>
              </a:ext>
            </a:extLst>
          </p:cNvPr>
          <p:cNvSpPr txBox="1"/>
          <p:nvPr/>
        </p:nvSpPr>
        <p:spPr>
          <a:xfrm>
            <a:off x="1248283" y="5609173"/>
            <a:ext cx="718466" cy="400110"/>
          </a:xfrm>
          <a:prstGeom prst="rect">
            <a:avLst/>
          </a:prstGeom>
          <a:noFill/>
        </p:spPr>
        <p:txBody>
          <a:bodyPr wrap="none" rtlCol="0">
            <a:spAutoFit/>
          </a:bodyPr>
          <a:lstStyle/>
          <a:p>
            <a:r>
              <a:rPr lang="en-US" sz="2000" dirty="0">
                <a:solidFill>
                  <a:schemeClr val="accent1">
                    <a:lumMod val="75000"/>
                  </a:schemeClr>
                </a:solidFill>
                <a:latin typeface="Lucida Bright" panose="02040602050505020304" pitchFamily="18" charset="77"/>
              </a:rPr>
              <a:t>0.11</a:t>
            </a:r>
            <a:endParaRPr lang="en-US" sz="2000" baseline="-25000" dirty="0">
              <a:solidFill>
                <a:schemeClr val="accent1">
                  <a:lumMod val="75000"/>
                </a:schemeClr>
              </a:solidFill>
              <a:latin typeface="Lucida Bright" panose="02040602050505020304" pitchFamily="18" charset="77"/>
            </a:endParaRPr>
          </a:p>
        </p:txBody>
      </p:sp>
      <p:sp>
        <p:nvSpPr>
          <p:cNvPr id="52" name="TextBox 51">
            <a:extLst>
              <a:ext uri="{FF2B5EF4-FFF2-40B4-BE49-F238E27FC236}">
                <a16:creationId xmlns:a16="http://schemas.microsoft.com/office/drawing/2014/main" id="{952D2EB3-274B-2645-AF84-AE1B85878E05}"/>
              </a:ext>
            </a:extLst>
          </p:cNvPr>
          <p:cNvSpPr txBox="1"/>
          <p:nvPr/>
        </p:nvSpPr>
        <p:spPr>
          <a:xfrm>
            <a:off x="1248283" y="6182211"/>
            <a:ext cx="718466" cy="400110"/>
          </a:xfrm>
          <a:prstGeom prst="rect">
            <a:avLst/>
          </a:prstGeom>
          <a:noFill/>
        </p:spPr>
        <p:txBody>
          <a:bodyPr wrap="none" rtlCol="0">
            <a:spAutoFit/>
          </a:bodyPr>
          <a:lstStyle/>
          <a:p>
            <a:r>
              <a:rPr lang="en-US" sz="2000" dirty="0">
                <a:solidFill>
                  <a:schemeClr val="accent1">
                    <a:lumMod val="75000"/>
                  </a:schemeClr>
                </a:solidFill>
                <a:latin typeface="Lucida Bright" panose="02040602050505020304" pitchFamily="18" charset="77"/>
              </a:rPr>
              <a:t>0.21</a:t>
            </a:r>
            <a:endParaRPr lang="en-US" sz="2000" baseline="-25000" dirty="0">
              <a:solidFill>
                <a:schemeClr val="accent1">
                  <a:lumMod val="75000"/>
                </a:schemeClr>
              </a:solidFill>
              <a:latin typeface="Lucida Bright" panose="02040602050505020304" pitchFamily="18" charset="77"/>
            </a:endParaRPr>
          </a:p>
        </p:txBody>
      </p:sp>
      <p:sp>
        <p:nvSpPr>
          <p:cNvPr id="53" name="TextBox 52">
            <a:extLst>
              <a:ext uri="{FF2B5EF4-FFF2-40B4-BE49-F238E27FC236}">
                <a16:creationId xmlns:a16="http://schemas.microsoft.com/office/drawing/2014/main" id="{E9F7265B-ECCB-D244-9D00-4EFBA8D0774A}"/>
              </a:ext>
            </a:extLst>
          </p:cNvPr>
          <p:cNvSpPr txBox="1"/>
          <p:nvPr/>
        </p:nvSpPr>
        <p:spPr>
          <a:xfrm>
            <a:off x="2068106" y="5609173"/>
            <a:ext cx="718466" cy="400110"/>
          </a:xfrm>
          <a:prstGeom prst="rect">
            <a:avLst/>
          </a:prstGeom>
          <a:noFill/>
        </p:spPr>
        <p:txBody>
          <a:bodyPr wrap="none" rtlCol="0">
            <a:spAutoFit/>
          </a:bodyPr>
          <a:lstStyle/>
          <a:p>
            <a:r>
              <a:rPr lang="en-US" sz="2000" dirty="0">
                <a:solidFill>
                  <a:schemeClr val="accent2">
                    <a:lumMod val="75000"/>
                  </a:schemeClr>
                </a:solidFill>
                <a:latin typeface="Lucida Bright" panose="02040602050505020304" pitchFamily="18" charset="77"/>
              </a:rPr>
              <a:t>0.12</a:t>
            </a:r>
            <a:endParaRPr lang="en-US" sz="2000" baseline="-25000" dirty="0">
              <a:solidFill>
                <a:schemeClr val="accent2">
                  <a:lumMod val="75000"/>
                </a:schemeClr>
              </a:solidFill>
              <a:latin typeface="Lucida Bright" panose="02040602050505020304" pitchFamily="18" charset="77"/>
            </a:endParaRPr>
          </a:p>
        </p:txBody>
      </p:sp>
      <p:sp>
        <p:nvSpPr>
          <p:cNvPr id="54" name="TextBox 53">
            <a:extLst>
              <a:ext uri="{FF2B5EF4-FFF2-40B4-BE49-F238E27FC236}">
                <a16:creationId xmlns:a16="http://schemas.microsoft.com/office/drawing/2014/main" id="{06E4FA87-F3D4-424C-A412-E07E88E55C10}"/>
              </a:ext>
            </a:extLst>
          </p:cNvPr>
          <p:cNvSpPr txBox="1"/>
          <p:nvPr/>
        </p:nvSpPr>
        <p:spPr>
          <a:xfrm>
            <a:off x="2068106" y="6182211"/>
            <a:ext cx="718466" cy="400110"/>
          </a:xfrm>
          <a:prstGeom prst="rect">
            <a:avLst/>
          </a:prstGeom>
          <a:noFill/>
        </p:spPr>
        <p:txBody>
          <a:bodyPr wrap="none" rtlCol="0">
            <a:spAutoFit/>
          </a:bodyPr>
          <a:lstStyle/>
          <a:p>
            <a:r>
              <a:rPr lang="en-US" sz="2000" dirty="0">
                <a:solidFill>
                  <a:schemeClr val="accent2">
                    <a:lumMod val="75000"/>
                  </a:schemeClr>
                </a:solidFill>
                <a:latin typeface="Lucida Bright" panose="02040602050505020304" pitchFamily="18" charset="77"/>
              </a:rPr>
              <a:t>0.08</a:t>
            </a:r>
            <a:endParaRPr lang="en-US" sz="2000" baseline="-25000" dirty="0">
              <a:solidFill>
                <a:schemeClr val="accent2">
                  <a:lumMod val="75000"/>
                </a:schemeClr>
              </a:solidFill>
              <a:latin typeface="Lucida Bright" panose="02040602050505020304" pitchFamily="18" charset="77"/>
            </a:endParaRPr>
          </a:p>
        </p:txBody>
      </p:sp>
      <p:sp>
        <p:nvSpPr>
          <p:cNvPr id="55" name="TextBox 54">
            <a:extLst>
              <a:ext uri="{FF2B5EF4-FFF2-40B4-BE49-F238E27FC236}">
                <a16:creationId xmlns:a16="http://schemas.microsoft.com/office/drawing/2014/main" id="{48C3B9E2-DA2B-424A-8324-7644C7D8A235}"/>
              </a:ext>
            </a:extLst>
          </p:cNvPr>
          <p:cNvSpPr txBox="1"/>
          <p:nvPr/>
        </p:nvSpPr>
        <p:spPr>
          <a:xfrm>
            <a:off x="238675" y="5850372"/>
            <a:ext cx="340158" cy="400110"/>
          </a:xfrm>
          <a:prstGeom prst="rect">
            <a:avLst/>
          </a:prstGeom>
          <a:noFill/>
        </p:spPr>
        <p:txBody>
          <a:bodyPr wrap="none" rtlCol="0">
            <a:spAutoFit/>
          </a:bodyPr>
          <a:lstStyle/>
          <a:p>
            <a:r>
              <a:rPr lang="en-US" sz="2000" dirty="0">
                <a:solidFill>
                  <a:schemeClr val="accent4">
                    <a:lumMod val="50000"/>
                  </a:schemeClr>
                </a:solidFill>
                <a:latin typeface="Lucida Bright" panose="02040602050505020304" pitchFamily="18" charset="77"/>
              </a:rPr>
              <a:t>2</a:t>
            </a:r>
            <a:endParaRPr lang="en-US" sz="2000" baseline="-25000" dirty="0">
              <a:solidFill>
                <a:schemeClr val="accent4">
                  <a:lumMod val="50000"/>
                </a:schemeClr>
              </a:solidFill>
              <a:latin typeface="Lucida Bright" panose="02040602050505020304" pitchFamily="18" charset="77"/>
            </a:endParaRPr>
          </a:p>
        </p:txBody>
      </p:sp>
      <p:sp>
        <p:nvSpPr>
          <p:cNvPr id="56" name="TextBox 55">
            <a:extLst>
              <a:ext uri="{FF2B5EF4-FFF2-40B4-BE49-F238E27FC236}">
                <a16:creationId xmlns:a16="http://schemas.microsoft.com/office/drawing/2014/main" id="{66844CFF-825A-6A43-BF29-3A2BF395356E}"/>
              </a:ext>
            </a:extLst>
          </p:cNvPr>
          <p:cNvSpPr txBox="1"/>
          <p:nvPr/>
        </p:nvSpPr>
        <p:spPr>
          <a:xfrm>
            <a:off x="667586" y="5855881"/>
            <a:ext cx="340158" cy="400110"/>
          </a:xfrm>
          <a:prstGeom prst="rect">
            <a:avLst/>
          </a:prstGeom>
          <a:noFill/>
        </p:spPr>
        <p:txBody>
          <a:bodyPr wrap="none" rtlCol="0">
            <a:spAutoFit/>
          </a:bodyPr>
          <a:lstStyle/>
          <a:p>
            <a:r>
              <a:rPr lang="en-US" sz="2000" dirty="0">
                <a:solidFill>
                  <a:schemeClr val="accent4">
                    <a:lumMod val="50000"/>
                  </a:schemeClr>
                </a:solidFill>
                <a:latin typeface="Lucida Bright" panose="02040602050505020304" pitchFamily="18" charset="77"/>
              </a:rPr>
              <a:t>3</a:t>
            </a:r>
            <a:endParaRPr lang="en-US" sz="2000" baseline="-25000" dirty="0">
              <a:solidFill>
                <a:schemeClr val="accent4">
                  <a:lumMod val="50000"/>
                </a:schemeClr>
              </a:solidFill>
              <a:latin typeface="Lucida Bright" panose="02040602050505020304" pitchFamily="18" charset="77"/>
            </a:endParaRPr>
          </a:p>
        </p:txBody>
      </p:sp>
      <p:sp>
        <p:nvSpPr>
          <p:cNvPr id="14" name="TextBox 13">
            <a:extLst>
              <a:ext uri="{FF2B5EF4-FFF2-40B4-BE49-F238E27FC236}">
                <a16:creationId xmlns:a16="http://schemas.microsoft.com/office/drawing/2014/main" id="{E15E945E-7CE9-C34D-8815-5C78A7060B2A}"/>
              </a:ext>
            </a:extLst>
          </p:cNvPr>
          <p:cNvSpPr txBox="1"/>
          <p:nvPr/>
        </p:nvSpPr>
        <p:spPr>
          <a:xfrm>
            <a:off x="53813" y="5765720"/>
            <a:ext cx="295274" cy="523220"/>
          </a:xfrm>
          <a:prstGeom prst="rect">
            <a:avLst/>
          </a:prstGeom>
          <a:noFill/>
        </p:spPr>
        <p:txBody>
          <a:bodyPr wrap="none" rtlCol="0">
            <a:spAutoFit/>
          </a:bodyPr>
          <a:lstStyle/>
          <a:p>
            <a:r>
              <a:rPr lang="en-US" sz="2800" dirty="0"/>
              <a:t>[</a:t>
            </a:r>
          </a:p>
        </p:txBody>
      </p:sp>
      <p:sp>
        <p:nvSpPr>
          <p:cNvPr id="57" name="TextBox 56">
            <a:extLst>
              <a:ext uri="{FF2B5EF4-FFF2-40B4-BE49-F238E27FC236}">
                <a16:creationId xmlns:a16="http://schemas.microsoft.com/office/drawing/2014/main" id="{3EB76AC6-E444-FB4A-B302-04D12FD42BCB}"/>
              </a:ext>
            </a:extLst>
          </p:cNvPr>
          <p:cNvSpPr txBox="1"/>
          <p:nvPr/>
        </p:nvSpPr>
        <p:spPr>
          <a:xfrm>
            <a:off x="867544" y="5765720"/>
            <a:ext cx="295274" cy="523220"/>
          </a:xfrm>
          <a:prstGeom prst="rect">
            <a:avLst/>
          </a:prstGeom>
          <a:noFill/>
        </p:spPr>
        <p:txBody>
          <a:bodyPr wrap="none" rtlCol="0">
            <a:spAutoFit/>
          </a:bodyPr>
          <a:lstStyle/>
          <a:p>
            <a:r>
              <a:rPr lang="en-US" sz="2800" dirty="0"/>
              <a:t>]</a:t>
            </a:r>
          </a:p>
        </p:txBody>
      </p:sp>
      <p:sp>
        <p:nvSpPr>
          <p:cNvPr id="17" name="Left Bracket 16">
            <a:extLst>
              <a:ext uri="{FF2B5EF4-FFF2-40B4-BE49-F238E27FC236}">
                <a16:creationId xmlns:a16="http://schemas.microsoft.com/office/drawing/2014/main" id="{BA9EA897-3B89-1640-ADB0-A46E3AF4263C}"/>
              </a:ext>
            </a:extLst>
          </p:cNvPr>
          <p:cNvSpPr/>
          <p:nvPr/>
        </p:nvSpPr>
        <p:spPr>
          <a:xfrm>
            <a:off x="1220149" y="5609173"/>
            <a:ext cx="45719" cy="973148"/>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Left Bracket 57">
            <a:extLst>
              <a:ext uri="{FF2B5EF4-FFF2-40B4-BE49-F238E27FC236}">
                <a16:creationId xmlns:a16="http://schemas.microsoft.com/office/drawing/2014/main" id="{F62C5943-17E0-4740-8AC4-2B5F55E28ED0}"/>
              </a:ext>
            </a:extLst>
          </p:cNvPr>
          <p:cNvSpPr/>
          <p:nvPr/>
        </p:nvSpPr>
        <p:spPr>
          <a:xfrm flipH="1">
            <a:off x="2757493" y="5622620"/>
            <a:ext cx="45719" cy="973148"/>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59" name="TextBox 58">
            <a:extLst>
              <a:ext uri="{FF2B5EF4-FFF2-40B4-BE49-F238E27FC236}">
                <a16:creationId xmlns:a16="http://schemas.microsoft.com/office/drawing/2014/main" id="{C4CCE862-EF8D-ED4D-9A83-8B90FE6188DF}"/>
              </a:ext>
            </a:extLst>
          </p:cNvPr>
          <p:cNvSpPr txBox="1"/>
          <p:nvPr/>
        </p:nvSpPr>
        <p:spPr>
          <a:xfrm>
            <a:off x="3631181" y="5850372"/>
            <a:ext cx="718466" cy="400110"/>
          </a:xfrm>
          <a:prstGeom prst="rect">
            <a:avLst/>
          </a:prstGeom>
          <a:noFill/>
        </p:spPr>
        <p:txBody>
          <a:bodyPr wrap="none" rtlCol="0">
            <a:spAutoFit/>
          </a:bodyPr>
          <a:lstStyle/>
          <a:p>
            <a:r>
              <a:rPr lang="en-US" sz="2000" dirty="0">
                <a:solidFill>
                  <a:schemeClr val="accent4">
                    <a:lumMod val="50000"/>
                  </a:schemeClr>
                </a:solidFill>
                <a:latin typeface="Lucida Bright" panose="02040602050505020304" pitchFamily="18" charset="77"/>
              </a:rPr>
              <a:t>0.85</a:t>
            </a:r>
            <a:endParaRPr lang="en-US" sz="2000" baseline="-25000" dirty="0">
              <a:solidFill>
                <a:schemeClr val="accent4">
                  <a:lumMod val="50000"/>
                </a:schemeClr>
              </a:solidFill>
              <a:latin typeface="Lucida Bright" panose="02040602050505020304" pitchFamily="18" charset="77"/>
            </a:endParaRPr>
          </a:p>
        </p:txBody>
      </p:sp>
      <p:sp>
        <p:nvSpPr>
          <p:cNvPr id="60" name="TextBox 59">
            <a:extLst>
              <a:ext uri="{FF2B5EF4-FFF2-40B4-BE49-F238E27FC236}">
                <a16:creationId xmlns:a16="http://schemas.microsoft.com/office/drawing/2014/main" id="{7D9C34DC-A704-6247-8732-CE41098644C7}"/>
              </a:ext>
            </a:extLst>
          </p:cNvPr>
          <p:cNvSpPr txBox="1"/>
          <p:nvPr/>
        </p:nvSpPr>
        <p:spPr>
          <a:xfrm>
            <a:off x="4312056" y="5850372"/>
            <a:ext cx="718466" cy="400110"/>
          </a:xfrm>
          <a:prstGeom prst="rect">
            <a:avLst/>
          </a:prstGeom>
          <a:noFill/>
        </p:spPr>
        <p:txBody>
          <a:bodyPr wrap="none" rtlCol="0">
            <a:spAutoFit/>
          </a:bodyPr>
          <a:lstStyle/>
          <a:p>
            <a:r>
              <a:rPr lang="en-US" sz="2000" dirty="0">
                <a:solidFill>
                  <a:schemeClr val="accent4">
                    <a:lumMod val="50000"/>
                  </a:schemeClr>
                </a:solidFill>
                <a:latin typeface="Lucida Bright" panose="02040602050505020304" pitchFamily="18" charset="77"/>
              </a:rPr>
              <a:t>0.48</a:t>
            </a:r>
            <a:endParaRPr lang="en-US" sz="2000" baseline="-25000" dirty="0">
              <a:solidFill>
                <a:schemeClr val="accent4">
                  <a:lumMod val="50000"/>
                </a:schemeClr>
              </a:solidFill>
              <a:latin typeface="Lucida Bright" panose="02040602050505020304" pitchFamily="18" charset="77"/>
            </a:endParaRPr>
          </a:p>
        </p:txBody>
      </p:sp>
      <p:sp>
        <p:nvSpPr>
          <p:cNvPr id="61" name="TextBox 60">
            <a:extLst>
              <a:ext uri="{FF2B5EF4-FFF2-40B4-BE49-F238E27FC236}">
                <a16:creationId xmlns:a16="http://schemas.microsoft.com/office/drawing/2014/main" id="{B92A9B77-E56A-1642-8EE4-5728A8762A32}"/>
              </a:ext>
            </a:extLst>
          </p:cNvPr>
          <p:cNvSpPr txBox="1"/>
          <p:nvPr/>
        </p:nvSpPr>
        <p:spPr>
          <a:xfrm>
            <a:off x="3446319" y="5765720"/>
            <a:ext cx="295274" cy="523220"/>
          </a:xfrm>
          <a:prstGeom prst="rect">
            <a:avLst/>
          </a:prstGeom>
          <a:noFill/>
        </p:spPr>
        <p:txBody>
          <a:bodyPr wrap="none" rtlCol="0">
            <a:spAutoFit/>
          </a:bodyPr>
          <a:lstStyle/>
          <a:p>
            <a:r>
              <a:rPr lang="en-US" sz="2800" dirty="0"/>
              <a:t>[</a:t>
            </a:r>
          </a:p>
        </p:txBody>
      </p:sp>
      <p:sp>
        <p:nvSpPr>
          <p:cNvPr id="62" name="TextBox 61">
            <a:extLst>
              <a:ext uri="{FF2B5EF4-FFF2-40B4-BE49-F238E27FC236}">
                <a16:creationId xmlns:a16="http://schemas.microsoft.com/office/drawing/2014/main" id="{A2E6433D-9FD5-9045-AA2A-CC87125228A2}"/>
              </a:ext>
            </a:extLst>
          </p:cNvPr>
          <p:cNvSpPr txBox="1"/>
          <p:nvPr/>
        </p:nvSpPr>
        <p:spPr>
          <a:xfrm>
            <a:off x="4901341" y="5765720"/>
            <a:ext cx="295274" cy="523220"/>
          </a:xfrm>
          <a:prstGeom prst="rect">
            <a:avLst/>
          </a:prstGeom>
          <a:noFill/>
        </p:spPr>
        <p:txBody>
          <a:bodyPr wrap="none" rtlCol="0">
            <a:spAutoFit/>
          </a:bodyPr>
          <a:lstStyle/>
          <a:p>
            <a:r>
              <a:rPr lang="en-US" sz="2800" dirty="0"/>
              <a:t>]</a:t>
            </a:r>
          </a:p>
        </p:txBody>
      </p:sp>
      <p:sp>
        <p:nvSpPr>
          <p:cNvPr id="18" name="TextBox 17">
            <a:extLst>
              <a:ext uri="{FF2B5EF4-FFF2-40B4-BE49-F238E27FC236}">
                <a16:creationId xmlns:a16="http://schemas.microsoft.com/office/drawing/2014/main" id="{595B9395-C661-894F-A53D-E839444C8379}"/>
              </a:ext>
            </a:extLst>
          </p:cNvPr>
          <p:cNvSpPr txBox="1"/>
          <p:nvPr/>
        </p:nvSpPr>
        <p:spPr>
          <a:xfrm>
            <a:off x="2995620" y="5765720"/>
            <a:ext cx="364202" cy="523220"/>
          </a:xfrm>
          <a:prstGeom prst="rect">
            <a:avLst/>
          </a:prstGeom>
          <a:noFill/>
        </p:spPr>
        <p:txBody>
          <a:bodyPr wrap="none" rtlCol="0">
            <a:spAutoFit/>
          </a:bodyPr>
          <a:lstStyle/>
          <a:p>
            <a:r>
              <a:rPr lang="en-US" sz="2800" dirty="0"/>
              <a:t>=</a:t>
            </a:r>
          </a:p>
        </p:txBody>
      </p:sp>
      <p:sp>
        <p:nvSpPr>
          <p:cNvPr id="63" name="TextBox 62">
            <a:extLst>
              <a:ext uri="{FF2B5EF4-FFF2-40B4-BE49-F238E27FC236}">
                <a16:creationId xmlns:a16="http://schemas.microsoft.com/office/drawing/2014/main" id="{C31B1990-943C-B34B-A3D3-14CDE17FF2BB}"/>
              </a:ext>
            </a:extLst>
          </p:cNvPr>
          <p:cNvSpPr txBox="1"/>
          <p:nvPr/>
        </p:nvSpPr>
        <p:spPr>
          <a:xfrm>
            <a:off x="104690" y="4611458"/>
            <a:ext cx="5836023" cy="523220"/>
          </a:xfrm>
          <a:prstGeom prst="rect">
            <a:avLst/>
          </a:prstGeom>
          <a:noFill/>
        </p:spPr>
        <p:txBody>
          <a:bodyPr wrap="square" rtlCol="0">
            <a:spAutoFit/>
          </a:bodyPr>
          <a:lstStyle/>
          <a:p>
            <a:r>
              <a:rPr lang="en-US" sz="2800" dirty="0"/>
              <a:t>Forward propagation:</a:t>
            </a:r>
          </a:p>
        </p:txBody>
      </p:sp>
      <p:sp>
        <p:nvSpPr>
          <p:cNvPr id="48" name="TextBox 47">
            <a:extLst>
              <a:ext uri="{FF2B5EF4-FFF2-40B4-BE49-F238E27FC236}">
                <a16:creationId xmlns:a16="http://schemas.microsoft.com/office/drawing/2014/main" id="{80EE743E-9218-1F45-826B-1438B32325B8}"/>
              </a:ext>
            </a:extLst>
          </p:cNvPr>
          <p:cNvSpPr txBox="1"/>
          <p:nvPr/>
        </p:nvSpPr>
        <p:spPr>
          <a:xfrm>
            <a:off x="5230852" y="5565665"/>
            <a:ext cx="718466" cy="400110"/>
          </a:xfrm>
          <a:prstGeom prst="rect">
            <a:avLst/>
          </a:prstGeom>
          <a:noFill/>
        </p:spPr>
        <p:txBody>
          <a:bodyPr wrap="none" rtlCol="0">
            <a:spAutoFit/>
          </a:bodyPr>
          <a:lstStyle/>
          <a:p>
            <a:r>
              <a:rPr lang="en-US" sz="2000" dirty="0">
                <a:solidFill>
                  <a:schemeClr val="accent1">
                    <a:lumMod val="75000"/>
                  </a:schemeClr>
                </a:solidFill>
                <a:latin typeface="Lucida Bright" panose="02040602050505020304" pitchFamily="18" charset="77"/>
              </a:rPr>
              <a:t>0.14</a:t>
            </a:r>
            <a:endParaRPr lang="en-US" sz="2000" baseline="-25000" dirty="0">
              <a:solidFill>
                <a:schemeClr val="accent1">
                  <a:lumMod val="75000"/>
                </a:schemeClr>
              </a:solidFill>
              <a:latin typeface="Lucida Bright" panose="02040602050505020304" pitchFamily="18" charset="77"/>
            </a:endParaRPr>
          </a:p>
        </p:txBody>
      </p:sp>
      <p:sp>
        <p:nvSpPr>
          <p:cNvPr id="64" name="TextBox 63">
            <a:extLst>
              <a:ext uri="{FF2B5EF4-FFF2-40B4-BE49-F238E27FC236}">
                <a16:creationId xmlns:a16="http://schemas.microsoft.com/office/drawing/2014/main" id="{CC149E69-7024-834E-AFCB-34D77FC38952}"/>
              </a:ext>
            </a:extLst>
          </p:cNvPr>
          <p:cNvSpPr txBox="1"/>
          <p:nvPr/>
        </p:nvSpPr>
        <p:spPr>
          <a:xfrm>
            <a:off x="5230852" y="6138703"/>
            <a:ext cx="718466" cy="400110"/>
          </a:xfrm>
          <a:prstGeom prst="rect">
            <a:avLst/>
          </a:prstGeom>
          <a:noFill/>
        </p:spPr>
        <p:txBody>
          <a:bodyPr wrap="none" rtlCol="0">
            <a:spAutoFit/>
          </a:bodyPr>
          <a:lstStyle/>
          <a:p>
            <a:r>
              <a:rPr lang="en-US" sz="2000" dirty="0">
                <a:solidFill>
                  <a:schemeClr val="accent1">
                    <a:lumMod val="75000"/>
                  </a:schemeClr>
                </a:solidFill>
                <a:latin typeface="Lucida Bright" panose="02040602050505020304" pitchFamily="18" charset="77"/>
              </a:rPr>
              <a:t>0.15</a:t>
            </a:r>
            <a:endParaRPr lang="en-US" sz="2000" baseline="-25000" dirty="0">
              <a:solidFill>
                <a:schemeClr val="accent1">
                  <a:lumMod val="75000"/>
                </a:schemeClr>
              </a:solidFill>
              <a:latin typeface="Lucida Bright" panose="02040602050505020304" pitchFamily="18" charset="77"/>
            </a:endParaRPr>
          </a:p>
        </p:txBody>
      </p:sp>
      <p:sp>
        <p:nvSpPr>
          <p:cNvPr id="67" name="Left Bracket 66">
            <a:extLst>
              <a:ext uri="{FF2B5EF4-FFF2-40B4-BE49-F238E27FC236}">
                <a16:creationId xmlns:a16="http://schemas.microsoft.com/office/drawing/2014/main" id="{D7A49EAB-1AF8-E24F-910F-32CA131F261F}"/>
              </a:ext>
            </a:extLst>
          </p:cNvPr>
          <p:cNvSpPr/>
          <p:nvPr/>
        </p:nvSpPr>
        <p:spPr>
          <a:xfrm>
            <a:off x="5202718" y="5565665"/>
            <a:ext cx="45719" cy="973148"/>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Left Bracket 67">
            <a:extLst>
              <a:ext uri="{FF2B5EF4-FFF2-40B4-BE49-F238E27FC236}">
                <a16:creationId xmlns:a16="http://schemas.microsoft.com/office/drawing/2014/main" id="{61716A8D-C00D-F84A-9B9C-3992B25702B9}"/>
              </a:ext>
            </a:extLst>
          </p:cNvPr>
          <p:cNvSpPr/>
          <p:nvPr/>
        </p:nvSpPr>
        <p:spPr>
          <a:xfrm flipH="1">
            <a:off x="5919795" y="5579112"/>
            <a:ext cx="45719" cy="973148"/>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69" name="TextBox 68">
            <a:extLst>
              <a:ext uri="{FF2B5EF4-FFF2-40B4-BE49-F238E27FC236}">
                <a16:creationId xmlns:a16="http://schemas.microsoft.com/office/drawing/2014/main" id="{AEC76F4E-87DC-E942-8F01-6879A6E59421}"/>
              </a:ext>
            </a:extLst>
          </p:cNvPr>
          <p:cNvSpPr txBox="1"/>
          <p:nvPr/>
        </p:nvSpPr>
        <p:spPr>
          <a:xfrm>
            <a:off x="3668121" y="3544697"/>
            <a:ext cx="933269" cy="523220"/>
          </a:xfrm>
          <a:prstGeom prst="rect">
            <a:avLst/>
          </a:prstGeom>
          <a:noFill/>
        </p:spPr>
        <p:txBody>
          <a:bodyPr wrap="none" rtlCol="0">
            <a:spAutoFit/>
          </a:bodyPr>
          <a:lstStyle/>
          <a:p>
            <a:r>
              <a:rPr lang="en-US" sz="2800" dirty="0">
                <a:latin typeface="Lucida Bright" panose="02040602050505020304" pitchFamily="18" charset="77"/>
              </a:rPr>
              <a:t>0.48</a:t>
            </a:r>
            <a:endParaRPr lang="en-US" sz="2800" baseline="-25000" dirty="0">
              <a:latin typeface="Lucida Bright" panose="02040602050505020304" pitchFamily="18" charset="77"/>
            </a:endParaRPr>
          </a:p>
        </p:txBody>
      </p:sp>
      <p:sp>
        <p:nvSpPr>
          <p:cNvPr id="7" name="TextBox 6">
            <a:extLst>
              <a:ext uri="{FF2B5EF4-FFF2-40B4-BE49-F238E27FC236}">
                <a16:creationId xmlns:a16="http://schemas.microsoft.com/office/drawing/2014/main" id="{89B70D52-A081-BB49-89E3-16B7C0B1FB3D}"/>
              </a:ext>
            </a:extLst>
          </p:cNvPr>
          <p:cNvSpPr txBox="1"/>
          <p:nvPr/>
        </p:nvSpPr>
        <p:spPr>
          <a:xfrm>
            <a:off x="3701073" y="5447386"/>
            <a:ext cx="450764" cy="461665"/>
          </a:xfrm>
          <a:prstGeom prst="rect">
            <a:avLst/>
          </a:prstGeom>
          <a:noFill/>
        </p:spPr>
        <p:txBody>
          <a:bodyPr wrap="none" rtlCol="0">
            <a:spAutoFit/>
          </a:bodyPr>
          <a:lstStyle/>
          <a:p>
            <a:r>
              <a:rPr lang="en-US" sz="2400" dirty="0"/>
              <a:t>h</a:t>
            </a:r>
            <a:r>
              <a:rPr lang="en-US" sz="2400" baseline="-25000" dirty="0"/>
              <a:t>1</a:t>
            </a:r>
          </a:p>
        </p:txBody>
      </p:sp>
      <p:sp>
        <p:nvSpPr>
          <p:cNvPr id="70" name="TextBox 69">
            <a:extLst>
              <a:ext uri="{FF2B5EF4-FFF2-40B4-BE49-F238E27FC236}">
                <a16:creationId xmlns:a16="http://schemas.microsoft.com/office/drawing/2014/main" id="{B0413905-DC4A-F44D-801C-D8F8F0450C3A}"/>
              </a:ext>
            </a:extLst>
          </p:cNvPr>
          <p:cNvSpPr txBox="1"/>
          <p:nvPr/>
        </p:nvSpPr>
        <p:spPr>
          <a:xfrm>
            <a:off x="4512505" y="5462583"/>
            <a:ext cx="450764" cy="461665"/>
          </a:xfrm>
          <a:prstGeom prst="rect">
            <a:avLst/>
          </a:prstGeom>
          <a:noFill/>
        </p:spPr>
        <p:txBody>
          <a:bodyPr wrap="none" rtlCol="0">
            <a:spAutoFit/>
          </a:bodyPr>
          <a:lstStyle/>
          <a:p>
            <a:r>
              <a:rPr lang="en-US" sz="2400" dirty="0"/>
              <a:t>h</a:t>
            </a:r>
            <a:r>
              <a:rPr lang="en-US" sz="2400" baseline="-25000" dirty="0"/>
              <a:t>2</a:t>
            </a:r>
          </a:p>
        </p:txBody>
      </p:sp>
      <p:sp>
        <p:nvSpPr>
          <p:cNvPr id="71" name="TextBox 70">
            <a:extLst>
              <a:ext uri="{FF2B5EF4-FFF2-40B4-BE49-F238E27FC236}">
                <a16:creationId xmlns:a16="http://schemas.microsoft.com/office/drawing/2014/main" id="{22433ACA-945F-6440-BEFD-EED09986B1ED}"/>
              </a:ext>
            </a:extLst>
          </p:cNvPr>
          <p:cNvSpPr txBox="1"/>
          <p:nvPr/>
        </p:nvSpPr>
        <p:spPr>
          <a:xfrm>
            <a:off x="6141099" y="5729620"/>
            <a:ext cx="364202" cy="523220"/>
          </a:xfrm>
          <a:prstGeom prst="rect">
            <a:avLst/>
          </a:prstGeom>
          <a:noFill/>
        </p:spPr>
        <p:txBody>
          <a:bodyPr wrap="none" rtlCol="0">
            <a:spAutoFit/>
          </a:bodyPr>
          <a:lstStyle/>
          <a:p>
            <a:r>
              <a:rPr lang="en-US" sz="2800" dirty="0"/>
              <a:t>=</a:t>
            </a:r>
          </a:p>
        </p:txBody>
      </p:sp>
      <p:sp>
        <p:nvSpPr>
          <p:cNvPr id="72" name="TextBox 71">
            <a:extLst>
              <a:ext uri="{FF2B5EF4-FFF2-40B4-BE49-F238E27FC236}">
                <a16:creationId xmlns:a16="http://schemas.microsoft.com/office/drawing/2014/main" id="{4FE2BC19-BA96-F744-B0B1-79C7AB55E0FF}"/>
              </a:ext>
            </a:extLst>
          </p:cNvPr>
          <p:cNvSpPr txBox="1"/>
          <p:nvPr/>
        </p:nvSpPr>
        <p:spPr>
          <a:xfrm>
            <a:off x="7017569" y="5447386"/>
            <a:ext cx="492443" cy="461665"/>
          </a:xfrm>
          <a:prstGeom prst="rect">
            <a:avLst/>
          </a:prstGeom>
          <a:noFill/>
        </p:spPr>
        <p:txBody>
          <a:bodyPr wrap="none" rtlCol="0">
            <a:spAutoFit/>
          </a:bodyPr>
          <a:lstStyle/>
          <a:p>
            <a:r>
              <a:rPr lang="en-US" sz="2400" dirty="0"/>
              <a:t>O</a:t>
            </a:r>
            <a:r>
              <a:rPr lang="en-US" sz="2400" baseline="-25000" dirty="0"/>
              <a:t>1</a:t>
            </a:r>
          </a:p>
        </p:txBody>
      </p:sp>
      <p:sp>
        <p:nvSpPr>
          <p:cNvPr id="73" name="TextBox 72">
            <a:extLst>
              <a:ext uri="{FF2B5EF4-FFF2-40B4-BE49-F238E27FC236}">
                <a16:creationId xmlns:a16="http://schemas.microsoft.com/office/drawing/2014/main" id="{F4B88BFA-C3C8-2743-94A7-7E1370C7AAFC}"/>
              </a:ext>
            </a:extLst>
          </p:cNvPr>
          <p:cNvSpPr txBox="1"/>
          <p:nvPr/>
        </p:nvSpPr>
        <p:spPr>
          <a:xfrm>
            <a:off x="6873717" y="5796541"/>
            <a:ext cx="873957" cy="400110"/>
          </a:xfrm>
          <a:prstGeom prst="rect">
            <a:avLst/>
          </a:prstGeom>
          <a:noFill/>
        </p:spPr>
        <p:txBody>
          <a:bodyPr wrap="none" rtlCol="0">
            <a:spAutoFit/>
          </a:bodyPr>
          <a:lstStyle/>
          <a:p>
            <a:r>
              <a:rPr lang="en-US" sz="2000" dirty="0">
                <a:solidFill>
                  <a:schemeClr val="accent4">
                    <a:lumMod val="50000"/>
                  </a:schemeClr>
                </a:solidFill>
                <a:latin typeface="Lucida Bright" panose="02040602050505020304" pitchFamily="18" charset="77"/>
              </a:rPr>
              <a:t>0.191</a:t>
            </a:r>
            <a:endParaRPr lang="en-US" sz="2000" baseline="-25000" dirty="0">
              <a:solidFill>
                <a:schemeClr val="accent4">
                  <a:lumMod val="50000"/>
                </a:schemeClr>
              </a:solidFill>
              <a:latin typeface="Lucida Bright" panose="02040602050505020304" pitchFamily="18" charset="77"/>
            </a:endParaRPr>
          </a:p>
        </p:txBody>
      </p:sp>
      <p:sp>
        <p:nvSpPr>
          <p:cNvPr id="75" name="TextBox 74">
            <a:extLst>
              <a:ext uri="{FF2B5EF4-FFF2-40B4-BE49-F238E27FC236}">
                <a16:creationId xmlns:a16="http://schemas.microsoft.com/office/drawing/2014/main" id="{8FE78312-E997-6947-A35C-EFF27B089C74}"/>
              </a:ext>
            </a:extLst>
          </p:cNvPr>
          <p:cNvSpPr txBox="1"/>
          <p:nvPr/>
        </p:nvSpPr>
        <p:spPr>
          <a:xfrm>
            <a:off x="6688855" y="5711889"/>
            <a:ext cx="295274" cy="523220"/>
          </a:xfrm>
          <a:prstGeom prst="rect">
            <a:avLst/>
          </a:prstGeom>
          <a:noFill/>
        </p:spPr>
        <p:txBody>
          <a:bodyPr wrap="none" rtlCol="0">
            <a:spAutoFit/>
          </a:bodyPr>
          <a:lstStyle/>
          <a:p>
            <a:r>
              <a:rPr lang="en-US" sz="2800" dirty="0"/>
              <a:t>[</a:t>
            </a:r>
          </a:p>
        </p:txBody>
      </p:sp>
      <p:sp>
        <p:nvSpPr>
          <p:cNvPr id="76" name="TextBox 75">
            <a:extLst>
              <a:ext uri="{FF2B5EF4-FFF2-40B4-BE49-F238E27FC236}">
                <a16:creationId xmlns:a16="http://schemas.microsoft.com/office/drawing/2014/main" id="{21155691-615B-7345-9F69-DC5615884A92}"/>
              </a:ext>
            </a:extLst>
          </p:cNvPr>
          <p:cNvSpPr txBox="1"/>
          <p:nvPr/>
        </p:nvSpPr>
        <p:spPr>
          <a:xfrm>
            <a:off x="7596715" y="5711889"/>
            <a:ext cx="295274" cy="523220"/>
          </a:xfrm>
          <a:prstGeom prst="rect">
            <a:avLst/>
          </a:prstGeom>
          <a:noFill/>
        </p:spPr>
        <p:txBody>
          <a:bodyPr wrap="none" rtlCol="0">
            <a:spAutoFit/>
          </a:bodyPr>
          <a:lstStyle/>
          <a:p>
            <a:r>
              <a:rPr lang="en-US" sz="2800" dirty="0"/>
              <a:t>]</a:t>
            </a:r>
          </a:p>
        </p:txBody>
      </p:sp>
    </p:spTree>
    <p:extLst>
      <p:ext uri="{BB962C8B-B14F-4D97-AF65-F5344CB8AC3E}">
        <p14:creationId xmlns:p14="http://schemas.microsoft.com/office/powerpoint/2010/main" val="176752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4" grpId="0"/>
      <p:bldP spid="67" grpId="0" animBg="1"/>
      <p:bldP spid="68" grpId="0" animBg="1"/>
      <p:bldP spid="72" grpId="0"/>
      <p:bldP spid="73" grpId="0"/>
      <p:bldP spid="75" grpId="0"/>
      <p:bldP spid="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a:extLst>
              <a:ext uri="{FF2B5EF4-FFF2-40B4-BE49-F238E27FC236}">
                <a16:creationId xmlns:a16="http://schemas.microsoft.com/office/drawing/2014/main" id="{A0268F81-5F31-BA40-98B5-95CB59898E9E}"/>
              </a:ext>
            </a:extLst>
          </p:cNvPr>
          <p:cNvCxnSpPr>
            <a:cxnSpLocks/>
            <a:stCxn id="4" idx="6"/>
            <a:endCxn id="6" idx="2"/>
          </p:cNvCxnSpPr>
          <p:nvPr/>
        </p:nvCxnSpPr>
        <p:spPr>
          <a:xfrm>
            <a:off x="4572000" y="1425388"/>
            <a:ext cx="1647267" cy="12469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FF51C0E-300C-834B-BEA1-2904C5FF0125}"/>
              </a:ext>
            </a:extLst>
          </p:cNvPr>
          <p:cNvCxnSpPr>
            <a:cxnSpLocks/>
            <a:stCxn id="5" idx="6"/>
            <a:endCxn id="6" idx="2"/>
          </p:cNvCxnSpPr>
          <p:nvPr/>
        </p:nvCxnSpPr>
        <p:spPr>
          <a:xfrm flipV="1">
            <a:off x="4572000" y="2672338"/>
            <a:ext cx="1647267" cy="11816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AE2DA-0FBA-4D44-BE8F-515312360F61}"/>
              </a:ext>
            </a:extLst>
          </p:cNvPr>
          <p:cNvCxnSpPr>
            <a:stCxn id="2" idx="6"/>
            <a:endCxn id="4" idx="2"/>
          </p:cNvCxnSpPr>
          <p:nvPr/>
        </p:nvCxnSpPr>
        <p:spPr>
          <a:xfrm>
            <a:off x="1882588" y="1425388"/>
            <a:ext cx="18288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EC1855-0F0E-DF41-A20F-98E161E1630B}"/>
              </a:ext>
            </a:extLst>
          </p:cNvPr>
          <p:cNvCxnSpPr>
            <a:cxnSpLocks/>
            <a:stCxn id="2" idx="6"/>
            <a:endCxn id="5" idx="1"/>
          </p:cNvCxnSpPr>
          <p:nvPr/>
        </p:nvCxnSpPr>
        <p:spPr>
          <a:xfrm>
            <a:off x="1882588" y="1425388"/>
            <a:ext cx="1954834" cy="212430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87828F-517E-E24A-A82A-2DF92AD3907C}"/>
              </a:ext>
            </a:extLst>
          </p:cNvPr>
          <p:cNvCxnSpPr>
            <a:cxnSpLocks/>
            <a:stCxn id="3" idx="6"/>
            <a:endCxn id="4" idx="3"/>
          </p:cNvCxnSpPr>
          <p:nvPr/>
        </p:nvCxnSpPr>
        <p:spPr>
          <a:xfrm flipV="1">
            <a:off x="1882588" y="1729660"/>
            <a:ext cx="1954834" cy="2112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9ED3A5-7FD2-F24A-9966-F6F95CE4BD5A}"/>
              </a:ext>
            </a:extLst>
          </p:cNvPr>
          <p:cNvCxnSpPr>
            <a:cxnSpLocks/>
            <a:stCxn id="3" idx="6"/>
            <a:endCxn id="5" idx="2"/>
          </p:cNvCxnSpPr>
          <p:nvPr/>
        </p:nvCxnSpPr>
        <p:spPr>
          <a:xfrm>
            <a:off x="1882588" y="3841739"/>
            <a:ext cx="1828800" cy="1222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97D23840-227D-234D-9E65-655BEB0A0C5A}"/>
              </a:ext>
            </a:extLst>
          </p:cNvPr>
          <p:cNvSpPr/>
          <p:nvPr/>
        </p:nvSpPr>
        <p:spPr>
          <a:xfrm>
            <a:off x="1021976" y="995082"/>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EE20C92-6497-A04E-A5D0-01ACBD442F76}"/>
              </a:ext>
            </a:extLst>
          </p:cNvPr>
          <p:cNvSpPr/>
          <p:nvPr/>
        </p:nvSpPr>
        <p:spPr>
          <a:xfrm>
            <a:off x="1021976" y="3411433"/>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1727A7D-3A01-AF46-B078-54074A7716F0}"/>
              </a:ext>
            </a:extLst>
          </p:cNvPr>
          <p:cNvSpPr/>
          <p:nvPr/>
        </p:nvSpPr>
        <p:spPr>
          <a:xfrm>
            <a:off x="3711388" y="995082"/>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27B294-79B6-1942-85B2-DDCABD84FDA1}"/>
              </a:ext>
            </a:extLst>
          </p:cNvPr>
          <p:cNvSpPr/>
          <p:nvPr/>
        </p:nvSpPr>
        <p:spPr>
          <a:xfrm>
            <a:off x="3711388" y="3423660"/>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15B3D4-6FB4-8C4C-BBDC-6ED93F4B1F02}"/>
              </a:ext>
            </a:extLst>
          </p:cNvPr>
          <p:cNvSpPr/>
          <p:nvPr/>
        </p:nvSpPr>
        <p:spPr>
          <a:xfrm>
            <a:off x="6219267" y="2242032"/>
            <a:ext cx="860612" cy="86061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8BC0E8B-8DEA-B048-9662-840024467BE8}"/>
              </a:ext>
            </a:extLst>
          </p:cNvPr>
          <p:cNvSpPr/>
          <p:nvPr/>
        </p:nvSpPr>
        <p:spPr>
          <a:xfrm>
            <a:off x="2810435" y="1190064"/>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3BF1C85-163B-3549-A48A-148039A436F2}"/>
              </a:ext>
            </a:extLst>
          </p:cNvPr>
          <p:cNvSpPr/>
          <p:nvPr/>
        </p:nvSpPr>
        <p:spPr>
          <a:xfrm>
            <a:off x="3065929" y="1984990"/>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5CDA38F-328F-E441-89CE-2C42FAB3A811}"/>
              </a:ext>
            </a:extLst>
          </p:cNvPr>
          <p:cNvSpPr/>
          <p:nvPr/>
        </p:nvSpPr>
        <p:spPr>
          <a:xfrm>
            <a:off x="2998694" y="2791813"/>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C36CA11-218B-6F4D-8B59-2AC14A951E9B}"/>
              </a:ext>
            </a:extLst>
          </p:cNvPr>
          <p:cNvSpPr/>
          <p:nvPr/>
        </p:nvSpPr>
        <p:spPr>
          <a:xfrm>
            <a:off x="2810435" y="3650546"/>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4B2BBC2-1B96-4E46-965E-E0EF61701043}"/>
              </a:ext>
            </a:extLst>
          </p:cNvPr>
          <p:cNvSpPr/>
          <p:nvPr/>
        </p:nvSpPr>
        <p:spPr>
          <a:xfrm>
            <a:off x="5130912" y="1885685"/>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129514D-0B4A-0E46-8BF9-196F525C764A}"/>
              </a:ext>
            </a:extLst>
          </p:cNvPr>
          <p:cNvSpPr/>
          <p:nvPr/>
        </p:nvSpPr>
        <p:spPr>
          <a:xfrm>
            <a:off x="5130912" y="2989728"/>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5C2BBED-2730-8D41-9843-42DFFA171F9E}"/>
              </a:ext>
            </a:extLst>
          </p:cNvPr>
          <p:cNvSpPr txBox="1"/>
          <p:nvPr/>
        </p:nvSpPr>
        <p:spPr>
          <a:xfrm>
            <a:off x="1248283" y="1137491"/>
            <a:ext cx="441146" cy="584775"/>
          </a:xfrm>
          <a:prstGeom prst="rect">
            <a:avLst/>
          </a:prstGeom>
          <a:noFill/>
        </p:spPr>
        <p:txBody>
          <a:bodyPr wrap="none" rtlCol="0">
            <a:spAutoFit/>
          </a:bodyPr>
          <a:lstStyle/>
          <a:p>
            <a:r>
              <a:rPr lang="en-US" sz="3200" b="1" dirty="0">
                <a:latin typeface="Lucida Bright" panose="02040602050505020304" pitchFamily="18" charset="77"/>
              </a:rPr>
              <a:t>2</a:t>
            </a:r>
            <a:endParaRPr lang="en-US" sz="3200" b="1" baseline="-25000" dirty="0">
              <a:latin typeface="Lucida Bright" panose="02040602050505020304" pitchFamily="18" charset="77"/>
            </a:endParaRPr>
          </a:p>
        </p:txBody>
      </p:sp>
      <p:sp>
        <p:nvSpPr>
          <p:cNvPr id="41" name="TextBox 40">
            <a:extLst>
              <a:ext uri="{FF2B5EF4-FFF2-40B4-BE49-F238E27FC236}">
                <a16:creationId xmlns:a16="http://schemas.microsoft.com/office/drawing/2014/main" id="{71A2C6CA-1163-6540-B7BB-2BD4EB8662A5}"/>
              </a:ext>
            </a:extLst>
          </p:cNvPr>
          <p:cNvSpPr txBox="1"/>
          <p:nvPr/>
        </p:nvSpPr>
        <p:spPr>
          <a:xfrm>
            <a:off x="1248283" y="3536418"/>
            <a:ext cx="441146" cy="584775"/>
          </a:xfrm>
          <a:prstGeom prst="rect">
            <a:avLst/>
          </a:prstGeom>
          <a:noFill/>
        </p:spPr>
        <p:txBody>
          <a:bodyPr wrap="none" rtlCol="0">
            <a:spAutoFit/>
          </a:bodyPr>
          <a:lstStyle>
            <a:defPPr>
              <a:defRPr lang="en-US"/>
            </a:defPPr>
            <a:lvl1pPr>
              <a:defRPr sz="3200" b="1">
                <a:latin typeface="Lucida Bright" panose="02040602050505020304" pitchFamily="18" charset="77"/>
              </a:defRPr>
            </a:lvl1pPr>
          </a:lstStyle>
          <a:p>
            <a:r>
              <a:rPr lang="en-US" dirty="0"/>
              <a:t>3</a:t>
            </a:r>
          </a:p>
        </p:txBody>
      </p:sp>
      <p:sp>
        <p:nvSpPr>
          <p:cNvPr id="42" name="TextBox 41">
            <a:extLst>
              <a:ext uri="{FF2B5EF4-FFF2-40B4-BE49-F238E27FC236}">
                <a16:creationId xmlns:a16="http://schemas.microsoft.com/office/drawing/2014/main" id="{8C01FE35-DD12-8A4C-A4E8-35BBCDB49056}"/>
              </a:ext>
            </a:extLst>
          </p:cNvPr>
          <p:cNvSpPr txBox="1"/>
          <p:nvPr/>
        </p:nvSpPr>
        <p:spPr>
          <a:xfrm>
            <a:off x="6409908" y="2410728"/>
            <a:ext cx="609462" cy="523220"/>
          </a:xfrm>
          <a:prstGeom prst="rect">
            <a:avLst/>
          </a:prstGeom>
          <a:noFill/>
        </p:spPr>
        <p:txBody>
          <a:bodyPr wrap="none" rtlCol="0">
            <a:spAutoFit/>
          </a:bodyPr>
          <a:lstStyle/>
          <a:p>
            <a:r>
              <a:rPr lang="en-US" sz="2800" dirty="0">
                <a:latin typeface="Lucida Bright" panose="02040602050505020304" pitchFamily="18" charset="77"/>
              </a:rPr>
              <a:t>O</a:t>
            </a:r>
            <a:r>
              <a:rPr lang="en-US" sz="2800" baseline="-25000" dirty="0">
                <a:latin typeface="Lucida Bright" panose="02040602050505020304" pitchFamily="18" charset="77"/>
              </a:rPr>
              <a:t>1</a:t>
            </a:r>
          </a:p>
        </p:txBody>
      </p:sp>
      <p:sp>
        <p:nvSpPr>
          <p:cNvPr id="43" name="TextBox 42">
            <a:extLst>
              <a:ext uri="{FF2B5EF4-FFF2-40B4-BE49-F238E27FC236}">
                <a16:creationId xmlns:a16="http://schemas.microsoft.com/office/drawing/2014/main" id="{D9574D98-317A-5A42-B9D1-EB4CD48EB8DF}"/>
              </a:ext>
            </a:extLst>
          </p:cNvPr>
          <p:cNvSpPr txBox="1"/>
          <p:nvPr/>
        </p:nvSpPr>
        <p:spPr>
          <a:xfrm>
            <a:off x="2777105" y="1213429"/>
            <a:ext cx="718466" cy="400110"/>
          </a:xfrm>
          <a:prstGeom prst="rect">
            <a:avLst/>
          </a:prstGeom>
          <a:noFill/>
        </p:spPr>
        <p:txBody>
          <a:bodyPr wrap="none" rtlCol="0">
            <a:spAutoFit/>
          </a:bodyPr>
          <a:lstStyle/>
          <a:p>
            <a:r>
              <a:rPr lang="en-US" sz="2000" dirty="0">
                <a:latin typeface="Lucida Bright" panose="02040602050505020304" pitchFamily="18" charset="77"/>
              </a:rPr>
              <a:t>0.11</a:t>
            </a:r>
            <a:endParaRPr lang="en-US" sz="2000" baseline="-25000" dirty="0">
              <a:latin typeface="Lucida Bright" panose="02040602050505020304" pitchFamily="18" charset="77"/>
            </a:endParaRPr>
          </a:p>
        </p:txBody>
      </p:sp>
      <p:sp>
        <p:nvSpPr>
          <p:cNvPr id="49" name="TextBox 48">
            <a:extLst>
              <a:ext uri="{FF2B5EF4-FFF2-40B4-BE49-F238E27FC236}">
                <a16:creationId xmlns:a16="http://schemas.microsoft.com/office/drawing/2014/main" id="{8533B4F2-3255-6446-AE8A-93A25CD13C56}"/>
              </a:ext>
            </a:extLst>
          </p:cNvPr>
          <p:cNvSpPr txBox="1"/>
          <p:nvPr/>
        </p:nvSpPr>
        <p:spPr>
          <a:xfrm>
            <a:off x="3710390" y="1134584"/>
            <a:ext cx="933269" cy="523220"/>
          </a:xfrm>
          <a:prstGeom prst="rect">
            <a:avLst/>
          </a:prstGeom>
          <a:noFill/>
        </p:spPr>
        <p:txBody>
          <a:bodyPr wrap="none" rtlCol="0">
            <a:spAutoFit/>
          </a:bodyPr>
          <a:lstStyle/>
          <a:p>
            <a:r>
              <a:rPr lang="en-US" sz="2800" dirty="0">
                <a:latin typeface="Lucida Bright" panose="02040602050505020304" pitchFamily="18" charset="77"/>
              </a:rPr>
              <a:t>0.85</a:t>
            </a:r>
            <a:endParaRPr lang="en-US" sz="2800" baseline="-25000" dirty="0">
              <a:latin typeface="Lucida Bright" panose="02040602050505020304" pitchFamily="18" charset="77"/>
            </a:endParaRPr>
          </a:p>
        </p:txBody>
      </p:sp>
      <p:sp>
        <p:nvSpPr>
          <p:cNvPr id="37" name="TextBox 36">
            <a:extLst>
              <a:ext uri="{FF2B5EF4-FFF2-40B4-BE49-F238E27FC236}">
                <a16:creationId xmlns:a16="http://schemas.microsoft.com/office/drawing/2014/main" id="{3A3A949F-BBD9-1741-BABE-F7248647E18F}"/>
              </a:ext>
            </a:extLst>
          </p:cNvPr>
          <p:cNvSpPr txBox="1"/>
          <p:nvPr/>
        </p:nvSpPr>
        <p:spPr>
          <a:xfrm>
            <a:off x="6351286" y="3388936"/>
            <a:ext cx="5836023" cy="523220"/>
          </a:xfrm>
          <a:prstGeom prst="rect">
            <a:avLst/>
          </a:prstGeom>
          <a:noFill/>
        </p:spPr>
        <p:txBody>
          <a:bodyPr wrap="square" rtlCol="0">
            <a:spAutoFit/>
          </a:bodyPr>
          <a:lstStyle/>
          <a:p>
            <a:r>
              <a:rPr lang="en-US" sz="2800" dirty="0"/>
              <a:t>Actual output = 1</a:t>
            </a:r>
          </a:p>
        </p:txBody>
      </p:sp>
      <p:sp>
        <p:nvSpPr>
          <p:cNvPr id="32" name="TextBox 31">
            <a:extLst>
              <a:ext uri="{FF2B5EF4-FFF2-40B4-BE49-F238E27FC236}">
                <a16:creationId xmlns:a16="http://schemas.microsoft.com/office/drawing/2014/main" id="{49E0334A-7839-904A-8EFF-594EE1A73CB8}"/>
              </a:ext>
            </a:extLst>
          </p:cNvPr>
          <p:cNvSpPr txBox="1"/>
          <p:nvPr/>
        </p:nvSpPr>
        <p:spPr>
          <a:xfrm>
            <a:off x="1183347" y="181550"/>
            <a:ext cx="5836023" cy="523220"/>
          </a:xfrm>
          <a:prstGeom prst="rect">
            <a:avLst/>
          </a:prstGeom>
          <a:noFill/>
        </p:spPr>
        <p:txBody>
          <a:bodyPr wrap="square" rtlCol="0">
            <a:spAutoFit/>
          </a:bodyPr>
          <a:lstStyle/>
          <a:p>
            <a:r>
              <a:rPr lang="en-US" sz="2800" dirty="0"/>
              <a:t>Start with random parameters</a:t>
            </a:r>
          </a:p>
        </p:txBody>
      </p:sp>
      <p:sp>
        <p:nvSpPr>
          <p:cNvPr id="33" name="TextBox 32">
            <a:extLst>
              <a:ext uri="{FF2B5EF4-FFF2-40B4-BE49-F238E27FC236}">
                <a16:creationId xmlns:a16="http://schemas.microsoft.com/office/drawing/2014/main" id="{D7D97844-1EE3-F44B-9D4A-4033C67CD8A0}"/>
              </a:ext>
            </a:extLst>
          </p:cNvPr>
          <p:cNvSpPr txBox="1"/>
          <p:nvPr/>
        </p:nvSpPr>
        <p:spPr>
          <a:xfrm>
            <a:off x="3022702" y="2010618"/>
            <a:ext cx="718466" cy="400110"/>
          </a:xfrm>
          <a:prstGeom prst="rect">
            <a:avLst/>
          </a:prstGeom>
          <a:noFill/>
        </p:spPr>
        <p:txBody>
          <a:bodyPr wrap="none" rtlCol="0">
            <a:spAutoFit/>
          </a:bodyPr>
          <a:lstStyle/>
          <a:p>
            <a:r>
              <a:rPr lang="en-US" sz="2000" dirty="0">
                <a:latin typeface="Lucida Bright" panose="02040602050505020304" pitchFamily="18" charset="77"/>
              </a:rPr>
              <a:t>0.21</a:t>
            </a:r>
            <a:endParaRPr lang="en-US" sz="2000" baseline="-25000" dirty="0">
              <a:latin typeface="Lucida Bright" panose="02040602050505020304" pitchFamily="18" charset="77"/>
            </a:endParaRPr>
          </a:p>
        </p:txBody>
      </p:sp>
      <p:sp>
        <p:nvSpPr>
          <p:cNvPr id="34" name="TextBox 33">
            <a:extLst>
              <a:ext uri="{FF2B5EF4-FFF2-40B4-BE49-F238E27FC236}">
                <a16:creationId xmlns:a16="http://schemas.microsoft.com/office/drawing/2014/main" id="{DA9314A1-C50E-C94B-82EA-D16C0365EC37}"/>
              </a:ext>
            </a:extLst>
          </p:cNvPr>
          <p:cNvSpPr txBox="1"/>
          <p:nvPr/>
        </p:nvSpPr>
        <p:spPr>
          <a:xfrm>
            <a:off x="2955467" y="2836722"/>
            <a:ext cx="718466" cy="400110"/>
          </a:xfrm>
          <a:prstGeom prst="rect">
            <a:avLst/>
          </a:prstGeom>
          <a:noFill/>
        </p:spPr>
        <p:txBody>
          <a:bodyPr wrap="none" rtlCol="0">
            <a:spAutoFit/>
          </a:bodyPr>
          <a:lstStyle/>
          <a:p>
            <a:r>
              <a:rPr lang="en-US" sz="2000" dirty="0">
                <a:latin typeface="Lucida Bright" panose="02040602050505020304" pitchFamily="18" charset="77"/>
              </a:rPr>
              <a:t>0.12</a:t>
            </a:r>
            <a:endParaRPr lang="en-US" sz="2000" baseline="-25000" dirty="0">
              <a:latin typeface="Lucida Bright" panose="02040602050505020304" pitchFamily="18" charset="77"/>
            </a:endParaRPr>
          </a:p>
        </p:txBody>
      </p:sp>
      <p:sp>
        <p:nvSpPr>
          <p:cNvPr id="36" name="TextBox 35">
            <a:extLst>
              <a:ext uri="{FF2B5EF4-FFF2-40B4-BE49-F238E27FC236}">
                <a16:creationId xmlns:a16="http://schemas.microsoft.com/office/drawing/2014/main" id="{F1D281FA-FE29-2E48-BA7C-A4B10B7EBF2A}"/>
              </a:ext>
            </a:extLst>
          </p:cNvPr>
          <p:cNvSpPr txBox="1"/>
          <p:nvPr/>
        </p:nvSpPr>
        <p:spPr>
          <a:xfrm>
            <a:off x="2763658" y="3691829"/>
            <a:ext cx="718466" cy="400110"/>
          </a:xfrm>
          <a:prstGeom prst="rect">
            <a:avLst/>
          </a:prstGeom>
          <a:noFill/>
        </p:spPr>
        <p:txBody>
          <a:bodyPr wrap="none" rtlCol="0">
            <a:spAutoFit/>
          </a:bodyPr>
          <a:lstStyle/>
          <a:p>
            <a:r>
              <a:rPr lang="en-US" sz="2000" dirty="0">
                <a:latin typeface="Lucida Bright" panose="02040602050505020304" pitchFamily="18" charset="77"/>
              </a:rPr>
              <a:t>0.08</a:t>
            </a:r>
            <a:endParaRPr lang="en-US" sz="2000" baseline="-25000" dirty="0">
              <a:latin typeface="Lucida Bright" panose="02040602050505020304" pitchFamily="18" charset="77"/>
            </a:endParaRPr>
          </a:p>
        </p:txBody>
      </p:sp>
      <p:sp>
        <p:nvSpPr>
          <p:cNvPr id="38" name="TextBox 37">
            <a:extLst>
              <a:ext uri="{FF2B5EF4-FFF2-40B4-BE49-F238E27FC236}">
                <a16:creationId xmlns:a16="http://schemas.microsoft.com/office/drawing/2014/main" id="{111217BB-1823-D447-AC86-C9E5E058369B}"/>
              </a:ext>
            </a:extLst>
          </p:cNvPr>
          <p:cNvSpPr txBox="1"/>
          <p:nvPr/>
        </p:nvSpPr>
        <p:spPr>
          <a:xfrm>
            <a:off x="5122911" y="3037343"/>
            <a:ext cx="718466" cy="400110"/>
          </a:xfrm>
          <a:prstGeom prst="rect">
            <a:avLst/>
          </a:prstGeom>
          <a:noFill/>
        </p:spPr>
        <p:txBody>
          <a:bodyPr wrap="none" rtlCol="0">
            <a:spAutoFit/>
          </a:bodyPr>
          <a:lstStyle/>
          <a:p>
            <a:r>
              <a:rPr lang="en-US" sz="2000" dirty="0">
                <a:latin typeface="Lucida Bright" panose="02040602050505020304" pitchFamily="18" charset="77"/>
              </a:rPr>
              <a:t>0.15</a:t>
            </a:r>
            <a:endParaRPr lang="en-US" sz="2000" baseline="-25000" dirty="0">
              <a:latin typeface="Lucida Bright" panose="02040602050505020304" pitchFamily="18" charset="77"/>
            </a:endParaRPr>
          </a:p>
        </p:txBody>
      </p:sp>
      <p:sp>
        <p:nvSpPr>
          <p:cNvPr id="39" name="TextBox 38">
            <a:extLst>
              <a:ext uri="{FF2B5EF4-FFF2-40B4-BE49-F238E27FC236}">
                <a16:creationId xmlns:a16="http://schemas.microsoft.com/office/drawing/2014/main" id="{56AFF561-1957-A14A-A130-E8AB5248E116}"/>
              </a:ext>
            </a:extLst>
          </p:cNvPr>
          <p:cNvSpPr txBox="1"/>
          <p:nvPr/>
        </p:nvSpPr>
        <p:spPr>
          <a:xfrm>
            <a:off x="5087685" y="1920953"/>
            <a:ext cx="718466" cy="400110"/>
          </a:xfrm>
          <a:prstGeom prst="rect">
            <a:avLst/>
          </a:prstGeom>
          <a:noFill/>
        </p:spPr>
        <p:txBody>
          <a:bodyPr wrap="none" rtlCol="0">
            <a:spAutoFit/>
          </a:bodyPr>
          <a:lstStyle/>
          <a:p>
            <a:r>
              <a:rPr lang="en-US" sz="2000" dirty="0">
                <a:latin typeface="Lucida Bright" panose="02040602050505020304" pitchFamily="18" charset="77"/>
              </a:rPr>
              <a:t>0.14</a:t>
            </a:r>
            <a:endParaRPr lang="en-US" sz="2000" baseline="-25000" dirty="0">
              <a:latin typeface="Lucida Bright" panose="02040602050505020304" pitchFamily="18" charset="77"/>
            </a:endParaRPr>
          </a:p>
        </p:txBody>
      </p:sp>
      <p:sp>
        <p:nvSpPr>
          <p:cNvPr id="63" name="TextBox 62">
            <a:extLst>
              <a:ext uri="{FF2B5EF4-FFF2-40B4-BE49-F238E27FC236}">
                <a16:creationId xmlns:a16="http://schemas.microsoft.com/office/drawing/2014/main" id="{C31B1990-943C-B34B-A3D3-14CDE17FF2BB}"/>
              </a:ext>
            </a:extLst>
          </p:cNvPr>
          <p:cNvSpPr txBox="1"/>
          <p:nvPr/>
        </p:nvSpPr>
        <p:spPr>
          <a:xfrm>
            <a:off x="104690" y="4611458"/>
            <a:ext cx="5836023" cy="523220"/>
          </a:xfrm>
          <a:prstGeom prst="rect">
            <a:avLst/>
          </a:prstGeom>
          <a:noFill/>
        </p:spPr>
        <p:txBody>
          <a:bodyPr wrap="square" rtlCol="0">
            <a:spAutoFit/>
          </a:bodyPr>
          <a:lstStyle/>
          <a:p>
            <a:r>
              <a:rPr lang="en-US" sz="2800" dirty="0">
                <a:solidFill>
                  <a:srgbClr val="FF0000"/>
                </a:solidFill>
              </a:rPr>
              <a:t>Error/Loss calculation:</a:t>
            </a:r>
          </a:p>
        </p:txBody>
      </p:sp>
      <p:sp>
        <p:nvSpPr>
          <p:cNvPr id="69" name="TextBox 68">
            <a:extLst>
              <a:ext uri="{FF2B5EF4-FFF2-40B4-BE49-F238E27FC236}">
                <a16:creationId xmlns:a16="http://schemas.microsoft.com/office/drawing/2014/main" id="{AEC76F4E-87DC-E942-8F01-6879A6E59421}"/>
              </a:ext>
            </a:extLst>
          </p:cNvPr>
          <p:cNvSpPr txBox="1"/>
          <p:nvPr/>
        </p:nvSpPr>
        <p:spPr>
          <a:xfrm>
            <a:off x="3668121" y="3544697"/>
            <a:ext cx="933269" cy="523220"/>
          </a:xfrm>
          <a:prstGeom prst="rect">
            <a:avLst/>
          </a:prstGeom>
          <a:noFill/>
        </p:spPr>
        <p:txBody>
          <a:bodyPr wrap="none" rtlCol="0">
            <a:spAutoFit/>
          </a:bodyPr>
          <a:lstStyle/>
          <a:p>
            <a:r>
              <a:rPr lang="en-US" sz="2800" dirty="0">
                <a:latin typeface="Lucida Bright" panose="02040602050505020304" pitchFamily="18" charset="77"/>
              </a:rPr>
              <a:t>0.48</a:t>
            </a:r>
            <a:endParaRPr lang="en-US" sz="2800" baseline="-25000" dirty="0">
              <a:latin typeface="Lucida Bright" panose="02040602050505020304" pitchFamily="18" charset="77"/>
            </a:endParaRPr>
          </a:p>
        </p:txBody>
      </p:sp>
      <p:sp>
        <p:nvSpPr>
          <p:cNvPr id="72" name="TextBox 71">
            <a:extLst>
              <a:ext uri="{FF2B5EF4-FFF2-40B4-BE49-F238E27FC236}">
                <a16:creationId xmlns:a16="http://schemas.microsoft.com/office/drawing/2014/main" id="{4FE2BC19-BA96-F744-B0B1-79C7AB55E0FF}"/>
              </a:ext>
            </a:extLst>
          </p:cNvPr>
          <p:cNvSpPr txBox="1"/>
          <p:nvPr/>
        </p:nvSpPr>
        <p:spPr>
          <a:xfrm>
            <a:off x="737538" y="5120507"/>
            <a:ext cx="492443" cy="461665"/>
          </a:xfrm>
          <a:prstGeom prst="rect">
            <a:avLst/>
          </a:prstGeom>
          <a:noFill/>
        </p:spPr>
        <p:txBody>
          <a:bodyPr wrap="none" rtlCol="0">
            <a:spAutoFit/>
          </a:bodyPr>
          <a:lstStyle/>
          <a:p>
            <a:r>
              <a:rPr lang="en-US" sz="2400" dirty="0"/>
              <a:t>O</a:t>
            </a:r>
            <a:r>
              <a:rPr lang="en-US" sz="2400" baseline="-25000" dirty="0"/>
              <a:t>1</a:t>
            </a:r>
          </a:p>
        </p:txBody>
      </p:sp>
      <p:sp>
        <p:nvSpPr>
          <p:cNvPr id="73" name="TextBox 72">
            <a:extLst>
              <a:ext uri="{FF2B5EF4-FFF2-40B4-BE49-F238E27FC236}">
                <a16:creationId xmlns:a16="http://schemas.microsoft.com/office/drawing/2014/main" id="{F4B88BFA-C3C8-2743-94A7-7E1370C7AAFC}"/>
              </a:ext>
            </a:extLst>
          </p:cNvPr>
          <p:cNvSpPr txBox="1"/>
          <p:nvPr/>
        </p:nvSpPr>
        <p:spPr>
          <a:xfrm>
            <a:off x="671157" y="5685960"/>
            <a:ext cx="873957" cy="400110"/>
          </a:xfrm>
          <a:prstGeom prst="rect">
            <a:avLst/>
          </a:prstGeom>
          <a:noFill/>
        </p:spPr>
        <p:txBody>
          <a:bodyPr wrap="none" rtlCol="0">
            <a:spAutoFit/>
          </a:bodyPr>
          <a:lstStyle/>
          <a:p>
            <a:r>
              <a:rPr lang="en-US" sz="2000" dirty="0">
                <a:solidFill>
                  <a:schemeClr val="accent4">
                    <a:lumMod val="50000"/>
                  </a:schemeClr>
                </a:solidFill>
                <a:latin typeface="Lucida Bright" panose="02040602050505020304" pitchFamily="18" charset="77"/>
              </a:rPr>
              <a:t>0.191</a:t>
            </a:r>
            <a:endParaRPr lang="en-US" sz="2000" baseline="-25000" dirty="0">
              <a:solidFill>
                <a:schemeClr val="accent4">
                  <a:lumMod val="50000"/>
                </a:schemeClr>
              </a:solidFill>
              <a:latin typeface="Lucida Bright" panose="02040602050505020304" pitchFamily="18" charset="77"/>
            </a:endParaRPr>
          </a:p>
        </p:txBody>
      </p:sp>
      <p:sp>
        <p:nvSpPr>
          <p:cNvPr id="75" name="TextBox 74">
            <a:extLst>
              <a:ext uri="{FF2B5EF4-FFF2-40B4-BE49-F238E27FC236}">
                <a16:creationId xmlns:a16="http://schemas.microsoft.com/office/drawing/2014/main" id="{8FE78312-E997-6947-A35C-EFF27B089C74}"/>
              </a:ext>
            </a:extLst>
          </p:cNvPr>
          <p:cNvSpPr txBox="1"/>
          <p:nvPr/>
        </p:nvSpPr>
        <p:spPr>
          <a:xfrm>
            <a:off x="43543" y="5601308"/>
            <a:ext cx="798617" cy="523220"/>
          </a:xfrm>
          <a:prstGeom prst="rect">
            <a:avLst/>
          </a:prstGeom>
          <a:noFill/>
        </p:spPr>
        <p:txBody>
          <a:bodyPr wrap="none" rtlCol="0">
            <a:spAutoFit/>
          </a:bodyPr>
          <a:lstStyle/>
          <a:p>
            <a:r>
              <a:rPr lang="en-US" sz="2800" dirty="0"/>
              <a:t>1/2(</a:t>
            </a:r>
          </a:p>
        </p:txBody>
      </p:sp>
      <p:sp>
        <p:nvSpPr>
          <p:cNvPr id="76" name="TextBox 75">
            <a:extLst>
              <a:ext uri="{FF2B5EF4-FFF2-40B4-BE49-F238E27FC236}">
                <a16:creationId xmlns:a16="http://schemas.microsoft.com/office/drawing/2014/main" id="{21155691-615B-7345-9F69-DC5615884A92}"/>
              </a:ext>
            </a:extLst>
          </p:cNvPr>
          <p:cNvSpPr txBox="1"/>
          <p:nvPr/>
        </p:nvSpPr>
        <p:spPr>
          <a:xfrm>
            <a:off x="1972376" y="5601308"/>
            <a:ext cx="415498" cy="523220"/>
          </a:xfrm>
          <a:prstGeom prst="rect">
            <a:avLst/>
          </a:prstGeom>
          <a:noFill/>
        </p:spPr>
        <p:txBody>
          <a:bodyPr wrap="none" rtlCol="0">
            <a:spAutoFit/>
          </a:bodyPr>
          <a:lstStyle/>
          <a:p>
            <a:r>
              <a:rPr lang="en-US" sz="2800" dirty="0"/>
              <a:t>)</a:t>
            </a:r>
            <a:r>
              <a:rPr lang="en-US" sz="2800" baseline="30000" dirty="0"/>
              <a:t>2</a:t>
            </a:r>
          </a:p>
        </p:txBody>
      </p:sp>
      <p:sp>
        <p:nvSpPr>
          <p:cNvPr id="65" name="TextBox 64">
            <a:extLst>
              <a:ext uri="{FF2B5EF4-FFF2-40B4-BE49-F238E27FC236}">
                <a16:creationId xmlns:a16="http://schemas.microsoft.com/office/drawing/2014/main" id="{73CDE929-499A-964F-994E-EFAA02B6A9AF}"/>
              </a:ext>
            </a:extLst>
          </p:cNvPr>
          <p:cNvSpPr txBox="1"/>
          <p:nvPr/>
        </p:nvSpPr>
        <p:spPr>
          <a:xfrm>
            <a:off x="1773419" y="5672236"/>
            <a:ext cx="340158" cy="400110"/>
          </a:xfrm>
          <a:prstGeom prst="rect">
            <a:avLst/>
          </a:prstGeom>
          <a:noFill/>
        </p:spPr>
        <p:txBody>
          <a:bodyPr wrap="none" rtlCol="0">
            <a:spAutoFit/>
          </a:bodyPr>
          <a:lstStyle/>
          <a:p>
            <a:r>
              <a:rPr lang="en-US" sz="2000" dirty="0">
                <a:solidFill>
                  <a:schemeClr val="accent4">
                    <a:lumMod val="50000"/>
                  </a:schemeClr>
                </a:solidFill>
                <a:latin typeface="Lucida Bright" panose="02040602050505020304" pitchFamily="18" charset="77"/>
              </a:rPr>
              <a:t>1</a:t>
            </a:r>
            <a:endParaRPr lang="en-US" sz="2000" baseline="-25000" dirty="0">
              <a:solidFill>
                <a:schemeClr val="accent4">
                  <a:lumMod val="50000"/>
                </a:schemeClr>
              </a:solidFill>
              <a:latin typeface="Lucida Bright" panose="02040602050505020304" pitchFamily="18" charset="77"/>
            </a:endParaRPr>
          </a:p>
        </p:txBody>
      </p:sp>
      <p:sp>
        <p:nvSpPr>
          <p:cNvPr id="66" name="TextBox 65">
            <a:extLst>
              <a:ext uri="{FF2B5EF4-FFF2-40B4-BE49-F238E27FC236}">
                <a16:creationId xmlns:a16="http://schemas.microsoft.com/office/drawing/2014/main" id="{5A01177E-527D-5640-98F4-629305CD1CA5}"/>
              </a:ext>
            </a:extLst>
          </p:cNvPr>
          <p:cNvSpPr txBox="1"/>
          <p:nvPr/>
        </p:nvSpPr>
        <p:spPr>
          <a:xfrm>
            <a:off x="1511509" y="5601308"/>
            <a:ext cx="301686" cy="523220"/>
          </a:xfrm>
          <a:prstGeom prst="rect">
            <a:avLst/>
          </a:prstGeom>
          <a:noFill/>
        </p:spPr>
        <p:txBody>
          <a:bodyPr wrap="none" rtlCol="0">
            <a:spAutoFit/>
          </a:bodyPr>
          <a:lstStyle/>
          <a:p>
            <a:r>
              <a:rPr lang="en-US" sz="2800" dirty="0">
                <a:solidFill>
                  <a:schemeClr val="accent4">
                    <a:lumMod val="50000"/>
                  </a:schemeClr>
                </a:solidFill>
                <a:latin typeface="Lucida Bright" panose="02040602050505020304" pitchFamily="18" charset="77"/>
              </a:rPr>
              <a:t>-</a:t>
            </a:r>
            <a:endParaRPr lang="en-US" sz="2800" baseline="-25000" dirty="0">
              <a:solidFill>
                <a:schemeClr val="accent4">
                  <a:lumMod val="50000"/>
                </a:schemeClr>
              </a:solidFill>
              <a:latin typeface="Lucida Bright" panose="02040602050505020304" pitchFamily="18" charset="77"/>
            </a:endParaRPr>
          </a:p>
        </p:txBody>
      </p:sp>
      <p:sp>
        <p:nvSpPr>
          <p:cNvPr id="74" name="TextBox 73">
            <a:extLst>
              <a:ext uri="{FF2B5EF4-FFF2-40B4-BE49-F238E27FC236}">
                <a16:creationId xmlns:a16="http://schemas.microsoft.com/office/drawing/2014/main" id="{73D6D4B9-0923-034D-97F3-6F652B5D5E70}"/>
              </a:ext>
            </a:extLst>
          </p:cNvPr>
          <p:cNvSpPr txBox="1"/>
          <p:nvPr/>
        </p:nvSpPr>
        <p:spPr>
          <a:xfrm>
            <a:off x="1266593" y="5109053"/>
            <a:ext cx="1869745" cy="369332"/>
          </a:xfrm>
          <a:prstGeom prst="rect">
            <a:avLst/>
          </a:prstGeom>
          <a:noFill/>
        </p:spPr>
        <p:txBody>
          <a:bodyPr wrap="square" rtlCol="0">
            <a:spAutoFit/>
          </a:bodyPr>
          <a:lstStyle/>
          <a:p>
            <a:r>
              <a:rPr lang="en-US" dirty="0"/>
              <a:t>Actual output = 1</a:t>
            </a:r>
          </a:p>
        </p:txBody>
      </p:sp>
      <p:sp>
        <p:nvSpPr>
          <p:cNvPr id="19" name="Freeform 18">
            <a:extLst>
              <a:ext uri="{FF2B5EF4-FFF2-40B4-BE49-F238E27FC236}">
                <a16:creationId xmlns:a16="http://schemas.microsoft.com/office/drawing/2014/main" id="{055F5D24-3290-0843-A416-88B5EF50701D}"/>
              </a:ext>
            </a:extLst>
          </p:cNvPr>
          <p:cNvSpPr/>
          <p:nvPr/>
        </p:nvSpPr>
        <p:spPr>
          <a:xfrm rot="937064">
            <a:off x="1640541" y="5432612"/>
            <a:ext cx="322729" cy="228600"/>
          </a:xfrm>
          <a:custGeom>
            <a:avLst/>
            <a:gdLst>
              <a:gd name="connsiteX0" fmla="*/ 0 w 322729"/>
              <a:gd name="connsiteY0" fmla="*/ 0 h 228600"/>
              <a:gd name="connsiteX1" fmla="*/ 255494 w 322729"/>
              <a:gd name="connsiteY1" fmla="*/ 107576 h 228600"/>
              <a:gd name="connsiteX2" fmla="*/ 322729 w 322729"/>
              <a:gd name="connsiteY2" fmla="*/ 228600 h 228600"/>
            </a:gdLst>
            <a:ahLst/>
            <a:cxnLst>
              <a:cxn ang="0">
                <a:pos x="connsiteX0" y="connsiteY0"/>
              </a:cxn>
              <a:cxn ang="0">
                <a:pos x="connsiteX1" y="connsiteY1"/>
              </a:cxn>
              <a:cxn ang="0">
                <a:pos x="connsiteX2" y="connsiteY2"/>
              </a:cxn>
            </a:cxnLst>
            <a:rect l="l" t="t" r="r" b="b"/>
            <a:pathLst>
              <a:path w="322729" h="228600">
                <a:moveTo>
                  <a:pt x="0" y="0"/>
                </a:moveTo>
                <a:cubicBezTo>
                  <a:pt x="100853" y="34738"/>
                  <a:pt x="201706" y="69476"/>
                  <a:pt x="255494" y="107576"/>
                </a:cubicBezTo>
                <a:cubicBezTo>
                  <a:pt x="309282" y="145676"/>
                  <a:pt x="316005" y="187138"/>
                  <a:pt x="322729" y="228600"/>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26F08C19-4F6B-FD45-972D-5D6FA62C6727}"/>
              </a:ext>
            </a:extLst>
          </p:cNvPr>
          <p:cNvSpPr txBox="1"/>
          <p:nvPr/>
        </p:nvSpPr>
        <p:spPr>
          <a:xfrm>
            <a:off x="2412903" y="5601308"/>
            <a:ext cx="364202" cy="523220"/>
          </a:xfrm>
          <a:prstGeom prst="rect">
            <a:avLst/>
          </a:prstGeom>
          <a:noFill/>
        </p:spPr>
        <p:txBody>
          <a:bodyPr wrap="none" rtlCol="0">
            <a:spAutoFit/>
          </a:bodyPr>
          <a:lstStyle/>
          <a:p>
            <a:r>
              <a:rPr lang="en-US" sz="2800" dirty="0"/>
              <a:t>=</a:t>
            </a:r>
          </a:p>
        </p:txBody>
      </p:sp>
      <p:sp>
        <p:nvSpPr>
          <p:cNvPr id="78" name="TextBox 77">
            <a:extLst>
              <a:ext uri="{FF2B5EF4-FFF2-40B4-BE49-F238E27FC236}">
                <a16:creationId xmlns:a16="http://schemas.microsoft.com/office/drawing/2014/main" id="{7AB2F2FB-06E5-5E41-A9D1-C6919122A750}"/>
              </a:ext>
            </a:extLst>
          </p:cNvPr>
          <p:cNvSpPr txBox="1"/>
          <p:nvPr/>
        </p:nvSpPr>
        <p:spPr>
          <a:xfrm>
            <a:off x="2777105" y="5590628"/>
            <a:ext cx="1007007" cy="523220"/>
          </a:xfrm>
          <a:prstGeom prst="rect">
            <a:avLst/>
          </a:prstGeom>
          <a:noFill/>
        </p:spPr>
        <p:txBody>
          <a:bodyPr wrap="none" rtlCol="0">
            <a:spAutoFit/>
          </a:bodyPr>
          <a:lstStyle/>
          <a:p>
            <a:r>
              <a:rPr lang="en-US" sz="2800" dirty="0"/>
              <a:t>0.327</a:t>
            </a:r>
          </a:p>
        </p:txBody>
      </p:sp>
    </p:spTree>
    <p:extLst>
      <p:ext uri="{BB962C8B-B14F-4D97-AF65-F5344CB8AC3E}">
        <p14:creationId xmlns:p14="http://schemas.microsoft.com/office/powerpoint/2010/main" val="1231430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F33CBEC-C936-0F4D-8D24-1FF93B551719}"/>
              </a:ext>
            </a:extLst>
          </p:cNvPr>
          <p:cNvPicPr>
            <a:picLocks noChangeAspect="1"/>
          </p:cNvPicPr>
          <p:nvPr/>
        </p:nvPicPr>
        <p:blipFill>
          <a:blip r:embed="rId3"/>
          <a:stretch>
            <a:fillRect/>
          </a:stretch>
        </p:blipFill>
        <p:spPr>
          <a:xfrm>
            <a:off x="1754205" y="3429000"/>
            <a:ext cx="5017025" cy="2728925"/>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69010D7A-44A7-494C-ADA8-73DE2D97984A}"/>
              </a:ext>
            </a:extLst>
          </p:cNvPr>
          <p:cNvPicPr>
            <a:picLocks noChangeAspect="1"/>
          </p:cNvPicPr>
          <p:nvPr/>
        </p:nvPicPr>
        <p:blipFill rotWithShape="1">
          <a:blip r:embed="rId4"/>
          <a:srcRect l="8557" t="23471" r="35350" b="69165"/>
          <a:stretch/>
        </p:blipFill>
        <p:spPr>
          <a:xfrm>
            <a:off x="376516" y="1"/>
            <a:ext cx="7584143" cy="1425388"/>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CBF63391-7F8E-784E-AB4F-E9882B44B01D}"/>
              </a:ext>
            </a:extLst>
          </p:cNvPr>
          <p:cNvPicPr>
            <a:picLocks noChangeAspect="1"/>
          </p:cNvPicPr>
          <p:nvPr/>
        </p:nvPicPr>
        <p:blipFill rotWithShape="1">
          <a:blip r:embed="rId4"/>
          <a:srcRect l="6180" t="37812" r="7145" b="55547"/>
          <a:stretch/>
        </p:blipFill>
        <p:spPr>
          <a:xfrm>
            <a:off x="121897" y="2226187"/>
            <a:ext cx="8900205" cy="976259"/>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3D499795-4FD0-6843-8AE4-CD973CD206AB}"/>
              </a:ext>
            </a:extLst>
          </p:cNvPr>
          <p:cNvPicPr>
            <a:picLocks noChangeAspect="1"/>
          </p:cNvPicPr>
          <p:nvPr/>
        </p:nvPicPr>
        <p:blipFill rotWithShape="1">
          <a:blip r:embed="rId4"/>
          <a:srcRect l="8557" t="31321" r="35350" b="65028"/>
          <a:stretch/>
        </p:blipFill>
        <p:spPr>
          <a:xfrm>
            <a:off x="376516" y="1519518"/>
            <a:ext cx="7584143" cy="706669"/>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0717505B-6D52-8D4C-8F30-B31DECF49546}"/>
              </a:ext>
            </a:extLst>
          </p:cNvPr>
          <p:cNvPicPr>
            <a:picLocks noChangeAspect="1"/>
          </p:cNvPicPr>
          <p:nvPr/>
        </p:nvPicPr>
        <p:blipFill rotWithShape="1">
          <a:blip r:embed="rId4"/>
          <a:srcRect t="45490" b="26079"/>
          <a:stretch/>
        </p:blipFill>
        <p:spPr>
          <a:xfrm>
            <a:off x="-95433" y="3041963"/>
            <a:ext cx="9334864" cy="3799655"/>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171FF760-EE3C-0E40-9C02-096048FFB38D}"/>
              </a:ext>
            </a:extLst>
          </p:cNvPr>
          <p:cNvPicPr>
            <a:picLocks noChangeAspect="1"/>
          </p:cNvPicPr>
          <p:nvPr/>
        </p:nvPicPr>
        <p:blipFill rotWithShape="1">
          <a:blip r:embed="rId5"/>
          <a:srcRect t="45490" b="26079"/>
          <a:stretch/>
        </p:blipFill>
        <p:spPr>
          <a:xfrm>
            <a:off x="-95433" y="3041963"/>
            <a:ext cx="9334864" cy="3799655"/>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A7FB0F3F-4063-C34D-9329-3CFF60ACB25D}"/>
              </a:ext>
            </a:extLst>
          </p:cNvPr>
          <p:cNvPicPr>
            <a:picLocks noChangeAspect="1"/>
          </p:cNvPicPr>
          <p:nvPr/>
        </p:nvPicPr>
        <p:blipFill rotWithShape="1">
          <a:blip r:embed="rId6"/>
          <a:srcRect t="45490" b="26079"/>
          <a:stretch/>
        </p:blipFill>
        <p:spPr>
          <a:xfrm>
            <a:off x="-95433" y="3041963"/>
            <a:ext cx="9334864" cy="3799655"/>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CEDE7636-7714-B04B-9075-EDDE53DC5811}"/>
              </a:ext>
            </a:extLst>
          </p:cNvPr>
          <p:cNvPicPr>
            <a:picLocks noChangeAspect="1"/>
          </p:cNvPicPr>
          <p:nvPr/>
        </p:nvPicPr>
        <p:blipFill rotWithShape="1">
          <a:blip r:embed="rId7"/>
          <a:srcRect t="45490" b="26079"/>
          <a:stretch/>
        </p:blipFill>
        <p:spPr>
          <a:xfrm>
            <a:off x="-95433" y="3041963"/>
            <a:ext cx="9334864" cy="3799655"/>
          </a:xfrm>
          <a:prstGeom prst="rect">
            <a:avLst/>
          </a:prstGeom>
        </p:spPr>
      </p:pic>
      <p:pic>
        <p:nvPicPr>
          <p:cNvPr id="12" name="Picture 11" descr="Diagram&#10;&#10;Description automatically generated">
            <a:extLst>
              <a:ext uri="{FF2B5EF4-FFF2-40B4-BE49-F238E27FC236}">
                <a16:creationId xmlns:a16="http://schemas.microsoft.com/office/drawing/2014/main" id="{A1B5C50B-0042-F44B-B8EB-36F97D5800EB}"/>
              </a:ext>
            </a:extLst>
          </p:cNvPr>
          <p:cNvPicPr>
            <a:picLocks noChangeAspect="1"/>
          </p:cNvPicPr>
          <p:nvPr/>
        </p:nvPicPr>
        <p:blipFill rotWithShape="1">
          <a:blip r:embed="rId8"/>
          <a:srcRect t="45490" b="26079"/>
          <a:stretch/>
        </p:blipFill>
        <p:spPr>
          <a:xfrm>
            <a:off x="-95433" y="3041963"/>
            <a:ext cx="9334864" cy="3799655"/>
          </a:xfrm>
          <a:prstGeom prst="rect">
            <a:avLst/>
          </a:prstGeom>
        </p:spPr>
      </p:pic>
      <p:pic>
        <p:nvPicPr>
          <p:cNvPr id="13" name="Picture 12" descr="Diagram&#10;&#10;Description automatically generated with medium confidence">
            <a:extLst>
              <a:ext uri="{FF2B5EF4-FFF2-40B4-BE49-F238E27FC236}">
                <a16:creationId xmlns:a16="http://schemas.microsoft.com/office/drawing/2014/main" id="{C58E17DC-F92B-B447-A912-647CA22D472C}"/>
              </a:ext>
            </a:extLst>
          </p:cNvPr>
          <p:cNvPicPr>
            <a:picLocks noChangeAspect="1"/>
          </p:cNvPicPr>
          <p:nvPr/>
        </p:nvPicPr>
        <p:blipFill rotWithShape="1">
          <a:blip r:embed="rId9"/>
          <a:srcRect t="45490" b="26079"/>
          <a:stretch/>
        </p:blipFill>
        <p:spPr>
          <a:xfrm>
            <a:off x="-95433" y="3041963"/>
            <a:ext cx="9334864" cy="3799655"/>
          </a:xfrm>
          <a:prstGeom prst="rect">
            <a:avLst/>
          </a:prstGeom>
        </p:spPr>
      </p:pic>
      <p:pic>
        <p:nvPicPr>
          <p:cNvPr id="14" name="Picture 13" descr="Diagram&#10;&#10;Description automatically generated with medium confidence">
            <a:extLst>
              <a:ext uri="{FF2B5EF4-FFF2-40B4-BE49-F238E27FC236}">
                <a16:creationId xmlns:a16="http://schemas.microsoft.com/office/drawing/2014/main" id="{97A414EF-CC10-1B4B-8FF8-0D2EAD984828}"/>
              </a:ext>
            </a:extLst>
          </p:cNvPr>
          <p:cNvPicPr>
            <a:picLocks noChangeAspect="1"/>
          </p:cNvPicPr>
          <p:nvPr/>
        </p:nvPicPr>
        <p:blipFill rotWithShape="1">
          <a:blip r:embed="rId10"/>
          <a:srcRect t="45490" b="26079"/>
          <a:stretch/>
        </p:blipFill>
        <p:spPr>
          <a:xfrm>
            <a:off x="-95433" y="3041963"/>
            <a:ext cx="9334864" cy="3799655"/>
          </a:xfrm>
          <a:prstGeom prst="rect">
            <a:avLst/>
          </a:prstGeom>
        </p:spPr>
      </p:pic>
      <p:pic>
        <p:nvPicPr>
          <p:cNvPr id="15" name="Picture 14" descr="Diagram&#10;&#10;Description automatically generated with medium confidence">
            <a:extLst>
              <a:ext uri="{FF2B5EF4-FFF2-40B4-BE49-F238E27FC236}">
                <a16:creationId xmlns:a16="http://schemas.microsoft.com/office/drawing/2014/main" id="{3B975200-471C-934D-9A31-22414750538E}"/>
              </a:ext>
            </a:extLst>
          </p:cNvPr>
          <p:cNvPicPr>
            <a:picLocks noChangeAspect="1"/>
          </p:cNvPicPr>
          <p:nvPr/>
        </p:nvPicPr>
        <p:blipFill rotWithShape="1">
          <a:blip r:embed="rId11"/>
          <a:srcRect t="45490" b="26079"/>
          <a:stretch/>
        </p:blipFill>
        <p:spPr>
          <a:xfrm>
            <a:off x="-95433" y="3041963"/>
            <a:ext cx="9334864" cy="3799655"/>
          </a:xfrm>
          <a:prstGeom prst="rect">
            <a:avLst/>
          </a:prstGeom>
        </p:spPr>
      </p:pic>
    </p:spTree>
    <p:extLst>
      <p:ext uri="{BB962C8B-B14F-4D97-AF65-F5344CB8AC3E}">
        <p14:creationId xmlns:p14="http://schemas.microsoft.com/office/powerpoint/2010/main" val="232694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0822F1-795F-AC44-8176-A82DE88904E5}"/>
              </a:ext>
            </a:extLst>
          </p:cNvPr>
          <p:cNvPicPr>
            <a:picLocks noChangeAspect="1"/>
          </p:cNvPicPr>
          <p:nvPr/>
        </p:nvPicPr>
        <p:blipFill rotWithShape="1">
          <a:blip r:embed="rId2"/>
          <a:srcRect t="42549" b="43462"/>
          <a:stretch/>
        </p:blipFill>
        <p:spPr>
          <a:xfrm>
            <a:off x="174035" y="188259"/>
            <a:ext cx="8795930" cy="1761565"/>
          </a:xfrm>
          <a:prstGeom prst="rect">
            <a:avLst/>
          </a:prstGeom>
        </p:spPr>
      </p:pic>
    </p:spTree>
    <p:extLst>
      <p:ext uri="{BB962C8B-B14F-4D97-AF65-F5344CB8AC3E}">
        <p14:creationId xmlns:p14="http://schemas.microsoft.com/office/powerpoint/2010/main" val="1310845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0822F1-795F-AC44-8176-A82DE88904E5}"/>
              </a:ext>
            </a:extLst>
          </p:cNvPr>
          <p:cNvPicPr>
            <a:picLocks noChangeAspect="1"/>
          </p:cNvPicPr>
          <p:nvPr/>
        </p:nvPicPr>
        <p:blipFill rotWithShape="1">
          <a:blip r:embed="rId2"/>
          <a:srcRect t="42549" b="30008"/>
          <a:stretch/>
        </p:blipFill>
        <p:spPr>
          <a:xfrm>
            <a:off x="174035" y="188260"/>
            <a:ext cx="8795930" cy="3455894"/>
          </a:xfrm>
          <a:prstGeom prst="rect">
            <a:avLst/>
          </a:prstGeom>
        </p:spPr>
      </p:pic>
    </p:spTree>
    <p:extLst>
      <p:ext uri="{BB962C8B-B14F-4D97-AF65-F5344CB8AC3E}">
        <p14:creationId xmlns:p14="http://schemas.microsoft.com/office/powerpoint/2010/main" val="909263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0822F1-795F-AC44-8176-A82DE88904E5}"/>
              </a:ext>
            </a:extLst>
          </p:cNvPr>
          <p:cNvPicPr>
            <a:picLocks noChangeAspect="1"/>
          </p:cNvPicPr>
          <p:nvPr/>
        </p:nvPicPr>
        <p:blipFill rotWithShape="1">
          <a:blip r:embed="rId2"/>
          <a:srcRect t="42549" b="15722"/>
          <a:stretch/>
        </p:blipFill>
        <p:spPr>
          <a:xfrm>
            <a:off x="174035" y="188259"/>
            <a:ext cx="8795930" cy="5254823"/>
          </a:xfrm>
          <a:prstGeom prst="rect">
            <a:avLst/>
          </a:prstGeom>
        </p:spPr>
      </p:pic>
    </p:spTree>
    <p:extLst>
      <p:ext uri="{BB962C8B-B14F-4D97-AF65-F5344CB8AC3E}">
        <p14:creationId xmlns:p14="http://schemas.microsoft.com/office/powerpoint/2010/main" val="2638574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0822F1-795F-AC44-8176-A82DE88904E5}"/>
              </a:ext>
            </a:extLst>
          </p:cNvPr>
          <p:cNvPicPr>
            <a:picLocks noChangeAspect="1"/>
          </p:cNvPicPr>
          <p:nvPr/>
        </p:nvPicPr>
        <p:blipFill rotWithShape="1">
          <a:blip r:embed="rId2"/>
          <a:srcRect t="42549" b="15722"/>
          <a:stretch/>
        </p:blipFill>
        <p:spPr>
          <a:xfrm>
            <a:off x="174035" y="188259"/>
            <a:ext cx="8795930" cy="5254823"/>
          </a:xfrm>
          <a:prstGeom prst="rect">
            <a:avLst/>
          </a:prstGeom>
        </p:spPr>
      </p:pic>
      <p:pic>
        <p:nvPicPr>
          <p:cNvPr id="5" name="Picture 4">
            <a:extLst>
              <a:ext uri="{FF2B5EF4-FFF2-40B4-BE49-F238E27FC236}">
                <a16:creationId xmlns:a16="http://schemas.microsoft.com/office/drawing/2014/main" id="{645BAA97-86EF-3042-B1FA-D2338A7805C5}"/>
              </a:ext>
            </a:extLst>
          </p:cNvPr>
          <p:cNvPicPr>
            <a:picLocks noChangeAspect="1"/>
          </p:cNvPicPr>
          <p:nvPr/>
        </p:nvPicPr>
        <p:blipFill>
          <a:blip r:embed="rId3"/>
          <a:stretch>
            <a:fillRect/>
          </a:stretch>
        </p:blipFill>
        <p:spPr>
          <a:xfrm>
            <a:off x="2396493" y="5779787"/>
            <a:ext cx="4351014" cy="1078213"/>
          </a:xfrm>
          <a:prstGeom prst="rect">
            <a:avLst/>
          </a:prstGeom>
        </p:spPr>
      </p:pic>
    </p:spTree>
    <p:extLst>
      <p:ext uri="{BB962C8B-B14F-4D97-AF65-F5344CB8AC3E}">
        <p14:creationId xmlns:p14="http://schemas.microsoft.com/office/powerpoint/2010/main" val="3590674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82E957-2C36-6E43-9A52-CB80EF29BD3C}"/>
              </a:ext>
            </a:extLst>
          </p:cNvPr>
          <p:cNvSpPr txBox="1"/>
          <p:nvPr/>
        </p:nvSpPr>
        <p:spPr>
          <a:xfrm>
            <a:off x="349623" y="1652245"/>
            <a:ext cx="8444753" cy="4524315"/>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accent1">
                    <a:lumMod val="75000"/>
                  </a:schemeClr>
                </a:solidFill>
              </a:rPr>
              <a:t>We will release the slots for paper presentation today (Oct 25) right after the class at 3:30PM.</a:t>
            </a:r>
          </a:p>
          <a:p>
            <a:pPr marL="285750" indent="-285750">
              <a:buFont typeface="Arial" panose="020B0604020202020204" pitchFamily="34" charset="0"/>
              <a:buChar char="•"/>
            </a:pPr>
            <a:endParaRPr lang="en-US" sz="2400" dirty="0">
              <a:solidFill>
                <a:schemeClr val="accent1">
                  <a:lumMod val="75000"/>
                </a:schemeClr>
              </a:solidFill>
            </a:endParaRPr>
          </a:p>
          <a:p>
            <a:pPr marL="285750" indent="-285750">
              <a:buFont typeface="Arial" panose="020B0604020202020204" pitchFamily="34" charset="0"/>
              <a:buChar char="•"/>
            </a:pPr>
            <a:r>
              <a:rPr lang="en-US" sz="2400" dirty="0">
                <a:solidFill>
                  <a:schemeClr val="accent1">
                    <a:lumMod val="75000"/>
                  </a:schemeClr>
                </a:solidFill>
              </a:rPr>
              <a:t>You should use shared document to sign up for a date and time slot to present.</a:t>
            </a:r>
          </a:p>
          <a:p>
            <a:pPr marL="285750" indent="-285750">
              <a:buFont typeface="Arial" panose="020B0604020202020204" pitchFamily="34" charset="0"/>
              <a:buChar char="•"/>
            </a:pPr>
            <a:endParaRPr lang="en-US" sz="2400" dirty="0">
              <a:solidFill>
                <a:schemeClr val="accent1">
                  <a:lumMod val="75000"/>
                </a:schemeClr>
              </a:solidFill>
            </a:endParaRPr>
          </a:p>
          <a:p>
            <a:pPr marL="285750" indent="-285750">
              <a:buFont typeface="Arial" panose="020B0604020202020204" pitchFamily="34" charset="0"/>
              <a:buChar char="•"/>
            </a:pPr>
            <a:r>
              <a:rPr lang="en-US" sz="2400" dirty="0">
                <a:solidFill>
                  <a:schemeClr val="accent1">
                    <a:lumMod val="75000"/>
                  </a:schemeClr>
                </a:solidFill>
              </a:rPr>
              <a:t>Time slots will be assigned on first come, first served basis. Please add your team member's name in front of the available slot. Do not overwrite or delete any existing team's name.</a:t>
            </a:r>
          </a:p>
          <a:p>
            <a:pPr marL="285750" indent="-285750">
              <a:buFont typeface="Arial" panose="020B0604020202020204" pitchFamily="34" charset="0"/>
              <a:buChar char="•"/>
            </a:pPr>
            <a:endParaRPr lang="en-US" sz="2400" dirty="0">
              <a:solidFill>
                <a:schemeClr val="accent1">
                  <a:lumMod val="75000"/>
                </a:schemeClr>
              </a:solidFill>
            </a:endParaRPr>
          </a:p>
          <a:p>
            <a:pPr marL="285750" indent="-285750">
              <a:buFont typeface="Arial" panose="020B0604020202020204" pitchFamily="34" charset="0"/>
              <a:buChar char="•"/>
            </a:pPr>
            <a:r>
              <a:rPr lang="en-US" sz="2400" dirty="0">
                <a:solidFill>
                  <a:schemeClr val="accent1">
                    <a:lumMod val="75000"/>
                  </a:schemeClr>
                </a:solidFill>
              </a:rPr>
              <a:t>After the slot selection, we will select papers based on your interests.</a:t>
            </a:r>
          </a:p>
        </p:txBody>
      </p:sp>
      <p:sp>
        <p:nvSpPr>
          <p:cNvPr id="5" name="TextBox 4">
            <a:extLst>
              <a:ext uri="{FF2B5EF4-FFF2-40B4-BE49-F238E27FC236}">
                <a16:creationId xmlns:a16="http://schemas.microsoft.com/office/drawing/2014/main" id="{973DF05A-0C48-BC46-A1F1-3D775B3263D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Announcement: Spot selection for class presentations</a:t>
            </a:r>
          </a:p>
        </p:txBody>
      </p:sp>
    </p:spTree>
    <p:extLst>
      <p:ext uri="{BB962C8B-B14F-4D97-AF65-F5344CB8AC3E}">
        <p14:creationId xmlns:p14="http://schemas.microsoft.com/office/powerpoint/2010/main" val="1128281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DD7765-1F7B-504D-8DA3-EA95ABB78A38}"/>
              </a:ext>
            </a:extLst>
          </p:cNvPr>
          <p:cNvPicPr>
            <a:picLocks noChangeAspect="1"/>
          </p:cNvPicPr>
          <p:nvPr/>
        </p:nvPicPr>
        <p:blipFill>
          <a:blip r:embed="rId2"/>
          <a:stretch>
            <a:fillRect/>
          </a:stretch>
        </p:blipFill>
        <p:spPr>
          <a:xfrm>
            <a:off x="1907727" y="1005205"/>
            <a:ext cx="4763770" cy="4847590"/>
          </a:xfrm>
          <a:prstGeom prst="rect">
            <a:avLst/>
          </a:prstGeom>
        </p:spPr>
      </p:pic>
      <p:sp>
        <p:nvSpPr>
          <p:cNvPr id="3" name="TextBox 2">
            <a:extLst>
              <a:ext uri="{FF2B5EF4-FFF2-40B4-BE49-F238E27FC236}">
                <a16:creationId xmlns:a16="http://schemas.microsoft.com/office/drawing/2014/main" id="{8C00C194-03DB-3E4D-9DC0-EF6560E073A8}"/>
              </a:ext>
            </a:extLst>
          </p:cNvPr>
          <p:cNvSpPr txBox="1"/>
          <p:nvPr/>
        </p:nvSpPr>
        <p:spPr>
          <a:xfrm>
            <a:off x="105984" y="6488668"/>
            <a:ext cx="8700247" cy="369332"/>
          </a:xfrm>
          <a:prstGeom prst="rect">
            <a:avLst/>
          </a:prstGeom>
          <a:noFill/>
        </p:spPr>
        <p:txBody>
          <a:bodyPr wrap="square">
            <a:spAutoFit/>
          </a:bodyPr>
          <a:lstStyle/>
          <a:p>
            <a:r>
              <a:rPr lang="en-US" dirty="0"/>
              <a:t>Ref: https://</a:t>
            </a:r>
            <a:r>
              <a:rPr lang="en-US" dirty="0" err="1"/>
              <a:t>hmkcode.com</a:t>
            </a:r>
            <a:r>
              <a:rPr lang="en-US" dirty="0"/>
              <a:t>/ai/backpropagation-step-by-step/</a:t>
            </a:r>
          </a:p>
        </p:txBody>
      </p:sp>
    </p:spTree>
    <p:extLst>
      <p:ext uri="{BB962C8B-B14F-4D97-AF65-F5344CB8AC3E}">
        <p14:creationId xmlns:p14="http://schemas.microsoft.com/office/powerpoint/2010/main" val="4069099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A7E967-5B01-204F-98C3-254C900A9C1F}"/>
              </a:ext>
            </a:extLst>
          </p:cNvPr>
          <p:cNvPicPr>
            <a:picLocks noChangeAspect="1"/>
          </p:cNvPicPr>
          <p:nvPr/>
        </p:nvPicPr>
        <p:blipFill>
          <a:blip r:embed="rId2"/>
          <a:stretch>
            <a:fillRect/>
          </a:stretch>
        </p:blipFill>
        <p:spPr>
          <a:xfrm>
            <a:off x="0" y="4969565"/>
            <a:ext cx="9144000" cy="1888435"/>
          </a:xfrm>
          <a:prstGeom prst="rect">
            <a:avLst/>
          </a:prstGeom>
        </p:spPr>
      </p:pic>
      <p:cxnSp>
        <p:nvCxnSpPr>
          <p:cNvPr id="3" name="Straight Arrow Connector 2">
            <a:extLst>
              <a:ext uri="{FF2B5EF4-FFF2-40B4-BE49-F238E27FC236}">
                <a16:creationId xmlns:a16="http://schemas.microsoft.com/office/drawing/2014/main" id="{DD44DBA4-A590-4649-B701-C9514CB89F83}"/>
              </a:ext>
            </a:extLst>
          </p:cNvPr>
          <p:cNvCxnSpPr>
            <a:cxnSpLocks/>
            <a:stCxn id="11" idx="6"/>
            <a:endCxn id="13" idx="2"/>
          </p:cNvCxnSpPr>
          <p:nvPr/>
        </p:nvCxnSpPr>
        <p:spPr>
          <a:xfrm>
            <a:off x="5432612" y="1000422"/>
            <a:ext cx="1647267" cy="12469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C3344A51-0795-9248-ACAE-E13381B446E6}"/>
              </a:ext>
            </a:extLst>
          </p:cNvPr>
          <p:cNvCxnSpPr>
            <a:cxnSpLocks/>
            <a:stCxn id="12" idx="6"/>
            <a:endCxn id="13" idx="2"/>
          </p:cNvCxnSpPr>
          <p:nvPr/>
        </p:nvCxnSpPr>
        <p:spPr>
          <a:xfrm flipV="1">
            <a:off x="5432612" y="2247372"/>
            <a:ext cx="1647267" cy="11816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0155F601-436E-0141-BD62-BF2855179EA7}"/>
              </a:ext>
            </a:extLst>
          </p:cNvPr>
          <p:cNvCxnSpPr>
            <a:stCxn id="9" idx="6"/>
            <a:endCxn id="11" idx="2"/>
          </p:cNvCxnSpPr>
          <p:nvPr/>
        </p:nvCxnSpPr>
        <p:spPr>
          <a:xfrm>
            <a:off x="2743200" y="1000422"/>
            <a:ext cx="18288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48B836B-330D-AB47-89C5-338732E3B685}"/>
              </a:ext>
            </a:extLst>
          </p:cNvPr>
          <p:cNvCxnSpPr>
            <a:cxnSpLocks/>
            <a:stCxn id="9" idx="6"/>
            <a:endCxn id="12" idx="1"/>
          </p:cNvCxnSpPr>
          <p:nvPr/>
        </p:nvCxnSpPr>
        <p:spPr>
          <a:xfrm>
            <a:off x="2743200" y="1000422"/>
            <a:ext cx="1954834" cy="212430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6082D8E-6420-2044-A0E5-C9633182255A}"/>
              </a:ext>
            </a:extLst>
          </p:cNvPr>
          <p:cNvCxnSpPr>
            <a:cxnSpLocks/>
            <a:stCxn id="10" idx="6"/>
            <a:endCxn id="11" idx="3"/>
          </p:cNvCxnSpPr>
          <p:nvPr/>
        </p:nvCxnSpPr>
        <p:spPr>
          <a:xfrm flipV="1">
            <a:off x="2743200" y="1304694"/>
            <a:ext cx="1954834" cy="2112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7A7D681-E94E-C74E-9702-088D8C457B40}"/>
              </a:ext>
            </a:extLst>
          </p:cNvPr>
          <p:cNvCxnSpPr>
            <a:cxnSpLocks/>
            <a:stCxn id="10" idx="6"/>
            <a:endCxn id="12" idx="2"/>
          </p:cNvCxnSpPr>
          <p:nvPr/>
        </p:nvCxnSpPr>
        <p:spPr>
          <a:xfrm>
            <a:off x="2743200" y="3416773"/>
            <a:ext cx="1828800" cy="1222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89249A5-C29A-0446-A37E-A1390462E7EB}"/>
              </a:ext>
            </a:extLst>
          </p:cNvPr>
          <p:cNvSpPr/>
          <p:nvPr/>
        </p:nvSpPr>
        <p:spPr>
          <a:xfrm>
            <a:off x="1882588" y="570116"/>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0256F44C-7128-284E-88AE-76DA1F655067}"/>
              </a:ext>
            </a:extLst>
          </p:cNvPr>
          <p:cNvSpPr/>
          <p:nvPr/>
        </p:nvSpPr>
        <p:spPr>
          <a:xfrm>
            <a:off x="1882588" y="2986467"/>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F8D94DD-70C4-004C-9691-CF209E73F382}"/>
              </a:ext>
            </a:extLst>
          </p:cNvPr>
          <p:cNvSpPr/>
          <p:nvPr/>
        </p:nvSpPr>
        <p:spPr>
          <a:xfrm>
            <a:off x="4572000" y="570116"/>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8BD5FC-1271-3F45-AFE0-7093EFCD7A0D}"/>
              </a:ext>
            </a:extLst>
          </p:cNvPr>
          <p:cNvSpPr/>
          <p:nvPr/>
        </p:nvSpPr>
        <p:spPr>
          <a:xfrm>
            <a:off x="4572000" y="2998694"/>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052411C-9DAB-AF4F-B1C0-AC37D0FEABE9}"/>
              </a:ext>
            </a:extLst>
          </p:cNvPr>
          <p:cNvSpPr/>
          <p:nvPr/>
        </p:nvSpPr>
        <p:spPr>
          <a:xfrm>
            <a:off x="7079879" y="1817066"/>
            <a:ext cx="860612" cy="86061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F244046D-AC6A-9B40-9236-8A001F2120F3}"/>
              </a:ext>
            </a:extLst>
          </p:cNvPr>
          <p:cNvSpPr/>
          <p:nvPr/>
        </p:nvSpPr>
        <p:spPr>
          <a:xfrm>
            <a:off x="3671047" y="765098"/>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7B412738-4138-D144-8027-C115911FF037}"/>
              </a:ext>
            </a:extLst>
          </p:cNvPr>
          <p:cNvSpPr/>
          <p:nvPr/>
        </p:nvSpPr>
        <p:spPr>
          <a:xfrm>
            <a:off x="3926541" y="1560024"/>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9FE1ADF0-0294-774B-8885-006C50538F2A}"/>
              </a:ext>
            </a:extLst>
          </p:cNvPr>
          <p:cNvSpPr/>
          <p:nvPr/>
        </p:nvSpPr>
        <p:spPr>
          <a:xfrm>
            <a:off x="3859306" y="2366847"/>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50DE1BCE-20D8-C240-BCE6-477AF2E73036}"/>
              </a:ext>
            </a:extLst>
          </p:cNvPr>
          <p:cNvSpPr/>
          <p:nvPr/>
        </p:nvSpPr>
        <p:spPr>
          <a:xfrm>
            <a:off x="3671047" y="3225580"/>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B73559F2-C04B-9144-B1AA-5F3B3658A4FB}"/>
              </a:ext>
            </a:extLst>
          </p:cNvPr>
          <p:cNvSpPr/>
          <p:nvPr/>
        </p:nvSpPr>
        <p:spPr>
          <a:xfrm>
            <a:off x="5991524" y="1460719"/>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9A703796-E906-0745-B3C0-2BB0EEBD867A}"/>
              </a:ext>
            </a:extLst>
          </p:cNvPr>
          <p:cNvSpPr/>
          <p:nvPr/>
        </p:nvSpPr>
        <p:spPr>
          <a:xfrm>
            <a:off x="5991524" y="2564762"/>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EBB9D48-3013-3F47-BE6C-8E997D974982}"/>
              </a:ext>
            </a:extLst>
          </p:cNvPr>
          <p:cNvSpPr txBox="1"/>
          <p:nvPr/>
        </p:nvSpPr>
        <p:spPr>
          <a:xfrm>
            <a:off x="2135789" y="685631"/>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1</a:t>
            </a:r>
          </a:p>
        </p:txBody>
      </p:sp>
      <p:sp>
        <p:nvSpPr>
          <p:cNvPr id="21" name="TextBox 20">
            <a:extLst>
              <a:ext uri="{FF2B5EF4-FFF2-40B4-BE49-F238E27FC236}">
                <a16:creationId xmlns:a16="http://schemas.microsoft.com/office/drawing/2014/main" id="{07B537C9-C2AF-2E49-BE83-2987F87D1D71}"/>
              </a:ext>
            </a:extLst>
          </p:cNvPr>
          <p:cNvSpPr txBox="1"/>
          <p:nvPr/>
        </p:nvSpPr>
        <p:spPr>
          <a:xfrm>
            <a:off x="2130778" y="3124728"/>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2</a:t>
            </a:r>
          </a:p>
        </p:txBody>
      </p:sp>
      <p:sp>
        <p:nvSpPr>
          <p:cNvPr id="22" name="TextBox 21">
            <a:extLst>
              <a:ext uri="{FF2B5EF4-FFF2-40B4-BE49-F238E27FC236}">
                <a16:creationId xmlns:a16="http://schemas.microsoft.com/office/drawing/2014/main" id="{B5879281-7C89-2E4D-9011-61100D171FF2}"/>
              </a:ext>
            </a:extLst>
          </p:cNvPr>
          <p:cNvSpPr txBox="1"/>
          <p:nvPr/>
        </p:nvSpPr>
        <p:spPr>
          <a:xfrm>
            <a:off x="7270520" y="1985762"/>
            <a:ext cx="609462" cy="523220"/>
          </a:xfrm>
          <a:prstGeom prst="rect">
            <a:avLst/>
          </a:prstGeom>
          <a:noFill/>
        </p:spPr>
        <p:txBody>
          <a:bodyPr wrap="none" rtlCol="0">
            <a:spAutoFit/>
          </a:bodyPr>
          <a:lstStyle/>
          <a:p>
            <a:r>
              <a:rPr lang="en-US" sz="2800" dirty="0">
                <a:latin typeface="Lucida Bright" panose="02040602050505020304" pitchFamily="18" charset="77"/>
              </a:rPr>
              <a:t>O</a:t>
            </a:r>
            <a:r>
              <a:rPr lang="en-US" sz="2800" baseline="-25000" dirty="0">
                <a:latin typeface="Lucida Bright" panose="02040602050505020304" pitchFamily="18" charset="77"/>
              </a:rPr>
              <a:t>1</a:t>
            </a:r>
          </a:p>
        </p:txBody>
      </p:sp>
      <p:sp>
        <p:nvSpPr>
          <p:cNvPr id="23" name="TextBox 22">
            <a:extLst>
              <a:ext uri="{FF2B5EF4-FFF2-40B4-BE49-F238E27FC236}">
                <a16:creationId xmlns:a16="http://schemas.microsoft.com/office/drawing/2014/main" id="{0593CEB2-1580-7844-B1AE-C2955A5262F0}"/>
              </a:ext>
            </a:extLst>
          </p:cNvPr>
          <p:cNvSpPr txBox="1"/>
          <p:nvPr/>
        </p:nvSpPr>
        <p:spPr>
          <a:xfrm>
            <a:off x="3697941" y="696149"/>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1</a:t>
            </a:r>
          </a:p>
        </p:txBody>
      </p:sp>
      <p:sp>
        <p:nvSpPr>
          <p:cNvPr id="24" name="TextBox 23">
            <a:extLst>
              <a:ext uri="{FF2B5EF4-FFF2-40B4-BE49-F238E27FC236}">
                <a16:creationId xmlns:a16="http://schemas.microsoft.com/office/drawing/2014/main" id="{05AA5644-C508-6A4A-9706-C8D84C6C3435}"/>
              </a:ext>
            </a:extLst>
          </p:cNvPr>
          <p:cNvSpPr txBox="1"/>
          <p:nvPr/>
        </p:nvSpPr>
        <p:spPr>
          <a:xfrm>
            <a:off x="3987053" y="1499677"/>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2</a:t>
            </a:r>
          </a:p>
        </p:txBody>
      </p:sp>
      <p:sp>
        <p:nvSpPr>
          <p:cNvPr id="25" name="TextBox 24">
            <a:extLst>
              <a:ext uri="{FF2B5EF4-FFF2-40B4-BE49-F238E27FC236}">
                <a16:creationId xmlns:a16="http://schemas.microsoft.com/office/drawing/2014/main" id="{F34FF9F3-C5C0-A445-87E0-6B1F088C45CB}"/>
              </a:ext>
            </a:extLst>
          </p:cNvPr>
          <p:cNvSpPr txBox="1"/>
          <p:nvPr/>
        </p:nvSpPr>
        <p:spPr>
          <a:xfrm>
            <a:off x="3877581" y="2294728"/>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3</a:t>
            </a:r>
          </a:p>
        </p:txBody>
      </p:sp>
      <p:sp>
        <p:nvSpPr>
          <p:cNvPr id="26" name="TextBox 25">
            <a:extLst>
              <a:ext uri="{FF2B5EF4-FFF2-40B4-BE49-F238E27FC236}">
                <a16:creationId xmlns:a16="http://schemas.microsoft.com/office/drawing/2014/main" id="{45E97DBD-55FC-4D48-BF7B-737E7E151413}"/>
              </a:ext>
            </a:extLst>
          </p:cNvPr>
          <p:cNvSpPr txBox="1"/>
          <p:nvPr/>
        </p:nvSpPr>
        <p:spPr>
          <a:xfrm>
            <a:off x="3705151" y="3148536"/>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4</a:t>
            </a:r>
          </a:p>
        </p:txBody>
      </p:sp>
      <p:sp>
        <p:nvSpPr>
          <p:cNvPr id="27" name="TextBox 26">
            <a:extLst>
              <a:ext uri="{FF2B5EF4-FFF2-40B4-BE49-F238E27FC236}">
                <a16:creationId xmlns:a16="http://schemas.microsoft.com/office/drawing/2014/main" id="{F521BB2F-A02D-0A44-939E-EA7FAE70028C}"/>
              </a:ext>
            </a:extLst>
          </p:cNvPr>
          <p:cNvSpPr txBox="1"/>
          <p:nvPr/>
        </p:nvSpPr>
        <p:spPr>
          <a:xfrm>
            <a:off x="6007662" y="1362287"/>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5</a:t>
            </a:r>
          </a:p>
        </p:txBody>
      </p:sp>
      <p:sp>
        <p:nvSpPr>
          <p:cNvPr id="28" name="TextBox 27">
            <a:extLst>
              <a:ext uri="{FF2B5EF4-FFF2-40B4-BE49-F238E27FC236}">
                <a16:creationId xmlns:a16="http://schemas.microsoft.com/office/drawing/2014/main" id="{1022FAD0-C1F8-504B-8C91-19014C7AF1DC}"/>
              </a:ext>
            </a:extLst>
          </p:cNvPr>
          <p:cNvSpPr txBox="1"/>
          <p:nvPr/>
        </p:nvSpPr>
        <p:spPr>
          <a:xfrm>
            <a:off x="6014318" y="2512189"/>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6</a:t>
            </a:r>
          </a:p>
        </p:txBody>
      </p:sp>
      <p:sp>
        <p:nvSpPr>
          <p:cNvPr id="29" name="TextBox 28">
            <a:extLst>
              <a:ext uri="{FF2B5EF4-FFF2-40B4-BE49-F238E27FC236}">
                <a16:creationId xmlns:a16="http://schemas.microsoft.com/office/drawing/2014/main" id="{CFB3615D-33D8-4F42-939F-823CF07AFF6A}"/>
              </a:ext>
            </a:extLst>
          </p:cNvPr>
          <p:cNvSpPr txBox="1"/>
          <p:nvPr/>
        </p:nvSpPr>
        <p:spPr>
          <a:xfrm>
            <a:off x="4758554" y="696149"/>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1</a:t>
            </a:r>
          </a:p>
        </p:txBody>
      </p:sp>
      <p:sp>
        <p:nvSpPr>
          <p:cNvPr id="30" name="TextBox 29">
            <a:extLst>
              <a:ext uri="{FF2B5EF4-FFF2-40B4-BE49-F238E27FC236}">
                <a16:creationId xmlns:a16="http://schemas.microsoft.com/office/drawing/2014/main" id="{C1E893D9-C42C-414F-AD21-C5E40E0F800A}"/>
              </a:ext>
            </a:extLst>
          </p:cNvPr>
          <p:cNvSpPr txBox="1"/>
          <p:nvPr/>
        </p:nvSpPr>
        <p:spPr>
          <a:xfrm>
            <a:off x="4758554" y="3116291"/>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2</a:t>
            </a:r>
          </a:p>
        </p:txBody>
      </p:sp>
    </p:spTree>
    <p:extLst>
      <p:ext uri="{BB962C8B-B14F-4D97-AF65-F5344CB8AC3E}">
        <p14:creationId xmlns:p14="http://schemas.microsoft.com/office/powerpoint/2010/main" val="4178466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8EE0BD-E208-E24B-AC5A-6172B08A3852}"/>
              </a:ext>
            </a:extLst>
          </p:cNvPr>
          <p:cNvPicPr>
            <a:picLocks noChangeAspect="1"/>
          </p:cNvPicPr>
          <p:nvPr/>
        </p:nvPicPr>
        <p:blipFill>
          <a:blip r:embed="rId2"/>
          <a:stretch>
            <a:fillRect/>
          </a:stretch>
        </p:blipFill>
        <p:spPr>
          <a:xfrm>
            <a:off x="0" y="2447"/>
            <a:ext cx="9144000" cy="6853105"/>
          </a:xfrm>
          <a:prstGeom prst="rect">
            <a:avLst/>
          </a:prstGeom>
        </p:spPr>
      </p:pic>
    </p:spTree>
    <p:extLst>
      <p:ext uri="{BB962C8B-B14F-4D97-AF65-F5344CB8AC3E}">
        <p14:creationId xmlns:p14="http://schemas.microsoft.com/office/powerpoint/2010/main" val="394766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5. Epoch, Batches, Batch size, Iteration</a:t>
            </a:r>
            <a:endParaRPr lang="en-US" dirty="0">
              <a:solidFill>
                <a:schemeClr val="bg1"/>
              </a:solidFill>
            </a:endParaRPr>
          </a:p>
        </p:txBody>
      </p:sp>
      <p:sp>
        <p:nvSpPr>
          <p:cNvPr id="5" name="TextBox 4">
            <a:extLst>
              <a:ext uri="{FF2B5EF4-FFF2-40B4-BE49-F238E27FC236}">
                <a16:creationId xmlns:a16="http://schemas.microsoft.com/office/drawing/2014/main" id="{EE4EE5C2-C343-0749-B4D6-5A8830EB83CB}"/>
              </a:ext>
            </a:extLst>
          </p:cNvPr>
          <p:cNvSpPr txBox="1"/>
          <p:nvPr/>
        </p:nvSpPr>
        <p:spPr>
          <a:xfrm>
            <a:off x="1317810" y="1540895"/>
            <a:ext cx="7651379" cy="1815882"/>
          </a:xfrm>
          <a:prstGeom prst="rect">
            <a:avLst/>
          </a:prstGeom>
          <a:noFill/>
        </p:spPr>
        <p:txBody>
          <a:bodyPr wrap="square">
            <a:spAutoFit/>
          </a:bodyPr>
          <a:lstStyle/>
          <a:p>
            <a:r>
              <a:rPr lang="en-US" sz="2800" dirty="0">
                <a:solidFill>
                  <a:schemeClr val="accent2">
                    <a:lumMod val="75000"/>
                  </a:schemeClr>
                </a:solidFill>
                <a:effectLst/>
                <a:latin typeface="TimesNewRomanPS"/>
              </a:rPr>
              <a:t>a. </a:t>
            </a:r>
            <a:r>
              <a:rPr lang="en-US" sz="2800" dirty="0">
                <a:solidFill>
                  <a:schemeClr val="accent2">
                    <a:lumMod val="75000"/>
                  </a:schemeClr>
                </a:solidFill>
                <a:latin typeface="TimesNewRomanPS"/>
              </a:rPr>
              <a:t>Epoch: </a:t>
            </a:r>
          </a:p>
          <a:p>
            <a:r>
              <a:rPr lang="en-US" sz="2800" dirty="0">
                <a:solidFill>
                  <a:schemeClr val="accent2">
                    <a:lumMod val="75000"/>
                  </a:schemeClr>
                </a:solidFill>
                <a:latin typeface="TimesNewRomanPS"/>
              </a:rPr>
              <a:t>	-Entire dataset is passed (forward and backward) through the network.</a:t>
            </a:r>
          </a:p>
          <a:p>
            <a:r>
              <a:rPr lang="en-US" sz="2800" dirty="0">
                <a:solidFill>
                  <a:schemeClr val="accent2">
                    <a:lumMod val="75000"/>
                  </a:schemeClr>
                </a:solidFill>
                <a:latin typeface="TimesNewRomanPS"/>
              </a:rPr>
              <a:t>	</a:t>
            </a:r>
            <a:r>
              <a:rPr lang="en-US" sz="2800" dirty="0">
                <a:solidFill>
                  <a:schemeClr val="accent1">
                    <a:lumMod val="75000"/>
                  </a:schemeClr>
                </a:solidFill>
                <a:latin typeface="TimesNewRomanPS"/>
              </a:rPr>
              <a:t>-Why do we need multiple epochs?</a:t>
            </a:r>
            <a:endParaRPr lang="en-US" dirty="0">
              <a:solidFill>
                <a:schemeClr val="accent1">
                  <a:lumMod val="75000"/>
                </a:schemeClr>
              </a:solidFill>
            </a:endParaRPr>
          </a:p>
        </p:txBody>
      </p:sp>
      <p:pic>
        <p:nvPicPr>
          <p:cNvPr id="5122" name="Picture 2">
            <a:extLst>
              <a:ext uri="{FF2B5EF4-FFF2-40B4-BE49-F238E27FC236}">
                <a16:creationId xmlns:a16="http://schemas.microsoft.com/office/drawing/2014/main" id="{D4DCD1D1-9D77-2F4C-B661-580E07910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91" y="3429000"/>
            <a:ext cx="8081818" cy="28979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B2BF10A-EE0F-0A48-B22D-6AB32CB36AF6}"/>
              </a:ext>
            </a:extLst>
          </p:cNvPr>
          <p:cNvSpPr txBox="1"/>
          <p:nvPr/>
        </p:nvSpPr>
        <p:spPr>
          <a:xfrm>
            <a:off x="0" y="4616344"/>
            <a:ext cx="9144000" cy="523220"/>
          </a:xfrm>
          <a:prstGeom prst="rect">
            <a:avLst/>
          </a:prstGeom>
          <a:solidFill>
            <a:schemeClr val="accent1">
              <a:lumMod val="75000"/>
            </a:schemeClr>
          </a:solidFill>
        </p:spPr>
        <p:txBody>
          <a:bodyPr wrap="square">
            <a:spAutoFit/>
          </a:bodyPr>
          <a:lstStyle/>
          <a:p>
            <a:pPr algn="ctr"/>
            <a:r>
              <a:rPr lang="en-US" sz="2800" dirty="0">
                <a:solidFill>
                  <a:schemeClr val="bg1"/>
                </a:solidFill>
                <a:latin typeface="TimesNewRomanPS"/>
              </a:rPr>
              <a:t>How to find the right number of epochs?</a:t>
            </a:r>
            <a:endParaRPr lang="en-US" dirty="0">
              <a:solidFill>
                <a:schemeClr val="bg1"/>
              </a:solidFill>
            </a:endParaRPr>
          </a:p>
        </p:txBody>
      </p:sp>
    </p:spTree>
    <p:extLst>
      <p:ext uri="{BB962C8B-B14F-4D97-AF65-F5344CB8AC3E}">
        <p14:creationId xmlns:p14="http://schemas.microsoft.com/office/powerpoint/2010/main" val="232600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5. Epoch, Batches, Batch size, Iteration</a:t>
            </a:r>
            <a:endParaRPr lang="en-US" dirty="0">
              <a:solidFill>
                <a:schemeClr val="bg1"/>
              </a:solidFill>
            </a:endParaRPr>
          </a:p>
        </p:txBody>
      </p:sp>
      <p:sp>
        <p:nvSpPr>
          <p:cNvPr id="5" name="TextBox 4">
            <a:extLst>
              <a:ext uri="{FF2B5EF4-FFF2-40B4-BE49-F238E27FC236}">
                <a16:creationId xmlns:a16="http://schemas.microsoft.com/office/drawing/2014/main" id="{EE4EE5C2-C343-0749-B4D6-5A8830EB83CB}"/>
              </a:ext>
            </a:extLst>
          </p:cNvPr>
          <p:cNvSpPr txBox="1"/>
          <p:nvPr/>
        </p:nvSpPr>
        <p:spPr>
          <a:xfrm>
            <a:off x="1317810" y="1540895"/>
            <a:ext cx="7651379" cy="1384995"/>
          </a:xfrm>
          <a:prstGeom prst="rect">
            <a:avLst/>
          </a:prstGeom>
          <a:noFill/>
        </p:spPr>
        <p:txBody>
          <a:bodyPr wrap="square">
            <a:spAutoFit/>
          </a:bodyPr>
          <a:lstStyle/>
          <a:p>
            <a:r>
              <a:rPr lang="en-US" sz="2800" dirty="0">
                <a:solidFill>
                  <a:schemeClr val="accent2">
                    <a:lumMod val="75000"/>
                  </a:schemeClr>
                </a:solidFill>
                <a:effectLst/>
                <a:latin typeface="TimesNewRomanPS"/>
              </a:rPr>
              <a:t>a. </a:t>
            </a:r>
            <a:r>
              <a:rPr lang="en-US" sz="2800" dirty="0">
                <a:solidFill>
                  <a:schemeClr val="accent2">
                    <a:lumMod val="75000"/>
                  </a:schemeClr>
                </a:solidFill>
                <a:latin typeface="TimesNewRomanPS"/>
              </a:rPr>
              <a:t>Epoch: </a:t>
            </a:r>
          </a:p>
          <a:p>
            <a:r>
              <a:rPr lang="en-US" sz="2800" dirty="0">
                <a:solidFill>
                  <a:schemeClr val="accent2">
                    <a:lumMod val="75000"/>
                  </a:schemeClr>
                </a:solidFill>
                <a:latin typeface="TimesNewRomanPS"/>
              </a:rPr>
              <a:t>	-Entire dataset is passed (forward and backward) through the network.</a:t>
            </a:r>
          </a:p>
        </p:txBody>
      </p:sp>
      <p:sp>
        <p:nvSpPr>
          <p:cNvPr id="7" name="TextBox 6">
            <a:extLst>
              <a:ext uri="{FF2B5EF4-FFF2-40B4-BE49-F238E27FC236}">
                <a16:creationId xmlns:a16="http://schemas.microsoft.com/office/drawing/2014/main" id="{18DF1E36-E8FC-EB4B-911C-4F7A1219C9AD}"/>
              </a:ext>
            </a:extLst>
          </p:cNvPr>
          <p:cNvSpPr txBox="1"/>
          <p:nvPr/>
        </p:nvSpPr>
        <p:spPr>
          <a:xfrm>
            <a:off x="1317809" y="3501224"/>
            <a:ext cx="7651379" cy="1384995"/>
          </a:xfrm>
          <a:prstGeom prst="rect">
            <a:avLst/>
          </a:prstGeom>
          <a:noFill/>
        </p:spPr>
        <p:txBody>
          <a:bodyPr wrap="square">
            <a:spAutoFit/>
          </a:bodyPr>
          <a:lstStyle/>
          <a:p>
            <a:r>
              <a:rPr lang="en-US" sz="2800" dirty="0">
                <a:solidFill>
                  <a:schemeClr val="accent2">
                    <a:lumMod val="75000"/>
                  </a:schemeClr>
                </a:solidFill>
                <a:latin typeface="TimesNewRomanPS"/>
              </a:rPr>
              <a:t>b</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Batch/Batch size: </a:t>
            </a:r>
          </a:p>
          <a:p>
            <a:r>
              <a:rPr lang="en-US" sz="2800" dirty="0">
                <a:solidFill>
                  <a:schemeClr val="accent2">
                    <a:lumMod val="75000"/>
                  </a:schemeClr>
                </a:solidFill>
                <a:latin typeface="TimesNewRomanPS"/>
              </a:rPr>
              <a:t>	-Large data set is divided into smaller chunks or batches of specific size.</a:t>
            </a:r>
            <a:endParaRPr lang="en-US" dirty="0">
              <a:solidFill>
                <a:schemeClr val="accent1">
                  <a:lumMod val="75000"/>
                </a:schemeClr>
              </a:solidFill>
            </a:endParaRPr>
          </a:p>
        </p:txBody>
      </p:sp>
    </p:spTree>
    <p:extLst>
      <p:ext uri="{BB962C8B-B14F-4D97-AF65-F5344CB8AC3E}">
        <p14:creationId xmlns:p14="http://schemas.microsoft.com/office/powerpoint/2010/main" val="2723118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5. Epoch, Batches, Batch size, Iteration</a:t>
            </a:r>
            <a:endParaRPr lang="en-US" dirty="0">
              <a:solidFill>
                <a:schemeClr val="bg1"/>
              </a:solidFill>
            </a:endParaRPr>
          </a:p>
        </p:txBody>
      </p:sp>
      <p:sp>
        <p:nvSpPr>
          <p:cNvPr id="5" name="TextBox 4">
            <a:extLst>
              <a:ext uri="{FF2B5EF4-FFF2-40B4-BE49-F238E27FC236}">
                <a16:creationId xmlns:a16="http://schemas.microsoft.com/office/drawing/2014/main" id="{EE4EE5C2-C343-0749-B4D6-5A8830EB83CB}"/>
              </a:ext>
            </a:extLst>
          </p:cNvPr>
          <p:cNvSpPr txBox="1"/>
          <p:nvPr/>
        </p:nvSpPr>
        <p:spPr>
          <a:xfrm>
            <a:off x="1317810" y="1540895"/>
            <a:ext cx="7651379" cy="1384995"/>
          </a:xfrm>
          <a:prstGeom prst="rect">
            <a:avLst/>
          </a:prstGeom>
          <a:noFill/>
        </p:spPr>
        <p:txBody>
          <a:bodyPr wrap="square">
            <a:spAutoFit/>
          </a:bodyPr>
          <a:lstStyle/>
          <a:p>
            <a:r>
              <a:rPr lang="en-US" sz="2800" dirty="0">
                <a:solidFill>
                  <a:schemeClr val="accent2">
                    <a:lumMod val="75000"/>
                  </a:schemeClr>
                </a:solidFill>
                <a:effectLst/>
                <a:latin typeface="TimesNewRomanPS"/>
              </a:rPr>
              <a:t>a. </a:t>
            </a:r>
            <a:r>
              <a:rPr lang="en-US" sz="2800" dirty="0">
                <a:solidFill>
                  <a:schemeClr val="accent2">
                    <a:lumMod val="75000"/>
                  </a:schemeClr>
                </a:solidFill>
                <a:latin typeface="TimesNewRomanPS"/>
              </a:rPr>
              <a:t>Epoch: </a:t>
            </a:r>
          </a:p>
          <a:p>
            <a:r>
              <a:rPr lang="en-US" sz="2800" dirty="0">
                <a:solidFill>
                  <a:schemeClr val="accent2">
                    <a:lumMod val="75000"/>
                  </a:schemeClr>
                </a:solidFill>
                <a:latin typeface="TimesNewRomanPS"/>
              </a:rPr>
              <a:t>	-Entire dataset is passed (forward and backward) through the network.</a:t>
            </a:r>
          </a:p>
        </p:txBody>
      </p:sp>
      <p:sp>
        <p:nvSpPr>
          <p:cNvPr id="7" name="TextBox 6">
            <a:extLst>
              <a:ext uri="{FF2B5EF4-FFF2-40B4-BE49-F238E27FC236}">
                <a16:creationId xmlns:a16="http://schemas.microsoft.com/office/drawing/2014/main" id="{18DF1E36-E8FC-EB4B-911C-4F7A1219C9AD}"/>
              </a:ext>
            </a:extLst>
          </p:cNvPr>
          <p:cNvSpPr txBox="1"/>
          <p:nvPr/>
        </p:nvSpPr>
        <p:spPr>
          <a:xfrm>
            <a:off x="1317809" y="3501224"/>
            <a:ext cx="7651379" cy="1384995"/>
          </a:xfrm>
          <a:prstGeom prst="rect">
            <a:avLst/>
          </a:prstGeom>
          <a:noFill/>
        </p:spPr>
        <p:txBody>
          <a:bodyPr wrap="square">
            <a:spAutoFit/>
          </a:bodyPr>
          <a:lstStyle/>
          <a:p>
            <a:r>
              <a:rPr lang="en-US" sz="2800" dirty="0">
                <a:solidFill>
                  <a:schemeClr val="accent2">
                    <a:lumMod val="75000"/>
                  </a:schemeClr>
                </a:solidFill>
                <a:latin typeface="TimesNewRomanPS"/>
              </a:rPr>
              <a:t>b</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Batch/Batch size: </a:t>
            </a:r>
          </a:p>
          <a:p>
            <a:r>
              <a:rPr lang="en-US" sz="2800" dirty="0">
                <a:solidFill>
                  <a:schemeClr val="accent2">
                    <a:lumMod val="75000"/>
                  </a:schemeClr>
                </a:solidFill>
                <a:latin typeface="TimesNewRomanPS"/>
              </a:rPr>
              <a:t>	-Large data set is divided into smaller chunks or batches of specific size.</a:t>
            </a:r>
            <a:endParaRPr lang="en-US" dirty="0">
              <a:solidFill>
                <a:schemeClr val="accent1">
                  <a:lumMod val="75000"/>
                </a:schemeClr>
              </a:solidFill>
            </a:endParaRPr>
          </a:p>
        </p:txBody>
      </p:sp>
      <p:sp>
        <p:nvSpPr>
          <p:cNvPr id="6" name="TextBox 5">
            <a:extLst>
              <a:ext uri="{FF2B5EF4-FFF2-40B4-BE49-F238E27FC236}">
                <a16:creationId xmlns:a16="http://schemas.microsoft.com/office/drawing/2014/main" id="{7A88A952-EBB2-E34D-A975-B3158E2295B1}"/>
              </a:ext>
            </a:extLst>
          </p:cNvPr>
          <p:cNvSpPr txBox="1"/>
          <p:nvPr/>
        </p:nvSpPr>
        <p:spPr>
          <a:xfrm>
            <a:off x="1317809" y="5212679"/>
            <a:ext cx="7651379" cy="1384995"/>
          </a:xfrm>
          <a:prstGeom prst="rect">
            <a:avLst/>
          </a:prstGeom>
          <a:noFill/>
        </p:spPr>
        <p:txBody>
          <a:bodyPr wrap="square">
            <a:spAutoFit/>
          </a:bodyPr>
          <a:lstStyle/>
          <a:p>
            <a:r>
              <a:rPr lang="en-US" sz="2800" dirty="0">
                <a:solidFill>
                  <a:schemeClr val="accent2">
                    <a:lumMod val="75000"/>
                  </a:schemeClr>
                </a:solidFill>
                <a:effectLst/>
                <a:latin typeface="TimesNewRomanPS"/>
              </a:rPr>
              <a:t>c. Iteration</a:t>
            </a:r>
            <a:r>
              <a:rPr lang="en-US" sz="2800" dirty="0">
                <a:solidFill>
                  <a:schemeClr val="accent2">
                    <a:lumMod val="75000"/>
                  </a:schemeClr>
                </a:solidFill>
                <a:latin typeface="TimesNewRomanPS"/>
              </a:rPr>
              <a:t>: </a:t>
            </a:r>
          </a:p>
          <a:p>
            <a:r>
              <a:rPr lang="en-US" sz="2800" dirty="0">
                <a:solidFill>
                  <a:schemeClr val="accent2">
                    <a:lumMod val="75000"/>
                  </a:schemeClr>
                </a:solidFill>
                <a:latin typeface="TimesNewRomanPS"/>
              </a:rPr>
              <a:t>	-Number of batches required to complete one epoch.</a:t>
            </a:r>
            <a:endParaRPr lang="en-US" dirty="0">
              <a:solidFill>
                <a:schemeClr val="accent1">
                  <a:lumMod val="75000"/>
                </a:schemeClr>
              </a:solidFill>
            </a:endParaRPr>
          </a:p>
        </p:txBody>
      </p:sp>
    </p:spTree>
    <p:extLst>
      <p:ext uri="{BB962C8B-B14F-4D97-AF65-F5344CB8AC3E}">
        <p14:creationId xmlns:p14="http://schemas.microsoft.com/office/powerpoint/2010/main" val="1673852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5. Epoch, Batches, Batch size, Iteration</a:t>
            </a:r>
            <a:endParaRPr lang="en-US" dirty="0">
              <a:solidFill>
                <a:schemeClr val="bg1"/>
              </a:solidFill>
            </a:endParaRPr>
          </a:p>
        </p:txBody>
      </p:sp>
      <p:sp>
        <p:nvSpPr>
          <p:cNvPr id="5" name="TextBox 4">
            <a:extLst>
              <a:ext uri="{FF2B5EF4-FFF2-40B4-BE49-F238E27FC236}">
                <a16:creationId xmlns:a16="http://schemas.microsoft.com/office/drawing/2014/main" id="{EE4EE5C2-C343-0749-B4D6-5A8830EB83CB}"/>
              </a:ext>
            </a:extLst>
          </p:cNvPr>
          <p:cNvSpPr txBox="1"/>
          <p:nvPr/>
        </p:nvSpPr>
        <p:spPr>
          <a:xfrm>
            <a:off x="1317810" y="1540895"/>
            <a:ext cx="7651379" cy="1384995"/>
          </a:xfrm>
          <a:prstGeom prst="rect">
            <a:avLst/>
          </a:prstGeom>
          <a:noFill/>
        </p:spPr>
        <p:txBody>
          <a:bodyPr wrap="square">
            <a:spAutoFit/>
          </a:bodyPr>
          <a:lstStyle/>
          <a:p>
            <a:r>
              <a:rPr lang="en-US" sz="2800" dirty="0">
                <a:solidFill>
                  <a:schemeClr val="accent2">
                    <a:lumMod val="75000"/>
                  </a:schemeClr>
                </a:solidFill>
                <a:effectLst/>
                <a:latin typeface="TimesNewRomanPS"/>
              </a:rPr>
              <a:t>a. </a:t>
            </a:r>
            <a:r>
              <a:rPr lang="en-US" sz="2800" dirty="0">
                <a:solidFill>
                  <a:schemeClr val="accent2">
                    <a:lumMod val="75000"/>
                  </a:schemeClr>
                </a:solidFill>
                <a:latin typeface="TimesNewRomanPS"/>
              </a:rPr>
              <a:t>Epoch: </a:t>
            </a:r>
          </a:p>
          <a:p>
            <a:r>
              <a:rPr lang="en-US" sz="2800" dirty="0">
                <a:solidFill>
                  <a:schemeClr val="accent2">
                    <a:lumMod val="75000"/>
                  </a:schemeClr>
                </a:solidFill>
                <a:latin typeface="TimesNewRomanPS"/>
              </a:rPr>
              <a:t>	-Entire dataset is passed (forward and backward) through the network.</a:t>
            </a:r>
          </a:p>
        </p:txBody>
      </p:sp>
      <p:sp>
        <p:nvSpPr>
          <p:cNvPr id="7" name="TextBox 6">
            <a:extLst>
              <a:ext uri="{FF2B5EF4-FFF2-40B4-BE49-F238E27FC236}">
                <a16:creationId xmlns:a16="http://schemas.microsoft.com/office/drawing/2014/main" id="{18DF1E36-E8FC-EB4B-911C-4F7A1219C9AD}"/>
              </a:ext>
            </a:extLst>
          </p:cNvPr>
          <p:cNvSpPr txBox="1"/>
          <p:nvPr/>
        </p:nvSpPr>
        <p:spPr>
          <a:xfrm>
            <a:off x="1317809" y="3501224"/>
            <a:ext cx="7651379" cy="1384995"/>
          </a:xfrm>
          <a:prstGeom prst="rect">
            <a:avLst/>
          </a:prstGeom>
          <a:noFill/>
        </p:spPr>
        <p:txBody>
          <a:bodyPr wrap="square">
            <a:spAutoFit/>
          </a:bodyPr>
          <a:lstStyle/>
          <a:p>
            <a:r>
              <a:rPr lang="en-US" sz="2800" dirty="0">
                <a:solidFill>
                  <a:schemeClr val="accent2">
                    <a:lumMod val="75000"/>
                  </a:schemeClr>
                </a:solidFill>
                <a:latin typeface="TimesNewRomanPS"/>
              </a:rPr>
              <a:t>b</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Batch/Batch size: </a:t>
            </a:r>
          </a:p>
          <a:p>
            <a:r>
              <a:rPr lang="en-US" sz="2800" dirty="0">
                <a:solidFill>
                  <a:schemeClr val="accent2">
                    <a:lumMod val="75000"/>
                  </a:schemeClr>
                </a:solidFill>
                <a:latin typeface="TimesNewRomanPS"/>
              </a:rPr>
              <a:t>	-Large data set is divided into smaller chunks or batches of specific size.</a:t>
            </a:r>
            <a:endParaRPr lang="en-US" dirty="0">
              <a:solidFill>
                <a:schemeClr val="accent1">
                  <a:lumMod val="75000"/>
                </a:schemeClr>
              </a:solidFill>
            </a:endParaRPr>
          </a:p>
        </p:txBody>
      </p:sp>
      <p:sp>
        <p:nvSpPr>
          <p:cNvPr id="6" name="TextBox 5">
            <a:extLst>
              <a:ext uri="{FF2B5EF4-FFF2-40B4-BE49-F238E27FC236}">
                <a16:creationId xmlns:a16="http://schemas.microsoft.com/office/drawing/2014/main" id="{7A88A952-EBB2-E34D-A975-B3158E2295B1}"/>
              </a:ext>
            </a:extLst>
          </p:cNvPr>
          <p:cNvSpPr txBox="1"/>
          <p:nvPr/>
        </p:nvSpPr>
        <p:spPr>
          <a:xfrm>
            <a:off x="1317809" y="5212679"/>
            <a:ext cx="7651379" cy="1384995"/>
          </a:xfrm>
          <a:prstGeom prst="rect">
            <a:avLst/>
          </a:prstGeom>
          <a:noFill/>
        </p:spPr>
        <p:txBody>
          <a:bodyPr wrap="square">
            <a:spAutoFit/>
          </a:bodyPr>
          <a:lstStyle/>
          <a:p>
            <a:r>
              <a:rPr lang="en-US" sz="2800" dirty="0">
                <a:solidFill>
                  <a:schemeClr val="accent2">
                    <a:lumMod val="75000"/>
                  </a:schemeClr>
                </a:solidFill>
                <a:effectLst/>
                <a:latin typeface="TimesNewRomanPS"/>
              </a:rPr>
              <a:t>c. Iteration</a:t>
            </a:r>
            <a:r>
              <a:rPr lang="en-US" sz="2800" dirty="0">
                <a:solidFill>
                  <a:schemeClr val="accent2">
                    <a:lumMod val="75000"/>
                  </a:schemeClr>
                </a:solidFill>
                <a:latin typeface="TimesNewRomanPS"/>
              </a:rPr>
              <a:t>: </a:t>
            </a:r>
          </a:p>
          <a:p>
            <a:r>
              <a:rPr lang="en-US" sz="2800" dirty="0">
                <a:solidFill>
                  <a:schemeClr val="accent2">
                    <a:lumMod val="75000"/>
                  </a:schemeClr>
                </a:solidFill>
                <a:latin typeface="TimesNewRomanPS"/>
              </a:rPr>
              <a:t>	-Number of batches required to complete one epoch.</a:t>
            </a:r>
            <a:endParaRPr lang="en-US" dirty="0">
              <a:solidFill>
                <a:schemeClr val="accent1">
                  <a:lumMod val="75000"/>
                </a:schemeClr>
              </a:solidFill>
            </a:endParaRPr>
          </a:p>
        </p:txBody>
      </p:sp>
      <p:sp>
        <p:nvSpPr>
          <p:cNvPr id="8" name="TextBox 7">
            <a:extLst>
              <a:ext uri="{FF2B5EF4-FFF2-40B4-BE49-F238E27FC236}">
                <a16:creationId xmlns:a16="http://schemas.microsoft.com/office/drawing/2014/main" id="{75C5454C-B7F0-824A-9B62-7157531A05DF}"/>
              </a:ext>
            </a:extLst>
          </p:cNvPr>
          <p:cNvSpPr txBox="1"/>
          <p:nvPr/>
        </p:nvSpPr>
        <p:spPr>
          <a:xfrm>
            <a:off x="0" y="3239614"/>
            <a:ext cx="9144000" cy="1384995"/>
          </a:xfrm>
          <a:prstGeom prst="rect">
            <a:avLst/>
          </a:prstGeom>
          <a:solidFill>
            <a:schemeClr val="accent1">
              <a:lumMod val="75000"/>
            </a:schemeClr>
          </a:solidFill>
        </p:spPr>
        <p:txBody>
          <a:bodyPr wrap="square">
            <a:spAutoFit/>
          </a:bodyPr>
          <a:lstStyle/>
          <a:p>
            <a:pPr algn="ctr"/>
            <a:r>
              <a:rPr lang="en-US" sz="2800" dirty="0">
                <a:solidFill>
                  <a:schemeClr val="bg1"/>
                </a:solidFill>
                <a:latin typeface="TimesNewRomanPS"/>
              </a:rPr>
              <a:t>A dataset of  1000 training examples is divided into batches of 200 examples.</a:t>
            </a:r>
          </a:p>
          <a:p>
            <a:pPr algn="ctr"/>
            <a:r>
              <a:rPr lang="en-US" sz="2800" dirty="0">
                <a:solidFill>
                  <a:schemeClr val="bg1"/>
                </a:solidFill>
                <a:latin typeface="TimesNewRomanPS"/>
              </a:rPr>
              <a:t>It will take 5 iterations to complete 1 epoch.</a:t>
            </a:r>
            <a:endParaRPr lang="en-US" dirty="0">
              <a:solidFill>
                <a:schemeClr val="bg1"/>
              </a:solidFill>
            </a:endParaRPr>
          </a:p>
        </p:txBody>
      </p:sp>
    </p:spTree>
    <p:extLst>
      <p:ext uri="{BB962C8B-B14F-4D97-AF65-F5344CB8AC3E}">
        <p14:creationId xmlns:p14="http://schemas.microsoft.com/office/powerpoint/2010/main" val="2223991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551DF-733A-9345-9082-C7574F8E98E5}"/>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latin typeface="TimesNewRomanPS"/>
              </a:rPr>
              <a:t>6</a:t>
            </a:r>
            <a:r>
              <a:rPr lang="en-US" sz="2800" dirty="0">
                <a:solidFill>
                  <a:schemeClr val="bg1"/>
                </a:solidFill>
                <a:effectLst/>
                <a:latin typeface="TimesNewRomanPS"/>
              </a:rPr>
              <a:t>. Cross-validation</a:t>
            </a:r>
            <a:endParaRPr lang="en-US" dirty="0">
              <a:solidFill>
                <a:schemeClr val="bg1"/>
              </a:solidFill>
            </a:endParaRPr>
          </a:p>
        </p:txBody>
      </p:sp>
      <p:sp>
        <p:nvSpPr>
          <p:cNvPr id="6" name="TextBox 5">
            <a:extLst>
              <a:ext uri="{FF2B5EF4-FFF2-40B4-BE49-F238E27FC236}">
                <a16:creationId xmlns:a16="http://schemas.microsoft.com/office/drawing/2014/main" id="{BB97F8ED-C534-F341-A871-716D07135A1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pic>
        <p:nvPicPr>
          <p:cNvPr id="4098" name="Picture 2" descr="3.1. Cross-validation: evaluating estimator performance — scikit-learn 1.0  documentation">
            <a:extLst>
              <a:ext uri="{FF2B5EF4-FFF2-40B4-BE49-F238E27FC236}">
                <a16:creationId xmlns:a16="http://schemas.microsoft.com/office/drawing/2014/main" id="{F4D472E8-12CE-CB4C-9DFD-8FDCF9AAB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94" y="1492646"/>
            <a:ext cx="7557025" cy="523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229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Types of learning problems</a:t>
            </a:r>
          </a:p>
        </p:txBody>
      </p:sp>
      <p:sp>
        <p:nvSpPr>
          <p:cNvPr id="7" name="TextBox 6">
            <a:extLst>
              <a:ext uri="{FF2B5EF4-FFF2-40B4-BE49-F238E27FC236}">
                <a16:creationId xmlns:a16="http://schemas.microsoft.com/office/drawing/2014/main" id="{AE00F47C-7255-AB40-B114-D1AFE28598FC}"/>
              </a:ext>
            </a:extLst>
          </p:cNvPr>
          <p:cNvSpPr txBox="1"/>
          <p:nvPr/>
        </p:nvSpPr>
        <p:spPr>
          <a:xfrm>
            <a:off x="1223682" y="857564"/>
            <a:ext cx="7248143" cy="523220"/>
          </a:xfrm>
          <a:prstGeom prst="rect">
            <a:avLst/>
          </a:prstGeom>
          <a:noFill/>
        </p:spPr>
        <p:txBody>
          <a:bodyPr wrap="square">
            <a:spAutoFit/>
          </a:bodyPr>
          <a:lstStyle/>
          <a:p>
            <a:r>
              <a:rPr lang="en-US" sz="2800" dirty="0">
                <a:solidFill>
                  <a:schemeClr val="accent1">
                    <a:lumMod val="75000"/>
                  </a:schemeClr>
                </a:solidFill>
                <a:effectLst/>
                <a:latin typeface="TimesNewRomanPS"/>
              </a:rPr>
              <a:t>1.  Supervised</a:t>
            </a:r>
            <a:endParaRPr lang="en-US" dirty="0">
              <a:solidFill>
                <a:schemeClr val="accent1">
                  <a:lumMod val="75000"/>
                </a:schemeClr>
              </a:solidFill>
            </a:endParaRPr>
          </a:p>
        </p:txBody>
      </p:sp>
      <p:sp>
        <p:nvSpPr>
          <p:cNvPr id="8" name="TextBox 7">
            <a:extLst>
              <a:ext uri="{FF2B5EF4-FFF2-40B4-BE49-F238E27FC236}">
                <a16:creationId xmlns:a16="http://schemas.microsoft.com/office/drawing/2014/main" id="{212C7977-151E-4645-AE95-2D2E7D0477CC}"/>
              </a:ext>
            </a:extLst>
          </p:cNvPr>
          <p:cNvSpPr txBox="1"/>
          <p:nvPr/>
        </p:nvSpPr>
        <p:spPr>
          <a:xfrm>
            <a:off x="1223682" y="2435135"/>
            <a:ext cx="7248143" cy="523220"/>
          </a:xfrm>
          <a:prstGeom prst="rect">
            <a:avLst/>
          </a:prstGeom>
          <a:noFill/>
        </p:spPr>
        <p:txBody>
          <a:bodyPr wrap="square">
            <a:spAutoFit/>
          </a:bodyPr>
          <a:lstStyle/>
          <a:p>
            <a:r>
              <a:rPr lang="en-US" sz="2800" dirty="0">
                <a:solidFill>
                  <a:schemeClr val="accent1">
                    <a:lumMod val="75000"/>
                  </a:schemeClr>
                </a:solidFill>
                <a:latin typeface="TimesNewRomanPS"/>
              </a:rPr>
              <a:t>2</a:t>
            </a:r>
            <a:r>
              <a:rPr lang="en-US" sz="2800" dirty="0">
                <a:solidFill>
                  <a:schemeClr val="accent1">
                    <a:lumMod val="75000"/>
                  </a:schemeClr>
                </a:solidFill>
                <a:effectLst/>
                <a:latin typeface="TimesNewRomanPS"/>
              </a:rPr>
              <a:t>.  Unsupervised</a:t>
            </a:r>
            <a:endParaRPr lang="en-US" dirty="0">
              <a:solidFill>
                <a:schemeClr val="accent1">
                  <a:lumMod val="75000"/>
                </a:schemeClr>
              </a:solidFill>
            </a:endParaRPr>
          </a:p>
        </p:txBody>
      </p:sp>
      <p:sp>
        <p:nvSpPr>
          <p:cNvPr id="9" name="TextBox 8">
            <a:extLst>
              <a:ext uri="{FF2B5EF4-FFF2-40B4-BE49-F238E27FC236}">
                <a16:creationId xmlns:a16="http://schemas.microsoft.com/office/drawing/2014/main" id="{B0389525-7C35-4148-A9E9-E0C5ED26BC97}"/>
              </a:ext>
            </a:extLst>
          </p:cNvPr>
          <p:cNvSpPr txBox="1"/>
          <p:nvPr/>
        </p:nvSpPr>
        <p:spPr>
          <a:xfrm>
            <a:off x="1223682" y="3972365"/>
            <a:ext cx="7248143" cy="523220"/>
          </a:xfrm>
          <a:prstGeom prst="rect">
            <a:avLst/>
          </a:prstGeom>
          <a:noFill/>
        </p:spPr>
        <p:txBody>
          <a:bodyPr wrap="square">
            <a:spAutoFit/>
          </a:bodyPr>
          <a:lstStyle/>
          <a:p>
            <a:r>
              <a:rPr lang="en-US" sz="2800" dirty="0">
                <a:solidFill>
                  <a:schemeClr val="accent1">
                    <a:lumMod val="75000"/>
                  </a:schemeClr>
                </a:solidFill>
                <a:effectLst/>
                <a:latin typeface="TimesNewRomanPS"/>
              </a:rPr>
              <a:t>3.  Reinforcement</a:t>
            </a:r>
            <a:endParaRPr lang="en-US" dirty="0">
              <a:solidFill>
                <a:schemeClr val="accent1">
                  <a:lumMod val="75000"/>
                </a:schemeClr>
              </a:solidFill>
            </a:endParaRPr>
          </a:p>
        </p:txBody>
      </p:sp>
      <p:sp>
        <p:nvSpPr>
          <p:cNvPr id="10" name="TextBox 9">
            <a:extLst>
              <a:ext uri="{FF2B5EF4-FFF2-40B4-BE49-F238E27FC236}">
                <a16:creationId xmlns:a16="http://schemas.microsoft.com/office/drawing/2014/main" id="{53F992DE-D937-8646-8991-7B536D789D68}"/>
              </a:ext>
            </a:extLst>
          </p:cNvPr>
          <p:cNvSpPr txBox="1"/>
          <p:nvPr/>
        </p:nvSpPr>
        <p:spPr>
          <a:xfrm>
            <a:off x="1895857" y="1310425"/>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a</a:t>
            </a:r>
            <a:r>
              <a:rPr lang="en-US" sz="2800" dirty="0">
                <a:solidFill>
                  <a:schemeClr val="accent2">
                    <a:lumMod val="75000"/>
                  </a:schemeClr>
                </a:solidFill>
                <a:effectLst/>
                <a:latin typeface="TimesNewRomanPS"/>
              </a:rPr>
              <a:t>.  Classification</a:t>
            </a:r>
            <a:endParaRPr lang="en-US" dirty="0"/>
          </a:p>
        </p:txBody>
      </p:sp>
      <p:sp>
        <p:nvSpPr>
          <p:cNvPr id="11" name="TextBox 10">
            <a:extLst>
              <a:ext uri="{FF2B5EF4-FFF2-40B4-BE49-F238E27FC236}">
                <a16:creationId xmlns:a16="http://schemas.microsoft.com/office/drawing/2014/main" id="{AB2DC899-B078-BA4C-B00D-81B6471BAC05}"/>
              </a:ext>
            </a:extLst>
          </p:cNvPr>
          <p:cNvSpPr txBox="1"/>
          <p:nvPr/>
        </p:nvSpPr>
        <p:spPr>
          <a:xfrm>
            <a:off x="1895857" y="1778579"/>
            <a:ext cx="7248143" cy="523220"/>
          </a:xfrm>
          <a:prstGeom prst="rect">
            <a:avLst/>
          </a:prstGeom>
          <a:noFill/>
        </p:spPr>
        <p:txBody>
          <a:bodyPr wrap="square">
            <a:spAutoFit/>
          </a:bodyPr>
          <a:lstStyle/>
          <a:p>
            <a:r>
              <a:rPr lang="en-US" sz="2800" dirty="0">
                <a:solidFill>
                  <a:schemeClr val="accent2">
                    <a:lumMod val="75000"/>
                  </a:schemeClr>
                </a:solidFill>
                <a:effectLst/>
                <a:latin typeface="TimesNewRomanPS"/>
              </a:rPr>
              <a:t>b.  </a:t>
            </a:r>
            <a:r>
              <a:rPr lang="en-US" sz="2800" dirty="0">
                <a:solidFill>
                  <a:schemeClr val="accent2">
                    <a:lumMod val="75000"/>
                  </a:schemeClr>
                </a:solidFill>
                <a:latin typeface="TimesNewRomanPS"/>
              </a:rPr>
              <a:t>R</a:t>
            </a:r>
            <a:r>
              <a:rPr lang="en-US" sz="2800" dirty="0">
                <a:solidFill>
                  <a:schemeClr val="accent2">
                    <a:lumMod val="75000"/>
                  </a:schemeClr>
                </a:solidFill>
                <a:effectLst/>
                <a:latin typeface="TimesNewRomanPS"/>
              </a:rPr>
              <a:t>egression</a:t>
            </a:r>
            <a:endParaRPr lang="en-US" dirty="0"/>
          </a:p>
        </p:txBody>
      </p:sp>
      <p:sp>
        <p:nvSpPr>
          <p:cNvPr id="12" name="TextBox 11">
            <a:extLst>
              <a:ext uri="{FF2B5EF4-FFF2-40B4-BE49-F238E27FC236}">
                <a16:creationId xmlns:a16="http://schemas.microsoft.com/office/drawing/2014/main" id="{E094C995-C58B-6E4D-9A5F-4D75FD2601DC}"/>
              </a:ext>
            </a:extLst>
          </p:cNvPr>
          <p:cNvSpPr txBox="1"/>
          <p:nvPr/>
        </p:nvSpPr>
        <p:spPr>
          <a:xfrm>
            <a:off x="1895857" y="2873198"/>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a</a:t>
            </a:r>
            <a:r>
              <a:rPr lang="en-US" sz="2800" dirty="0">
                <a:solidFill>
                  <a:schemeClr val="accent2">
                    <a:lumMod val="75000"/>
                  </a:schemeClr>
                </a:solidFill>
                <a:effectLst/>
                <a:latin typeface="TimesNewRomanPS"/>
              </a:rPr>
              <a:t>.  Clustering</a:t>
            </a:r>
            <a:endParaRPr lang="en-US" dirty="0"/>
          </a:p>
        </p:txBody>
      </p:sp>
      <p:sp>
        <p:nvSpPr>
          <p:cNvPr id="13" name="TextBox 12">
            <a:extLst>
              <a:ext uri="{FF2B5EF4-FFF2-40B4-BE49-F238E27FC236}">
                <a16:creationId xmlns:a16="http://schemas.microsoft.com/office/drawing/2014/main" id="{B3EB3618-A8DB-6C47-9822-8D73E20D0775}"/>
              </a:ext>
            </a:extLst>
          </p:cNvPr>
          <p:cNvSpPr txBox="1"/>
          <p:nvPr/>
        </p:nvSpPr>
        <p:spPr>
          <a:xfrm>
            <a:off x="1895857" y="3341352"/>
            <a:ext cx="7248143" cy="523220"/>
          </a:xfrm>
          <a:prstGeom prst="rect">
            <a:avLst/>
          </a:prstGeom>
          <a:noFill/>
        </p:spPr>
        <p:txBody>
          <a:bodyPr wrap="square">
            <a:spAutoFit/>
          </a:bodyPr>
          <a:lstStyle/>
          <a:p>
            <a:r>
              <a:rPr lang="en-US" sz="2800" dirty="0">
                <a:solidFill>
                  <a:schemeClr val="accent2">
                    <a:lumMod val="75000"/>
                  </a:schemeClr>
                </a:solidFill>
                <a:effectLst/>
                <a:latin typeface="TimesNewRomanPS"/>
              </a:rPr>
              <a:t>b.  </a:t>
            </a:r>
            <a:r>
              <a:rPr lang="en-US" sz="2800" dirty="0">
                <a:solidFill>
                  <a:schemeClr val="accent2">
                    <a:lumMod val="75000"/>
                  </a:schemeClr>
                </a:solidFill>
                <a:latin typeface="TimesNewRomanPS"/>
              </a:rPr>
              <a:t>Association</a:t>
            </a:r>
            <a:endParaRPr lang="en-US" dirty="0"/>
          </a:p>
        </p:txBody>
      </p:sp>
    </p:spTree>
    <p:extLst>
      <p:ext uri="{BB962C8B-B14F-4D97-AF65-F5344CB8AC3E}">
        <p14:creationId xmlns:p14="http://schemas.microsoft.com/office/powerpoint/2010/main" val="3131517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echniques for handling underfitting and overfitting in Machine Learning |  by Manpreet Singh Minhas | Towards Data Science">
            <a:extLst>
              <a:ext uri="{FF2B5EF4-FFF2-40B4-BE49-F238E27FC236}">
                <a16:creationId xmlns:a16="http://schemas.microsoft.com/office/drawing/2014/main" id="{86633720-B982-8A4A-A841-BCCFB8EBF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65" y="623455"/>
            <a:ext cx="7869670" cy="62345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DB6A79-5DA8-E041-BC5E-6F8FB886B53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Challenges: Underfitting &amp; Overfitting</a:t>
            </a:r>
          </a:p>
        </p:txBody>
      </p:sp>
    </p:spTree>
    <p:extLst>
      <p:ext uri="{BB962C8B-B14F-4D97-AF65-F5344CB8AC3E}">
        <p14:creationId xmlns:p14="http://schemas.microsoft.com/office/powerpoint/2010/main" val="491771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F6577A-61AC-6F4E-A2F1-58A5543E3A28}"/>
              </a:ext>
            </a:extLst>
          </p:cNvPr>
          <p:cNvSpPr txBox="1"/>
          <p:nvPr/>
        </p:nvSpPr>
        <p:spPr>
          <a:xfrm>
            <a:off x="0" y="3136612"/>
            <a:ext cx="9144000" cy="707886"/>
          </a:xfrm>
          <a:prstGeom prst="rect">
            <a:avLst/>
          </a:prstGeom>
          <a:solidFill>
            <a:schemeClr val="accent1">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Deep Learning refresher</a:t>
            </a:r>
          </a:p>
        </p:txBody>
      </p:sp>
    </p:spTree>
    <p:extLst>
      <p:ext uri="{BB962C8B-B14F-4D97-AF65-F5344CB8AC3E}">
        <p14:creationId xmlns:p14="http://schemas.microsoft.com/office/powerpoint/2010/main" val="1837453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Dealing with underfitting</a:t>
            </a:r>
          </a:p>
        </p:txBody>
      </p:sp>
      <p:sp>
        <p:nvSpPr>
          <p:cNvPr id="10" name="TextBox 9">
            <a:extLst>
              <a:ext uri="{FF2B5EF4-FFF2-40B4-BE49-F238E27FC236}">
                <a16:creationId xmlns:a16="http://schemas.microsoft.com/office/drawing/2014/main" id="{53F992DE-D937-8646-8991-7B536D789D68}"/>
              </a:ext>
            </a:extLst>
          </p:cNvPr>
          <p:cNvSpPr txBox="1"/>
          <p:nvPr/>
        </p:nvSpPr>
        <p:spPr>
          <a:xfrm>
            <a:off x="1895857" y="1619706"/>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a</a:t>
            </a:r>
            <a:r>
              <a:rPr lang="en-US" sz="2800" dirty="0">
                <a:solidFill>
                  <a:schemeClr val="accent2">
                    <a:lumMod val="75000"/>
                  </a:schemeClr>
                </a:solidFill>
                <a:effectLst/>
                <a:latin typeface="TimesNewRomanPS"/>
              </a:rPr>
              <a:t>.  Increase model complexity</a:t>
            </a:r>
            <a:endParaRPr lang="en-US" dirty="0"/>
          </a:p>
        </p:txBody>
      </p:sp>
      <p:sp>
        <p:nvSpPr>
          <p:cNvPr id="11" name="TextBox 10">
            <a:extLst>
              <a:ext uri="{FF2B5EF4-FFF2-40B4-BE49-F238E27FC236}">
                <a16:creationId xmlns:a16="http://schemas.microsoft.com/office/drawing/2014/main" id="{AB2DC899-B078-BA4C-B00D-81B6471BAC05}"/>
              </a:ext>
            </a:extLst>
          </p:cNvPr>
          <p:cNvSpPr txBox="1"/>
          <p:nvPr/>
        </p:nvSpPr>
        <p:spPr>
          <a:xfrm>
            <a:off x="1895857" y="2524353"/>
            <a:ext cx="7248143" cy="523220"/>
          </a:xfrm>
          <a:prstGeom prst="rect">
            <a:avLst/>
          </a:prstGeom>
          <a:noFill/>
        </p:spPr>
        <p:txBody>
          <a:bodyPr wrap="square">
            <a:spAutoFit/>
          </a:bodyPr>
          <a:lstStyle/>
          <a:p>
            <a:r>
              <a:rPr lang="en-US" sz="2800" dirty="0">
                <a:solidFill>
                  <a:schemeClr val="accent2">
                    <a:lumMod val="75000"/>
                  </a:schemeClr>
                </a:solidFill>
                <a:effectLst/>
                <a:latin typeface="TimesNewRomanPS"/>
              </a:rPr>
              <a:t>b.  Use </a:t>
            </a:r>
            <a:r>
              <a:rPr lang="en-US" sz="2800" dirty="0">
                <a:solidFill>
                  <a:schemeClr val="accent2">
                    <a:lumMod val="75000"/>
                  </a:schemeClr>
                </a:solidFill>
                <a:latin typeface="TimesNewRomanPS"/>
              </a:rPr>
              <a:t>m</a:t>
            </a:r>
            <a:r>
              <a:rPr lang="en-US" sz="2800" dirty="0">
                <a:solidFill>
                  <a:schemeClr val="accent2">
                    <a:lumMod val="75000"/>
                  </a:schemeClr>
                </a:solidFill>
                <a:effectLst/>
                <a:latin typeface="TimesNewRomanPS"/>
              </a:rPr>
              <a:t>ore epochs for training</a:t>
            </a:r>
            <a:endParaRPr lang="en-US" dirty="0"/>
          </a:p>
        </p:txBody>
      </p:sp>
      <p:sp>
        <p:nvSpPr>
          <p:cNvPr id="14" name="TextBox 13">
            <a:extLst>
              <a:ext uri="{FF2B5EF4-FFF2-40B4-BE49-F238E27FC236}">
                <a16:creationId xmlns:a16="http://schemas.microsoft.com/office/drawing/2014/main" id="{B74A268A-94B9-5A45-83CC-71866B1A249C}"/>
              </a:ext>
            </a:extLst>
          </p:cNvPr>
          <p:cNvSpPr txBox="1"/>
          <p:nvPr/>
        </p:nvSpPr>
        <p:spPr>
          <a:xfrm>
            <a:off x="1895857" y="3429000"/>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c</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Shuffle data per epoch</a:t>
            </a:r>
            <a:endParaRPr lang="en-US" dirty="0"/>
          </a:p>
        </p:txBody>
      </p:sp>
    </p:spTree>
    <p:extLst>
      <p:ext uri="{BB962C8B-B14F-4D97-AF65-F5344CB8AC3E}">
        <p14:creationId xmlns:p14="http://schemas.microsoft.com/office/powerpoint/2010/main" val="1371999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Dealing with overfitting</a:t>
            </a:r>
          </a:p>
        </p:txBody>
      </p:sp>
      <p:sp>
        <p:nvSpPr>
          <p:cNvPr id="7" name="TextBox 6">
            <a:extLst>
              <a:ext uri="{FF2B5EF4-FFF2-40B4-BE49-F238E27FC236}">
                <a16:creationId xmlns:a16="http://schemas.microsoft.com/office/drawing/2014/main" id="{AE00F47C-7255-AB40-B114-D1AFE28598FC}"/>
              </a:ext>
            </a:extLst>
          </p:cNvPr>
          <p:cNvSpPr txBox="1"/>
          <p:nvPr/>
        </p:nvSpPr>
        <p:spPr>
          <a:xfrm>
            <a:off x="1223682" y="3035987"/>
            <a:ext cx="7248143" cy="523220"/>
          </a:xfrm>
          <a:prstGeom prst="rect">
            <a:avLst/>
          </a:prstGeom>
          <a:noFill/>
        </p:spPr>
        <p:txBody>
          <a:bodyPr wrap="square">
            <a:spAutoFit/>
          </a:bodyPr>
          <a:lstStyle/>
          <a:p>
            <a:r>
              <a:rPr lang="en-US" sz="2800" dirty="0">
                <a:solidFill>
                  <a:schemeClr val="accent1">
                    <a:lumMod val="75000"/>
                  </a:schemeClr>
                </a:solidFill>
                <a:effectLst/>
                <a:latin typeface="TimesNewRomanPS"/>
              </a:rPr>
              <a:t>Regularization</a:t>
            </a:r>
            <a:endParaRPr lang="en-US" dirty="0">
              <a:solidFill>
                <a:schemeClr val="accent1">
                  <a:lumMod val="75000"/>
                </a:schemeClr>
              </a:solidFill>
            </a:endParaRPr>
          </a:p>
        </p:txBody>
      </p:sp>
      <p:sp>
        <p:nvSpPr>
          <p:cNvPr id="10" name="TextBox 9">
            <a:extLst>
              <a:ext uri="{FF2B5EF4-FFF2-40B4-BE49-F238E27FC236}">
                <a16:creationId xmlns:a16="http://schemas.microsoft.com/office/drawing/2014/main" id="{53F992DE-D937-8646-8991-7B536D789D68}"/>
              </a:ext>
            </a:extLst>
          </p:cNvPr>
          <p:cNvSpPr txBox="1"/>
          <p:nvPr/>
        </p:nvSpPr>
        <p:spPr>
          <a:xfrm>
            <a:off x="1895857" y="3663659"/>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a</a:t>
            </a:r>
            <a:r>
              <a:rPr lang="en-US" sz="2800" dirty="0">
                <a:solidFill>
                  <a:schemeClr val="accent2">
                    <a:lumMod val="75000"/>
                  </a:schemeClr>
                </a:solidFill>
                <a:effectLst/>
                <a:latin typeface="TimesNewRomanPS"/>
              </a:rPr>
              <a:t>.  Dropout</a:t>
            </a:r>
            <a:endParaRPr lang="en-US" dirty="0"/>
          </a:p>
        </p:txBody>
      </p:sp>
      <p:sp>
        <p:nvSpPr>
          <p:cNvPr id="11" name="TextBox 10">
            <a:extLst>
              <a:ext uri="{FF2B5EF4-FFF2-40B4-BE49-F238E27FC236}">
                <a16:creationId xmlns:a16="http://schemas.microsoft.com/office/drawing/2014/main" id="{AB2DC899-B078-BA4C-B00D-81B6471BAC05}"/>
              </a:ext>
            </a:extLst>
          </p:cNvPr>
          <p:cNvSpPr txBox="1"/>
          <p:nvPr/>
        </p:nvSpPr>
        <p:spPr>
          <a:xfrm>
            <a:off x="1895857" y="4158707"/>
            <a:ext cx="7248143" cy="523220"/>
          </a:xfrm>
          <a:prstGeom prst="rect">
            <a:avLst/>
          </a:prstGeom>
          <a:noFill/>
        </p:spPr>
        <p:txBody>
          <a:bodyPr wrap="square">
            <a:spAutoFit/>
          </a:bodyPr>
          <a:lstStyle/>
          <a:p>
            <a:r>
              <a:rPr lang="en-US" sz="2800" dirty="0">
                <a:solidFill>
                  <a:schemeClr val="accent2">
                    <a:lumMod val="75000"/>
                  </a:schemeClr>
                </a:solidFill>
                <a:effectLst/>
                <a:latin typeface="TimesNewRomanPS"/>
              </a:rPr>
              <a:t>b.  </a:t>
            </a:r>
            <a:r>
              <a:rPr lang="en-US" sz="2800" dirty="0">
                <a:solidFill>
                  <a:schemeClr val="accent2">
                    <a:lumMod val="75000"/>
                  </a:schemeClr>
                </a:solidFill>
                <a:latin typeface="TimesNewRomanPS"/>
              </a:rPr>
              <a:t>Augmentation</a:t>
            </a:r>
            <a:endParaRPr lang="en-US" dirty="0"/>
          </a:p>
        </p:txBody>
      </p:sp>
      <p:sp>
        <p:nvSpPr>
          <p:cNvPr id="14" name="TextBox 13">
            <a:extLst>
              <a:ext uri="{FF2B5EF4-FFF2-40B4-BE49-F238E27FC236}">
                <a16:creationId xmlns:a16="http://schemas.microsoft.com/office/drawing/2014/main" id="{B74A268A-94B9-5A45-83CC-71866B1A249C}"/>
              </a:ext>
            </a:extLst>
          </p:cNvPr>
          <p:cNvSpPr txBox="1"/>
          <p:nvPr/>
        </p:nvSpPr>
        <p:spPr>
          <a:xfrm>
            <a:off x="1895857" y="4639740"/>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c</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Early stopping</a:t>
            </a:r>
            <a:endParaRPr lang="en-US" dirty="0"/>
          </a:p>
        </p:txBody>
      </p:sp>
      <p:sp>
        <p:nvSpPr>
          <p:cNvPr id="8" name="TextBox 7">
            <a:extLst>
              <a:ext uri="{FF2B5EF4-FFF2-40B4-BE49-F238E27FC236}">
                <a16:creationId xmlns:a16="http://schemas.microsoft.com/office/drawing/2014/main" id="{3D701AA9-28E5-DD4B-B7E4-C40C552934AE}"/>
              </a:ext>
            </a:extLst>
          </p:cNvPr>
          <p:cNvSpPr txBox="1"/>
          <p:nvPr/>
        </p:nvSpPr>
        <p:spPr>
          <a:xfrm>
            <a:off x="1223681" y="973325"/>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a</a:t>
            </a:r>
            <a:r>
              <a:rPr lang="en-US" sz="2800" dirty="0">
                <a:solidFill>
                  <a:schemeClr val="accent2">
                    <a:lumMod val="75000"/>
                  </a:schemeClr>
                </a:solidFill>
                <a:effectLst/>
                <a:latin typeface="TimesNewRomanPS"/>
              </a:rPr>
              <a:t>.  Increase training dataset</a:t>
            </a:r>
            <a:endParaRPr lang="en-US" dirty="0"/>
          </a:p>
        </p:txBody>
      </p:sp>
    </p:spTree>
    <p:extLst>
      <p:ext uri="{BB962C8B-B14F-4D97-AF65-F5344CB8AC3E}">
        <p14:creationId xmlns:p14="http://schemas.microsoft.com/office/powerpoint/2010/main" val="1678478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0035A9-1B77-2B43-9FC6-B90AF9AB5110}"/>
              </a:ext>
            </a:extLst>
          </p:cNvPr>
          <p:cNvPicPr>
            <a:picLocks noChangeAspect="1"/>
          </p:cNvPicPr>
          <p:nvPr/>
        </p:nvPicPr>
        <p:blipFill>
          <a:blip r:embed="rId3"/>
          <a:stretch>
            <a:fillRect/>
          </a:stretch>
        </p:blipFill>
        <p:spPr>
          <a:xfrm>
            <a:off x="0" y="884072"/>
            <a:ext cx="9144000" cy="4390608"/>
          </a:xfrm>
          <a:prstGeom prst="rect">
            <a:avLst/>
          </a:prstGeom>
        </p:spPr>
      </p:pic>
      <p:sp>
        <p:nvSpPr>
          <p:cNvPr id="3" name="TextBox 2">
            <a:extLst>
              <a:ext uri="{FF2B5EF4-FFF2-40B4-BE49-F238E27FC236}">
                <a16:creationId xmlns:a16="http://schemas.microsoft.com/office/drawing/2014/main" id="{0EAC5636-5BE0-ED43-BC74-26F15EFFFA55}"/>
              </a:ext>
            </a:extLst>
          </p:cNvPr>
          <p:cNvSpPr txBox="1"/>
          <p:nvPr/>
        </p:nvSpPr>
        <p:spPr>
          <a:xfrm>
            <a:off x="188258" y="5973928"/>
            <a:ext cx="7057317" cy="646331"/>
          </a:xfrm>
          <a:prstGeom prst="rect">
            <a:avLst/>
          </a:prstGeom>
          <a:noFill/>
        </p:spPr>
        <p:txBody>
          <a:bodyPr wrap="none" rtlCol="0">
            <a:spAutoFit/>
          </a:bodyPr>
          <a:lstStyle/>
          <a:p>
            <a:r>
              <a:rPr lang="en-US" dirty="0"/>
              <a:t>Ref: Dropout: A Simple Way to Prevent Neural Networks from Overfitting </a:t>
            </a:r>
          </a:p>
          <a:p>
            <a:r>
              <a:rPr lang="en-US" dirty="0"/>
              <a:t>https://</a:t>
            </a:r>
            <a:r>
              <a:rPr lang="en-US" dirty="0" err="1"/>
              <a:t>www.cs.toronto.edu</a:t>
            </a:r>
            <a:r>
              <a:rPr lang="en-US" dirty="0"/>
              <a:t>/~</a:t>
            </a:r>
            <a:r>
              <a:rPr lang="en-US" dirty="0" err="1"/>
              <a:t>hinton</a:t>
            </a:r>
            <a:r>
              <a:rPr lang="en-US" dirty="0"/>
              <a:t>/</a:t>
            </a:r>
            <a:r>
              <a:rPr lang="en-US" dirty="0" err="1"/>
              <a:t>absps</a:t>
            </a:r>
            <a:r>
              <a:rPr lang="en-US" dirty="0"/>
              <a:t>/</a:t>
            </a:r>
            <a:r>
              <a:rPr lang="en-US" dirty="0" err="1"/>
              <a:t>JMLRdropout.pdf</a:t>
            </a:r>
            <a:endParaRPr lang="en-US" dirty="0"/>
          </a:p>
        </p:txBody>
      </p:sp>
      <p:sp>
        <p:nvSpPr>
          <p:cNvPr id="4" name="TextBox 3">
            <a:extLst>
              <a:ext uri="{FF2B5EF4-FFF2-40B4-BE49-F238E27FC236}">
                <a16:creationId xmlns:a16="http://schemas.microsoft.com/office/drawing/2014/main" id="{3CDC498E-50F0-824F-81FD-29FADE83D06C}"/>
              </a:ext>
            </a:extLst>
          </p:cNvPr>
          <p:cNvSpPr txBox="1"/>
          <p:nvPr/>
        </p:nvSpPr>
        <p:spPr>
          <a:xfrm>
            <a:off x="188258" y="1056666"/>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a</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Dropout</a:t>
            </a:r>
            <a:endParaRPr lang="en-US" dirty="0"/>
          </a:p>
        </p:txBody>
      </p:sp>
      <p:sp>
        <p:nvSpPr>
          <p:cNvPr id="5" name="TextBox 4">
            <a:extLst>
              <a:ext uri="{FF2B5EF4-FFF2-40B4-BE49-F238E27FC236}">
                <a16:creationId xmlns:a16="http://schemas.microsoft.com/office/drawing/2014/main" id="{1DF4B8AD-1A8F-964C-91BF-342A83E4DDC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Dealing with overfitting</a:t>
            </a:r>
          </a:p>
        </p:txBody>
      </p:sp>
    </p:spTree>
    <p:extLst>
      <p:ext uri="{BB962C8B-B14F-4D97-AF65-F5344CB8AC3E}">
        <p14:creationId xmlns:p14="http://schemas.microsoft.com/office/powerpoint/2010/main" val="1400126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gularization in Deep Learning. Deep learning has found great success… |  by Dharti Dhami | Medium">
            <a:extLst>
              <a:ext uri="{FF2B5EF4-FFF2-40B4-BE49-F238E27FC236}">
                <a16:creationId xmlns:a16="http://schemas.microsoft.com/office/drawing/2014/main" id="{C3697C73-8AED-A948-848F-BBD6FC7605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676"/>
          <a:stretch/>
        </p:blipFill>
        <p:spPr bwMode="auto">
          <a:xfrm>
            <a:off x="0" y="2232212"/>
            <a:ext cx="9144000" cy="35574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35A4E32-674B-5C43-8AAD-EBF7D9EDA41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Dealing with overfitting</a:t>
            </a:r>
          </a:p>
        </p:txBody>
      </p:sp>
      <p:sp>
        <p:nvSpPr>
          <p:cNvPr id="4" name="TextBox 3">
            <a:extLst>
              <a:ext uri="{FF2B5EF4-FFF2-40B4-BE49-F238E27FC236}">
                <a16:creationId xmlns:a16="http://schemas.microsoft.com/office/drawing/2014/main" id="{584BEEA0-FF67-A745-AED0-663FCCC126A9}"/>
              </a:ext>
            </a:extLst>
          </p:cNvPr>
          <p:cNvSpPr txBox="1"/>
          <p:nvPr/>
        </p:nvSpPr>
        <p:spPr>
          <a:xfrm>
            <a:off x="779751" y="1455848"/>
            <a:ext cx="7248143" cy="523220"/>
          </a:xfrm>
          <a:prstGeom prst="rect">
            <a:avLst/>
          </a:prstGeom>
          <a:noFill/>
        </p:spPr>
        <p:txBody>
          <a:bodyPr wrap="square">
            <a:spAutoFit/>
          </a:bodyPr>
          <a:lstStyle/>
          <a:p>
            <a:r>
              <a:rPr lang="en-US" sz="2800" dirty="0">
                <a:solidFill>
                  <a:schemeClr val="accent2">
                    <a:lumMod val="75000"/>
                  </a:schemeClr>
                </a:solidFill>
                <a:effectLst/>
                <a:latin typeface="TimesNewRomanPS"/>
              </a:rPr>
              <a:t>b.  </a:t>
            </a:r>
            <a:r>
              <a:rPr lang="en-US" sz="2800" dirty="0">
                <a:solidFill>
                  <a:schemeClr val="accent2">
                    <a:lumMod val="75000"/>
                  </a:schemeClr>
                </a:solidFill>
                <a:latin typeface="TimesNewRomanPS"/>
              </a:rPr>
              <a:t>Augmentation</a:t>
            </a:r>
            <a:endParaRPr lang="en-US" dirty="0"/>
          </a:p>
        </p:txBody>
      </p:sp>
    </p:spTree>
    <p:extLst>
      <p:ext uri="{BB962C8B-B14F-4D97-AF65-F5344CB8AC3E}">
        <p14:creationId xmlns:p14="http://schemas.microsoft.com/office/powerpoint/2010/main" val="945926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Early Stopping with PyTorch to Restrain your Model from Overfitting |  LaptrinhX">
            <a:extLst>
              <a:ext uri="{FF2B5EF4-FFF2-40B4-BE49-F238E27FC236}">
                <a16:creationId xmlns:a16="http://schemas.microsoft.com/office/drawing/2014/main" id="{3C05DF0A-5E60-544B-9A51-9F61E27CF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90" y="1828145"/>
            <a:ext cx="9144000" cy="4248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3F6305-60D6-BC40-9E19-DA1D0C63656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Dealing with overfitting</a:t>
            </a:r>
          </a:p>
        </p:txBody>
      </p:sp>
      <p:sp>
        <p:nvSpPr>
          <p:cNvPr id="5" name="TextBox 4">
            <a:extLst>
              <a:ext uri="{FF2B5EF4-FFF2-40B4-BE49-F238E27FC236}">
                <a16:creationId xmlns:a16="http://schemas.microsoft.com/office/drawing/2014/main" id="{99ACC9D7-DD33-6A44-8E3F-50A43254FA14}"/>
              </a:ext>
            </a:extLst>
          </p:cNvPr>
          <p:cNvSpPr txBox="1"/>
          <p:nvPr/>
        </p:nvSpPr>
        <p:spPr>
          <a:xfrm>
            <a:off x="779751" y="889281"/>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c</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Early stopping</a:t>
            </a:r>
            <a:endParaRPr lang="en-US" dirty="0"/>
          </a:p>
        </p:txBody>
      </p:sp>
    </p:spTree>
    <p:extLst>
      <p:ext uri="{BB962C8B-B14F-4D97-AF65-F5344CB8AC3E}">
        <p14:creationId xmlns:p14="http://schemas.microsoft.com/office/powerpoint/2010/main" val="1209512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366745-2B70-A444-91D4-197DBF0CDCCD}"/>
              </a:ext>
            </a:extLst>
          </p:cNvPr>
          <p:cNvSpPr txBox="1"/>
          <p:nvPr/>
        </p:nvSpPr>
        <p:spPr>
          <a:xfrm>
            <a:off x="0" y="3025589"/>
            <a:ext cx="9144000" cy="1077218"/>
          </a:xfrm>
          <a:prstGeom prst="rect">
            <a:avLst/>
          </a:prstGeom>
          <a:solidFill>
            <a:schemeClr val="bg1">
              <a:lumMod val="50000"/>
            </a:schemeClr>
          </a:solidFill>
        </p:spPr>
        <p:txBody>
          <a:bodyPr wrap="square" rtlCol="0">
            <a:spAutoFit/>
          </a:bodyPr>
          <a:lstStyle/>
          <a:p>
            <a:pPr lvl="0" algn="ctr">
              <a:defRPr/>
            </a:pPr>
            <a:r>
              <a:rPr lang="en-US" sz="3200" dirty="0">
                <a:solidFill>
                  <a:prstClr val="white"/>
                </a:solidFill>
              </a:rPr>
              <a:t>Deep learning on Mobile/Embedded devices: Challenges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037C54D-809D-D34E-AB2E-34099F9682B2}"/>
              </a:ext>
            </a:extLst>
          </p:cNvPr>
          <p:cNvSpPr txBox="1"/>
          <p:nvPr/>
        </p:nvSpPr>
        <p:spPr>
          <a:xfrm>
            <a:off x="94129" y="6333564"/>
            <a:ext cx="7853817" cy="369332"/>
          </a:xfrm>
          <a:prstGeom prst="rect">
            <a:avLst/>
          </a:prstGeom>
          <a:noFill/>
        </p:spPr>
        <p:txBody>
          <a:bodyPr wrap="none" rtlCol="0">
            <a:spAutoFit/>
          </a:bodyPr>
          <a:lstStyle/>
          <a:p>
            <a:r>
              <a:rPr lang="en-US" dirty="0"/>
              <a:t>Ref: https://</a:t>
            </a:r>
            <a:r>
              <a:rPr lang="en-US" dirty="0" err="1"/>
              <a:t>www.edx.org</a:t>
            </a:r>
            <a:r>
              <a:rPr lang="en-US" dirty="0"/>
              <a:t>/professional-certificate/</a:t>
            </a:r>
            <a:r>
              <a:rPr lang="en-US" dirty="0" err="1"/>
              <a:t>harvardx</a:t>
            </a:r>
            <a:r>
              <a:rPr lang="en-US" dirty="0"/>
              <a:t>-tiny-machine-learning</a:t>
            </a:r>
          </a:p>
        </p:txBody>
      </p:sp>
    </p:spTree>
    <p:extLst>
      <p:ext uri="{BB962C8B-B14F-4D97-AF65-F5344CB8AC3E}">
        <p14:creationId xmlns:p14="http://schemas.microsoft.com/office/powerpoint/2010/main" val="3196030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B8E38C-746B-C546-BE11-7C17CAAD2FB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441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CAE20D1-E3AE-D745-B31A-9C439D09ACC8}"/>
              </a:ext>
            </a:extLst>
          </p:cNvPr>
          <p:cNvGrpSpPr/>
          <p:nvPr/>
        </p:nvGrpSpPr>
        <p:grpSpPr>
          <a:xfrm>
            <a:off x="255494" y="363075"/>
            <a:ext cx="8472869" cy="3587018"/>
            <a:chOff x="255494" y="1465729"/>
            <a:chExt cx="8472869" cy="3587018"/>
          </a:xfrm>
        </p:grpSpPr>
        <p:pic>
          <p:nvPicPr>
            <p:cNvPr id="3" name="Picture 2">
              <a:extLst>
                <a:ext uri="{FF2B5EF4-FFF2-40B4-BE49-F238E27FC236}">
                  <a16:creationId xmlns:a16="http://schemas.microsoft.com/office/drawing/2014/main" id="{46069E2C-1936-F94B-999A-68C49CBE29F4}"/>
                </a:ext>
              </a:extLst>
            </p:cNvPr>
            <p:cNvPicPr>
              <a:picLocks noChangeAspect="1"/>
            </p:cNvPicPr>
            <p:nvPr/>
          </p:nvPicPr>
          <p:blipFill>
            <a:blip r:embed="rId2"/>
            <a:stretch>
              <a:fillRect/>
            </a:stretch>
          </p:blipFill>
          <p:spPr>
            <a:xfrm>
              <a:off x="415636" y="1805252"/>
              <a:ext cx="8312727" cy="3247495"/>
            </a:xfrm>
            <a:prstGeom prst="rect">
              <a:avLst/>
            </a:prstGeom>
          </p:spPr>
        </p:pic>
        <p:sp>
          <p:nvSpPr>
            <p:cNvPr id="4" name="Rectangle 3">
              <a:extLst>
                <a:ext uri="{FF2B5EF4-FFF2-40B4-BE49-F238E27FC236}">
                  <a16:creationId xmlns:a16="http://schemas.microsoft.com/office/drawing/2014/main" id="{107608CF-A308-A542-BB0C-9BD231EB7F6A}"/>
                </a:ext>
              </a:extLst>
            </p:cNvPr>
            <p:cNvSpPr/>
            <p:nvPr/>
          </p:nvSpPr>
          <p:spPr>
            <a:xfrm>
              <a:off x="255494" y="1465729"/>
              <a:ext cx="1882588" cy="874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F2B8E38C-746B-C546-BE11-7C17CAAD2FB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328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CAE20D1-E3AE-D745-B31A-9C439D09ACC8}"/>
              </a:ext>
            </a:extLst>
          </p:cNvPr>
          <p:cNvGrpSpPr/>
          <p:nvPr/>
        </p:nvGrpSpPr>
        <p:grpSpPr>
          <a:xfrm>
            <a:off x="255494" y="363075"/>
            <a:ext cx="8472869" cy="3587018"/>
            <a:chOff x="255494" y="1465729"/>
            <a:chExt cx="8472869" cy="3587018"/>
          </a:xfrm>
        </p:grpSpPr>
        <p:pic>
          <p:nvPicPr>
            <p:cNvPr id="3" name="Picture 2">
              <a:extLst>
                <a:ext uri="{FF2B5EF4-FFF2-40B4-BE49-F238E27FC236}">
                  <a16:creationId xmlns:a16="http://schemas.microsoft.com/office/drawing/2014/main" id="{46069E2C-1936-F94B-999A-68C49CBE29F4}"/>
                </a:ext>
              </a:extLst>
            </p:cNvPr>
            <p:cNvPicPr>
              <a:picLocks noChangeAspect="1"/>
            </p:cNvPicPr>
            <p:nvPr/>
          </p:nvPicPr>
          <p:blipFill>
            <a:blip r:embed="rId2"/>
            <a:stretch>
              <a:fillRect/>
            </a:stretch>
          </p:blipFill>
          <p:spPr>
            <a:xfrm>
              <a:off x="415636" y="1805252"/>
              <a:ext cx="8312727" cy="3247495"/>
            </a:xfrm>
            <a:prstGeom prst="rect">
              <a:avLst/>
            </a:prstGeom>
          </p:spPr>
        </p:pic>
        <p:sp>
          <p:nvSpPr>
            <p:cNvPr id="4" name="Rectangle 3">
              <a:extLst>
                <a:ext uri="{FF2B5EF4-FFF2-40B4-BE49-F238E27FC236}">
                  <a16:creationId xmlns:a16="http://schemas.microsoft.com/office/drawing/2014/main" id="{107608CF-A308-A542-BB0C-9BD231EB7F6A}"/>
                </a:ext>
              </a:extLst>
            </p:cNvPr>
            <p:cNvSpPr/>
            <p:nvPr/>
          </p:nvSpPr>
          <p:spPr>
            <a:xfrm>
              <a:off x="255494" y="1465729"/>
              <a:ext cx="1882588" cy="874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F2B8E38C-746B-C546-BE11-7C17CAAD2FB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763394D-D063-0247-8E62-7E2A04284D6F}"/>
              </a:ext>
            </a:extLst>
          </p:cNvPr>
          <p:cNvPicPr>
            <a:picLocks noChangeAspect="1"/>
          </p:cNvPicPr>
          <p:nvPr/>
        </p:nvPicPr>
        <p:blipFill>
          <a:blip r:embed="rId3"/>
          <a:stretch>
            <a:fillRect/>
          </a:stretch>
        </p:blipFill>
        <p:spPr>
          <a:xfrm>
            <a:off x="1752533" y="4742046"/>
            <a:ext cx="6245475" cy="2115954"/>
          </a:xfrm>
          <a:prstGeom prst="rect">
            <a:avLst/>
          </a:prstGeom>
        </p:spPr>
      </p:pic>
      <p:sp>
        <p:nvSpPr>
          <p:cNvPr id="7" name="TextBox 6">
            <a:extLst>
              <a:ext uri="{FF2B5EF4-FFF2-40B4-BE49-F238E27FC236}">
                <a16:creationId xmlns:a16="http://schemas.microsoft.com/office/drawing/2014/main" id="{19616B45-00E6-8247-8B37-7BD557895F6D}"/>
              </a:ext>
            </a:extLst>
          </p:cNvPr>
          <p:cNvSpPr txBox="1"/>
          <p:nvPr/>
        </p:nvSpPr>
        <p:spPr>
          <a:xfrm>
            <a:off x="0" y="4157271"/>
            <a:ext cx="2823882"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321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A7B585-3057-ED4C-A743-92EA46FDF82C}"/>
              </a:ext>
            </a:extLst>
          </p:cNvPr>
          <p:cNvPicPr>
            <a:picLocks noChangeAspect="1"/>
          </p:cNvPicPr>
          <p:nvPr/>
        </p:nvPicPr>
        <p:blipFill>
          <a:blip r:embed="rId3"/>
          <a:stretch>
            <a:fillRect/>
          </a:stretch>
        </p:blipFill>
        <p:spPr>
          <a:xfrm>
            <a:off x="0" y="1450443"/>
            <a:ext cx="9144000" cy="4871514"/>
          </a:xfrm>
          <a:prstGeom prst="rect">
            <a:avLst/>
          </a:prstGeom>
        </p:spPr>
      </p:pic>
      <p:sp>
        <p:nvSpPr>
          <p:cNvPr id="3" name="TextBox 2">
            <a:extLst>
              <a:ext uri="{FF2B5EF4-FFF2-40B4-BE49-F238E27FC236}">
                <a16:creationId xmlns:a16="http://schemas.microsoft.com/office/drawing/2014/main" id="{8E9912CF-4451-DB42-B362-1A0E8DB2FF0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DCF3E0-FF2B-9642-A690-5DA48F56EE70}"/>
              </a:ext>
            </a:extLst>
          </p:cNvPr>
          <p:cNvSpPr txBox="1"/>
          <p:nvPr/>
        </p:nvSpPr>
        <p:spPr>
          <a:xfrm>
            <a:off x="94129" y="6463613"/>
            <a:ext cx="7853817" cy="369332"/>
          </a:xfrm>
          <a:prstGeom prst="rect">
            <a:avLst/>
          </a:prstGeom>
          <a:noFill/>
        </p:spPr>
        <p:txBody>
          <a:bodyPr wrap="none" rtlCol="0">
            <a:spAutoFit/>
          </a:bodyPr>
          <a:lstStyle/>
          <a:p>
            <a:r>
              <a:rPr lang="en-US" dirty="0"/>
              <a:t>Ref: https://</a:t>
            </a:r>
            <a:r>
              <a:rPr lang="en-US" dirty="0" err="1"/>
              <a:t>www.edx.org</a:t>
            </a:r>
            <a:r>
              <a:rPr lang="en-US" dirty="0"/>
              <a:t>/professional-certificate/</a:t>
            </a:r>
            <a:r>
              <a:rPr lang="en-US" dirty="0" err="1"/>
              <a:t>harvardx</a:t>
            </a:r>
            <a:r>
              <a:rPr lang="en-US" dirty="0"/>
              <a:t>-tiny-machine-learning</a:t>
            </a:r>
          </a:p>
        </p:txBody>
      </p:sp>
    </p:spTree>
    <p:extLst>
      <p:ext uri="{BB962C8B-B14F-4D97-AF65-F5344CB8AC3E}">
        <p14:creationId xmlns:p14="http://schemas.microsoft.com/office/powerpoint/2010/main" val="374601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ounded Rectangle 63">
            <a:extLst>
              <a:ext uri="{FF2B5EF4-FFF2-40B4-BE49-F238E27FC236}">
                <a16:creationId xmlns:a16="http://schemas.microsoft.com/office/drawing/2014/main" id="{C8B78F2F-6F78-BE49-ABD9-F067198BBBC0}"/>
              </a:ext>
            </a:extLst>
          </p:cNvPr>
          <p:cNvSpPr/>
          <p:nvPr/>
        </p:nvSpPr>
        <p:spPr>
          <a:xfrm>
            <a:off x="3260152" y="145772"/>
            <a:ext cx="1769566" cy="4964110"/>
          </a:xfrm>
          <a:prstGeom prst="roundRect">
            <a:avLst/>
          </a:prstGeom>
          <a:solidFill>
            <a:schemeClr val="bg1">
              <a:lumMod val="75000"/>
              <a:alpha val="67000"/>
            </a:schemeClr>
          </a:solidFill>
          <a:ln w="31750">
            <a:solidFill>
              <a:schemeClr val="accent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a:extLst>
              <a:ext uri="{FF2B5EF4-FFF2-40B4-BE49-F238E27FC236}">
                <a16:creationId xmlns:a16="http://schemas.microsoft.com/office/drawing/2014/main" id="{C9BAA52D-2A93-E84C-99FF-47BE80B4CEAA}"/>
              </a:ext>
            </a:extLst>
          </p:cNvPr>
          <p:cNvSpPr/>
          <p:nvPr/>
        </p:nvSpPr>
        <p:spPr>
          <a:xfrm>
            <a:off x="5847951" y="145771"/>
            <a:ext cx="1769566" cy="4964110"/>
          </a:xfrm>
          <a:prstGeom prst="roundRect">
            <a:avLst/>
          </a:prstGeom>
          <a:solidFill>
            <a:schemeClr val="bg1">
              <a:lumMod val="75000"/>
              <a:alpha val="67000"/>
            </a:schemeClr>
          </a:solidFill>
          <a:ln w="31750">
            <a:solidFill>
              <a:schemeClr val="accent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a:extLst>
              <a:ext uri="{FF2B5EF4-FFF2-40B4-BE49-F238E27FC236}">
                <a16:creationId xmlns:a16="http://schemas.microsoft.com/office/drawing/2014/main" id="{67A7B167-B29A-6C4C-8A8E-82472CD1E073}"/>
              </a:ext>
            </a:extLst>
          </p:cNvPr>
          <p:cNvSpPr/>
          <p:nvPr/>
        </p:nvSpPr>
        <p:spPr>
          <a:xfrm>
            <a:off x="672353" y="145771"/>
            <a:ext cx="1769566" cy="4964111"/>
          </a:xfrm>
          <a:prstGeom prst="roundRect">
            <a:avLst/>
          </a:prstGeom>
          <a:solidFill>
            <a:schemeClr val="bg1">
              <a:lumMod val="75000"/>
              <a:alpha val="67000"/>
            </a:schemeClr>
          </a:solidFill>
          <a:ln w="31750">
            <a:solidFill>
              <a:schemeClr val="accent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A0268F81-5F31-BA40-98B5-95CB59898E9E}"/>
              </a:ext>
            </a:extLst>
          </p:cNvPr>
          <p:cNvCxnSpPr>
            <a:cxnSpLocks/>
            <a:stCxn id="4" idx="6"/>
            <a:endCxn id="6" idx="2"/>
          </p:cNvCxnSpPr>
          <p:nvPr/>
        </p:nvCxnSpPr>
        <p:spPr>
          <a:xfrm>
            <a:off x="4572000" y="1425388"/>
            <a:ext cx="1647267" cy="12469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FF51C0E-300C-834B-BEA1-2904C5FF0125}"/>
              </a:ext>
            </a:extLst>
          </p:cNvPr>
          <p:cNvCxnSpPr>
            <a:cxnSpLocks/>
            <a:stCxn id="5" idx="6"/>
            <a:endCxn id="6" idx="2"/>
          </p:cNvCxnSpPr>
          <p:nvPr/>
        </p:nvCxnSpPr>
        <p:spPr>
          <a:xfrm flipV="1">
            <a:off x="4572000" y="2672338"/>
            <a:ext cx="1647267" cy="11816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AE2DA-0FBA-4D44-BE8F-515312360F61}"/>
              </a:ext>
            </a:extLst>
          </p:cNvPr>
          <p:cNvCxnSpPr>
            <a:stCxn id="2" idx="6"/>
            <a:endCxn id="4" idx="2"/>
          </p:cNvCxnSpPr>
          <p:nvPr/>
        </p:nvCxnSpPr>
        <p:spPr>
          <a:xfrm>
            <a:off x="1882588" y="1425388"/>
            <a:ext cx="18288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EC1855-0F0E-DF41-A20F-98E161E1630B}"/>
              </a:ext>
            </a:extLst>
          </p:cNvPr>
          <p:cNvCxnSpPr>
            <a:cxnSpLocks/>
            <a:stCxn id="2" idx="6"/>
            <a:endCxn id="5" idx="1"/>
          </p:cNvCxnSpPr>
          <p:nvPr/>
        </p:nvCxnSpPr>
        <p:spPr>
          <a:xfrm>
            <a:off x="1882588" y="1425388"/>
            <a:ext cx="1954834" cy="212430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87828F-517E-E24A-A82A-2DF92AD3907C}"/>
              </a:ext>
            </a:extLst>
          </p:cNvPr>
          <p:cNvCxnSpPr>
            <a:cxnSpLocks/>
            <a:stCxn id="3" idx="6"/>
            <a:endCxn id="4" idx="3"/>
          </p:cNvCxnSpPr>
          <p:nvPr/>
        </p:nvCxnSpPr>
        <p:spPr>
          <a:xfrm flipV="1">
            <a:off x="1882588" y="1729660"/>
            <a:ext cx="1954834" cy="2112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9ED3A5-7FD2-F24A-9966-F6F95CE4BD5A}"/>
              </a:ext>
            </a:extLst>
          </p:cNvPr>
          <p:cNvCxnSpPr>
            <a:cxnSpLocks/>
            <a:stCxn id="3" idx="6"/>
            <a:endCxn id="5" idx="2"/>
          </p:cNvCxnSpPr>
          <p:nvPr/>
        </p:nvCxnSpPr>
        <p:spPr>
          <a:xfrm>
            <a:off x="1882588" y="3841739"/>
            <a:ext cx="1828800" cy="1222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97D23840-227D-234D-9E65-655BEB0A0C5A}"/>
              </a:ext>
            </a:extLst>
          </p:cNvPr>
          <p:cNvSpPr/>
          <p:nvPr/>
        </p:nvSpPr>
        <p:spPr>
          <a:xfrm>
            <a:off x="1021976" y="995082"/>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EE20C92-6497-A04E-A5D0-01ACBD442F76}"/>
              </a:ext>
            </a:extLst>
          </p:cNvPr>
          <p:cNvSpPr/>
          <p:nvPr/>
        </p:nvSpPr>
        <p:spPr>
          <a:xfrm>
            <a:off x="1021976" y="3411433"/>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1727A7D-3A01-AF46-B078-54074A7716F0}"/>
              </a:ext>
            </a:extLst>
          </p:cNvPr>
          <p:cNvSpPr/>
          <p:nvPr/>
        </p:nvSpPr>
        <p:spPr>
          <a:xfrm>
            <a:off x="3711388" y="995082"/>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27B294-79B6-1942-85B2-DDCABD84FDA1}"/>
              </a:ext>
            </a:extLst>
          </p:cNvPr>
          <p:cNvSpPr/>
          <p:nvPr/>
        </p:nvSpPr>
        <p:spPr>
          <a:xfrm>
            <a:off x="3711388" y="3423660"/>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15B3D4-6FB4-8C4C-BBDC-6ED93F4B1F02}"/>
              </a:ext>
            </a:extLst>
          </p:cNvPr>
          <p:cNvSpPr/>
          <p:nvPr/>
        </p:nvSpPr>
        <p:spPr>
          <a:xfrm>
            <a:off x="6219267" y="2242032"/>
            <a:ext cx="860612" cy="86061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8BC0E8B-8DEA-B048-9662-840024467BE8}"/>
              </a:ext>
            </a:extLst>
          </p:cNvPr>
          <p:cNvSpPr/>
          <p:nvPr/>
        </p:nvSpPr>
        <p:spPr>
          <a:xfrm>
            <a:off x="2810435" y="1190064"/>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3BF1C85-163B-3549-A48A-148039A436F2}"/>
              </a:ext>
            </a:extLst>
          </p:cNvPr>
          <p:cNvSpPr/>
          <p:nvPr/>
        </p:nvSpPr>
        <p:spPr>
          <a:xfrm>
            <a:off x="3065929" y="1984990"/>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5CDA38F-328F-E441-89CE-2C42FAB3A811}"/>
              </a:ext>
            </a:extLst>
          </p:cNvPr>
          <p:cNvSpPr/>
          <p:nvPr/>
        </p:nvSpPr>
        <p:spPr>
          <a:xfrm>
            <a:off x="2998694" y="2791813"/>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C36CA11-218B-6F4D-8B59-2AC14A951E9B}"/>
              </a:ext>
            </a:extLst>
          </p:cNvPr>
          <p:cNvSpPr/>
          <p:nvPr/>
        </p:nvSpPr>
        <p:spPr>
          <a:xfrm>
            <a:off x="2810435" y="3650546"/>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4B2BBC2-1B96-4E46-965E-E0EF61701043}"/>
              </a:ext>
            </a:extLst>
          </p:cNvPr>
          <p:cNvSpPr/>
          <p:nvPr/>
        </p:nvSpPr>
        <p:spPr>
          <a:xfrm>
            <a:off x="5130912" y="1885685"/>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129514D-0B4A-0E46-8BF9-196F525C764A}"/>
              </a:ext>
            </a:extLst>
          </p:cNvPr>
          <p:cNvSpPr/>
          <p:nvPr/>
        </p:nvSpPr>
        <p:spPr>
          <a:xfrm>
            <a:off x="5130912" y="2989728"/>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5C2BBED-2730-8D41-9843-42DFFA171F9E}"/>
              </a:ext>
            </a:extLst>
          </p:cNvPr>
          <p:cNvSpPr txBox="1"/>
          <p:nvPr/>
        </p:nvSpPr>
        <p:spPr>
          <a:xfrm>
            <a:off x="1275177" y="1110597"/>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1</a:t>
            </a:r>
          </a:p>
        </p:txBody>
      </p:sp>
      <p:sp>
        <p:nvSpPr>
          <p:cNvPr id="41" name="TextBox 40">
            <a:extLst>
              <a:ext uri="{FF2B5EF4-FFF2-40B4-BE49-F238E27FC236}">
                <a16:creationId xmlns:a16="http://schemas.microsoft.com/office/drawing/2014/main" id="{71A2C6CA-1163-6540-B7BB-2BD4EB8662A5}"/>
              </a:ext>
            </a:extLst>
          </p:cNvPr>
          <p:cNvSpPr txBox="1"/>
          <p:nvPr/>
        </p:nvSpPr>
        <p:spPr>
          <a:xfrm>
            <a:off x="1270166" y="3549694"/>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2</a:t>
            </a:r>
          </a:p>
        </p:txBody>
      </p:sp>
      <p:sp>
        <p:nvSpPr>
          <p:cNvPr id="42" name="TextBox 41">
            <a:extLst>
              <a:ext uri="{FF2B5EF4-FFF2-40B4-BE49-F238E27FC236}">
                <a16:creationId xmlns:a16="http://schemas.microsoft.com/office/drawing/2014/main" id="{8C01FE35-DD12-8A4C-A4E8-35BBCDB49056}"/>
              </a:ext>
            </a:extLst>
          </p:cNvPr>
          <p:cNvSpPr txBox="1"/>
          <p:nvPr/>
        </p:nvSpPr>
        <p:spPr>
          <a:xfrm>
            <a:off x="6409908" y="2410728"/>
            <a:ext cx="609462" cy="523220"/>
          </a:xfrm>
          <a:prstGeom prst="rect">
            <a:avLst/>
          </a:prstGeom>
          <a:noFill/>
        </p:spPr>
        <p:txBody>
          <a:bodyPr wrap="none" rtlCol="0">
            <a:spAutoFit/>
          </a:bodyPr>
          <a:lstStyle/>
          <a:p>
            <a:r>
              <a:rPr lang="en-US" sz="2800" dirty="0">
                <a:latin typeface="Lucida Bright" panose="02040602050505020304" pitchFamily="18" charset="77"/>
              </a:rPr>
              <a:t>O</a:t>
            </a:r>
            <a:r>
              <a:rPr lang="en-US" sz="2800" baseline="-25000" dirty="0">
                <a:latin typeface="Lucida Bright" panose="02040602050505020304" pitchFamily="18" charset="77"/>
              </a:rPr>
              <a:t>1</a:t>
            </a:r>
          </a:p>
        </p:txBody>
      </p:sp>
      <p:sp>
        <p:nvSpPr>
          <p:cNvPr id="43" name="TextBox 42">
            <a:extLst>
              <a:ext uri="{FF2B5EF4-FFF2-40B4-BE49-F238E27FC236}">
                <a16:creationId xmlns:a16="http://schemas.microsoft.com/office/drawing/2014/main" id="{D9574D98-317A-5A42-B9D1-EB4CD48EB8DF}"/>
              </a:ext>
            </a:extLst>
          </p:cNvPr>
          <p:cNvSpPr txBox="1"/>
          <p:nvPr/>
        </p:nvSpPr>
        <p:spPr>
          <a:xfrm>
            <a:off x="2837329" y="1121115"/>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1</a:t>
            </a:r>
          </a:p>
        </p:txBody>
      </p:sp>
      <p:sp>
        <p:nvSpPr>
          <p:cNvPr id="44" name="TextBox 43">
            <a:extLst>
              <a:ext uri="{FF2B5EF4-FFF2-40B4-BE49-F238E27FC236}">
                <a16:creationId xmlns:a16="http://schemas.microsoft.com/office/drawing/2014/main" id="{07919D84-6802-AA41-9279-791CEBF86522}"/>
              </a:ext>
            </a:extLst>
          </p:cNvPr>
          <p:cNvSpPr txBox="1"/>
          <p:nvPr/>
        </p:nvSpPr>
        <p:spPr>
          <a:xfrm>
            <a:off x="3126441" y="192464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2</a:t>
            </a:r>
          </a:p>
        </p:txBody>
      </p:sp>
      <p:sp>
        <p:nvSpPr>
          <p:cNvPr id="45" name="TextBox 44">
            <a:extLst>
              <a:ext uri="{FF2B5EF4-FFF2-40B4-BE49-F238E27FC236}">
                <a16:creationId xmlns:a16="http://schemas.microsoft.com/office/drawing/2014/main" id="{2DA23AFF-6ED2-0B4F-BCBD-7FF116272467}"/>
              </a:ext>
            </a:extLst>
          </p:cNvPr>
          <p:cNvSpPr txBox="1"/>
          <p:nvPr/>
        </p:nvSpPr>
        <p:spPr>
          <a:xfrm>
            <a:off x="3016969" y="2719694"/>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3</a:t>
            </a:r>
          </a:p>
        </p:txBody>
      </p:sp>
      <p:sp>
        <p:nvSpPr>
          <p:cNvPr id="46" name="TextBox 45">
            <a:extLst>
              <a:ext uri="{FF2B5EF4-FFF2-40B4-BE49-F238E27FC236}">
                <a16:creationId xmlns:a16="http://schemas.microsoft.com/office/drawing/2014/main" id="{F0551375-6346-044E-A8B5-9232C7E7A857}"/>
              </a:ext>
            </a:extLst>
          </p:cNvPr>
          <p:cNvSpPr txBox="1"/>
          <p:nvPr/>
        </p:nvSpPr>
        <p:spPr>
          <a:xfrm>
            <a:off x="2844539" y="3573502"/>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4</a:t>
            </a:r>
          </a:p>
        </p:txBody>
      </p:sp>
      <p:sp>
        <p:nvSpPr>
          <p:cNvPr id="47" name="TextBox 46">
            <a:extLst>
              <a:ext uri="{FF2B5EF4-FFF2-40B4-BE49-F238E27FC236}">
                <a16:creationId xmlns:a16="http://schemas.microsoft.com/office/drawing/2014/main" id="{39003A54-7C85-6143-A209-114622927B71}"/>
              </a:ext>
            </a:extLst>
          </p:cNvPr>
          <p:cNvSpPr txBox="1"/>
          <p:nvPr/>
        </p:nvSpPr>
        <p:spPr>
          <a:xfrm>
            <a:off x="5147050" y="178725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5</a:t>
            </a:r>
          </a:p>
        </p:txBody>
      </p:sp>
      <p:sp>
        <p:nvSpPr>
          <p:cNvPr id="48" name="TextBox 47">
            <a:extLst>
              <a:ext uri="{FF2B5EF4-FFF2-40B4-BE49-F238E27FC236}">
                <a16:creationId xmlns:a16="http://schemas.microsoft.com/office/drawing/2014/main" id="{B9D2B7F9-3000-9A42-9382-E4200D84918E}"/>
              </a:ext>
            </a:extLst>
          </p:cNvPr>
          <p:cNvSpPr txBox="1"/>
          <p:nvPr/>
        </p:nvSpPr>
        <p:spPr>
          <a:xfrm>
            <a:off x="5153706" y="2937155"/>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6</a:t>
            </a:r>
          </a:p>
        </p:txBody>
      </p:sp>
      <p:sp>
        <p:nvSpPr>
          <p:cNvPr id="49" name="TextBox 48">
            <a:extLst>
              <a:ext uri="{FF2B5EF4-FFF2-40B4-BE49-F238E27FC236}">
                <a16:creationId xmlns:a16="http://schemas.microsoft.com/office/drawing/2014/main" id="{8533B4F2-3255-6446-AE8A-93A25CD13C56}"/>
              </a:ext>
            </a:extLst>
          </p:cNvPr>
          <p:cNvSpPr txBox="1"/>
          <p:nvPr/>
        </p:nvSpPr>
        <p:spPr>
          <a:xfrm>
            <a:off x="3897942" y="1121115"/>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1</a:t>
            </a:r>
          </a:p>
        </p:txBody>
      </p:sp>
      <p:sp>
        <p:nvSpPr>
          <p:cNvPr id="50" name="TextBox 49">
            <a:extLst>
              <a:ext uri="{FF2B5EF4-FFF2-40B4-BE49-F238E27FC236}">
                <a16:creationId xmlns:a16="http://schemas.microsoft.com/office/drawing/2014/main" id="{B407A9B1-1EC0-8A4A-B089-32779ACB0FB6}"/>
              </a:ext>
            </a:extLst>
          </p:cNvPr>
          <p:cNvSpPr txBox="1"/>
          <p:nvPr/>
        </p:nvSpPr>
        <p:spPr>
          <a:xfrm>
            <a:off x="3897942" y="3541257"/>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2</a:t>
            </a:r>
          </a:p>
        </p:txBody>
      </p:sp>
      <p:sp>
        <p:nvSpPr>
          <p:cNvPr id="52" name="TextBox 51">
            <a:extLst>
              <a:ext uri="{FF2B5EF4-FFF2-40B4-BE49-F238E27FC236}">
                <a16:creationId xmlns:a16="http://schemas.microsoft.com/office/drawing/2014/main" id="{3A6E08E3-610D-A047-A8FC-D263EC89AF92}"/>
              </a:ext>
            </a:extLst>
          </p:cNvPr>
          <p:cNvSpPr txBox="1"/>
          <p:nvPr/>
        </p:nvSpPr>
        <p:spPr>
          <a:xfrm>
            <a:off x="105984" y="6488668"/>
            <a:ext cx="8700247" cy="369332"/>
          </a:xfrm>
          <a:prstGeom prst="rect">
            <a:avLst/>
          </a:prstGeom>
          <a:noFill/>
        </p:spPr>
        <p:txBody>
          <a:bodyPr wrap="square">
            <a:spAutoFit/>
          </a:bodyPr>
          <a:lstStyle/>
          <a:p>
            <a:r>
              <a:rPr lang="en-US" dirty="0"/>
              <a:t>Ref: https://</a:t>
            </a:r>
            <a:r>
              <a:rPr lang="en-US" dirty="0" err="1"/>
              <a:t>hmkcode.com</a:t>
            </a:r>
            <a:r>
              <a:rPr lang="en-US" dirty="0"/>
              <a:t>/ai/backpropagation-step-by-step/</a:t>
            </a:r>
          </a:p>
        </p:txBody>
      </p:sp>
      <p:sp>
        <p:nvSpPr>
          <p:cNvPr id="54" name="Rounded Rectangle 53">
            <a:extLst>
              <a:ext uri="{FF2B5EF4-FFF2-40B4-BE49-F238E27FC236}">
                <a16:creationId xmlns:a16="http://schemas.microsoft.com/office/drawing/2014/main" id="{E852FF4B-E19D-1C45-914E-82CD5D491FFC}"/>
              </a:ext>
            </a:extLst>
          </p:cNvPr>
          <p:cNvSpPr/>
          <p:nvPr/>
        </p:nvSpPr>
        <p:spPr>
          <a:xfrm>
            <a:off x="3838722" y="201273"/>
            <a:ext cx="632012" cy="470647"/>
          </a:xfrm>
          <a:prstGeom prst="roundRect">
            <a:avLst/>
          </a:prstGeom>
          <a:solidFill>
            <a:schemeClr val="bg1"/>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07EC824A-1DCB-1E42-AB63-093558664B27}"/>
              </a:ext>
            </a:extLst>
          </p:cNvPr>
          <p:cNvSpPr txBox="1"/>
          <p:nvPr/>
        </p:nvSpPr>
        <p:spPr>
          <a:xfrm>
            <a:off x="3905957" y="145771"/>
            <a:ext cx="550151" cy="523220"/>
          </a:xfrm>
          <a:prstGeom prst="rect">
            <a:avLst/>
          </a:prstGeom>
          <a:noFill/>
        </p:spPr>
        <p:txBody>
          <a:bodyPr wrap="none" rtlCol="0">
            <a:spAutoFit/>
          </a:bodyPr>
          <a:lstStyle/>
          <a:p>
            <a:r>
              <a:rPr lang="en-US" sz="2800" dirty="0">
                <a:latin typeface="Lucida Bright" panose="02040602050505020304" pitchFamily="18" charset="77"/>
              </a:rPr>
              <a:t>b</a:t>
            </a:r>
            <a:r>
              <a:rPr lang="en-US" sz="2800" baseline="-25000" dirty="0">
                <a:latin typeface="Lucida Bright" panose="02040602050505020304" pitchFamily="18" charset="77"/>
              </a:rPr>
              <a:t>1</a:t>
            </a:r>
          </a:p>
        </p:txBody>
      </p:sp>
      <p:cxnSp>
        <p:nvCxnSpPr>
          <p:cNvPr id="56" name="Straight Arrow Connector 55">
            <a:extLst>
              <a:ext uri="{FF2B5EF4-FFF2-40B4-BE49-F238E27FC236}">
                <a16:creationId xmlns:a16="http://schemas.microsoft.com/office/drawing/2014/main" id="{4E890919-EF9C-C84B-AB98-19359E830EF5}"/>
              </a:ext>
            </a:extLst>
          </p:cNvPr>
          <p:cNvCxnSpPr>
            <a:cxnSpLocks/>
            <a:endCxn id="4" idx="0"/>
          </p:cNvCxnSpPr>
          <p:nvPr/>
        </p:nvCxnSpPr>
        <p:spPr>
          <a:xfrm>
            <a:off x="4141694" y="667527"/>
            <a:ext cx="0" cy="327555"/>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Rounded Rectangle 59">
            <a:extLst>
              <a:ext uri="{FF2B5EF4-FFF2-40B4-BE49-F238E27FC236}">
                <a16:creationId xmlns:a16="http://schemas.microsoft.com/office/drawing/2014/main" id="{B4072EBD-4928-5744-8322-6C1877993F23}"/>
              </a:ext>
            </a:extLst>
          </p:cNvPr>
          <p:cNvSpPr/>
          <p:nvPr/>
        </p:nvSpPr>
        <p:spPr>
          <a:xfrm>
            <a:off x="3818363" y="2625383"/>
            <a:ext cx="632012" cy="470647"/>
          </a:xfrm>
          <a:prstGeom prst="roundRect">
            <a:avLst/>
          </a:prstGeom>
          <a:solidFill>
            <a:schemeClr val="bg1"/>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82EF6E1B-C592-3F44-92BE-4F522124570E}"/>
              </a:ext>
            </a:extLst>
          </p:cNvPr>
          <p:cNvSpPr txBox="1"/>
          <p:nvPr/>
        </p:nvSpPr>
        <p:spPr>
          <a:xfrm>
            <a:off x="3885598" y="2569881"/>
            <a:ext cx="550151" cy="523220"/>
          </a:xfrm>
          <a:prstGeom prst="rect">
            <a:avLst/>
          </a:prstGeom>
          <a:noFill/>
        </p:spPr>
        <p:txBody>
          <a:bodyPr wrap="none" rtlCol="0">
            <a:spAutoFit/>
          </a:bodyPr>
          <a:lstStyle/>
          <a:p>
            <a:r>
              <a:rPr lang="en-US" sz="2800" dirty="0">
                <a:latin typeface="Lucida Bright" panose="02040602050505020304" pitchFamily="18" charset="77"/>
              </a:rPr>
              <a:t>b</a:t>
            </a:r>
            <a:r>
              <a:rPr lang="en-US" sz="2800" baseline="-25000" dirty="0">
                <a:latin typeface="Lucida Bright" panose="02040602050505020304" pitchFamily="18" charset="77"/>
              </a:rPr>
              <a:t>2</a:t>
            </a:r>
          </a:p>
        </p:txBody>
      </p:sp>
      <p:cxnSp>
        <p:nvCxnSpPr>
          <p:cNvPr id="62" name="Straight Arrow Connector 61">
            <a:extLst>
              <a:ext uri="{FF2B5EF4-FFF2-40B4-BE49-F238E27FC236}">
                <a16:creationId xmlns:a16="http://schemas.microsoft.com/office/drawing/2014/main" id="{CA786038-69A8-CD40-86CA-F5C1616A2C87}"/>
              </a:ext>
            </a:extLst>
          </p:cNvPr>
          <p:cNvCxnSpPr>
            <a:cxnSpLocks/>
          </p:cNvCxnSpPr>
          <p:nvPr/>
        </p:nvCxnSpPr>
        <p:spPr>
          <a:xfrm>
            <a:off x="4121335" y="3091637"/>
            <a:ext cx="0" cy="327555"/>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D9F45D13-8CAD-7C40-B6C2-B2C6F960F04C}"/>
              </a:ext>
            </a:extLst>
          </p:cNvPr>
          <p:cNvSpPr txBox="1"/>
          <p:nvPr/>
        </p:nvSpPr>
        <p:spPr>
          <a:xfrm>
            <a:off x="672351" y="5271247"/>
            <a:ext cx="1769567" cy="400110"/>
          </a:xfrm>
          <a:prstGeom prst="rect">
            <a:avLst/>
          </a:prstGeom>
          <a:noFill/>
        </p:spPr>
        <p:txBody>
          <a:bodyPr wrap="square" rtlCol="0">
            <a:spAutoFit/>
          </a:bodyPr>
          <a:lstStyle/>
          <a:p>
            <a:pPr algn="ctr"/>
            <a:r>
              <a:rPr lang="en-US" sz="2000" dirty="0"/>
              <a:t>Input layer</a:t>
            </a:r>
          </a:p>
        </p:txBody>
      </p:sp>
      <p:sp>
        <p:nvSpPr>
          <p:cNvPr id="68" name="TextBox 67">
            <a:extLst>
              <a:ext uri="{FF2B5EF4-FFF2-40B4-BE49-F238E27FC236}">
                <a16:creationId xmlns:a16="http://schemas.microsoft.com/office/drawing/2014/main" id="{E131D735-5A6D-4146-BE9A-5E9A147A1F06}"/>
              </a:ext>
            </a:extLst>
          </p:cNvPr>
          <p:cNvSpPr txBox="1"/>
          <p:nvPr/>
        </p:nvSpPr>
        <p:spPr>
          <a:xfrm>
            <a:off x="3256910" y="5301335"/>
            <a:ext cx="1769567" cy="400110"/>
          </a:xfrm>
          <a:prstGeom prst="rect">
            <a:avLst/>
          </a:prstGeom>
          <a:noFill/>
        </p:spPr>
        <p:txBody>
          <a:bodyPr wrap="square" rtlCol="0">
            <a:spAutoFit/>
          </a:bodyPr>
          <a:lstStyle/>
          <a:p>
            <a:pPr algn="ctr"/>
            <a:r>
              <a:rPr lang="en-US" sz="2000" dirty="0"/>
              <a:t>Hidden layer</a:t>
            </a:r>
          </a:p>
        </p:txBody>
      </p:sp>
      <p:sp>
        <p:nvSpPr>
          <p:cNvPr id="69" name="TextBox 68">
            <a:extLst>
              <a:ext uri="{FF2B5EF4-FFF2-40B4-BE49-F238E27FC236}">
                <a16:creationId xmlns:a16="http://schemas.microsoft.com/office/drawing/2014/main" id="{EF045905-C784-F543-BA38-68D8B62A7130}"/>
              </a:ext>
            </a:extLst>
          </p:cNvPr>
          <p:cNvSpPr txBox="1"/>
          <p:nvPr/>
        </p:nvSpPr>
        <p:spPr>
          <a:xfrm>
            <a:off x="5841469" y="5331423"/>
            <a:ext cx="1769567" cy="400110"/>
          </a:xfrm>
          <a:prstGeom prst="rect">
            <a:avLst/>
          </a:prstGeom>
          <a:noFill/>
        </p:spPr>
        <p:txBody>
          <a:bodyPr wrap="square" rtlCol="0">
            <a:spAutoFit/>
          </a:bodyPr>
          <a:lstStyle/>
          <a:p>
            <a:pPr algn="ctr"/>
            <a:r>
              <a:rPr lang="en-US" sz="2000" dirty="0"/>
              <a:t>Output layer</a:t>
            </a:r>
          </a:p>
        </p:txBody>
      </p:sp>
    </p:spTree>
    <p:extLst>
      <p:ext uri="{BB962C8B-B14F-4D97-AF65-F5344CB8AC3E}">
        <p14:creationId xmlns:p14="http://schemas.microsoft.com/office/powerpoint/2010/main" val="372159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p:bldP spid="68" grpId="0"/>
      <p:bldP spid="6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 Rise of Cognitive AI. On the role of knowledge that is… | by Gadi  Singer | Towards Data Science">
            <a:extLst>
              <a:ext uri="{FF2B5EF4-FFF2-40B4-BE49-F238E27FC236}">
                <a16:creationId xmlns:a16="http://schemas.microsoft.com/office/drawing/2014/main" id="{7E3075D2-8B37-5D4C-9166-F9850F674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545" y="475538"/>
            <a:ext cx="8104909" cy="623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619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9912CF-4451-DB42-B362-1A0E8DB2FF0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DCF3E0-FF2B-9642-A690-5DA48F56EE70}"/>
              </a:ext>
            </a:extLst>
          </p:cNvPr>
          <p:cNvSpPr txBox="1"/>
          <p:nvPr/>
        </p:nvSpPr>
        <p:spPr>
          <a:xfrm>
            <a:off x="94129" y="6463613"/>
            <a:ext cx="7853817" cy="369332"/>
          </a:xfrm>
          <a:prstGeom prst="rect">
            <a:avLst/>
          </a:prstGeom>
          <a:noFill/>
        </p:spPr>
        <p:txBody>
          <a:bodyPr wrap="none" rtlCol="0">
            <a:spAutoFit/>
          </a:bodyPr>
          <a:lstStyle/>
          <a:p>
            <a:r>
              <a:rPr lang="en-US" dirty="0"/>
              <a:t>Ref: https://</a:t>
            </a:r>
            <a:r>
              <a:rPr lang="en-US" dirty="0" err="1"/>
              <a:t>www.edx.org</a:t>
            </a:r>
            <a:r>
              <a:rPr lang="en-US" dirty="0"/>
              <a:t>/professional-certificate/</a:t>
            </a:r>
            <a:r>
              <a:rPr lang="en-US" dirty="0" err="1"/>
              <a:t>harvardx</a:t>
            </a:r>
            <a:r>
              <a:rPr lang="en-US" dirty="0"/>
              <a:t>-tiny-machine-learning</a:t>
            </a:r>
          </a:p>
        </p:txBody>
      </p:sp>
      <p:pic>
        <p:nvPicPr>
          <p:cNvPr id="5" name="Picture 4">
            <a:extLst>
              <a:ext uri="{FF2B5EF4-FFF2-40B4-BE49-F238E27FC236}">
                <a16:creationId xmlns:a16="http://schemas.microsoft.com/office/drawing/2014/main" id="{BD3034A0-C639-4D47-AABA-39E389CE4A24}"/>
              </a:ext>
            </a:extLst>
          </p:cNvPr>
          <p:cNvPicPr>
            <a:picLocks noChangeAspect="1"/>
          </p:cNvPicPr>
          <p:nvPr/>
        </p:nvPicPr>
        <p:blipFill>
          <a:blip r:embed="rId3"/>
          <a:stretch>
            <a:fillRect/>
          </a:stretch>
        </p:blipFill>
        <p:spPr>
          <a:xfrm>
            <a:off x="2042506" y="1161047"/>
            <a:ext cx="5058989" cy="5152516"/>
          </a:xfrm>
          <a:prstGeom prst="rect">
            <a:avLst/>
          </a:prstGeom>
        </p:spPr>
      </p:pic>
      <p:sp>
        <p:nvSpPr>
          <p:cNvPr id="7" name="TextBox 6">
            <a:extLst>
              <a:ext uri="{FF2B5EF4-FFF2-40B4-BE49-F238E27FC236}">
                <a16:creationId xmlns:a16="http://schemas.microsoft.com/office/drawing/2014/main" id="{CA47ECA3-9FA4-8545-9F3D-35462C20D5C0}"/>
              </a:ext>
            </a:extLst>
          </p:cNvPr>
          <p:cNvSpPr txBox="1"/>
          <p:nvPr/>
        </p:nvSpPr>
        <p:spPr>
          <a:xfrm>
            <a:off x="94129" y="734825"/>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Floating point operation</a:t>
            </a:r>
            <a:endParaRPr lang="en-US" dirty="0"/>
          </a:p>
        </p:txBody>
      </p:sp>
    </p:spTree>
    <p:extLst>
      <p:ext uri="{BB962C8B-B14F-4D97-AF65-F5344CB8AC3E}">
        <p14:creationId xmlns:p14="http://schemas.microsoft.com/office/powerpoint/2010/main" val="3926006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9912CF-4451-DB42-B362-1A0E8DB2FF0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DCF3E0-FF2B-9642-A690-5DA48F56EE70}"/>
              </a:ext>
            </a:extLst>
          </p:cNvPr>
          <p:cNvSpPr txBox="1"/>
          <p:nvPr/>
        </p:nvSpPr>
        <p:spPr>
          <a:xfrm>
            <a:off x="94129" y="6463613"/>
            <a:ext cx="7853817" cy="369332"/>
          </a:xfrm>
          <a:prstGeom prst="rect">
            <a:avLst/>
          </a:prstGeom>
          <a:noFill/>
        </p:spPr>
        <p:txBody>
          <a:bodyPr wrap="none" rtlCol="0">
            <a:spAutoFit/>
          </a:bodyPr>
          <a:lstStyle/>
          <a:p>
            <a:r>
              <a:rPr lang="en-US" dirty="0"/>
              <a:t>Ref: https://</a:t>
            </a:r>
            <a:r>
              <a:rPr lang="en-US" dirty="0" err="1"/>
              <a:t>www.edx.org</a:t>
            </a:r>
            <a:r>
              <a:rPr lang="en-US" dirty="0"/>
              <a:t>/professional-certificate/</a:t>
            </a:r>
            <a:r>
              <a:rPr lang="en-US" dirty="0" err="1"/>
              <a:t>harvardx</a:t>
            </a:r>
            <a:r>
              <a:rPr lang="en-US" dirty="0"/>
              <a:t>-tiny-machine-learning</a:t>
            </a:r>
          </a:p>
        </p:txBody>
      </p:sp>
      <p:sp>
        <p:nvSpPr>
          <p:cNvPr id="7" name="TextBox 6">
            <a:extLst>
              <a:ext uri="{FF2B5EF4-FFF2-40B4-BE49-F238E27FC236}">
                <a16:creationId xmlns:a16="http://schemas.microsoft.com/office/drawing/2014/main" id="{CA47ECA3-9FA4-8545-9F3D-35462C20D5C0}"/>
              </a:ext>
            </a:extLst>
          </p:cNvPr>
          <p:cNvSpPr txBox="1"/>
          <p:nvPr/>
        </p:nvSpPr>
        <p:spPr>
          <a:xfrm>
            <a:off x="94129" y="734825"/>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Floating point operation</a:t>
            </a:r>
            <a:endParaRPr lang="en-US" dirty="0"/>
          </a:p>
        </p:txBody>
      </p:sp>
      <p:pic>
        <p:nvPicPr>
          <p:cNvPr id="2" name="Picture 1">
            <a:extLst>
              <a:ext uri="{FF2B5EF4-FFF2-40B4-BE49-F238E27FC236}">
                <a16:creationId xmlns:a16="http://schemas.microsoft.com/office/drawing/2014/main" id="{503AFB1E-68B9-FB45-98D4-800AA849B39D}"/>
              </a:ext>
            </a:extLst>
          </p:cNvPr>
          <p:cNvPicPr>
            <a:picLocks noChangeAspect="1"/>
          </p:cNvPicPr>
          <p:nvPr/>
        </p:nvPicPr>
        <p:blipFill>
          <a:blip r:embed="rId3"/>
          <a:stretch>
            <a:fillRect/>
          </a:stretch>
        </p:blipFill>
        <p:spPr>
          <a:xfrm>
            <a:off x="2206779" y="1284571"/>
            <a:ext cx="4730441" cy="5152516"/>
          </a:xfrm>
          <a:prstGeom prst="rect">
            <a:avLst/>
          </a:prstGeom>
        </p:spPr>
      </p:pic>
    </p:spTree>
    <p:extLst>
      <p:ext uri="{BB962C8B-B14F-4D97-AF65-F5344CB8AC3E}">
        <p14:creationId xmlns:p14="http://schemas.microsoft.com/office/powerpoint/2010/main" val="2326392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9912CF-4451-DB42-B362-1A0E8DB2FF0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DCF3E0-FF2B-9642-A690-5DA48F56EE70}"/>
              </a:ext>
            </a:extLst>
          </p:cNvPr>
          <p:cNvSpPr txBox="1"/>
          <p:nvPr/>
        </p:nvSpPr>
        <p:spPr>
          <a:xfrm>
            <a:off x="94129" y="6463613"/>
            <a:ext cx="7853817" cy="369332"/>
          </a:xfrm>
          <a:prstGeom prst="rect">
            <a:avLst/>
          </a:prstGeom>
          <a:noFill/>
        </p:spPr>
        <p:txBody>
          <a:bodyPr wrap="none" rtlCol="0">
            <a:spAutoFit/>
          </a:bodyPr>
          <a:lstStyle/>
          <a:p>
            <a:r>
              <a:rPr lang="en-US" dirty="0"/>
              <a:t>Ref: https://</a:t>
            </a:r>
            <a:r>
              <a:rPr lang="en-US" dirty="0" err="1"/>
              <a:t>www.edx.org</a:t>
            </a:r>
            <a:r>
              <a:rPr lang="en-US" dirty="0"/>
              <a:t>/professional-certificate/</a:t>
            </a:r>
            <a:r>
              <a:rPr lang="en-US" dirty="0" err="1"/>
              <a:t>harvardx</a:t>
            </a:r>
            <a:r>
              <a:rPr lang="en-US" dirty="0"/>
              <a:t>-tiny-machine-learning</a:t>
            </a:r>
          </a:p>
        </p:txBody>
      </p:sp>
      <p:sp>
        <p:nvSpPr>
          <p:cNvPr id="7" name="TextBox 6">
            <a:extLst>
              <a:ext uri="{FF2B5EF4-FFF2-40B4-BE49-F238E27FC236}">
                <a16:creationId xmlns:a16="http://schemas.microsoft.com/office/drawing/2014/main" id="{CA47ECA3-9FA4-8545-9F3D-35462C20D5C0}"/>
              </a:ext>
            </a:extLst>
          </p:cNvPr>
          <p:cNvSpPr txBox="1"/>
          <p:nvPr/>
        </p:nvSpPr>
        <p:spPr>
          <a:xfrm>
            <a:off x="94129" y="734825"/>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Floating point operation</a:t>
            </a:r>
            <a:endParaRPr lang="en-US" dirty="0"/>
          </a:p>
        </p:txBody>
      </p:sp>
      <p:pic>
        <p:nvPicPr>
          <p:cNvPr id="6" name="Picture 5">
            <a:extLst>
              <a:ext uri="{FF2B5EF4-FFF2-40B4-BE49-F238E27FC236}">
                <a16:creationId xmlns:a16="http://schemas.microsoft.com/office/drawing/2014/main" id="{54D2542C-A25F-C147-8219-761399FB4C45}"/>
              </a:ext>
            </a:extLst>
          </p:cNvPr>
          <p:cNvPicPr>
            <a:picLocks noChangeAspect="1"/>
          </p:cNvPicPr>
          <p:nvPr/>
        </p:nvPicPr>
        <p:blipFill>
          <a:blip r:embed="rId3"/>
          <a:stretch>
            <a:fillRect/>
          </a:stretch>
        </p:blipFill>
        <p:spPr>
          <a:xfrm>
            <a:off x="2433920" y="1258045"/>
            <a:ext cx="4276159" cy="4684105"/>
          </a:xfrm>
          <a:prstGeom prst="rect">
            <a:avLst/>
          </a:prstGeom>
        </p:spPr>
      </p:pic>
    </p:spTree>
    <p:extLst>
      <p:ext uri="{BB962C8B-B14F-4D97-AF65-F5344CB8AC3E}">
        <p14:creationId xmlns:p14="http://schemas.microsoft.com/office/powerpoint/2010/main" val="24195412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GPUs for Deep Learning">
            <a:extLst>
              <a:ext uri="{FF2B5EF4-FFF2-40B4-BE49-F238E27FC236}">
                <a16:creationId xmlns:a16="http://schemas.microsoft.com/office/drawing/2014/main" id="{76AF66A6-2882-9D4C-8F8F-0743DB4CC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74" y="1364503"/>
            <a:ext cx="7556500" cy="3644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BCFDC1C-385D-BF4B-AEC2-B578B22E29C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CPU vs GPU</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424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Backpropagation through a fully-connected layer - Eli Bendersky&amp;#39;s website">
            <a:extLst>
              <a:ext uri="{FF2B5EF4-FFF2-40B4-BE49-F238E27FC236}">
                <a16:creationId xmlns:a16="http://schemas.microsoft.com/office/drawing/2014/main" id="{078AB74B-7D50-464A-BDEE-EFD9A8FF5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65250"/>
            <a:ext cx="7010400" cy="412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9ABEAE2-D07A-854C-908E-C6B19629B08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CPU vs GPU for parallel operations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169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CFDC1C-385D-BF4B-AEC2-B578B22E29C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CPU vs GPU</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626" name="Picture 2" descr="GPUs for Deep Learning">
            <a:extLst>
              <a:ext uri="{FF2B5EF4-FFF2-40B4-BE49-F238E27FC236}">
                <a16:creationId xmlns:a16="http://schemas.microsoft.com/office/drawing/2014/main" id="{6F76805B-3997-8045-A2B6-EC7C34E16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1575"/>
            <a:ext cx="9144000"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230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 Tiny Machine Learning (TinyML) Tutorial 【Get Certified!】✓">
            <a:extLst>
              <a:ext uri="{FF2B5EF4-FFF2-40B4-BE49-F238E27FC236}">
                <a16:creationId xmlns:a16="http://schemas.microsoft.com/office/drawing/2014/main" id="{90B37E89-53CF-3848-A853-D2366A0A4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2288"/>
            <a:ext cx="9144000" cy="32718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F337C0-4C9D-6E40-8B11-9DD5BD41A3EA}"/>
              </a:ext>
            </a:extLst>
          </p:cNvPr>
          <p:cNvSpPr txBox="1"/>
          <p:nvPr/>
        </p:nvSpPr>
        <p:spPr>
          <a:xfrm>
            <a:off x="0" y="0"/>
            <a:ext cx="9144000" cy="1077218"/>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Compression of deep learning models</a:t>
            </a:r>
          </a:p>
          <a:p>
            <a:pPr lvl="0">
              <a:defRPr/>
            </a:pPr>
            <a:r>
              <a:rPr lang="en-US" sz="3200" dirty="0">
                <a:solidFill>
                  <a:prstClr val="white"/>
                </a:solidFill>
              </a:rPr>
              <a:t>(</a:t>
            </a:r>
            <a:r>
              <a:rPr lang="en-US" sz="3200" dirty="0" err="1">
                <a:solidFill>
                  <a:prstClr val="white"/>
                </a:solidFill>
              </a:rPr>
              <a:t>TinyML</a:t>
            </a:r>
            <a:r>
              <a:rPr lang="en-US" sz="3200" dirty="0">
                <a:solidFill>
                  <a:prstClr val="white"/>
                </a:solidFill>
              </a:rPr>
              <a:t> example)</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576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eep learning compression online -">
            <a:extLst>
              <a:ext uri="{FF2B5EF4-FFF2-40B4-BE49-F238E27FC236}">
                <a16:creationId xmlns:a16="http://schemas.microsoft.com/office/drawing/2014/main" id="{9117CF89-24CD-1D4C-B8AA-FC10E28B2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570" y="1740119"/>
            <a:ext cx="7557025" cy="44266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D500B9-8DE4-224C-A65F-A9ABE41F13D0}"/>
              </a:ext>
            </a:extLst>
          </p:cNvPr>
          <p:cNvSpPr txBox="1"/>
          <p:nvPr/>
        </p:nvSpPr>
        <p:spPr>
          <a:xfrm>
            <a:off x="524257" y="642910"/>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a</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Pruning</a:t>
            </a:r>
            <a:endParaRPr lang="en-US" dirty="0"/>
          </a:p>
        </p:txBody>
      </p:sp>
    </p:spTree>
    <p:extLst>
      <p:ext uri="{BB962C8B-B14F-4D97-AF65-F5344CB8AC3E}">
        <p14:creationId xmlns:p14="http://schemas.microsoft.com/office/powerpoint/2010/main" val="684613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iny Machine Learning: The Next AI Revolution | by Matthew Stewart, PhD  Researcher | Towards Data Science">
            <a:extLst>
              <a:ext uri="{FF2B5EF4-FFF2-40B4-BE49-F238E27FC236}">
                <a16:creationId xmlns:a16="http://schemas.microsoft.com/office/drawing/2014/main" id="{2EDAAABB-866C-D840-A0E3-FF8F3A99A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8813"/>
            <a:ext cx="9144000" cy="29987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7930F91-8588-A842-9F2C-78F4E1B394BE}"/>
              </a:ext>
            </a:extLst>
          </p:cNvPr>
          <p:cNvSpPr txBox="1"/>
          <p:nvPr/>
        </p:nvSpPr>
        <p:spPr>
          <a:xfrm>
            <a:off x="524257" y="642910"/>
            <a:ext cx="7248143" cy="523220"/>
          </a:xfrm>
          <a:prstGeom prst="rect">
            <a:avLst/>
          </a:prstGeom>
          <a:noFill/>
        </p:spPr>
        <p:txBody>
          <a:bodyPr wrap="square">
            <a:spAutoFit/>
          </a:bodyPr>
          <a:lstStyle/>
          <a:p>
            <a:r>
              <a:rPr lang="en-US" sz="2800" dirty="0">
                <a:solidFill>
                  <a:schemeClr val="accent2">
                    <a:lumMod val="75000"/>
                  </a:schemeClr>
                </a:solidFill>
                <a:effectLst/>
                <a:latin typeface="TimesNewRomanPS"/>
              </a:rPr>
              <a:t>b.  </a:t>
            </a:r>
            <a:r>
              <a:rPr lang="en-US" sz="2800" dirty="0">
                <a:solidFill>
                  <a:schemeClr val="accent2">
                    <a:lumMod val="75000"/>
                  </a:schemeClr>
                </a:solidFill>
                <a:latin typeface="TimesNewRomanPS"/>
              </a:rPr>
              <a:t>Quantization</a:t>
            </a:r>
            <a:endParaRPr lang="en-US" dirty="0"/>
          </a:p>
        </p:txBody>
      </p:sp>
    </p:spTree>
    <p:extLst>
      <p:ext uri="{BB962C8B-B14F-4D97-AF65-F5344CB8AC3E}">
        <p14:creationId xmlns:p14="http://schemas.microsoft.com/office/powerpoint/2010/main" val="1565621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 diagram to show the work of a neuron: input x, weights w, bias b,... |  Download Scientific Diagram">
            <a:extLst>
              <a:ext uri="{FF2B5EF4-FFF2-40B4-BE49-F238E27FC236}">
                <a16:creationId xmlns:a16="http://schemas.microsoft.com/office/drawing/2014/main" id="{551692F2-E498-0248-BC4B-B931D06B0F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78"/>
          <a:stretch/>
        </p:blipFill>
        <p:spPr bwMode="auto">
          <a:xfrm>
            <a:off x="1183341" y="739592"/>
            <a:ext cx="6777318" cy="46201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AA6931-CCEF-5740-8F33-C2E6203958F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Structure of a neuron</a:t>
            </a:r>
          </a:p>
        </p:txBody>
      </p:sp>
    </p:spTree>
    <p:extLst>
      <p:ext uri="{BB962C8B-B14F-4D97-AF65-F5344CB8AC3E}">
        <p14:creationId xmlns:p14="http://schemas.microsoft.com/office/powerpoint/2010/main" val="781187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queezed Deep 6DoF Object Detection Using Knowledge Distillation | DeepAI">
            <a:extLst>
              <a:ext uri="{FF2B5EF4-FFF2-40B4-BE49-F238E27FC236}">
                <a16:creationId xmlns:a16="http://schemas.microsoft.com/office/drawing/2014/main" id="{5FDB2A9A-0FF4-4448-A2D1-E0D14742F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075" y="1455756"/>
            <a:ext cx="6021070" cy="44843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214DB4E-702F-0E47-BC29-315D41A09779}"/>
              </a:ext>
            </a:extLst>
          </p:cNvPr>
          <p:cNvSpPr txBox="1"/>
          <p:nvPr/>
        </p:nvSpPr>
        <p:spPr>
          <a:xfrm>
            <a:off x="524257" y="642910"/>
            <a:ext cx="7248143" cy="523220"/>
          </a:xfrm>
          <a:prstGeom prst="rect">
            <a:avLst/>
          </a:prstGeom>
          <a:noFill/>
        </p:spPr>
        <p:txBody>
          <a:bodyPr wrap="square">
            <a:spAutoFit/>
          </a:bodyPr>
          <a:lstStyle/>
          <a:p>
            <a:r>
              <a:rPr lang="en-US" sz="2800" dirty="0">
                <a:solidFill>
                  <a:schemeClr val="accent2">
                    <a:lumMod val="75000"/>
                  </a:schemeClr>
                </a:solidFill>
                <a:effectLst/>
                <a:latin typeface="TimesNewRomanPS"/>
              </a:rPr>
              <a:t>c. Knowledge distillation</a:t>
            </a:r>
            <a:endParaRPr lang="en-US" dirty="0"/>
          </a:p>
        </p:txBody>
      </p:sp>
    </p:spTree>
    <p:extLst>
      <p:ext uri="{BB962C8B-B14F-4D97-AF65-F5344CB8AC3E}">
        <p14:creationId xmlns:p14="http://schemas.microsoft.com/office/powerpoint/2010/main" val="13580747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14DB4E-702F-0E47-BC29-315D41A09779}"/>
              </a:ext>
            </a:extLst>
          </p:cNvPr>
          <p:cNvSpPr txBox="1"/>
          <p:nvPr/>
        </p:nvSpPr>
        <p:spPr>
          <a:xfrm>
            <a:off x="524257" y="642910"/>
            <a:ext cx="7248143" cy="523220"/>
          </a:xfrm>
          <a:prstGeom prst="rect">
            <a:avLst/>
          </a:prstGeom>
          <a:noFill/>
        </p:spPr>
        <p:txBody>
          <a:bodyPr wrap="square">
            <a:spAutoFit/>
          </a:bodyPr>
          <a:lstStyle/>
          <a:p>
            <a:r>
              <a:rPr lang="en-US" sz="2800" dirty="0">
                <a:solidFill>
                  <a:schemeClr val="accent2">
                    <a:lumMod val="75000"/>
                  </a:schemeClr>
                </a:solidFill>
                <a:effectLst/>
                <a:latin typeface="TimesNewRomanPS"/>
              </a:rPr>
              <a:t>c. Knowledge distillation</a:t>
            </a:r>
            <a:endParaRPr lang="en-US" dirty="0"/>
          </a:p>
        </p:txBody>
      </p:sp>
      <p:pic>
        <p:nvPicPr>
          <p:cNvPr id="2" name="Picture 1">
            <a:extLst>
              <a:ext uri="{FF2B5EF4-FFF2-40B4-BE49-F238E27FC236}">
                <a16:creationId xmlns:a16="http://schemas.microsoft.com/office/drawing/2014/main" id="{7B165330-F9A4-DB4E-BC6C-418EB4CBD95F}"/>
              </a:ext>
            </a:extLst>
          </p:cNvPr>
          <p:cNvPicPr>
            <a:picLocks noChangeAspect="1"/>
          </p:cNvPicPr>
          <p:nvPr/>
        </p:nvPicPr>
        <p:blipFill>
          <a:blip r:embed="rId3"/>
          <a:stretch>
            <a:fillRect/>
          </a:stretch>
        </p:blipFill>
        <p:spPr>
          <a:xfrm>
            <a:off x="415636" y="1605705"/>
            <a:ext cx="8312727" cy="4609385"/>
          </a:xfrm>
          <a:prstGeom prst="rect">
            <a:avLst/>
          </a:prstGeom>
        </p:spPr>
      </p:pic>
    </p:spTree>
    <p:extLst>
      <p:ext uri="{BB962C8B-B14F-4D97-AF65-F5344CB8AC3E}">
        <p14:creationId xmlns:p14="http://schemas.microsoft.com/office/powerpoint/2010/main" val="1527506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a:extLst>
              <a:ext uri="{FF2B5EF4-FFF2-40B4-BE49-F238E27FC236}">
                <a16:creationId xmlns:a16="http://schemas.microsoft.com/office/drawing/2014/main" id="{A0268F81-5F31-BA40-98B5-95CB59898E9E}"/>
              </a:ext>
            </a:extLst>
          </p:cNvPr>
          <p:cNvCxnSpPr>
            <a:cxnSpLocks/>
            <a:stCxn id="4" idx="6"/>
            <a:endCxn id="6" idx="2"/>
          </p:cNvCxnSpPr>
          <p:nvPr/>
        </p:nvCxnSpPr>
        <p:spPr>
          <a:xfrm>
            <a:off x="4572000" y="1425388"/>
            <a:ext cx="1647267" cy="12469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FF51C0E-300C-834B-BEA1-2904C5FF0125}"/>
              </a:ext>
            </a:extLst>
          </p:cNvPr>
          <p:cNvCxnSpPr>
            <a:cxnSpLocks/>
            <a:stCxn id="5" idx="6"/>
            <a:endCxn id="6" idx="2"/>
          </p:cNvCxnSpPr>
          <p:nvPr/>
        </p:nvCxnSpPr>
        <p:spPr>
          <a:xfrm flipV="1">
            <a:off x="4572000" y="2672338"/>
            <a:ext cx="1647267" cy="11816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AE2DA-0FBA-4D44-BE8F-515312360F61}"/>
              </a:ext>
            </a:extLst>
          </p:cNvPr>
          <p:cNvCxnSpPr>
            <a:stCxn id="2" idx="6"/>
            <a:endCxn id="4" idx="2"/>
          </p:cNvCxnSpPr>
          <p:nvPr/>
        </p:nvCxnSpPr>
        <p:spPr>
          <a:xfrm>
            <a:off x="1882588" y="1425388"/>
            <a:ext cx="18288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EC1855-0F0E-DF41-A20F-98E161E1630B}"/>
              </a:ext>
            </a:extLst>
          </p:cNvPr>
          <p:cNvCxnSpPr>
            <a:cxnSpLocks/>
            <a:stCxn id="2" idx="6"/>
            <a:endCxn id="5" idx="1"/>
          </p:cNvCxnSpPr>
          <p:nvPr/>
        </p:nvCxnSpPr>
        <p:spPr>
          <a:xfrm>
            <a:off x="1882588" y="1425388"/>
            <a:ext cx="1954834" cy="212430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87828F-517E-E24A-A82A-2DF92AD3907C}"/>
              </a:ext>
            </a:extLst>
          </p:cNvPr>
          <p:cNvCxnSpPr>
            <a:cxnSpLocks/>
            <a:stCxn id="3" idx="6"/>
            <a:endCxn id="4" idx="3"/>
          </p:cNvCxnSpPr>
          <p:nvPr/>
        </p:nvCxnSpPr>
        <p:spPr>
          <a:xfrm flipV="1">
            <a:off x="1882588" y="1729660"/>
            <a:ext cx="1954834" cy="2112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9ED3A5-7FD2-F24A-9966-F6F95CE4BD5A}"/>
              </a:ext>
            </a:extLst>
          </p:cNvPr>
          <p:cNvCxnSpPr>
            <a:cxnSpLocks/>
            <a:stCxn id="3" idx="6"/>
            <a:endCxn id="5" idx="2"/>
          </p:cNvCxnSpPr>
          <p:nvPr/>
        </p:nvCxnSpPr>
        <p:spPr>
          <a:xfrm>
            <a:off x="1882588" y="3841739"/>
            <a:ext cx="1828800" cy="1222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97D23840-227D-234D-9E65-655BEB0A0C5A}"/>
              </a:ext>
            </a:extLst>
          </p:cNvPr>
          <p:cNvSpPr/>
          <p:nvPr/>
        </p:nvSpPr>
        <p:spPr>
          <a:xfrm>
            <a:off x="1021976" y="995082"/>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EE20C92-6497-A04E-A5D0-01ACBD442F76}"/>
              </a:ext>
            </a:extLst>
          </p:cNvPr>
          <p:cNvSpPr/>
          <p:nvPr/>
        </p:nvSpPr>
        <p:spPr>
          <a:xfrm>
            <a:off x="1021976" y="3411433"/>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1727A7D-3A01-AF46-B078-54074A7716F0}"/>
              </a:ext>
            </a:extLst>
          </p:cNvPr>
          <p:cNvSpPr/>
          <p:nvPr/>
        </p:nvSpPr>
        <p:spPr>
          <a:xfrm>
            <a:off x="3711388" y="995082"/>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27B294-79B6-1942-85B2-DDCABD84FDA1}"/>
              </a:ext>
            </a:extLst>
          </p:cNvPr>
          <p:cNvSpPr/>
          <p:nvPr/>
        </p:nvSpPr>
        <p:spPr>
          <a:xfrm>
            <a:off x="3711388" y="3423660"/>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15B3D4-6FB4-8C4C-BBDC-6ED93F4B1F02}"/>
              </a:ext>
            </a:extLst>
          </p:cNvPr>
          <p:cNvSpPr/>
          <p:nvPr/>
        </p:nvSpPr>
        <p:spPr>
          <a:xfrm>
            <a:off x="6219267" y="2242032"/>
            <a:ext cx="860612" cy="86061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8BC0E8B-8DEA-B048-9662-840024467BE8}"/>
              </a:ext>
            </a:extLst>
          </p:cNvPr>
          <p:cNvSpPr/>
          <p:nvPr/>
        </p:nvSpPr>
        <p:spPr>
          <a:xfrm>
            <a:off x="2810435" y="1190064"/>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3BF1C85-163B-3549-A48A-148039A436F2}"/>
              </a:ext>
            </a:extLst>
          </p:cNvPr>
          <p:cNvSpPr/>
          <p:nvPr/>
        </p:nvSpPr>
        <p:spPr>
          <a:xfrm>
            <a:off x="3065929" y="1984990"/>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5CDA38F-328F-E441-89CE-2C42FAB3A811}"/>
              </a:ext>
            </a:extLst>
          </p:cNvPr>
          <p:cNvSpPr/>
          <p:nvPr/>
        </p:nvSpPr>
        <p:spPr>
          <a:xfrm>
            <a:off x="2998694" y="2791813"/>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C36CA11-218B-6F4D-8B59-2AC14A951E9B}"/>
              </a:ext>
            </a:extLst>
          </p:cNvPr>
          <p:cNvSpPr/>
          <p:nvPr/>
        </p:nvSpPr>
        <p:spPr>
          <a:xfrm>
            <a:off x="2810435" y="3650546"/>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4B2BBC2-1B96-4E46-965E-E0EF61701043}"/>
              </a:ext>
            </a:extLst>
          </p:cNvPr>
          <p:cNvSpPr/>
          <p:nvPr/>
        </p:nvSpPr>
        <p:spPr>
          <a:xfrm>
            <a:off x="5130912" y="1885685"/>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129514D-0B4A-0E46-8BF9-196F525C764A}"/>
              </a:ext>
            </a:extLst>
          </p:cNvPr>
          <p:cNvSpPr/>
          <p:nvPr/>
        </p:nvSpPr>
        <p:spPr>
          <a:xfrm>
            <a:off x="5130912" y="2989728"/>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5C2BBED-2730-8D41-9843-42DFFA171F9E}"/>
              </a:ext>
            </a:extLst>
          </p:cNvPr>
          <p:cNvSpPr txBox="1"/>
          <p:nvPr/>
        </p:nvSpPr>
        <p:spPr>
          <a:xfrm>
            <a:off x="1275177" y="1110597"/>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1</a:t>
            </a:r>
          </a:p>
        </p:txBody>
      </p:sp>
      <p:sp>
        <p:nvSpPr>
          <p:cNvPr id="41" name="TextBox 40">
            <a:extLst>
              <a:ext uri="{FF2B5EF4-FFF2-40B4-BE49-F238E27FC236}">
                <a16:creationId xmlns:a16="http://schemas.microsoft.com/office/drawing/2014/main" id="{71A2C6CA-1163-6540-B7BB-2BD4EB8662A5}"/>
              </a:ext>
            </a:extLst>
          </p:cNvPr>
          <p:cNvSpPr txBox="1"/>
          <p:nvPr/>
        </p:nvSpPr>
        <p:spPr>
          <a:xfrm>
            <a:off x="1270166" y="3549694"/>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2</a:t>
            </a:r>
          </a:p>
        </p:txBody>
      </p:sp>
      <p:sp>
        <p:nvSpPr>
          <p:cNvPr id="42" name="TextBox 41">
            <a:extLst>
              <a:ext uri="{FF2B5EF4-FFF2-40B4-BE49-F238E27FC236}">
                <a16:creationId xmlns:a16="http://schemas.microsoft.com/office/drawing/2014/main" id="{8C01FE35-DD12-8A4C-A4E8-35BBCDB49056}"/>
              </a:ext>
            </a:extLst>
          </p:cNvPr>
          <p:cNvSpPr txBox="1"/>
          <p:nvPr/>
        </p:nvSpPr>
        <p:spPr>
          <a:xfrm>
            <a:off x="6409908" y="2410728"/>
            <a:ext cx="609462" cy="523220"/>
          </a:xfrm>
          <a:prstGeom prst="rect">
            <a:avLst/>
          </a:prstGeom>
          <a:noFill/>
        </p:spPr>
        <p:txBody>
          <a:bodyPr wrap="none" rtlCol="0">
            <a:spAutoFit/>
          </a:bodyPr>
          <a:lstStyle/>
          <a:p>
            <a:r>
              <a:rPr lang="en-US" sz="2800" dirty="0">
                <a:latin typeface="Lucida Bright" panose="02040602050505020304" pitchFamily="18" charset="77"/>
              </a:rPr>
              <a:t>O</a:t>
            </a:r>
            <a:r>
              <a:rPr lang="en-US" sz="2800" baseline="-25000" dirty="0">
                <a:latin typeface="Lucida Bright" panose="02040602050505020304" pitchFamily="18" charset="77"/>
              </a:rPr>
              <a:t>1</a:t>
            </a:r>
          </a:p>
        </p:txBody>
      </p:sp>
      <p:sp>
        <p:nvSpPr>
          <p:cNvPr id="43" name="TextBox 42">
            <a:extLst>
              <a:ext uri="{FF2B5EF4-FFF2-40B4-BE49-F238E27FC236}">
                <a16:creationId xmlns:a16="http://schemas.microsoft.com/office/drawing/2014/main" id="{D9574D98-317A-5A42-B9D1-EB4CD48EB8DF}"/>
              </a:ext>
            </a:extLst>
          </p:cNvPr>
          <p:cNvSpPr txBox="1"/>
          <p:nvPr/>
        </p:nvSpPr>
        <p:spPr>
          <a:xfrm>
            <a:off x="2837329" y="1121115"/>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1</a:t>
            </a:r>
          </a:p>
        </p:txBody>
      </p:sp>
      <p:sp>
        <p:nvSpPr>
          <p:cNvPr id="44" name="TextBox 43">
            <a:extLst>
              <a:ext uri="{FF2B5EF4-FFF2-40B4-BE49-F238E27FC236}">
                <a16:creationId xmlns:a16="http://schemas.microsoft.com/office/drawing/2014/main" id="{07919D84-6802-AA41-9279-791CEBF86522}"/>
              </a:ext>
            </a:extLst>
          </p:cNvPr>
          <p:cNvSpPr txBox="1"/>
          <p:nvPr/>
        </p:nvSpPr>
        <p:spPr>
          <a:xfrm>
            <a:off x="3126441" y="192464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2</a:t>
            </a:r>
          </a:p>
        </p:txBody>
      </p:sp>
      <p:sp>
        <p:nvSpPr>
          <p:cNvPr id="45" name="TextBox 44">
            <a:extLst>
              <a:ext uri="{FF2B5EF4-FFF2-40B4-BE49-F238E27FC236}">
                <a16:creationId xmlns:a16="http://schemas.microsoft.com/office/drawing/2014/main" id="{2DA23AFF-6ED2-0B4F-BCBD-7FF116272467}"/>
              </a:ext>
            </a:extLst>
          </p:cNvPr>
          <p:cNvSpPr txBox="1"/>
          <p:nvPr/>
        </p:nvSpPr>
        <p:spPr>
          <a:xfrm>
            <a:off x="3016969" y="2719694"/>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3</a:t>
            </a:r>
          </a:p>
        </p:txBody>
      </p:sp>
      <p:sp>
        <p:nvSpPr>
          <p:cNvPr id="46" name="TextBox 45">
            <a:extLst>
              <a:ext uri="{FF2B5EF4-FFF2-40B4-BE49-F238E27FC236}">
                <a16:creationId xmlns:a16="http://schemas.microsoft.com/office/drawing/2014/main" id="{F0551375-6346-044E-A8B5-9232C7E7A857}"/>
              </a:ext>
            </a:extLst>
          </p:cNvPr>
          <p:cNvSpPr txBox="1"/>
          <p:nvPr/>
        </p:nvSpPr>
        <p:spPr>
          <a:xfrm>
            <a:off x="2844539" y="3573502"/>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4</a:t>
            </a:r>
          </a:p>
        </p:txBody>
      </p:sp>
      <p:sp>
        <p:nvSpPr>
          <p:cNvPr id="47" name="TextBox 46">
            <a:extLst>
              <a:ext uri="{FF2B5EF4-FFF2-40B4-BE49-F238E27FC236}">
                <a16:creationId xmlns:a16="http://schemas.microsoft.com/office/drawing/2014/main" id="{39003A54-7C85-6143-A209-114622927B71}"/>
              </a:ext>
            </a:extLst>
          </p:cNvPr>
          <p:cNvSpPr txBox="1"/>
          <p:nvPr/>
        </p:nvSpPr>
        <p:spPr>
          <a:xfrm>
            <a:off x="5147050" y="178725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5</a:t>
            </a:r>
          </a:p>
        </p:txBody>
      </p:sp>
      <p:sp>
        <p:nvSpPr>
          <p:cNvPr id="48" name="TextBox 47">
            <a:extLst>
              <a:ext uri="{FF2B5EF4-FFF2-40B4-BE49-F238E27FC236}">
                <a16:creationId xmlns:a16="http://schemas.microsoft.com/office/drawing/2014/main" id="{B9D2B7F9-3000-9A42-9382-E4200D84918E}"/>
              </a:ext>
            </a:extLst>
          </p:cNvPr>
          <p:cNvSpPr txBox="1"/>
          <p:nvPr/>
        </p:nvSpPr>
        <p:spPr>
          <a:xfrm>
            <a:off x="5153706" y="2937155"/>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6</a:t>
            </a:r>
          </a:p>
        </p:txBody>
      </p:sp>
      <p:sp>
        <p:nvSpPr>
          <p:cNvPr id="49" name="TextBox 48">
            <a:extLst>
              <a:ext uri="{FF2B5EF4-FFF2-40B4-BE49-F238E27FC236}">
                <a16:creationId xmlns:a16="http://schemas.microsoft.com/office/drawing/2014/main" id="{8533B4F2-3255-6446-AE8A-93A25CD13C56}"/>
              </a:ext>
            </a:extLst>
          </p:cNvPr>
          <p:cNvSpPr txBox="1"/>
          <p:nvPr/>
        </p:nvSpPr>
        <p:spPr>
          <a:xfrm>
            <a:off x="3897942" y="1121115"/>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1</a:t>
            </a:r>
          </a:p>
        </p:txBody>
      </p:sp>
      <p:sp>
        <p:nvSpPr>
          <p:cNvPr id="50" name="TextBox 49">
            <a:extLst>
              <a:ext uri="{FF2B5EF4-FFF2-40B4-BE49-F238E27FC236}">
                <a16:creationId xmlns:a16="http://schemas.microsoft.com/office/drawing/2014/main" id="{B407A9B1-1EC0-8A4A-B089-32779ACB0FB6}"/>
              </a:ext>
            </a:extLst>
          </p:cNvPr>
          <p:cNvSpPr txBox="1"/>
          <p:nvPr/>
        </p:nvSpPr>
        <p:spPr>
          <a:xfrm>
            <a:off x="3897942" y="3541257"/>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2</a:t>
            </a:r>
          </a:p>
        </p:txBody>
      </p:sp>
      <p:sp>
        <p:nvSpPr>
          <p:cNvPr id="54" name="Rounded Rectangle 53">
            <a:extLst>
              <a:ext uri="{FF2B5EF4-FFF2-40B4-BE49-F238E27FC236}">
                <a16:creationId xmlns:a16="http://schemas.microsoft.com/office/drawing/2014/main" id="{E852FF4B-E19D-1C45-914E-82CD5D491FFC}"/>
              </a:ext>
            </a:extLst>
          </p:cNvPr>
          <p:cNvSpPr/>
          <p:nvPr/>
        </p:nvSpPr>
        <p:spPr>
          <a:xfrm>
            <a:off x="3838722" y="201273"/>
            <a:ext cx="632012" cy="470647"/>
          </a:xfrm>
          <a:prstGeom prst="roundRect">
            <a:avLst/>
          </a:prstGeom>
          <a:solidFill>
            <a:schemeClr val="bg1"/>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07EC824A-1DCB-1E42-AB63-093558664B27}"/>
              </a:ext>
            </a:extLst>
          </p:cNvPr>
          <p:cNvSpPr txBox="1"/>
          <p:nvPr/>
        </p:nvSpPr>
        <p:spPr>
          <a:xfrm>
            <a:off x="3905957" y="145771"/>
            <a:ext cx="550151" cy="523220"/>
          </a:xfrm>
          <a:prstGeom prst="rect">
            <a:avLst/>
          </a:prstGeom>
          <a:noFill/>
        </p:spPr>
        <p:txBody>
          <a:bodyPr wrap="none" rtlCol="0">
            <a:spAutoFit/>
          </a:bodyPr>
          <a:lstStyle/>
          <a:p>
            <a:r>
              <a:rPr lang="en-US" sz="2800" dirty="0">
                <a:latin typeface="Lucida Bright" panose="02040602050505020304" pitchFamily="18" charset="77"/>
              </a:rPr>
              <a:t>b</a:t>
            </a:r>
            <a:r>
              <a:rPr lang="en-US" sz="2800" baseline="-25000" dirty="0">
                <a:latin typeface="Lucida Bright" panose="02040602050505020304" pitchFamily="18" charset="77"/>
              </a:rPr>
              <a:t>1</a:t>
            </a:r>
          </a:p>
        </p:txBody>
      </p:sp>
      <p:cxnSp>
        <p:nvCxnSpPr>
          <p:cNvPr id="56" name="Straight Arrow Connector 55">
            <a:extLst>
              <a:ext uri="{FF2B5EF4-FFF2-40B4-BE49-F238E27FC236}">
                <a16:creationId xmlns:a16="http://schemas.microsoft.com/office/drawing/2014/main" id="{4E890919-EF9C-C84B-AB98-19359E830EF5}"/>
              </a:ext>
            </a:extLst>
          </p:cNvPr>
          <p:cNvCxnSpPr>
            <a:cxnSpLocks/>
            <a:endCxn id="4" idx="0"/>
          </p:cNvCxnSpPr>
          <p:nvPr/>
        </p:nvCxnSpPr>
        <p:spPr>
          <a:xfrm>
            <a:off x="4141694" y="667527"/>
            <a:ext cx="0" cy="327555"/>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Rounded Rectangle 59">
            <a:extLst>
              <a:ext uri="{FF2B5EF4-FFF2-40B4-BE49-F238E27FC236}">
                <a16:creationId xmlns:a16="http://schemas.microsoft.com/office/drawing/2014/main" id="{B4072EBD-4928-5744-8322-6C1877993F23}"/>
              </a:ext>
            </a:extLst>
          </p:cNvPr>
          <p:cNvSpPr/>
          <p:nvPr/>
        </p:nvSpPr>
        <p:spPr>
          <a:xfrm>
            <a:off x="3818363" y="2625383"/>
            <a:ext cx="632012" cy="470647"/>
          </a:xfrm>
          <a:prstGeom prst="roundRect">
            <a:avLst/>
          </a:prstGeom>
          <a:solidFill>
            <a:schemeClr val="bg1"/>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82EF6E1B-C592-3F44-92BE-4F522124570E}"/>
              </a:ext>
            </a:extLst>
          </p:cNvPr>
          <p:cNvSpPr txBox="1"/>
          <p:nvPr/>
        </p:nvSpPr>
        <p:spPr>
          <a:xfrm>
            <a:off x="3885598" y="2569881"/>
            <a:ext cx="550151" cy="523220"/>
          </a:xfrm>
          <a:prstGeom prst="rect">
            <a:avLst/>
          </a:prstGeom>
          <a:noFill/>
        </p:spPr>
        <p:txBody>
          <a:bodyPr wrap="none" rtlCol="0">
            <a:spAutoFit/>
          </a:bodyPr>
          <a:lstStyle/>
          <a:p>
            <a:r>
              <a:rPr lang="en-US" sz="2800" dirty="0">
                <a:latin typeface="Lucida Bright" panose="02040602050505020304" pitchFamily="18" charset="77"/>
              </a:rPr>
              <a:t>b</a:t>
            </a:r>
            <a:r>
              <a:rPr lang="en-US" sz="2800" baseline="-25000" dirty="0">
                <a:latin typeface="Lucida Bright" panose="02040602050505020304" pitchFamily="18" charset="77"/>
              </a:rPr>
              <a:t>2</a:t>
            </a:r>
          </a:p>
        </p:txBody>
      </p:sp>
      <p:cxnSp>
        <p:nvCxnSpPr>
          <p:cNvPr id="62" name="Straight Arrow Connector 61">
            <a:extLst>
              <a:ext uri="{FF2B5EF4-FFF2-40B4-BE49-F238E27FC236}">
                <a16:creationId xmlns:a16="http://schemas.microsoft.com/office/drawing/2014/main" id="{CA786038-69A8-CD40-86CA-F5C1616A2C87}"/>
              </a:ext>
            </a:extLst>
          </p:cNvPr>
          <p:cNvCxnSpPr>
            <a:cxnSpLocks/>
          </p:cNvCxnSpPr>
          <p:nvPr/>
        </p:nvCxnSpPr>
        <p:spPr>
          <a:xfrm>
            <a:off x="4121335" y="3091637"/>
            <a:ext cx="0" cy="327555"/>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B4A33FF-7304-B341-95C6-2C90EDB89657}"/>
              </a:ext>
            </a:extLst>
          </p:cNvPr>
          <p:cNvSpPr txBox="1"/>
          <p:nvPr/>
        </p:nvSpPr>
        <p:spPr>
          <a:xfrm>
            <a:off x="1021976" y="4884776"/>
            <a:ext cx="5836023" cy="1384995"/>
          </a:xfrm>
          <a:prstGeom prst="rect">
            <a:avLst/>
          </a:prstGeom>
          <a:noFill/>
        </p:spPr>
        <p:txBody>
          <a:bodyPr wrap="square" rtlCol="0">
            <a:spAutoFit/>
          </a:bodyPr>
          <a:lstStyle/>
          <a:p>
            <a:r>
              <a:rPr lang="en-US" sz="2800" dirty="0"/>
              <a:t>For simplicity:</a:t>
            </a:r>
          </a:p>
          <a:p>
            <a:pPr marL="342900" indent="-342900">
              <a:buAutoNum type="arabicPeriod"/>
            </a:pPr>
            <a:r>
              <a:rPr lang="en-US" sz="2800" dirty="0"/>
              <a:t>Set bias terms to zero.</a:t>
            </a:r>
          </a:p>
          <a:p>
            <a:pPr marL="342900" indent="-342900">
              <a:buAutoNum type="arabicPeriod"/>
            </a:pPr>
            <a:r>
              <a:rPr lang="en-US" sz="2800" dirty="0"/>
              <a:t>Activation function: f(z) = z</a:t>
            </a:r>
          </a:p>
        </p:txBody>
      </p:sp>
    </p:spTree>
    <p:extLst>
      <p:ext uri="{BB962C8B-B14F-4D97-AF65-F5344CB8AC3E}">
        <p14:creationId xmlns:p14="http://schemas.microsoft.com/office/powerpoint/2010/main" val="1117177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a:extLst>
              <a:ext uri="{FF2B5EF4-FFF2-40B4-BE49-F238E27FC236}">
                <a16:creationId xmlns:a16="http://schemas.microsoft.com/office/drawing/2014/main" id="{A0268F81-5F31-BA40-98B5-95CB59898E9E}"/>
              </a:ext>
            </a:extLst>
          </p:cNvPr>
          <p:cNvCxnSpPr>
            <a:cxnSpLocks/>
            <a:stCxn id="4" idx="6"/>
            <a:endCxn id="6" idx="2"/>
          </p:cNvCxnSpPr>
          <p:nvPr/>
        </p:nvCxnSpPr>
        <p:spPr>
          <a:xfrm>
            <a:off x="6212542" y="1936377"/>
            <a:ext cx="1647267" cy="12469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FF51C0E-300C-834B-BEA1-2904C5FF0125}"/>
              </a:ext>
            </a:extLst>
          </p:cNvPr>
          <p:cNvCxnSpPr>
            <a:cxnSpLocks/>
            <a:stCxn id="5" idx="6"/>
            <a:endCxn id="6" idx="2"/>
          </p:cNvCxnSpPr>
          <p:nvPr/>
        </p:nvCxnSpPr>
        <p:spPr>
          <a:xfrm flipV="1">
            <a:off x="6212542" y="3183327"/>
            <a:ext cx="1647267" cy="11816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AE2DA-0FBA-4D44-BE8F-515312360F61}"/>
              </a:ext>
            </a:extLst>
          </p:cNvPr>
          <p:cNvCxnSpPr>
            <a:stCxn id="2" idx="6"/>
            <a:endCxn id="4" idx="2"/>
          </p:cNvCxnSpPr>
          <p:nvPr/>
        </p:nvCxnSpPr>
        <p:spPr>
          <a:xfrm>
            <a:off x="3523130" y="1936377"/>
            <a:ext cx="18288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EC1855-0F0E-DF41-A20F-98E161E1630B}"/>
              </a:ext>
            </a:extLst>
          </p:cNvPr>
          <p:cNvCxnSpPr>
            <a:cxnSpLocks/>
            <a:stCxn id="2" idx="6"/>
            <a:endCxn id="5" idx="1"/>
          </p:cNvCxnSpPr>
          <p:nvPr/>
        </p:nvCxnSpPr>
        <p:spPr>
          <a:xfrm>
            <a:off x="3523130" y="1936377"/>
            <a:ext cx="1954834" cy="212430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87828F-517E-E24A-A82A-2DF92AD3907C}"/>
              </a:ext>
            </a:extLst>
          </p:cNvPr>
          <p:cNvCxnSpPr>
            <a:cxnSpLocks/>
            <a:stCxn id="3" idx="6"/>
            <a:endCxn id="4" idx="3"/>
          </p:cNvCxnSpPr>
          <p:nvPr/>
        </p:nvCxnSpPr>
        <p:spPr>
          <a:xfrm flipV="1">
            <a:off x="3523130" y="2240649"/>
            <a:ext cx="1954834" cy="2112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9ED3A5-7FD2-F24A-9966-F6F95CE4BD5A}"/>
              </a:ext>
            </a:extLst>
          </p:cNvPr>
          <p:cNvCxnSpPr>
            <a:cxnSpLocks/>
            <a:stCxn id="3" idx="6"/>
            <a:endCxn id="5" idx="2"/>
          </p:cNvCxnSpPr>
          <p:nvPr/>
        </p:nvCxnSpPr>
        <p:spPr>
          <a:xfrm>
            <a:off x="3523130" y="4352728"/>
            <a:ext cx="1828800" cy="1222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97D23840-227D-234D-9E65-655BEB0A0C5A}"/>
              </a:ext>
            </a:extLst>
          </p:cNvPr>
          <p:cNvSpPr/>
          <p:nvPr/>
        </p:nvSpPr>
        <p:spPr>
          <a:xfrm>
            <a:off x="2662518" y="1506071"/>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EE20C92-6497-A04E-A5D0-01ACBD442F76}"/>
              </a:ext>
            </a:extLst>
          </p:cNvPr>
          <p:cNvSpPr/>
          <p:nvPr/>
        </p:nvSpPr>
        <p:spPr>
          <a:xfrm>
            <a:off x="2662518" y="3922422"/>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1727A7D-3A01-AF46-B078-54074A7716F0}"/>
              </a:ext>
            </a:extLst>
          </p:cNvPr>
          <p:cNvSpPr/>
          <p:nvPr/>
        </p:nvSpPr>
        <p:spPr>
          <a:xfrm>
            <a:off x="5351930" y="1506071"/>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27B294-79B6-1942-85B2-DDCABD84FDA1}"/>
              </a:ext>
            </a:extLst>
          </p:cNvPr>
          <p:cNvSpPr/>
          <p:nvPr/>
        </p:nvSpPr>
        <p:spPr>
          <a:xfrm>
            <a:off x="5351930" y="3934649"/>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15B3D4-6FB4-8C4C-BBDC-6ED93F4B1F02}"/>
              </a:ext>
            </a:extLst>
          </p:cNvPr>
          <p:cNvSpPr/>
          <p:nvPr/>
        </p:nvSpPr>
        <p:spPr>
          <a:xfrm>
            <a:off x="7859809" y="2753021"/>
            <a:ext cx="860612" cy="86061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8BC0E8B-8DEA-B048-9662-840024467BE8}"/>
              </a:ext>
            </a:extLst>
          </p:cNvPr>
          <p:cNvSpPr/>
          <p:nvPr/>
        </p:nvSpPr>
        <p:spPr>
          <a:xfrm>
            <a:off x="4450977" y="1701053"/>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3BF1C85-163B-3549-A48A-148039A436F2}"/>
              </a:ext>
            </a:extLst>
          </p:cNvPr>
          <p:cNvSpPr/>
          <p:nvPr/>
        </p:nvSpPr>
        <p:spPr>
          <a:xfrm>
            <a:off x="4706471" y="2495979"/>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5CDA38F-328F-E441-89CE-2C42FAB3A811}"/>
              </a:ext>
            </a:extLst>
          </p:cNvPr>
          <p:cNvSpPr/>
          <p:nvPr/>
        </p:nvSpPr>
        <p:spPr>
          <a:xfrm>
            <a:off x="4639236" y="3302802"/>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C36CA11-218B-6F4D-8B59-2AC14A951E9B}"/>
              </a:ext>
            </a:extLst>
          </p:cNvPr>
          <p:cNvSpPr/>
          <p:nvPr/>
        </p:nvSpPr>
        <p:spPr>
          <a:xfrm>
            <a:off x="4450977" y="4161535"/>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4B2BBC2-1B96-4E46-965E-E0EF61701043}"/>
              </a:ext>
            </a:extLst>
          </p:cNvPr>
          <p:cNvSpPr/>
          <p:nvPr/>
        </p:nvSpPr>
        <p:spPr>
          <a:xfrm>
            <a:off x="6771454" y="2396674"/>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129514D-0B4A-0E46-8BF9-196F525C764A}"/>
              </a:ext>
            </a:extLst>
          </p:cNvPr>
          <p:cNvSpPr/>
          <p:nvPr/>
        </p:nvSpPr>
        <p:spPr>
          <a:xfrm>
            <a:off x="6771454" y="3500717"/>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5C2BBED-2730-8D41-9843-42DFFA171F9E}"/>
              </a:ext>
            </a:extLst>
          </p:cNvPr>
          <p:cNvSpPr txBox="1"/>
          <p:nvPr/>
        </p:nvSpPr>
        <p:spPr>
          <a:xfrm>
            <a:off x="2915719" y="1621586"/>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1</a:t>
            </a:r>
          </a:p>
        </p:txBody>
      </p:sp>
      <p:sp>
        <p:nvSpPr>
          <p:cNvPr id="41" name="TextBox 40">
            <a:extLst>
              <a:ext uri="{FF2B5EF4-FFF2-40B4-BE49-F238E27FC236}">
                <a16:creationId xmlns:a16="http://schemas.microsoft.com/office/drawing/2014/main" id="{71A2C6CA-1163-6540-B7BB-2BD4EB8662A5}"/>
              </a:ext>
            </a:extLst>
          </p:cNvPr>
          <p:cNvSpPr txBox="1"/>
          <p:nvPr/>
        </p:nvSpPr>
        <p:spPr>
          <a:xfrm>
            <a:off x="2910708" y="4060683"/>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2</a:t>
            </a:r>
          </a:p>
        </p:txBody>
      </p:sp>
      <p:sp>
        <p:nvSpPr>
          <p:cNvPr id="42" name="TextBox 41">
            <a:extLst>
              <a:ext uri="{FF2B5EF4-FFF2-40B4-BE49-F238E27FC236}">
                <a16:creationId xmlns:a16="http://schemas.microsoft.com/office/drawing/2014/main" id="{8C01FE35-DD12-8A4C-A4E8-35BBCDB49056}"/>
              </a:ext>
            </a:extLst>
          </p:cNvPr>
          <p:cNvSpPr txBox="1"/>
          <p:nvPr/>
        </p:nvSpPr>
        <p:spPr>
          <a:xfrm>
            <a:off x="8050450" y="2921717"/>
            <a:ext cx="609462" cy="523220"/>
          </a:xfrm>
          <a:prstGeom prst="rect">
            <a:avLst/>
          </a:prstGeom>
          <a:noFill/>
        </p:spPr>
        <p:txBody>
          <a:bodyPr wrap="none" rtlCol="0">
            <a:spAutoFit/>
          </a:bodyPr>
          <a:lstStyle/>
          <a:p>
            <a:r>
              <a:rPr lang="en-US" sz="2800" dirty="0">
                <a:latin typeface="Lucida Bright" panose="02040602050505020304" pitchFamily="18" charset="77"/>
              </a:rPr>
              <a:t>O</a:t>
            </a:r>
            <a:r>
              <a:rPr lang="en-US" sz="2800" baseline="-25000" dirty="0">
                <a:latin typeface="Lucida Bright" panose="02040602050505020304" pitchFamily="18" charset="77"/>
              </a:rPr>
              <a:t>1</a:t>
            </a:r>
          </a:p>
        </p:txBody>
      </p:sp>
      <p:sp>
        <p:nvSpPr>
          <p:cNvPr id="43" name="TextBox 42">
            <a:extLst>
              <a:ext uri="{FF2B5EF4-FFF2-40B4-BE49-F238E27FC236}">
                <a16:creationId xmlns:a16="http://schemas.microsoft.com/office/drawing/2014/main" id="{D9574D98-317A-5A42-B9D1-EB4CD48EB8DF}"/>
              </a:ext>
            </a:extLst>
          </p:cNvPr>
          <p:cNvSpPr txBox="1"/>
          <p:nvPr/>
        </p:nvSpPr>
        <p:spPr>
          <a:xfrm>
            <a:off x="4477871" y="1632104"/>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1</a:t>
            </a:r>
          </a:p>
        </p:txBody>
      </p:sp>
      <p:sp>
        <p:nvSpPr>
          <p:cNvPr id="44" name="TextBox 43">
            <a:extLst>
              <a:ext uri="{FF2B5EF4-FFF2-40B4-BE49-F238E27FC236}">
                <a16:creationId xmlns:a16="http://schemas.microsoft.com/office/drawing/2014/main" id="{07919D84-6802-AA41-9279-791CEBF86522}"/>
              </a:ext>
            </a:extLst>
          </p:cNvPr>
          <p:cNvSpPr txBox="1"/>
          <p:nvPr/>
        </p:nvSpPr>
        <p:spPr>
          <a:xfrm>
            <a:off x="4766983" y="2435632"/>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2</a:t>
            </a:r>
          </a:p>
        </p:txBody>
      </p:sp>
      <p:sp>
        <p:nvSpPr>
          <p:cNvPr id="45" name="TextBox 44">
            <a:extLst>
              <a:ext uri="{FF2B5EF4-FFF2-40B4-BE49-F238E27FC236}">
                <a16:creationId xmlns:a16="http://schemas.microsoft.com/office/drawing/2014/main" id="{2DA23AFF-6ED2-0B4F-BCBD-7FF116272467}"/>
              </a:ext>
            </a:extLst>
          </p:cNvPr>
          <p:cNvSpPr txBox="1"/>
          <p:nvPr/>
        </p:nvSpPr>
        <p:spPr>
          <a:xfrm>
            <a:off x="4657511" y="323068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3</a:t>
            </a:r>
          </a:p>
        </p:txBody>
      </p:sp>
      <p:sp>
        <p:nvSpPr>
          <p:cNvPr id="46" name="TextBox 45">
            <a:extLst>
              <a:ext uri="{FF2B5EF4-FFF2-40B4-BE49-F238E27FC236}">
                <a16:creationId xmlns:a16="http://schemas.microsoft.com/office/drawing/2014/main" id="{F0551375-6346-044E-A8B5-9232C7E7A857}"/>
              </a:ext>
            </a:extLst>
          </p:cNvPr>
          <p:cNvSpPr txBox="1"/>
          <p:nvPr/>
        </p:nvSpPr>
        <p:spPr>
          <a:xfrm>
            <a:off x="4485081" y="4084491"/>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4</a:t>
            </a:r>
          </a:p>
        </p:txBody>
      </p:sp>
      <p:sp>
        <p:nvSpPr>
          <p:cNvPr id="47" name="TextBox 46">
            <a:extLst>
              <a:ext uri="{FF2B5EF4-FFF2-40B4-BE49-F238E27FC236}">
                <a16:creationId xmlns:a16="http://schemas.microsoft.com/office/drawing/2014/main" id="{39003A54-7C85-6143-A209-114622927B71}"/>
              </a:ext>
            </a:extLst>
          </p:cNvPr>
          <p:cNvSpPr txBox="1"/>
          <p:nvPr/>
        </p:nvSpPr>
        <p:spPr>
          <a:xfrm>
            <a:off x="6787592" y="2298242"/>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5</a:t>
            </a:r>
          </a:p>
        </p:txBody>
      </p:sp>
      <p:sp>
        <p:nvSpPr>
          <p:cNvPr id="48" name="TextBox 47">
            <a:extLst>
              <a:ext uri="{FF2B5EF4-FFF2-40B4-BE49-F238E27FC236}">
                <a16:creationId xmlns:a16="http://schemas.microsoft.com/office/drawing/2014/main" id="{B9D2B7F9-3000-9A42-9382-E4200D84918E}"/>
              </a:ext>
            </a:extLst>
          </p:cNvPr>
          <p:cNvSpPr txBox="1"/>
          <p:nvPr/>
        </p:nvSpPr>
        <p:spPr>
          <a:xfrm>
            <a:off x="6794248" y="3448144"/>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6</a:t>
            </a:r>
          </a:p>
        </p:txBody>
      </p:sp>
      <p:sp>
        <p:nvSpPr>
          <p:cNvPr id="49" name="TextBox 48">
            <a:extLst>
              <a:ext uri="{FF2B5EF4-FFF2-40B4-BE49-F238E27FC236}">
                <a16:creationId xmlns:a16="http://schemas.microsoft.com/office/drawing/2014/main" id="{8533B4F2-3255-6446-AE8A-93A25CD13C56}"/>
              </a:ext>
            </a:extLst>
          </p:cNvPr>
          <p:cNvSpPr txBox="1"/>
          <p:nvPr/>
        </p:nvSpPr>
        <p:spPr>
          <a:xfrm>
            <a:off x="5538484" y="1632104"/>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1</a:t>
            </a:r>
          </a:p>
        </p:txBody>
      </p:sp>
      <p:sp>
        <p:nvSpPr>
          <p:cNvPr id="50" name="TextBox 49">
            <a:extLst>
              <a:ext uri="{FF2B5EF4-FFF2-40B4-BE49-F238E27FC236}">
                <a16:creationId xmlns:a16="http://schemas.microsoft.com/office/drawing/2014/main" id="{B407A9B1-1EC0-8A4A-B089-32779ACB0FB6}"/>
              </a:ext>
            </a:extLst>
          </p:cNvPr>
          <p:cNvSpPr txBox="1"/>
          <p:nvPr/>
        </p:nvSpPr>
        <p:spPr>
          <a:xfrm>
            <a:off x="5538484" y="4052246"/>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2</a:t>
            </a:r>
          </a:p>
        </p:txBody>
      </p:sp>
      <p:pic>
        <p:nvPicPr>
          <p:cNvPr id="1026" name="Picture 2" descr="What is the unit of x-axis of a sound signal? - Signal Processing Stack  Exchange">
            <a:extLst>
              <a:ext uri="{FF2B5EF4-FFF2-40B4-BE49-F238E27FC236}">
                <a16:creationId xmlns:a16="http://schemas.microsoft.com/office/drawing/2014/main" id="{117CF935-CD1D-2B47-AC98-E7496EF70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73" y="120680"/>
            <a:ext cx="1485426" cy="863920"/>
          </a:xfrm>
          <a:prstGeom prst="rect">
            <a:avLst/>
          </a:prstGeom>
          <a:noFill/>
          <a:ln w="317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028" name="Picture 4" descr="Human face icon free vector download (33,116 Free vector) for commercial  use. format: ai, eps, cdr, svg vector illustration graphic art design">
            <a:extLst>
              <a:ext uri="{FF2B5EF4-FFF2-40B4-BE49-F238E27FC236}">
                <a16:creationId xmlns:a16="http://schemas.microsoft.com/office/drawing/2014/main" id="{F53937C5-69A4-AD4B-94A7-D256F67EB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09" y="1182337"/>
            <a:ext cx="1487589" cy="1508079"/>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25DF6DB3-CCF7-2948-A82B-4FDE2A8549FB}"/>
              </a:ext>
            </a:extLst>
          </p:cNvPr>
          <p:cNvSpPr txBox="1"/>
          <p:nvPr/>
        </p:nvSpPr>
        <p:spPr>
          <a:xfrm>
            <a:off x="-27051" y="2958852"/>
            <a:ext cx="2079917" cy="400110"/>
          </a:xfrm>
          <a:prstGeom prst="rect">
            <a:avLst/>
          </a:prstGeom>
          <a:noFill/>
        </p:spPr>
        <p:txBody>
          <a:bodyPr wrap="square">
            <a:spAutoFit/>
          </a:bodyPr>
          <a:lstStyle/>
          <a:p>
            <a:r>
              <a:rPr lang="en-US" sz="2000" dirty="0"/>
              <a:t>[4.5, 0.8, 2.2, 9.1]</a:t>
            </a:r>
          </a:p>
        </p:txBody>
      </p:sp>
      <p:sp>
        <p:nvSpPr>
          <p:cNvPr id="14" name="Freeform 13">
            <a:extLst>
              <a:ext uri="{FF2B5EF4-FFF2-40B4-BE49-F238E27FC236}">
                <a16:creationId xmlns:a16="http://schemas.microsoft.com/office/drawing/2014/main" id="{BDA4C4EB-8D00-D543-B57D-1C7753B23B67}"/>
              </a:ext>
            </a:extLst>
          </p:cNvPr>
          <p:cNvSpPr/>
          <p:nvPr/>
        </p:nvSpPr>
        <p:spPr>
          <a:xfrm>
            <a:off x="1909482" y="1893524"/>
            <a:ext cx="672353" cy="1279982"/>
          </a:xfrm>
          <a:custGeom>
            <a:avLst/>
            <a:gdLst>
              <a:gd name="connsiteX0" fmla="*/ 0 w 672353"/>
              <a:gd name="connsiteY0" fmla="*/ 1279982 h 1279982"/>
              <a:gd name="connsiteX1" fmla="*/ 268942 w 672353"/>
              <a:gd name="connsiteY1" fmla="*/ 177323 h 1279982"/>
              <a:gd name="connsiteX2" fmla="*/ 672353 w 672353"/>
              <a:gd name="connsiteY2" fmla="*/ 15958 h 1279982"/>
            </a:gdLst>
            <a:ahLst/>
            <a:cxnLst>
              <a:cxn ang="0">
                <a:pos x="connsiteX0" y="connsiteY0"/>
              </a:cxn>
              <a:cxn ang="0">
                <a:pos x="connsiteX1" y="connsiteY1"/>
              </a:cxn>
              <a:cxn ang="0">
                <a:pos x="connsiteX2" y="connsiteY2"/>
              </a:cxn>
            </a:cxnLst>
            <a:rect l="l" t="t" r="r" b="b"/>
            <a:pathLst>
              <a:path w="672353" h="1279982">
                <a:moveTo>
                  <a:pt x="0" y="1279982"/>
                </a:moveTo>
                <a:cubicBezTo>
                  <a:pt x="78441" y="833988"/>
                  <a:pt x="156883" y="387994"/>
                  <a:pt x="268942" y="177323"/>
                </a:cubicBezTo>
                <a:cubicBezTo>
                  <a:pt x="381001" y="-33348"/>
                  <a:pt x="526677" y="-8695"/>
                  <a:pt x="672353" y="15958"/>
                </a:cubicBezTo>
              </a:path>
            </a:pathLst>
          </a:custGeom>
          <a:noFill/>
          <a:ln w="34925">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a:extLst>
              <a:ext uri="{FF2B5EF4-FFF2-40B4-BE49-F238E27FC236}">
                <a16:creationId xmlns:a16="http://schemas.microsoft.com/office/drawing/2014/main" id="{8BC04DD7-C0EE-6246-9FF8-FE6467D54644}"/>
              </a:ext>
            </a:extLst>
          </p:cNvPr>
          <p:cNvSpPr/>
          <p:nvPr/>
        </p:nvSpPr>
        <p:spPr>
          <a:xfrm flipV="1">
            <a:off x="1888487" y="3106107"/>
            <a:ext cx="672353" cy="1279982"/>
          </a:xfrm>
          <a:custGeom>
            <a:avLst/>
            <a:gdLst>
              <a:gd name="connsiteX0" fmla="*/ 0 w 672353"/>
              <a:gd name="connsiteY0" fmla="*/ 1279982 h 1279982"/>
              <a:gd name="connsiteX1" fmla="*/ 268942 w 672353"/>
              <a:gd name="connsiteY1" fmla="*/ 177323 h 1279982"/>
              <a:gd name="connsiteX2" fmla="*/ 672353 w 672353"/>
              <a:gd name="connsiteY2" fmla="*/ 15958 h 1279982"/>
            </a:gdLst>
            <a:ahLst/>
            <a:cxnLst>
              <a:cxn ang="0">
                <a:pos x="connsiteX0" y="connsiteY0"/>
              </a:cxn>
              <a:cxn ang="0">
                <a:pos x="connsiteX1" y="connsiteY1"/>
              </a:cxn>
              <a:cxn ang="0">
                <a:pos x="connsiteX2" y="connsiteY2"/>
              </a:cxn>
            </a:cxnLst>
            <a:rect l="l" t="t" r="r" b="b"/>
            <a:pathLst>
              <a:path w="672353" h="1279982">
                <a:moveTo>
                  <a:pt x="0" y="1279982"/>
                </a:moveTo>
                <a:cubicBezTo>
                  <a:pt x="78441" y="833988"/>
                  <a:pt x="156883" y="387994"/>
                  <a:pt x="268942" y="177323"/>
                </a:cubicBezTo>
                <a:cubicBezTo>
                  <a:pt x="381001" y="-33348"/>
                  <a:pt x="526677" y="-8695"/>
                  <a:pt x="672353" y="15958"/>
                </a:cubicBezTo>
              </a:path>
            </a:pathLst>
          </a:custGeom>
          <a:noFill/>
          <a:ln w="34925">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DCD3F5C7-30FD-AB4E-9143-58F9B1074F5F}"/>
              </a:ext>
            </a:extLst>
          </p:cNvPr>
          <p:cNvSpPr/>
          <p:nvPr/>
        </p:nvSpPr>
        <p:spPr>
          <a:xfrm>
            <a:off x="2756647" y="1786736"/>
            <a:ext cx="5257800" cy="1332982"/>
          </a:xfrm>
          <a:custGeom>
            <a:avLst/>
            <a:gdLst>
              <a:gd name="connsiteX0" fmla="*/ 0 w 5257800"/>
              <a:gd name="connsiteY0" fmla="*/ 136193 h 1332982"/>
              <a:gd name="connsiteX1" fmla="*/ 3240741 w 5257800"/>
              <a:gd name="connsiteY1" fmla="*/ 109299 h 1332982"/>
              <a:gd name="connsiteX2" fmla="*/ 5257800 w 5257800"/>
              <a:gd name="connsiteY2" fmla="*/ 1332982 h 1332982"/>
            </a:gdLst>
            <a:ahLst/>
            <a:cxnLst>
              <a:cxn ang="0">
                <a:pos x="connsiteX0" y="connsiteY0"/>
              </a:cxn>
              <a:cxn ang="0">
                <a:pos x="connsiteX1" y="connsiteY1"/>
              </a:cxn>
              <a:cxn ang="0">
                <a:pos x="connsiteX2" y="connsiteY2"/>
              </a:cxn>
            </a:cxnLst>
            <a:rect l="l" t="t" r="r" b="b"/>
            <a:pathLst>
              <a:path w="5257800" h="1332982">
                <a:moveTo>
                  <a:pt x="0" y="136193"/>
                </a:moveTo>
                <a:cubicBezTo>
                  <a:pt x="1182220" y="23013"/>
                  <a:pt x="2364441" y="-90166"/>
                  <a:pt x="3240741" y="109299"/>
                </a:cubicBezTo>
                <a:cubicBezTo>
                  <a:pt x="4117041" y="308764"/>
                  <a:pt x="4687420" y="820873"/>
                  <a:pt x="5257800" y="1332982"/>
                </a:cubicBezTo>
              </a:path>
            </a:pathLst>
          </a:custGeom>
          <a:noFill/>
          <a:ln w="34925">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9E7E042A-F2F3-144D-B2C3-EB5AEF3E9488}"/>
              </a:ext>
            </a:extLst>
          </p:cNvPr>
          <p:cNvSpPr/>
          <p:nvPr/>
        </p:nvSpPr>
        <p:spPr>
          <a:xfrm>
            <a:off x="2770094" y="1949824"/>
            <a:ext cx="5217459" cy="2635894"/>
          </a:xfrm>
          <a:custGeom>
            <a:avLst/>
            <a:gdLst>
              <a:gd name="connsiteX0" fmla="*/ 0 w 5217459"/>
              <a:gd name="connsiteY0" fmla="*/ 0 h 2635894"/>
              <a:gd name="connsiteX1" fmla="*/ 2299447 w 5217459"/>
              <a:gd name="connsiteY1" fmla="*/ 1223682 h 2635894"/>
              <a:gd name="connsiteX2" fmla="*/ 3039035 w 5217459"/>
              <a:gd name="connsiteY2" fmla="*/ 2635623 h 2635894"/>
              <a:gd name="connsiteX3" fmla="*/ 5217459 w 5217459"/>
              <a:gd name="connsiteY3" fmla="*/ 1317811 h 2635894"/>
            </a:gdLst>
            <a:ahLst/>
            <a:cxnLst>
              <a:cxn ang="0">
                <a:pos x="connsiteX0" y="connsiteY0"/>
              </a:cxn>
              <a:cxn ang="0">
                <a:pos x="connsiteX1" y="connsiteY1"/>
              </a:cxn>
              <a:cxn ang="0">
                <a:pos x="connsiteX2" y="connsiteY2"/>
              </a:cxn>
              <a:cxn ang="0">
                <a:pos x="connsiteX3" y="connsiteY3"/>
              </a:cxn>
            </a:cxnLst>
            <a:rect l="l" t="t" r="r" b="b"/>
            <a:pathLst>
              <a:path w="5217459" h="2635894">
                <a:moveTo>
                  <a:pt x="0" y="0"/>
                </a:moveTo>
                <a:cubicBezTo>
                  <a:pt x="896470" y="392205"/>
                  <a:pt x="1792941" y="784411"/>
                  <a:pt x="2299447" y="1223682"/>
                </a:cubicBezTo>
                <a:cubicBezTo>
                  <a:pt x="2805953" y="1662953"/>
                  <a:pt x="2552700" y="2619935"/>
                  <a:pt x="3039035" y="2635623"/>
                </a:cubicBezTo>
                <a:cubicBezTo>
                  <a:pt x="3525370" y="2651311"/>
                  <a:pt x="4371414" y="1984561"/>
                  <a:pt x="5217459" y="1317811"/>
                </a:cubicBezTo>
              </a:path>
            </a:pathLst>
          </a:custGeom>
          <a:noFill/>
          <a:ln w="34925">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AEF0208D-43FF-894D-853C-A961C7806838}"/>
              </a:ext>
            </a:extLst>
          </p:cNvPr>
          <p:cNvSpPr/>
          <p:nvPr/>
        </p:nvSpPr>
        <p:spPr>
          <a:xfrm flipV="1">
            <a:off x="2939007" y="3462279"/>
            <a:ext cx="5257800" cy="1332982"/>
          </a:xfrm>
          <a:custGeom>
            <a:avLst/>
            <a:gdLst>
              <a:gd name="connsiteX0" fmla="*/ 0 w 5257800"/>
              <a:gd name="connsiteY0" fmla="*/ 136193 h 1332982"/>
              <a:gd name="connsiteX1" fmla="*/ 3240741 w 5257800"/>
              <a:gd name="connsiteY1" fmla="*/ 109299 h 1332982"/>
              <a:gd name="connsiteX2" fmla="*/ 5257800 w 5257800"/>
              <a:gd name="connsiteY2" fmla="*/ 1332982 h 1332982"/>
            </a:gdLst>
            <a:ahLst/>
            <a:cxnLst>
              <a:cxn ang="0">
                <a:pos x="connsiteX0" y="connsiteY0"/>
              </a:cxn>
              <a:cxn ang="0">
                <a:pos x="connsiteX1" y="connsiteY1"/>
              </a:cxn>
              <a:cxn ang="0">
                <a:pos x="connsiteX2" y="connsiteY2"/>
              </a:cxn>
            </a:cxnLst>
            <a:rect l="l" t="t" r="r" b="b"/>
            <a:pathLst>
              <a:path w="5257800" h="1332982">
                <a:moveTo>
                  <a:pt x="0" y="136193"/>
                </a:moveTo>
                <a:cubicBezTo>
                  <a:pt x="1182220" y="23013"/>
                  <a:pt x="2364441" y="-90166"/>
                  <a:pt x="3240741" y="109299"/>
                </a:cubicBezTo>
                <a:cubicBezTo>
                  <a:pt x="4117041" y="308764"/>
                  <a:pt x="4687420" y="820873"/>
                  <a:pt x="5257800" y="1332982"/>
                </a:cubicBezTo>
              </a:path>
            </a:pathLst>
          </a:custGeom>
          <a:noFill/>
          <a:ln w="34925">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a:extLst>
              <a:ext uri="{FF2B5EF4-FFF2-40B4-BE49-F238E27FC236}">
                <a16:creationId xmlns:a16="http://schemas.microsoft.com/office/drawing/2014/main" id="{4DDC7982-2EB5-D847-972F-56F9D78F1EDC}"/>
              </a:ext>
            </a:extLst>
          </p:cNvPr>
          <p:cNvSpPr/>
          <p:nvPr/>
        </p:nvSpPr>
        <p:spPr>
          <a:xfrm flipV="1">
            <a:off x="2750748" y="1724475"/>
            <a:ext cx="5217459" cy="2635894"/>
          </a:xfrm>
          <a:custGeom>
            <a:avLst/>
            <a:gdLst>
              <a:gd name="connsiteX0" fmla="*/ 0 w 5217459"/>
              <a:gd name="connsiteY0" fmla="*/ 0 h 2635894"/>
              <a:gd name="connsiteX1" fmla="*/ 2299447 w 5217459"/>
              <a:gd name="connsiteY1" fmla="*/ 1223682 h 2635894"/>
              <a:gd name="connsiteX2" fmla="*/ 3039035 w 5217459"/>
              <a:gd name="connsiteY2" fmla="*/ 2635623 h 2635894"/>
              <a:gd name="connsiteX3" fmla="*/ 5217459 w 5217459"/>
              <a:gd name="connsiteY3" fmla="*/ 1317811 h 2635894"/>
            </a:gdLst>
            <a:ahLst/>
            <a:cxnLst>
              <a:cxn ang="0">
                <a:pos x="connsiteX0" y="connsiteY0"/>
              </a:cxn>
              <a:cxn ang="0">
                <a:pos x="connsiteX1" y="connsiteY1"/>
              </a:cxn>
              <a:cxn ang="0">
                <a:pos x="connsiteX2" y="connsiteY2"/>
              </a:cxn>
              <a:cxn ang="0">
                <a:pos x="connsiteX3" y="connsiteY3"/>
              </a:cxn>
            </a:cxnLst>
            <a:rect l="l" t="t" r="r" b="b"/>
            <a:pathLst>
              <a:path w="5217459" h="2635894">
                <a:moveTo>
                  <a:pt x="0" y="0"/>
                </a:moveTo>
                <a:cubicBezTo>
                  <a:pt x="896470" y="392205"/>
                  <a:pt x="1792941" y="784411"/>
                  <a:pt x="2299447" y="1223682"/>
                </a:cubicBezTo>
                <a:cubicBezTo>
                  <a:pt x="2805953" y="1662953"/>
                  <a:pt x="2552700" y="2619935"/>
                  <a:pt x="3039035" y="2635623"/>
                </a:cubicBezTo>
                <a:cubicBezTo>
                  <a:pt x="3525370" y="2651311"/>
                  <a:pt x="4371414" y="1984561"/>
                  <a:pt x="5217459" y="1317811"/>
                </a:cubicBezTo>
              </a:path>
            </a:pathLst>
          </a:custGeom>
          <a:noFill/>
          <a:ln w="34925">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21E0A42-CFF0-A744-B17E-9B1D974D44F5}"/>
              </a:ext>
            </a:extLst>
          </p:cNvPr>
          <p:cNvSpPr txBox="1"/>
          <p:nvPr/>
        </p:nvSpPr>
        <p:spPr>
          <a:xfrm>
            <a:off x="3523130" y="710289"/>
            <a:ext cx="2805833" cy="461665"/>
          </a:xfrm>
          <a:prstGeom prst="rect">
            <a:avLst/>
          </a:prstGeom>
          <a:noFill/>
          <a:ln w="25400">
            <a:solidFill>
              <a:schemeClr val="tx1"/>
            </a:solidFill>
          </a:ln>
        </p:spPr>
        <p:txBody>
          <a:bodyPr wrap="none" rtlCol="0">
            <a:spAutoFit/>
          </a:bodyPr>
          <a:lstStyle/>
          <a:p>
            <a:r>
              <a:rPr lang="en-US" sz="2400" dirty="0"/>
              <a:t>Forward propagation</a:t>
            </a:r>
          </a:p>
        </p:txBody>
      </p:sp>
      <p:sp>
        <p:nvSpPr>
          <p:cNvPr id="59" name="TextBox 58">
            <a:extLst>
              <a:ext uri="{FF2B5EF4-FFF2-40B4-BE49-F238E27FC236}">
                <a16:creationId xmlns:a16="http://schemas.microsoft.com/office/drawing/2014/main" id="{2B575758-F13C-5A4E-BAA4-96DA0481520B}"/>
              </a:ext>
            </a:extLst>
          </p:cNvPr>
          <p:cNvSpPr txBox="1"/>
          <p:nvPr/>
        </p:nvSpPr>
        <p:spPr>
          <a:xfrm>
            <a:off x="7764853" y="4213885"/>
            <a:ext cx="1459823" cy="461665"/>
          </a:xfrm>
          <a:prstGeom prst="rect">
            <a:avLst/>
          </a:prstGeom>
          <a:noFill/>
        </p:spPr>
        <p:txBody>
          <a:bodyPr wrap="none" rtlCol="0">
            <a:spAutoFit/>
          </a:bodyPr>
          <a:lstStyle/>
          <a:p>
            <a:r>
              <a:rPr lang="en-US" sz="2400" dirty="0"/>
              <a:t>Prediction</a:t>
            </a:r>
          </a:p>
        </p:txBody>
      </p:sp>
      <p:cxnSp>
        <p:nvCxnSpPr>
          <p:cNvPr id="63" name="Straight Arrow Connector 62">
            <a:extLst>
              <a:ext uri="{FF2B5EF4-FFF2-40B4-BE49-F238E27FC236}">
                <a16:creationId xmlns:a16="http://schemas.microsoft.com/office/drawing/2014/main" id="{B7EF3A4C-F1BB-D443-A995-7045377232B0}"/>
              </a:ext>
            </a:extLst>
          </p:cNvPr>
          <p:cNvCxnSpPr>
            <a:cxnSpLocks/>
          </p:cNvCxnSpPr>
          <p:nvPr/>
        </p:nvCxnSpPr>
        <p:spPr>
          <a:xfrm>
            <a:off x="8275042" y="3358222"/>
            <a:ext cx="8347" cy="885944"/>
          </a:xfrm>
          <a:prstGeom prst="straightConnector1">
            <a:avLst/>
          </a:prstGeom>
          <a:ln w="3492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9F48100-1D81-C34F-AD7A-C56D3FC62C62}"/>
              </a:ext>
            </a:extLst>
          </p:cNvPr>
          <p:cNvSpPr txBox="1"/>
          <p:nvPr/>
        </p:nvSpPr>
        <p:spPr>
          <a:xfrm>
            <a:off x="4437530" y="5235741"/>
            <a:ext cx="4779642" cy="461665"/>
          </a:xfrm>
          <a:prstGeom prst="rect">
            <a:avLst/>
          </a:prstGeom>
          <a:noFill/>
        </p:spPr>
        <p:txBody>
          <a:bodyPr wrap="none" rtlCol="0">
            <a:spAutoFit/>
          </a:bodyPr>
          <a:lstStyle/>
          <a:p>
            <a:r>
              <a:rPr lang="en-US" sz="2400" dirty="0"/>
              <a:t>Loss = ½(Actual output - prediction)</a:t>
            </a:r>
            <a:r>
              <a:rPr lang="en-US" sz="2400" baseline="30000" dirty="0"/>
              <a:t>2</a:t>
            </a:r>
          </a:p>
        </p:txBody>
      </p:sp>
      <p:sp>
        <p:nvSpPr>
          <p:cNvPr id="65" name="TextBox 64">
            <a:extLst>
              <a:ext uri="{FF2B5EF4-FFF2-40B4-BE49-F238E27FC236}">
                <a16:creationId xmlns:a16="http://schemas.microsoft.com/office/drawing/2014/main" id="{3A6493FD-FBC7-974A-BCA2-061FEF48752D}"/>
              </a:ext>
            </a:extLst>
          </p:cNvPr>
          <p:cNvSpPr txBox="1"/>
          <p:nvPr/>
        </p:nvSpPr>
        <p:spPr>
          <a:xfrm>
            <a:off x="2893235" y="5877108"/>
            <a:ext cx="6315319" cy="461665"/>
          </a:xfrm>
          <a:prstGeom prst="rect">
            <a:avLst/>
          </a:prstGeom>
          <a:noFill/>
        </p:spPr>
        <p:txBody>
          <a:bodyPr wrap="none" rtlCol="0">
            <a:spAutoFit/>
          </a:bodyPr>
          <a:lstStyle/>
          <a:p>
            <a:r>
              <a:rPr lang="en-US" sz="2400" dirty="0"/>
              <a:t>Optimization: Adjust parameters to minimize loss</a:t>
            </a:r>
            <a:endParaRPr lang="en-US" sz="2400" baseline="30000" dirty="0"/>
          </a:p>
        </p:txBody>
      </p:sp>
    </p:spTree>
    <p:extLst>
      <p:ext uri="{BB962C8B-B14F-4D97-AF65-F5344CB8AC3E}">
        <p14:creationId xmlns:p14="http://schemas.microsoft.com/office/powerpoint/2010/main" val="225513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4" grpId="0" animBg="1"/>
      <p:bldP spid="53" grpId="0" animBg="1"/>
      <p:bldP spid="17" grpId="0" animBg="1"/>
      <p:bldP spid="18" grpId="0" animBg="1"/>
      <p:bldP spid="57" grpId="0" animBg="1"/>
      <p:bldP spid="58" grpId="0" animBg="1"/>
      <p:bldP spid="19" grpId="0" animBg="1"/>
      <p:bldP spid="59" grpId="0"/>
      <p:bldP spid="64" grpId="0"/>
      <p:bldP spid="6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a:extLst>
              <a:ext uri="{FF2B5EF4-FFF2-40B4-BE49-F238E27FC236}">
                <a16:creationId xmlns:a16="http://schemas.microsoft.com/office/drawing/2014/main" id="{A0268F81-5F31-BA40-98B5-95CB59898E9E}"/>
              </a:ext>
            </a:extLst>
          </p:cNvPr>
          <p:cNvCxnSpPr>
            <a:cxnSpLocks/>
            <a:stCxn id="4" idx="6"/>
            <a:endCxn id="6" idx="2"/>
          </p:cNvCxnSpPr>
          <p:nvPr/>
        </p:nvCxnSpPr>
        <p:spPr>
          <a:xfrm>
            <a:off x="6212542" y="1936377"/>
            <a:ext cx="1647267" cy="12469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FF51C0E-300C-834B-BEA1-2904C5FF0125}"/>
              </a:ext>
            </a:extLst>
          </p:cNvPr>
          <p:cNvCxnSpPr>
            <a:cxnSpLocks/>
            <a:stCxn id="5" idx="6"/>
            <a:endCxn id="6" idx="2"/>
          </p:cNvCxnSpPr>
          <p:nvPr/>
        </p:nvCxnSpPr>
        <p:spPr>
          <a:xfrm flipV="1">
            <a:off x="6212542" y="3183327"/>
            <a:ext cx="1647267" cy="11816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AE2DA-0FBA-4D44-BE8F-515312360F61}"/>
              </a:ext>
            </a:extLst>
          </p:cNvPr>
          <p:cNvCxnSpPr>
            <a:stCxn id="2" idx="6"/>
            <a:endCxn id="4" idx="2"/>
          </p:cNvCxnSpPr>
          <p:nvPr/>
        </p:nvCxnSpPr>
        <p:spPr>
          <a:xfrm>
            <a:off x="3523130" y="1936377"/>
            <a:ext cx="18288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EC1855-0F0E-DF41-A20F-98E161E1630B}"/>
              </a:ext>
            </a:extLst>
          </p:cNvPr>
          <p:cNvCxnSpPr>
            <a:cxnSpLocks/>
            <a:stCxn id="2" idx="6"/>
            <a:endCxn id="5" idx="1"/>
          </p:cNvCxnSpPr>
          <p:nvPr/>
        </p:nvCxnSpPr>
        <p:spPr>
          <a:xfrm>
            <a:off x="3523130" y="1936377"/>
            <a:ext cx="1954834" cy="212430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87828F-517E-E24A-A82A-2DF92AD3907C}"/>
              </a:ext>
            </a:extLst>
          </p:cNvPr>
          <p:cNvCxnSpPr>
            <a:cxnSpLocks/>
            <a:stCxn id="3" idx="6"/>
            <a:endCxn id="4" idx="3"/>
          </p:cNvCxnSpPr>
          <p:nvPr/>
        </p:nvCxnSpPr>
        <p:spPr>
          <a:xfrm flipV="1">
            <a:off x="3523130" y="2240649"/>
            <a:ext cx="1954834" cy="2112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9ED3A5-7FD2-F24A-9966-F6F95CE4BD5A}"/>
              </a:ext>
            </a:extLst>
          </p:cNvPr>
          <p:cNvCxnSpPr>
            <a:cxnSpLocks/>
            <a:stCxn id="3" idx="6"/>
            <a:endCxn id="5" idx="2"/>
          </p:cNvCxnSpPr>
          <p:nvPr/>
        </p:nvCxnSpPr>
        <p:spPr>
          <a:xfrm>
            <a:off x="3523130" y="4352728"/>
            <a:ext cx="1828800" cy="1222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97D23840-227D-234D-9E65-655BEB0A0C5A}"/>
              </a:ext>
            </a:extLst>
          </p:cNvPr>
          <p:cNvSpPr/>
          <p:nvPr/>
        </p:nvSpPr>
        <p:spPr>
          <a:xfrm>
            <a:off x="2662518" y="1506071"/>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EE20C92-6497-A04E-A5D0-01ACBD442F76}"/>
              </a:ext>
            </a:extLst>
          </p:cNvPr>
          <p:cNvSpPr/>
          <p:nvPr/>
        </p:nvSpPr>
        <p:spPr>
          <a:xfrm>
            <a:off x="2662518" y="3922422"/>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1727A7D-3A01-AF46-B078-54074A7716F0}"/>
              </a:ext>
            </a:extLst>
          </p:cNvPr>
          <p:cNvSpPr/>
          <p:nvPr/>
        </p:nvSpPr>
        <p:spPr>
          <a:xfrm>
            <a:off x="5351930" y="1506071"/>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27B294-79B6-1942-85B2-DDCABD84FDA1}"/>
              </a:ext>
            </a:extLst>
          </p:cNvPr>
          <p:cNvSpPr/>
          <p:nvPr/>
        </p:nvSpPr>
        <p:spPr>
          <a:xfrm>
            <a:off x="5351930" y="3934649"/>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15B3D4-6FB4-8C4C-BBDC-6ED93F4B1F02}"/>
              </a:ext>
            </a:extLst>
          </p:cNvPr>
          <p:cNvSpPr/>
          <p:nvPr/>
        </p:nvSpPr>
        <p:spPr>
          <a:xfrm>
            <a:off x="7859809" y="2753021"/>
            <a:ext cx="860612" cy="86061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8BC0E8B-8DEA-B048-9662-840024467BE8}"/>
              </a:ext>
            </a:extLst>
          </p:cNvPr>
          <p:cNvSpPr/>
          <p:nvPr/>
        </p:nvSpPr>
        <p:spPr>
          <a:xfrm>
            <a:off x="4450977" y="1701053"/>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3BF1C85-163B-3549-A48A-148039A436F2}"/>
              </a:ext>
            </a:extLst>
          </p:cNvPr>
          <p:cNvSpPr/>
          <p:nvPr/>
        </p:nvSpPr>
        <p:spPr>
          <a:xfrm>
            <a:off x="4706471" y="2495979"/>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5CDA38F-328F-E441-89CE-2C42FAB3A811}"/>
              </a:ext>
            </a:extLst>
          </p:cNvPr>
          <p:cNvSpPr/>
          <p:nvPr/>
        </p:nvSpPr>
        <p:spPr>
          <a:xfrm>
            <a:off x="4639236" y="3302802"/>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C36CA11-218B-6F4D-8B59-2AC14A951E9B}"/>
              </a:ext>
            </a:extLst>
          </p:cNvPr>
          <p:cNvSpPr/>
          <p:nvPr/>
        </p:nvSpPr>
        <p:spPr>
          <a:xfrm>
            <a:off x="4450977" y="4161535"/>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4B2BBC2-1B96-4E46-965E-E0EF61701043}"/>
              </a:ext>
            </a:extLst>
          </p:cNvPr>
          <p:cNvSpPr/>
          <p:nvPr/>
        </p:nvSpPr>
        <p:spPr>
          <a:xfrm>
            <a:off x="6771454" y="2396674"/>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129514D-0B4A-0E46-8BF9-196F525C764A}"/>
              </a:ext>
            </a:extLst>
          </p:cNvPr>
          <p:cNvSpPr/>
          <p:nvPr/>
        </p:nvSpPr>
        <p:spPr>
          <a:xfrm>
            <a:off x="6771454" y="3500717"/>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5C2BBED-2730-8D41-9843-42DFFA171F9E}"/>
              </a:ext>
            </a:extLst>
          </p:cNvPr>
          <p:cNvSpPr txBox="1"/>
          <p:nvPr/>
        </p:nvSpPr>
        <p:spPr>
          <a:xfrm>
            <a:off x="2915719" y="1621586"/>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1</a:t>
            </a:r>
          </a:p>
        </p:txBody>
      </p:sp>
      <p:sp>
        <p:nvSpPr>
          <p:cNvPr id="41" name="TextBox 40">
            <a:extLst>
              <a:ext uri="{FF2B5EF4-FFF2-40B4-BE49-F238E27FC236}">
                <a16:creationId xmlns:a16="http://schemas.microsoft.com/office/drawing/2014/main" id="{71A2C6CA-1163-6540-B7BB-2BD4EB8662A5}"/>
              </a:ext>
            </a:extLst>
          </p:cNvPr>
          <p:cNvSpPr txBox="1"/>
          <p:nvPr/>
        </p:nvSpPr>
        <p:spPr>
          <a:xfrm>
            <a:off x="2910708" y="4060683"/>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2</a:t>
            </a:r>
          </a:p>
        </p:txBody>
      </p:sp>
      <p:sp>
        <p:nvSpPr>
          <p:cNvPr id="42" name="TextBox 41">
            <a:extLst>
              <a:ext uri="{FF2B5EF4-FFF2-40B4-BE49-F238E27FC236}">
                <a16:creationId xmlns:a16="http://schemas.microsoft.com/office/drawing/2014/main" id="{8C01FE35-DD12-8A4C-A4E8-35BBCDB49056}"/>
              </a:ext>
            </a:extLst>
          </p:cNvPr>
          <p:cNvSpPr txBox="1"/>
          <p:nvPr/>
        </p:nvSpPr>
        <p:spPr>
          <a:xfrm>
            <a:off x="8050450" y="2921717"/>
            <a:ext cx="609462" cy="523220"/>
          </a:xfrm>
          <a:prstGeom prst="rect">
            <a:avLst/>
          </a:prstGeom>
          <a:noFill/>
        </p:spPr>
        <p:txBody>
          <a:bodyPr wrap="none" rtlCol="0">
            <a:spAutoFit/>
          </a:bodyPr>
          <a:lstStyle/>
          <a:p>
            <a:r>
              <a:rPr lang="en-US" sz="2800" dirty="0">
                <a:latin typeface="Lucida Bright" panose="02040602050505020304" pitchFamily="18" charset="77"/>
              </a:rPr>
              <a:t>O</a:t>
            </a:r>
            <a:r>
              <a:rPr lang="en-US" sz="2800" baseline="-25000" dirty="0">
                <a:latin typeface="Lucida Bright" panose="02040602050505020304" pitchFamily="18" charset="77"/>
              </a:rPr>
              <a:t>1</a:t>
            </a:r>
          </a:p>
        </p:txBody>
      </p:sp>
      <p:sp>
        <p:nvSpPr>
          <p:cNvPr id="43" name="TextBox 42">
            <a:extLst>
              <a:ext uri="{FF2B5EF4-FFF2-40B4-BE49-F238E27FC236}">
                <a16:creationId xmlns:a16="http://schemas.microsoft.com/office/drawing/2014/main" id="{D9574D98-317A-5A42-B9D1-EB4CD48EB8DF}"/>
              </a:ext>
            </a:extLst>
          </p:cNvPr>
          <p:cNvSpPr txBox="1"/>
          <p:nvPr/>
        </p:nvSpPr>
        <p:spPr>
          <a:xfrm>
            <a:off x="4477871" y="1632104"/>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1</a:t>
            </a:r>
          </a:p>
        </p:txBody>
      </p:sp>
      <p:sp>
        <p:nvSpPr>
          <p:cNvPr id="44" name="TextBox 43">
            <a:extLst>
              <a:ext uri="{FF2B5EF4-FFF2-40B4-BE49-F238E27FC236}">
                <a16:creationId xmlns:a16="http://schemas.microsoft.com/office/drawing/2014/main" id="{07919D84-6802-AA41-9279-791CEBF86522}"/>
              </a:ext>
            </a:extLst>
          </p:cNvPr>
          <p:cNvSpPr txBox="1"/>
          <p:nvPr/>
        </p:nvSpPr>
        <p:spPr>
          <a:xfrm>
            <a:off x="4766983" y="2435632"/>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2</a:t>
            </a:r>
          </a:p>
        </p:txBody>
      </p:sp>
      <p:sp>
        <p:nvSpPr>
          <p:cNvPr id="45" name="TextBox 44">
            <a:extLst>
              <a:ext uri="{FF2B5EF4-FFF2-40B4-BE49-F238E27FC236}">
                <a16:creationId xmlns:a16="http://schemas.microsoft.com/office/drawing/2014/main" id="{2DA23AFF-6ED2-0B4F-BCBD-7FF116272467}"/>
              </a:ext>
            </a:extLst>
          </p:cNvPr>
          <p:cNvSpPr txBox="1"/>
          <p:nvPr/>
        </p:nvSpPr>
        <p:spPr>
          <a:xfrm>
            <a:off x="4657511" y="323068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3</a:t>
            </a:r>
          </a:p>
        </p:txBody>
      </p:sp>
      <p:sp>
        <p:nvSpPr>
          <p:cNvPr id="46" name="TextBox 45">
            <a:extLst>
              <a:ext uri="{FF2B5EF4-FFF2-40B4-BE49-F238E27FC236}">
                <a16:creationId xmlns:a16="http://schemas.microsoft.com/office/drawing/2014/main" id="{F0551375-6346-044E-A8B5-9232C7E7A857}"/>
              </a:ext>
            </a:extLst>
          </p:cNvPr>
          <p:cNvSpPr txBox="1"/>
          <p:nvPr/>
        </p:nvSpPr>
        <p:spPr>
          <a:xfrm>
            <a:off x="4485081" y="4084491"/>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4</a:t>
            </a:r>
          </a:p>
        </p:txBody>
      </p:sp>
      <p:sp>
        <p:nvSpPr>
          <p:cNvPr id="47" name="TextBox 46">
            <a:extLst>
              <a:ext uri="{FF2B5EF4-FFF2-40B4-BE49-F238E27FC236}">
                <a16:creationId xmlns:a16="http://schemas.microsoft.com/office/drawing/2014/main" id="{39003A54-7C85-6143-A209-114622927B71}"/>
              </a:ext>
            </a:extLst>
          </p:cNvPr>
          <p:cNvSpPr txBox="1"/>
          <p:nvPr/>
        </p:nvSpPr>
        <p:spPr>
          <a:xfrm>
            <a:off x="6787592" y="2298242"/>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5</a:t>
            </a:r>
          </a:p>
        </p:txBody>
      </p:sp>
      <p:sp>
        <p:nvSpPr>
          <p:cNvPr id="48" name="TextBox 47">
            <a:extLst>
              <a:ext uri="{FF2B5EF4-FFF2-40B4-BE49-F238E27FC236}">
                <a16:creationId xmlns:a16="http://schemas.microsoft.com/office/drawing/2014/main" id="{B9D2B7F9-3000-9A42-9382-E4200D84918E}"/>
              </a:ext>
            </a:extLst>
          </p:cNvPr>
          <p:cNvSpPr txBox="1"/>
          <p:nvPr/>
        </p:nvSpPr>
        <p:spPr>
          <a:xfrm>
            <a:off x="6794248" y="3448144"/>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6</a:t>
            </a:r>
          </a:p>
        </p:txBody>
      </p:sp>
      <p:sp>
        <p:nvSpPr>
          <p:cNvPr id="49" name="TextBox 48">
            <a:extLst>
              <a:ext uri="{FF2B5EF4-FFF2-40B4-BE49-F238E27FC236}">
                <a16:creationId xmlns:a16="http://schemas.microsoft.com/office/drawing/2014/main" id="{8533B4F2-3255-6446-AE8A-93A25CD13C56}"/>
              </a:ext>
            </a:extLst>
          </p:cNvPr>
          <p:cNvSpPr txBox="1"/>
          <p:nvPr/>
        </p:nvSpPr>
        <p:spPr>
          <a:xfrm>
            <a:off x="5538484" y="1632104"/>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1</a:t>
            </a:r>
          </a:p>
        </p:txBody>
      </p:sp>
      <p:sp>
        <p:nvSpPr>
          <p:cNvPr id="50" name="TextBox 49">
            <a:extLst>
              <a:ext uri="{FF2B5EF4-FFF2-40B4-BE49-F238E27FC236}">
                <a16:creationId xmlns:a16="http://schemas.microsoft.com/office/drawing/2014/main" id="{B407A9B1-1EC0-8A4A-B089-32779ACB0FB6}"/>
              </a:ext>
            </a:extLst>
          </p:cNvPr>
          <p:cNvSpPr txBox="1"/>
          <p:nvPr/>
        </p:nvSpPr>
        <p:spPr>
          <a:xfrm>
            <a:off x="5538484" y="4052246"/>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2</a:t>
            </a:r>
          </a:p>
        </p:txBody>
      </p:sp>
      <p:sp>
        <p:nvSpPr>
          <p:cNvPr id="19" name="TextBox 18">
            <a:extLst>
              <a:ext uri="{FF2B5EF4-FFF2-40B4-BE49-F238E27FC236}">
                <a16:creationId xmlns:a16="http://schemas.microsoft.com/office/drawing/2014/main" id="{621E0A42-CFF0-A744-B17E-9B1D974D44F5}"/>
              </a:ext>
            </a:extLst>
          </p:cNvPr>
          <p:cNvSpPr txBox="1"/>
          <p:nvPr/>
        </p:nvSpPr>
        <p:spPr>
          <a:xfrm>
            <a:off x="3523130" y="710289"/>
            <a:ext cx="2352824" cy="461665"/>
          </a:xfrm>
          <a:prstGeom prst="rect">
            <a:avLst/>
          </a:prstGeom>
          <a:noFill/>
          <a:ln w="25400">
            <a:solidFill>
              <a:schemeClr val="tx1"/>
            </a:solidFill>
          </a:ln>
        </p:spPr>
        <p:txBody>
          <a:bodyPr wrap="none" rtlCol="0">
            <a:spAutoFit/>
          </a:bodyPr>
          <a:lstStyle/>
          <a:p>
            <a:r>
              <a:rPr lang="en-US" sz="2400" dirty="0"/>
              <a:t>Back propagation</a:t>
            </a:r>
          </a:p>
        </p:txBody>
      </p:sp>
      <p:sp>
        <p:nvSpPr>
          <p:cNvPr id="59" name="TextBox 58">
            <a:extLst>
              <a:ext uri="{FF2B5EF4-FFF2-40B4-BE49-F238E27FC236}">
                <a16:creationId xmlns:a16="http://schemas.microsoft.com/office/drawing/2014/main" id="{2B575758-F13C-5A4E-BAA4-96DA0481520B}"/>
              </a:ext>
            </a:extLst>
          </p:cNvPr>
          <p:cNvSpPr txBox="1"/>
          <p:nvPr/>
        </p:nvSpPr>
        <p:spPr>
          <a:xfrm>
            <a:off x="7764853" y="4213885"/>
            <a:ext cx="1459823" cy="461665"/>
          </a:xfrm>
          <a:prstGeom prst="rect">
            <a:avLst/>
          </a:prstGeom>
          <a:noFill/>
        </p:spPr>
        <p:txBody>
          <a:bodyPr wrap="none" rtlCol="0">
            <a:spAutoFit/>
          </a:bodyPr>
          <a:lstStyle/>
          <a:p>
            <a:r>
              <a:rPr lang="en-US" sz="2400" dirty="0"/>
              <a:t>Prediction</a:t>
            </a:r>
          </a:p>
        </p:txBody>
      </p:sp>
      <p:sp>
        <p:nvSpPr>
          <p:cNvPr id="64" name="TextBox 63">
            <a:extLst>
              <a:ext uri="{FF2B5EF4-FFF2-40B4-BE49-F238E27FC236}">
                <a16:creationId xmlns:a16="http://schemas.microsoft.com/office/drawing/2014/main" id="{29F48100-1D81-C34F-AD7A-C56D3FC62C62}"/>
              </a:ext>
            </a:extLst>
          </p:cNvPr>
          <p:cNvSpPr txBox="1"/>
          <p:nvPr/>
        </p:nvSpPr>
        <p:spPr>
          <a:xfrm>
            <a:off x="4437530" y="5235741"/>
            <a:ext cx="4779642" cy="461665"/>
          </a:xfrm>
          <a:prstGeom prst="rect">
            <a:avLst/>
          </a:prstGeom>
          <a:noFill/>
        </p:spPr>
        <p:txBody>
          <a:bodyPr wrap="none" rtlCol="0">
            <a:spAutoFit/>
          </a:bodyPr>
          <a:lstStyle/>
          <a:p>
            <a:r>
              <a:rPr lang="en-US" sz="2400" dirty="0"/>
              <a:t>Loss = ½(Actual output - prediction)</a:t>
            </a:r>
            <a:r>
              <a:rPr lang="en-US" sz="2400" baseline="30000" dirty="0"/>
              <a:t>2</a:t>
            </a:r>
          </a:p>
        </p:txBody>
      </p:sp>
      <p:sp>
        <p:nvSpPr>
          <p:cNvPr id="65" name="TextBox 64">
            <a:extLst>
              <a:ext uri="{FF2B5EF4-FFF2-40B4-BE49-F238E27FC236}">
                <a16:creationId xmlns:a16="http://schemas.microsoft.com/office/drawing/2014/main" id="{3A6493FD-FBC7-974A-BCA2-061FEF48752D}"/>
              </a:ext>
            </a:extLst>
          </p:cNvPr>
          <p:cNvSpPr txBox="1"/>
          <p:nvPr/>
        </p:nvSpPr>
        <p:spPr>
          <a:xfrm>
            <a:off x="2893235" y="5877108"/>
            <a:ext cx="6315319" cy="461665"/>
          </a:xfrm>
          <a:prstGeom prst="rect">
            <a:avLst/>
          </a:prstGeom>
          <a:noFill/>
        </p:spPr>
        <p:txBody>
          <a:bodyPr wrap="none" rtlCol="0">
            <a:spAutoFit/>
          </a:bodyPr>
          <a:lstStyle/>
          <a:p>
            <a:r>
              <a:rPr lang="en-US" sz="2400" dirty="0"/>
              <a:t>Optimization: Adjust parameters to minimize loss</a:t>
            </a:r>
            <a:endParaRPr lang="en-US" sz="2400" baseline="30000" dirty="0"/>
          </a:p>
        </p:txBody>
      </p:sp>
      <p:sp>
        <p:nvSpPr>
          <p:cNvPr id="7" name="Freeform 6">
            <a:extLst>
              <a:ext uri="{FF2B5EF4-FFF2-40B4-BE49-F238E27FC236}">
                <a16:creationId xmlns:a16="http://schemas.microsoft.com/office/drawing/2014/main" id="{DB322D37-3661-4E44-9B06-2770E83D7EAB}"/>
              </a:ext>
            </a:extLst>
          </p:cNvPr>
          <p:cNvSpPr/>
          <p:nvPr/>
        </p:nvSpPr>
        <p:spPr>
          <a:xfrm>
            <a:off x="5109882" y="1748984"/>
            <a:ext cx="3353747" cy="4221510"/>
          </a:xfrm>
          <a:custGeom>
            <a:avLst/>
            <a:gdLst>
              <a:gd name="connsiteX0" fmla="*/ 3039036 w 3353747"/>
              <a:gd name="connsiteY0" fmla="*/ 4221510 h 4221510"/>
              <a:gd name="connsiteX1" fmla="*/ 3173506 w 3353747"/>
              <a:gd name="connsiteY1" fmla="*/ 1491757 h 4221510"/>
              <a:gd name="connsiteX2" fmla="*/ 887506 w 3353747"/>
              <a:gd name="connsiteY2" fmla="*/ 173945 h 4221510"/>
              <a:gd name="connsiteX3" fmla="*/ 0 w 3353747"/>
              <a:gd name="connsiteY3" fmla="*/ 52922 h 4221510"/>
            </a:gdLst>
            <a:ahLst/>
            <a:cxnLst>
              <a:cxn ang="0">
                <a:pos x="connsiteX0" y="connsiteY0"/>
              </a:cxn>
              <a:cxn ang="0">
                <a:pos x="connsiteX1" y="connsiteY1"/>
              </a:cxn>
              <a:cxn ang="0">
                <a:pos x="connsiteX2" y="connsiteY2"/>
              </a:cxn>
              <a:cxn ang="0">
                <a:pos x="connsiteX3" y="connsiteY3"/>
              </a:cxn>
            </a:cxnLst>
            <a:rect l="l" t="t" r="r" b="b"/>
            <a:pathLst>
              <a:path w="3353747" h="4221510">
                <a:moveTo>
                  <a:pt x="3039036" y="4221510"/>
                </a:moveTo>
                <a:cubicBezTo>
                  <a:pt x="3285565" y="3193930"/>
                  <a:pt x="3532094" y="2166351"/>
                  <a:pt x="3173506" y="1491757"/>
                </a:cubicBezTo>
                <a:cubicBezTo>
                  <a:pt x="2814918" y="817163"/>
                  <a:pt x="1416424" y="413751"/>
                  <a:pt x="887506" y="173945"/>
                </a:cubicBezTo>
                <a:cubicBezTo>
                  <a:pt x="358588" y="-65861"/>
                  <a:pt x="179294" y="-6470"/>
                  <a:pt x="0" y="52922"/>
                </a:cubicBezTo>
              </a:path>
            </a:pathLst>
          </a:custGeom>
          <a:noFill/>
          <a:ln w="34925">
            <a:solidFill>
              <a:srgbClr val="FF0000"/>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7B2D6430-273E-DD45-8708-3A4BBFCE7D69}"/>
              </a:ext>
            </a:extLst>
          </p:cNvPr>
          <p:cNvSpPr/>
          <p:nvPr/>
        </p:nvSpPr>
        <p:spPr>
          <a:xfrm>
            <a:off x="5069541" y="2034006"/>
            <a:ext cx="3357317" cy="3909594"/>
          </a:xfrm>
          <a:custGeom>
            <a:avLst/>
            <a:gdLst>
              <a:gd name="connsiteX0" fmla="*/ 3079377 w 3357317"/>
              <a:gd name="connsiteY0" fmla="*/ 3909594 h 3909594"/>
              <a:gd name="connsiteX1" fmla="*/ 3146612 w 3357317"/>
              <a:gd name="connsiteY1" fmla="*/ 1193288 h 3909594"/>
              <a:gd name="connsiteX2" fmla="*/ 739588 w 3357317"/>
              <a:gd name="connsiteY2" fmla="*/ 36841 h 3909594"/>
              <a:gd name="connsiteX3" fmla="*/ 0 w 3357317"/>
              <a:gd name="connsiteY3" fmla="*/ 399912 h 3909594"/>
            </a:gdLst>
            <a:ahLst/>
            <a:cxnLst>
              <a:cxn ang="0">
                <a:pos x="connsiteX0" y="connsiteY0"/>
              </a:cxn>
              <a:cxn ang="0">
                <a:pos x="connsiteX1" y="connsiteY1"/>
              </a:cxn>
              <a:cxn ang="0">
                <a:pos x="connsiteX2" y="connsiteY2"/>
              </a:cxn>
              <a:cxn ang="0">
                <a:pos x="connsiteX3" y="connsiteY3"/>
              </a:cxn>
            </a:cxnLst>
            <a:rect l="l" t="t" r="r" b="b"/>
            <a:pathLst>
              <a:path w="3357317" h="3909594">
                <a:moveTo>
                  <a:pt x="3079377" y="3909594"/>
                </a:moveTo>
                <a:cubicBezTo>
                  <a:pt x="3307977" y="2874170"/>
                  <a:pt x="3536577" y="1838747"/>
                  <a:pt x="3146612" y="1193288"/>
                </a:cubicBezTo>
                <a:cubicBezTo>
                  <a:pt x="2756647" y="547829"/>
                  <a:pt x="1264023" y="169070"/>
                  <a:pt x="739588" y="36841"/>
                </a:cubicBezTo>
                <a:cubicBezTo>
                  <a:pt x="215153" y="-95388"/>
                  <a:pt x="107576" y="152262"/>
                  <a:pt x="0" y="399912"/>
                </a:cubicBezTo>
              </a:path>
            </a:pathLst>
          </a:custGeom>
          <a:noFill/>
          <a:ln w="34925">
            <a:solidFill>
              <a:srgbClr val="FF0000"/>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4E3EA2F4-21F7-D44A-8B4B-1B12D4635431}"/>
              </a:ext>
            </a:extLst>
          </p:cNvPr>
          <p:cNvSpPr/>
          <p:nvPr/>
        </p:nvSpPr>
        <p:spPr>
          <a:xfrm>
            <a:off x="5177118" y="3110027"/>
            <a:ext cx="3132759" cy="2806679"/>
          </a:xfrm>
          <a:custGeom>
            <a:avLst/>
            <a:gdLst>
              <a:gd name="connsiteX0" fmla="*/ 2971800 w 3132759"/>
              <a:gd name="connsiteY0" fmla="*/ 2806679 h 2806679"/>
              <a:gd name="connsiteX1" fmla="*/ 2891117 w 3132759"/>
              <a:gd name="connsiteY1" fmla="*/ 36585 h 2806679"/>
              <a:gd name="connsiteX2" fmla="*/ 672353 w 3132759"/>
              <a:gd name="connsiteY2" fmla="*/ 1179585 h 2806679"/>
              <a:gd name="connsiteX3" fmla="*/ 0 w 3132759"/>
              <a:gd name="connsiteY3" fmla="*/ 587914 h 2806679"/>
            </a:gdLst>
            <a:ahLst/>
            <a:cxnLst>
              <a:cxn ang="0">
                <a:pos x="connsiteX0" y="connsiteY0"/>
              </a:cxn>
              <a:cxn ang="0">
                <a:pos x="connsiteX1" y="connsiteY1"/>
              </a:cxn>
              <a:cxn ang="0">
                <a:pos x="connsiteX2" y="connsiteY2"/>
              </a:cxn>
              <a:cxn ang="0">
                <a:pos x="connsiteX3" y="connsiteY3"/>
              </a:cxn>
            </a:cxnLst>
            <a:rect l="l" t="t" r="r" b="b"/>
            <a:pathLst>
              <a:path w="3132759" h="2806679">
                <a:moveTo>
                  <a:pt x="2971800" y="2806679"/>
                </a:moveTo>
                <a:cubicBezTo>
                  <a:pt x="3123079" y="1557223"/>
                  <a:pt x="3274358" y="307767"/>
                  <a:pt x="2891117" y="36585"/>
                </a:cubicBezTo>
                <a:cubicBezTo>
                  <a:pt x="2507876" y="-234597"/>
                  <a:pt x="1154206" y="1087697"/>
                  <a:pt x="672353" y="1179585"/>
                </a:cubicBezTo>
                <a:cubicBezTo>
                  <a:pt x="190500" y="1271473"/>
                  <a:pt x="95250" y="929693"/>
                  <a:pt x="0" y="587914"/>
                </a:cubicBezTo>
              </a:path>
            </a:pathLst>
          </a:custGeom>
          <a:noFill/>
          <a:ln w="34925">
            <a:solidFill>
              <a:srgbClr val="FF0000"/>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4945CDB-DEA6-F448-B396-535791AA1D0B}"/>
              </a:ext>
            </a:extLst>
          </p:cNvPr>
          <p:cNvSpPr/>
          <p:nvPr/>
        </p:nvSpPr>
        <p:spPr>
          <a:xfrm>
            <a:off x="4812749" y="3403134"/>
            <a:ext cx="3538851" cy="2579264"/>
          </a:xfrm>
          <a:custGeom>
            <a:avLst/>
            <a:gdLst>
              <a:gd name="connsiteX0" fmla="*/ 3321424 w 3538851"/>
              <a:gd name="connsiteY0" fmla="*/ 2579264 h 2579264"/>
              <a:gd name="connsiteX1" fmla="*/ 3307977 w 3538851"/>
              <a:gd name="connsiteY1" fmla="*/ 24323 h 2579264"/>
              <a:gd name="connsiteX2" fmla="*/ 954741 w 3538851"/>
              <a:gd name="connsiteY2" fmla="*/ 1288346 h 2579264"/>
              <a:gd name="connsiteX3" fmla="*/ 0 w 3538851"/>
              <a:gd name="connsiteY3" fmla="*/ 1234558 h 2579264"/>
            </a:gdLst>
            <a:ahLst/>
            <a:cxnLst>
              <a:cxn ang="0">
                <a:pos x="connsiteX0" y="connsiteY0"/>
              </a:cxn>
              <a:cxn ang="0">
                <a:pos x="connsiteX1" y="connsiteY1"/>
              </a:cxn>
              <a:cxn ang="0">
                <a:pos x="connsiteX2" y="connsiteY2"/>
              </a:cxn>
              <a:cxn ang="0">
                <a:pos x="connsiteX3" y="connsiteY3"/>
              </a:cxn>
            </a:cxnLst>
            <a:rect l="l" t="t" r="r" b="b"/>
            <a:pathLst>
              <a:path w="3538851" h="2579264">
                <a:moveTo>
                  <a:pt x="3321424" y="2579264"/>
                </a:moveTo>
                <a:cubicBezTo>
                  <a:pt x="3511924" y="1409370"/>
                  <a:pt x="3702424" y="239476"/>
                  <a:pt x="3307977" y="24323"/>
                </a:cubicBezTo>
                <a:cubicBezTo>
                  <a:pt x="2913530" y="-190830"/>
                  <a:pt x="1506071" y="1086640"/>
                  <a:pt x="954741" y="1288346"/>
                </a:cubicBezTo>
                <a:cubicBezTo>
                  <a:pt x="403411" y="1490052"/>
                  <a:pt x="201705" y="1362305"/>
                  <a:pt x="0" y="1234558"/>
                </a:cubicBezTo>
              </a:path>
            </a:pathLst>
          </a:custGeom>
          <a:noFill/>
          <a:ln w="34925">
            <a:solidFill>
              <a:srgbClr val="FF0000"/>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243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500"/>
                                        <p:tgtEl>
                                          <p:spTgt spid="22"/>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a:extLst>
              <a:ext uri="{FF2B5EF4-FFF2-40B4-BE49-F238E27FC236}">
                <a16:creationId xmlns:a16="http://schemas.microsoft.com/office/drawing/2014/main" id="{A0268F81-5F31-BA40-98B5-95CB59898E9E}"/>
              </a:ext>
            </a:extLst>
          </p:cNvPr>
          <p:cNvCxnSpPr>
            <a:cxnSpLocks/>
            <a:stCxn id="4" idx="6"/>
            <a:endCxn id="6" idx="2"/>
          </p:cNvCxnSpPr>
          <p:nvPr/>
        </p:nvCxnSpPr>
        <p:spPr>
          <a:xfrm>
            <a:off x="4572000" y="1425388"/>
            <a:ext cx="1647267" cy="12469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FF51C0E-300C-834B-BEA1-2904C5FF0125}"/>
              </a:ext>
            </a:extLst>
          </p:cNvPr>
          <p:cNvCxnSpPr>
            <a:cxnSpLocks/>
            <a:stCxn id="5" idx="6"/>
            <a:endCxn id="6" idx="2"/>
          </p:cNvCxnSpPr>
          <p:nvPr/>
        </p:nvCxnSpPr>
        <p:spPr>
          <a:xfrm flipV="1">
            <a:off x="4572000" y="2672338"/>
            <a:ext cx="1647267" cy="11816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AE2DA-0FBA-4D44-BE8F-515312360F61}"/>
              </a:ext>
            </a:extLst>
          </p:cNvPr>
          <p:cNvCxnSpPr>
            <a:stCxn id="2" idx="6"/>
            <a:endCxn id="4" idx="2"/>
          </p:cNvCxnSpPr>
          <p:nvPr/>
        </p:nvCxnSpPr>
        <p:spPr>
          <a:xfrm>
            <a:off x="1882588" y="1425388"/>
            <a:ext cx="18288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EC1855-0F0E-DF41-A20F-98E161E1630B}"/>
              </a:ext>
            </a:extLst>
          </p:cNvPr>
          <p:cNvCxnSpPr>
            <a:cxnSpLocks/>
            <a:stCxn id="2" idx="6"/>
            <a:endCxn id="5" idx="1"/>
          </p:cNvCxnSpPr>
          <p:nvPr/>
        </p:nvCxnSpPr>
        <p:spPr>
          <a:xfrm>
            <a:off x="1882588" y="1425388"/>
            <a:ext cx="1954834" cy="212430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87828F-517E-E24A-A82A-2DF92AD3907C}"/>
              </a:ext>
            </a:extLst>
          </p:cNvPr>
          <p:cNvCxnSpPr>
            <a:cxnSpLocks/>
            <a:stCxn id="3" idx="6"/>
            <a:endCxn id="4" idx="3"/>
          </p:cNvCxnSpPr>
          <p:nvPr/>
        </p:nvCxnSpPr>
        <p:spPr>
          <a:xfrm flipV="1">
            <a:off x="1882588" y="1729660"/>
            <a:ext cx="1954834" cy="2112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9ED3A5-7FD2-F24A-9966-F6F95CE4BD5A}"/>
              </a:ext>
            </a:extLst>
          </p:cNvPr>
          <p:cNvCxnSpPr>
            <a:cxnSpLocks/>
            <a:stCxn id="3" idx="6"/>
            <a:endCxn id="5" idx="2"/>
          </p:cNvCxnSpPr>
          <p:nvPr/>
        </p:nvCxnSpPr>
        <p:spPr>
          <a:xfrm>
            <a:off x="1882588" y="3841739"/>
            <a:ext cx="1828800" cy="1222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97D23840-227D-234D-9E65-655BEB0A0C5A}"/>
              </a:ext>
            </a:extLst>
          </p:cNvPr>
          <p:cNvSpPr/>
          <p:nvPr/>
        </p:nvSpPr>
        <p:spPr>
          <a:xfrm>
            <a:off x="1021976" y="995082"/>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EE20C92-6497-A04E-A5D0-01ACBD442F76}"/>
              </a:ext>
            </a:extLst>
          </p:cNvPr>
          <p:cNvSpPr/>
          <p:nvPr/>
        </p:nvSpPr>
        <p:spPr>
          <a:xfrm>
            <a:off x="1021976" y="3411433"/>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1727A7D-3A01-AF46-B078-54074A7716F0}"/>
              </a:ext>
            </a:extLst>
          </p:cNvPr>
          <p:cNvSpPr/>
          <p:nvPr/>
        </p:nvSpPr>
        <p:spPr>
          <a:xfrm>
            <a:off x="3711388" y="995082"/>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27B294-79B6-1942-85B2-DDCABD84FDA1}"/>
              </a:ext>
            </a:extLst>
          </p:cNvPr>
          <p:cNvSpPr/>
          <p:nvPr/>
        </p:nvSpPr>
        <p:spPr>
          <a:xfrm>
            <a:off x="3711388" y="3423660"/>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15B3D4-6FB4-8C4C-BBDC-6ED93F4B1F02}"/>
              </a:ext>
            </a:extLst>
          </p:cNvPr>
          <p:cNvSpPr/>
          <p:nvPr/>
        </p:nvSpPr>
        <p:spPr>
          <a:xfrm>
            <a:off x="6219267" y="2242032"/>
            <a:ext cx="860612" cy="86061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8BC0E8B-8DEA-B048-9662-840024467BE8}"/>
              </a:ext>
            </a:extLst>
          </p:cNvPr>
          <p:cNvSpPr/>
          <p:nvPr/>
        </p:nvSpPr>
        <p:spPr>
          <a:xfrm>
            <a:off x="2810435" y="1190064"/>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3BF1C85-163B-3549-A48A-148039A436F2}"/>
              </a:ext>
            </a:extLst>
          </p:cNvPr>
          <p:cNvSpPr/>
          <p:nvPr/>
        </p:nvSpPr>
        <p:spPr>
          <a:xfrm>
            <a:off x="3065929" y="1984990"/>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5CDA38F-328F-E441-89CE-2C42FAB3A811}"/>
              </a:ext>
            </a:extLst>
          </p:cNvPr>
          <p:cNvSpPr/>
          <p:nvPr/>
        </p:nvSpPr>
        <p:spPr>
          <a:xfrm>
            <a:off x="2998694" y="2791813"/>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C36CA11-218B-6F4D-8B59-2AC14A951E9B}"/>
              </a:ext>
            </a:extLst>
          </p:cNvPr>
          <p:cNvSpPr/>
          <p:nvPr/>
        </p:nvSpPr>
        <p:spPr>
          <a:xfrm>
            <a:off x="2810435" y="3650546"/>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4B2BBC2-1B96-4E46-965E-E0EF61701043}"/>
              </a:ext>
            </a:extLst>
          </p:cNvPr>
          <p:cNvSpPr/>
          <p:nvPr/>
        </p:nvSpPr>
        <p:spPr>
          <a:xfrm>
            <a:off x="5130912" y="1885685"/>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129514D-0B4A-0E46-8BF9-196F525C764A}"/>
              </a:ext>
            </a:extLst>
          </p:cNvPr>
          <p:cNvSpPr/>
          <p:nvPr/>
        </p:nvSpPr>
        <p:spPr>
          <a:xfrm>
            <a:off x="5130912" y="2989728"/>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5C2BBED-2730-8D41-9843-42DFFA171F9E}"/>
              </a:ext>
            </a:extLst>
          </p:cNvPr>
          <p:cNvSpPr txBox="1"/>
          <p:nvPr/>
        </p:nvSpPr>
        <p:spPr>
          <a:xfrm>
            <a:off x="1275177" y="1110597"/>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1</a:t>
            </a:r>
          </a:p>
        </p:txBody>
      </p:sp>
      <p:sp>
        <p:nvSpPr>
          <p:cNvPr id="41" name="TextBox 40">
            <a:extLst>
              <a:ext uri="{FF2B5EF4-FFF2-40B4-BE49-F238E27FC236}">
                <a16:creationId xmlns:a16="http://schemas.microsoft.com/office/drawing/2014/main" id="{71A2C6CA-1163-6540-B7BB-2BD4EB8662A5}"/>
              </a:ext>
            </a:extLst>
          </p:cNvPr>
          <p:cNvSpPr txBox="1"/>
          <p:nvPr/>
        </p:nvSpPr>
        <p:spPr>
          <a:xfrm>
            <a:off x="1270166" y="3549694"/>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2</a:t>
            </a:r>
          </a:p>
        </p:txBody>
      </p:sp>
      <p:sp>
        <p:nvSpPr>
          <p:cNvPr id="42" name="TextBox 41">
            <a:extLst>
              <a:ext uri="{FF2B5EF4-FFF2-40B4-BE49-F238E27FC236}">
                <a16:creationId xmlns:a16="http://schemas.microsoft.com/office/drawing/2014/main" id="{8C01FE35-DD12-8A4C-A4E8-35BBCDB49056}"/>
              </a:ext>
            </a:extLst>
          </p:cNvPr>
          <p:cNvSpPr txBox="1"/>
          <p:nvPr/>
        </p:nvSpPr>
        <p:spPr>
          <a:xfrm>
            <a:off x="6409908" y="2410728"/>
            <a:ext cx="609462" cy="523220"/>
          </a:xfrm>
          <a:prstGeom prst="rect">
            <a:avLst/>
          </a:prstGeom>
          <a:noFill/>
        </p:spPr>
        <p:txBody>
          <a:bodyPr wrap="none" rtlCol="0">
            <a:spAutoFit/>
          </a:bodyPr>
          <a:lstStyle/>
          <a:p>
            <a:r>
              <a:rPr lang="en-US" sz="2800" dirty="0">
                <a:latin typeface="Lucida Bright" panose="02040602050505020304" pitchFamily="18" charset="77"/>
              </a:rPr>
              <a:t>O</a:t>
            </a:r>
            <a:r>
              <a:rPr lang="en-US" sz="2800" baseline="-25000" dirty="0">
                <a:latin typeface="Lucida Bright" panose="02040602050505020304" pitchFamily="18" charset="77"/>
              </a:rPr>
              <a:t>1</a:t>
            </a:r>
          </a:p>
        </p:txBody>
      </p:sp>
      <p:sp>
        <p:nvSpPr>
          <p:cNvPr id="43" name="TextBox 42">
            <a:extLst>
              <a:ext uri="{FF2B5EF4-FFF2-40B4-BE49-F238E27FC236}">
                <a16:creationId xmlns:a16="http://schemas.microsoft.com/office/drawing/2014/main" id="{D9574D98-317A-5A42-B9D1-EB4CD48EB8DF}"/>
              </a:ext>
            </a:extLst>
          </p:cNvPr>
          <p:cNvSpPr txBox="1"/>
          <p:nvPr/>
        </p:nvSpPr>
        <p:spPr>
          <a:xfrm>
            <a:off x="2837329" y="1121115"/>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1</a:t>
            </a:r>
          </a:p>
        </p:txBody>
      </p:sp>
      <p:sp>
        <p:nvSpPr>
          <p:cNvPr id="44" name="TextBox 43">
            <a:extLst>
              <a:ext uri="{FF2B5EF4-FFF2-40B4-BE49-F238E27FC236}">
                <a16:creationId xmlns:a16="http://schemas.microsoft.com/office/drawing/2014/main" id="{07919D84-6802-AA41-9279-791CEBF86522}"/>
              </a:ext>
            </a:extLst>
          </p:cNvPr>
          <p:cNvSpPr txBox="1"/>
          <p:nvPr/>
        </p:nvSpPr>
        <p:spPr>
          <a:xfrm>
            <a:off x="3126441" y="192464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2</a:t>
            </a:r>
          </a:p>
        </p:txBody>
      </p:sp>
      <p:sp>
        <p:nvSpPr>
          <p:cNvPr id="45" name="TextBox 44">
            <a:extLst>
              <a:ext uri="{FF2B5EF4-FFF2-40B4-BE49-F238E27FC236}">
                <a16:creationId xmlns:a16="http://schemas.microsoft.com/office/drawing/2014/main" id="{2DA23AFF-6ED2-0B4F-BCBD-7FF116272467}"/>
              </a:ext>
            </a:extLst>
          </p:cNvPr>
          <p:cNvSpPr txBox="1"/>
          <p:nvPr/>
        </p:nvSpPr>
        <p:spPr>
          <a:xfrm>
            <a:off x="3016969" y="2719694"/>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3</a:t>
            </a:r>
          </a:p>
        </p:txBody>
      </p:sp>
      <p:sp>
        <p:nvSpPr>
          <p:cNvPr id="46" name="TextBox 45">
            <a:extLst>
              <a:ext uri="{FF2B5EF4-FFF2-40B4-BE49-F238E27FC236}">
                <a16:creationId xmlns:a16="http://schemas.microsoft.com/office/drawing/2014/main" id="{F0551375-6346-044E-A8B5-9232C7E7A857}"/>
              </a:ext>
            </a:extLst>
          </p:cNvPr>
          <p:cNvSpPr txBox="1"/>
          <p:nvPr/>
        </p:nvSpPr>
        <p:spPr>
          <a:xfrm>
            <a:off x="2844539" y="3573502"/>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4</a:t>
            </a:r>
          </a:p>
        </p:txBody>
      </p:sp>
      <p:sp>
        <p:nvSpPr>
          <p:cNvPr id="47" name="TextBox 46">
            <a:extLst>
              <a:ext uri="{FF2B5EF4-FFF2-40B4-BE49-F238E27FC236}">
                <a16:creationId xmlns:a16="http://schemas.microsoft.com/office/drawing/2014/main" id="{39003A54-7C85-6143-A209-114622927B71}"/>
              </a:ext>
            </a:extLst>
          </p:cNvPr>
          <p:cNvSpPr txBox="1"/>
          <p:nvPr/>
        </p:nvSpPr>
        <p:spPr>
          <a:xfrm>
            <a:off x="5147050" y="178725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5</a:t>
            </a:r>
          </a:p>
        </p:txBody>
      </p:sp>
      <p:sp>
        <p:nvSpPr>
          <p:cNvPr id="48" name="TextBox 47">
            <a:extLst>
              <a:ext uri="{FF2B5EF4-FFF2-40B4-BE49-F238E27FC236}">
                <a16:creationId xmlns:a16="http://schemas.microsoft.com/office/drawing/2014/main" id="{B9D2B7F9-3000-9A42-9382-E4200D84918E}"/>
              </a:ext>
            </a:extLst>
          </p:cNvPr>
          <p:cNvSpPr txBox="1"/>
          <p:nvPr/>
        </p:nvSpPr>
        <p:spPr>
          <a:xfrm>
            <a:off x="5153706" y="2937155"/>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6</a:t>
            </a:r>
          </a:p>
        </p:txBody>
      </p:sp>
      <p:sp>
        <p:nvSpPr>
          <p:cNvPr id="49" name="TextBox 48">
            <a:extLst>
              <a:ext uri="{FF2B5EF4-FFF2-40B4-BE49-F238E27FC236}">
                <a16:creationId xmlns:a16="http://schemas.microsoft.com/office/drawing/2014/main" id="{8533B4F2-3255-6446-AE8A-93A25CD13C56}"/>
              </a:ext>
            </a:extLst>
          </p:cNvPr>
          <p:cNvSpPr txBox="1"/>
          <p:nvPr/>
        </p:nvSpPr>
        <p:spPr>
          <a:xfrm>
            <a:off x="3897942" y="1121115"/>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1</a:t>
            </a:r>
          </a:p>
        </p:txBody>
      </p:sp>
      <p:sp>
        <p:nvSpPr>
          <p:cNvPr id="50" name="TextBox 49">
            <a:extLst>
              <a:ext uri="{FF2B5EF4-FFF2-40B4-BE49-F238E27FC236}">
                <a16:creationId xmlns:a16="http://schemas.microsoft.com/office/drawing/2014/main" id="{B407A9B1-1EC0-8A4A-B089-32779ACB0FB6}"/>
              </a:ext>
            </a:extLst>
          </p:cNvPr>
          <p:cNvSpPr txBox="1"/>
          <p:nvPr/>
        </p:nvSpPr>
        <p:spPr>
          <a:xfrm>
            <a:off x="3897942" y="3541257"/>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2</a:t>
            </a:r>
          </a:p>
        </p:txBody>
      </p:sp>
      <p:sp>
        <p:nvSpPr>
          <p:cNvPr id="37" name="TextBox 36">
            <a:extLst>
              <a:ext uri="{FF2B5EF4-FFF2-40B4-BE49-F238E27FC236}">
                <a16:creationId xmlns:a16="http://schemas.microsoft.com/office/drawing/2014/main" id="{3A3A949F-BBD9-1741-BABE-F7248647E18F}"/>
              </a:ext>
            </a:extLst>
          </p:cNvPr>
          <p:cNvSpPr txBox="1"/>
          <p:nvPr/>
        </p:nvSpPr>
        <p:spPr>
          <a:xfrm>
            <a:off x="1021976" y="4576317"/>
            <a:ext cx="5836023" cy="1384995"/>
          </a:xfrm>
          <a:prstGeom prst="rect">
            <a:avLst/>
          </a:prstGeom>
          <a:noFill/>
        </p:spPr>
        <p:txBody>
          <a:bodyPr wrap="square" rtlCol="0">
            <a:spAutoFit/>
          </a:bodyPr>
          <a:lstStyle/>
          <a:p>
            <a:r>
              <a:rPr lang="en-US" sz="2800" dirty="0"/>
              <a:t>An example:</a:t>
            </a:r>
          </a:p>
          <a:p>
            <a:pPr marL="342900" indent="-342900">
              <a:buAutoNum type="arabicPeriod"/>
            </a:pPr>
            <a:r>
              <a:rPr lang="en-US" sz="2800" dirty="0"/>
              <a:t>Input: i</a:t>
            </a:r>
            <a:r>
              <a:rPr lang="en-US" sz="2800" baseline="-25000" dirty="0"/>
              <a:t>1</a:t>
            </a:r>
            <a:r>
              <a:rPr lang="en-US" sz="2800" dirty="0"/>
              <a:t>=2, i</a:t>
            </a:r>
            <a:r>
              <a:rPr lang="en-US" sz="2800" baseline="-25000" dirty="0"/>
              <a:t>2</a:t>
            </a:r>
            <a:r>
              <a:rPr lang="en-US" sz="2800" dirty="0"/>
              <a:t>=3</a:t>
            </a:r>
          </a:p>
          <a:p>
            <a:pPr marL="342900" indent="-342900">
              <a:buAutoNum type="arabicPeriod"/>
            </a:pPr>
            <a:r>
              <a:rPr lang="en-US" sz="2800" dirty="0"/>
              <a:t>Actual output = 1</a:t>
            </a:r>
          </a:p>
        </p:txBody>
      </p:sp>
    </p:spTree>
    <p:extLst>
      <p:ext uri="{BB962C8B-B14F-4D97-AF65-F5344CB8AC3E}">
        <p14:creationId xmlns:p14="http://schemas.microsoft.com/office/powerpoint/2010/main" val="17846732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12198</TotalTime>
  <Words>1212</Words>
  <Application>Microsoft Macintosh PowerPoint</Application>
  <PresentationFormat>On-screen Show (4:3)</PresentationFormat>
  <Paragraphs>343</Paragraphs>
  <Slides>51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Calibri Light</vt:lpstr>
      <vt:lpstr>Lucida Bright</vt:lpstr>
      <vt:lpstr>TimesNewRomanPS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839</cp:revision>
  <dcterms:created xsi:type="dcterms:W3CDTF">2019-02-13T16:19:48Z</dcterms:created>
  <dcterms:modified xsi:type="dcterms:W3CDTF">2021-10-27T02:37:19Z</dcterms:modified>
</cp:coreProperties>
</file>