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7"/>
  </p:notesMasterIdLst>
  <p:sldIdLst>
    <p:sldId id="1467" r:id="rId2"/>
    <p:sldId id="758" r:id="rId3"/>
    <p:sldId id="760" r:id="rId4"/>
    <p:sldId id="761" r:id="rId5"/>
    <p:sldId id="762" r:id="rId6"/>
    <p:sldId id="765" r:id="rId7"/>
    <p:sldId id="766" r:id="rId8"/>
    <p:sldId id="767" r:id="rId9"/>
    <p:sldId id="768" r:id="rId10"/>
    <p:sldId id="769" r:id="rId11"/>
    <p:sldId id="770" r:id="rId12"/>
    <p:sldId id="764" r:id="rId13"/>
    <p:sldId id="772" r:id="rId14"/>
    <p:sldId id="774" r:id="rId15"/>
    <p:sldId id="775" r:id="rId16"/>
    <p:sldId id="776" r:id="rId17"/>
    <p:sldId id="1594" r:id="rId18"/>
    <p:sldId id="1595" r:id="rId19"/>
    <p:sldId id="793" r:id="rId20"/>
    <p:sldId id="777" r:id="rId21"/>
    <p:sldId id="1361" r:id="rId22"/>
    <p:sldId id="1599" r:id="rId23"/>
    <p:sldId id="785" r:id="rId24"/>
    <p:sldId id="1322" r:id="rId25"/>
    <p:sldId id="778" r:id="rId26"/>
    <p:sldId id="794" r:id="rId27"/>
    <p:sldId id="1362" r:id="rId28"/>
    <p:sldId id="782" r:id="rId29"/>
    <p:sldId id="1600" r:id="rId30"/>
    <p:sldId id="1355" r:id="rId31"/>
    <p:sldId id="1356" r:id="rId32"/>
    <p:sldId id="791" r:id="rId33"/>
    <p:sldId id="787" r:id="rId34"/>
    <p:sldId id="1340" r:id="rId35"/>
    <p:sldId id="1341" r:id="rId36"/>
    <p:sldId id="788" r:id="rId37"/>
    <p:sldId id="1342" r:id="rId38"/>
    <p:sldId id="1343" r:id="rId39"/>
    <p:sldId id="1345" r:id="rId40"/>
    <p:sldId id="1346" r:id="rId41"/>
    <p:sldId id="1347" r:id="rId42"/>
    <p:sldId id="795" r:id="rId43"/>
    <p:sldId id="1320" r:id="rId44"/>
    <p:sldId id="1321" r:id="rId45"/>
    <p:sldId id="1350" r:id="rId46"/>
    <p:sldId id="1468" r:id="rId47"/>
    <p:sldId id="1353" r:id="rId48"/>
    <p:sldId id="789" r:id="rId49"/>
    <p:sldId id="1324" r:id="rId50"/>
    <p:sldId id="1352" r:id="rId51"/>
    <p:sldId id="1326" r:id="rId52"/>
    <p:sldId id="1358" r:id="rId53"/>
    <p:sldId id="1357" r:id="rId54"/>
    <p:sldId id="1601" r:id="rId55"/>
    <p:sldId id="1602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A1C"/>
    <a:srgbClr val="D9127C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56"/>
    <p:restoredTop sz="91573"/>
  </p:normalViewPr>
  <p:slideViewPr>
    <p:cSldViewPr snapToGrid="0" snapToObjects="1" showGuides="1">
      <p:cViewPr varScale="1">
        <p:scale>
          <a:sx n="108" d="100"/>
          <a:sy n="108" d="100"/>
        </p:scale>
        <p:origin x="1696" y="200"/>
      </p:cViewPr>
      <p:guideLst>
        <p:guide orient="horz" pos="2160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E489A-5264-CD40-B0FA-1B7DA9B0E140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CCECB-5654-394F-A116-82051F921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86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WSN overview and comparison: http://</a:t>
            </a:r>
            <a:r>
              <a:rPr lang="en-US" dirty="0" err="1"/>
              <a:t>shodhganga.inflibnet.ac.in</a:t>
            </a:r>
            <a:r>
              <a:rPr lang="en-US" dirty="0"/>
              <a:t>/bitstream/10603/77730/12/12_chapter_02.pdf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CCECB-5654-394F-A116-82051F9219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78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BAN = Body area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CCECB-5654-394F-A116-82051F9219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78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85D3-89E7-0049-8B92-164250099765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ABBEE-F555-A444-A336-5DD5AF88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33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85D3-89E7-0049-8B92-164250099765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ABBEE-F555-A444-A336-5DD5AF88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93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85D3-89E7-0049-8B92-164250099765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ABBEE-F555-A444-A336-5DD5AF88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6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85D3-89E7-0049-8B92-164250099765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ABBEE-F555-A444-A336-5DD5AF88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1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85D3-89E7-0049-8B92-164250099765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ABBEE-F555-A444-A336-5DD5AF88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8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85D3-89E7-0049-8B92-164250099765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ABBEE-F555-A444-A336-5DD5AF88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66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85D3-89E7-0049-8B92-164250099765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ABBEE-F555-A444-A336-5DD5AF88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5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85D3-89E7-0049-8B92-164250099765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ABBEE-F555-A444-A336-5DD5AF88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24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85D3-89E7-0049-8B92-164250099765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ABBEE-F555-A444-A336-5DD5AF88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11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85D3-89E7-0049-8B92-164250099765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ABBEE-F555-A444-A336-5DD5AF88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42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85D3-89E7-0049-8B92-164250099765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ABBEE-F555-A444-A336-5DD5AF88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71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B85D3-89E7-0049-8B92-164250099765}" type="datetimeFigureOut">
              <a:rPr lang="en-US" smtClean="0"/>
              <a:t>11/15/21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ABBEE-F555-A444-A336-5DD5AF88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6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6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CHM 1224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5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5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.2:</a:t>
            </a:r>
          </a:p>
          <a:p>
            <a:pPr algn="ctr"/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Wireless Networks for IoT – Part 2</a:t>
            </a:r>
          </a:p>
        </p:txBody>
      </p:sp>
    </p:spTree>
    <p:extLst>
      <p:ext uri="{BB962C8B-B14F-4D97-AF65-F5344CB8AC3E}">
        <p14:creationId xmlns:p14="http://schemas.microsoft.com/office/powerpoint/2010/main" val="2611653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76329C-85D4-5B4D-AE36-86FB0A36C336}"/>
              </a:ext>
            </a:extLst>
          </p:cNvPr>
          <p:cNvSpPr txBox="1"/>
          <p:nvPr/>
        </p:nvSpPr>
        <p:spPr>
          <a:xfrm>
            <a:off x="96837" y="83562"/>
            <a:ext cx="41195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Networking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EC9A1D-8F31-6C4B-B778-2041FA9E4272}"/>
              </a:ext>
            </a:extLst>
          </p:cNvPr>
          <p:cNvSpPr/>
          <p:nvPr/>
        </p:nvSpPr>
        <p:spPr>
          <a:xfrm>
            <a:off x="-63500" y="761863"/>
            <a:ext cx="9271000" cy="526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05FFB83-FE34-A14A-A46E-9187C9B2989F}"/>
              </a:ext>
            </a:extLst>
          </p:cNvPr>
          <p:cNvSpPr/>
          <p:nvPr/>
        </p:nvSpPr>
        <p:spPr>
          <a:xfrm>
            <a:off x="4626072" y="1706485"/>
            <a:ext cx="3711721" cy="3711721"/>
          </a:xfrm>
          <a:prstGeom prst="ellipse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2A89B29-5791-F748-9AC3-83BA8E830093}"/>
              </a:ext>
            </a:extLst>
          </p:cNvPr>
          <p:cNvSpPr/>
          <p:nvPr/>
        </p:nvSpPr>
        <p:spPr>
          <a:xfrm>
            <a:off x="935758" y="1706485"/>
            <a:ext cx="3711721" cy="3711721"/>
          </a:xfrm>
          <a:prstGeom prst="ellipse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4BF258-9FD6-1748-9B88-D2A0DE55A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521" y="3185450"/>
            <a:ext cx="753789" cy="75378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EAE9E6E-0A2F-8F4D-936B-C86E5016EDA2}"/>
              </a:ext>
            </a:extLst>
          </p:cNvPr>
          <p:cNvSpPr txBox="1"/>
          <p:nvPr/>
        </p:nvSpPr>
        <p:spPr>
          <a:xfrm>
            <a:off x="2365235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667F1D-5DA0-DF46-B6A6-BC5C6B48EEA5}"/>
              </a:ext>
            </a:extLst>
          </p:cNvPr>
          <p:cNvSpPr txBox="1"/>
          <p:nvPr/>
        </p:nvSpPr>
        <p:spPr>
          <a:xfrm>
            <a:off x="4809308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DCDBE38-2485-9248-96B5-F44CCA7DB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553" y="3228822"/>
            <a:ext cx="753789" cy="753789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0F090AD-8B7A-9E42-BD32-5E49AA9DEF3B}"/>
              </a:ext>
            </a:extLst>
          </p:cNvPr>
          <p:cNvCxnSpPr/>
          <p:nvPr/>
        </p:nvCxnSpPr>
        <p:spPr>
          <a:xfrm>
            <a:off x="3197342" y="3429000"/>
            <a:ext cx="101905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57AF398-A50D-6A42-A212-EB50F7838479}"/>
              </a:ext>
            </a:extLst>
          </p:cNvPr>
          <p:cNvGrpSpPr/>
          <p:nvPr/>
        </p:nvGrpSpPr>
        <p:grpSpPr>
          <a:xfrm>
            <a:off x="5074310" y="2819902"/>
            <a:ext cx="1939108" cy="1119337"/>
            <a:chOff x="5074310" y="2819902"/>
            <a:chExt cx="1939108" cy="111933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49590D1-ECE4-D646-9946-00B429730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97489" y="3185450"/>
              <a:ext cx="753789" cy="75378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04107F8-609D-8D46-838B-323DF93BCE39}"/>
                </a:ext>
              </a:extLst>
            </p:cNvPr>
            <p:cNvSpPr txBox="1"/>
            <p:nvPr/>
          </p:nvSpPr>
          <p:spPr>
            <a:xfrm>
              <a:off x="6686276" y="2819902"/>
              <a:ext cx="3271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B3B0BE5-BB24-6944-AE10-A0A9B6B22A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4310" y="3429000"/>
              <a:ext cx="1019058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42F96B5-0405-F24A-BA69-5E9B0795EAB5}"/>
              </a:ext>
            </a:extLst>
          </p:cNvPr>
          <p:cNvSpPr txBox="1"/>
          <p:nvPr/>
        </p:nvSpPr>
        <p:spPr>
          <a:xfrm>
            <a:off x="2997199" y="2984500"/>
            <a:ext cx="62697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5F5D4A-DFD4-1543-9E4B-6897F8FE7691}"/>
              </a:ext>
            </a:extLst>
          </p:cNvPr>
          <p:cNvSpPr txBox="1"/>
          <p:nvPr/>
        </p:nvSpPr>
        <p:spPr>
          <a:xfrm>
            <a:off x="5597876" y="2941912"/>
            <a:ext cx="62697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RTS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5098911-CEEE-F14A-BB8E-82C27AE55D61}"/>
              </a:ext>
            </a:extLst>
          </p:cNvPr>
          <p:cNvSpPr/>
          <p:nvPr/>
        </p:nvSpPr>
        <p:spPr>
          <a:xfrm>
            <a:off x="0" y="5847194"/>
            <a:ext cx="9271000" cy="526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E8A26F-D789-BD42-BA12-8378742BA9F9}"/>
              </a:ext>
            </a:extLst>
          </p:cNvPr>
          <p:cNvSpPr txBox="1"/>
          <p:nvPr/>
        </p:nvSpPr>
        <p:spPr>
          <a:xfrm>
            <a:off x="12700" y="581139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What if the RTS packets collided?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A30474-A6F4-5043-83AC-59F8E155A6EF}"/>
              </a:ext>
            </a:extLst>
          </p:cNvPr>
          <p:cNvGrpSpPr/>
          <p:nvPr/>
        </p:nvGrpSpPr>
        <p:grpSpPr>
          <a:xfrm>
            <a:off x="-63500" y="703117"/>
            <a:ext cx="9271000" cy="584775"/>
            <a:chOff x="-63500" y="703117"/>
            <a:chExt cx="9271000" cy="58477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5816F71-7088-A84C-BDBA-51DBAFD2B540}"/>
                </a:ext>
              </a:extLst>
            </p:cNvPr>
            <p:cNvSpPr/>
            <p:nvPr/>
          </p:nvSpPr>
          <p:spPr>
            <a:xfrm>
              <a:off x="-63500" y="761863"/>
              <a:ext cx="9271000" cy="5260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7517509-55AC-D043-9646-8671A1427386}"/>
                </a:ext>
              </a:extLst>
            </p:cNvPr>
            <p:cNvSpPr txBox="1"/>
            <p:nvPr/>
          </p:nvSpPr>
          <p:spPr>
            <a:xfrm>
              <a:off x="-63500" y="703117"/>
              <a:ext cx="9245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CSMA-CA: CSMA-Collision Avoidance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4876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76329C-85D4-5B4D-AE36-86FB0A36C336}"/>
              </a:ext>
            </a:extLst>
          </p:cNvPr>
          <p:cNvSpPr txBox="1"/>
          <p:nvPr/>
        </p:nvSpPr>
        <p:spPr>
          <a:xfrm>
            <a:off x="96837" y="83562"/>
            <a:ext cx="41195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Networking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EC9A1D-8F31-6C4B-B778-2041FA9E4272}"/>
              </a:ext>
            </a:extLst>
          </p:cNvPr>
          <p:cNvSpPr/>
          <p:nvPr/>
        </p:nvSpPr>
        <p:spPr>
          <a:xfrm>
            <a:off x="-63500" y="761863"/>
            <a:ext cx="9271000" cy="526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05FFB83-FE34-A14A-A46E-9187C9B2989F}"/>
              </a:ext>
            </a:extLst>
          </p:cNvPr>
          <p:cNvSpPr/>
          <p:nvPr/>
        </p:nvSpPr>
        <p:spPr>
          <a:xfrm>
            <a:off x="4626072" y="1706485"/>
            <a:ext cx="3711721" cy="3711721"/>
          </a:xfrm>
          <a:prstGeom prst="ellipse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2A89B29-5791-F748-9AC3-83BA8E830093}"/>
              </a:ext>
            </a:extLst>
          </p:cNvPr>
          <p:cNvSpPr/>
          <p:nvPr/>
        </p:nvSpPr>
        <p:spPr>
          <a:xfrm>
            <a:off x="935758" y="1706485"/>
            <a:ext cx="3711721" cy="3711721"/>
          </a:xfrm>
          <a:prstGeom prst="ellipse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4BF258-9FD6-1748-9B88-D2A0DE55A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521" y="3185450"/>
            <a:ext cx="753789" cy="75378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EAE9E6E-0A2F-8F4D-936B-C86E5016EDA2}"/>
              </a:ext>
            </a:extLst>
          </p:cNvPr>
          <p:cNvSpPr txBox="1"/>
          <p:nvPr/>
        </p:nvSpPr>
        <p:spPr>
          <a:xfrm>
            <a:off x="2365235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667F1D-5DA0-DF46-B6A6-BC5C6B48EEA5}"/>
              </a:ext>
            </a:extLst>
          </p:cNvPr>
          <p:cNvSpPr txBox="1"/>
          <p:nvPr/>
        </p:nvSpPr>
        <p:spPr>
          <a:xfrm>
            <a:off x="4809308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DCDBE38-2485-9248-96B5-F44CCA7DB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553" y="3228822"/>
            <a:ext cx="753789" cy="753789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0F090AD-8B7A-9E42-BD32-5E49AA9DEF3B}"/>
              </a:ext>
            </a:extLst>
          </p:cNvPr>
          <p:cNvCxnSpPr/>
          <p:nvPr/>
        </p:nvCxnSpPr>
        <p:spPr>
          <a:xfrm>
            <a:off x="3197342" y="3429000"/>
            <a:ext cx="101905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57AF398-A50D-6A42-A212-EB50F7838479}"/>
              </a:ext>
            </a:extLst>
          </p:cNvPr>
          <p:cNvGrpSpPr/>
          <p:nvPr/>
        </p:nvGrpSpPr>
        <p:grpSpPr>
          <a:xfrm>
            <a:off x="5074310" y="2819902"/>
            <a:ext cx="1939108" cy="1119337"/>
            <a:chOff x="5074310" y="2819902"/>
            <a:chExt cx="1939108" cy="111933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49590D1-ECE4-D646-9946-00B429730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97489" y="3185450"/>
              <a:ext cx="753789" cy="75378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04107F8-609D-8D46-838B-323DF93BCE39}"/>
                </a:ext>
              </a:extLst>
            </p:cNvPr>
            <p:cNvSpPr txBox="1"/>
            <p:nvPr/>
          </p:nvSpPr>
          <p:spPr>
            <a:xfrm>
              <a:off x="6686276" y="2819902"/>
              <a:ext cx="3271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B3B0BE5-BB24-6944-AE10-A0A9B6B22A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4310" y="3429000"/>
              <a:ext cx="1019058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42F96B5-0405-F24A-BA69-5E9B0795EAB5}"/>
              </a:ext>
            </a:extLst>
          </p:cNvPr>
          <p:cNvSpPr txBox="1"/>
          <p:nvPr/>
        </p:nvSpPr>
        <p:spPr>
          <a:xfrm>
            <a:off x="2997199" y="2984500"/>
            <a:ext cx="62697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5F5D4A-DFD4-1543-9E4B-6897F8FE7691}"/>
              </a:ext>
            </a:extLst>
          </p:cNvPr>
          <p:cNvSpPr txBox="1"/>
          <p:nvPr/>
        </p:nvSpPr>
        <p:spPr>
          <a:xfrm>
            <a:off x="5597876" y="2941912"/>
            <a:ext cx="62697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RTS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5098911-CEEE-F14A-BB8E-82C27AE55D61}"/>
              </a:ext>
            </a:extLst>
          </p:cNvPr>
          <p:cNvSpPr/>
          <p:nvPr/>
        </p:nvSpPr>
        <p:spPr>
          <a:xfrm>
            <a:off x="0" y="5847194"/>
            <a:ext cx="9271000" cy="526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E8A26F-D789-BD42-BA12-8378742BA9F9}"/>
              </a:ext>
            </a:extLst>
          </p:cNvPr>
          <p:cNvSpPr txBox="1"/>
          <p:nvPr/>
        </p:nvSpPr>
        <p:spPr>
          <a:xfrm>
            <a:off x="12700" y="581139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What if the RTS packets collided?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6D9790-8695-DB49-BC69-2B8F0C83B86D}"/>
              </a:ext>
            </a:extLst>
          </p:cNvPr>
          <p:cNvSpPr txBox="1"/>
          <p:nvPr/>
        </p:nvSpPr>
        <p:spPr>
          <a:xfrm>
            <a:off x="396807" y="1929064"/>
            <a:ext cx="3166701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Exponential Back-off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AE334C-B772-E343-B4EB-A6D8C054C18C}"/>
              </a:ext>
            </a:extLst>
          </p:cNvPr>
          <p:cNvSpPr txBox="1"/>
          <p:nvPr/>
        </p:nvSpPr>
        <p:spPr>
          <a:xfrm>
            <a:off x="5807007" y="1903489"/>
            <a:ext cx="3166701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Exponential Back-off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3103F55-8667-4F42-9A8C-430C59527A98}"/>
              </a:ext>
            </a:extLst>
          </p:cNvPr>
          <p:cNvSpPr/>
          <p:nvPr/>
        </p:nvSpPr>
        <p:spPr>
          <a:xfrm rot="17468681">
            <a:off x="1621564" y="2228378"/>
            <a:ext cx="458856" cy="1092200"/>
          </a:xfrm>
          <a:custGeom>
            <a:avLst/>
            <a:gdLst>
              <a:gd name="connsiteX0" fmla="*/ 381583 w 458856"/>
              <a:gd name="connsiteY0" fmla="*/ 0 h 1092200"/>
              <a:gd name="connsiteX1" fmla="*/ 583 w 458856"/>
              <a:gd name="connsiteY1" fmla="*/ 609600 h 1092200"/>
              <a:gd name="connsiteX2" fmla="*/ 457783 w 458856"/>
              <a:gd name="connsiteY2" fmla="*/ 444500 h 1092200"/>
              <a:gd name="connsiteX3" fmla="*/ 102183 w 458856"/>
              <a:gd name="connsiteY3" fmla="*/ 1092200 h 109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856" h="1092200">
                <a:moveTo>
                  <a:pt x="381583" y="0"/>
                </a:moveTo>
                <a:cubicBezTo>
                  <a:pt x="184733" y="267758"/>
                  <a:pt x="-12117" y="535517"/>
                  <a:pt x="583" y="609600"/>
                </a:cubicBezTo>
                <a:cubicBezTo>
                  <a:pt x="13283" y="683683"/>
                  <a:pt x="440850" y="364067"/>
                  <a:pt x="457783" y="444500"/>
                </a:cubicBezTo>
                <a:cubicBezTo>
                  <a:pt x="474716" y="524933"/>
                  <a:pt x="288449" y="808566"/>
                  <a:pt x="102183" y="1092200"/>
                </a:cubicBezTo>
              </a:path>
            </a:pathLst>
          </a:custGeom>
          <a:noFill/>
          <a:ln w="22225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BFA29AF-CF95-FB44-A8D8-6E25BC134F64}"/>
              </a:ext>
            </a:extLst>
          </p:cNvPr>
          <p:cNvSpPr/>
          <p:nvPr/>
        </p:nvSpPr>
        <p:spPr>
          <a:xfrm rot="4022449" flipH="1">
            <a:off x="7309004" y="2249499"/>
            <a:ext cx="475841" cy="1092200"/>
          </a:xfrm>
          <a:custGeom>
            <a:avLst/>
            <a:gdLst>
              <a:gd name="connsiteX0" fmla="*/ 381583 w 458856"/>
              <a:gd name="connsiteY0" fmla="*/ 0 h 1092200"/>
              <a:gd name="connsiteX1" fmla="*/ 583 w 458856"/>
              <a:gd name="connsiteY1" fmla="*/ 609600 h 1092200"/>
              <a:gd name="connsiteX2" fmla="*/ 457783 w 458856"/>
              <a:gd name="connsiteY2" fmla="*/ 444500 h 1092200"/>
              <a:gd name="connsiteX3" fmla="*/ 102183 w 458856"/>
              <a:gd name="connsiteY3" fmla="*/ 1092200 h 109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856" h="1092200">
                <a:moveTo>
                  <a:pt x="381583" y="0"/>
                </a:moveTo>
                <a:cubicBezTo>
                  <a:pt x="184733" y="267758"/>
                  <a:pt x="-12117" y="535517"/>
                  <a:pt x="583" y="609600"/>
                </a:cubicBezTo>
                <a:cubicBezTo>
                  <a:pt x="13283" y="683683"/>
                  <a:pt x="440850" y="364067"/>
                  <a:pt x="457783" y="444500"/>
                </a:cubicBezTo>
                <a:cubicBezTo>
                  <a:pt x="474716" y="524933"/>
                  <a:pt x="288449" y="808566"/>
                  <a:pt x="102183" y="1092200"/>
                </a:cubicBezTo>
              </a:path>
            </a:pathLst>
          </a:custGeom>
          <a:noFill/>
          <a:ln w="22225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E713BD0-4859-C84C-8E0B-691A3B5FA8F1}"/>
              </a:ext>
            </a:extLst>
          </p:cNvPr>
          <p:cNvGrpSpPr/>
          <p:nvPr/>
        </p:nvGrpSpPr>
        <p:grpSpPr>
          <a:xfrm>
            <a:off x="-63500" y="703117"/>
            <a:ext cx="9271000" cy="584775"/>
            <a:chOff x="-63500" y="703117"/>
            <a:chExt cx="9271000" cy="58477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600697B-3454-244A-8905-5CB73CCA66EC}"/>
                </a:ext>
              </a:extLst>
            </p:cNvPr>
            <p:cNvSpPr/>
            <p:nvPr/>
          </p:nvSpPr>
          <p:spPr>
            <a:xfrm>
              <a:off x="-63500" y="761863"/>
              <a:ext cx="9271000" cy="5260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8468494-A901-5F46-BDFB-0E6AE609B17E}"/>
                </a:ext>
              </a:extLst>
            </p:cNvPr>
            <p:cNvSpPr txBox="1"/>
            <p:nvPr/>
          </p:nvSpPr>
          <p:spPr>
            <a:xfrm>
              <a:off x="-63500" y="703117"/>
              <a:ext cx="9245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CSMA-CA: CSMA-Collision Avoidance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4653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76329C-85D4-5B4D-AE36-86FB0A36C336}"/>
              </a:ext>
            </a:extLst>
          </p:cNvPr>
          <p:cNvSpPr txBox="1"/>
          <p:nvPr/>
        </p:nvSpPr>
        <p:spPr>
          <a:xfrm>
            <a:off x="96837" y="83562"/>
            <a:ext cx="41195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Networking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C573C8-6F5D-FB4A-B843-E381BA5C43A9}"/>
              </a:ext>
            </a:extLst>
          </p:cNvPr>
          <p:cNvSpPr/>
          <p:nvPr/>
        </p:nvSpPr>
        <p:spPr>
          <a:xfrm>
            <a:off x="2792066" y="1706485"/>
            <a:ext cx="3711721" cy="3711721"/>
          </a:xfrm>
          <a:prstGeom prst="ellipse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EE5AC7-31DC-8A45-B72E-3A5C674CE272}"/>
              </a:ext>
            </a:extLst>
          </p:cNvPr>
          <p:cNvSpPr txBox="1"/>
          <p:nvPr/>
        </p:nvSpPr>
        <p:spPr>
          <a:xfrm>
            <a:off x="2365235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C2928C-EE4E-DD46-89BE-729AB5DB93D4}"/>
              </a:ext>
            </a:extLst>
          </p:cNvPr>
          <p:cNvSpPr txBox="1"/>
          <p:nvPr/>
        </p:nvSpPr>
        <p:spPr>
          <a:xfrm>
            <a:off x="4809308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53FBB0-EBF1-A649-BA3C-E0053B19C586}"/>
              </a:ext>
            </a:extLst>
          </p:cNvPr>
          <p:cNvSpPr txBox="1"/>
          <p:nvPr/>
        </p:nvSpPr>
        <p:spPr>
          <a:xfrm>
            <a:off x="6686276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912DDA-8207-DE4B-B80F-358EADE6929C}"/>
              </a:ext>
            </a:extLst>
          </p:cNvPr>
          <p:cNvSpPr txBox="1"/>
          <p:nvPr/>
        </p:nvSpPr>
        <p:spPr>
          <a:xfrm>
            <a:off x="8341695" y="2728751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16A290-4778-AD4A-903F-177BDC3009CD}"/>
              </a:ext>
            </a:extLst>
          </p:cNvPr>
          <p:cNvSpPr/>
          <p:nvPr/>
        </p:nvSpPr>
        <p:spPr>
          <a:xfrm>
            <a:off x="4590168" y="1749855"/>
            <a:ext cx="3711721" cy="3711721"/>
          </a:xfrm>
          <a:prstGeom prst="ellipse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D64429-11A4-9B4E-ABD3-7645199DF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521" y="3185450"/>
            <a:ext cx="753789" cy="7537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666AE-E5BF-0644-A328-AA18631BD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553" y="3228822"/>
            <a:ext cx="753789" cy="7537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FD25FD-F80A-A749-8B52-76308634A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489" y="3185450"/>
            <a:ext cx="753789" cy="753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6C5D5D-8691-6C4D-91E9-A48573839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065" y="3185449"/>
            <a:ext cx="753789" cy="75378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65223D7-813B-7A49-A62C-A58F5155F3C8}"/>
              </a:ext>
            </a:extLst>
          </p:cNvPr>
          <p:cNvCxnSpPr/>
          <p:nvPr/>
        </p:nvCxnSpPr>
        <p:spPr>
          <a:xfrm>
            <a:off x="6951278" y="3403600"/>
            <a:ext cx="101905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F2A16C2-13D1-9746-A02F-23DF5A241979}"/>
              </a:ext>
            </a:extLst>
          </p:cNvPr>
          <p:cNvCxnSpPr>
            <a:cxnSpLocks/>
          </p:cNvCxnSpPr>
          <p:nvPr/>
        </p:nvCxnSpPr>
        <p:spPr>
          <a:xfrm flipH="1">
            <a:off x="3197342" y="3429000"/>
            <a:ext cx="101905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07551F6-1D82-CA4D-B082-BBA66D28789C}"/>
              </a:ext>
            </a:extLst>
          </p:cNvPr>
          <p:cNvGrpSpPr/>
          <p:nvPr/>
        </p:nvGrpSpPr>
        <p:grpSpPr>
          <a:xfrm>
            <a:off x="0" y="5811399"/>
            <a:ext cx="9271000" cy="584775"/>
            <a:chOff x="0" y="5811399"/>
            <a:chExt cx="9271000" cy="58477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A6B839A-4B08-B74C-8159-F6E47D14CDFC}"/>
                </a:ext>
              </a:extLst>
            </p:cNvPr>
            <p:cNvSpPr/>
            <p:nvPr/>
          </p:nvSpPr>
          <p:spPr>
            <a:xfrm>
              <a:off x="0" y="5847194"/>
              <a:ext cx="9271000" cy="52602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46F21B-3EA6-074E-BE0B-7614619AD807}"/>
                </a:ext>
              </a:extLst>
            </p:cNvPr>
            <p:cNvSpPr txBox="1"/>
            <p:nvPr/>
          </p:nvSpPr>
          <p:spPr>
            <a:xfrm>
              <a:off x="12700" y="5811399"/>
              <a:ext cx="914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Exposed terminal problem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9B59789-C49C-6841-82E2-253989321714}"/>
              </a:ext>
            </a:extLst>
          </p:cNvPr>
          <p:cNvSpPr/>
          <p:nvPr/>
        </p:nvSpPr>
        <p:spPr>
          <a:xfrm>
            <a:off x="2285429" y="2603500"/>
            <a:ext cx="3096925" cy="161290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7AA509-C454-D140-A53D-0442A61A3895}"/>
              </a:ext>
            </a:extLst>
          </p:cNvPr>
          <p:cNvSpPr/>
          <p:nvPr/>
        </p:nvSpPr>
        <p:spPr>
          <a:xfrm>
            <a:off x="6021405" y="2609850"/>
            <a:ext cx="2815386" cy="161290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2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3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BDD8C4-CF6B-4C47-8A10-435933D80EFF}"/>
              </a:ext>
            </a:extLst>
          </p:cNvPr>
          <p:cNvSpPr txBox="1"/>
          <p:nvPr/>
        </p:nvSpPr>
        <p:spPr>
          <a:xfrm>
            <a:off x="96837" y="83562"/>
            <a:ext cx="4924305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Sensor Networks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3F6F4C4-74D4-154B-B466-E81F635C273B}"/>
              </a:ext>
            </a:extLst>
          </p:cNvPr>
          <p:cNvGrpSpPr/>
          <p:nvPr/>
        </p:nvGrpSpPr>
        <p:grpSpPr>
          <a:xfrm>
            <a:off x="124126" y="1130311"/>
            <a:ext cx="2325853" cy="4521187"/>
            <a:chOff x="-91774" y="1130311"/>
            <a:chExt cx="2325853" cy="45211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CEA4ABA-AD06-934B-A819-F03B448C64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33680" y="2370371"/>
              <a:ext cx="510613" cy="1528343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A2083B0-FE76-F34A-9937-8AE43AC219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120" y="2336800"/>
              <a:ext cx="565506" cy="1409700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36A6614-0A48-5A44-AB7F-D5499584A2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5091" y="2333680"/>
              <a:ext cx="76309" cy="1514419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FCD34A2-8545-B14E-809B-49DF06E4F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91774" y="3471205"/>
              <a:ext cx="753789" cy="75378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A43FB5C-2A58-6E47-B897-3B081AD66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426" y="1130311"/>
              <a:ext cx="1577141" cy="157714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F0A8848-F2E1-D64A-AAD2-5689ECA56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6958" y="3533926"/>
              <a:ext cx="753789" cy="75378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63A99B-717F-DD4E-813D-4CB3931E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0290" y="3483904"/>
              <a:ext cx="753789" cy="753789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9873B00-1E08-3648-89DD-0B8229B81D99}"/>
                </a:ext>
              </a:extLst>
            </p:cNvPr>
            <p:cNvSpPr txBox="1"/>
            <p:nvPr/>
          </p:nvSpPr>
          <p:spPr>
            <a:xfrm>
              <a:off x="189623" y="4820501"/>
              <a:ext cx="19669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Infrastructure</a:t>
              </a:r>
            </a:p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network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1A6D27D-F951-F34C-9E13-2B3A8564AC22}"/>
              </a:ext>
            </a:extLst>
          </p:cNvPr>
          <p:cNvGrpSpPr/>
          <p:nvPr/>
        </p:nvGrpSpPr>
        <p:grpSpPr>
          <a:xfrm>
            <a:off x="3275343" y="1387220"/>
            <a:ext cx="2292854" cy="4264278"/>
            <a:chOff x="2907043" y="1387220"/>
            <a:chExt cx="2292854" cy="426427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E9CC5A9-1A8F-A646-BBF6-042F7B0DAB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11704" y="1952784"/>
              <a:ext cx="748402" cy="853916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41C1463-9DB8-A644-804B-ABA56F3A21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52196" y="1918881"/>
              <a:ext cx="600646" cy="1122769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9C1DE4D-BDF2-C04E-90CE-BF0DEC559F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11704" y="2806700"/>
              <a:ext cx="1341138" cy="268853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1941253-5BB5-8744-BFBE-7484B34E79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6849" y="3134543"/>
              <a:ext cx="605151" cy="956604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F9BA31-5DF4-BE43-83A7-410CFC2C7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7535" y="1387220"/>
              <a:ext cx="809323" cy="80932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8DD5DE5-6B48-754E-8DB3-A45A96A35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7043" y="2281566"/>
              <a:ext cx="809323" cy="80932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E5D0D15-2918-7743-935F-EC6CAFE77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0395" y="2510764"/>
              <a:ext cx="809323" cy="80932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F659DA0-F829-8A4D-9EFB-922DF64CC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9816" y="3506158"/>
              <a:ext cx="809323" cy="809323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94B49D0-9B78-CA49-83CB-753D44BDC136}"/>
                </a:ext>
              </a:extLst>
            </p:cNvPr>
            <p:cNvSpPr txBox="1"/>
            <p:nvPr/>
          </p:nvSpPr>
          <p:spPr>
            <a:xfrm>
              <a:off x="3232902" y="4820501"/>
              <a:ext cx="19669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Mesh</a:t>
              </a:r>
            </a:p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network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53FA164-771E-9C4E-92B4-0F2676BCCE30}"/>
              </a:ext>
            </a:extLst>
          </p:cNvPr>
          <p:cNvGrpSpPr/>
          <p:nvPr/>
        </p:nvGrpSpPr>
        <p:grpSpPr>
          <a:xfrm>
            <a:off x="6437925" y="1681829"/>
            <a:ext cx="2542302" cy="3969669"/>
            <a:chOff x="6018825" y="1681829"/>
            <a:chExt cx="2542302" cy="3969669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01AB82E-844E-8945-9F17-1CBE49E8CA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17598" y="2152858"/>
              <a:ext cx="301376" cy="1121647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936D641-00C7-F048-BD6F-67D45D0C8A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18974" y="2196544"/>
              <a:ext cx="1459934" cy="675212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6261DA1-3B1C-C94B-A864-451A687C05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36756" y="2868222"/>
              <a:ext cx="1842152" cy="451865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949E70C-F7BB-CF40-B423-7075EFB542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36756" y="3320088"/>
              <a:ext cx="1394965" cy="666157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A8ECF2B-4A93-5647-B5F3-82B8F4E1AC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31721" y="2871756"/>
              <a:ext cx="447187" cy="1114489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D317C53-AC32-EA48-A5C5-7CBB956E0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30090" y="1681829"/>
              <a:ext cx="753789" cy="75378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7CD4CC8-60C3-4149-B1CE-45E960208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8825" y="2871756"/>
              <a:ext cx="753789" cy="753789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51D09AF-2572-6545-9E81-347E8D8FE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07338" y="2281566"/>
              <a:ext cx="753789" cy="75378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407FE0B-9F22-CF4B-B65B-07FA6221B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25119" y="3746500"/>
              <a:ext cx="753789" cy="753789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12DB4FD-F90A-804A-AEEB-A757BC766872}"/>
                </a:ext>
              </a:extLst>
            </p:cNvPr>
            <p:cNvSpPr txBox="1"/>
            <p:nvPr/>
          </p:nvSpPr>
          <p:spPr>
            <a:xfrm>
              <a:off x="6276181" y="4820501"/>
              <a:ext cx="19669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Ad-hoc</a:t>
              </a:r>
            </a:p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network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18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3949AE-4C5C-8848-B205-0F87B81F4F46}"/>
              </a:ext>
            </a:extLst>
          </p:cNvPr>
          <p:cNvSpPr txBox="1"/>
          <p:nvPr/>
        </p:nvSpPr>
        <p:spPr>
          <a:xfrm>
            <a:off x="96837" y="83562"/>
            <a:ext cx="35988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Today’s talk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9C1E8B-F7DA-0649-8166-46C55122D774}"/>
              </a:ext>
            </a:extLst>
          </p:cNvPr>
          <p:cNvSpPr txBox="1"/>
          <p:nvPr/>
        </p:nvSpPr>
        <p:spPr>
          <a:xfrm>
            <a:off x="1518411" y="1292362"/>
            <a:ext cx="645718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1. Networks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2. Wireless networks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3. Wireless sensor networks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4. Low-power wireless sensor networks</a:t>
            </a:r>
          </a:p>
        </p:txBody>
      </p:sp>
    </p:spTree>
    <p:extLst>
      <p:ext uri="{BB962C8B-B14F-4D97-AF65-F5344CB8AC3E}">
        <p14:creationId xmlns:p14="http://schemas.microsoft.com/office/powerpoint/2010/main" val="1608774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E8ECC626-37BF-164C-9FCD-E06D57D95FA6}"/>
              </a:ext>
            </a:extLst>
          </p:cNvPr>
          <p:cNvSpPr txBox="1"/>
          <p:nvPr/>
        </p:nvSpPr>
        <p:spPr>
          <a:xfrm>
            <a:off x="96837" y="83562"/>
            <a:ext cx="4924305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Sensor Networks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3821C5-E94D-1349-B7B1-B20133145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36" y="1584330"/>
            <a:ext cx="7905729" cy="368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82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DCE1D4-AE1B-5A4D-9A37-4EE785919569}"/>
              </a:ext>
            </a:extLst>
          </p:cNvPr>
          <p:cNvSpPr/>
          <p:nvPr/>
        </p:nvSpPr>
        <p:spPr>
          <a:xfrm>
            <a:off x="-76200" y="1305275"/>
            <a:ext cx="9271000" cy="1463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1777A0-E0AE-4A41-B344-937C04929C12}"/>
              </a:ext>
            </a:extLst>
          </p:cNvPr>
          <p:cNvSpPr txBox="1"/>
          <p:nvPr/>
        </p:nvSpPr>
        <p:spPr>
          <a:xfrm>
            <a:off x="-76200" y="1450304"/>
            <a:ext cx="9245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solidFill>
                  <a:schemeClr val="bg1"/>
                </a:solidFill>
              </a:rPr>
              <a:t>Wireless Sensor Networks (WSN) == Wireless Ad-hoc Networks?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B9EC00-C0BE-7E4D-B719-9B9C9472F2B8}"/>
              </a:ext>
            </a:extLst>
          </p:cNvPr>
          <p:cNvSpPr txBox="1"/>
          <p:nvPr/>
        </p:nvSpPr>
        <p:spPr>
          <a:xfrm>
            <a:off x="96837" y="83562"/>
            <a:ext cx="4924305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Sensor Networks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A319E6-17EE-5842-B005-62721F61A931}"/>
              </a:ext>
            </a:extLst>
          </p:cNvPr>
          <p:cNvSpPr txBox="1"/>
          <p:nvPr/>
        </p:nvSpPr>
        <p:spPr>
          <a:xfrm>
            <a:off x="938923" y="3156801"/>
            <a:ext cx="76970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Large number of sensor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Densely deployed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Prone to failure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Highly dynamic topology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Limited power, computational capabilities, and memory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Nodes may not have global addresses</a:t>
            </a:r>
          </a:p>
        </p:txBody>
      </p:sp>
    </p:spTree>
    <p:extLst>
      <p:ext uri="{BB962C8B-B14F-4D97-AF65-F5344CB8AC3E}">
        <p14:creationId xmlns:p14="http://schemas.microsoft.com/office/powerpoint/2010/main" val="196814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sentation on “WSN Application” (ZebraNet) Presented by: Belal Abdullah  Abdulmaged 28\11\ ppt download">
            <a:extLst>
              <a:ext uri="{FF2B5EF4-FFF2-40B4-BE49-F238E27FC236}">
                <a16:creationId xmlns:a16="http://schemas.microsoft.com/office/drawing/2014/main" id="{CF5AFAFF-E16F-8544-83A8-7C4F959A3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38B69C-3DAC-2347-9E8A-89657976F6E3}"/>
              </a:ext>
            </a:extLst>
          </p:cNvPr>
          <p:cNvSpPr txBox="1"/>
          <p:nvPr/>
        </p:nvSpPr>
        <p:spPr>
          <a:xfrm>
            <a:off x="1806222" y="383823"/>
            <a:ext cx="660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ZebraNet</a:t>
            </a:r>
            <a:r>
              <a:rPr lang="en-US" sz="2800" dirty="0"/>
              <a:t>: An application of sensor networks</a:t>
            </a:r>
          </a:p>
        </p:txBody>
      </p:sp>
    </p:spTree>
    <p:extLst>
      <p:ext uri="{BB962C8B-B14F-4D97-AF65-F5344CB8AC3E}">
        <p14:creationId xmlns:p14="http://schemas.microsoft.com/office/powerpoint/2010/main" val="4222662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sentation on “WSN Application” (ZebraNet) Presented by: Belal Abdullah  Abdulmaged 28\11\ ppt download">
            <a:extLst>
              <a:ext uri="{FF2B5EF4-FFF2-40B4-BE49-F238E27FC236}">
                <a16:creationId xmlns:a16="http://schemas.microsoft.com/office/drawing/2014/main" id="{ABC25EB8-6C27-2045-8F6D-F1168818F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739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E8ECC626-37BF-164C-9FCD-E06D57D95FA6}"/>
              </a:ext>
            </a:extLst>
          </p:cNvPr>
          <p:cNvSpPr txBox="1"/>
          <p:nvPr/>
        </p:nvSpPr>
        <p:spPr>
          <a:xfrm>
            <a:off x="96837" y="83562"/>
            <a:ext cx="4924305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Sensor Networks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3821C5-E94D-1349-B7B1-B20133145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36" y="1584330"/>
            <a:ext cx="7905729" cy="368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24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05513C-980C-F142-AF5A-CA940F3829D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35000"/>
          </a:blip>
          <a:stretch>
            <a:fillRect/>
          </a:stretch>
        </p:blipFill>
        <p:spPr>
          <a:xfrm>
            <a:off x="718618" y="870297"/>
            <a:ext cx="3903423" cy="39034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55AABF-AD6C-AC46-8294-565E707C4DCC}"/>
              </a:ext>
            </a:extLst>
          </p:cNvPr>
          <p:cNvSpPr txBox="1"/>
          <p:nvPr/>
        </p:nvSpPr>
        <p:spPr>
          <a:xfrm>
            <a:off x="96837" y="83562"/>
            <a:ext cx="41195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Networking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216F8B-160A-8A4D-A6D3-29A1722C9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63337" y="2215016"/>
            <a:ext cx="1213984" cy="121398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83F0977-0100-BA4E-8632-323D75A7FA08}"/>
              </a:ext>
            </a:extLst>
          </p:cNvPr>
          <p:cNvGrpSpPr/>
          <p:nvPr/>
        </p:nvGrpSpPr>
        <p:grpSpPr>
          <a:xfrm>
            <a:off x="4927602" y="571499"/>
            <a:ext cx="4302256" cy="670476"/>
            <a:chOff x="344422" y="5194300"/>
            <a:chExt cx="4302256" cy="67047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67EF6B2-E416-8244-9388-811DC74A4FF5}"/>
                </a:ext>
              </a:extLst>
            </p:cNvPr>
            <p:cNvSpPr/>
            <p:nvPr/>
          </p:nvSpPr>
          <p:spPr>
            <a:xfrm>
              <a:off x="344422" y="5235024"/>
              <a:ext cx="619256" cy="62975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6FB469-D3DB-174C-B761-458FB73423D8}"/>
                </a:ext>
              </a:extLst>
            </p:cNvPr>
            <p:cNvSpPr txBox="1"/>
            <p:nvPr/>
          </p:nvSpPr>
          <p:spPr>
            <a:xfrm>
              <a:off x="444500" y="5194300"/>
              <a:ext cx="5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17476E9-BC4D-7B40-8190-81AA07DC441D}"/>
                </a:ext>
              </a:extLst>
            </p:cNvPr>
            <p:cNvSpPr txBox="1"/>
            <p:nvPr/>
          </p:nvSpPr>
          <p:spPr>
            <a:xfrm>
              <a:off x="963678" y="5265150"/>
              <a:ext cx="368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Inherently multi-access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8F76C1-B0D9-4044-9935-8AA52BC0DE2F}"/>
              </a:ext>
            </a:extLst>
          </p:cNvPr>
          <p:cNvGrpSpPr/>
          <p:nvPr/>
        </p:nvGrpSpPr>
        <p:grpSpPr>
          <a:xfrm>
            <a:off x="4927602" y="1460499"/>
            <a:ext cx="4302256" cy="670476"/>
            <a:chOff x="344422" y="5194300"/>
            <a:chExt cx="4302256" cy="67047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3D6BDB9-209A-E44F-9639-D993EEC848D6}"/>
                </a:ext>
              </a:extLst>
            </p:cNvPr>
            <p:cNvSpPr/>
            <p:nvPr/>
          </p:nvSpPr>
          <p:spPr>
            <a:xfrm>
              <a:off x="344422" y="5235024"/>
              <a:ext cx="619256" cy="62975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4F74100-6A3D-A74C-9974-BC26AC6CB912}"/>
                </a:ext>
              </a:extLst>
            </p:cNvPr>
            <p:cNvSpPr txBox="1"/>
            <p:nvPr/>
          </p:nvSpPr>
          <p:spPr>
            <a:xfrm>
              <a:off x="444500" y="5194300"/>
              <a:ext cx="5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437975C-E163-464E-B043-F2326F90A1B9}"/>
                </a:ext>
              </a:extLst>
            </p:cNvPr>
            <p:cNvSpPr txBox="1"/>
            <p:nvPr/>
          </p:nvSpPr>
          <p:spPr>
            <a:xfrm>
              <a:off x="963678" y="5265150"/>
              <a:ext cx="368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Higher error-rate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E426DBF-912D-A54B-9BDB-C4AFF331763E}"/>
              </a:ext>
            </a:extLst>
          </p:cNvPr>
          <p:cNvGrpSpPr/>
          <p:nvPr/>
        </p:nvGrpSpPr>
        <p:grpSpPr>
          <a:xfrm>
            <a:off x="4927602" y="2343943"/>
            <a:ext cx="4302256" cy="670476"/>
            <a:chOff x="344422" y="5194300"/>
            <a:chExt cx="4302256" cy="67047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268D64A-31D6-444B-ADDF-C0931024FEA1}"/>
                </a:ext>
              </a:extLst>
            </p:cNvPr>
            <p:cNvSpPr/>
            <p:nvPr/>
          </p:nvSpPr>
          <p:spPr>
            <a:xfrm>
              <a:off x="344422" y="5235024"/>
              <a:ext cx="619256" cy="62975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F9FD5CF-92E6-0F48-B631-74789A037A4B}"/>
                </a:ext>
              </a:extLst>
            </p:cNvPr>
            <p:cNvSpPr txBox="1"/>
            <p:nvPr/>
          </p:nvSpPr>
          <p:spPr>
            <a:xfrm>
              <a:off x="444500" y="5194300"/>
              <a:ext cx="5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0C44E6-CB43-DE46-8575-35A9B479F212}"/>
                </a:ext>
              </a:extLst>
            </p:cNvPr>
            <p:cNvSpPr txBox="1"/>
            <p:nvPr/>
          </p:nvSpPr>
          <p:spPr>
            <a:xfrm>
              <a:off x="963678" y="5265150"/>
              <a:ext cx="368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Limited access to power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CA219C1-D9A1-EA42-A9E6-AC88AB639785}"/>
              </a:ext>
            </a:extLst>
          </p:cNvPr>
          <p:cNvGrpSpPr/>
          <p:nvPr/>
        </p:nvGrpSpPr>
        <p:grpSpPr>
          <a:xfrm>
            <a:off x="4927602" y="3198506"/>
            <a:ext cx="4302256" cy="670476"/>
            <a:chOff x="344422" y="5194300"/>
            <a:chExt cx="4302256" cy="67047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E74CC37-FEC7-714B-96F5-8B164AFEFB16}"/>
                </a:ext>
              </a:extLst>
            </p:cNvPr>
            <p:cNvSpPr/>
            <p:nvPr/>
          </p:nvSpPr>
          <p:spPr>
            <a:xfrm>
              <a:off x="344422" y="5235024"/>
              <a:ext cx="619256" cy="62975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6D46AFF-B9D5-F240-8EFE-5CFCEDF4ED0E}"/>
                </a:ext>
              </a:extLst>
            </p:cNvPr>
            <p:cNvSpPr txBox="1"/>
            <p:nvPr/>
          </p:nvSpPr>
          <p:spPr>
            <a:xfrm>
              <a:off x="444500" y="5194300"/>
              <a:ext cx="5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212598C-1F81-D84E-8D14-0CB28D42EDB2}"/>
                </a:ext>
              </a:extLst>
            </p:cNvPr>
            <p:cNvSpPr txBox="1"/>
            <p:nvPr/>
          </p:nvSpPr>
          <p:spPr>
            <a:xfrm>
              <a:off x="963678" y="5265150"/>
              <a:ext cx="368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Varying topology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8008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3949AE-4C5C-8848-B205-0F87B81F4F46}"/>
              </a:ext>
            </a:extLst>
          </p:cNvPr>
          <p:cNvSpPr txBox="1"/>
          <p:nvPr/>
        </p:nvSpPr>
        <p:spPr>
          <a:xfrm>
            <a:off x="96837" y="83562"/>
            <a:ext cx="35988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Today’s talk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9C1E8B-F7DA-0649-8166-46C55122D774}"/>
              </a:ext>
            </a:extLst>
          </p:cNvPr>
          <p:cNvSpPr txBox="1"/>
          <p:nvPr/>
        </p:nvSpPr>
        <p:spPr>
          <a:xfrm>
            <a:off x="1143001" y="1292362"/>
            <a:ext cx="79121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Networks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Wireless networks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Wireless sensor networks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Low-power, long-range wireless sensor networks</a:t>
            </a:r>
          </a:p>
        </p:txBody>
      </p:sp>
    </p:spTree>
    <p:extLst>
      <p:ext uri="{BB962C8B-B14F-4D97-AF65-F5344CB8AC3E}">
        <p14:creationId xmlns:p14="http://schemas.microsoft.com/office/powerpoint/2010/main" val="3518948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754C21-8227-7C4D-BFDD-8D61DACCC9BA}"/>
              </a:ext>
            </a:extLst>
          </p:cNvPr>
          <p:cNvSpPr txBox="1"/>
          <p:nvPr/>
        </p:nvSpPr>
        <p:spPr>
          <a:xfrm>
            <a:off x="61119" y="845562"/>
            <a:ext cx="3913982" cy="5232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Types of Networks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8D6926-00A5-394B-8CEB-DF3DC56C6384}"/>
              </a:ext>
            </a:extLst>
          </p:cNvPr>
          <p:cNvSpPr txBox="1"/>
          <p:nvPr/>
        </p:nvSpPr>
        <p:spPr>
          <a:xfrm>
            <a:off x="591311" y="1620728"/>
            <a:ext cx="97078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84ECD0-C39E-C746-91AF-9D6AA898F225}"/>
              </a:ext>
            </a:extLst>
          </p:cNvPr>
          <p:cNvSpPr txBox="1"/>
          <p:nvPr/>
        </p:nvSpPr>
        <p:spPr>
          <a:xfrm>
            <a:off x="1734311" y="1620727"/>
            <a:ext cx="730808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 Area Network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 Area Network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Metropolitan Area Network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Wide Area Network</a:t>
            </a:r>
          </a:p>
        </p:txBody>
      </p:sp>
    </p:spTree>
    <p:extLst>
      <p:ext uri="{BB962C8B-B14F-4D97-AF65-F5344CB8AC3E}">
        <p14:creationId xmlns:p14="http://schemas.microsoft.com/office/powerpoint/2010/main" val="246841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754C21-8227-7C4D-BFDD-8D61DACCC9BA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LPWAN: Low Power Wide Area Network</a:t>
            </a:r>
          </a:p>
        </p:txBody>
      </p:sp>
      <p:pic>
        <p:nvPicPr>
          <p:cNvPr id="1026" name="Picture 2" descr="India's LPWAN Networks Expand to Meet Smart Cities IoT Demand | EE Times">
            <a:extLst>
              <a:ext uri="{FF2B5EF4-FFF2-40B4-BE49-F238E27FC236}">
                <a16:creationId xmlns:a16="http://schemas.microsoft.com/office/drawing/2014/main" id="{F1D30E65-82E0-524F-9A27-71F04FF2D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463"/>
            <a:ext cx="9144000" cy="555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590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754C21-8227-7C4D-BFDD-8D61DACCC9BA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LPWAN: Low Power Wide Area Network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331C56-61DA-D444-A722-63E6B4B2D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526" y="2803603"/>
            <a:ext cx="3877949" cy="125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56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6A8ABB-A74B-CB43-89B9-A3C93BACB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33" y="1148437"/>
            <a:ext cx="7854135" cy="45611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652BE2-4C55-A948-AA32-F7E21138896F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LPWAN: Low Power Wide Area Network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B7D45C8-BC8E-D845-AA2D-91DF0798D586}"/>
              </a:ext>
            </a:extLst>
          </p:cNvPr>
          <p:cNvSpPr/>
          <p:nvPr/>
        </p:nvSpPr>
        <p:spPr>
          <a:xfrm>
            <a:off x="6515100" y="4216400"/>
            <a:ext cx="1574800" cy="55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409687-A876-C840-A6EE-37148023DCE2}"/>
              </a:ext>
            </a:extLst>
          </p:cNvPr>
          <p:cNvSpPr txBox="1"/>
          <p:nvPr/>
        </p:nvSpPr>
        <p:spPr>
          <a:xfrm>
            <a:off x="6756400" y="43307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LoRaWAN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412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45147-46B2-E947-9FA8-6BDD2A8DFCDB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-WAN: A Low-Power Wide Area Network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04E1A-7A30-454A-B408-011FE388F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1482"/>
            <a:ext cx="9144000" cy="537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82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12228D73-A2CE-3349-91F1-63C76C284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3" y="1903027"/>
            <a:ext cx="8881334" cy="3694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FBBEAB-EE6F-3049-BAFA-DC699C5F89AF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-WAN: A Low-Power Wide Area Network</a:t>
            </a:r>
          </a:p>
        </p:txBody>
      </p:sp>
    </p:spTree>
    <p:extLst>
      <p:ext uri="{BB962C8B-B14F-4D97-AF65-F5344CB8AC3E}">
        <p14:creationId xmlns:p14="http://schemas.microsoft.com/office/powerpoint/2010/main" val="3611600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12228D73-A2CE-3349-91F1-63C76C284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3" y="1903027"/>
            <a:ext cx="8881334" cy="3694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FBBEAB-EE6F-3049-BAFA-DC699C5F89AF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-WAN: A Low-Power Wide Area Network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F47312-457A-044B-AC9E-54DA6184B9DE}"/>
              </a:ext>
            </a:extLst>
          </p:cNvPr>
          <p:cNvSpPr/>
          <p:nvPr/>
        </p:nvSpPr>
        <p:spPr>
          <a:xfrm>
            <a:off x="300277" y="1778000"/>
            <a:ext cx="3378879" cy="3819933"/>
          </a:xfrm>
          <a:prstGeom prst="rect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635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249E3-8387-314E-8938-556EA50C1340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(Long Range)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BA0E7C-E251-B842-9903-F1C66AB8D3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6" t="10399"/>
          <a:stretch/>
        </p:blipFill>
        <p:spPr>
          <a:xfrm>
            <a:off x="990599" y="1386307"/>
            <a:ext cx="2377209" cy="20069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57FB9E-F01B-7E4F-BB21-0A2A31BC02BB}"/>
              </a:ext>
            </a:extLst>
          </p:cNvPr>
          <p:cNvSpPr txBox="1"/>
          <p:nvPr/>
        </p:nvSpPr>
        <p:spPr>
          <a:xfrm>
            <a:off x="1258633" y="5931498"/>
            <a:ext cx="200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E9EAAC-2269-1F44-8330-DF6CEAD4A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485" y="1003615"/>
            <a:ext cx="3204916" cy="21286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95C1F9-FA91-EF4B-A07A-C696E3F41DD7}"/>
              </a:ext>
            </a:extLst>
          </p:cNvPr>
          <p:cNvSpPr txBox="1"/>
          <p:nvPr/>
        </p:nvSpPr>
        <p:spPr>
          <a:xfrm>
            <a:off x="5537672" y="5931498"/>
            <a:ext cx="2615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Gateway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9542B5-018B-C94B-802A-26CB5D908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50" y="3426992"/>
            <a:ext cx="2908300" cy="2044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82AD82-BA28-B84E-80AE-ACCF34E06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7921" y="3169887"/>
            <a:ext cx="3356943" cy="255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3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249E3-8387-314E-8938-556EA50C1340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(Long Range)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3F59A6-8EF7-D445-AE48-A06C31579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0" t="4687" r="1992" b="2709"/>
          <a:stretch/>
        </p:blipFill>
        <p:spPr>
          <a:xfrm>
            <a:off x="17815" y="1140178"/>
            <a:ext cx="9116348" cy="450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14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76329C-85D4-5B4D-AE36-86FB0A36C336}"/>
              </a:ext>
            </a:extLst>
          </p:cNvPr>
          <p:cNvSpPr txBox="1"/>
          <p:nvPr/>
        </p:nvSpPr>
        <p:spPr>
          <a:xfrm>
            <a:off x="96837" y="83562"/>
            <a:ext cx="41195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Networking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94A249-13D8-B14D-8A64-C45166EA11A9}"/>
              </a:ext>
            </a:extLst>
          </p:cNvPr>
          <p:cNvSpPr/>
          <p:nvPr/>
        </p:nvSpPr>
        <p:spPr>
          <a:xfrm>
            <a:off x="-88900" y="1803263"/>
            <a:ext cx="9271000" cy="526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961FC5-503B-0441-8215-04EAC4AB021E}"/>
              </a:ext>
            </a:extLst>
          </p:cNvPr>
          <p:cNvSpPr txBox="1"/>
          <p:nvPr/>
        </p:nvSpPr>
        <p:spPr>
          <a:xfrm>
            <a:off x="-88900" y="1744517"/>
            <a:ext cx="924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Wireless network == </a:t>
            </a:r>
            <a:r>
              <a:rPr lang="en-US" sz="3200" dirty="0" err="1">
                <a:solidFill>
                  <a:schemeClr val="bg1"/>
                </a:solidFill>
              </a:rPr>
              <a:t>WiFi</a:t>
            </a:r>
            <a:r>
              <a:rPr lang="en-US" sz="3200" dirty="0">
                <a:solidFill>
                  <a:schemeClr val="bg1"/>
                </a:solidFill>
              </a:rPr>
              <a:t> 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0386BEF-6256-F74D-96D4-78EC37BD1BAB}"/>
              </a:ext>
            </a:extLst>
          </p:cNvPr>
          <p:cNvGrpSpPr/>
          <p:nvPr/>
        </p:nvGrpSpPr>
        <p:grpSpPr>
          <a:xfrm>
            <a:off x="-58565" y="2222199"/>
            <a:ext cx="2725145" cy="3789937"/>
            <a:chOff x="-58565" y="2222199"/>
            <a:chExt cx="2725145" cy="378993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5EF37D1-0933-2E4C-9511-0D709237D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1903" y="2222199"/>
              <a:ext cx="1577141" cy="157714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6F9D596-11C9-6247-841E-4CE6464C4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8565" y="3935833"/>
              <a:ext cx="1103623" cy="110362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7BD63F-55AE-AD49-8FAF-AEF6E6D3DE25}"/>
                </a:ext>
              </a:extLst>
            </p:cNvPr>
            <p:cNvSpPr txBox="1"/>
            <p:nvPr/>
          </p:nvSpPr>
          <p:spPr>
            <a:xfrm>
              <a:off x="385362" y="5550471"/>
              <a:ext cx="19669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WiFi</a:t>
              </a:r>
              <a:endParaRPr lang="en-US" sz="2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F1655DE-A693-8F43-BC07-1E8F6ADF3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810857">
              <a:off x="577534" y="3698546"/>
              <a:ext cx="456841" cy="32207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8B198FB-D310-4348-96BC-42D20D44D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2957" y="4136365"/>
              <a:ext cx="1103623" cy="110362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FDD008E-0487-C646-9088-4BDB07924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810857">
              <a:off x="2164450" y="3883227"/>
              <a:ext cx="456841" cy="32207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6833BCC-1A1A-5343-934A-356E557992EA}"/>
              </a:ext>
            </a:extLst>
          </p:cNvPr>
          <p:cNvGrpSpPr/>
          <p:nvPr/>
        </p:nvGrpSpPr>
        <p:grpSpPr>
          <a:xfrm>
            <a:off x="3427009" y="3496325"/>
            <a:ext cx="2507215" cy="2786911"/>
            <a:chOff x="3427009" y="3496325"/>
            <a:chExt cx="2507215" cy="278691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1DBD507-D849-434A-A7DD-FA95EF89D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27009" y="4136365"/>
              <a:ext cx="1252595" cy="125259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57F8CFB-4734-3C42-8D6F-74041DB52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810857">
              <a:off x="4086646" y="4038344"/>
              <a:ext cx="456841" cy="32207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87A3162-7576-2A4A-B1F6-E99432FFD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940181">
              <a:off x="4720240" y="3496325"/>
              <a:ext cx="1213984" cy="121398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0E72F9E-E057-1D4B-A233-50BF8631D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4700844">
              <a:off x="4555411" y="3570319"/>
              <a:ext cx="456841" cy="32207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FDB3CFF-8EE7-5148-8728-31A9FE65D6C1}"/>
                </a:ext>
              </a:extLst>
            </p:cNvPr>
            <p:cNvSpPr txBox="1"/>
            <p:nvPr/>
          </p:nvSpPr>
          <p:spPr>
            <a:xfrm>
              <a:off x="3581549" y="5452239"/>
              <a:ext cx="19669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Bluetooth, ZigBee, …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9C02AE7-6E60-AB43-A15A-26F394755ABF}"/>
              </a:ext>
            </a:extLst>
          </p:cNvPr>
          <p:cNvGrpSpPr/>
          <p:nvPr/>
        </p:nvGrpSpPr>
        <p:grpSpPr>
          <a:xfrm>
            <a:off x="6561156" y="2543884"/>
            <a:ext cx="2582844" cy="3514418"/>
            <a:chOff x="6561156" y="2543884"/>
            <a:chExt cx="2582844" cy="351441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6F99E4E-85EB-5C4F-8C8B-559DE2FFA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75140" y="2543884"/>
              <a:ext cx="1033725" cy="153403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33C0F69-F18B-214D-9DB1-F2F9AED15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61156" y="4432464"/>
              <a:ext cx="1213984" cy="12139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F357F93-2FBA-5E44-A534-0E51F97F3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1405" y="4315855"/>
              <a:ext cx="1252595" cy="125259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D3E6FBB-1CDB-BA45-80AA-A70310EA9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810857">
              <a:off x="7331046" y="4098481"/>
              <a:ext cx="456841" cy="32207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5C0215A-1D48-9342-9CDF-194B895F3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810857">
              <a:off x="8370586" y="4098482"/>
              <a:ext cx="456841" cy="32207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B00B7CD-7931-E544-9326-049AAF2E8CB3}"/>
                </a:ext>
              </a:extLst>
            </p:cNvPr>
            <p:cNvSpPr txBox="1"/>
            <p:nvPr/>
          </p:nvSpPr>
          <p:spPr>
            <a:xfrm>
              <a:off x="6907907" y="5596637"/>
              <a:ext cx="19669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Cellular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5088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4A4575-B065-C04E-972C-7AEF2C600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37" y="1513811"/>
            <a:ext cx="8385926" cy="38303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0100FB-EEF1-4848-9714-B6A56EA344DE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: Stack</a:t>
            </a:r>
          </a:p>
        </p:txBody>
      </p:sp>
    </p:spTree>
    <p:extLst>
      <p:ext uri="{BB962C8B-B14F-4D97-AF65-F5344CB8AC3E}">
        <p14:creationId xmlns:p14="http://schemas.microsoft.com/office/powerpoint/2010/main" val="2752518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4A4575-B065-C04E-972C-7AEF2C600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37" y="1513811"/>
            <a:ext cx="8385926" cy="38303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0100FB-EEF1-4848-9714-B6A56EA344DE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: PHY Layer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3246E8D-C11F-C54D-8507-70218BDE3F63}"/>
              </a:ext>
            </a:extLst>
          </p:cNvPr>
          <p:cNvSpPr/>
          <p:nvPr/>
        </p:nvSpPr>
        <p:spPr>
          <a:xfrm>
            <a:off x="0" y="876300"/>
            <a:ext cx="9144000" cy="5613400"/>
          </a:xfrm>
          <a:custGeom>
            <a:avLst/>
            <a:gdLst>
              <a:gd name="connsiteX0" fmla="*/ 241300 w 9144000"/>
              <a:gd name="connsiteY0" fmla="*/ 2870200 h 5613400"/>
              <a:gd name="connsiteX1" fmla="*/ 241300 w 9144000"/>
              <a:gd name="connsiteY1" fmla="*/ 4467889 h 5613400"/>
              <a:gd name="connsiteX2" fmla="*/ 8902700 w 9144000"/>
              <a:gd name="connsiteY2" fmla="*/ 4467889 h 5613400"/>
              <a:gd name="connsiteX3" fmla="*/ 8902700 w 9144000"/>
              <a:gd name="connsiteY3" fmla="*/ 2870200 h 5613400"/>
              <a:gd name="connsiteX4" fmla="*/ 0 w 9144000"/>
              <a:gd name="connsiteY4" fmla="*/ 0 h 5613400"/>
              <a:gd name="connsiteX5" fmla="*/ 9144000 w 9144000"/>
              <a:gd name="connsiteY5" fmla="*/ 0 h 5613400"/>
              <a:gd name="connsiteX6" fmla="*/ 9144000 w 9144000"/>
              <a:gd name="connsiteY6" fmla="*/ 5613400 h 5613400"/>
              <a:gd name="connsiteX7" fmla="*/ 0 w 9144000"/>
              <a:gd name="connsiteY7" fmla="*/ 5613400 h 561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5613400">
                <a:moveTo>
                  <a:pt x="241300" y="2870200"/>
                </a:moveTo>
                <a:lnTo>
                  <a:pt x="241300" y="4467889"/>
                </a:lnTo>
                <a:lnTo>
                  <a:pt x="8902700" y="4467889"/>
                </a:lnTo>
                <a:lnTo>
                  <a:pt x="8902700" y="28702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613400"/>
                </a:lnTo>
                <a:lnTo>
                  <a:pt x="0" y="56134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612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6D5262-A790-EC43-B83D-9BEFB5652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819" y="1553721"/>
            <a:ext cx="3788162" cy="922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595F8C-FDB8-0B48-BD23-2E46F2A60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885" y="4225062"/>
            <a:ext cx="9201570" cy="23956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7A023B-3F73-DD47-9EEF-0A6364196A37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(Long Range)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CE37C-5716-D347-8312-59C7A7D94587}"/>
              </a:ext>
            </a:extLst>
          </p:cNvPr>
          <p:cNvSpPr txBox="1"/>
          <p:nvPr/>
        </p:nvSpPr>
        <p:spPr>
          <a:xfrm>
            <a:off x="111471" y="968946"/>
            <a:ext cx="8945563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Shannon-Hartley theorem for channel capacity: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F93F6E-C3CC-B943-94B3-B97AED0C183A}"/>
              </a:ext>
            </a:extLst>
          </p:cNvPr>
          <p:cNvGrpSpPr/>
          <p:nvPr/>
        </p:nvGrpSpPr>
        <p:grpSpPr>
          <a:xfrm>
            <a:off x="3635101" y="2627135"/>
            <a:ext cx="1797598" cy="1446847"/>
            <a:chOff x="2639819" y="2476056"/>
            <a:chExt cx="1485618" cy="11957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B7C11B8-4115-CC46-8A50-F500A2B46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39819" y="2476056"/>
              <a:ext cx="1485618" cy="119574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E9B5D59-DDC4-F74A-9B13-29A15F61F030}"/>
                </a:ext>
              </a:extLst>
            </p:cNvPr>
            <p:cNvSpPr txBox="1"/>
            <p:nvPr/>
          </p:nvSpPr>
          <p:spPr>
            <a:xfrm>
              <a:off x="3182092" y="2788014"/>
              <a:ext cx="391079" cy="48328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866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71DC47-9F0C-2F40-8E6B-7F007513D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125"/>
          <a:stretch/>
        </p:blipFill>
        <p:spPr>
          <a:xfrm>
            <a:off x="504234" y="1915885"/>
            <a:ext cx="8079969" cy="18687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2C8CC1-B8AB-6343-8637-237ABD6FBC68}"/>
              </a:ext>
            </a:extLst>
          </p:cNvPr>
          <p:cNvSpPr txBox="1"/>
          <p:nvPr/>
        </p:nvSpPr>
        <p:spPr>
          <a:xfrm>
            <a:off x="111471" y="968946"/>
            <a:ext cx="8945563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Spread spectrum communication: Transmission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42465F-DFDD-D948-A89F-7BA93812D37D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(Long Range)</a:t>
            </a:r>
          </a:p>
        </p:txBody>
      </p:sp>
    </p:spTree>
    <p:extLst>
      <p:ext uri="{BB962C8B-B14F-4D97-AF65-F5344CB8AC3E}">
        <p14:creationId xmlns:p14="http://schemas.microsoft.com/office/powerpoint/2010/main" val="1683240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71DC47-9F0C-2F40-8E6B-7F007513D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089"/>
          <a:stretch/>
        </p:blipFill>
        <p:spPr>
          <a:xfrm>
            <a:off x="504234" y="1915885"/>
            <a:ext cx="8079969" cy="30752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2C8CC1-B8AB-6343-8637-237ABD6FBC68}"/>
              </a:ext>
            </a:extLst>
          </p:cNvPr>
          <p:cNvSpPr txBox="1"/>
          <p:nvPr/>
        </p:nvSpPr>
        <p:spPr>
          <a:xfrm>
            <a:off x="111471" y="968946"/>
            <a:ext cx="8945563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Spread spectrum communication: Transmission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42465F-DFDD-D948-A89F-7BA93812D37D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(Long Range)</a:t>
            </a:r>
          </a:p>
        </p:txBody>
      </p:sp>
    </p:spTree>
    <p:extLst>
      <p:ext uri="{BB962C8B-B14F-4D97-AF65-F5344CB8AC3E}">
        <p14:creationId xmlns:p14="http://schemas.microsoft.com/office/powerpoint/2010/main" val="6397950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71DC47-9F0C-2F40-8E6B-7F007513D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34" y="1915885"/>
            <a:ext cx="8079969" cy="44625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2C8CC1-B8AB-6343-8637-237ABD6FBC68}"/>
              </a:ext>
            </a:extLst>
          </p:cNvPr>
          <p:cNvSpPr txBox="1"/>
          <p:nvPr/>
        </p:nvSpPr>
        <p:spPr>
          <a:xfrm>
            <a:off x="111471" y="968946"/>
            <a:ext cx="8945563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Spread spectrum communication: Transmission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42465F-DFDD-D948-A89F-7BA93812D37D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(Long Range)</a:t>
            </a:r>
          </a:p>
        </p:txBody>
      </p:sp>
    </p:spTree>
    <p:extLst>
      <p:ext uri="{BB962C8B-B14F-4D97-AF65-F5344CB8AC3E}">
        <p14:creationId xmlns:p14="http://schemas.microsoft.com/office/powerpoint/2010/main" val="14068578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A83AB1-B6C0-1A46-81EB-0EBECA7918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933"/>
          <a:stretch/>
        </p:blipFill>
        <p:spPr>
          <a:xfrm>
            <a:off x="493916" y="1921613"/>
            <a:ext cx="8079969" cy="30821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85BF6B-86B1-EC4E-8009-F8FBB3D2472B}"/>
              </a:ext>
            </a:extLst>
          </p:cNvPr>
          <p:cNvSpPr txBox="1"/>
          <p:nvPr/>
        </p:nvSpPr>
        <p:spPr>
          <a:xfrm>
            <a:off x="111471" y="968946"/>
            <a:ext cx="8945563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Spread spectrum communication: Reception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DB050F-E2C9-EE47-A1E8-23C827DCBCBE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(Long Range)</a:t>
            </a:r>
          </a:p>
        </p:txBody>
      </p:sp>
    </p:spTree>
    <p:extLst>
      <p:ext uri="{BB962C8B-B14F-4D97-AF65-F5344CB8AC3E}">
        <p14:creationId xmlns:p14="http://schemas.microsoft.com/office/powerpoint/2010/main" val="17823752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A83AB1-B6C0-1A46-81EB-0EBECA791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16" y="1921612"/>
            <a:ext cx="8079969" cy="44625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85BF6B-86B1-EC4E-8009-F8FBB3D2472B}"/>
              </a:ext>
            </a:extLst>
          </p:cNvPr>
          <p:cNvSpPr txBox="1"/>
          <p:nvPr/>
        </p:nvSpPr>
        <p:spPr>
          <a:xfrm>
            <a:off x="111471" y="968946"/>
            <a:ext cx="8945563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Spread spectrum communication: Reception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DB050F-E2C9-EE47-A1E8-23C827DCBCBE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(Long Range)</a:t>
            </a:r>
          </a:p>
        </p:txBody>
      </p:sp>
    </p:spTree>
    <p:extLst>
      <p:ext uri="{BB962C8B-B14F-4D97-AF65-F5344CB8AC3E}">
        <p14:creationId xmlns:p14="http://schemas.microsoft.com/office/powerpoint/2010/main" val="2833160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196907-FB57-B84D-9C93-1B973BD86C21}"/>
              </a:ext>
            </a:extLst>
          </p:cNvPr>
          <p:cNvSpPr txBox="1"/>
          <p:nvPr/>
        </p:nvSpPr>
        <p:spPr>
          <a:xfrm>
            <a:off x="111471" y="968946"/>
            <a:ext cx="8945563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Spread spectrum: The intuition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648283-9A94-A142-9321-AA89C2A23F8B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(Long Range)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DA95675-076E-284E-AAE5-3B3B0FF68CB6}"/>
              </a:ext>
            </a:extLst>
          </p:cNvPr>
          <p:cNvCxnSpPr>
            <a:cxnSpLocks/>
          </p:cNvCxnSpPr>
          <p:nvPr/>
        </p:nvCxnSpPr>
        <p:spPr>
          <a:xfrm>
            <a:off x="674505" y="3425483"/>
            <a:ext cx="31735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19473D-E31A-D542-97CD-100BBD414BE6}"/>
              </a:ext>
            </a:extLst>
          </p:cNvPr>
          <p:cNvCxnSpPr>
            <a:cxnSpLocks/>
          </p:cNvCxnSpPr>
          <p:nvPr/>
        </p:nvCxnSpPr>
        <p:spPr>
          <a:xfrm flipV="1">
            <a:off x="677438" y="1701824"/>
            <a:ext cx="0" cy="173294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1B72521-B710-2940-8529-D2D1B5F3C656}"/>
              </a:ext>
            </a:extLst>
          </p:cNvPr>
          <p:cNvSpPr txBox="1"/>
          <p:nvPr/>
        </p:nvSpPr>
        <p:spPr>
          <a:xfrm>
            <a:off x="2437093" y="3448134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F1EA28-DA42-884F-9675-0B9F001163D5}"/>
              </a:ext>
            </a:extLst>
          </p:cNvPr>
          <p:cNvSpPr txBox="1"/>
          <p:nvPr/>
        </p:nvSpPr>
        <p:spPr>
          <a:xfrm rot="16200000">
            <a:off x="-160340" y="241170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0142381-E385-CB44-ADD4-D40A4AC92BE1}"/>
              </a:ext>
            </a:extLst>
          </p:cNvPr>
          <p:cNvSpPr/>
          <p:nvPr/>
        </p:nvSpPr>
        <p:spPr>
          <a:xfrm>
            <a:off x="1619353" y="1979385"/>
            <a:ext cx="653610" cy="1449615"/>
          </a:xfrm>
          <a:custGeom>
            <a:avLst/>
            <a:gdLst>
              <a:gd name="connsiteX0" fmla="*/ 0 w 2413000"/>
              <a:gd name="connsiteY0" fmla="*/ 596911 h 609611"/>
              <a:gd name="connsiteX1" fmla="*/ 1193800 w 2413000"/>
              <a:gd name="connsiteY1" fmla="*/ 11 h 609611"/>
              <a:gd name="connsiteX2" fmla="*/ 2413000 w 2413000"/>
              <a:gd name="connsiteY2" fmla="*/ 609611 h 60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3000" h="609611">
                <a:moveTo>
                  <a:pt x="0" y="596911"/>
                </a:moveTo>
                <a:cubicBezTo>
                  <a:pt x="395816" y="297402"/>
                  <a:pt x="791633" y="-2106"/>
                  <a:pt x="1193800" y="11"/>
                </a:cubicBezTo>
                <a:cubicBezTo>
                  <a:pt x="1595967" y="2128"/>
                  <a:pt x="2004483" y="305869"/>
                  <a:pt x="2413000" y="609611"/>
                </a:cubicBezTo>
              </a:path>
            </a:pathLst>
          </a:custGeom>
          <a:solidFill>
            <a:schemeClr val="accent6">
              <a:lumMod val="50000"/>
              <a:alpha val="2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993B83-7FEC-7E4A-B8B2-ED9C2AB200B9}"/>
              </a:ext>
            </a:extLst>
          </p:cNvPr>
          <p:cNvCxnSpPr>
            <a:cxnSpLocks/>
          </p:cNvCxnSpPr>
          <p:nvPr/>
        </p:nvCxnSpPr>
        <p:spPr>
          <a:xfrm>
            <a:off x="3939992" y="2634171"/>
            <a:ext cx="147991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95CCA2D-341C-CB41-9391-BB8109AEEC15}"/>
              </a:ext>
            </a:extLst>
          </p:cNvPr>
          <p:cNvSpPr txBox="1"/>
          <p:nvPr/>
        </p:nvSpPr>
        <p:spPr>
          <a:xfrm>
            <a:off x="3971373" y="219976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XOR code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0C8A6DD-BDED-2D48-8F07-91F23D720182}"/>
              </a:ext>
            </a:extLst>
          </p:cNvPr>
          <p:cNvCxnSpPr>
            <a:cxnSpLocks/>
          </p:cNvCxnSpPr>
          <p:nvPr/>
        </p:nvCxnSpPr>
        <p:spPr>
          <a:xfrm>
            <a:off x="5844705" y="3425483"/>
            <a:ext cx="31735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2495F8-D675-A54C-841E-B3CAAE81EFA9}"/>
              </a:ext>
            </a:extLst>
          </p:cNvPr>
          <p:cNvCxnSpPr>
            <a:cxnSpLocks/>
          </p:cNvCxnSpPr>
          <p:nvPr/>
        </p:nvCxnSpPr>
        <p:spPr>
          <a:xfrm flipV="1">
            <a:off x="5847638" y="1701824"/>
            <a:ext cx="0" cy="173294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ED50CA-3388-574D-A2C7-B2C7E81B33AE}"/>
              </a:ext>
            </a:extLst>
          </p:cNvPr>
          <p:cNvSpPr txBox="1"/>
          <p:nvPr/>
        </p:nvSpPr>
        <p:spPr>
          <a:xfrm>
            <a:off x="7607293" y="3448134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C29490-FF4B-654C-8E5C-C068EB9A8B6A}"/>
              </a:ext>
            </a:extLst>
          </p:cNvPr>
          <p:cNvSpPr txBox="1"/>
          <p:nvPr/>
        </p:nvSpPr>
        <p:spPr>
          <a:xfrm rot="16200000">
            <a:off x="5009860" y="241170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9506C334-766A-E148-965B-52BAD77411CF}"/>
              </a:ext>
            </a:extLst>
          </p:cNvPr>
          <p:cNvSpPr/>
          <p:nvPr/>
        </p:nvSpPr>
        <p:spPr>
          <a:xfrm>
            <a:off x="5868699" y="2819389"/>
            <a:ext cx="3003319" cy="609611"/>
          </a:xfrm>
          <a:custGeom>
            <a:avLst/>
            <a:gdLst>
              <a:gd name="connsiteX0" fmla="*/ 0 w 2413000"/>
              <a:gd name="connsiteY0" fmla="*/ 596911 h 609611"/>
              <a:gd name="connsiteX1" fmla="*/ 1193800 w 2413000"/>
              <a:gd name="connsiteY1" fmla="*/ 11 h 609611"/>
              <a:gd name="connsiteX2" fmla="*/ 2413000 w 2413000"/>
              <a:gd name="connsiteY2" fmla="*/ 609611 h 60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3000" h="609611">
                <a:moveTo>
                  <a:pt x="0" y="596911"/>
                </a:moveTo>
                <a:cubicBezTo>
                  <a:pt x="395816" y="297402"/>
                  <a:pt x="791633" y="-2106"/>
                  <a:pt x="1193800" y="11"/>
                </a:cubicBezTo>
                <a:cubicBezTo>
                  <a:pt x="1595967" y="2128"/>
                  <a:pt x="2004483" y="305869"/>
                  <a:pt x="2413000" y="609611"/>
                </a:cubicBezTo>
              </a:path>
            </a:pathLst>
          </a:custGeom>
          <a:solidFill>
            <a:schemeClr val="accent6">
              <a:lumMod val="50000"/>
              <a:alpha val="2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DB41B4-E3FB-A14B-9686-027FB580A09D}"/>
              </a:ext>
            </a:extLst>
          </p:cNvPr>
          <p:cNvSpPr txBox="1"/>
          <p:nvPr/>
        </p:nvSpPr>
        <p:spPr>
          <a:xfrm>
            <a:off x="3920744" y="4854067"/>
            <a:ext cx="159122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XOR code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AC3C8329-7AA9-BB4A-AC22-4E05213A458D}"/>
              </a:ext>
            </a:extLst>
          </p:cNvPr>
          <p:cNvSpPr/>
          <p:nvPr/>
        </p:nvSpPr>
        <p:spPr>
          <a:xfrm>
            <a:off x="5549900" y="3797300"/>
            <a:ext cx="1930400" cy="1282700"/>
          </a:xfrm>
          <a:custGeom>
            <a:avLst/>
            <a:gdLst>
              <a:gd name="connsiteX0" fmla="*/ 1930400 w 1930400"/>
              <a:gd name="connsiteY0" fmla="*/ 0 h 1282700"/>
              <a:gd name="connsiteX1" fmla="*/ 1574800 w 1930400"/>
              <a:gd name="connsiteY1" fmla="*/ 901700 h 1282700"/>
              <a:gd name="connsiteX2" fmla="*/ 0 w 1930400"/>
              <a:gd name="connsiteY2" fmla="*/ 1282700 h 128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0400" h="1282700">
                <a:moveTo>
                  <a:pt x="1930400" y="0"/>
                </a:moveTo>
                <a:cubicBezTo>
                  <a:pt x="1913466" y="343958"/>
                  <a:pt x="1896533" y="687917"/>
                  <a:pt x="1574800" y="901700"/>
                </a:cubicBezTo>
                <a:cubicBezTo>
                  <a:pt x="1253067" y="1115483"/>
                  <a:pt x="626533" y="1199091"/>
                  <a:pt x="0" y="1282700"/>
                </a:cubicBezTo>
              </a:path>
            </a:pathLst>
          </a:cu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F8422DD5-64FD-0F4E-8020-80435B894300}"/>
              </a:ext>
            </a:extLst>
          </p:cNvPr>
          <p:cNvSpPr/>
          <p:nvPr/>
        </p:nvSpPr>
        <p:spPr>
          <a:xfrm flipH="1">
            <a:off x="1917700" y="3797300"/>
            <a:ext cx="1930400" cy="1282700"/>
          </a:xfrm>
          <a:custGeom>
            <a:avLst/>
            <a:gdLst>
              <a:gd name="connsiteX0" fmla="*/ 1930400 w 1930400"/>
              <a:gd name="connsiteY0" fmla="*/ 0 h 1282700"/>
              <a:gd name="connsiteX1" fmla="*/ 1574800 w 1930400"/>
              <a:gd name="connsiteY1" fmla="*/ 901700 h 1282700"/>
              <a:gd name="connsiteX2" fmla="*/ 0 w 1930400"/>
              <a:gd name="connsiteY2" fmla="*/ 1282700 h 128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0400" h="1282700">
                <a:moveTo>
                  <a:pt x="1930400" y="0"/>
                </a:moveTo>
                <a:cubicBezTo>
                  <a:pt x="1913466" y="343958"/>
                  <a:pt x="1896533" y="687917"/>
                  <a:pt x="1574800" y="901700"/>
                </a:cubicBezTo>
                <a:cubicBezTo>
                  <a:pt x="1253067" y="1115483"/>
                  <a:pt x="626533" y="1199091"/>
                  <a:pt x="0" y="1282700"/>
                </a:cubicBezTo>
              </a:path>
            </a:pathLst>
          </a:custGeom>
          <a:noFill/>
          <a:ln w="38100" cmpd="sng">
            <a:solidFill>
              <a:srgbClr val="000000"/>
            </a:solidFill>
            <a:headEnd type="arrow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FD8D98-D2B7-BF4F-B49C-3382D429CDC6}"/>
              </a:ext>
            </a:extLst>
          </p:cNvPr>
          <p:cNvSpPr txBox="1"/>
          <p:nvPr/>
        </p:nvSpPr>
        <p:spPr>
          <a:xfrm>
            <a:off x="876301" y="4266164"/>
            <a:ext cx="2437092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…for matching code</a:t>
            </a:r>
          </a:p>
        </p:txBody>
      </p:sp>
    </p:spTree>
    <p:extLst>
      <p:ext uri="{BB962C8B-B14F-4D97-AF65-F5344CB8AC3E}">
        <p14:creationId xmlns:p14="http://schemas.microsoft.com/office/powerpoint/2010/main" val="301212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196907-FB57-B84D-9C93-1B973BD86C21}"/>
              </a:ext>
            </a:extLst>
          </p:cNvPr>
          <p:cNvSpPr txBox="1"/>
          <p:nvPr/>
        </p:nvSpPr>
        <p:spPr>
          <a:xfrm>
            <a:off x="111471" y="968946"/>
            <a:ext cx="8945563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Spread spectrum: The intuition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648283-9A94-A142-9321-AA89C2A23F8B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(Long Range)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DA95675-076E-284E-AAE5-3B3B0FF68CB6}"/>
              </a:ext>
            </a:extLst>
          </p:cNvPr>
          <p:cNvCxnSpPr>
            <a:cxnSpLocks/>
          </p:cNvCxnSpPr>
          <p:nvPr/>
        </p:nvCxnSpPr>
        <p:spPr>
          <a:xfrm>
            <a:off x="674505" y="3425483"/>
            <a:ext cx="31735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19473D-E31A-D542-97CD-100BBD414BE6}"/>
              </a:ext>
            </a:extLst>
          </p:cNvPr>
          <p:cNvCxnSpPr>
            <a:cxnSpLocks/>
          </p:cNvCxnSpPr>
          <p:nvPr/>
        </p:nvCxnSpPr>
        <p:spPr>
          <a:xfrm flipV="1">
            <a:off x="677438" y="1701824"/>
            <a:ext cx="0" cy="173294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1B72521-B710-2940-8529-D2D1B5F3C656}"/>
              </a:ext>
            </a:extLst>
          </p:cNvPr>
          <p:cNvSpPr txBox="1"/>
          <p:nvPr/>
        </p:nvSpPr>
        <p:spPr>
          <a:xfrm>
            <a:off x="2437093" y="3448134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F1EA28-DA42-884F-9675-0B9F001163D5}"/>
              </a:ext>
            </a:extLst>
          </p:cNvPr>
          <p:cNvSpPr txBox="1"/>
          <p:nvPr/>
        </p:nvSpPr>
        <p:spPr>
          <a:xfrm rot="16200000">
            <a:off x="-160340" y="241170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993B83-7FEC-7E4A-B8B2-ED9C2AB200B9}"/>
              </a:ext>
            </a:extLst>
          </p:cNvPr>
          <p:cNvCxnSpPr>
            <a:cxnSpLocks/>
          </p:cNvCxnSpPr>
          <p:nvPr/>
        </p:nvCxnSpPr>
        <p:spPr>
          <a:xfrm>
            <a:off x="3939992" y="2634171"/>
            <a:ext cx="147991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95CCA2D-341C-CB41-9391-BB8109AEEC15}"/>
              </a:ext>
            </a:extLst>
          </p:cNvPr>
          <p:cNvSpPr txBox="1"/>
          <p:nvPr/>
        </p:nvSpPr>
        <p:spPr>
          <a:xfrm>
            <a:off x="3971373" y="219976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XOR code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0C8A6DD-BDED-2D48-8F07-91F23D720182}"/>
              </a:ext>
            </a:extLst>
          </p:cNvPr>
          <p:cNvCxnSpPr>
            <a:cxnSpLocks/>
          </p:cNvCxnSpPr>
          <p:nvPr/>
        </p:nvCxnSpPr>
        <p:spPr>
          <a:xfrm>
            <a:off x="5844705" y="3425483"/>
            <a:ext cx="31735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2495F8-D675-A54C-841E-B3CAAE81EFA9}"/>
              </a:ext>
            </a:extLst>
          </p:cNvPr>
          <p:cNvCxnSpPr>
            <a:cxnSpLocks/>
          </p:cNvCxnSpPr>
          <p:nvPr/>
        </p:nvCxnSpPr>
        <p:spPr>
          <a:xfrm flipV="1">
            <a:off x="5847638" y="1701824"/>
            <a:ext cx="0" cy="173294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ED50CA-3388-574D-A2C7-B2C7E81B33AE}"/>
              </a:ext>
            </a:extLst>
          </p:cNvPr>
          <p:cNvSpPr txBox="1"/>
          <p:nvPr/>
        </p:nvSpPr>
        <p:spPr>
          <a:xfrm>
            <a:off x="7607293" y="3448134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C29490-FF4B-654C-8E5C-C068EB9A8B6A}"/>
              </a:ext>
            </a:extLst>
          </p:cNvPr>
          <p:cNvSpPr txBox="1"/>
          <p:nvPr/>
        </p:nvSpPr>
        <p:spPr>
          <a:xfrm rot="16200000">
            <a:off x="5009860" y="241170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9506C334-766A-E148-965B-52BAD77411CF}"/>
              </a:ext>
            </a:extLst>
          </p:cNvPr>
          <p:cNvSpPr/>
          <p:nvPr/>
        </p:nvSpPr>
        <p:spPr>
          <a:xfrm>
            <a:off x="5868699" y="2819389"/>
            <a:ext cx="3003319" cy="609611"/>
          </a:xfrm>
          <a:custGeom>
            <a:avLst/>
            <a:gdLst>
              <a:gd name="connsiteX0" fmla="*/ 0 w 2413000"/>
              <a:gd name="connsiteY0" fmla="*/ 596911 h 609611"/>
              <a:gd name="connsiteX1" fmla="*/ 1193800 w 2413000"/>
              <a:gd name="connsiteY1" fmla="*/ 11 h 609611"/>
              <a:gd name="connsiteX2" fmla="*/ 2413000 w 2413000"/>
              <a:gd name="connsiteY2" fmla="*/ 609611 h 60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3000" h="609611">
                <a:moveTo>
                  <a:pt x="0" y="596911"/>
                </a:moveTo>
                <a:cubicBezTo>
                  <a:pt x="395816" y="297402"/>
                  <a:pt x="791633" y="-2106"/>
                  <a:pt x="1193800" y="11"/>
                </a:cubicBezTo>
                <a:cubicBezTo>
                  <a:pt x="1595967" y="2128"/>
                  <a:pt x="2004483" y="305869"/>
                  <a:pt x="2413000" y="609611"/>
                </a:cubicBezTo>
              </a:path>
            </a:pathLst>
          </a:custGeom>
          <a:solidFill>
            <a:schemeClr val="accent6">
              <a:lumMod val="50000"/>
              <a:alpha val="2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DB41B4-E3FB-A14B-9686-027FB580A09D}"/>
              </a:ext>
            </a:extLst>
          </p:cNvPr>
          <p:cNvSpPr txBox="1"/>
          <p:nvPr/>
        </p:nvSpPr>
        <p:spPr>
          <a:xfrm>
            <a:off x="3920744" y="4854067"/>
            <a:ext cx="159122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XOR code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AC3C8329-7AA9-BB4A-AC22-4E05213A458D}"/>
              </a:ext>
            </a:extLst>
          </p:cNvPr>
          <p:cNvSpPr/>
          <p:nvPr/>
        </p:nvSpPr>
        <p:spPr>
          <a:xfrm>
            <a:off x="5549900" y="3797300"/>
            <a:ext cx="1930400" cy="1282700"/>
          </a:xfrm>
          <a:custGeom>
            <a:avLst/>
            <a:gdLst>
              <a:gd name="connsiteX0" fmla="*/ 1930400 w 1930400"/>
              <a:gd name="connsiteY0" fmla="*/ 0 h 1282700"/>
              <a:gd name="connsiteX1" fmla="*/ 1574800 w 1930400"/>
              <a:gd name="connsiteY1" fmla="*/ 901700 h 1282700"/>
              <a:gd name="connsiteX2" fmla="*/ 0 w 1930400"/>
              <a:gd name="connsiteY2" fmla="*/ 1282700 h 128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0400" h="1282700">
                <a:moveTo>
                  <a:pt x="1930400" y="0"/>
                </a:moveTo>
                <a:cubicBezTo>
                  <a:pt x="1913466" y="343958"/>
                  <a:pt x="1896533" y="687917"/>
                  <a:pt x="1574800" y="901700"/>
                </a:cubicBezTo>
                <a:cubicBezTo>
                  <a:pt x="1253067" y="1115483"/>
                  <a:pt x="626533" y="1199091"/>
                  <a:pt x="0" y="1282700"/>
                </a:cubicBezTo>
              </a:path>
            </a:pathLst>
          </a:cu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F8422DD5-64FD-0F4E-8020-80435B894300}"/>
              </a:ext>
            </a:extLst>
          </p:cNvPr>
          <p:cNvSpPr/>
          <p:nvPr/>
        </p:nvSpPr>
        <p:spPr>
          <a:xfrm flipH="1">
            <a:off x="1917700" y="3797300"/>
            <a:ext cx="1930400" cy="1282700"/>
          </a:xfrm>
          <a:custGeom>
            <a:avLst/>
            <a:gdLst>
              <a:gd name="connsiteX0" fmla="*/ 1930400 w 1930400"/>
              <a:gd name="connsiteY0" fmla="*/ 0 h 1282700"/>
              <a:gd name="connsiteX1" fmla="*/ 1574800 w 1930400"/>
              <a:gd name="connsiteY1" fmla="*/ 901700 h 1282700"/>
              <a:gd name="connsiteX2" fmla="*/ 0 w 1930400"/>
              <a:gd name="connsiteY2" fmla="*/ 1282700 h 128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0400" h="1282700">
                <a:moveTo>
                  <a:pt x="1930400" y="0"/>
                </a:moveTo>
                <a:cubicBezTo>
                  <a:pt x="1913466" y="343958"/>
                  <a:pt x="1896533" y="687917"/>
                  <a:pt x="1574800" y="901700"/>
                </a:cubicBezTo>
                <a:cubicBezTo>
                  <a:pt x="1253067" y="1115483"/>
                  <a:pt x="626533" y="1199091"/>
                  <a:pt x="0" y="1282700"/>
                </a:cubicBezTo>
              </a:path>
            </a:pathLst>
          </a:custGeom>
          <a:noFill/>
          <a:ln w="38100" cmpd="sng">
            <a:solidFill>
              <a:srgbClr val="000000"/>
            </a:solidFill>
            <a:headEnd type="arrow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FD8D98-D2B7-BF4F-B49C-3382D429CDC6}"/>
              </a:ext>
            </a:extLst>
          </p:cNvPr>
          <p:cNvSpPr txBox="1"/>
          <p:nvPr/>
        </p:nvSpPr>
        <p:spPr>
          <a:xfrm>
            <a:off x="1043362" y="4197410"/>
            <a:ext cx="2437092" cy="70788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…for different codes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any other signal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6EAD0600-21D5-EC48-96C5-7516EFC5B556}"/>
              </a:ext>
            </a:extLst>
          </p:cNvPr>
          <p:cNvSpPr/>
          <p:nvPr/>
        </p:nvSpPr>
        <p:spPr>
          <a:xfrm>
            <a:off x="682785" y="2819389"/>
            <a:ext cx="3003319" cy="609611"/>
          </a:xfrm>
          <a:custGeom>
            <a:avLst/>
            <a:gdLst>
              <a:gd name="connsiteX0" fmla="*/ 0 w 2413000"/>
              <a:gd name="connsiteY0" fmla="*/ 596911 h 609611"/>
              <a:gd name="connsiteX1" fmla="*/ 1193800 w 2413000"/>
              <a:gd name="connsiteY1" fmla="*/ 11 h 609611"/>
              <a:gd name="connsiteX2" fmla="*/ 2413000 w 2413000"/>
              <a:gd name="connsiteY2" fmla="*/ 609611 h 60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3000" h="609611">
                <a:moveTo>
                  <a:pt x="0" y="596911"/>
                </a:moveTo>
                <a:cubicBezTo>
                  <a:pt x="395816" y="297402"/>
                  <a:pt x="791633" y="-2106"/>
                  <a:pt x="1193800" y="11"/>
                </a:cubicBezTo>
                <a:cubicBezTo>
                  <a:pt x="1595967" y="2128"/>
                  <a:pt x="2004483" y="305869"/>
                  <a:pt x="2413000" y="609611"/>
                </a:cubicBezTo>
              </a:path>
            </a:pathLst>
          </a:cu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491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76329C-85D4-5B4D-AE36-86FB0A36C336}"/>
              </a:ext>
            </a:extLst>
          </p:cNvPr>
          <p:cNvSpPr txBox="1"/>
          <p:nvPr/>
        </p:nvSpPr>
        <p:spPr>
          <a:xfrm>
            <a:off x="96837" y="83562"/>
            <a:ext cx="41195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Networking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C5796C-153D-9F44-9FEE-C38CD9001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553" y="3597122"/>
            <a:ext cx="753789" cy="75378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ADE2BCC-98C0-5742-8902-E0CB2BD7946D}"/>
              </a:ext>
            </a:extLst>
          </p:cNvPr>
          <p:cNvSpPr/>
          <p:nvPr/>
        </p:nvSpPr>
        <p:spPr>
          <a:xfrm>
            <a:off x="622849" y="2396876"/>
            <a:ext cx="3067538" cy="3067538"/>
          </a:xfrm>
          <a:prstGeom prst="ellipse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B0B12F-1DFD-EE45-B223-4366104D55ED}"/>
              </a:ext>
            </a:extLst>
          </p:cNvPr>
          <p:cNvGrpSpPr/>
          <p:nvPr/>
        </p:nvGrpSpPr>
        <p:grpSpPr>
          <a:xfrm>
            <a:off x="2845349" y="2396876"/>
            <a:ext cx="3067538" cy="3067538"/>
            <a:chOff x="2845349" y="2396876"/>
            <a:chExt cx="3067538" cy="306753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50501F-1527-A646-B2B5-04385EA97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1053" y="3597122"/>
              <a:ext cx="753789" cy="753789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36805F7-01DC-154C-A9CB-E640754A95A5}"/>
                </a:ext>
              </a:extLst>
            </p:cNvPr>
            <p:cNvSpPr/>
            <p:nvPr/>
          </p:nvSpPr>
          <p:spPr>
            <a:xfrm>
              <a:off x="2845349" y="2396876"/>
              <a:ext cx="3067538" cy="3067538"/>
            </a:xfrm>
            <a:prstGeom prst="ellipse">
              <a:avLst/>
            </a:prstGeom>
            <a:noFill/>
            <a:ln w="444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FB2DE-48DD-E640-AF6B-20BD600E2491}"/>
              </a:ext>
            </a:extLst>
          </p:cNvPr>
          <p:cNvGrpSpPr/>
          <p:nvPr/>
        </p:nvGrpSpPr>
        <p:grpSpPr>
          <a:xfrm rot="8054678">
            <a:off x="2793756" y="4992641"/>
            <a:ext cx="710851" cy="2672086"/>
            <a:chOff x="3695117" y="515614"/>
            <a:chExt cx="710851" cy="2672086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88863CC-772B-2449-B175-9C34B0145913}"/>
                </a:ext>
              </a:extLst>
            </p:cNvPr>
            <p:cNvSpPr/>
            <p:nvPr/>
          </p:nvSpPr>
          <p:spPr>
            <a:xfrm>
              <a:off x="3695117" y="2095500"/>
              <a:ext cx="458856" cy="1092200"/>
            </a:xfrm>
            <a:custGeom>
              <a:avLst/>
              <a:gdLst>
                <a:gd name="connsiteX0" fmla="*/ 381583 w 458856"/>
                <a:gd name="connsiteY0" fmla="*/ 0 h 1092200"/>
                <a:gd name="connsiteX1" fmla="*/ 583 w 458856"/>
                <a:gd name="connsiteY1" fmla="*/ 609600 h 1092200"/>
                <a:gd name="connsiteX2" fmla="*/ 457783 w 458856"/>
                <a:gd name="connsiteY2" fmla="*/ 444500 h 1092200"/>
                <a:gd name="connsiteX3" fmla="*/ 102183 w 458856"/>
                <a:gd name="connsiteY3" fmla="*/ 109220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856" h="1092200">
                  <a:moveTo>
                    <a:pt x="381583" y="0"/>
                  </a:moveTo>
                  <a:cubicBezTo>
                    <a:pt x="184733" y="267758"/>
                    <a:pt x="-12117" y="535517"/>
                    <a:pt x="583" y="609600"/>
                  </a:cubicBezTo>
                  <a:cubicBezTo>
                    <a:pt x="13283" y="683683"/>
                    <a:pt x="440850" y="364067"/>
                    <a:pt x="457783" y="444500"/>
                  </a:cubicBezTo>
                  <a:cubicBezTo>
                    <a:pt x="474716" y="524933"/>
                    <a:pt x="288449" y="808566"/>
                    <a:pt x="102183" y="1092200"/>
                  </a:cubicBez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8C05B6-0B0F-F549-99DE-E3963429EFBF}"/>
                </a:ext>
              </a:extLst>
            </p:cNvPr>
            <p:cNvSpPr txBox="1"/>
            <p:nvPr/>
          </p:nvSpPr>
          <p:spPr>
            <a:xfrm rot="13545322">
              <a:off x="2844162" y="1554200"/>
              <a:ext cx="26003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Collision domain</a:t>
              </a: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E52C28-CEE7-2840-9F2E-DFB0DB791CF0}"/>
              </a:ext>
            </a:extLst>
          </p:cNvPr>
          <p:cNvCxnSpPr>
            <a:cxnSpLocks/>
          </p:cNvCxnSpPr>
          <p:nvPr/>
        </p:nvCxnSpPr>
        <p:spPr>
          <a:xfrm flipV="1">
            <a:off x="3608940" y="1761231"/>
            <a:ext cx="1610760" cy="461654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8400B2-F201-734A-8CCB-9795D4C96568}"/>
              </a:ext>
            </a:extLst>
          </p:cNvPr>
          <p:cNvCxnSpPr>
            <a:cxnSpLocks/>
          </p:cNvCxnSpPr>
          <p:nvPr/>
        </p:nvCxnSpPr>
        <p:spPr>
          <a:xfrm flipV="1">
            <a:off x="5552540" y="1485900"/>
            <a:ext cx="2435760" cy="109197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EF0B11F7-6970-3442-A3E1-9D99CD8F1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466" y="1324975"/>
            <a:ext cx="1346510" cy="754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FE9006-D483-3C47-BB56-4FAC72534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342" y="1155711"/>
            <a:ext cx="1577141" cy="15771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B966D7-2EAA-E445-974F-1D7AF0012FA8}"/>
              </a:ext>
            </a:extLst>
          </p:cNvPr>
          <p:cNvSpPr txBox="1"/>
          <p:nvPr/>
        </p:nvSpPr>
        <p:spPr>
          <a:xfrm>
            <a:off x="5740618" y="974532"/>
            <a:ext cx="2059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Wired network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001A73-2EE5-E54B-9F05-6D262BB9D4CA}"/>
              </a:ext>
            </a:extLst>
          </p:cNvPr>
          <p:cNvSpPr txBox="1"/>
          <p:nvPr/>
        </p:nvSpPr>
        <p:spPr>
          <a:xfrm>
            <a:off x="1179926" y="1248023"/>
            <a:ext cx="18176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Base station/</a:t>
            </a:r>
          </a:p>
          <a:p>
            <a:r>
              <a:rPr lang="en-US" sz="2400" dirty="0">
                <a:solidFill>
                  <a:srgbClr val="C00000"/>
                </a:solidFill>
              </a:rPr>
              <a:t>Access point</a:t>
            </a:r>
          </a:p>
        </p:txBody>
      </p:sp>
    </p:spTree>
    <p:extLst>
      <p:ext uri="{BB962C8B-B14F-4D97-AF65-F5344CB8AC3E}">
        <p14:creationId xmlns:p14="http://schemas.microsoft.com/office/powerpoint/2010/main" val="339287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196907-FB57-B84D-9C93-1B973BD86C21}"/>
              </a:ext>
            </a:extLst>
          </p:cNvPr>
          <p:cNvSpPr txBox="1"/>
          <p:nvPr/>
        </p:nvSpPr>
        <p:spPr>
          <a:xfrm>
            <a:off x="111471" y="968946"/>
            <a:ext cx="8945563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Spread spectrum: The intuition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648283-9A94-A142-9321-AA89C2A23F8B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(Long Range)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DA95675-076E-284E-AAE5-3B3B0FF68CB6}"/>
              </a:ext>
            </a:extLst>
          </p:cNvPr>
          <p:cNvCxnSpPr>
            <a:cxnSpLocks/>
          </p:cNvCxnSpPr>
          <p:nvPr/>
        </p:nvCxnSpPr>
        <p:spPr>
          <a:xfrm>
            <a:off x="674505" y="3425483"/>
            <a:ext cx="31735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19473D-E31A-D542-97CD-100BBD414BE6}"/>
              </a:ext>
            </a:extLst>
          </p:cNvPr>
          <p:cNvCxnSpPr>
            <a:cxnSpLocks/>
          </p:cNvCxnSpPr>
          <p:nvPr/>
        </p:nvCxnSpPr>
        <p:spPr>
          <a:xfrm flipV="1">
            <a:off x="677438" y="1701824"/>
            <a:ext cx="0" cy="173294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1B72521-B710-2940-8529-D2D1B5F3C656}"/>
              </a:ext>
            </a:extLst>
          </p:cNvPr>
          <p:cNvSpPr txBox="1"/>
          <p:nvPr/>
        </p:nvSpPr>
        <p:spPr>
          <a:xfrm>
            <a:off x="2437093" y="3448134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F1EA28-DA42-884F-9675-0B9F001163D5}"/>
              </a:ext>
            </a:extLst>
          </p:cNvPr>
          <p:cNvSpPr txBox="1"/>
          <p:nvPr/>
        </p:nvSpPr>
        <p:spPr>
          <a:xfrm rot="16200000">
            <a:off x="-160340" y="241170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0142381-E385-CB44-ADD4-D40A4AC92BE1}"/>
              </a:ext>
            </a:extLst>
          </p:cNvPr>
          <p:cNvSpPr/>
          <p:nvPr/>
        </p:nvSpPr>
        <p:spPr>
          <a:xfrm>
            <a:off x="1619353" y="1979385"/>
            <a:ext cx="653610" cy="1449615"/>
          </a:xfrm>
          <a:custGeom>
            <a:avLst/>
            <a:gdLst>
              <a:gd name="connsiteX0" fmla="*/ 0 w 2413000"/>
              <a:gd name="connsiteY0" fmla="*/ 596911 h 609611"/>
              <a:gd name="connsiteX1" fmla="*/ 1193800 w 2413000"/>
              <a:gd name="connsiteY1" fmla="*/ 11 h 609611"/>
              <a:gd name="connsiteX2" fmla="*/ 2413000 w 2413000"/>
              <a:gd name="connsiteY2" fmla="*/ 609611 h 60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3000" h="609611">
                <a:moveTo>
                  <a:pt x="0" y="596911"/>
                </a:moveTo>
                <a:cubicBezTo>
                  <a:pt x="395816" y="297402"/>
                  <a:pt x="791633" y="-2106"/>
                  <a:pt x="1193800" y="11"/>
                </a:cubicBezTo>
                <a:cubicBezTo>
                  <a:pt x="1595967" y="2128"/>
                  <a:pt x="2004483" y="305869"/>
                  <a:pt x="2413000" y="609611"/>
                </a:cubicBezTo>
              </a:path>
            </a:pathLst>
          </a:custGeom>
          <a:solidFill>
            <a:schemeClr val="accent6">
              <a:lumMod val="50000"/>
              <a:alpha val="2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993B83-7FEC-7E4A-B8B2-ED9C2AB200B9}"/>
              </a:ext>
            </a:extLst>
          </p:cNvPr>
          <p:cNvCxnSpPr>
            <a:cxnSpLocks/>
          </p:cNvCxnSpPr>
          <p:nvPr/>
        </p:nvCxnSpPr>
        <p:spPr>
          <a:xfrm>
            <a:off x="3939992" y="2634171"/>
            <a:ext cx="147991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95CCA2D-341C-CB41-9391-BB8109AEEC15}"/>
              </a:ext>
            </a:extLst>
          </p:cNvPr>
          <p:cNvSpPr txBox="1"/>
          <p:nvPr/>
        </p:nvSpPr>
        <p:spPr>
          <a:xfrm>
            <a:off x="3971373" y="219976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XOR code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0C8A6DD-BDED-2D48-8F07-91F23D720182}"/>
              </a:ext>
            </a:extLst>
          </p:cNvPr>
          <p:cNvCxnSpPr>
            <a:cxnSpLocks/>
          </p:cNvCxnSpPr>
          <p:nvPr/>
        </p:nvCxnSpPr>
        <p:spPr>
          <a:xfrm>
            <a:off x="5844705" y="3425483"/>
            <a:ext cx="31735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2495F8-D675-A54C-841E-B3CAAE81EFA9}"/>
              </a:ext>
            </a:extLst>
          </p:cNvPr>
          <p:cNvCxnSpPr>
            <a:cxnSpLocks/>
          </p:cNvCxnSpPr>
          <p:nvPr/>
        </p:nvCxnSpPr>
        <p:spPr>
          <a:xfrm flipV="1">
            <a:off x="5847638" y="1701824"/>
            <a:ext cx="0" cy="173294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ED50CA-3388-574D-A2C7-B2C7E81B33AE}"/>
              </a:ext>
            </a:extLst>
          </p:cNvPr>
          <p:cNvSpPr txBox="1"/>
          <p:nvPr/>
        </p:nvSpPr>
        <p:spPr>
          <a:xfrm>
            <a:off x="7607293" y="3448134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C29490-FF4B-654C-8E5C-C068EB9A8B6A}"/>
              </a:ext>
            </a:extLst>
          </p:cNvPr>
          <p:cNvSpPr txBox="1"/>
          <p:nvPr/>
        </p:nvSpPr>
        <p:spPr>
          <a:xfrm rot="16200000">
            <a:off x="5009860" y="241170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9506C334-766A-E148-965B-52BAD77411CF}"/>
              </a:ext>
            </a:extLst>
          </p:cNvPr>
          <p:cNvSpPr/>
          <p:nvPr/>
        </p:nvSpPr>
        <p:spPr>
          <a:xfrm>
            <a:off x="5868699" y="2819389"/>
            <a:ext cx="3003319" cy="609611"/>
          </a:xfrm>
          <a:custGeom>
            <a:avLst/>
            <a:gdLst>
              <a:gd name="connsiteX0" fmla="*/ 0 w 2413000"/>
              <a:gd name="connsiteY0" fmla="*/ 596911 h 609611"/>
              <a:gd name="connsiteX1" fmla="*/ 1193800 w 2413000"/>
              <a:gd name="connsiteY1" fmla="*/ 11 h 609611"/>
              <a:gd name="connsiteX2" fmla="*/ 2413000 w 2413000"/>
              <a:gd name="connsiteY2" fmla="*/ 609611 h 60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3000" h="609611">
                <a:moveTo>
                  <a:pt x="0" y="596911"/>
                </a:moveTo>
                <a:cubicBezTo>
                  <a:pt x="395816" y="297402"/>
                  <a:pt x="791633" y="-2106"/>
                  <a:pt x="1193800" y="11"/>
                </a:cubicBezTo>
                <a:cubicBezTo>
                  <a:pt x="1595967" y="2128"/>
                  <a:pt x="2004483" y="305869"/>
                  <a:pt x="2413000" y="609611"/>
                </a:cubicBezTo>
              </a:path>
            </a:pathLst>
          </a:custGeom>
          <a:solidFill>
            <a:schemeClr val="accent6">
              <a:lumMod val="50000"/>
              <a:alpha val="2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669D0-03AD-084A-A163-CA88D9DADC94}"/>
              </a:ext>
            </a:extLst>
          </p:cNvPr>
          <p:cNvGrpSpPr/>
          <p:nvPr/>
        </p:nvGrpSpPr>
        <p:grpSpPr>
          <a:xfrm>
            <a:off x="5927161" y="1504372"/>
            <a:ext cx="2639314" cy="1937328"/>
            <a:chOff x="5927161" y="1504372"/>
            <a:chExt cx="2639314" cy="193732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70E7989-2384-0A4D-B7EE-8F59006C91DF}"/>
                </a:ext>
              </a:extLst>
            </p:cNvPr>
            <p:cNvSpPr/>
            <p:nvPr/>
          </p:nvSpPr>
          <p:spPr>
            <a:xfrm>
              <a:off x="7912865" y="1992085"/>
              <a:ext cx="653610" cy="1449615"/>
            </a:xfrm>
            <a:custGeom>
              <a:avLst/>
              <a:gdLst>
                <a:gd name="connsiteX0" fmla="*/ 0 w 2413000"/>
                <a:gd name="connsiteY0" fmla="*/ 596911 h 609611"/>
                <a:gd name="connsiteX1" fmla="*/ 1193800 w 2413000"/>
                <a:gd name="connsiteY1" fmla="*/ 11 h 609611"/>
                <a:gd name="connsiteX2" fmla="*/ 2413000 w 2413000"/>
                <a:gd name="connsiteY2" fmla="*/ 609611 h 609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3000" h="609611">
                  <a:moveTo>
                    <a:pt x="0" y="596911"/>
                  </a:moveTo>
                  <a:cubicBezTo>
                    <a:pt x="395816" y="297402"/>
                    <a:pt x="791633" y="-2106"/>
                    <a:pt x="1193800" y="11"/>
                  </a:cubicBezTo>
                  <a:cubicBezTo>
                    <a:pt x="1595967" y="2128"/>
                    <a:pt x="2004483" y="305869"/>
                    <a:pt x="2413000" y="609611"/>
                  </a:cubicBezTo>
                </a:path>
              </a:pathLst>
            </a:custGeom>
            <a:solidFill>
              <a:srgbClr val="C00000">
                <a:alpha val="2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A98F4BC-0686-DD47-B94E-2CD442214077}"/>
                </a:ext>
              </a:extLst>
            </p:cNvPr>
            <p:cNvSpPr txBox="1"/>
            <p:nvPr/>
          </p:nvSpPr>
          <p:spPr>
            <a:xfrm>
              <a:off x="5927161" y="1504372"/>
              <a:ext cx="25711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Narrowband interference</a:t>
              </a: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7820D1E-3E37-F047-97A5-0BC6DD45E707}"/>
                </a:ext>
              </a:extLst>
            </p:cNvPr>
            <p:cNvSpPr/>
            <p:nvPr/>
          </p:nvSpPr>
          <p:spPr>
            <a:xfrm rot="17198996">
              <a:off x="7546904" y="1636749"/>
              <a:ext cx="313405" cy="745987"/>
            </a:xfrm>
            <a:custGeom>
              <a:avLst/>
              <a:gdLst>
                <a:gd name="connsiteX0" fmla="*/ 381583 w 458856"/>
                <a:gd name="connsiteY0" fmla="*/ 0 h 1092200"/>
                <a:gd name="connsiteX1" fmla="*/ 583 w 458856"/>
                <a:gd name="connsiteY1" fmla="*/ 609600 h 1092200"/>
                <a:gd name="connsiteX2" fmla="*/ 457783 w 458856"/>
                <a:gd name="connsiteY2" fmla="*/ 444500 h 1092200"/>
                <a:gd name="connsiteX3" fmla="*/ 102183 w 458856"/>
                <a:gd name="connsiteY3" fmla="*/ 109220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856" h="1092200">
                  <a:moveTo>
                    <a:pt x="381583" y="0"/>
                  </a:moveTo>
                  <a:cubicBezTo>
                    <a:pt x="184733" y="267758"/>
                    <a:pt x="-12117" y="535517"/>
                    <a:pt x="583" y="609600"/>
                  </a:cubicBezTo>
                  <a:cubicBezTo>
                    <a:pt x="13283" y="683683"/>
                    <a:pt x="440850" y="364067"/>
                    <a:pt x="457783" y="444500"/>
                  </a:cubicBezTo>
                  <a:cubicBezTo>
                    <a:pt x="474716" y="524933"/>
                    <a:pt x="288449" y="808566"/>
                    <a:pt x="102183" y="1092200"/>
                  </a:cubicBez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D84CAF2-876E-D046-9B6D-359795E4A09A}"/>
              </a:ext>
            </a:extLst>
          </p:cNvPr>
          <p:cNvGrpSpPr/>
          <p:nvPr/>
        </p:nvGrpSpPr>
        <p:grpSpPr>
          <a:xfrm>
            <a:off x="4679950" y="2638563"/>
            <a:ext cx="4192065" cy="1560788"/>
            <a:chOff x="4679950" y="2638563"/>
            <a:chExt cx="4192065" cy="1560788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3871322C-0942-2743-9ABF-AE4AE50AE9FF}"/>
                </a:ext>
              </a:extLst>
            </p:cNvPr>
            <p:cNvSpPr/>
            <p:nvPr/>
          </p:nvSpPr>
          <p:spPr>
            <a:xfrm>
              <a:off x="5872576" y="2638563"/>
              <a:ext cx="2999439" cy="803137"/>
            </a:xfrm>
            <a:custGeom>
              <a:avLst/>
              <a:gdLst>
                <a:gd name="connsiteX0" fmla="*/ 0 w 2413000"/>
                <a:gd name="connsiteY0" fmla="*/ 596911 h 609611"/>
                <a:gd name="connsiteX1" fmla="*/ 1193800 w 2413000"/>
                <a:gd name="connsiteY1" fmla="*/ 11 h 609611"/>
                <a:gd name="connsiteX2" fmla="*/ 2413000 w 2413000"/>
                <a:gd name="connsiteY2" fmla="*/ 609611 h 609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3000" h="609611">
                  <a:moveTo>
                    <a:pt x="0" y="596911"/>
                  </a:moveTo>
                  <a:cubicBezTo>
                    <a:pt x="395816" y="297402"/>
                    <a:pt x="791633" y="-2106"/>
                    <a:pt x="1193800" y="11"/>
                  </a:cubicBezTo>
                  <a:cubicBezTo>
                    <a:pt x="1595967" y="2128"/>
                    <a:pt x="2004483" y="305869"/>
                    <a:pt x="2413000" y="609611"/>
                  </a:cubicBezTo>
                </a:path>
              </a:pathLst>
            </a:custGeom>
            <a:solidFill>
              <a:srgbClr val="7030A0">
                <a:alpha val="20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132B423-8316-0447-8DDB-957D050EFABD}"/>
                </a:ext>
              </a:extLst>
            </p:cNvPr>
            <p:cNvSpPr txBox="1"/>
            <p:nvPr/>
          </p:nvSpPr>
          <p:spPr>
            <a:xfrm>
              <a:off x="4679950" y="3830019"/>
              <a:ext cx="2359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Wideband interference</a:t>
              </a: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EEC924C-1C11-3B44-B102-A1D941DA8110}"/>
                </a:ext>
              </a:extLst>
            </p:cNvPr>
            <p:cNvSpPr/>
            <p:nvPr/>
          </p:nvSpPr>
          <p:spPr>
            <a:xfrm rot="11860129">
              <a:off x="6383145" y="2759463"/>
              <a:ext cx="389532" cy="1146306"/>
            </a:xfrm>
            <a:custGeom>
              <a:avLst/>
              <a:gdLst>
                <a:gd name="connsiteX0" fmla="*/ 381583 w 458856"/>
                <a:gd name="connsiteY0" fmla="*/ 0 h 1092200"/>
                <a:gd name="connsiteX1" fmla="*/ 583 w 458856"/>
                <a:gd name="connsiteY1" fmla="*/ 609600 h 1092200"/>
                <a:gd name="connsiteX2" fmla="*/ 457783 w 458856"/>
                <a:gd name="connsiteY2" fmla="*/ 444500 h 1092200"/>
                <a:gd name="connsiteX3" fmla="*/ 102183 w 458856"/>
                <a:gd name="connsiteY3" fmla="*/ 109220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856" h="1092200">
                  <a:moveTo>
                    <a:pt x="381583" y="0"/>
                  </a:moveTo>
                  <a:cubicBezTo>
                    <a:pt x="184733" y="267758"/>
                    <a:pt x="-12117" y="535517"/>
                    <a:pt x="583" y="609600"/>
                  </a:cubicBezTo>
                  <a:cubicBezTo>
                    <a:pt x="13283" y="683683"/>
                    <a:pt x="440850" y="364067"/>
                    <a:pt x="457783" y="444500"/>
                  </a:cubicBezTo>
                  <a:cubicBezTo>
                    <a:pt x="474716" y="524933"/>
                    <a:pt x="288449" y="808566"/>
                    <a:pt x="102183" y="1092200"/>
                  </a:cubicBezTo>
                </a:path>
              </a:pathLst>
            </a:custGeom>
            <a:noFill/>
            <a:ln w="22225">
              <a:solidFill>
                <a:srgbClr val="7030A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077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196907-FB57-B84D-9C93-1B973BD86C21}"/>
              </a:ext>
            </a:extLst>
          </p:cNvPr>
          <p:cNvSpPr txBox="1"/>
          <p:nvPr/>
        </p:nvSpPr>
        <p:spPr>
          <a:xfrm>
            <a:off x="111471" y="968946"/>
            <a:ext cx="8945563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Spread spectrum: The intuition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648283-9A94-A142-9321-AA89C2A23F8B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(Long Range)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DA95675-076E-284E-AAE5-3B3B0FF68CB6}"/>
              </a:ext>
            </a:extLst>
          </p:cNvPr>
          <p:cNvCxnSpPr>
            <a:cxnSpLocks/>
          </p:cNvCxnSpPr>
          <p:nvPr/>
        </p:nvCxnSpPr>
        <p:spPr>
          <a:xfrm>
            <a:off x="674505" y="3425483"/>
            <a:ext cx="31735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19473D-E31A-D542-97CD-100BBD414BE6}"/>
              </a:ext>
            </a:extLst>
          </p:cNvPr>
          <p:cNvCxnSpPr>
            <a:cxnSpLocks/>
          </p:cNvCxnSpPr>
          <p:nvPr/>
        </p:nvCxnSpPr>
        <p:spPr>
          <a:xfrm flipV="1">
            <a:off x="677438" y="1701824"/>
            <a:ext cx="0" cy="173294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1B72521-B710-2940-8529-D2D1B5F3C656}"/>
              </a:ext>
            </a:extLst>
          </p:cNvPr>
          <p:cNvSpPr txBox="1"/>
          <p:nvPr/>
        </p:nvSpPr>
        <p:spPr>
          <a:xfrm>
            <a:off x="2437093" y="3448134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F1EA28-DA42-884F-9675-0B9F001163D5}"/>
              </a:ext>
            </a:extLst>
          </p:cNvPr>
          <p:cNvSpPr txBox="1"/>
          <p:nvPr/>
        </p:nvSpPr>
        <p:spPr>
          <a:xfrm rot="16200000">
            <a:off x="-160340" y="241170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0142381-E385-CB44-ADD4-D40A4AC92BE1}"/>
              </a:ext>
            </a:extLst>
          </p:cNvPr>
          <p:cNvSpPr/>
          <p:nvPr/>
        </p:nvSpPr>
        <p:spPr>
          <a:xfrm>
            <a:off x="1619353" y="1979385"/>
            <a:ext cx="653610" cy="1449615"/>
          </a:xfrm>
          <a:custGeom>
            <a:avLst/>
            <a:gdLst>
              <a:gd name="connsiteX0" fmla="*/ 0 w 2413000"/>
              <a:gd name="connsiteY0" fmla="*/ 596911 h 609611"/>
              <a:gd name="connsiteX1" fmla="*/ 1193800 w 2413000"/>
              <a:gd name="connsiteY1" fmla="*/ 11 h 609611"/>
              <a:gd name="connsiteX2" fmla="*/ 2413000 w 2413000"/>
              <a:gd name="connsiteY2" fmla="*/ 609611 h 60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3000" h="609611">
                <a:moveTo>
                  <a:pt x="0" y="596911"/>
                </a:moveTo>
                <a:cubicBezTo>
                  <a:pt x="395816" y="297402"/>
                  <a:pt x="791633" y="-2106"/>
                  <a:pt x="1193800" y="11"/>
                </a:cubicBezTo>
                <a:cubicBezTo>
                  <a:pt x="1595967" y="2128"/>
                  <a:pt x="2004483" y="305869"/>
                  <a:pt x="2413000" y="609611"/>
                </a:cubicBezTo>
              </a:path>
            </a:pathLst>
          </a:custGeom>
          <a:solidFill>
            <a:schemeClr val="accent6">
              <a:lumMod val="50000"/>
              <a:alpha val="2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993B83-7FEC-7E4A-B8B2-ED9C2AB200B9}"/>
              </a:ext>
            </a:extLst>
          </p:cNvPr>
          <p:cNvCxnSpPr>
            <a:cxnSpLocks/>
          </p:cNvCxnSpPr>
          <p:nvPr/>
        </p:nvCxnSpPr>
        <p:spPr>
          <a:xfrm>
            <a:off x="3939992" y="2634171"/>
            <a:ext cx="147991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95CCA2D-341C-CB41-9391-BB8109AEEC15}"/>
              </a:ext>
            </a:extLst>
          </p:cNvPr>
          <p:cNvSpPr txBox="1"/>
          <p:nvPr/>
        </p:nvSpPr>
        <p:spPr>
          <a:xfrm>
            <a:off x="3971373" y="219976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XOR code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0C8A6DD-BDED-2D48-8F07-91F23D720182}"/>
              </a:ext>
            </a:extLst>
          </p:cNvPr>
          <p:cNvCxnSpPr>
            <a:cxnSpLocks/>
          </p:cNvCxnSpPr>
          <p:nvPr/>
        </p:nvCxnSpPr>
        <p:spPr>
          <a:xfrm>
            <a:off x="5844705" y="3425483"/>
            <a:ext cx="31735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2495F8-D675-A54C-841E-B3CAAE81EFA9}"/>
              </a:ext>
            </a:extLst>
          </p:cNvPr>
          <p:cNvCxnSpPr>
            <a:cxnSpLocks/>
          </p:cNvCxnSpPr>
          <p:nvPr/>
        </p:nvCxnSpPr>
        <p:spPr>
          <a:xfrm flipV="1">
            <a:off x="5847638" y="1701824"/>
            <a:ext cx="0" cy="173294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ED50CA-3388-574D-A2C7-B2C7E81B33AE}"/>
              </a:ext>
            </a:extLst>
          </p:cNvPr>
          <p:cNvSpPr txBox="1"/>
          <p:nvPr/>
        </p:nvSpPr>
        <p:spPr>
          <a:xfrm>
            <a:off x="7607293" y="3448134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C29490-FF4B-654C-8E5C-C068EB9A8B6A}"/>
              </a:ext>
            </a:extLst>
          </p:cNvPr>
          <p:cNvSpPr txBox="1"/>
          <p:nvPr/>
        </p:nvSpPr>
        <p:spPr>
          <a:xfrm rot="16200000">
            <a:off x="5009860" y="241170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9506C334-766A-E148-965B-52BAD77411CF}"/>
              </a:ext>
            </a:extLst>
          </p:cNvPr>
          <p:cNvSpPr/>
          <p:nvPr/>
        </p:nvSpPr>
        <p:spPr>
          <a:xfrm>
            <a:off x="5868699" y="2819389"/>
            <a:ext cx="3003319" cy="609611"/>
          </a:xfrm>
          <a:custGeom>
            <a:avLst/>
            <a:gdLst>
              <a:gd name="connsiteX0" fmla="*/ 0 w 2413000"/>
              <a:gd name="connsiteY0" fmla="*/ 596911 h 609611"/>
              <a:gd name="connsiteX1" fmla="*/ 1193800 w 2413000"/>
              <a:gd name="connsiteY1" fmla="*/ 11 h 609611"/>
              <a:gd name="connsiteX2" fmla="*/ 2413000 w 2413000"/>
              <a:gd name="connsiteY2" fmla="*/ 609611 h 60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3000" h="609611">
                <a:moveTo>
                  <a:pt x="0" y="596911"/>
                </a:moveTo>
                <a:cubicBezTo>
                  <a:pt x="395816" y="297402"/>
                  <a:pt x="791633" y="-2106"/>
                  <a:pt x="1193800" y="11"/>
                </a:cubicBezTo>
                <a:cubicBezTo>
                  <a:pt x="1595967" y="2128"/>
                  <a:pt x="2004483" y="305869"/>
                  <a:pt x="2413000" y="609611"/>
                </a:cubicBezTo>
              </a:path>
            </a:pathLst>
          </a:custGeom>
          <a:solidFill>
            <a:schemeClr val="accent6">
              <a:lumMod val="50000"/>
              <a:alpha val="2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DB41B4-E3FB-A14B-9686-027FB580A09D}"/>
              </a:ext>
            </a:extLst>
          </p:cNvPr>
          <p:cNvSpPr txBox="1"/>
          <p:nvPr/>
        </p:nvSpPr>
        <p:spPr>
          <a:xfrm>
            <a:off x="3920744" y="4854067"/>
            <a:ext cx="159122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XOR code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AC3C8329-7AA9-BB4A-AC22-4E05213A458D}"/>
              </a:ext>
            </a:extLst>
          </p:cNvPr>
          <p:cNvSpPr/>
          <p:nvPr/>
        </p:nvSpPr>
        <p:spPr>
          <a:xfrm>
            <a:off x="5549900" y="3797300"/>
            <a:ext cx="1930400" cy="1282700"/>
          </a:xfrm>
          <a:custGeom>
            <a:avLst/>
            <a:gdLst>
              <a:gd name="connsiteX0" fmla="*/ 1930400 w 1930400"/>
              <a:gd name="connsiteY0" fmla="*/ 0 h 1282700"/>
              <a:gd name="connsiteX1" fmla="*/ 1574800 w 1930400"/>
              <a:gd name="connsiteY1" fmla="*/ 901700 h 1282700"/>
              <a:gd name="connsiteX2" fmla="*/ 0 w 1930400"/>
              <a:gd name="connsiteY2" fmla="*/ 1282700 h 128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0400" h="1282700">
                <a:moveTo>
                  <a:pt x="1930400" y="0"/>
                </a:moveTo>
                <a:cubicBezTo>
                  <a:pt x="1913466" y="343958"/>
                  <a:pt x="1896533" y="687917"/>
                  <a:pt x="1574800" y="901700"/>
                </a:cubicBezTo>
                <a:cubicBezTo>
                  <a:pt x="1253067" y="1115483"/>
                  <a:pt x="626533" y="1199091"/>
                  <a:pt x="0" y="1282700"/>
                </a:cubicBezTo>
              </a:path>
            </a:pathLst>
          </a:cu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F8422DD5-64FD-0F4E-8020-80435B894300}"/>
              </a:ext>
            </a:extLst>
          </p:cNvPr>
          <p:cNvSpPr/>
          <p:nvPr/>
        </p:nvSpPr>
        <p:spPr>
          <a:xfrm flipH="1">
            <a:off x="1917700" y="3797300"/>
            <a:ext cx="1930400" cy="1282700"/>
          </a:xfrm>
          <a:custGeom>
            <a:avLst/>
            <a:gdLst>
              <a:gd name="connsiteX0" fmla="*/ 1930400 w 1930400"/>
              <a:gd name="connsiteY0" fmla="*/ 0 h 1282700"/>
              <a:gd name="connsiteX1" fmla="*/ 1574800 w 1930400"/>
              <a:gd name="connsiteY1" fmla="*/ 901700 h 1282700"/>
              <a:gd name="connsiteX2" fmla="*/ 0 w 1930400"/>
              <a:gd name="connsiteY2" fmla="*/ 1282700 h 128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0400" h="1282700">
                <a:moveTo>
                  <a:pt x="1930400" y="0"/>
                </a:moveTo>
                <a:cubicBezTo>
                  <a:pt x="1913466" y="343958"/>
                  <a:pt x="1896533" y="687917"/>
                  <a:pt x="1574800" y="901700"/>
                </a:cubicBezTo>
                <a:cubicBezTo>
                  <a:pt x="1253067" y="1115483"/>
                  <a:pt x="626533" y="1199091"/>
                  <a:pt x="0" y="1282700"/>
                </a:cubicBezTo>
              </a:path>
            </a:pathLst>
          </a:custGeom>
          <a:noFill/>
          <a:ln w="38100" cmpd="sng">
            <a:solidFill>
              <a:srgbClr val="000000"/>
            </a:solidFill>
            <a:headEnd type="arrow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B70E7989-2384-0A4D-B7EE-8F59006C91DF}"/>
              </a:ext>
            </a:extLst>
          </p:cNvPr>
          <p:cNvSpPr/>
          <p:nvPr/>
        </p:nvSpPr>
        <p:spPr>
          <a:xfrm>
            <a:off x="7912865" y="1992085"/>
            <a:ext cx="653610" cy="1449615"/>
          </a:xfrm>
          <a:custGeom>
            <a:avLst/>
            <a:gdLst>
              <a:gd name="connsiteX0" fmla="*/ 0 w 2413000"/>
              <a:gd name="connsiteY0" fmla="*/ 596911 h 609611"/>
              <a:gd name="connsiteX1" fmla="*/ 1193800 w 2413000"/>
              <a:gd name="connsiteY1" fmla="*/ 11 h 609611"/>
              <a:gd name="connsiteX2" fmla="*/ 2413000 w 2413000"/>
              <a:gd name="connsiteY2" fmla="*/ 609611 h 60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3000" h="609611">
                <a:moveTo>
                  <a:pt x="0" y="596911"/>
                </a:moveTo>
                <a:cubicBezTo>
                  <a:pt x="395816" y="297402"/>
                  <a:pt x="791633" y="-2106"/>
                  <a:pt x="1193800" y="11"/>
                </a:cubicBezTo>
                <a:cubicBezTo>
                  <a:pt x="1595967" y="2128"/>
                  <a:pt x="2004483" y="305869"/>
                  <a:pt x="2413000" y="609611"/>
                </a:cubicBezTo>
              </a:path>
            </a:pathLst>
          </a:cu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98F4BC-0686-DD47-B94E-2CD442214077}"/>
              </a:ext>
            </a:extLst>
          </p:cNvPr>
          <p:cNvSpPr txBox="1"/>
          <p:nvPr/>
        </p:nvSpPr>
        <p:spPr>
          <a:xfrm>
            <a:off x="5927161" y="1504372"/>
            <a:ext cx="2571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Narrowband interference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67820D1E-3E37-F047-97A5-0BC6DD45E707}"/>
              </a:ext>
            </a:extLst>
          </p:cNvPr>
          <p:cNvSpPr/>
          <p:nvPr/>
        </p:nvSpPr>
        <p:spPr>
          <a:xfrm rot="17198996">
            <a:off x="7546904" y="1636749"/>
            <a:ext cx="313405" cy="745987"/>
          </a:xfrm>
          <a:custGeom>
            <a:avLst/>
            <a:gdLst>
              <a:gd name="connsiteX0" fmla="*/ 381583 w 458856"/>
              <a:gd name="connsiteY0" fmla="*/ 0 h 1092200"/>
              <a:gd name="connsiteX1" fmla="*/ 583 w 458856"/>
              <a:gd name="connsiteY1" fmla="*/ 609600 h 1092200"/>
              <a:gd name="connsiteX2" fmla="*/ 457783 w 458856"/>
              <a:gd name="connsiteY2" fmla="*/ 444500 h 1092200"/>
              <a:gd name="connsiteX3" fmla="*/ 102183 w 458856"/>
              <a:gd name="connsiteY3" fmla="*/ 1092200 h 109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856" h="1092200">
                <a:moveTo>
                  <a:pt x="381583" y="0"/>
                </a:moveTo>
                <a:cubicBezTo>
                  <a:pt x="184733" y="267758"/>
                  <a:pt x="-12117" y="535517"/>
                  <a:pt x="583" y="609600"/>
                </a:cubicBezTo>
                <a:cubicBezTo>
                  <a:pt x="13283" y="683683"/>
                  <a:pt x="440850" y="364067"/>
                  <a:pt x="457783" y="444500"/>
                </a:cubicBezTo>
                <a:cubicBezTo>
                  <a:pt x="474716" y="524933"/>
                  <a:pt x="288449" y="808566"/>
                  <a:pt x="102183" y="1092200"/>
                </a:cubicBezTo>
              </a:path>
            </a:pathLst>
          </a:custGeom>
          <a:noFill/>
          <a:ln w="22225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3871322C-0942-2743-9ABF-AE4AE50AE9FF}"/>
              </a:ext>
            </a:extLst>
          </p:cNvPr>
          <p:cNvSpPr/>
          <p:nvPr/>
        </p:nvSpPr>
        <p:spPr>
          <a:xfrm>
            <a:off x="5872576" y="2638563"/>
            <a:ext cx="2999439" cy="803137"/>
          </a:xfrm>
          <a:custGeom>
            <a:avLst/>
            <a:gdLst>
              <a:gd name="connsiteX0" fmla="*/ 0 w 2413000"/>
              <a:gd name="connsiteY0" fmla="*/ 596911 h 609611"/>
              <a:gd name="connsiteX1" fmla="*/ 1193800 w 2413000"/>
              <a:gd name="connsiteY1" fmla="*/ 11 h 609611"/>
              <a:gd name="connsiteX2" fmla="*/ 2413000 w 2413000"/>
              <a:gd name="connsiteY2" fmla="*/ 609611 h 60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3000" h="609611">
                <a:moveTo>
                  <a:pt x="0" y="596911"/>
                </a:moveTo>
                <a:cubicBezTo>
                  <a:pt x="395816" y="297402"/>
                  <a:pt x="791633" y="-2106"/>
                  <a:pt x="1193800" y="11"/>
                </a:cubicBezTo>
                <a:cubicBezTo>
                  <a:pt x="1595967" y="2128"/>
                  <a:pt x="2004483" y="305869"/>
                  <a:pt x="2413000" y="609611"/>
                </a:cubicBezTo>
              </a:path>
            </a:pathLst>
          </a:cu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44AC30-6901-8649-9062-9A548BC35883}"/>
              </a:ext>
            </a:extLst>
          </p:cNvPr>
          <p:cNvSpPr txBox="1"/>
          <p:nvPr/>
        </p:nvSpPr>
        <p:spPr>
          <a:xfrm>
            <a:off x="4679950" y="3830019"/>
            <a:ext cx="2359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Wideband interference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6254B76E-E002-DF4C-94F3-E9918F08A133}"/>
              </a:ext>
            </a:extLst>
          </p:cNvPr>
          <p:cNvSpPr/>
          <p:nvPr/>
        </p:nvSpPr>
        <p:spPr>
          <a:xfrm rot="11860129">
            <a:off x="6383145" y="2759463"/>
            <a:ext cx="389532" cy="1146306"/>
          </a:xfrm>
          <a:custGeom>
            <a:avLst/>
            <a:gdLst>
              <a:gd name="connsiteX0" fmla="*/ 381583 w 458856"/>
              <a:gd name="connsiteY0" fmla="*/ 0 h 1092200"/>
              <a:gd name="connsiteX1" fmla="*/ 583 w 458856"/>
              <a:gd name="connsiteY1" fmla="*/ 609600 h 1092200"/>
              <a:gd name="connsiteX2" fmla="*/ 457783 w 458856"/>
              <a:gd name="connsiteY2" fmla="*/ 444500 h 1092200"/>
              <a:gd name="connsiteX3" fmla="*/ 102183 w 458856"/>
              <a:gd name="connsiteY3" fmla="*/ 1092200 h 109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856" h="1092200">
                <a:moveTo>
                  <a:pt x="381583" y="0"/>
                </a:moveTo>
                <a:cubicBezTo>
                  <a:pt x="184733" y="267758"/>
                  <a:pt x="-12117" y="535517"/>
                  <a:pt x="583" y="609600"/>
                </a:cubicBezTo>
                <a:cubicBezTo>
                  <a:pt x="13283" y="683683"/>
                  <a:pt x="440850" y="364067"/>
                  <a:pt x="457783" y="444500"/>
                </a:cubicBezTo>
                <a:cubicBezTo>
                  <a:pt x="474716" y="524933"/>
                  <a:pt x="288449" y="808566"/>
                  <a:pt x="102183" y="1092200"/>
                </a:cubicBezTo>
              </a:path>
            </a:pathLst>
          </a:custGeom>
          <a:noFill/>
          <a:ln w="22225">
            <a:solidFill>
              <a:srgbClr val="7030A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576313-D41E-D34E-BA3D-13156FBAD62C}"/>
              </a:ext>
            </a:extLst>
          </p:cNvPr>
          <p:cNvSpPr txBox="1"/>
          <p:nvPr/>
        </p:nvSpPr>
        <p:spPr>
          <a:xfrm>
            <a:off x="706714" y="1505699"/>
            <a:ext cx="1616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Received signal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527DB4CE-BCE3-A142-A92B-D962CDAE0772}"/>
              </a:ext>
            </a:extLst>
          </p:cNvPr>
          <p:cNvSpPr/>
          <p:nvPr/>
        </p:nvSpPr>
        <p:spPr>
          <a:xfrm rot="20544118" flipH="1">
            <a:off x="1362501" y="1777143"/>
            <a:ext cx="292661" cy="782942"/>
          </a:xfrm>
          <a:custGeom>
            <a:avLst/>
            <a:gdLst>
              <a:gd name="connsiteX0" fmla="*/ 381583 w 458856"/>
              <a:gd name="connsiteY0" fmla="*/ 0 h 1092200"/>
              <a:gd name="connsiteX1" fmla="*/ 583 w 458856"/>
              <a:gd name="connsiteY1" fmla="*/ 609600 h 1092200"/>
              <a:gd name="connsiteX2" fmla="*/ 457783 w 458856"/>
              <a:gd name="connsiteY2" fmla="*/ 444500 h 1092200"/>
              <a:gd name="connsiteX3" fmla="*/ 102183 w 458856"/>
              <a:gd name="connsiteY3" fmla="*/ 1092200 h 109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856" h="1092200">
                <a:moveTo>
                  <a:pt x="381583" y="0"/>
                </a:moveTo>
                <a:cubicBezTo>
                  <a:pt x="184733" y="267758"/>
                  <a:pt x="-12117" y="535517"/>
                  <a:pt x="583" y="609600"/>
                </a:cubicBezTo>
                <a:cubicBezTo>
                  <a:pt x="13283" y="683683"/>
                  <a:pt x="440850" y="364067"/>
                  <a:pt x="457783" y="444500"/>
                </a:cubicBezTo>
                <a:cubicBezTo>
                  <a:pt x="474716" y="524933"/>
                  <a:pt x="288449" y="808566"/>
                  <a:pt x="102183" y="1092200"/>
                </a:cubicBezTo>
              </a:path>
            </a:pathLst>
          </a:custGeom>
          <a:noFill/>
          <a:ln w="2222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29DC2900-215A-7D4F-8DB9-0A9453CCC893}"/>
              </a:ext>
            </a:extLst>
          </p:cNvPr>
          <p:cNvSpPr/>
          <p:nvPr/>
        </p:nvSpPr>
        <p:spPr>
          <a:xfrm>
            <a:off x="682785" y="2819389"/>
            <a:ext cx="3003319" cy="609611"/>
          </a:xfrm>
          <a:custGeom>
            <a:avLst/>
            <a:gdLst>
              <a:gd name="connsiteX0" fmla="*/ 0 w 2413000"/>
              <a:gd name="connsiteY0" fmla="*/ 596911 h 609611"/>
              <a:gd name="connsiteX1" fmla="*/ 1193800 w 2413000"/>
              <a:gd name="connsiteY1" fmla="*/ 11 h 609611"/>
              <a:gd name="connsiteX2" fmla="*/ 2413000 w 2413000"/>
              <a:gd name="connsiteY2" fmla="*/ 609611 h 60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3000" h="609611">
                <a:moveTo>
                  <a:pt x="0" y="596911"/>
                </a:moveTo>
                <a:cubicBezTo>
                  <a:pt x="395816" y="297402"/>
                  <a:pt x="791633" y="-2106"/>
                  <a:pt x="1193800" y="11"/>
                </a:cubicBezTo>
                <a:cubicBezTo>
                  <a:pt x="1595967" y="2128"/>
                  <a:pt x="2004483" y="305869"/>
                  <a:pt x="2413000" y="609611"/>
                </a:cubicBezTo>
              </a:path>
            </a:pathLst>
          </a:cu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48581057-FA1B-2644-8FA9-EB120D3B390F}"/>
              </a:ext>
            </a:extLst>
          </p:cNvPr>
          <p:cNvSpPr/>
          <p:nvPr/>
        </p:nvSpPr>
        <p:spPr>
          <a:xfrm>
            <a:off x="675969" y="2651186"/>
            <a:ext cx="2999439" cy="803137"/>
          </a:xfrm>
          <a:custGeom>
            <a:avLst/>
            <a:gdLst>
              <a:gd name="connsiteX0" fmla="*/ 0 w 2413000"/>
              <a:gd name="connsiteY0" fmla="*/ 596911 h 609611"/>
              <a:gd name="connsiteX1" fmla="*/ 1193800 w 2413000"/>
              <a:gd name="connsiteY1" fmla="*/ 11 h 609611"/>
              <a:gd name="connsiteX2" fmla="*/ 2413000 w 2413000"/>
              <a:gd name="connsiteY2" fmla="*/ 609611 h 60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3000" h="609611">
                <a:moveTo>
                  <a:pt x="0" y="596911"/>
                </a:moveTo>
                <a:cubicBezTo>
                  <a:pt x="395816" y="297402"/>
                  <a:pt x="791633" y="-2106"/>
                  <a:pt x="1193800" y="11"/>
                </a:cubicBezTo>
                <a:cubicBezTo>
                  <a:pt x="1595967" y="2128"/>
                  <a:pt x="2004483" y="305869"/>
                  <a:pt x="2413000" y="609611"/>
                </a:cubicBezTo>
              </a:path>
            </a:pathLst>
          </a:cu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5BD73AE-1F84-0B44-BE06-BFBB16AF8071}"/>
              </a:ext>
            </a:extLst>
          </p:cNvPr>
          <p:cNvCxnSpPr>
            <a:cxnSpLocks/>
          </p:cNvCxnSpPr>
          <p:nvPr/>
        </p:nvCxnSpPr>
        <p:spPr>
          <a:xfrm flipV="1">
            <a:off x="2272963" y="1992085"/>
            <a:ext cx="0" cy="632229"/>
          </a:xfrm>
          <a:prstGeom prst="line">
            <a:avLst/>
          </a:prstGeom>
          <a:noFill/>
          <a:ln w="38100" cmpd="sng">
            <a:solidFill>
              <a:srgbClr val="FF0000"/>
            </a:solidFill>
            <a:prstDash val="sysDash"/>
            <a:headEnd type="arrow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E97C561-1FF0-644A-B2BB-D2C4F90CB250}"/>
              </a:ext>
            </a:extLst>
          </p:cNvPr>
          <p:cNvSpPr txBox="1"/>
          <p:nvPr/>
        </p:nvSpPr>
        <p:spPr>
          <a:xfrm>
            <a:off x="2298537" y="1972967"/>
            <a:ext cx="1604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Signal-to-Noise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Ratio (SNR)</a:t>
            </a:r>
          </a:p>
        </p:txBody>
      </p:sp>
    </p:spTree>
    <p:extLst>
      <p:ext uri="{BB962C8B-B14F-4D97-AF65-F5344CB8AC3E}">
        <p14:creationId xmlns:p14="http://schemas.microsoft.com/office/powerpoint/2010/main" val="203889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85BF6B-86B1-EC4E-8009-F8FBB3D2472B}"/>
              </a:ext>
            </a:extLst>
          </p:cNvPr>
          <p:cNvSpPr txBox="1"/>
          <p:nvPr/>
        </p:nvSpPr>
        <p:spPr>
          <a:xfrm>
            <a:off x="111471" y="968946"/>
            <a:ext cx="8945563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Chirp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spread spectrum communication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DB050F-E2C9-EE47-A1E8-23C827DCBCBE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(Long Range)</a:t>
            </a:r>
          </a:p>
        </p:txBody>
      </p:sp>
    </p:spTree>
    <p:extLst>
      <p:ext uri="{BB962C8B-B14F-4D97-AF65-F5344CB8AC3E}">
        <p14:creationId xmlns:p14="http://schemas.microsoft.com/office/powerpoint/2010/main" val="3489459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22AB72-FF09-6049-BE63-B4B8005CDE2E}"/>
              </a:ext>
            </a:extLst>
          </p:cNvPr>
          <p:cNvGrpSpPr/>
          <p:nvPr/>
        </p:nvGrpSpPr>
        <p:grpSpPr>
          <a:xfrm>
            <a:off x="769" y="2293286"/>
            <a:ext cx="4474035" cy="1795690"/>
            <a:chOff x="268446" y="2094145"/>
            <a:chExt cx="4474035" cy="179569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074D1E89-8DC6-8F4D-A279-17C5500ABEB9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4052746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386F3D8-83F9-8445-86AF-631DEC96F8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150C72-CDCC-974B-BA9E-B2D6766FDA21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3EF4518-03E6-1444-A1E6-B277CC680E6B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A1C91EA-AE90-6744-8BE2-E1B45AAF0C2F}"/>
                </a:ext>
              </a:extLst>
            </p:cNvPr>
            <p:cNvGrpSpPr/>
            <p:nvPr/>
          </p:nvGrpSpPr>
          <p:grpSpPr>
            <a:xfrm>
              <a:off x="710715" y="2254041"/>
              <a:ext cx="3721350" cy="1252929"/>
              <a:chOff x="899346" y="1290862"/>
              <a:chExt cx="3721350" cy="941343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70B1158C-0D59-6F44-9FF3-5D8D463ABCCD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3732FBA7-3FDE-894D-8E4D-C64F0442968F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E1664D40-D4FA-9245-9EF2-D42975038A8D}"/>
                  </a:ext>
                </a:extLst>
              </p:cNvPr>
              <p:cNvSpPr/>
              <p:nvPr/>
            </p:nvSpPr>
            <p:spPr>
              <a:xfrm>
                <a:off x="3379062" y="1359501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582E25-6B60-EF40-B44D-262C2F631EB4}"/>
                </a:ext>
              </a:extLst>
            </p:cNvPr>
            <p:cNvSpPr txBox="1"/>
            <p:nvPr/>
          </p:nvSpPr>
          <p:spPr>
            <a:xfrm>
              <a:off x="3440911" y="3489725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66F2F36-8105-7C4A-B83C-94FC72C3626D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6611EE2-6CD1-D44F-9782-44A668B7E2BF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B4E878-2388-7444-AFD3-3F7077C91013}"/>
              </a:ext>
            </a:extLst>
          </p:cNvPr>
          <p:cNvCxnSpPr>
            <a:cxnSpLocks/>
          </p:cNvCxnSpPr>
          <p:nvPr/>
        </p:nvCxnSpPr>
        <p:spPr>
          <a:xfrm>
            <a:off x="5353489" y="3055245"/>
            <a:ext cx="370401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6F0FBB-E4DD-F749-BD23-BEC534FC2854}"/>
              </a:ext>
            </a:extLst>
          </p:cNvPr>
          <p:cNvCxnSpPr>
            <a:cxnSpLocks/>
          </p:cNvCxnSpPr>
          <p:nvPr/>
        </p:nvCxnSpPr>
        <p:spPr>
          <a:xfrm flipV="1">
            <a:off x="5356422" y="2272806"/>
            <a:ext cx="0" cy="1350521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83421BD-5820-D64B-A270-1027599E5538}"/>
              </a:ext>
            </a:extLst>
          </p:cNvPr>
          <p:cNvSpPr txBox="1"/>
          <p:nvPr/>
        </p:nvSpPr>
        <p:spPr>
          <a:xfrm rot="16200000">
            <a:off x="4499878" y="2733800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2F82D6-BF95-C141-81CE-ADB8F4616C24}"/>
              </a:ext>
            </a:extLst>
          </p:cNvPr>
          <p:cNvCxnSpPr/>
          <p:nvPr/>
        </p:nvCxnSpPr>
        <p:spPr>
          <a:xfrm>
            <a:off x="6721321" y="293464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>
            <a:extLst>
              <a:ext uri="{FF2B5EF4-FFF2-40B4-BE49-F238E27FC236}">
                <a16:creationId xmlns:a16="http://schemas.microsoft.com/office/drawing/2014/main" id="{E0E9B3E3-931C-7C42-A8C7-BAFEF7EDA704}"/>
              </a:ext>
            </a:extLst>
          </p:cNvPr>
          <p:cNvSpPr/>
          <p:nvPr/>
        </p:nvSpPr>
        <p:spPr>
          <a:xfrm>
            <a:off x="5374470" y="2432700"/>
            <a:ext cx="1368030" cy="1161570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2A6A84D8-A331-CD4A-8276-D23D9EB74121}"/>
              </a:ext>
            </a:extLst>
          </p:cNvPr>
          <p:cNvSpPr/>
          <p:nvPr/>
        </p:nvSpPr>
        <p:spPr>
          <a:xfrm>
            <a:off x="6736419" y="2424862"/>
            <a:ext cx="695217" cy="1161570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13529D-E39F-D245-9399-83316F0156C4}"/>
              </a:ext>
            </a:extLst>
          </p:cNvPr>
          <p:cNvSpPr txBox="1"/>
          <p:nvPr/>
        </p:nvSpPr>
        <p:spPr>
          <a:xfrm>
            <a:off x="7989176" y="3685629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(sec)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980806-E074-4645-923A-03A9E0D1274F}"/>
              </a:ext>
            </a:extLst>
          </p:cNvPr>
          <p:cNvCxnSpPr/>
          <p:nvPr/>
        </p:nvCxnSpPr>
        <p:spPr>
          <a:xfrm>
            <a:off x="5974820" y="2934640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3FB610B-B3D0-814A-82B1-CA311F787117}"/>
              </a:ext>
            </a:extLst>
          </p:cNvPr>
          <p:cNvCxnSpPr/>
          <p:nvPr/>
        </p:nvCxnSpPr>
        <p:spPr>
          <a:xfrm>
            <a:off x="7416452" y="2938417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5">
            <a:extLst>
              <a:ext uri="{FF2B5EF4-FFF2-40B4-BE49-F238E27FC236}">
                <a16:creationId xmlns:a16="http://schemas.microsoft.com/office/drawing/2014/main" id="{00217F1A-3B5F-9340-A566-7488515C7DE8}"/>
              </a:ext>
            </a:extLst>
          </p:cNvPr>
          <p:cNvSpPr/>
          <p:nvPr/>
        </p:nvSpPr>
        <p:spPr>
          <a:xfrm>
            <a:off x="7416451" y="2471703"/>
            <a:ext cx="439403" cy="1161570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EF1BC405-160F-404A-99E8-ACD869101CAA}"/>
              </a:ext>
            </a:extLst>
          </p:cNvPr>
          <p:cNvSpPr/>
          <p:nvPr/>
        </p:nvSpPr>
        <p:spPr>
          <a:xfrm>
            <a:off x="7855855" y="2496417"/>
            <a:ext cx="266642" cy="1161570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8F663254-BC3E-654B-B262-6C39EB32EA85}"/>
              </a:ext>
            </a:extLst>
          </p:cNvPr>
          <p:cNvSpPr/>
          <p:nvPr/>
        </p:nvSpPr>
        <p:spPr>
          <a:xfrm>
            <a:off x="8122025" y="2508774"/>
            <a:ext cx="242402" cy="1161570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686D6318-0A8C-7447-BA48-FC9B69EF6652}"/>
              </a:ext>
            </a:extLst>
          </p:cNvPr>
          <p:cNvSpPr/>
          <p:nvPr/>
        </p:nvSpPr>
        <p:spPr>
          <a:xfrm>
            <a:off x="8363375" y="2511119"/>
            <a:ext cx="200332" cy="1161570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F1866E33-5FAF-E049-8B36-45DDA494E986}"/>
              </a:ext>
            </a:extLst>
          </p:cNvPr>
          <p:cNvSpPr/>
          <p:nvPr/>
        </p:nvSpPr>
        <p:spPr>
          <a:xfrm>
            <a:off x="8574217" y="2498762"/>
            <a:ext cx="136830" cy="1161570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7F2729-006F-5745-A761-E0EED7C1AFBF}"/>
              </a:ext>
            </a:extLst>
          </p:cNvPr>
          <p:cNvSpPr txBox="1"/>
          <p:nvPr/>
        </p:nvSpPr>
        <p:spPr>
          <a:xfrm>
            <a:off x="849378" y="1663186"/>
            <a:ext cx="3315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Sine signal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39299B-013F-D946-A4B4-4922175ED58F}"/>
              </a:ext>
            </a:extLst>
          </p:cNvPr>
          <p:cNvSpPr txBox="1"/>
          <p:nvPr/>
        </p:nvSpPr>
        <p:spPr>
          <a:xfrm>
            <a:off x="5267868" y="1663186"/>
            <a:ext cx="3646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Sine sweep or Chirp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7762453-60EC-3C4D-8D1D-07B673710267}"/>
              </a:ext>
            </a:extLst>
          </p:cNvPr>
          <p:cNvCxnSpPr>
            <a:cxnSpLocks/>
          </p:cNvCxnSpPr>
          <p:nvPr/>
        </p:nvCxnSpPr>
        <p:spPr>
          <a:xfrm>
            <a:off x="422058" y="6164771"/>
            <a:ext cx="4052746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D43BD52-DD7A-3B45-A584-21E52373CBB4}"/>
              </a:ext>
            </a:extLst>
          </p:cNvPr>
          <p:cNvCxnSpPr>
            <a:cxnSpLocks/>
          </p:cNvCxnSpPr>
          <p:nvPr/>
        </p:nvCxnSpPr>
        <p:spPr>
          <a:xfrm flipV="1">
            <a:off x="424991" y="4823532"/>
            <a:ext cx="0" cy="1350521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5A75058-2679-1446-B1BD-1D667A0F7B0F}"/>
              </a:ext>
            </a:extLst>
          </p:cNvPr>
          <p:cNvSpPr txBox="1"/>
          <p:nvPr/>
        </p:nvSpPr>
        <p:spPr>
          <a:xfrm rot="16200000">
            <a:off x="-431553" y="5284526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FA53B1F-BABF-2E4D-B22F-6FAA0FDF4F8F}"/>
              </a:ext>
            </a:extLst>
          </p:cNvPr>
          <p:cNvSpPr txBox="1"/>
          <p:nvPr/>
        </p:nvSpPr>
        <p:spPr>
          <a:xfrm>
            <a:off x="3173234" y="6219112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(sec)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DCEA69D-8218-3B42-930D-423C532A0B25}"/>
              </a:ext>
            </a:extLst>
          </p:cNvPr>
          <p:cNvCxnSpPr>
            <a:cxnSpLocks/>
          </p:cNvCxnSpPr>
          <p:nvPr/>
        </p:nvCxnSpPr>
        <p:spPr>
          <a:xfrm flipV="1">
            <a:off x="430338" y="5802081"/>
            <a:ext cx="384956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3449717-2222-E84B-92E6-736C6B00C9E7}"/>
              </a:ext>
            </a:extLst>
          </p:cNvPr>
          <p:cNvCxnSpPr>
            <a:cxnSpLocks/>
          </p:cNvCxnSpPr>
          <p:nvPr/>
        </p:nvCxnSpPr>
        <p:spPr>
          <a:xfrm>
            <a:off x="5004757" y="6164771"/>
            <a:ext cx="4052746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F9A9B72-6360-2D4D-BE7A-0BC8ACF0E0EB}"/>
              </a:ext>
            </a:extLst>
          </p:cNvPr>
          <p:cNvCxnSpPr>
            <a:cxnSpLocks/>
          </p:cNvCxnSpPr>
          <p:nvPr/>
        </p:nvCxnSpPr>
        <p:spPr>
          <a:xfrm flipV="1">
            <a:off x="5007690" y="4823532"/>
            <a:ext cx="0" cy="1350521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04AA09E-72E0-454E-A0DE-CECFAE7B8B75}"/>
              </a:ext>
            </a:extLst>
          </p:cNvPr>
          <p:cNvSpPr txBox="1"/>
          <p:nvPr/>
        </p:nvSpPr>
        <p:spPr>
          <a:xfrm>
            <a:off x="7755933" y="6219112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(sec)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69A76D6-5A44-4347-B91C-1B6861387FAC}"/>
              </a:ext>
            </a:extLst>
          </p:cNvPr>
          <p:cNvCxnSpPr>
            <a:cxnSpLocks/>
          </p:cNvCxnSpPr>
          <p:nvPr/>
        </p:nvCxnSpPr>
        <p:spPr>
          <a:xfrm flipV="1">
            <a:off x="5013037" y="4847661"/>
            <a:ext cx="3550670" cy="954422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6B80578-2612-D347-8652-1E0503680920}"/>
              </a:ext>
            </a:extLst>
          </p:cNvPr>
          <p:cNvSpPr txBox="1"/>
          <p:nvPr/>
        </p:nvSpPr>
        <p:spPr>
          <a:xfrm rot="16200000">
            <a:off x="4151145" y="5386680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5D94392-02EF-5443-9679-A81743B109F4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(Long Range)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A32166-6D00-614A-9D26-30A6406CC905}"/>
              </a:ext>
            </a:extLst>
          </p:cNvPr>
          <p:cNvSpPr txBox="1"/>
          <p:nvPr/>
        </p:nvSpPr>
        <p:spPr>
          <a:xfrm>
            <a:off x="111471" y="968946"/>
            <a:ext cx="8945563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Chirp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spread spectrum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3907139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DB050F-E2C9-EE47-A1E8-23C827DCBCBE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(Long Range)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64F53A-BF35-E043-B5E4-08D235E8D3BB}"/>
              </a:ext>
            </a:extLst>
          </p:cNvPr>
          <p:cNvCxnSpPr>
            <a:cxnSpLocks/>
          </p:cNvCxnSpPr>
          <p:nvPr/>
        </p:nvCxnSpPr>
        <p:spPr>
          <a:xfrm>
            <a:off x="421290" y="3429000"/>
            <a:ext cx="4052746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584BD5-4845-3640-A7F4-CD44F3AE3939}"/>
              </a:ext>
            </a:extLst>
          </p:cNvPr>
          <p:cNvCxnSpPr>
            <a:cxnSpLocks/>
          </p:cNvCxnSpPr>
          <p:nvPr/>
        </p:nvCxnSpPr>
        <p:spPr>
          <a:xfrm flipV="1">
            <a:off x="424223" y="2087761"/>
            <a:ext cx="0" cy="1350521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978EBC7-F9E3-914C-94EB-A984FFCA5585}"/>
              </a:ext>
            </a:extLst>
          </p:cNvPr>
          <p:cNvSpPr txBox="1"/>
          <p:nvPr/>
        </p:nvSpPr>
        <p:spPr>
          <a:xfrm>
            <a:off x="3172466" y="348334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(sec)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95C2D84-7E18-F84A-943B-EBFC8F7DA9C3}"/>
              </a:ext>
            </a:extLst>
          </p:cNvPr>
          <p:cNvCxnSpPr>
            <a:cxnSpLocks/>
          </p:cNvCxnSpPr>
          <p:nvPr/>
        </p:nvCxnSpPr>
        <p:spPr>
          <a:xfrm flipV="1">
            <a:off x="429570" y="2111890"/>
            <a:ext cx="3550670" cy="954422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4FFE523-201E-8C48-A413-1F3C760E52EA}"/>
              </a:ext>
            </a:extLst>
          </p:cNvPr>
          <p:cNvSpPr txBox="1"/>
          <p:nvPr/>
        </p:nvSpPr>
        <p:spPr>
          <a:xfrm rot="16200000">
            <a:off x="-432322" y="2650909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830D1FA-5980-5242-B3CE-61476DD22F84}"/>
              </a:ext>
            </a:extLst>
          </p:cNvPr>
          <p:cNvGrpSpPr/>
          <p:nvPr/>
        </p:nvGrpSpPr>
        <p:grpSpPr>
          <a:xfrm>
            <a:off x="4437220" y="2081313"/>
            <a:ext cx="4474036" cy="1795690"/>
            <a:chOff x="4437220" y="2081313"/>
            <a:chExt cx="4474036" cy="179569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C596709-D679-814E-9747-1EAE08291D0F}"/>
                </a:ext>
              </a:extLst>
            </p:cNvPr>
            <p:cNvCxnSpPr>
              <a:cxnSpLocks/>
            </p:cNvCxnSpPr>
            <p:nvPr/>
          </p:nvCxnSpPr>
          <p:spPr>
            <a:xfrm>
              <a:off x="4858510" y="3422552"/>
              <a:ext cx="4052746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91D128F-A507-D641-A8D2-4726643241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61443" y="2081313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ED3440D-6709-8F44-BADF-F5967779C4A0}"/>
                </a:ext>
              </a:extLst>
            </p:cNvPr>
            <p:cNvSpPr txBox="1"/>
            <p:nvPr/>
          </p:nvSpPr>
          <p:spPr>
            <a:xfrm>
              <a:off x="7609686" y="3476893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B6901EC-D50D-A747-8C05-C6E2CC9984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58510" y="2105442"/>
              <a:ext cx="1450750" cy="389962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82AA25-2ED1-6941-8D9C-05B76715E7AE}"/>
                </a:ext>
              </a:extLst>
            </p:cNvPr>
            <p:cNvSpPr txBox="1"/>
            <p:nvPr/>
          </p:nvSpPr>
          <p:spPr>
            <a:xfrm rot="16200000">
              <a:off x="4004898" y="2644461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Frequency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9F3AC9C-365F-974A-94C5-DE2E95E24A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9260" y="2763021"/>
              <a:ext cx="2419080" cy="650250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CD4A6BC-7966-3847-832B-8ED69571C1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0440" y="2081313"/>
              <a:ext cx="0" cy="1347687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5F27A11-92E0-F641-ACD4-201C8FB70DE3}"/>
              </a:ext>
            </a:extLst>
          </p:cNvPr>
          <p:cNvGrpSpPr/>
          <p:nvPr/>
        </p:nvGrpSpPr>
        <p:grpSpPr>
          <a:xfrm>
            <a:off x="36816" y="4547815"/>
            <a:ext cx="4474036" cy="1795690"/>
            <a:chOff x="36816" y="4547815"/>
            <a:chExt cx="4474036" cy="179569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56B8270-ADD3-A24E-8C4D-3D1E2B103DEC}"/>
                </a:ext>
              </a:extLst>
            </p:cNvPr>
            <p:cNvCxnSpPr>
              <a:cxnSpLocks/>
            </p:cNvCxnSpPr>
            <p:nvPr/>
          </p:nvCxnSpPr>
          <p:spPr>
            <a:xfrm>
              <a:off x="458106" y="5889054"/>
              <a:ext cx="4052746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DAE7A8B-5EDA-9649-BDC3-A62CF16770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39" y="454781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CF737F9-A3A2-1D49-807D-0EC428B632EA}"/>
                </a:ext>
              </a:extLst>
            </p:cNvPr>
            <p:cNvSpPr txBox="1"/>
            <p:nvPr/>
          </p:nvSpPr>
          <p:spPr>
            <a:xfrm>
              <a:off x="3209282" y="5943395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FDB5822-A981-A84A-A871-797A1BE49D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220" y="4598887"/>
              <a:ext cx="384856" cy="103449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D5F2F34-BAA4-9843-AB71-7E01BF1E5683}"/>
                </a:ext>
              </a:extLst>
            </p:cNvPr>
            <p:cNvSpPr txBox="1"/>
            <p:nvPr/>
          </p:nvSpPr>
          <p:spPr>
            <a:xfrm rot="16200000">
              <a:off x="-395506" y="5110963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Frequency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5858EA8-E42C-2B43-9409-944E651F52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4376" y="4770240"/>
              <a:ext cx="2654194" cy="1136476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467AD11-0609-E741-9062-75E254726E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5556" y="4574758"/>
              <a:ext cx="0" cy="1347687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22A150C-2C48-A54D-BE20-DC755105A879}"/>
              </a:ext>
            </a:extLst>
          </p:cNvPr>
          <p:cNvGrpSpPr/>
          <p:nvPr/>
        </p:nvGrpSpPr>
        <p:grpSpPr>
          <a:xfrm>
            <a:off x="3886996" y="3577717"/>
            <a:ext cx="4940466" cy="2055031"/>
            <a:chOff x="3886996" y="3577717"/>
            <a:chExt cx="4940466" cy="205503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945BDB5-3269-5F48-B2A0-73AF94B02C3B}"/>
                </a:ext>
              </a:extLst>
            </p:cNvPr>
            <p:cNvSpPr txBox="1"/>
            <p:nvPr/>
          </p:nvSpPr>
          <p:spPr>
            <a:xfrm>
              <a:off x="4925368" y="4678641"/>
              <a:ext cx="3902094" cy="9541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Chirps at different phases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=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LoRa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symbols for data</a:t>
              </a: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18578D3-1625-5B47-8DC8-98EBCC75DD32}"/>
                </a:ext>
              </a:extLst>
            </p:cNvPr>
            <p:cNvSpPr/>
            <p:nvPr/>
          </p:nvSpPr>
          <p:spPr>
            <a:xfrm rot="10639576">
              <a:off x="6101011" y="3577717"/>
              <a:ext cx="458856" cy="1092200"/>
            </a:xfrm>
            <a:custGeom>
              <a:avLst/>
              <a:gdLst>
                <a:gd name="connsiteX0" fmla="*/ 381583 w 458856"/>
                <a:gd name="connsiteY0" fmla="*/ 0 h 1092200"/>
                <a:gd name="connsiteX1" fmla="*/ 583 w 458856"/>
                <a:gd name="connsiteY1" fmla="*/ 609600 h 1092200"/>
                <a:gd name="connsiteX2" fmla="*/ 457783 w 458856"/>
                <a:gd name="connsiteY2" fmla="*/ 444500 h 1092200"/>
                <a:gd name="connsiteX3" fmla="*/ 102183 w 458856"/>
                <a:gd name="connsiteY3" fmla="*/ 109220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856" h="1092200">
                  <a:moveTo>
                    <a:pt x="381583" y="0"/>
                  </a:moveTo>
                  <a:cubicBezTo>
                    <a:pt x="184733" y="267758"/>
                    <a:pt x="-12117" y="535517"/>
                    <a:pt x="583" y="609600"/>
                  </a:cubicBezTo>
                  <a:cubicBezTo>
                    <a:pt x="13283" y="683683"/>
                    <a:pt x="440850" y="364067"/>
                    <a:pt x="457783" y="444500"/>
                  </a:cubicBezTo>
                  <a:cubicBezTo>
                    <a:pt x="474716" y="524933"/>
                    <a:pt x="288449" y="808566"/>
                    <a:pt x="102183" y="1092200"/>
                  </a:cubicBez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BE7BF86-2ED9-CE47-BF5A-43994ECDBEF6}"/>
                </a:ext>
              </a:extLst>
            </p:cNvPr>
            <p:cNvSpPr/>
            <p:nvPr/>
          </p:nvSpPr>
          <p:spPr>
            <a:xfrm rot="6555873">
              <a:off x="4346024" y="3803601"/>
              <a:ext cx="458856" cy="1092200"/>
            </a:xfrm>
            <a:custGeom>
              <a:avLst/>
              <a:gdLst>
                <a:gd name="connsiteX0" fmla="*/ 381583 w 458856"/>
                <a:gd name="connsiteY0" fmla="*/ 0 h 1092200"/>
                <a:gd name="connsiteX1" fmla="*/ 583 w 458856"/>
                <a:gd name="connsiteY1" fmla="*/ 609600 h 1092200"/>
                <a:gd name="connsiteX2" fmla="*/ 457783 w 458856"/>
                <a:gd name="connsiteY2" fmla="*/ 444500 h 1092200"/>
                <a:gd name="connsiteX3" fmla="*/ 102183 w 458856"/>
                <a:gd name="connsiteY3" fmla="*/ 109220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856" h="1092200">
                  <a:moveTo>
                    <a:pt x="381583" y="0"/>
                  </a:moveTo>
                  <a:cubicBezTo>
                    <a:pt x="184733" y="267758"/>
                    <a:pt x="-12117" y="535517"/>
                    <a:pt x="583" y="609600"/>
                  </a:cubicBezTo>
                  <a:cubicBezTo>
                    <a:pt x="13283" y="683683"/>
                    <a:pt x="440850" y="364067"/>
                    <a:pt x="457783" y="444500"/>
                  </a:cubicBezTo>
                  <a:cubicBezTo>
                    <a:pt x="474716" y="524933"/>
                    <a:pt x="288449" y="808566"/>
                    <a:pt x="102183" y="1092200"/>
                  </a:cubicBez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6123CC4D-B9B9-C74E-A44E-0DE2AB72D626}"/>
                </a:ext>
              </a:extLst>
            </p:cNvPr>
            <p:cNvSpPr/>
            <p:nvPr/>
          </p:nvSpPr>
          <p:spPr>
            <a:xfrm rot="2728041">
              <a:off x="4203668" y="4778080"/>
              <a:ext cx="458856" cy="1092200"/>
            </a:xfrm>
            <a:custGeom>
              <a:avLst/>
              <a:gdLst>
                <a:gd name="connsiteX0" fmla="*/ 381583 w 458856"/>
                <a:gd name="connsiteY0" fmla="*/ 0 h 1092200"/>
                <a:gd name="connsiteX1" fmla="*/ 583 w 458856"/>
                <a:gd name="connsiteY1" fmla="*/ 609600 h 1092200"/>
                <a:gd name="connsiteX2" fmla="*/ 457783 w 458856"/>
                <a:gd name="connsiteY2" fmla="*/ 444500 h 1092200"/>
                <a:gd name="connsiteX3" fmla="*/ 102183 w 458856"/>
                <a:gd name="connsiteY3" fmla="*/ 109220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856" h="1092200">
                  <a:moveTo>
                    <a:pt x="381583" y="0"/>
                  </a:moveTo>
                  <a:cubicBezTo>
                    <a:pt x="184733" y="267758"/>
                    <a:pt x="-12117" y="535517"/>
                    <a:pt x="583" y="609600"/>
                  </a:cubicBezTo>
                  <a:cubicBezTo>
                    <a:pt x="13283" y="683683"/>
                    <a:pt x="440850" y="364067"/>
                    <a:pt x="457783" y="444500"/>
                  </a:cubicBezTo>
                  <a:cubicBezTo>
                    <a:pt x="474716" y="524933"/>
                    <a:pt x="288449" y="808566"/>
                    <a:pt x="102183" y="1092200"/>
                  </a:cubicBez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7FEA7A1-EEAA-E24E-86D9-C08EF78748B7}"/>
              </a:ext>
            </a:extLst>
          </p:cNvPr>
          <p:cNvSpPr txBox="1"/>
          <p:nvPr/>
        </p:nvSpPr>
        <p:spPr>
          <a:xfrm>
            <a:off x="111471" y="968946"/>
            <a:ext cx="8945563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Chirp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spread spectrum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6204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4AA1E3-7CFB-C241-818A-332148437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" y="1619250"/>
            <a:ext cx="8445500" cy="5016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78227E-808B-D94C-B950-E1B46156A76F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(Long Range)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FA5BC3-0D7C-E34C-B264-0871CCD4343B}"/>
              </a:ext>
            </a:extLst>
          </p:cNvPr>
          <p:cNvSpPr txBox="1"/>
          <p:nvPr/>
        </p:nvSpPr>
        <p:spPr>
          <a:xfrm>
            <a:off x="111471" y="968946"/>
            <a:ext cx="8945563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Modulation</a:t>
            </a:r>
          </a:p>
        </p:txBody>
      </p:sp>
    </p:spTree>
    <p:extLst>
      <p:ext uri="{BB962C8B-B14F-4D97-AF65-F5344CB8AC3E}">
        <p14:creationId xmlns:p14="http://schemas.microsoft.com/office/powerpoint/2010/main" val="37082437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4AA1E3-7CFB-C241-818A-3321484379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303"/>
          <a:stretch/>
        </p:blipFill>
        <p:spPr>
          <a:xfrm>
            <a:off x="349250" y="1619250"/>
            <a:ext cx="3183659" cy="5016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78227E-808B-D94C-B950-E1B46156A76F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(Long Range)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FA5BC3-0D7C-E34C-B264-0871CCD4343B}"/>
              </a:ext>
            </a:extLst>
          </p:cNvPr>
          <p:cNvSpPr txBox="1"/>
          <p:nvPr/>
        </p:nvSpPr>
        <p:spPr>
          <a:xfrm>
            <a:off x="111471" y="968946"/>
            <a:ext cx="8945563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Modulation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FE2F2D-60DE-0741-B40F-C71261350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96" r="22932"/>
          <a:stretch/>
        </p:blipFill>
        <p:spPr>
          <a:xfrm>
            <a:off x="3532909" y="1619250"/>
            <a:ext cx="3325092" cy="5016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147994-1636-B649-ADF2-60B25F38EB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93"/>
          <a:stretch/>
        </p:blipFill>
        <p:spPr>
          <a:xfrm>
            <a:off x="6716568" y="1619250"/>
            <a:ext cx="2078182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5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1B4BEC-C42C-6F4C-B525-7E9AD7764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18" y="1625600"/>
            <a:ext cx="8940800" cy="5029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122892-FD51-D344-9B69-D9573319A6EB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(Long Range)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92FEF7-E30D-E546-B98F-5841C16EFDC3}"/>
              </a:ext>
            </a:extLst>
          </p:cNvPr>
          <p:cNvSpPr txBox="1"/>
          <p:nvPr/>
        </p:nvSpPr>
        <p:spPr>
          <a:xfrm>
            <a:off x="111471" y="968946"/>
            <a:ext cx="8945563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Communication bandwidth</a:t>
            </a:r>
          </a:p>
        </p:txBody>
      </p:sp>
    </p:spTree>
    <p:extLst>
      <p:ext uri="{BB962C8B-B14F-4D97-AF65-F5344CB8AC3E}">
        <p14:creationId xmlns:p14="http://schemas.microsoft.com/office/powerpoint/2010/main" val="27854383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9BA1B8-8720-924A-BD98-A853299AA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150" y="1758950"/>
            <a:ext cx="2095500" cy="5099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52CFF6-A7C3-3045-BCAF-A2A5BBDA5525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(Long Range)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42A6C0-A50E-D44E-93F7-9D9D0F4A7B57}"/>
              </a:ext>
            </a:extLst>
          </p:cNvPr>
          <p:cNvSpPr txBox="1"/>
          <p:nvPr/>
        </p:nvSpPr>
        <p:spPr>
          <a:xfrm>
            <a:off x="111471" y="968946"/>
            <a:ext cx="8945563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Communication bandwidth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5FD5896-6B2C-F145-A1BA-88F8645BF0C3}"/>
              </a:ext>
            </a:extLst>
          </p:cNvPr>
          <p:cNvCxnSpPr/>
          <p:nvPr/>
        </p:nvCxnSpPr>
        <p:spPr>
          <a:xfrm>
            <a:off x="4279900" y="2298700"/>
            <a:ext cx="571500" cy="0"/>
          </a:xfrm>
          <a:prstGeom prst="straightConnector1">
            <a:avLst/>
          </a:prstGeom>
          <a:ln w="3492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2B83EED1-AD66-864C-9220-2B1971552F35}"/>
              </a:ext>
            </a:extLst>
          </p:cNvPr>
          <p:cNvGrpSpPr/>
          <p:nvPr/>
        </p:nvGrpSpPr>
        <p:grpSpPr>
          <a:xfrm>
            <a:off x="4838205" y="2185404"/>
            <a:ext cx="4143628" cy="957866"/>
            <a:chOff x="4838205" y="2185404"/>
            <a:chExt cx="4143628" cy="95786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9535342-72E6-C042-AFA8-AE71008E7C0F}"/>
                </a:ext>
              </a:extLst>
            </p:cNvPr>
            <p:cNvSpPr/>
            <p:nvPr/>
          </p:nvSpPr>
          <p:spPr>
            <a:xfrm rot="5071043">
              <a:off x="5268321" y="1755288"/>
              <a:ext cx="626658" cy="1486889"/>
            </a:xfrm>
            <a:custGeom>
              <a:avLst/>
              <a:gdLst>
                <a:gd name="connsiteX0" fmla="*/ 381583 w 458856"/>
                <a:gd name="connsiteY0" fmla="*/ 0 h 1092200"/>
                <a:gd name="connsiteX1" fmla="*/ 583 w 458856"/>
                <a:gd name="connsiteY1" fmla="*/ 609600 h 1092200"/>
                <a:gd name="connsiteX2" fmla="*/ 457783 w 458856"/>
                <a:gd name="connsiteY2" fmla="*/ 444500 h 1092200"/>
                <a:gd name="connsiteX3" fmla="*/ 102183 w 458856"/>
                <a:gd name="connsiteY3" fmla="*/ 109220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856" h="1092200">
                  <a:moveTo>
                    <a:pt x="381583" y="0"/>
                  </a:moveTo>
                  <a:cubicBezTo>
                    <a:pt x="184733" y="267758"/>
                    <a:pt x="-12117" y="535517"/>
                    <a:pt x="583" y="609600"/>
                  </a:cubicBezTo>
                  <a:cubicBezTo>
                    <a:pt x="13283" y="683683"/>
                    <a:pt x="440850" y="364067"/>
                    <a:pt x="457783" y="444500"/>
                  </a:cubicBezTo>
                  <a:cubicBezTo>
                    <a:pt x="474716" y="524933"/>
                    <a:pt x="288449" y="808566"/>
                    <a:pt x="102183" y="1092200"/>
                  </a:cubicBez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  <a:effectLst>
              <a:outerShdw blurRad="50800" dist="50800" dir="5400000" sx="95000" sy="95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E84F5A-1797-254A-87DB-D436A35279AC}"/>
                </a:ext>
              </a:extLst>
            </p:cNvPr>
            <p:cNvSpPr txBox="1"/>
            <p:nvPr/>
          </p:nvSpPr>
          <p:spPr>
            <a:xfrm>
              <a:off x="6113419" y="2620050"/>
              <a:ext cx="2868414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Overall bandwidth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433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530245-A417-0B47-A055-688E19CC7746}"/>
              </a:ext>
            </a:extLst>
          </p:cNvPr>
          <p:cNvSpPr txBox="1"/>
          <p:nvPr/>
        </p:nvSpPr>
        <p:spPr>
          <a:xfrm>
            <a:off x="99218" y="2797746"/>
            <a:ext cx="8945563" cy="1077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What happens when we multiply two chirps with phase difference?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B369AD-6617-1D43-8DA7-8682A9B41E2E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(Long Range)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7E5481-9D1C-3342-9854-81578C5F5276}"/>
              </a:ext>
            </a:extLst>
          </p:cNvPr>
          <p:cNvSpPr txBox="1"/>
          <p:nvPr/>
        </p:nvSpPr>
        <p:spPr>
          <a:xfrm>
            <a:off x="111471" y="968946"/>
            <a:ext cx="8945563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Demodulation:</a:t>
            </a:r>
          </a:p>
        </p:txBody>
      </p:sp>
    </p:spTree>
    <p:extLst>
      <p:ext uri="{BB962C8B-B14F-4D97-AF65-F5344CB8AC3E}">
        <p14:creationId xmlns:p14="http://schemas.microsoft.com/office/powerpoint/2010/main" val="468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76329C-85D4-5B4D-AE36-86FB0A36C336}"/>
              </a:ext>
            </a:extLst>
          </p:cNvPr>
          <p:cNvSpPr txBox="1"/>
          <p:nvPr/>
        </p:nvSpPr>
        <p:spPr>
          <a:xfrm>
            <a:off x="96837" y="83562"/>
            <a:ext cx="41195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Networking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D5659AF-C7F0-EA4A-B62D-F6461AC08AFB}"/>
              </a:ext>
            </a:extLst>
          </p:cNvPr>
          <p:cNvSpPr/>
          <p:nvPr/>
        </p:nvSpPr>
        <p:spPr>
          <a:xfrm>
            <a:off x="935758" y="1706485"/>
            <a:ext cx="3711721" cy="3711721"/>
          </a:xfrm>
          <a:prstGeom prst="ellipse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C573C8-6F5D-FB4A-B843-E381BA5C43A9}"/>
              </a:ext>
            </a:extLst>
          </p:cNvPr>
          <p:cNvSpPr/>
          <p:nvPr/>
        </p:nvSpPr>
        <p:spPr>
          <a:xfrm>
            <a:off x="2792066" y="1706485"/>
            <a:ext cx="3711721" cy="3711721"/>
          </a:xfrm>
          <a:prstGeom prst="ellipse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D64429-11A4-9B4E-ABD3-7645199DF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521" y="3185450"/>
            <a:ext cx="753789" cy="753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EE5AC7-31DC-8A45-B72E-3A5C674CE272}"/>
              </a:ext>
            </a:extLst>
          </p:cNvPr>
          <p:cNvSpPr txBox="1"/>
          <p:nvPr/>
        </p:nvSpPr>
        <p:spPr>
          <a:xfrm>
            <a:off x="2365235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C2928C-EE4E-DD46-89BE-729AB5DB93D4}"/>
              </a:ext>
            </a:extLst>
          </p:cNvPr>
          <p:cNvSpPr txBox="1"/>
          <p:nvPr/>
        </p:nvSpPr>
        <p:spPr>
          <a:xfrm>
            <a:off x="4809308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F666AE-E5BF-0644-A328-AA18631BD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553" y="3228822"/>
            <a:ext cx="753789" cy="75378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2371ED4-5D9A-9A40-A4DF-C7F97E250621}"/>
              </a:ext>
            </a:extLst>
          </p:cNvPr>
          <p:cNvCxnSpPr/>
          <p:nvPr/>
        </p:nvCxnSpPr>
        <p:spPr>
          <a:xfrm>
            <a:off x="3197342" y="3429000"/>
            <a:ext cx="101905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14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857F0B-50A3-3B46-A83F-12753AFF6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2330450"/>
            <a:ext cx="8902700" cy="2197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60ACD1-E7C8-C743-8689-E3F1CC09BE2A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(Long Range)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96C7BB-A591-184B-8DB0-BF8FB4FA00DA}"/>
              </a:ext>
            </a:extLst>
          </p:cNvPr>
          <p:cNvSpPr txBox="1"/>
          <p:nvPr/>
        </p:nvSpPr>
        <p:spPr>
          <a:xfrm>
            <a:off x="111471" y="968946"/>
            <a:ext cx="8945563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Demodulation: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C03B8C-1D4A-E84F-8B35-B1160D23F935}"/>
              </a:ext>
            </a:extLst>
          </p:cNvPr>
          <p:cNvSpPr txBox="1"/>
          <p:nvPr/>
        </p:nvSpPr>
        <p:spPr>
          <a:xfrm>
            <a:off x="120650" y="6405106"/>
            <a:ext cx="441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Taken from the slides by Thomas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Telkamp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920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8EB9C-E9F7-C34C-A02B-F2F101DFD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37" y="2337843"/>
            <a:ext cx="4016319" cy="10784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B12D31-3751-8649-9B3B-8FF2AF0977A2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(Long Range)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18601C-FE1A-164D-AC1B-D76886EA0E32}"/>
              </a:ext>
            </a:extLst>
          </p:cNvPr>
          <p:cNvSpPr txBox="1"/>
          <p:nvPr/>
        </p:nvSpPr>
        <p:spPr>
          <a:xfrm>
            <a:off x="111471" y="968946"/>
            <a:ext cx="8945563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Demodulation: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EB8F7D-9B24-D848-842E-7B7BBBB7F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00" y="2603500"/>
            <a:ext cx="47244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896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60ACD1-E7C8-C743-8689-E3F1CC09BE2A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(Long Range)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96C7BB-A591-184B-8DB0-BF8FB4FA00DA}"/>
              </a:ext>
            </a:extLst>
          </p:cNvPr>
          <p:cNvSpPr txBox="1"/>
          <p:nvPr/>
        </p:nvSpPr>
        <p:spPr>
          <a:xfrm>
            <a:off x="111471" y="968946"/>
            <a:ext cx="8945563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Demodulation: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C03B8C-1D4A-E84F-8B35-B1160D23F935}"/>
              </a:ext>
            </a:extLst>
          </p:cNvPr>
          <p:cNvSpPr txBox="1"/>
          <p:nvPr/>
        </p:nvSpPr>
        <p:spPr>
          <a:xfrm>
            <a:off x="120650" y="6405106"/>
            <a:ext cx="441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Taken from the slides by Thomas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Telkamp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F59B10-6EBD-8343-B6C0-C4B3EB93B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2146300"/>
            <a:ext cx="89535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383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660558-C3F0-3F47-9772-0EC153F8A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" y="1701800"/>
            <a:ext cx="8166100" cy="3784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782563-9527-2946-8862-7CCCEE30458D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(Long Range)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8ADFBD-6065-274F-9581-5B3BEBB2C747}"/>
              </a:ext>
            </a:extLst>
          </p:cNvPr>
          <p:cNvSpPr txBox="1"/>
          <p:nvPr/>
        </p:nvSpPr>
        <p:spPr>
          <a:xfrm>
            <a:off x="111471" y="968946"/>
            <a:ext cx="8945563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Demodulation: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9BA7DE-76FD-1F48-A3E9-946BCC4AC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5" y="6455668"/>
            <a:ext cx="1578610" cy="307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FA165D-83AF-AD45-A018-A7B93C831ACA}"/>
              </a:ext>
            </a:extLst>
          </p:cNvPr>
          <p:cNvSpPr txBox="1"/>
          <p:nvPr/>
        </p:nvSpPr>
        <p:spPr>
          <a:xfrm>
            <a:off x="1555750" y="6405106"/>
            <a:ext cx="441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Taken from the slides by Thomas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Telkamp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7422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DCA079-DB99-2E4D-B1ED-E51DA8A26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54" y="470868"/>
            <a:ext cx="8312727" cy="28836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D9E584-726C-6943-B02A-8C8758C85AA0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(Long Range)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45F3B5-607D-A240-9ED3-FE8CDDA4EEC8}"/>
              </a:ext>
            </a:extLst>
          </p:cNvPr>
          <p:cNvSpPr txBox="1"/>
          <p:nvPr/>
        </p:nvSpPr>
        <p:spPr>
          <a:xfrm>
            <a:off x="1998133" y="3318788"/>
            <a:ext cx="5937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Wide-band signal with narrow-band interferences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4DDD85-4DE1-1C42-9A34-27845FF71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94" y="3741853"/>
            <a:ext cx="7557025" cy="283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420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imple Range Testing For LoRa Modules | Hackaday">
            <a:extLst>
              <a:ext uri="{FF2B5EF4-FFF2-40B4-BE49-F238E27FC236}">
                <a16:creationId xmlns:a16="http://schemas.microsoft.com/office/drawing/2014/main" id="{BC577EEF-A0F1-B74B-AC19-4CF828FA5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DE1E10-ADD9-214A-9F4F-E14F85B35AB1}"/>
              </a:ext>
            </a:extLst>
          </p:cNvPr>
          <p:cNvSpPr txBox="1"/>
          <p:nvPr/>
        </p:nvSpPr>
        <p:spPr>
          <a:xfrm>
            <a:off x="96837" y="83562"/>
            <a:ext cx="8945563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LoRa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(Long Range)</a:t>
            </a:r>
          </a:p>
        </p:txBody>
      </p:sp>
    </p:spTree>
    <p:extLst>
      <p:ext uri="{BB962C8B-B14F-4D97-AF65-F5344CB8AC3E}">
        <p14:creationId xmlns:p14="http://schemas.microsoft.com/office/powerpoint/2010/main" val="1860054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ED349496-FC5D-4A4D-BAFF-971989EB9A6B}"/>
              </a:ext>
            </a:extLst>
          </p:cNvPr>
          <p:cNvSpPr/>
          <p:nvPr/>
        </p:nvSpPr>
        <p:spPr>
          <a:xfrm>
            <a:off x="4626072" y="1706485"/>
            <a:ext cx="3711721" cy="3711721"/>
          </a:xfrm>
          <a:prstGeom prst="ellipse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76329C-85D4-5B4D-AE36-86FB0A36C336}"/>
              </a:ext>
            </a:extLst>
          </p:cNvPr>
          <p:cNvSpPr txBox="1"/>
          <p:nvPr/>
        </p:nvSpPr>
        <p:spPr>
          <a:xfrm>
            <a:off x="96837" y="83562"/>
            <a:ext cx="41195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Networking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D5659AF-C7F0-EA4A-B62D-F6461AC08AFB}"/>
              </a:ext>
            </a:extLst>
          </p:cNvPr>
          <p:cNvSpPr/>
          <p:nvPr/>
        </p:nvSpPr>
        <p:spPr>
          <a:xfrm>
            <a:off x="935758" y="1706485"/>
            <a:ext cx="3711721" cy="3711721"/>
          </a:xfrm>
          <a:prstGeom prst="ellipse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D64429-11A4-9B4E-ABD3-7645199DF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521" y="3185450"/>
            <a:ext cx="753789" cy="753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EE5AC7-31DC-8A45-B72E-3A5C674CE272}"/>
              </a:ext>
            </a:extLst>
          </p:cNvPr>
          <p:cNvSpPr txBox="1"/>
          <p:nvPr/>
        </p:nvSpPr>
        <p:spPr>
          <a:xfrm>
            <a:off x="2365235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C2928C-EE4E-DD46-89BE-729AB5DB93D4}"/>
              </a:ext>
            </a:extLst>
          </p:cNvPr>
          <p:cNvSpPr txBox="1"/>
          <p:nvPr/>
        </p:nvSpPr>
        <p:spPr>
          <a:xfrm>
            <a:off x="4809308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F666AE-E5BF-0644-A328-AA18631BD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553" y="3228822"/>
            <a:ext cx="753789" cy="7537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1DCD7C7-3D9F-C54B-91BD-91D20609A4EA}"/>
              </a:ext>
            </a:extLst>
          </p:cNvPr>
          <p:cNvGrpSpPr/>
          <p:nvPr/>
        </p:nvGrpSpPr>
        <p:grpSpPr>
          <a:xfrm>
            <a:off x="-63500" y="703117"/>
            <a:ext cx="9271000" cy="584775"/>
            <a:chOff x="-63500" y="703117"/>
            <a:chExt cx="9271000" cy="58477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EC9A1D-8F31-6C4B-B778-2041FA9E4272}"/>
                </a:ext>
              </a:extLst>
            </p:cNvPr>
            <p:cNvSpPr/>
            <p:nvPr/>
          </p:nvSpPr>
          <p:spPr>
            <a:xfrm>
              <a:off x="-63500" y="761863"/>
              <a:ext cx="9271000" cy="5260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78BC92-6411-B84A-BB70-7198797E212D}"/>
                </a:ext>
              </a:extLst>
            </p:cNvPr>
            <p:cNvSpPr txBox="1"/>
            <p:nvPr/>
          </p:nvSpPr>
          <p:spPr>
            <a:xfrm>
              <a:off x="-63500" y="703117"/>
              <a:ext cx="9245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CSMA-CA: CSMA-Collision Avoidance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2371ED4-5D9A-9A40-A4DF-C7F97E250621}"/>
              </a:ext>
            </a:extLst>
          </p:cNvPr>
          <p:cNvCxnSpPr/>
          <p:nvPr/>
        </p:nvCxnSpPr>
        <p:spPr>
          <a:xfrm>
            <a:off x="3197342" y="3429000"/>
            <a:ext cx="101905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F5B35784-E0BA-5C49-A4BF-9E4C700F4F6A}"/>
              </a:ext>
            </a:extLst>
          </p:cNvPr>
          <p:cNvGrpSpPr/>
          <p:nvPr/>
        </p:nvGrpSpPr>
        <p:grpSpPr>
          <a:xfrm>
            <a:off x="5074310" y="2819902"/>
            <a:ext cx="1939108" cy="1119337"/>
            <a:chOff x="5074310" y="2819902"/>
            <a:chExt cx="1939108" cy="11193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397865E-9625-F149-908C-B0F0EDC2E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97489" y="3185450"/>
              <a:ext cx="753789" cy="75378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F9385B-3F7A-1A45-BB47-7FB0CEC49048}"/>
                </a:ext>
              </a:extLst>
            </p:cNvPr>
            <p:cNvSpPr txBox="1"/>
            <p:nvPr/>
          </p:nvSpPr>
          <p:spPr>
            <a:xfrm>
              <a:off x="6686276" y="2819902"/>
              <a:ext cx="3271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80CBE93-6681-6C43-AB19-59B9DCD182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4310" y="3429000"/>
              <a:ext cx="1019058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8B1ED0-ABB7-1843-B25D-6B9CB9D71DD9}"/>
              </a:ext>
            </a:extLst>
          </p:cNvPr>
          <p:cNvGrpSpPr/>
          <p:nvPr/>
        </p:nvGrpSpPr>
        <p:grpSpPr>
          <a:xfrm>
            <a:off x="0" y="5811399"/>
            <a:ext cx="9271000" cy="584775"/>
            <a:chOff x="0" y="5811399"/>
            <a:chExt cx="9271000" cy="5847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8A6C19-0C71-2744-9582-760AB78A38D8}"/>
                </a:ext>
              </a:extLst>
            </p:cNvPr>
            <p:cNvSpPr/>
            <p:nvPr/>
          </p:nvSpPr>
          <p:spPr>
            <a:xfrm>
              <a:off x="0" y="5847194"/>
              <a:ext cx="9271000" cy="52602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40C05C-5F3A-3142-939E-3C46929912B4}"/>
                </a:ext>
              </a:extLst>
            </p:cNvPr>
            <p:cNvSpPr txBox="1"/>
            <p:nvPr/>
          </p:nvSpPr>
          <p:spPr>
            <a:xfrm>
              <a:off x="12700" y="5811399"/>
              <a:ext cx="914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Hidden terminal problem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420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76329C-85D4-5B4D-AE36-86FB0A36C336}"/>
              </a:ext>
            </a:extLst>
          </p:cNvPr>
          <p:cNvSpPr txBox="1"/>
          <p:nvPr/>
        </p:nvSpPr>
        <p:spPr>
          <a:xfrm>
            <a:off x="96837" y="83562"/>
            <a:ext cx="41195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Networking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D64429-11A4-9B4E-ABD3-7645199DF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521" y="3185450"/>
            <a:ext cx="753789" cy="753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EE5AC7-31DC-8A45-B72E-3A5C674CE272}"/>
              </a:ext>
            </a:extLst>
          </p:cNvPr>
          <p:cNvSpPr txBox="1"/>
          <p:nvPr/>
        </p:nvSpPr>
        <p:spPr>
          <a:xfrm>
            <a:off x="2365235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C2928C-EE4E-DD46-89BE-729AB5DB93D4}"/>
              </a:ext>
            </a:extLst>
          </p:cNvPr>
          <p:cNvSpPr txBox="1"/>
          <p:nvPr/>
        </p:nvSpPr>
        <p:spPr>
          <a:xfrm>
            <a:off x="4809308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F666AE-E5BF-0644-A328-AA18631BD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553" y="3228822"/>
            <a:ext cx="753789" cy="7537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EC9A1D-8F31-6C4B-B778-2041FA9E4272}"/>
              </a:ext>
            </a:extLst>
          </p:cNvPr>
          <p:cNvSpPr/>
          <p:nvPr/>
        </p:nvSpPr>
        <p:spPr>
          <a:xfrm>
            <a:off x="-63500" y="761863"/>
            <a:ext cx="9271000" cy="526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5DB26E-7DFC-334A-B328-64BDDC4CCBA1}"/>
              </a:ext>
            </a:extLst>
          </p:cNvPr>
          <p:cNvSpPr txBox="1"/>
          <p:nvPr/>
        </p:nvSpPr>
        <p:spPr>
          <a:xfrm>
            <a:off x="2374877" y="2424601"/>
            <a:ext cx="2979531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RTS = Request To Send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0E0408D-5B6F-B44E-97EB-59A6D67A355B}"/>
              </a:ext>
            </a:extLst>
          </p:cNvPr>
          <p:cNvCxnSpPr/>
          <p:nvPr/>
        </p:nvCxnSpPr>
        <p:spPr>
          <a:xfrm>
            <a:off x="3197342" y="3060700"/>
            <a:ext cx="101905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91DDA0F-2A3E-E64C-9497-8FBFB6C84C5C}"/>
              </a:ext>
            </a:extLst>
          </p:cNvPr>
          <p:cNvCxnSpPr>
            <a:cxnSpLocks/>
          </p:cNvCxnSpPr>
          <p:nvPr/>
        </p:nvCxnSpPr>
        <p:spPr>
          <a:xfrm flipH="1">
            <a:off x="3197342" y="4089400"/>
            <a:ext cx="101905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3C98737-B148-1548-845A-65EB24CDA062}"/>
              </a:ext>
            </a:extLst>
          </p:cNvPr>
          <p:cNvSpPr txBox="1"/>
          <p:nvPr/>
        </p:nvSpPr>
        <p:spPr>
          <a:xfrm>
            <a:off x="2365235" y="4391531"/>
            <a:ext cx="2979531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CTS = Clear To Send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AC691FB-809A-2243-9DEF-33FAA0535359}"/>
              </a:ext>
            </a:extLst>
          </p:cNvPr>
          <p:cNvGrpSpPr/>
          <p:nvPr/>
        </p:nvGrpSpPr>
        <p:grpSpPr>
          <a:xfrm>
            <a:off x="-63500" y="703117"/>
            <a:ext cx="9271000" cy="584775"/>
            <a:chOff x="-63500" y="703117"/>
            <a:chExt cx="9271000" cy="58477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7B55D5F-9A05-4A4D-A91F-D085277C3DDD}"/>
                </a:ext>
              </a:extLst>
            </p:cNvPr>
            <p:cNvSpPr/>
            <p:nvPr/>
          </p:nvSpPr>
          <p:spPr>
            <a:xfrm>
              <a:off x="-63500" y="761863"/>
              <a:ext cx="9271000" cy="5260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87E7E3E-F0DB-AC4E-868A-E18226C564F9}"/>
                </a:ext>
              </a:extLst>
            </p:cNvPr>
            <p:cNvSpPr txBox="1"/>
            <p:nvPr/>
          </p:nvSpPr>
          <p:spPr>
            <a:xfrm>
              <a:off x="-63500" y="703117"/>
              <a:ext cx="9245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CSMA-CA: CSMA-Collision Avoidance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202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76329C-85D4-5B4D-AE36-86FB0A36C336}"/>
              </a:ext>
            </a:extLst>
          </p:cNvPr>
          <p:cNvSpPr txBox="1"/>
          <p:nvPr/>
        </p:nvSpPr>
        <p:spPr>
          <a:xfrm>
            <a:off x="96837" y="83562"/>
            <a:ext cx="41195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Networking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D5659AF-C7F0-EA4A-B62D-F6461AC08AFB}"/>
              </a:ext>
            </a:extLst>
          </p:cNvPr>
          <p:cNvSpPr/>
          <p:nvPr/>
        </p:nvSpPr>
        <p:spPr>
          <a:xfrm>
            <a:off x="935758" y="1706485"/>
            <a:ext cx="3711721" cy="3711721"/>
          </a:xfrm>
          <a:prstGeom prst="ellipse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D64429-11A4-9B4E-ABD3-7645199DF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521" y="3185450"/>
            <a:ext cx="753789" cy="753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EE5AC7-31DC-8A45-B72E-3A5C674CE272}"/>
              </a:ext>
            </a:extLst>
          </p:cNvPr>
          <p:cNvSpPr txBox="1"/>
          <p:nvPr/>
        </p:nvSpPr>
        <p:spPr>
          <a:xfrm>
            <a:off x="2365235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C2928C-EE4E-DD46-89BE-729AB5DB93D4}"/>
              </a:ext>
            </a:extLst>
          </p:cNvPr>
          <p:cNvSpPr txBox="1"/>
          <p:nvPr/>
        </p:nvSpPr>
        <p:spPr>
          <a:xfrm>
            <a:off x="4809308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F666AE-E5BF-0644-A328-AA18631BD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553" y="3228822"/>
            <a:ext cx="753789" cy="7537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EC9A1D-8F31-6C4B-B778-2041FA9E4272}"/>
              </a:ext>
            </a:extLst>
          </p:cNvPr>
          <p:cNvSpPr/>
          <p:nvPr/>
        </p:nvSpPr>
        <p:spPr>
          <a:xfrm>
            <a:off x="-63500" y="761863"/>
            <a:ext cx="9271000" cy="526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B35784-E0BA-5C49-A4BF-9E4C700F4F6A}"/>
              </a:ext>
            </a:extLst>
          </p:cNvPr>
          <p:cNvGrpSpPr/>
          <p:nvPr/>
        </p:nvGrpSpPr>
        <p:grpSpPr>
          <a:xfrm>
            <a:off x="6197489" y="2819902"/>
            <a:ext cx="815929" cy="1119337"/>
            <a:chOff x="6197489" y="2819902"/>
            <a:chExt cx="815929" cy="11193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397865E-9625-F149-908C-B0F0EDC2E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97489" y="3185450"/>
              <a:ext cx="753789" cy="75378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F9385B-3F7A-1A45-BB47-7FB0CEC49048}"/>
                </a:ext>
              </a:extLst>
            </p:cNvPr>
            <p:cNvSpPr txBox="1"/>
            <p:nvPr/>
          </p:nvSpPr>
          <p:spPr>
            <a:xfrm>
              <a:off x="6686276" y="2819902"/>
              <a:ext cx="3271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288EA88-8554-A643-BC38-2297820D8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263" y="2295771"/>
            <a:ext cx="514848" cy="5148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9463D7-7D3D-7E46-9D61-034AFA944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762" y="3635801"/>
            <a:ext cx="514848" cy="514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5AB5C2-3105-EE45-AB60-D8ED04ECD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427" y="4712791"/>
            <a:ext cx="514848" cy="514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5DB26E-7DFC-334A-B328-64BDDC4CCBA1}"/>
              </a:ext>
            </a:extLst>
          </p:cNvPr>
          <p:cNvSpPr txBox="1"/>
          <p:nvPr/>
        </p:nvSpPr>
        <p:spPr>
          <a:xfrm>
            <a:off x="2997199" y="2984500"/>
            <a:ext cx="62697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RTS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25BE94-B989-0246-9D38-EADC2EBFA60C}"/>
              </a:ext>
            </a:extLst>
          </p:cNvPr>
          <p:cNvGrpSpPr/>
          <p:nvPr/>
        </p:nvGrpSpPr>
        <p:grpSpPr>
          <a:xfrm>
            <a:off x="-63500" y="703117"/>
            <a:ext cx="9271000" cy="584775"/>
            <a:chOff x="-63500" y="703117"/>
            <a:chExt cx="9271000" cy="58477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19BFADC-BBC2-F946-89A9-3363E36C5AE7}"/>
                </a:ext>
              </a:extLst>
            </p:cNvPr>
            <p:cNvSpPr/>
            <p:nvPr/>
          </p:nvSpPr>
          <p:spPr>
            <a:xfrm>
              <a:off x="-63500" y="761863"/>
              <a:ext cx="9271000" cy="5260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4EA428E-9676-9D42-A4DE-5B090C3AC52E}"/>
                </a:ext>
              </a:extLst>
            </p:cNvPr>
            <p:cNvSpPr txBox="1"/>
            <p:nvPr/>
          </p:nvSpPr>
          <p:spPr>
            <a:xfrm>
              <a:off x="-63500" y="703117"/>
              <a:ext cx="9245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CSMA-CA: CSMA-Collision Avoidance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683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76329C-85D4-5B4D-AE36-86FB0A36C336}"/>
              </a:ext>
            </a:extLst>
          </p:cNvPr>
          <p:cNvSpPr txBox="1"/>
          <p:nvPr/>
        </p:nvSpPr>
        <p:spPr>
          <a:xfrm>
            <a:off x="96837" y="83562"/>
            <a:ext cx="41195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Networking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D5659AF-C7F0-EA4A-B62D-F6461AC08AFB}"/>
              </a:ext>
            </a:extLst>
          </p:cNvPr>
          <p:cNvSpPr/>
          <p:nvPr/>
        </p:nvSpPr>
        <p:spPr>
          <a:xfrm>
            <a:off x="2779639" y="1706485"/>
            <a:ext cx="3711721" cy="3711721"/>
          </a:xfrm>
          <a:prstGeom prst="ellipse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D64429-11A4-9B4E-ABD3-7645199DF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521" y="3185450"/>
            <a:ext cx="753789" cy="753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EE5AC7-31DC-8A45-B72E-3A5C674CE272}"/>
              </a:ext>
            </a:extLst>
          </p:cNvPr>
          <p:cNvSpPr txBox="1"/>
          <p:nvPr/>
        </p:nvSpPr>
        <p:spPr>
          <a:xfrm>
            <a:off x="2365235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C2928C-EE4E-DD46-89BE-729AB5DB93D4}"/>
              </a:ext>
            </a:extLst>
          </p:cNvPr>
          <p:cNvSpPr txBox="1"/>
          <p:nvPr/>
        </p:nvSpPr>
        <p:spPr>
          <a:xfrm>
            <a:off x="4809308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F666AE-E5BF-0644-A328-AA18631BD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553" y="3228822"/>
            <a:ext cx="753789" cy="7537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EC9A1D-8F31-6C4B-B778-2041FA9E4272}"/>
              </a:ext>
            </a:extLst>
          </p:cNvPr>
          <p:cNvSpPr/>
          <p:nvPr/>
        </p:nvSpPr>
        <p:spPr>
          <a:xfrm>
            <a:off x="-63500" y="761863"/>
            <a:ext cx="9271000" cy="526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B35784-E0BA-5C49-A4BF-9E4C700F4F6A}"/>
              </a:ext>
            </a:extLst>
          </p:cNvPr>
          <p:cNvGrpSpPr/>
          <p:nvPr/>
        </p:nvGrpSpPr>
        <p:grpSpPr>
          <a:xfrm>
            <a:off x="6197489" y="2819902"/>
            <a:ext cx="815929" cy="1119337"/>
            <a:chOff x="6197489" y="2819902"/>
            <a:chExt cx="815929" cy="11193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397865E-9625-F149-908C-B0F0EDC2E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97489" y="3185450"/>
              <a:ext cx="753789" cy="75378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F9385B-3F7A-1A45-BB47-7FB0CEC49048}"/>
                </a:ext>
              </a:extLst>
            </p:cNvPr>
            <p:cNvSpPr txBox="1"/>
            <p:nvPr/>
          </p:nvSpPr>
          <p:spPr>
            <a:xfrm>
              <a:off x="6686276" y="2819902"/>
              <a:ext cx="3271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288EA88-8554-A643-BC38-2297820D8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263" y="2295771"/>
            <a:ext cx="514848" cy="5148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9463D7-7D3D-7E46-9D61-034AFA944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762" y="3635801"/>
            <a:ext cx="514848" cy="514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5AB5C2-3105-EE45-AB60-D8ED04ECD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427" y="4712791"/>
            <a:ext cx="514848" cy="514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5DB26E-7DFC-334A-B328-64BDDC4CCBA1}"/>
              </a:ext>
            </a:extLst>
          </p:cNvPr>
          <p:cNvSpPr txBox="1"/>
          <p:nvPr/>
        </p:nvSpPr>
        <p:spPr>
          <a:xfrm>
            <a:off x="3760276" y="3837549"/>
            <a:ext cx="62697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CTS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AF999CF-91E4-7645-9A86-53ED03A49624}"/>
              </a:ext>
            </a:extLst>
          </p:cNvPr>
          <p:cNvCxnSpPr/>
          <p:nvPr/>
        </p:nvCxnSpPr>
        <p:spPr>
          <a:xfrm>
            <a:off x="3250747" y="3530600"/>
            <a:ext cx="101905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C33C524-DED8-9E4D-8887-B8EE87C3BB8A}"/>
              </a:ext>
            </a:extLst>
          </p:cNvPr>
          <p:cNvCxnSpPr>
            <a:cxnSpLocks/>
          </p:cNvCxnSpPr>
          <p:nvPr/>
        </p:nvCxnSpPr>
        <p:spPr>
          <a:xfrm flipH="1">
            <a:off x="3250747" y="3759200"/>
            <a:ext cx="101905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FF9A8DF-0C97-CA4E-A14D-29F61B6F7C38}"/>
              </a:ext>
            </a:extLst>
          </p:cNvPr>
          <p:cNvGrpSpPr/>
          <p:nvPr/>
        </p:nvGrpSpPr>
        <p:grpSpPr>
          <a:xfrm>
            <a:off x="-63500" y="703117"/>
            <a:ext cx="9271000" cy="584775"/>
            <a:chOff x="-63500" y="703117"/>
            <a:chExt cx="9271000" cy="58477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D54D43F-82D6-8A4D-9DAD-F5BC423DC4E2}"/>
                </a:ext>
              </a:extLst>
            </p:cNvPr>
            <p:cNvSpPr/>
            <p:nvPr/>
          </p:nvSpPr>
          <p:spPr>
            <a:xfrm>
              <a:off x="-63500" y="761863"/>
              <a:ext cx="9271000" cy="5260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A35CFEB-6EA1-4440-BB3A-3BB33BEEB3B0}"/>
                </a:ext>
              </a:extLst>
            </p:cNvPr>
            <p:cNvSpPr txBox="1"/>
            <p:nvPr/>
          </p:nvSpPr>
          <p:spPr>
            <a:xfrm>
              <a:off x="-63500" y="703117"/>
              <a:ext cx="9245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CSMA-CA: CSMA-Collision Avoidance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566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3260</TotalTime>
  <Words>736</Words>
  <Application>Microsoft Macintosh PowerPoint</Application>
  <PresentationFormat>On-screen Show (4:3)</PresentationFormat>
  <Paragraphs>248</Paragraphs>
  <Slides>55</Slides>
  <Notes>2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Avenir Book</vt:lpstr>
      <vt:lpstr>Calibri</vt:lpstr>
      <vt:lpstr>Calibri Light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247</cp:revision>
  <dcterms:created xsi:type="dcterms:W3CDTF">2019-04-16T01:31:29Z</dcterms:created>
  <dcterms:modified xsi:type="dcterms:W3CDTF">2021-11-15T17:57:31Z</dcterms:modified>
</cp:coreProperties>
</file>