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25"/>
  </p:notesMasterIdLst>
  <p:sldIdLst>
    <p:sldId id="268" r:id="rId2"/>
    <p:sldId id="1760" r:id="rId3"/>
    <p:sldId id="1764" r:id="rId4"/>
    <p:sldId id="1763" r:id="rId5"/>
    <p:sldId id="1765" r:id="rId6"/>
    <p:sldId id="1766" r:id="rId7"/>
    <p:sldId id="1767" r:id="rId8"/>
    <p:sldId id="1768" r:id="rId9"/>
    <p:sldId id="1769" r:id="rId10"/>
    <p:sldId id="1772" r:id="rId11"/>
    <p:sldId id="1773" r:id="rId12"/>
    <p:sldId id="1774" r:id="rId13"/>
    <p:sldId id="1775" r:id="rId14"/>
    <p:sldId id="1776" r:id="rId15"/>
    <p:sldId id="1777" r:id="rId16"/>
    <p:sldId id="1778" r:id="rId17"/>
    <p:sldId id="1779" r:id="rId18"/>
    <p:sldId id="1780" r:id="rId19"/>
    <p:sldId id="1781" r:id="rId20"/>
    <p:sldId id="1782" r:id="rId21"/>
    <p:sldId id="1783" r:id="rId22"/>
    <p:sldId id="1786" r:id="rId23"/>
    <p:sldId id="1784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68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/>
    <p:restoredTop sz="70530" autoAdjust="0"/>
  </p:normalViewPr>
  <p:slideViewPr>
    <p:cSldViewPr snapToGrid="0">
      <p:cViewPr>
        <p:scale>
          <a:sx n="81" d="100"/>
          <a:sy n="81" d="100"/>
        </p:scale>
        <p:origin x="216" y="5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7ada60f2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7ada60f2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Hello everyone, Myself Sahil. I am a PhD student in the computer science department. I will be talking about the paper “Differentiable convex optimization layers in neural networks”. </a:t>
            </a:r>
          </a:p>
        </p:txBody>
      </p:sp>
    </p:spTree>
    <p:extLst>
      <p:ext uri="{BB962C8B-B14F-4D97-AF65-F5344CB8AC3E}">
        <p14:creationId xmlns:p14="http://schemas.microsoft.com/office/powerpoint/2010/main" val="903064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Consider this toy example where we want to minimize x – 2 \theta squared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Each choice of theta induces a new optimization problem.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54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 is the code for this simple problem in CVXPY.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1351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 convex optimization problem can be viewed as a map from parameters to solutions.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this case the solution is rather simple. We know 2 theta is the solution for this problem of minimizing (x – 2 theta) squared.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However, for most problems the solution cannot be written down analytically.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212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However, when the solution is single valued, we can compute the derivative. It requires implicitly differentiating through the optimality conditions of a cone program.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the toy example, the derivative is simply two.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Now, let us discuss how we can efficiently differentiate through problems even when the solution is not analytical.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061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solution map of a parametrized CVXPY problem can be written as a composition of 3 functions: R, S and C.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optimization problem is first canonicalized to a standard form using the mapping C.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canonicalized problem is solved. This is called the function 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Next, the solution for the original problem is retrieved which we call the function 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 is a diagram showing these steps.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04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It turns out that we can efficiently differentiate through C, S and 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fact, we can ensure that C and R are affine so that differentiation through them is trivial.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This is called the affine-solver-affine form.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They also introduce a grammar in the paper that ensures that the problem is in ASA form.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359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question remains, how do you differentiate through the solver 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It turns out that every convex program can be written as a convex cone program.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Solving a cone program is equivalent to finding a zero of a map called 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 vector z can be used to construct a solution of a cone program if and only if N(z, Q) is zero where Q is the embedding of problem data.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If the technical conditions are satisfied, the solution z is given by a function of Q and we can compute its derivative by directly using the implicit function theorem.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2943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As a result, differentiating through </a:t>
            </a:r>
            <a:r>
              <a:rPr lang="en-US" dirty="0" err="1"/>
              <a:t>cvxpy</a:t>
            </a:r>
            <a:r>
              <a:rPr lang="en-US" dirty="0"/>
              <a:t> can be done easily by adding the following lines of code (shown in green).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126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They introduce the library </a:t>
            </a:r>
            <a:r>
              <a:rPr lang="en-US" dirty="0" err="1"/>
              <a:t>cvxpylayers</a:t>
            </a:r>
            <a:r>
              <a:rPr lang="en-US" dirty="0"/>
              <a:t> which is an opensource library for exporting </a:t>
            </a:r>
            <a:r>
              <a:rPr lang="en-US" dirty="0" err="1"/>
              <a:t>cvxpy</a:t>
            </a:r>
            <a:r>
              <a:rPr lang="en-US" dirty="0"/>
              <a:t> problems to </a:t>
            </a:r>
            <a:r>
              <a:rPr lang="en-US" dirty="0" err="1"/>
              <a:t>pytorch</a:t>
            </a:r>
            <a:r>
              <a:rPr lang="en-US" dirty="0"/>
              <a:t> and </a:t>
            </a:r>
            <a:r>
              <a:rPr lang="en-US" dirty="0" err="1"/>
              <a:t>tensorflow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14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 is a sample code using </a:t>
            </a:r>
            <a:r>
              <a:rPr lang="en-US" dirty="0" err="1"/>
              <a:t>pytorch</a:t>
            </a:r>
            <a:r>
              <a:rPr lang="en-US" dirty="0"/>
              <a:t>. The line in green shows a </a:t>
            </a:r>
            <a:r>
              <a:rPr lang="en-US" dirty="0" err="1"/>
              <a:t>cvxpy</a:t>
            </a:r>
            <a:r>
              <a:rPr lang="en-US" dirty="0"/>
              <a:t> layer. You feed the problem, the parameters whose gradient we want to compute and the variables we want to optimize over.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59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/>
              <a:t>This is an optimization problem. In an optimization problem, the goal is to find a value for a variable x that minimizes the  cost function, while also satisfying some constraints. </a:t>
            </a:r>
            <a:r>
              <a:rPr lang="en-US" dirty="0">
                <a:solidFill>
                  <a:schemeClr val="dk1"/>
                </a:solidFill>
              </a:rPr>
              <a:t>The variable x might represent a decision, weights in a machine learning model, or a design of a physical device.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Notice that the optimization problem is parametrized by a vector \theta. This vector determines the shape of the objective function and the constraints. </a:t>
            </a:r>
            <a:r>
              <a:rPr lang="en-US" dirty="0"/>
              <a:t>Unfortunately, most optimization problems are computationally intractable. Convex optimization problems are the subset of optimization problems that can be easily solved.</a:t>
            </a:r>
          </a:p>
        </p:txBody>
      </p:sp>
    </p:spTree>
    <p:extLst>
      <p:ext uri="{BB962C8B-B14F-4D97-AF65-F5344CB8AC3E}">
        <p14:creationId xmlns:p14="http://schemas.microsoft.com/office/powerpoint/2010/main" val="3455601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Now, let us consider an example. Given data points </a:t>
            </a:r>
            <a:r>
              <a:rPr lang="en-US" dirty="0" err="1"/>
              <a:t>x_i</a:t>
            </a:r>
            <a:r>
              <a:rPr lang="en-US" dirty="0"/>
              <a:t> and </a:t>
            </a:r>
            <a:r>
              <a:rPr lang="en-US" dirty="0" err="1"/>
              <a:t>y_i</a:t>
            </a:r>
            <a:r>
              <a:rPr lang="en-US" dirty="0"/>
              <a:t> where </a:t>
            </a:r>
            <a:r>
              <a:rPr lang="en-US" dirty="0" err="1"/>
              <a:t>x_i</a:t>
            </a:r>
            <a:r>
              <a:rPr lang="en-US" dirty="0"/>
              <a:t> are the feature vectors and </a:t>
            </a:r>
            <a:r>
              <a:rPr lang="en-US" dirty="0" err="1"/>
              <a:t>y_i</a:t>
            </a:r>
            <a:r>
              <a:rPr lang="en-US" dirty="0"/>
              <a:t> are the associated Boolean outcomes. We want to learn a binary linear classifier by minimizing the loss function.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Here, L is the logistic loss for binary classification and r(beta) is the elastic net regularization. Notice that this is a convex optimization problem.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860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We have an adversary who wants to increase test loss by just barely perturbing the training data.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Now, we can consider Beta star to be the solution to a convex problem parametrized by </a:t>
            </a:r>
            <a:r>
              <a:rPr lang="en-US" dirty="0" err="1"/>
              <a:t>x_i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Then by differentiating the solution to the optimization problem we can get the direction in which </a:t>
            </a:r>
            <a:r>
              <a:rPr lang="en-US" dirty="0" err="1"/>
              <a:t>x_i</a:t>
            </a:r>
            <a:r>
              <a:rPr lang="en-US" dirty="0"/>
              <a:t> should be moved to achieve the greatest increase in test loss.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4495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 is a figure showing directions discovered by the software in which various data points can be perturbed to maximally increase the test loss.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292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summary the software makes it easy to differentiate through DSLs for convex optimization, letting you pair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rich modelling capabilities, applications, efficient solution algorithms for convex optimization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with machine learning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0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/>
              <a:t>Convex optimization has a lot of properties that makes it a useful tool.  It has a beautiful, fairly complete and useful theory.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solution algorithms work well in theory and practice.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Moreover, it has many applications in machine learning, statistics, control, signal and image processing, engineering </a:t>
            </a:r>
            <a:r>
              <a:rPr lang="en-US" dirty="0" err="1"/>
              <a:t>desgn</a:t>
            </a:r>
            <a:r>
              <a:rPr lang="en-US" dirty="0"/>
              <a:t>, finance and many more.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2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To solve convex optimization problems, there are many standard solvers available. However, they require that the problem be written in a standard form.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An alternative is that you can write your own custom solver. It takes more work but you can take advantage of the special problem structure.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Or you can use a domain specific language that transforms user friendly format into a solver friendly form. It extends the reach of problems solvable by standard solvers.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6398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DSLs make it easy to specify and solve convex problems. Grammar and semantics is based on rules from convex analysis. Example libraries are CVXPY, CVXR, </a:t>
            </a:r>
            <a:r>
              <a:rPr lang="en-US" dirty="0" err="1"/>
              <a:t>Convex.JI</a:t>
            </a:r>
            <a:r>
              <a:rPr lang="en-US" dirty="0"/>
              <a:t> and CVX.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All these libraries are frontends for different languages with the same underlying solvers that are all open source.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 is a diagram showing the same. The problem is specified using a DSL. The library first constructs a syntax tree, analyzes it and converts it into a standard form that is then solved by a solver. </a:t>
            </a:r>
          </a:p>
        </p:txBody>
      </p:sp>
    </p:spTree>
    <p:extLst>
      <p:ext uri="{BB962C8B-B14F-4D97-AF65-F5344CB8AC3E}">
        <p14:creationId xmlns:p14="http://schemas.microsoft.com/office/powerpoint/2010/main" val="21481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this talk, we will be primarily discussing about CVXPY, but the concepts are general and applicable to any convex optimization library.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Cvxpy</a:t>
            </a:r>
            <a:r>
              <a:rPr lang="en-US" dirty="0"/>
              <a:t> is a python embedded DSL. Here is a simple code example where we are trying to minimize the sum of squares of the vector (Ax – b), subject to each x between 0 and 1.</a:t>
            </a:r>
          </a:p>
        </p:txBody>
      </p:sp>
    </p:spTree>
    <p:extLst>
      <p:ext uri="{BB962C8B-B14F-4D97-AF65-F5344CB8AC3E}">
        <p14:creationId xmlns:p14="http://schemas.microsoft.com/office/powerpoint/2010/main" val="3720970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So how does this apply to neural networks. Since deep learning uses derivatives </a:t>
            </a:r>
            <a:r>
              <a:rPr lang="en-US" dirty="0" err="1"/>
              <a:t>i.e</a:t>
            </a:r>
            <a:r>
              <a:rPr lang="en-US" dirty="0"/>
              <a:t> backpropagation to train neural networks,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It can be considered as a special case of differentiable programming. </a:t>
            </a:r>
          </a:p>
        </p:txBody>
      </p:sp>
    </p:spTree>
    <p:extLst>
      <p:ext uri="{BB962C8B-B14F-4D97-AF65-F5344CB8AC3E}">
        <p14:creationId xmlns:p14="http://schemas.microsoft.com/office/powerpoint/2010/main" val="364520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Now, why do we want to analytically differentiate through the output of </a:t>
            </a:r>
            <a:r>
              <a:rPr lang="en-US" dirty="0" err="1"/>
              <a:t>cvxpy</a:t>
            </a:r>
            <a:r>
              <a:rPr lang="en-US" dirty="0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One reason could be to encode prior knowledge as is often the case in physics into a differentiable program.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Another could be that we want to implement hard constraints of specialized operations in a neural network.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Yet another reason could be to perform sensitivity analysis </a:t>
            </a:r>
            <a:r>
              <a:rPr lang="en-US" dirty="0" err="1"/>
              <a:t>i.e</a:t>
            </a:r>
            <a:r>
              <a:rPr lang="en-US" dirty="0"/>
              <a:t> how the output solution changes when the parameters of the convex problem are slightly changed.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Or we may want to learn the structure of convex problems in tasks such as how to control a vehicle, model utility functions for agents in reinforcement learning or tune portfolio optimization policies.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61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ada60f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ada60f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Here is an example of a convex optimization problem.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972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D4C809-7CD8-4F8D-B6CE-6FDA8FE9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89" y="367369"/>
            <a:ext cx="8901311" cy="1090482"/>
          </a:xfrm>
        </p:spPr>
        <p:txBody>
          <a:bodyPr/>
          <a:lstStyle/>
          <a:p>
            <a:pPr algn="ctr"/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Differentiable convex optimization layers in </a:t>
            </a:r>
            <a:b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</a:b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neural networks</a:t>
            </a:r>
            <a:endParaRPr lang="en-US" sz="2400" dirty="0"/>
          </a:p>
        </p:txBody>
      </p:sp>
      <p:sp>
        <p:nvSpPr>
          <p:cNvPr id="13" name="Google Shape;57;p13">
            <a:extLst>
              <a:ext uri="{FF2B5EF4-FFF2-40B4-BE49-F238E27FC236}">
                <a16:creationId xmlns:a16="http://schemas.microsoft.com/office/drawing/2014/main" id="{42841307-B552-4BB2-A334-3CB999A8564B}"/>
              </a:ext>
            </a:extLst>
          </p:cNvPr>
          <p:cNvSpPr txBox="1">
            <a:spLocks/>
          </p:cNvSpPr>
          <p:nvPr/>
        </p:nvSpPr>
        <p:spPr>
          <a:xfrm>
            <a:off x="633425" y="1838956"/>
            <a:ext cx="8085900" cy="109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ctr">
              <a:buFont typeface="Proxima Nova"/>
              <a:buNone/>
            </a:pPr>
            <a:r>
              <a:rPr lang="en-US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Sahil Singla</a:t>
            </a:r>
            <a:endParaRPr lang="en-US" baseline="30000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  <a:p>
            <a:pPr marL="0" indent="0" algn="ctr">
              <a:buFont typeface="Proxima Nova"/>
              <a:buNone/>
            </a:pPr>
            <a:r>
              <a:rPr lang="en-US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Department of Computer Science</a:t>
            </a:r>
          </a:p>
          <a:p>
            <a:pPr marL="0" indent="0" algn="ctr">
              <a:buFont typeface="Proxima Nova"/>
              <a:buNone/>
            </a:pPr>
            <a:r>
              <a:rPr lang="en-US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University of Maryland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67E4653-490C-B344-A58C-15C9DD421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339" y="3531139"/>
            <a:ext cx="1491102" cy="14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7"/>
    </mc:Choice>
    <mc:Fallback xmlns="">
      <p:transition spd="slow" advTm="158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Parametrized convex optimization problems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39E0E33-B6F4-B04A-8D44-9486831D2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09" b="36721"/>
          <a:stretch/>
        </p:blipFill>
        <p:spPr>
          <a:xfrm>
            <a:off x="254548" y="1060590"/>
            <a:ext cx="8832300" cy="1654036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B9D98BF-A088-2D43-9046-472D5C2A3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380" r="3409" b="18396"/>
          <a:stretch/>
        </p:blipFill>
        <p:spPr>
          <a:xfrm>
            <a:off x="254548" y="2871795"/>
            <a:ext cx="8832300" cy="528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7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Parametrized convex optimization problems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C967E95-6E09-3147-B52F-F31D3FE66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69"/>
          <a:stretch/>
        </p:blipFill>
        <p:spPr>
          <a:xfrm>
            <a:off x="311700" y="1103449"/>
            <a:ext cx="8415338" cy="3830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2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Solution mapping of a convex optimization problem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A3CFE4B-634D-6742-A6AD-0CE784499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560"/>
          <a:stretch/>
        </p:blipFill>
        <p:spPr>
          <a:xfrm>
            <a:off x="0" y="1191987"/>
            <a:ext cx="9144000" cy="1736951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F5887B0-08EC-B54C-8DF4-FAB866057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707" b="18990"/>
          <a:stretch/>
        </p:blipFill>
        <p:spPr>
          <a:xfrm>
            <a:off x="0" y="3103201"/>
            <a:ext cx="9144000" cy="49725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BD9FCA3-1DFB-C34F-9B1A-669DAEEFE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853"/>
          <a:stretch/>
        </p:blipFill>
        <p:spPr>
          <a:xfrm>
            <a:off x="0" y="3794347"/>
            <a:ext cx="9144000" cy="521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8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Derivative of the solution map of a convex problem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E278C7-2E19-EB48-85FA-D34FBD7EC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1" t="8443" b="55387"/>
          <a:stretch/>
        </p:blipFill>
        <p:spPr>
          <a:xfrm>
            <a:off x="245512" y="1470416"/>
            <a:ext cx="8898488" cy="801299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BA1C120-B2B6-D842-9191-5977405C02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1" t="42170" b="37633"/>
          <a:stretch/>
        </p:blipFill>
        <p:spPr>
          <a:xfrm>
            <a:off x="245512" y="2667254"/>
            <a:ext cx="8898488" cy="447423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08FF873-E421-3944-8F12-22D80BD26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1" t="63190" b="16614"/>
          <a:stretch/>
        </p:blipFill>
        <p:spPr>
          <a:xfrm>
            <a:off x="245512" y="3566138"/>
            <a:ext cx="8898488" cy="447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69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Differentiating through CVXPY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653804-68EA-254A-9749-71D69F7C0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25" b="81191"/>
          <a:stretch/>
        </p:blipFill>
        <p:spPr>
          <a:xfrm>
            <a:off x="128592" y="1192181"/>
            <a:ext cx="8858246" cy="5727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33CA8C5-60CF-AA48-9F07-A7F8D6892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8" t="18823" r="4843" b="67915"/>
          <a:stretch/>
        </p:blipFill>
        <p:spPr>
          <a:xfrm>
            <a:off x="377306" y="1939337"/>
            <a:ext cx="8389388" cy="40381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D8023A2-FC8B-0F41-965E-36E0F8800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8" t="32431" r="4843" b="54307"/>
          <a:stretch/>
        </p:blipFill>
        <p:spPr>
          <a:xfrm>
            <a:off x="377306" y="2517607"/>
            <a:ext cx="8389388" cy="40381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B975839-A847-F740-A0AE-6958C534C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8" t="45777" r="4843" b="40961"/>
          <a:stretch/>
        </p:blipFill>
        <p:spPr>
          <a:xfrm>
            <a:off x="377306" y="3125804"/>
            <a:ext cx="8389388" cy="40381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C329207-875B-D94D-B079-26894C728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8" t="60846" r="4843" b="1"/>
          <a:stretch/>
        </p:blipFill>
        <p:spPr>
          <a:xfrm>
            <a:off x="311700" y="3734001"/>
            <a:ext cx="8389388" cy="1192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1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Differentiating through CVXPY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7BC1074-943E-564D-86BE-26C28B63F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90" b="72677"/>
          <a:stretch/>
        </p:blipFill>
        <p:spPr>
          <a:xfrm>
            <a:off x="311700" y="1307645"/>
            <a:ext cx="7243343" cy="71602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1EA83D8-4C37-7D45-8898-F7A4CC1F0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62" b="50701"/>
          <a:stretch/>
        </p:blipFill>
        <p:spPr>
          <a:xfrm>
            <a:off x="311700" y="2130946"/>
            <a:ext cx="8832300" cy="540817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ADA5DAE-58BE-1247-8565-1ADA180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57" b="24380"/>
          <a:stretch/>
        </p:blipFill>
        <p:spPr>
          <a:xfrm>
            <a:off x="311700" y="2724929"/>
            <a:ext cx="8832300" cy="66730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ED06D5-150B-3048-97C4-88FBD2A67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538" r="10353"/>
          <a:stretch/>
        </p:blipFill>
        <p:spPr>
          <a:xfrm>
            <a:off x="311700" y="3445395"/>
            <a:ext cx="7917900" cy="66730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AB647D0-CD19-8E46-AE36-AD17AC30A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34" t="50157" b="24380"/>
          <a:stretch/>
        </p:blipFill>
        <p:spPr>
          <a:xfrm>
            <a:off x="1052406" y="2724929"/>
            <a:ext cx="7689954" cy="66730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0A83B7D-7D53-134A-A562-EA4FDCDCF4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34" t="74538"/>
          <a:stretch/>
        </p:blipFill>
        <p:spPr>
          <a:xfrm>
            <a:off x="1052406" y="3445395"/>
            <a:ext cx="7689954" cy="66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Differentiating through CVXPY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B40A55F-BE22-9248-8D43-37F030734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19" b="83374"/>
          <a:stretch/>
        </p:blipFill>
        <p:spPr>
          <a:xfrm>
            <a:off x="311700" y="1017725"/>
            <a:ext cx="8832300" cy="57270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294888F-61BE-F64B-B2A2-3E62ACC08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04" r="8274" b="73606"/>
          <a:stretch/>
        </p:blipFill>
        <p:spPr>
          <a:xfrm>
            <a:off x="155850" y="1798355"/>
            <a:ext cx="8520600" cy="36477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41E39D2-31FB-8E4C-BBF0-54BE41CCA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49" r="4919" b="61743"/>
          <a:stretch/>
        </p:blipFill>
        <p:spPr>
          <a:xfrm>
            <a:off x="155850" y="2145879"/>
            <a:ext cx="8832300" cy="46873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E5F936B-549E-0941-B4DB-12CE8EED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03" r="8275" b="52707"/>
          <a:stretch/>
        </p:blipFill>
        <p:spPr>
          <a:xfrm>
            <a:off x="155849" y="2675715"/>
            <a:ext cx="8520599" cy="364771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BB2F40E-850B-2F4A-BC89-34DC59A0F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288" r="3241" b="10142"/>
          <a:stretch/>
        </p:blipFill>
        <p:spPr>
          <a:xfrm>
            <a:off x="155849" y="3668277"/>
            <a:ext cx="8988151" cy="108735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DEB1B7C-3CC5-184F-89F1-3B8FBDA4F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724" t="38477" r="1565" b="52707"/>
          <a:stretch/>
        </p:blipFill>
        <p:spPr>
          <a:xfrm>
            <a:off x="804038" y="3146342"/>
            <a:ext cx="623400" cy="303670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05E1D58-0C3B-C04F-BBEA-E3414B23D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4" t="47179" r="19030" b="42232"/>
          <a:stretch/>
        </p:blipFill>
        <p:spPr>
          <a:xfrm>
            <a:off x="1357315" y="3126215"/>
            <a:ext cx="6939783" cy="364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1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Differentiating through CVXPY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AEA109E-5EBD-B843-A0C2-D168633E2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09"/>
          <a:stretch/>
        </p:blipFill>
        <p:spPr>
          <a:xfrm>
            <a:off x="311700" y="1017725"/>
            <a:ext cx="8832300" cy="4011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8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Exporting to </a:t>
            </a:r>
            <a:r>
              <a:rPr lang="en" sz="2400" b="1" dirty="0" err="1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PyTorch</a:t>
            </a: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 and TensorFlow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9BD8027-DB29-6345-8D6D-ABAA62726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4894"/>
            <a:ext cx="9144000" cy="2980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2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Exporting to </a:t>
            </a:r>
            <a:r>
              <a:rPr lang="en" sz="2400" b="1" dirty="0" err="1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PyTorch</a:t>
            </a: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 and TensorFlow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9DB564-58EA-CC48-A63F-ABC617962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1177"/>
            <a:ext cx="9144000" cy="3286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3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Convex optimization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sp>
        <p:nvSpPr>
          <p:cNvPr id="8" name="Google Shape;140;p28">
            <a:extLst>
              <a:ext uri="{FF2B5EF4-FFF2-40B4-BE49-F238E27FC236}">
                <a16:creationId xmlns:a16="http://schemas.microsoft.com/office/drawing/2014/main" id="{7317380A-6112-9A45-AE5D-196DF169CE8D}"/>
              </a:ext>
            </a:extLst>
          </p:cNvPr>
          <p:cNvSpPr txBox="1">
            <a:spLocks/>
          </p:cNvSpPr>
          <p:nvPr/>
        </p:nvSpPr>
        <p:spPr>
          <a:xfrm>
            <a:off x="739450" y="3096489"/>
            <a:ext cx="7685700" cy="1573800"/>
          </a:xfrm>
          <a:prstGeom prst="rect">
            <a:avLst/>
          </a:prstGeom>
        </p:spPr>
        <p:txBody>
          <a:bodyPr spcFirstLastPara="1" wrap="square" lIns="57150" tIns="57150" rIns="57150" bIns="5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00050" indent="-285750"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i="1" dirty="0"/>
              <a:t>x </a:t>
            </a:r>
            <a:r>
              <a:rPr lang="en-US" sz="1800" dirty="0"/>
              <a:t>∈ </a:t>
            </a:r>
            <a:r>
              <a:rPr lang="en-US" sz="1800" b="1" dirty="0"/>
              <a:t>R</a:t>
            </a:r>
            <a:r>
              <a:rPr lang="en-US" sz="1800" b="1" baseline="30000" dirty="0"/>
              <a:t>n  </a:t>
            </a:r>
            <a:r>
              <a:rPr lang="en-US" sz="1800" dirty="0"/>
              <a:t>is the variable </a:t>
            </a:r>
          </a:p>
          <a:p>
            <a:pPr marL="400050" indent="-285750"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𝛳</a:t>
            </a:r>
            <a:r>
              <a:rPr lang="en-US" sz="1800" i="1" dirty="0"/>
              <a:t> </a:t>
            </a:r>
            <a:r>
              <a:rPr lang="en-US" sz="1800" dirty="0"/>
              <a:t>∈ </a:t>
            </a:r>
            <a:r>
              <a:rPr lang="en-US" sz="1800" b="1" dirty="0"/>
              <a:t>R</a:t>
            </a:r>
            <a:r>
              <a:rPr lang="en-US" sz="1800" b="1" baseline="30000" dirty="0"/>
              <a:t>m  </a:t>
            </a:r>
            <a:r>
              <a:rPr lang="en-US" sz="1800" dirty="0"/>
              <a:t>is the parameter </a:t>
            </a:r>
          </a:p>
          <a:p>
            <a:pPr marL="400050" indent="-285750"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i="1" dirty="0"/>
              <a:t>f</a:t>
            </a:r>
            <a:r>
              <a:rPr lang="en-US" sz="1800" baseline="-25000" dirty="0"/>
              <a:t> </a:t>
            </a:r>
            <a:r>
              <a:rPr lang="en-US" sz="1800" dirty="0"/>
              <a:t> and </a:t>
            </a:r>
            <a:r>
              <a:rPr lang="en-US" sz="1800" i="1" dirty="0"/>
              <a:t>g</a:t>
            </a:r>
            <a:r>
              <a:rPr lang="en-US" sz="1800" i="1" baseline="-25000" dirty="0"/>
              <a:t> </a:t>
            </a:r>
            <a:r>
              <a:rPr lang="en-US" sz="1800" dirty="0"/>
              <a:t>are convex (curve upwards)</a:t>
            </a:r>
          </a:p>
          <a:p>
            <a:pPr marL="400050" indent="-285750"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find </a:t>
            </a:r>
            <a:r>
              <a:rPr lang="en-US" sz="1800" i="1" dirty="0"/>
              <a:t>x</a:t>
            </a:r>
            <a:r>
              <a:rPr lang="en-US" sz="1800" dirty="0"/>
              <a:t> that minimizes </a:t>
            </a:r>
            <a:r>
              <a:rPr lang="en-US" sz="1800" i="1" dirty="0"/>
              <a:t>f</a:t>
            </a:r>
            <a:r>
              <a:rPr lang="en-US" sz="1800" dirty="0"/>
              <a:t> while satisfying the constraints</a:t>
            </a:r>
          </a:p>
        </p:txBody>
      </p:sp>
      <p:pic>
        <p:nvPicPr>
          <p:cNvPr id="9" name="Google Shape;141;p28">
            <a:extLst>
              <a:ext uri="{FF2B5EF4-FFF2-40B4-BE49-F238E27FC236}">
                <a16:creationId xmlns:a16="http://schemas.microsoft.com/office/drawing/2014/main" id="{992CC192-41DE-624D-8BF0-D8AECA2AEB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53" b="563"/>
          <a:stretch/>
        </p:blipFill>
        <p:spPr>
          <a:xfrm>
            <a:off x="2265687" y="1601904"/>
            <a:ext cx="3652225" cy="12360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8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Example: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Data poisoning attack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A6452DF-F1AA-C04A-B61A-2B7CF3106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77" b="36290"/>
          <a:stretch/>
        </p:blipFill>
        <p:spPr>
          <a:xfrm>
            <a:off x="311700" y="1017725"/>
            <a:ext cx="8332237" cy="3054213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7ADE363-3AD1-7947-AB00-13F5787DE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492" r="8877" b="15129"/>
          <a:stretch/>
        </p:blipFill>
        <p:spPr>
          <a:xfrm>
            <a:off x="123337" y="3874567"/>
            <a:ext cx="8332237" cy="881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9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Example: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Data poisoning attack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A6452DF-F1AA-C04A-B61A-2B7CF3106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83" r="1250" b="-1876"/>
          <a:stretch/>
        </p:blipFill>
        <p:spPr>
          <a:xfrm>
            <a:off x="14286" y="1142999"/>
            <a:ext cx="9029698" cy="900893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FCAEEE21-3412-564E-A922-87635322CE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50" b="92483"/>
          <a:stretch/>
        </p:blipFill>
        <p:spPr>
          <a:xfrm>
            <a:off x="128588" y="2079222"/>
            <a:ext cx="8801098" cy="378228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1F812CB-C0BF-CC47-8972-355B109E3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63" r="1250" b="77356"/>
          <a:stretch/>
        </p:blipFill>
        <p:spPr>
          <a:xfrm>
            <a:off x="114300" y="2886855"/>
            <a:ext cx="9029698" cy="713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AA4E4E9-2814-9140-9DB7-59F85E4DC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02"/>
          <a:stretch/>
        </p:blipFill>
        <p:spPr>
          <a:xfrm>
            <a:off x="-14286" y="1017725"/>
            <a:ext cx="9144000" cy="3763846"/>
          </a:xfrm>
          <a:prstGeom prst="rect">
            <a:avLst/>
          </a:prstGeom>
        </p:spPr>
      </p:pic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Example: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Data poisoning attack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Summary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5DE1B3-0E47-1743-984D-A3291EC09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43" b="68196"/>
          <a:stretch/>
        </p:blipFill>
        <p:spPr>
          <a:xfrm>
            <a:off x="311700" y="1145045"/>
            <a:ext cx="8701088" cy="110285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697A728-E790-8146-8FD1-85DA1FA6E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3" t="29986" r="86343" b="54060"/>
          <a:stretch/>
        </p:blipFill>
        <p:spPr>
          <a:xfrm>
            <a:off x="485776" y="1314451"/>
            <a:ext cx="557212" cy="485775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48FB01-0956-CB41-A702-E9C915579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32" r="4843" b="16008"/>
          <a:stretch/>
        </p:blipFill>
        <p:spPr>
          <a:xfrm>
            <a:off x="311700" y="2247903"/>
            <a:ext cx="8701088" cy="1895472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90222D-E8CA-204D-B5D4-08723DA0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128" r="4843"/>
          <a:stretch/>
        </p:blipFill>
        <p:spPr>
          <a:xfrm>
            <a:off x="311700" y="4157663"/>
            <a:ext cx="8701088" cy="619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7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Why convex optimization?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C6BBD37-C302-3940-9869-E727EA04F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44" r="4578" b="81717"/>
          <a:stretch/>
        </p:blipFill>
        <p:spPr>
          <a:xfrm>
            <a:off x="311700" y="1129727"/>
            <a:ext cx="8725324" cy="450932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912A325-4C5D-AF43-A08E-3ACFACE29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76" r="4578" b="72185"/>
          <a:stretch/>
        </p:blipFill>
        <p:spPr>
          <a:xfrm>
            <a:off x="311700" y="1580659"/>
            <a:ext cx="8725324" cy="450932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873DAC7-4800-E947-93B4-85DF147C5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15" r="4578" b="3605"/>
          <a:stretch/>
        </p:blipFill>
        <p:spPr>
          <a:xfrm>
            <a:off x="311700" y="2124177"/>
            <a:ext cx="8725324" cy="287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How do you solve a convex optimization?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87468F5-B976-0646-B82F-5239EFA7E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17" b="66581"/>
          <a:stretch/>
        </p:blipFill>
        <p:spPr>
          <a:xfrm>
            <a:off x="311700" y="1001966"/>
            <a:ext cx="8520600" cy="1384047"/>
          </a:xfrm>
          <a:prstGeom prst="rect">
            <a:avLst/>
          </a:prstGeom>
        </p:spPr>
      </p:pic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D7B9A1E-7D92-8249-AD21-EA329EEEE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018" r="6817" b="36453"/>
          <a:stretch/>
        </p:blipFill>
        <p:spPr>
          <a:xfrm>
            <a:off x="311700" y="2400301"/>
            <a:ext cx="8520600" cy="1057275"/>
          </a:xfrm>
          <a:prstGeom prst="rect">
            <a:avLst/>
          </a:prstGeom>
        </p:spPr>
      </p:pic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394CCD4-FCE4-4044-BD0D-8710A245C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342" r="6817"/>
          <a:stretch/>
        </p:blipFill>
        <p:spPr>
          <a:xfrm>
            <a:off x="311700" y="3557586"/>
            <a:ext cx="8520600" cy="135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3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Domain-specific languages (DSLs)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8EDFB6F-9EFE-D74B-B320-009897C9C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479"/>
          <a:stretch/>
        </p:blipFill>
        <p:spPr>
          <a:xfrm>
            <a:off x="0" y="872533"/>
            <a:ext cx="9144000" cy="131113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72AA669-1845-AD4C-A230-0119F685C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45"/>
          <a:stretch/>
        </p:blipFill>
        <p:spPr>
          <a:xfrm>
            <a:off x="0" y="2646099"/>
            <a:ext cx="9144000" cy="298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14A8A-E3D3-4345-9C2F-DE4E6C2B2698}"/>
              </a:ext>
            </a:extLst>
          </p:cNvPr>
          <p:cNvSpPr txBox="1"/>
          <p:nvPr/>
        </p:nvSpPr>
        <p:spPr>
          <a:xfrm>
            <a:off x="580768" y="2093845"/>
            <a:ext cx="828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CVXPY, CVXR, </a:t>
            </a:r>
            <a:r>
              <a:rPr lang="en-US" sz="1600" dirty="0" err="1"/>
              <a:t>Convex.jI</a:t>
            </a:r>
            <a:r>
              <a:rPr lang="en-US" sz="1600" dirty="0"/>
              <a:t>, CVX are all software packages in different languages with the </a:t>
            </a:r>
          </a:p>
          <a:p>
            <a:r>
              <a:rPr lang="en-US" sz="1600" dirty="0"/>
              <a:t>same underlying solvers that are open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8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885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Example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AC8C081-F2E1-F846-9E26-2053B0F02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62"/>
          <a:stretch/>
        </p:blipFill>
        <p:spPr>
          <a:xfrm>
            <a:off x="371473" y="1181507"/>
            <a:ext cx="6911881" cy="3990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797B96-E7C7-2F4A-8E7A-C9085386A4F6}"/>
              </a:ext>
            </a:extLst>
          </p:cNvPr>
          <p:cNvSpPr txBox="1"/>
          <p:nvPr/>
        </p:nvSpPr>
        <p:spPr>
          <a:xfrm>
            <a:off x="542851" y="641145"/>
            <a:ext cx="7173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 this talk, we will be primarily discussing CVXPY, but concepts are </a:t>
            </a:r>
          </a:p>
          <a:p>
            <a:r>
              <a:rPr lang="en-US" sz="1800" dirty="0"/>
              <a:t>applicable generally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0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How does this apply for neural networks?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D0A5052-5ADB-4541-BA47-EED3FF1E7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0" b="73002"/>
          <a:stretch/>
        </p:blipFill>
        <p:spPr>
          <a:xfrm>
            <a:off x="0" y="1357314"/>
            <a:ext cx="9144000" cy="5727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8F04A12-9FD2-3C4F-9312-0E7EF331B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76" b="14450"/>
          <a:stretch/>
        </p:blipFill>
        <p:spPr>
          <a:xfrm>
            <a:off x="0" y="1999050"/>
            <a:ext cx="9144000" cy="1687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6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Analytically differentiating through CVXPY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5FFB3D-8A56-2B44-A511-5A4A67A4A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09" b="84142"/>
          <a:stretch/>
        </p:blipFill>
        <p:spPr>
          <a:xfrm>
            <a:off x="268836" y="1215645"/>
            <a:ext cx="8832300" cy="57270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098A64-DC7D-AA4B-922C-21BA8CDB3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13" r="3409" b="74464"/>
          <a:stretch/>
        </p:blipFill>
        <p:spPr>
          <a:xfrm>
            <a:off x="268836" y="1788344"/>
            <a:ext cx="8832300" cy="354781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A14767-3CB0-B940-AC5C-2BF598EF8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51" r="3409" b="62925"/>
          <a:stretch/>
        </p:blipFill>
        <p:spPr>
          <a:xfrm>
            <a:off x="268836" y="2259831"/>
            <a:ext cx="8832300" cy="354782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EB0CCF-DA98-8C41-B53A-4B1357D7E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11" r="3409" b="50134"/>
          <a:stretch/>
        </p:blipFill>
        <p:spPr>
          <a:xfrm>
            <a:off x="311700" y="2731319"/>
            <a:ext cx="8832300" cy="47148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D9A72F-3A47-FB4C-B31E-53C095045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613" r="3409" b="4793"/>
          <a:stretch/>
        </p:blipFill>
        <p:spPr>
          <a:xfrm>
            <a:off x="311700" y="3260750"/>
            <a:ext cx="8832300" cy="168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3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Gadugi" panose="020B0502040204020203" pitchFamily="34" charset="0"/>
                <a:ea typeface="Gadugi" panose="020B0502040204020203" pitchFamily="34" charset="0"/>
                <a:cs typeface="Helvetica Neue"/>
                <a:sym typeface="Helvetica Neue"/>
              </a:rPr>
              <a:t>Parametrized convex optimization problems</a:t>
            </a:r>
            <a:endParaRPr sz="2400" b="1" dirty="0">
              <a:latin typeface="Gadugi" panose="020B0502040204020203" pitchFamily="34" charset="0"/>
              <a:ea typeface="Gadugi" panose="020B0502040204020203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C8D173A-01A0-C640-876A-2BFACC084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50" y="1364343"/>
            <a:ext cx="8832300" cy="2740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36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5"/>
    </mc:Choice>
    <mc:Fallback xmlns="">
      <p:transition spd="slow" advTm="5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9|2.4|7.3|3.3|3.5|3.8|5.2|7.6|9"/>
</p:tagLst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23596</TotalTime>
  <Words>1482</Words>
  <Application>Microsoft Macintosh PowerPoint</Application>
  <PresentationFormat>On-screen Show (16:9)</PresentationFormat>
  <Paragraphs>91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Alfa Slab One</vt:lpstr>
      <vt:lpstr>Arial</vt:lpstr>
      <vt:lpstr>Gadugi</vt:lpstr>
      <vt:lpstr>Proxima Nova</vt:lpstr>
      <vt:lpstr>Gameday</vt:lpstr>
      <vt:lpstr>Differentiable convex optimization layers in  neural networks</vt:lpstr>
      <vt:lpstr>Convex optimization</vt:lpstr>
      <vt:lpstr>Why convex optimization?</vt:lpstr>
      <vt:lpstr>How do you solve a convex optimization?</vt:lpstr>
      <vt:lpstr>Domain-specific languages (DSLs)</vt:lpstr>
      <vt:lpstr>Example</vt:lpstr>
      <vt:lpstr>How does this apply for neural networks?</vt:lpstr>
      <vt:lpstr>Analytically differentiating through CVXPY</vt:lpstr>
      <vt:lpstr>Parametrized convex optimization problems</vt:lpstr>
      <vt:lpstr>Parametrized convex optimization problems</vt:lpstr>
      <vt:lpstr>Parametrized convex optimization problems</vt:lpstr>
      <vt:lpstr>Solution mapping of a convex optimization problem</vt:lpstr>
      <vt:lpstr>Derivative of the solution map of a convex problem</vt:lpstr>
      <vt:lpstr>Differentiating through CVXPY</vt:lpstr>
      <vt:lpstr>Differentiating through CVXPY</vt:lpstr>
      <vt:lpstr>Differentiating through CVXPY</vt:lpstr>
      <vt:lpstr>Differentiating through CVXPY</vt:lpstr>
      <vt:lpstr>Exporting to PyTorch and TensorFlow</vt:lpstr>
      <vt:lpstr>Exporting to PyTorch and TensorFlow</vt:lpstr>
      <vt:lpstr>Example: Data poisoning attack</vt:lpstr>
      <vt:lpstr>Example: Data poisoning attack</vt:lpstr>
      <vt:lpstr>Example: Data poisoning attack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Impacts of High-Order Loss Approximations and Features in Deep Learning Interpretation</dc:title>
  <dc:creator>Sahil Singla</dc:creator>
  <cp:lastModifiedBy>Sahil Singla</cp:lastModifiedBy>
  <cp:revision>2547</cp:revision>
  <dcterms:modified xsi:type="dcterms:W3CDTF">2021-11-16T17:37:25Z</dcterms:modified>
</cp:coreProperties>
</file>