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D698D49-7F16-4E64-BD33-23C3CD82D98B}">
  <a:tblStyle styleId="{2D698D49-7F16-4E64-BD33-23C3CD82D9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4c940f0a5_0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104c940f0a5_0_1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04c940f0a5_0_1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4c940f0a5_0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104c940f0a5_0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104c940f0a5_0_1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4c940f0a5_0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104c940f0a5_0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104c940f0a5_0_1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4c940f0a5_0_2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104c940f0a5_0_2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104c940f0a5_0_2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04c940f0a5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104c940f0a5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104c940f0a5_0_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04c940f0a5_0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104c940f0a5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104c940f0a5_0_1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04c940f0a5_0_3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g104c940f0a5_0_3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104c940f0a5_0_3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04c940f0a5_0_2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g104c940f0a5_0_2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104c940f0a5_0_2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04c940f0a5_0_3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g104c940f0a5_0_3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104c940f0a5_0_3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04c940f0a5_0_3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g104c940f0a5_0_3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104c940f0a5_0_3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528890612_0_2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10528890612_0_2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10528890612_0_2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2ea3b8259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g102ea3b8259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102ea3b8259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04c940f0a5_0_3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g104c940f0a5_0_3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104c940f0a5_0_3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52889061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1052889061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1052889061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528890612_0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10528890612_0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10528890612_0_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528890612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10528890612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0528890612_0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528890612_0_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10528890612_0_1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0528890612_0_1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528890612_0_2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10528890612_0_2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0528890612_0_2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4c940f0a5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104c940f0a5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104c940f0a5_0_1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hyperlink" Target="https://arxiv.org/abs/1312.6203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27.png"/><Relationship Id="rId6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image" Target="../media/image28.png"/><Relationship Id="rId7" Type="http://schemas.openxmlformats.org/officeDocument/2006/relationships/hyperlink" Target="https://arxiv.org/abs/1711.08920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hyperlink" Target="https://dl.acm.org/doi/abs/10.1145/3340531.3411983" TargetMode="External"/><Relationship Id="rId10" Type="http://schemas.openxmlformats.org/officeDocument/2006/relationships/hyperlink" Target="https://dl.acm.org/doi/10.1145/3326362" TargetMode="External"/><Relationship Id="rId13" Type="http://schemas.openxmlformats.org/officeDocument/2006/relationships/hyperlink" Target="https://arxiv.org/abs/1710.10903" TargetMode="External"/><Relationship Id="rId12" Type="http://schemas.openxmlformats.org/officeDocument/2006/relationships/hyperlink" Target="https://dl.acm.org/doi/abs/10.1145/3340531.3411983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dl.acm.org/doi/10.1145/3326362" TargetMode="External"/><Relationship Id="rId15" Type="http://schemas.openxmlformats.org/officeDocument/2006/relationships/hyperlink" Target="https://arxiv.org/abs/1603.07063" TargetMode="External"/><Relationship Id="rId14" Type="http://schemas.openxmlformats.org/officeDocument/2006/relationships/hyperlink" Target="https://arxiv.org/abs/1808.03965" TargetMode="External"/><Relationship Id="rId17" Type="http://schemas.openxmlformats.org/officeDocument/2006/relationships/hyperlink" Target="https://arxiv.org/abs/1806.01810" TargetMode="External"/><Relationship Id="rId16" Type="http://schemas.openxmlformats.org/officeDocument/2006/relationships/hyperlink" Target="https://arxiv.org/abs/1801.07455" TargetMode="External"/><Relationship Id="rId5" Type="http://schemas.openxmlformats.org/officeDocument/2006/relationships/hyperlink" Target="https://www.nature.com/articles/s41467-018-06346-3" TargetMode="External"/><Relationship Id="rId6" Type="http://schemas.openxmlformats.org/officeDocument/2006/relationships/hyperlink" Target="https://arxiv.org/pdf/2106.13381" TargetMode="External"/><Relationship Id="rId7" Type="http://schemas.openxmlformats.org/officeDocument/2006/relationships/hyperlink" Target="https://arxiv.org/pdf/2106.13381" TargetMode="External"/><Relationship Id="rId8" Type="http://schemas.openxmlformats.org/officeDocument/2006/relationships/hyperlink" Target="https://openaccess.thecvf.com/content_CVPR_2020/html/Mitrokhin_Learning_Visual_Motion_Segmentation_Using_Event_Surfaces_CVPR_2020_paper.html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20" Type="http://schemas.openxmlformats.org/officeDocument/2006/relationships/hyperlink" Target="https://dl.acm.org/doi/abs/10.1145/3340531.3411983" TargetMode="External"/><Relationship Id="rId22" Type="http://schemas.openxmlformats.org/officeDocument/2006/relationships/hyperlink" Target="https://arxiv.org/abs/1603.07063" TargetMode="External"/><Relationship Id="rId21" Type="http://schemas.openxmlformats.org/officeDocument/2006/relationships/hyperlink" Target="https://dl.acm.org/doi/abs/10.1145/3340531.3411983" TargetMode="External"/><Relationship Id="rId24" Type="http://schemas.openxmlformats.org/officeDocument/2006/relationships/hyperlink" Target="https://arxiv.org/abs/1710.10903" TargetMode="External"/><Relationship Id="rId23" Type="http://schemas.openxmlformats.org/officeDocument/2006/relationships/hyperlink" Target="https://arxiv.org/abs/1603.07063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arxiv.org/abs/1312.6203" TargetMode="External"/><Relationship Id="rId26" Type="http://schemas.openxmlformats.org/officeDocument/2006/relationships/hyperlink" Target="https://arxiv.org/abs/1806.01810" TargetMode="External"/><Relationship Id="rId25" Type="http://schemas.openxmlformats.org/officeDocument/2006/relationships/hyperlink" Target="https://arxiv.org/abs/1710.10903" TargetMode="External"/><Relationship Id="rId28" Type="http://schemas.openxmlformats.org/officeDocument/2006/relationships/hyperlink" Target="https://arxiv.org/abs/1806.01810" TargetMode="External"/><Relationship Id="rId27" Type="http://schemas.openxmlformats.org/officeDocument/2006/relationships/hyperlink" Target="https://arxiv.org/abs/1806.01810" TargetMode="External"/><Relationship Id="rId5" Type="http://schemas.openxmlformats.org/officeDocument/2006/relationships/hyperlink" Target="https://openaccess.thecvf.com/content_CVPR_2020/html/Mitrokhin_Learning_Visual_Motion_Segmentation_Using_Event_Surfaces_CVPR_2020_paper.html" TargetMode="External"/><Relationship Id="rId6" Type="http://schemas.openxmlformats.org/officeDocument/2006/relationships/hyperlink" Target="https://openaccess.thecvf.com/content_CVPR_2020/html/Mitrokhin_Learning_Visual_Motion_Segmentation_Using_Event_Surfaces_CVPR_2020_paper.html" TargetMode="External"/><Relationship Id="rId29" Type="http://schemas.openxmlformats.org/officeDocument/2006/relationships/hyperlink" Target="https://arxiv.org/pdf/2106.13381" TargetMode="External"/><Relationship Id="rId7" Type="http://schemas.openxmlformats.org/officeDocument/2006/relationships/hyperlink" Target="https://medium.com/@BorisAKnyazev/tutorial-on-graph-neural-networks-for-computer-vision-and-beyond-part-1-3d9fada3b80d" TargetMode="External"/><Relationship Id="rId8" Type="http://schemas.openxmlformats.org/officeDocument/2006/relationships/hyperlink" Target="https://medium.com/@BorisAKnyazev/tutorial-on-graph-neural-networks-for-computer-vision-and-beyond-part-1-3d9fada3b80d" TargetMode="External"/><Relationship Id="rId31" Type="http://schemas.openxmlformats.org/officeDocument/2006/relationships/hyperlink" Target="https://dl.acm.org/doi/10.1145/3326362" TargetMode="External"/><Relationship Id="rId30" Type="http://schemas.openxmlformats.org/officeDocument/2006/relationships/hyperlink" Target="https://arxiv.org/pdf/2106.13381" TargetMode="External"/><Relationship Id="rId11" Type="http://schemas.openxmlformats.org/officeDocument/2006/relationships/hyperlink" Target="https://www.nature.com/articles/s41467-018-06346-3" TargetMode="External"/><Relationship Id="rId33" Type="http://schemas.openxmlformats.org/officeDocument/2006/relationships/hyperlink" Target="https://arxiv.org/abs/1801.07455" TargetMode="External"/><Relationship Id="rId10" Type="http://schemas.openxmlformats.org/officeDocument/2006/relationships/hyperlink" Target="https://arxiv.org/abs/1312.6203" TargetMode="External"/><Relationship Id="rId32" Type="http://schemas.openxmlformats.org/officeDocument/2006/relationships/hyperlink" Target="https://dl.acm.org/doi/10.1145/3326362" TargetMode="External"/><Relationship Id="rId13" Type="http://schemas.openxmlformats.org/officeDocument/2006/relationships/hyperlink" Target="https://www.nature.com/articles/s41467-018-06346-3" TargetMode="External"/><Relationship Id="rId35" Type="http://schemas.openxmlformats.org/officeDocument/2006/relationships/hyperlink" Target="https://arxiv.org/abs/1801.07455" TargetMode="External"/><Relationship Id="rId12" Type="http://schemas.openxmlformats.org/officeDocument/2006/relationships/hyperlink" Target="https://www.nature.com/articles/s41467-018-06346-3" TargetMode="External"/><Relationship Id="rId34" Type="http://schemas.openxmlformats.org/officeDocument/2006/relationships/hyperlink" Target="https://arxiv.org/abs/1801.07455" TargetMode="External"/><Relationship Id="rId15" Type="http://schemas.openxmlformats.org/officeDocument/2006/relationships/hyperlink" Target="https://arxiv.org/abs/1711.08920" TargetMode="External"/><Relationship Id="rId14" Type="http://schemas.openxmlformats.org/officeDocument/2006/relationships/hyperlink" Target="https://arxiv.org/abs/1711.08920" TargetMode="External"/><Relationship Id="rId17" Type="http://schemas.openxmlformats.org/officeDocument/2006/relationships/hyperlink" Target="https://arxiv.org/abs/1808.03965" TargetMode="External"/><Relationship Id="rId16" Type="http://schemas.openxmlformats.org/officeDocument/2006/relationships/hyperlink" Target="https://arxiv.org/abs/1808.03965" TargetMode="External"/><Relationship Id="rId19" Type="http://schemas.openxmlformats.org/officeDocument/2006/relationships/hyperlink" Target="https://www.sciencedirect.com/science/article/abs/pii/S1361841521002292" TargetMode="External"/><Relationship Id="rId18" Type="http://schemas.openxmlformats.org/officeDocument/2006/relationships/hyperlink" Target="https://www.sciencedirect.com/science/article/abs/pii/S1361841521002292" TargetMode="External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5" Type="http://schemas.openxmlformats.org/officeDocument/2006/relationships/hyperlink" Target="https://www.nature.com/articles/s41467-018-06346-3" TargetMode="External"/><Relationship Id="rId6" Type="http://schemas.openxmlformats.org/officeDocument/2006/relationships/hyperlink" Target="https://www.nature.com/articles/s41467-018-06346-3" TargetMode="External"/><Relationship Id="rId7" Type="http://schemas.openxmlformats.org/officeDocument/2006/relationships/hyperlink" Target="https://www.nature.com/articles/s41467-018-06346-3" TargetMode="External"/><Relationship Id="rId8" Type="http://schemas.openxmlformats.org/officeDocument/2006/relationships/hyperlink" Target="https://www.nature.com/articles/s41467-018-06346-3" TargetMode="Externa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6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5" Type="http://schemas.openxmlformats.org/officeDocument/2006/relationships/hyperlink" Target="https://arxiv.org/pdf/2106.13381" TargetMode="External"/><Relationship Id="rId6" Type="http://schemas.openxmlformats.org/officeDocument/2006/relationships/hyperlink" Target="https://arxiv.org/pdf/2106.13381" TargetMode="External"/><Relationship Id="rId7" Type="http://schemas.openxmlformats.org/officeDocument/2006/relationships/hyperlink" Target="https://arxiv.org/pdf/2106.13381" TargetMode="External"/><Relationship Id="rId8" Type="http://schemas.openxmlformats.org/officeDocument/2006/relationships/hyperlink" Target="https://arxiv.org/pdf/2106.13381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5" Type="http://schemas.openxmlformats.org/officeDocument/2006/relationships/hyperlink" Target="https://openaccess.thecvf.com/content_CVPR_2020/html/Mitrokhin_Learning_Visual_Motion_Segmentation_Using_Event_Surfaces_CVPR_2020_paper.html" TargetMode="External"/><Relationship Id="rId6" Type="http://schemas.openxmlformats.org/officeDocument/2006/relationships/hyperlink" Target="https://openaccess.thecvf.com/content_CVPR_2020/html/Mitrokhin_Learning_Visual_Motion_Segmentation_Using_Event_Surfaces_CVPR_2020_paper.html" TargetMode="External"/><Relationship Id="rId7" Type="http://schemas.openxmlformats.org/officeDocument/2006/relationships/hyperlink" Target="https://openaccess.thecvf.com/content_CVPR_2020/html/Mitrokhin_Learning_Visual_Motion_Segmentation_Using_Event_Surfaces_CVPR_2020_paper.html" TargetMode="External"/><Relationship Id="rId8" Type="http://schemas.openxmlformats.org/officeDocument/2006/relationships/hyperlink" Target="https://openaccess.thecvf.com/content_CVPR_2020/html/Mitrokhin_Learning_Visual_Motion_Segmentation_Using_Event_Surfaces_CVPR_2020_paper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hyperlink" Target="https://dl.acm.org/doi/10.1145/3326362" TargetMode="External"/><Relationship Id="rId6" Type="http://schemas.openxmlformats.org/officeDocument/2006/relationships/hyperlink" Target="https://dl.acm.org/doi/10.1145/3326362" TargetMode="External"/><Relationship Id="rId7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5" Type="http://schemas.openxmlformats.org/officeDocument/2006/relationships/hyperlink" Target="https://dl.acm.org/doi/abs/10.1145/3340531.3411983" TargetMode="External"/><Relationship Id="rId6" Type="http://schemas.openxmlformats.org/officeDocument/2006/relationships/hyperlink" Target="https://dl.acm.org/doi/abs/10.1145/3340531.3411983" TargetMode="External"/><Relationship Id="rId7" Type="http://schemas.openxmlformats.org/officeDocument/2006/relationships/hyperlink" Target="https://arxiv.org/abs/1710.10903" TargetMode="External"/><Relationship Id="rId8" Type="http://schemas.openxmlformats.org/officeDocument/2006/relationships/hyperlink" Target="https://arxiv.org/abs/1808.03965" TargetMode="Externa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hyperlink" Target="https://dl.acm.org/doi/abs/10.1145/3340531.3411983" TargetMode="External"/><Relationship Id="rId10" Type="http://schemas.openxmlformats.org/officeDocument/2006/relationships/hyperlink" Target="https://dl.acm.org/doi/10.1145/3326362" TargetMode="External"/><Relationship Id="rId13" Type="http://schemas.openxmlformats.org/officeDocument/2006/relationships/hyperlink" Target="https://arxiv.org/abs/1710.10903" TargetMode="External"/><Relationship Id="rId12" Type="http://schemas.openxmlformats.org/officeDocument/2006/relationships/hyperlink" Target="https://dl.acm.org/doi/abs/10.1145/3340531.3411983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dl.acm.org/doi/10.1145/3326362" TargetMode="External"/><Relationship Id="rId15" Type="http://schemas.openxmlformats.org/officeDocument/2006/relationships/hyperlink" Target="https://arxiv.org/abs/1603.07063" TargetMode="External"/><Relationship Id="rId14" Type="http://schemas.openxmlformats.org/officeDocument/2006/relationships/hyperlink" Target="https://arxiv.org/abs/1808.03965" TargetMode="External"/><Relationship Id="rId17" Type="http://schemas.openxmlformats.org/officeDocument/2006/relationships/hyperlink" Target="https://arxiv.org/abs/1806.01810" TargetMode="External"/><Relationship Id="rId16" Type="http://schemas.openxmlformats.org/officeDocument/2006/relationships/hyperlink" Target="https://arxiv.org/abs/1801.07455" TargetMode="External"/><Relationship Id="rId5" Type="http://schemas.openxmlformats.org/officeDocument/2006/relationships/hyperlink" Target="https://www.nature.com/articles/s41467-018-06346-3" TargetMode="External"/><Relationship Id="rId6" Type="http://schemas.openxmlformats.org/officeDocument/2006/relationships/hyperlink" Target="https://arxiv.org/pdf/2106.13381" TargetMode="External"/><Relationship Id="rId7" Type="http://schemas.openxmlformats.org/officeDocument/2006/relationships/hyperlink" Target="https://arxiv.org/pdf/2106.13381" TargetMode="External"/><Relationship Id="rId8" Type="http://schemas.openxmlformats.org/officeDocument/2006/relationships/hyperlink" Target="https://openaccess.thecvf.com/content_CVPR_2020/html/Mitrokhin_Learning_Visual_Motion_Segmentation_Using_Event_Surfaces_CVPR_2020_paper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054" y="-82420"/>
            <a:ext cx="3836334" cy="1915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92" y="85217"/>
            <a:ext cx="11996216" cy="8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31751" y="6686846"/>
            <a:ext cx="3928497" cy="8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891" y="6689934"/>
            <a:ext cx="3928497" cy="8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65611" y="6686846"/>
            <a:ext cx="3928497" cy="8593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5704792" y="609065"/>
            <a:ext cx="64872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chemeClr val="dk1"/>
                </a:solidFill>
              </a:rPr>
              <a:t>Graph Neural Network on Computer Vision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3317967" y="3540604"/>
            <a:ext cx="7017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595959"/>
                </a:solidFill>
              </a:rPr>
              <a:t>Howard Hua</a:t>
            </a:r>
            <a:endParaRPr sz="28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595959"/>
                </a:solidFill>
              </a:rPr>
              <a:t>Oct 29, 2021</a:t>
            </a:r>
            <a:endParaRPr sz="2800">
              <a:solidFill>
                <a:srgbClr val="595959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190054" y="-7996030"/>
            <a:ext cx="4624897" cy="14434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4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1199" y="1930658"/>
            <a:ext cx="4158075" cy="32221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462325" y="5431600"/>
            <a:ext cx="9780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rgbClr val="757575"/>
                </a:solidFill>
                <a:highlight>
                  <a:srgbClr val="FFFFFF"/>
                </a:highlight>
              </a:rPr>
              <a:t>MNIST image on the 3D sphere</a:t>
            </a:r>
            <a:endParaRPr sz="1850">
              <a:solidFill>
                <a:srgbClr val="75757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757575"/>
                </a:solidFill>
                <a:highlight>
                  <a:srgbClr val="FFFFFF"/>
                </a:highlight>
              </a:rPr>
              <a:t>       (</a:t>
            </a:r>
            <a:r>
              <a:rPr lang="en-US" sz="1450" u="sng">
                <a:solidFill>
                  <a:schemeClr val="hlink"/>
                </a:solidFill>
                <a:highlight>
                  <a:srgbClr val="FFFFFF"/>
                </a:highlight>
                <a:hlinkClick r:id="rId9"/>
              </a:rPr>
              <a:t>Bruna et al., ICLR, 2014</a:t>
            </a:r>
            <a:r>
              <a:rPr lang="en-US" sz="1450">
                <a:solidFill>
                  <a:srgbClr val="757575"/>
                </a:solidFill>
                <a:highlight>
                  <a:srgbClr val="FFFFFF"/>
                </a:highlight>
              </a:rPr>
              <a:t>) </a:t>
            </a:r>
            <a:endParaRPr sz="1850">
              <a:solidFill>
                <a:srgbClr val="75757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84980"/>
            <a:ext cx="153612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04" y="-157400"/>
            <a:ext cx="2582204" cy="128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3708" y="85218"/>
            <a:ext cx="9260399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4237" y="6708774"/>
            <a:ext cx="3634802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6708774"/>
            <a:ext cx="3137087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297" y="6708774"/>
            <a:ext cx="4845812" cy="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2"/>
          <p:cNvSpPr txBox="1"/>
          <p:nvPr/>
        </p:nvSpPr>
        <p:spPr>
          <a:xfrm>
            <a:off x="2987321" y="133643"/>
            <a:ext cx="8730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Brief Recap On CNN to GNN</a:t>
            </a:r>
            <a:endParaRPr b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5527450" y="5071400"/>
            <a:ext cx="6137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757575"/>
                </a:solidFill>
                <a:highlight>
                  <a:srgbClr val="FFFFFF"/>
                </a:highlight>
              </a:rPr>
              <a:t>Regular 4x4 2D convolutional kernel, </a:t>
            </a:r>
            <a:endParaRPr sz="1950">
              <a:solidFill>
                <a:srgbClr val="75757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757575"/>
                </a:solidFill>
                <a:highlight>
                  <a:srgbClr val="FFFFFF"/>
                </a:highlight>
              </a:rPr>
              <a:t>and those points converted into graph representation</a:t>
            </a:r>
            <a:endParaRPr sz="2300"/>
          </a:p>
        </p:txBody>
      </p:sp>
      <p:sp>
        <p:nvSpPr>
          <p:cNvPr id="226" name="Google Shape;226;p22"/>
          <p:cNvSpPr txBox="1"/>
          <p:nvPr/>
        </p:nvSpPr>
        <p:spPr>
          <a:xfrm>
            <a:off x="189425" y="985175"/>
            <a:ext cx="4753200" cy="5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We define a regular two or three dimensional grid as the filter. In GNN, we define this as a set of connected neighbours.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The grid will be the same for all training and testing in ConvNet, but will be different in GNN - different adjacencies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The grid goes over all possible locations on an image (left -&gt;right, top-&gt; bottom), while GNN iterate all nodes.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2674" y="889725"/>
            <a:ext cx="7369324" cy="35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84980"/>
            <a:ext cx="153612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04" y="-157400"/>
            <a:ext cx="2582204" cy="128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3708" y="85218"/>
            <a:ext cx="9260399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4237" y="6708774"/>
            <a:ext cx="3634802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6708774"/>
            <a:ext cx="3137087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297" y="6708774"/>
            <a:ext cx="4845812" cy="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3"/>
          <p:cNvSpPr txBox="1"/>
          <p:nvPr/>
        </p:nvSpPr>
        <p:spPr>
          <a:xfrm>
            <a:off x="2987321" y="133643"/>
            <a:ext cx="8730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Convolution on images in terms of graphs</a:t>
            </a:r>
            <a:endParaRPr b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23"/>
          <p:cNvSpPr txBox="1"/>
          <p:nvPr/>
        </p:nvSpPr>
        <p:spPr>
          <a:xfrm>
            <a:off x="97900" y="878800"/>
            <a:ext cx="5129100" cy="5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GNN: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We define what are the nodes: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lphaL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Pixels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lphaL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Superpixels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lphaL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semantic areas (BBox, Regions, Instances)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lphaL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Pointcloud (Lidar, etc.)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We define a strategy to generate adjacency matrix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lphaL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Radius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lphaL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Directed/Undirected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lphaL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Number of K-N-N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Aggregate features, times weight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Activation, Output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7000" y="1486643"/>
            <a:ext cx="6943400" cy="4171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84980"/>
            <a:ext cx="153612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04" y="-157400"/>
            <a:ext cx="2582204" cy="128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3708" y="85218"/>
            <a:ext cx="9260399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4237" y="6708774"/>
            <a:ext cx="3634802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6708774"/>
            <a:ext cx="3137087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297" y="6708774"/>
            <a:ext cx="4845812" cy="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4"/>
          <p:cNvSpPr txBox="1"/>
          <p:nvPr/>
        </p:nvSpPr>
        <p:spPr>
          <a:xfrm>
            <a:off x="2987321" y="133643"/>
            <a:ext cx="8730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Brief Recap On CNN to GNN</a:t>
            </a:r>
            <a:endParaRPr b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24"/>
          <p:cNvSpPr txBox="1"/>
          <p:nvPr/>
        </p:nvSpPr>
        <p:spPr>
          <a:xfrm>
            <a:off x="6280900" y="5037275"/>
            <a:ext cx="5705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757575"/>
                </a:solidFill>
                <a:highlight>
                  <a:srgbClr val="FFFFFF"/>
                </a:highlight>
              </a:rPr>
              <a:t>An Edge detector on the 2d grid </a:t>
            </a:r>
            <a:endParaRPr sz="2300"/>
          </a:p>
        </p:txBody>
      </p:sp>
      <p:sp>
        <p:nvSpPr>
          <p:cNvPr id="255" name="Google Shape;255;p24"/>
          <p:cNvSpPr txBox="1"/>
          <p:nvPr/>
        </p:nvSpPr>
        <p:spPr>
          <a:xfrm>
            <a:off x="325350" y="1269500"/>
            <a:ext cx="4246800" cy="5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ConvNets: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When we perform convolution, we slide this filter over all possible locations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compute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the dot product between the values on the grid and the values of the filter: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5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W</a:t>
            </a:r>
            <a:r>
              <a:rPr lang="en-US" sz="25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: </a:t>
            </a:r>
            <a:r>
              <a:rPr i="1" lang="en-US" sz="25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X</a:t>
            </a:r>
            <a:r>
              <a:rPr lang="en-US" sz="25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₁</a:t>
            </a:r>
            <a:r>
              <a:rPr i="1" lang="en-US" sz="25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W</a:t>
            </a:r>
            <a:r>
              <a:rPr lang="en-US" sz="25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₁+</a:t>
            </a:r>
            <a:r>
              <a:rPr i="1" lang="en-US" sz="25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X</a:t>
            </a:r>
            <a:r>
              <a:rPr lang="en-US" sz="25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₂</a:t>
            </a:r>
            <a:r>
              <a:rPr i="1" lang="en-US" sz="25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W</a:t>
            </a:r>
            <a:r>
              <a:rPr lang="en-US" sz="25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₂+…+</a:t>
            </a:r>
            <a:r>
              <a:rPr i="1" lang="en-US" sz="25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X</a:t>
            </a:r>
            <a:r>
              <a:rPr lang="en-US" sz="25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₉</a:t>
            </a:r>
            <a:r>
              <a:rPr i="1" lang="en-US" sz="25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W</a:t>
            </a:r>
            <a:r>
              <a:rPr lang="en-US" sz="2500">
                <a:solidFill>
                  <a:srgbClr val="29292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₉</a:t>
            </a:r>
            <a:endParaRPr sz="3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2225" y="1269500"/>
            <a:ext cx="6776001" cy="33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84980"/>
            <a:ext cx="153612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04" y="-157400"/>
            <a:ext cx="2582204" cy="128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3708" y="85218"/>
            <a:ext cx="9260399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4237" y="6708774"/>
            <a:ext cx="3634802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6708774"/>
            <a:ext cx="3137087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297" y="6708774"/>
            <a:ext cx="4845812" cy="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5"/>
          <p:cNvSpPr txBox="1"/>
          <p:nvPr/>
        </p:nvSpPr>
        <p:spPr>
          <a:xfrm>
            <a:off x="2987321" y="133643"/>
            <a:ext cx="8730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Convolution on images in terms of graphs</a:t>
            </a:r>
            <a:endParaRPr b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25"/>
          <p:cNvSpPr txBox="1"/>
          <p:nvPr/>
        </p:nvSpPr>
        <p:spPr>
          <a:xfrm>
            <a:off x="152650" y="1577250"/>
            <a:ext cx="2071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757575"/>
                </a:solidFill>
                <a:highlight>
                  <a:srgbClr val="FFFFFF"/>
                </a:highlight>
              </a:rPr>
              <a:t>2D convolution </a:t>
            </a:r>
            <a:endParaRPr sz="1950">
              <a:solidFill>
                <a:srgbClr val="75757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757575"/>
                </a:solidFill>
                <a:highlight>
                  <a:srgbClr val="FFFFFF"/>
                </a:highlight>
              </a:rPr>
              <a:t>on a regular grid</a:t>
            </a:r>
            <a:endParaRPr sz="2300"/>
          </a:p>
        </p:txBody>
      </p:sp>
      <p:pic>
        <p:nvPicPr>
          <p:cNvPr id="270" name="Google Shape;27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5925" y="889500"/>
            <a:ext cx="5632900" cy="28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5"/>
          <p:cNvSpPr txBox="1"/>
          <p:nvPr/>
        </p:nvSpPr>
        <p:spPr>
          <a:xfrm>
            <a:off x="7895975" y="1026725"/>
            <a:ext cx="42963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Dot product summarizes a 3x3 matrix into a single value.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Dot product is not permutation-invariant, so we need to flip and rotate the images as augmentations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We also have pooling which is permutation-invariant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(max/sum pooling)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Dot-product is the aggregator here, while GNN has aggregator that works on graph!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73999" y="3786400"/>
            <a:ext cx="5916750" cy="279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5"/>
          <p:cNvSpPr txBox="1"/>
          <p:nvPr/>
        </p:nvSpPr>
        <p:spPr>
          <a:xfrm>
            <a:off x="0" y="4793725"/>
            <a:ext cx="2071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757575"/>
                </a:solidFill>
                <a:highlight>
                  <a:srgbClr val="FFFFFF"/>
                </a:highlight>
              </a:rPr>
              <a:t>Graph convolution </a:t>
            </a:r>
            <a:endParaRPr sz="23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84980"/>
            <a:ext cx="153612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04" y="-157400"/>
            <a:ext cx="2582204" cy="128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3708" y="85218"/>
            <a:ext cx="9260399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4237" y="6708774"/>
            <a:ext cx="3634802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6708774"/>
            <a:ext cx="3137087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297" y="6708774"/>
            <a:ext cx="4845812" cy="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6"/>
          <p:cNvSpPr txBox="1"/>
          <p:nvPr/>
        </p:nvSpPr>
        <p:spPr>
          <a:xfrm>
            <a:off x="2987321" y="133643"/>
            <a:ext cx="8730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Almost anything can be turned into graphs</a:t>
            </a:r>
            <a:endParaRPr b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6" name="Google Shape;28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07150" y="1215775"/>
            <a:ext cx="8044650" cy="402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36824" y="1335648"/>
            <a:ext cx="4371676" cy="4043427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6"/>
          <p:cNvSpPr txBox="1"/>
          <p:nvPr/>
        </p:nvSpPr>
        <p:spPr>
          <a:xfrm>
            <a:off x="1753450" y="5322000"/>
            <a:ext cx="9780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5757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 image from the MNIST dataset on the left and an example of its graph representation on the right. Darker and larger nodes on the right correspond to higher pixel intensities. (</a:t>
            </a: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7"/>
              </a:rPr>
              <a:t>Fey et al., CVPR, 2018</a:t>
            </a:r>
            <a:r>
              <a:rPr lang="en-US" sz="2400">
                <a:solidFill>
                  <a:srgbClr val="75757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84980"/>
            <a:ext cx="153612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04" y="-157400"/>
            <a:ext cx="2582204" cy="128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3708" y="85218"/>
            <a:ext cx="9260399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4237" y="6708774"/>
            <a:ext cx="3634802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6708774"/>
            <a:ext cx="3137087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297" y="6708774"/>
            <a:ext cx="4845812" cy="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7"/>
          <p:cNvSpPr txBox="1"/>
          <p:nvPr/>
        </p:nvSpPr>
        <p:spPr>
          <a:xfrm>
            <a:off x="2987325" y="133650"/>
            <a:ext cx="946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Semantic Object Parsing with Graph LSTM</a:t>
            </a:r>
            <a:endParaRPr b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1" name="Google Shape;30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900" y="1029601"/>
            <a:ext cx="6614751" cy="408609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7"/>
          <p:cNvSpPr txBox="1"/>
          <p:nvPr/>
        </p:nvSpPr>
        <p:spPr>
          <a:xfrm>
            <a:off x="6845625" y="889725"/>
            <a:ext cx="5140500" cy="5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Video Sequence sem. seg. task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Fully Supervised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Superpixel as a semantically consistent node, and adaptively construct an undirected graph for each image, where the spatial relations of the superpixels are naturally used as edges.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Confidence-driven scheme to update the hidden and memory states of nodes progressively till all nodes are updated.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time: 0.5s (w/o superpixeling)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Up to +10% IOU over LSTM-CNN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84980"/>
            <a:ext cx="153612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04" y="-157400"/>
            <a:ext cx="2582204" cy="128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3708" y="85218"/>
            <a:ext cx="9260399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4237" y="6708774"/>
            <a:ext cx="3634802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6708774"/>
            <a:ext cx="3137087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297" y="6708774"/>
            <a:ext cx="4845812" cy="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8"/>
          <p:cNvSpPr txBox="1"/>
          <p:nvPr/>
        </p:nvSpPr>
        <p:spPr>
          <a:xfrm>
            <a:off x="2987321" y="57443"/>
            <a:ext cx="8730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Joint fully convolutional and graph convolutional networks for weakly-supervised segmentation of pathology images</a:t>
            </a:r>
            <a:endParaRPr b="1"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5" name="Google Shape;31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8550" y="919350"/>
            <a:ext cx="8373448" cy="383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8"/>
          <p:cNvSpPr txBox="1"/>
          <p:nvPr/>
        </p:nvSpPr>
        <p:spPr>
          <a:xfrm>
            <a:off x="0" y="919350"/>
            <a:ext cx="3938400" cy="5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mage sem. seg. task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weakly-supervised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FCN feature extractors 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-&gt;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superpixels -&gt;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GNN 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-&gt; supervised by image level labels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Ablation study:         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GNN vs no GNN: +10% (up to +~30% DICE coeff. for some difficult ones.)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Finer control over regions.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Fully supervised U-Net is +~5% DICE coeff.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8"/>
          <p:cNvSpPr txBox="1"/>
          <p:nvPr/>
        </p:nvSpPr>
        <p:spPr>
          <a:xfrm>
            <a:off x="4198325" y="4921350"/>
            <a:ext cx="78084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Super Pixeling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 takes ~2.5 s for 1024x1024, FCN and GCN both below 0.01 s. Traditional U-Net is slower.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8. Traditional U-Net self supervised is -~20% worse in DICE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coefficient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84980"/>
            <a:ext cx="153612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04" y="-157400"/>
            <a:ext cx="2582204" cy="128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3708" y="85218"/>
            <a:ext cx="9260399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4237" y="6708774"/>
            <a:ext cx="3634802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6708774"/>
            <a:ext cx="3137087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297" y="6708774"/>
            <a:ext cx="4845812" cy="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9"/>
          <p:cNvSpPr txBox="1"/>
          <p:nvPr/>
        </p:nvSpPr>
        <p:spPr>
          <a:xfrm>
            <a:off x="2987325" y="57450"/>
            <a:ext cx="9106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Spatial Temporal Graph Convolutional Networks for Skeleton-Based Action Recognition</a:t>
            </a:r>
            <a:endParaRPr b="1"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0" name="Google Shape;33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313" y="4181963"/>
            <a:ext cx="11763375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9"/>
          <p:cNvSpPr txBox="1"/>
          <p:nvPr/>
        </p:nvSpPr>
        <p:spPr>
          <a:xfrm>
            <a:off x="251500" y="1061675"/>
            <a:ext cx="116232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Learns a </a:t>
            </a: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time sequence of skeleton graphs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, each node corresponds to a joint.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Pose algorithms extracts the joint coordinates from a sequence of frames.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Human body structures and time are build into edges. Whereas the 2D CNN based methods uses input as pixel intensity vectors on a 2D grid.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Edges on the same frame could either be spatially or intuitively connected.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on RGB-D dataset, outperforms CNN based methods (temporal CNN too) by ~1%-~3%.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84980"/>
            <a:ext cx="153612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04" y="-157400"/>
            <a:ext cx="2582204" cy="128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3708" y="85218"/>
            <a:ext cx="9260399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4237" y="6708774"/>
            <a:ext cx="3634802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6708774"/>
            <a:ext cx="3137087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297" y="6708774"/>
            <a:ext cx="4845812" cy="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0"/>
          <p:cNvSpPr txBox="1"/>
          <p:nvPr/>
        </p:nvSpPr>
        <p:spPr>
          <a:xfrm>
            <a:off x="2987321" y="133643"/>
            <a:ext cx="8730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Videos as Space-Time Region Graphs</a:t>
            </a:r>
            <a:endParaRPr b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4" name="Google Shape;34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4800" y="3232151"/>
            <a:ext cx="8515350" cy="34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0"/>
          <p:cNvSpPr txBox="1"/>
          <p:nvPr/>
        </p:nvSpPr>
        <p:spPr>
          <a:xfrm>
            <a:off x="183300" y="780150"/>
            <a:ext cx="120087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Represent </a:t>
            </a: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videos as space-time region graphs 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with nodes as region 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proposals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Similarity relations: regions which have similar appearance or semantic connections.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Spatial-Temporal relations: Objects which overlap in space and close in time.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The region proposal nodes are then classified into semantic labels for B-Boxes.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GNN here serves as a intermediate to learn the temporal and similarity relations.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Average Precision (AP) improves +~5% by ablation study.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0"/>
          <p:cNvSpPr txBox="1"/>
          <p:nvPr/>
        </p:nvSpPr>
        <p:spPr>
          <a:xfrm>
            <a:off x="-4460775" y="3052413"/>
            <a:ext cx="36348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Method:</a:t>
            </a:r>
            <a:endParaRPr sz="22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Conventional feature extractor, then RoIAlign</a:t>
            </a:r>
            <a:endParaRPr sz="22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Extracted region proposal, fed into GNNs as nodes</a:t>
            </a:r>
            <a:endParaRPr sz="22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Edges created using aforementioned relations</a:t>
            </a:r>
            <a:endParaRPr sz="22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Pooling over all nodes to get classifications</a:t>
            </a:r>
            <a:endParaRPr sz="22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84980"/>
            <a:ext cx="153612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04" y="-157400"/>
            <a:ext cx="2582204" cy="128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3708" y="85218"/>
            <a:ext cx="9260399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4237" y="6708774"/>
            <a:ext cx="3634802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6708774"/>
            <a:ext cx="3137087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297" y="6708774"/>
            <a:ext cx="4845812" cy="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1"/>
          <p:cNvSpPr txBox="1"/>
          <p:nvPr/>
        </p:nvSpPr>
        <p:spPr>
          <a:xfrm>
            <a:off x="2987321" y="57443"/>
            <a:ext cx="8730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Spatial-Temporal Graph Convolutional Network for Video-based Person Re-identification</a:t>
            </a:r>
            <a:endParaRPr b="1"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31"/>
          <p:cNvSpPr txBox="1"/>
          <p:nvPr/>
        </p:nvSpPr>
        <p:spPr>
          <a:xfrm>
            <a:off x="0" y="1037975"/>
            <a:ext cx="62772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GCN provides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complementary information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between frames to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combat occlusion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CNN Feature extractor; Two GCN branches a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spatial one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and a temporal one.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Spatial branch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only extracts structural info like human body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Temporal branch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only carries discriminative cues from adjacent frames.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temporal branch horizontally partition the image into patches as nodes, and learn with 4 adjacent frames.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meanAP score +~3% versus no spatial or temporal branch.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3100" y="1729450"/>
            <a:ext cx="5780975" cy="39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1"/>
          <p:cNvSpPr txBox="1"/>
          <p:nvPr/>
        </p:nvSpPr>
        <p:spPr>
          <a:xfrm>
            <a:off x="-4584375" y="1198575"/>
            <a:ext cx="2842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  Triplet loss to train both branches and a global branch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to end.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  Spatial branch learns patches within frames.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84980"/>
            <a:ext cx="153612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04" y="-157400"/>
            <a:ext cx="2582204" cy="128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3708" y="85218"/>
            <a:ext cx="9260399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4237" y="6708774"/>
            <a:ext cx="3634802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6708774"/>
            <a:ext cx="3137087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297" y="6708774"/>
            <a:ext cx="4845812" cy="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 txBox="1"/>
          <p:nvPr/>
        </p:nvSpPr>
        <p:spPr>
          <a:xfrm>
            <a:off x="2987321" y="133643"/>
            <a:ext cx="8730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are graph useful in Vision?</a:t>
            </a:r>
            <a:endParaRPr b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97900" y="1087800"/>
            <a:ext cx="12839700" cy="58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Calibri"/>
              <a:buAutoNum type="arabicPeriod"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Solve problem that previously were too challenging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lphaL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Data Density (</a:t>
            </a:r>
            <a:r>
              <a:rPr lang="en-US" sz="25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5"/>
              </a:rPr>
              <a:t>Diez &amp; Sepulcre, Nature Communications, 2019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lphaL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Data Distribution (</a:t>
            </a:r>
            <a:r>
              <a:rPr lang="en-US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Yin, Junbo and Shen, CVPR2020, </a:t>
            </a:r>
            <a:r>
              <a:rPr lang="en-US" sz="25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7"/>
              </a:rPr>
              <a:t>LiDAR-Based..</a:t>
            </a:r>
            <a:r>
              <a:rPr lang="en-US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lphaL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Nature of the Data (</a:t>
            </a:r>
            <a:r>
              <a:rPr lang="en-US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Mitrokhin, Hua, CVPR2020, Learning Visual..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Calibri"/>
              <a:buAutoNum type="arabicPeriod"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More flexibility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SzPts val="2900"/>
              <a:buFont typeface="Calibri"/>
              <a:buAutoNum type="alphaL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Neighbourhood assignment</a:t>
            </a:r>
            <a:r>
              <a:rPr lang="en-US" sz="2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9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Wang, Sun, et.al, acm, </a:t>
            </a:r>
            <a:r>
              <a:rPr lang="en-US" sz="18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Dynamic Graph CNN for Learning on Point Clouds</a:t>
            </a:r>
            <a:r>
              <a:rPr lang="en-US" sz="180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 aggregate operation (</a:t>
            </a:r>
            <a:r>
              <a:rPr lang="en-US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Li Zhang, CIKM 2020, </a:t>
            </a:r>
            <a:r>
              <a:rPr lang="en-US" sz="25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12"/>
              </a:rPr>
              <a:t>A Feature-Importance</a:t>
            </a:r>
            <a:r>
              <a:rPr lang="en-US" sz="25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…) </a:t>
            </a:r>
            <a:endParaRPr sz="25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lang="en-US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Learnable feature aggregator (</a:t>
            </a:r>
            <a:r>
              <a:rPr lang="en-US" sz="25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13"/>
              </a:rPr>
              <a:t>Veličković, Cucurull, ICLR2018, GAT </a:t>
            </a:r>
            <a:r>
              <a:rPr lang="en-US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00"/>
              <a:buFont typeface="Calibri"/>
              <a:buAutoNum type="alphaLcPeriod"/>
            </a:pPr>
            <a:r>
              <a:rPr lang="en-US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Learnable Graph Convolutional Layer,</a:t>
            </a:r>
            <a:r>
              <a:rPr lang="en-US" sz="25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14"/>
              </a:rPr>
              <a:t>Gao, Wang, SIGKDD, Large-Scale Learnable..</a:t>
            </a:r>
            <a:r>
              <a:rPr lang="en-US" sz="25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Calibri"/>
              <a:buAutoNum type="arabicPeriod"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New perspectives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lphaL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Graph of superpixels </a:t>
            </a:r>
            <a:r>
              <a:rPr lang="en-US" sz="2500">
                <a:solidFill>
                  <a:srgbClr val="2929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5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15"/>
              </a:rPr>
              <a:t>Liang et al., ECCV, 2016</a:t>
            </a:r>
            <a:r>
              <a:rPr lang="en-US" sz="2500">
                <a:solidFill>
                  <a:srgbClr val="2929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lphaL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Graph of skeleton joints </a:t>
            </a:r>
            <a:r>
              <a:rPr lang="en-US" sz="2500">
                <a:solidFill>
                  <a:srgbClr val="2929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5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16"/>
              </a:rPr>
              <a:t>Yan et al., AAAI, 2018</a:t>
            </a:r>
            <a:r>
              <a:rPr lang="en-US" sz="2500">
                <a:solidFill>
                  <a:srgbClr val="2929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lphaL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Graph of bounding boxes</a:t>
            </a:r>
            <a:r>
              <a:rPr lang="en-US" sz="2500">
                <a:solidFill>
                  <a:srgbClr val="2929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5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17"/>
              </a:rPr>
              <a:t>Wang &amp; Gupta, ECCV, 2018</a:t>
            </a:r>
            <a:r>
              <a:rPr lang="en-US" sz="2500">
                <a:solidFill>
                  <a:srgbClr val="2929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84980"/>
            <a:ext cx="153612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04" y="-157400"/>
            <a:ext cx="2582204" cy="128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3708" y="85218"/>
            <a:ext cx="9260399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4237" y="6708774"/>
            <a:ext cx="3634802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6708774"/>
            <a:ext cx="3137087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297" y="6708774"/>
            <a:ext cx="4845812" cy="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2"/>
          <p:cNvSpPr txBox="1"/>
          <p:nvPr/>
        </p:nvSpPr>
        <p:spPr>
          <a:xfrm>
            <a:off x="2987321" y="209843"/>
            <a:ext cx="8730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Takeaway</a:t>
            </a:r>
            <a:endParaRPr b="1"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32"/>
          <p:cNvSpPr txBox="1"/>
          <p:nvPr/>
        </p:nvSpPr>
        <p:spPr>
          <a:xfrm>
            <a:off x="251500" y="889725"/>
            <a:ext cx="11846100" cy="6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Pixels in images, videos, and point clouds are not 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naturally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 statistical data points, we need to improvise methods to convert them to statistical meaningful data points, such as bounding box, feature distributions, regions of interests, etc.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GNNs in vision often employ learning on both spatial and temporal information.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GNNs are faster and more efficient. No empty voxels or grids.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We have flexibility on edge configurations. However, current results suggests that quantity matters more than quality for edge configurations. More research needed.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Since we are handcrafting features or categories of features, explainability is often better when using GNNs. Most operations could be very intuitive.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It is easier to take advantage of the temporal factor and doing so produce significant 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improvements, e.g. on consecutive frames, object trajectories, temporal relations.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step 1 could be time consuming depending on your implementation (superpixel, for example).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84980"/>
            <a:ext cx="153612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04" y="-157400"/>
            <a:ext cx="2582204" cy="128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3708" y="85218"/>
            <a:ext cx="9260399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4237" y="6708774"/>
            <a:ext cx="3634802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6708774"/>
            <a:ext cx="3137087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297" y="6708774"/>
            <a:ext cx="4845812" cy="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3"/>
          <p:cNvSpPr txBox="1"/>
          <p:nvPr/>
        </p:nvSpPr>
        <p:spPr>
          <a:xfrm>
            <a:off x="2987321" y="209843"/>
            <a:ext cx="8730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 b="1"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33"/>
          <p:cNvSpPr txBox="1"/>
          <p:nvPr/>
        </p:nvSpPr>
        <p:spPr>
          <a:xfrm>
            <a:off x="247125" y="1285100"/>
            <a:ext cx="118470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Anton </a:t>
            </a:r>
            <a:r>
              <a:rPr lang="en-US" sz="1800">
                <a:solidFill>
                  <a:srgbClr val="0B5394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Mitrokhin, Zhiyuan Hua, CVPR2020, </a:t>
            </a:r>
            <a:r>
              <a:rPr b="1" lang="en-US" sz="1800">
                <a:solidFill>
                  <a:srgbClr val="0B5394"/>
                </a:solidFill>
                <a:highlight>
                  <a:schemeClr val="lt1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Learning Visual Motion Segmentation Using Event Surfaces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800">
                <a:solidFill>
                  <a:srgbClr val="0B5394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Boris Knyazev, Medium, 2019, </a:t>
            </a:r>
            <a:r>
              <a:rPr b="1" lang="en-US" sz="1800">
                <a:solidFill>
                  <a:srgbClr val="0B5394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Tutorial on Graph Neural Networks for Computer Vision and Beyond</a:t>
            </a:r>
            <a:endParaRPr/>
          </a:p>
          <a:p>
            <a:pPr indent="-317500" lvl="0" marL="457200" rtl="0" algn="l">
              <a:lnSpc>
                <a:spcPct val="91283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800">
                <a:solidFill>
                  <a:srgbClr val="0B5394"/>
                </a:solidFill>
                <a:highlight>
                  <a:schemeClr val="lt1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Bruna et al., ICLR, 2014</a:t>
            </a:r>
            <a:r>
              <a:rPr b="1" lang="en-US" sz="1800">
                <a:solidFill>
                  <a:srgbClr val="0B5394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, Spectral Networks and Locally Connected Networks on Graphs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0B5394"/>
                </a:solidFill>
                <a:highlight>
                  <a:schemeClr val="lt1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Diez &amp; Sepulcre, Nature Communications, 2019</a:t>
            </a:r>
            <a:r>
              <a:rPr lang="en-US" sz="1800">
                <a:solidFill>
                  <a:srgbClr val="0B5394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, </a:t>
            </a:r>
            <a:r>
              <a:rPr b="1" lang="en-US" sz="1800">
                <a:solidFill>
                  <a:srgbClr val="0B5394"/>
                </a:solidFill>
                <a:highlight>
                  <a:schemeClr val="lt1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Neurogenetic profiles delineate large-scale connectivity dynamics of the human brain</a:t>
            </a:r>
            <a:endParaRPr sz="1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12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 sz="1800">
                <a:solidFill>
                  <a:srgbClr val="0B5394"/>
                </a:solidFill>
                <a:highlight>
                  <a:schemeClr val="lt1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Fey et al., CVPR, 2018</a:t>
            </a:r>
            <a:r>
              <a:rPr b="1" lang="en-US" sz="1800">
                <a:solidFill>
                  <a:srgbClr val="0B5394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SplineCNN: Fast Geometric Deep Learning with Continuous B-Spline Kernels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 sz="1800">
                <a:solidFill>
                  <a:srgbClr val="0B5394"/>
                </a:solidFill>
                <a:highlight>
                  <a:schemeClr val="lt1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Hongyang Gao, Zhengyang Wang, ACM SIGKDD , 2018, </a:t>
            </a:r>
            <a:r>
              <a:rPr b="1" lang="en-US" sz="1800">
                <a:solidFill>
                  <a:srgbClr val="0B5394"/>
                </a:solidFill>
                <a:highlight>
                  <a:schemeClr val="lt1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Large-Scale Learnable Graph Convolutional Networks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 sz="1800">
                <a:solidFill>
                  <a:srgbClr val="0B5394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Jun Zhang, Zhiyuan Hua, Medical Image Analysis, 2021, </a:t>
            </a:r>
            <a:r>
              <a:rPr b="1" lang="en-US" sz="1800">
                <a:solidFill>
                  <a:srgbClr val="0B5394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Joint fully convolutional and graph convolutional networks for weakly-supervised segmentation of pathology images</a:t>
            </a:r>
            <a:endParaRPr sz="1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0B5394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 Zhang, CIKM 2020, </a:t>
            </a:r>
            <a:r>
              <a:rPr b="1" lang="en-US" sz="1800">
                <a:solidFill>
                  <a:srgbClr val="0B5394"/>
                </a:solidFill>
                <a:highlight>
                  <a:schemeClr val="lt1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Feature-Importance-Aware and Robust Aggregator for GCN</a:t>
            </a:r>
            <a:endParaRPr sz="1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1283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0B5394"/>
                </a:solidFill>
                <a:highlight>
                  <a:schemeClr val="lt1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Liang et al., ECCV, 2016,</a:t>
            </a:r>
            <a:r>
              <a:rPr b="1" lang="en-US" sz="1800">
                <a:solidFill>
                  <a:srgbClr val="0B5394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Semantic Object Parsing with Graph LSTM</a:t>
            </a:r>
            <a:endParaRPr sz="1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0B5394"/>
                </a:solidFill>
                <a:highlight>
                  <a:schemeClr val="lt1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Petar Veličković, Guillem Cucurull, ICLR2018, </a:t>
            </a:r>
            <a:r>
              <a:rPr b="1" lang="en-US" sz="1800">
                <a:solidFill>
                  <a:srgbClr val="0B5394"/>
                </a:solidFill>
                <a:highlight>
                  <a:schemeClr val="lt1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Graph Attention Networks</a:t>
            </a:r>
            <a:endParaRPr sz="1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0B5394"/>
                </a:solidFill>
                <a:highlight>
                  <a:schemeClr val="lt1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Wang &amp; Gupta, ECCV, 2018</a:t>
            </a:r>
            <a:r>
              <a:rPr lang="en-US" sz="1800">
                <a:solidFill>
                  <a:srgbClr val="0B5394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, </a:t>
            </a:r>
            <a:r>
              <a:rPr b="1" lang="en-US" sz="1800">
                <a:solidFill>
                  <a:srgbClr val="0B5394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Videos as Space-Time Region Graphs</a:t>
            </a:r>
            <a:endParaRPr b="1" sz="1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0B5394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Yuning Chai, Pei Sun, CVPR2021, </a:t>
            </a:r>
            <a:r>
              <a:rPr b="1" lang="en-US" sz="1800">
                <a:solidFill>
                  <a:srgbClr val="0B5394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 the Point:  Efficient 3D Object Detection in the Range Image with Graph Convolution Kernels</a:t>
            </a:r>
            <a:endParaRPr b="1" sz="1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0B5394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Yue Wang, Yongbin Sun, et.al, acm transaction on graphics, 2019, </a:t>
            </a:r>
            <a:r>
              <a:rPr b="1" lang="en-US" sz="1800">
                <a:solidFill>
                  <a:srgbClr val="0B5394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Dynamic Graph CNN for Learning on Point Clouds</a:t>
            </a:r>
            <a:endParaRPr b="1" sz="1800">
              <a:solidFill>
                <a:srgbClr val="0B539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0B5394"/>
                </a:solidFill>
                <a:highlight>
                  <a:schemeClr val="lt1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Yan et al., AAAI, 2018</a:t>
            </a:r>
            <a:r>
              <a:rPr lang="en-US" sz="1800">
                <a:solidFill>
                  <a:srgbClr val="0B5394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, </a:t>
            </a:r>
            <a:r>
              <a:rPr b="1" lang="en-US" sz="1800">
                <a:solidFill>
                  <a:srgbClr val="0B5394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Spatial Temporal Graph Convolutional Networks for Skeleton-Based Action Recognition</a:t>
            </a:r>
            <a:endParaRPr sz="1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84980"/>
            <a:ext cx="153613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04" y="-157400"/>
            <a:ext cx="2582204" cy="128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3708" y="85218"/>
            <a:ext cx="9260399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4237" y="6708774"/>
            <a:ext cx="3634801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6708774"/>
            <a:ext cx="3137087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297" y="6708774"/>
            <a:ext cx="4845811" cy="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2987321" y="133643"/>
            <a:ext cx="8730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Challenging Problem: Data Density</a:t>
            </a:r>
            <a:endParaRPr b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97900" y="889725"/>
            <a:ext cx="10890600" cy="3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Calibri"/>
              <a:buAutoNum type="arabicPeriod"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Solve problem that previously were too challenging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500"/>
              <a:buFont typeface="Calibri"/>
              <a:buAutoNum type="alphaLcPeriod"/>
            </a:pPr>
            <a:r>
              <a:rPr lang="en-US" sz="2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Data Density </a:t>
            </a: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800" u="sng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Diez &amp; Sepulcre, Nature Communications, 201</a:t>
            </a:r>
            <a:r>
              <a:rPr lang="en-US" sz="1800" u="sng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9</a:t>
            </a:r>
            <a:r>
              <a:rPr lang="en-US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, </a:t>
            </a:r>
            <a:r>
              <a:rPr b="1" lang="en-US" sz="1800" u="sng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Neurogenetic profiles delineate large-scale connectivity dynamics of the human brain</a:t>
            </a:r>
            <a:r>
              <a:rPr lang="en-US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5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-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Brain Atlas Connectivity Problem-Huge size!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-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Learn Connectivity properties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       by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modifying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 edges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24950" y="2075950"/>
            <a:ext cx="5567050" cy="453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3480830"/>
            <a:ext cx="6624948" cy="3227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84980"/>
            <a:ext cx="153612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04" y="-157400"/>
            <a:ext cx="2582204" cy="128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3708" y="85218"/>
            <a:ext cx="9260399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4237" y="6708774"/>
            <a:ext cx="3634802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6708774"/>
            <a:ext cx="3137087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297" y="6708774"/>
            <a:ext cx="4845812" cy="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/>
          <p:cNvSpPr txBox="1"/>
          <p:nvPr/>
        </p:nvSpPr>
        <p:spPr>
          <a:xfrm>
            <a:off x="2987321" y="133643"/>
            <a:ext cx="8730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Challenging Problem: Data Distribution</a:t>
            </a:r>
            <a:endParaRPr b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97900" y="889500"/>
            <a:ext cx="83757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Calibri"/>
              <a:buAutoNum type="arabicPeriod"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Solve problem that previously were too challenging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       b.</a:t>
            </a:r>
            <a:r>
              <a:rPr lang="en-US" sz="2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Data Distribution </a:t>
            </a:r>
            <a:r>
              <a:rPr lang="en-US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9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Yuning Chai, Pei Sun, </a:t>
            </a:r>
            <a:r>
              <a:rPr lang="en-US" sz="19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CVPR2021, </a:t>
            </a:r>
            <a:r>
              <a:rPr lang="en-US" sz="19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 the Point: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</a:t>
            </a:r>
            <a:r>
              <a:rPr lang="en-US" sz="19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Efficient 3D Object Detection in the Range Image with Graph Convolution Kernels</a:t>
            </a:r>
            <a:r>
              <a:rPr lang="en-US" sz="190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1900">
              <a:solidFill>
                <a:srgbClr val="00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-"/>
            </a:pPr>
            <a:r>
              <a:rPr lang="en-US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Sparse Data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-"/>
            </a:pPr>
            <a:r>
              <a:rPr lang="en-US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Uneven Distribution (higher density close by, …)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-"/>
            </a:pPr>
            <a:r>
              <a:rPr lang="en-US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Frustrum, Cylinder, Pillars, etc.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-"/>
            </a:pPr>
            <a:r>
              <a:rPr lang="en-US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iscretize </a:t>
            </a:r>
            <a:r>
              <a:rPr lang="en-US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Data (have to discard datapoints in voxels)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400" y="4102450"/>
            <a:ext cx="8730901" cy="2409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06900" y="4221024"/>
            <a:ext cx="2876400" cy="232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918363" y="4214325"/>
            <a:ext cx="2919368" cy="23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642375" y="967985"/>
            <a:ext cx="3323100" cy="263511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6"/>
          <p:cNvSpPr txBox="1"/>
          <p:nvPr/>
        </p:nvSpPr>
        <p:spPr>
          <a:xfrm>
            <a:off x="8809500" y="3599150"/>
            <a:ext cx="313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Far away object picked up!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 u="sng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White:GroundTruth Blue:Inference</a:t>
            </a:r>
            <a:endParaRPr i="1" sz="1600" u="sng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84980"/>
            <a:ext cx="153612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04" y="-157400"/>
            <a:ext cx="2582204" cy="128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3708" y="85218"/>
            <a:ext cx="9260399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4237" y="6708774"/>
            <a:ext cx="3634802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6708774"/>
            <a:ext cx="3137087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297" y="6708774"/>
            <a:ext cx="4845812" cy="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 txBox="1"/>
          <p:nvPr/>
        </p:nvSpPr>
        <p:spPr>
          <a:xfrm>
            <a:off x="2987321" y="133643"/>
            <a:ext cx="8730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Challenging Problem: Nature of the Data</a:t>
            </a:r>
            <a:endParaRPr b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97900" y="935388"/>
            <a:ext cx="108906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Calibri"/>
              <a:buAutoNum type="arabicPeriod"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Solve problem that previously were too challenging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c.    </a:t>
            </a:r>
            <a:r>
              <a:rPr lang="en-US" sz="2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Nature of the Data </a:t>
            </a:r>
            <a:r>
              <a:rPr lang="en-US" sz="19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(Mitrokhin, Hua, CVPR2020, </a:t>
            </a:r>
            <a:r>
              <a:rPr lang="en-US" sz="1900" u="sng">
                <a:solidFill>
                  <a:srgbClr val="0000FF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Learning Visual Motion Segmentation </a:t>
            </a:r>
            <a:endParaRPr>
              <a:solidFill>
                <a:srgbClr val="0000FF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>
                <a:solidFill>
                  <a:srgbClr val="0000FF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Using Event Surfaces</a:t>
            </a:r>
            <a:r>
              <a:rPr lang="en-US" sz="19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)</a:t>
            </a:r>
            <a:endParaRPr sz="19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-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data won’t allow for discretization,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-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data are just more convenient as graphs.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0800" y="2953175"/>
            <a:ext cx="10326124" cy="37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84980"/>
            <a:ext cx="153612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04" y="-157400"/>
            <a:ext cx="2582204" cy="128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3708" y="85218"/>
            <a:ext cx="9260399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4237" y="6708774"/>
            <a:ext cx="3634802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6708774"/>
            <a:ext cx="3137087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297" y="6708774"/>
            <a:ext cx="4845812" cy="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8"/>
          <p:cNvSpPr txBox="1"/>
          <p:nvPr/>
        </p:nvSpPr>
        <p:spPr>
          <a:xfrm>
            <a:off x="2987321" y="133643"/>
            <a:ext cx="8730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Flexibility: Neighbour Assignment</a:t>
            </a:r>
            <a:endParaRPr b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97900" y="935400"/>
            <a:ext cx="7150500" cy="48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Calibri"/>
              <a:buAutoNum type="arabicPeriod"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Solve problem that previously were too challenging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Calibri"/>
              <a:buAutoNum type="arabicPeriod"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More flexibility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500"/>
              <a:buFont typeface="Calibri"/>
              <a:buAutoNum type="alphaLcPeriod"/>
            </a:pPr>
            <a:r>
              <a:rPr lang="en-US" sz="2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eighbourhood (edge) assignment </a:t>
            </a:r>
            <a:r>
              <a:rPr lang="en-US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9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Yue Wang, Yongbin Sun, et.al, acm transaction on graphics, 2019, </a:t>
            </a:r>
            <a:r>
              <a:rPr lang="en-US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Dynamic Graph CNN for Learning on Point Clouds</a:t>
            </a:r>
            <a:r>
              <a:rPr lang="en-US" sz="180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rgbClr val="00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600"/>
              <a:buFont typeface="Calibri"/>
              <a:buChar char="-"/>
            </a:pPr>
            <a:r>
              <a:rPr lang="en-US" sz="2600">
                <a:solidFill>
                  <a:srgbClr val="3030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Dynamic connectivity by edges each layer</a:t>
            </a:r>
            <a:endParaRPr sz="2600">
              <a:solidFill>
                <a:srgbClr val="3030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600"/>
              <a:buFont typeface="Calibri"/>
              <a:buChar char="-"/>
            </a:pPr>
            <a:r>
              <a:rPr lang="en-US" sz="2600">
                <a:solidFill>
                  <a:srgbClr val="30303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you can edit the graph at each layer - drop nonessential points? Like PointNet?</a:t>
            </a:r>
            <a:endParaRPr sz="2600">
              <a:solidFill>
                <a:srgbClr val="3030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30303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32000" y="1018025"/>
            <a:ext cx="4845800" cy="5562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84980"/>
            <a:ext cx="153612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04" y="-157400"/>
            <a:ext cx="2582204" cy="128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3708" y="85218"/>
            <a:ext cx="9260399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4237" y="6708774"/>
            <a:ext cx="3634802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6708774"/>
            <a:ext cx="3137087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297" y="6708774"/>
            <a:ext cx="4845812" cy="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9"/>
          <p:cNvSpPr txBox="1"/>
          <p:nvPr/>
        </p:nvSpPr>
        <p:spPr>
          <a:xfrm>
            <a:off x="2987325" y="133650"/>
            <a:ext cx="910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Flexibility: Feature/</a:t>
            </a: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Aggregation</a:t>
            </a: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/Layer</a:t>
            </a:r>
            <a:endParaRPr b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97900" y="706800"/>
            <a:ext cx="118872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Calibri"/>
              <a:buAutoNum type="arabicPeriod"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Solve problem that previously were too challenging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Calibri"/>
              <a:buAutoNum type="arabicPeriod"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More flexibility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lphaLcPeriod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Flexible f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eature aggregate operation. </a:t>
            </a:r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feature not only can be aggregated node-wise, but also feature channel wise?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Li Zhang, CIKM 2020, </a:t>
            </a:r>
            <a:r>
              <a:rPr lang="en-US" sz="20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6"/>
              </a:rPr>
              <a:t>A Feature-Importance-Aware and Robust Aggregator for GCN</a:t>
            </a:r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 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Learnable feature aggregator (</a:t>
            </a:r>
            <a:r>
              <a:rPr lang="en-US" sz="20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7"/>
              </a:rPr>
              <a:t>Petar Veličković, Guillem Cucurull, ICLR2018, Graph Attention Networks</a:t>
            </a: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Calibri"/>
              <a:buAutoNum type="alphaLcPeriod"/>
            </a:pPr>
            <a:r>
              <a:rPr lang="en-US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Learnable Graph Convolutional Layer,</a:t>
            </a:r>
            <a:r>
              <a:rPr lang="en-US" sz="20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9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8"/>
              </a:rPr>
              <a:t>Hongyang Gao, Zhengyang Wang, ACM SIGKDD , 2018, Large-Scale Learnable Graph Convolutional Networks</a:t>
            </a:r>
            <a:r>
              <a:rPr lang="en-US" sz="19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19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1500" y="3725625"/>
            <a:ext cx="11154025" cy="29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84980"/>
            <a:ext cx="153612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04" y="-157400"/>
            <a:ext cx="2582204" cy="128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3708" y="85218"/>
            <a:ext cx="9260399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4237" y="6708774"/>
            <a:ext cx="3634802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6708774"/>
            <a:ext cx="3137087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297" y="6708774"/>
            <a:ext cx="4845812" cy="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 txBox="1"/>
          <p:nvPr/>
        </p:nvSpPr>
        <p:spPr>
          <a:xfrm>
            <a:off x="2987321" y="133643"/>
            <a:ext cx="8730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are graph useful in Vision?</a:t>
            </a:r>
            <a:endParaRPr b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97900" y="1087788"/>
            <a:ext cx="10890600" cy="58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Calibri"/>
              <a:buAutoNum type="arabicPeriod"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Solve problem that previously were too challenging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lphaL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Data Density (</a:t>
            </a:r>
            <a:r>
              <a:rPr lang="en-US" sz="25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5"/>
              </a:rPr>
              <a:t>Diez &amp; Sepulcre, Nature Communications, 2019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lphaL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Data Distribution (</a:t>
            </a:r>
            <a:r>
              <a:rPr lang="en-US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Yin, Junbo and Shen, CVPR2020, </a:t>
            </a:r>
            <a:r>
              <a:rPr lang="en-US" sz="25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7"/>
              </a:rPr>
              <a:t>LiDAR-Based..</a:t>
            </a:r>
            <a:r>
              <a:rPr lang="en-US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lphaL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Nature of the Data (</a:t>
            </a:r>
            <a:r>
              <a:rPr lang="en-US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Mitrokhin, Hua, CVPR2020, Learning Visual..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Calibri"/>
              <a:buAutoNum type="arabicPeriod"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More flexibility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SzPts val="2900"/>
              <a:buFont typeface="Calibri"/>
              <a:buAutoNum type="alphaL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Edge assignment</a:t>
            </a:r>
            <a:r>
              <a:rPr lang="en-US" sz="2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9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Wang, Sun, et.al, acm, </a:t>
            </a:r>
            <a:r>
              <a:rPr lang="en-US" sz="18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Dynamic Graph CNN for Learning on Point Clouds</a:t>
            </a:r>
            <a:r>
              <a:rPr lang="en-US" sz="180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 aggregate operation (</a:t>
            </a:r>
            <a:r>
              <a:rPr lang="en-US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Li Zhang, CIKM 2020, </a:t>
            </a:r>
            <a:r>
              <a:rPr lang="en-US" sz="25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12"/>
              </a:rPr>
              <a:t>A Feature-Importance</a:t>
            </a:r>
            <a:r>
              <a:rPr lang="en-US" sz="25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…) </a:t>
            </a:r>
            <a:endParaRPr sz="25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lphaLcPeriod"/>
            </a:pPr>
            <a:r>
              <a:rPr lang="en-US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Learnable feature aggregator (</a:t>
            </a:r>
            <a:r>
              <a:rPr lang="en-US" sz="25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13"/>
              </a:rPr>
              <a:t>Veličković, Cucurull, ICLR2018, GAT </a:t>
            </a:r>
            <a:r>
              <a:rPr lang="en-US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00"/>
              <a:buFont typeface="Calibri"/>
              <a:buAutoNum type="alphaLcPeriod"/>
            </a:pPr>
            <a:r>
              <a:rPr lang="en-US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Learnable Graph Convolutional Layer,</a:t>
            </a:r>
            <a:r>
              <a:rPr lang="en-US" sz="25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14"/>
              </a:rPr>
              <a:t>Gao, Wang, SIGKDD, Large-Scale Learnable..</a:t>
            </a:r>
            <a:r>
              <a:rPr lang="en-US" sz="25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Calibri"/>
              <a:buAutoNum type="arabicPeriod"/>
            </a:pP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>New perspectives (later in this talk)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lphaL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Graph of superpixels </a:t>
            </a:r>
            <a:r>
              <a:rPr lang="en-US" sz="2500">
                <a:solidFill>
                  <a:srgbClr val="2929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5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15"/>
              </a:rPr>
              <a:t>Liang et al., ECCV, 2016</a:t>
            </a:r>
            <a:r>
              <a:rPr lang="en-US" sz="2500">
                <a:solidFill>
                  <a:srgbClr val="2929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lphaL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Graph of skeleton joints </a:t>
            </a:r>
            <a:r>
              <a:rPr lang="en-US" sz="2500">
                <a:solidFill>
                  <a:srgbClr val="2929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5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16"/>
              </a:rPr>
              <a:t>Yan et al., AAAI, 2018</a:t>
            </a:r>
            <a:r>
              <a:rPr lang="en-US" sz="2500">
                <a:solidFill>
                  <a:srgbClr val="2929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lphaL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Graph of bounding boxes</a:t>
            </a:r>
            <a:r>
              <a:rPr lang="en-US" sz="2500">
                <a:solidFill>
                  <a:srgbClr val="2929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5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17"/>
              </a:rPr>
              <a:t>Wang &amp; Gupta, ECCV, 2018</a:t>
            </a:r>
            <a:r>
              <a:rPr lang="en-US" sz="2500">
                <a:solidFill>
                  <a:srgbClr val="2929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84980"/>
            <a:ext cx="153612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04" y="-157400"/>
            <a:ext cx="2582204" cy="128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3708" y="85218"/>
            <a:ext cx="9260399" cy="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4237" y="6708774"/>
            <a:ext cx="3634802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1" y="6708774"/>
            <a:ext cx="3137087" cy="6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297" y="6708774"/>
            <a:ext cx="4845812" cy="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1"/>
          <p:cNvSpPr txBox="1"/>
          <p:nvPr/>
        </p:nvSpPr>
        <p:spPr>
          <a:xfrm>
            <a:off x="2987321" y="133643"/>
            <a:ext cx="8730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Comparisons between ConvNets and GNN</a:t>
            </a:r>
            <a:endParaRPr b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12" name="Google Shape;212;p21"/>
          <p:cNvGraphicFramePr/>
          <p:nvPr/>
        </p:nvGraphicFramePr>
        <p:xfrm>
          <a:off x="952500" y="1279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{2D698D49-7F16-4E64-BD33-23C3CD82D98B}</a:tableStyleId>
              </a:tblPr>
              <a:tblGrid>
                <a:gridCol w="5143500"/>
                <a:gridCol w="5143500"/>
              </a:tblGrid>
              <a:tr h="117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Traditional ConvNets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Graph Based Methods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117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Invariances</a:t>
                      </a:r>
                      <a:r>
                        <a:rPr lang="en-US" sz="2400"/>
                        <a:t>: By sharing convolutional filters, </a:t>
                      </a:r>
                      <a:r>
                        <a:rPr lang="en-US" sz="2400">
                          <a:solidFill>
                            <a:schemeClr val="accent1"/>
                          </a:solidFill>
                        </a:rPr>
                        <a:t>pooling operations</a:t>
                      </a:r>
                      <a:r>
                        <a:rPr lang="en-US" sz="2400"/>
                        <a:t>.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Invariance</a:t>
                      </a:r>
                      <a:r>
                        <a:rPr lang="en-US" sz="2400"/>
                        <a:t>: Permutation invariant by sharing</a:t>
                      </a:r>
                      <a:r>
                        <a:rPr lang="en-US" sz="2400">
                          <a:solidFill>
                            <a:schemeClr val="accent1"/>
                          </a:solidFill>
                        </a:rPr>
                        <a:t> aggregator operator</a:t>
                      </a:r>
                      <a:endParaRPr sz="24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17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Locality</a:t>
                      </a:r>
                      <a:r>
                        <a:rPr lang="en-US" sz="2400"/>
                        <a:t>: Nearby pixels often resembles some semantic concepts,</a:t>
                      </a:r>
                      <a:endParaRPr sz="24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accent1"/>
                          </a:solidFill>
                        </a:rPr>
                        <a:t>l</a:t>
                      </a:r>
                      <a:r>
                        <a:rPr lang="en-US" sz="2400">
                          <a:solidFill>
                            <a:schemeClr val="accent1"/>
                          </a:solidFill>
                        </a:rPr>
                        <a:t>arge filters, pooling</a:t>
                      </a:r>
                      <a:r>
                        <a:rPr lang="en-US" sz="2400"/>
                        <a:t>, etc.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Locality</a:t>
                      </a:r>
                      <a:r>
                        <a:rPr lang="en-US" sz="2400"/>
                        <a:t>: User can define the </a:t>
                      </a:r>
                      <a:r>
                        <a:rPr lang="en-US" sz="2400">
                          <a:solidFill>
                            <a:schemeClr val="accent1"/>
                          </a:solidFill>
                        </a:rPr>
                        <a:t>adjacency matrix</a:t>
                      </a:r>
                      <a:r>
                        <a:rPr lang="en-US" sz="2400"/>
                        <a:t>, connect pixels spatially with more flexibility.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117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Compositionality</a:t>
                      </a:r>
                      <a:r>
                        <a:rPr lang="en-US" sz="2400"/>
                        <a:t>: Implicity exploited by stacked convolutional layers and pooling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Compositionality</a:t>
                      </a:r>
                      <a:r>
                        <a:rPr lang="en-US" sz="2400"/>
                        <a:t>: Directed edges, Label/embeddings on edge, label propagation, etc.</a:t>
                      </a:r>
                      <a:endParaRPr sz="24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