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Rendering_(computer_graphics)"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1007b0a6170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1007b0a6170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900">
                <a:solidFill>
                  <a:schemeClr val="dk1"/>
                </a:solidFill>
              </a:rPr>
              <a:t> The direction that this paper explores is a more efficient combination of volume and neural rendering. They replace GRAF’s formulation for the three-dimensional color output c with a more generic Mf -dimensional feature f and represent objects as Generative Neural Feature Fields</a:t>
            </a:r>
            <a:endParaRPr sz="9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1007b0a6170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1007b0a6170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
              <a:t>A key limitation of NeRF and GRAF is that the entire scene is represented by a single model. As we are interested in disentangling different entities in the scene, we need control over the pose, shape and appearance of individual objects (we consider the background as an object as well). We therefore represent each object using a separate feature field in combination with an affine transformation. where s, t ∈ R 3 indicate scale and translation parameters, and R ∈ SO(3) a rotation matrix. Using this representation, it transforms points from object to scene space as per the equation.</a:t>
            </a:r>
            <a:endParaRPr sz="9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1007b0a6170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1007b0a6170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
              <a:t>Hence, </a:t>
            </a:r>
            <a:r>
              <a:rPr lang="en" sz="900"/>
              <a:t>scenes are described as compositions of N entities where the first N − 1 are the objects in the scene and the last represents the background. There are two cases: First, N is fixed across the dataset such that the images always contain N − 1 objects plus the background. Second, N is varied across the dataset. In practice, the same representation is used for the background as for objects except that we fix the scale and translation parameters sN , tN to span the entire scene, and to be centered at the scene space origin. To define the composition operator C, let’s recall that a feature field of a single entity h i θi predicts a density σi ∈ R + and a feature vector fi ∈ RMf for a given point x and viewing direction d. When combining non-solid objects, a natural choice for the overall density at x is to sum up the individual densities and to use the density-weighted mean to combine all features at (x, d). </a:t>
            </a:r>
            <a:endParaRPr sz="9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1007b0a6170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1007b0a6170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
              <a:t>What are the limitations? For direct averaging as described in the previous slide, the placement of the moving object in both videos under consideration must be exact aligned. However, this is not true in practice, we cannot just swap and </a:t>
            </a:r>
            <a:r>
              <a:rPr lang="en" sz="900"/>
              <a:t>average</a:t>
            </a:r>
            <a:r>
              <a:rPr lang="en" sz="900"/>
              <a:t>. What is the solution? Neural Differentiable Rendering to the rescue! </a:t>
            </a:r>
            <a:endParaRPr sz="9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1007b0a6170_0_3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1007b0a6170_0_3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
              <a:t>Neural rendering brings the promise of addressing both reconstruction and rendering by using deep networks to learn complex mappings from captured images to novel images. Neural rendering combines physical knowledge, e.g., mathematical models of projection, with learned components to yield new and powerful algorithms for controllable image generation. Neural Rendering can defined as Deep image or video generation approaches that enable explicit or implicit control of scene properties such as illumination, camera parameters, pose, geometry, appearance, and semantic structure. One taxonomy of neural rendering approaches is as follows: • Control: What do we want to control and how do we condition the rendering on the control signal? • CG Modules: Which computer graphics modules are used and how are they integrated into a neural rendering pipeline? • Explicit or Implicit Control: Does the method give explicit control over the parameters or is it done implicitly by showing an example of what we expect to get as output? • Multi-modal Synthesis: Is the method trained to output multiple optional outputs, given a specific input? • Generality: Is the rendering approach generalized over multiple scenes/objects? </a:t>
            </a:r>
            <a:endParaRPr sz="9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100aa5843da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100aa5843da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
              <a:t>Several recent papers have shown visually impressive results sampling random images drawn from the natural image manifold. However, two reasons prevent these advances from being useful in practical applications at this time. First, the generated images, while good, are still not quite photo-realistic (plus there are practical issues in making them high resolution). Second, these generative models are set up to produce images by sampling a latent vector-space, typically at random. So, these methods are not able to create and manipulate visual content in a user-controlled fashion.</a:t>
            </a:r>
            <a:endParaRPr sz="90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100aa5843da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100aa5843da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
              <a:t>T</a:t>
            </a:r>
            <a:r>
              <a:rPr lang="en" sz="900"/>
              <a:t>he generative adversarial neural network can be used to just learn the manifold of natural images, and not employ it for image generation. Instead, it can be used as a constraint on the output of various image manipulation operations, to make sure the results lie on the learned manifold at all times. This idea enables the network to reformulate several editing operations, specifically color and shape manipulations, in a natural and data-driven way. The model automatically adjusts the output keeping all edits as realistic as possible. </a:t>
            </a:r>
            <a:endParaRPr sz="900"/>
          </a:p>
          <a:p>
            <a:pPr indent="0" lvl="0" marL="0" rtl="0" algn="l">
              <a:spcBef>
                <a:spcPts val="0"/>
              </a:spcBef>
              <a:spcAft>
                <a:spcPts val="0"/>
              </a:spcAft>
              <a:buNone/>
            </a:pPr>
            <a:r>
              <a:t/>
            </a:r>
            <a:endParaRPr sz="900"/>
          </a:p>
          <a:p>
            <a:pPr indent="0" lvl="0" marL="0" rtl="0" algn="l">
              <a:spcBef>
                <a:spcPts val="0"/>
              </a:spcBef>
              <a:spcAft>
                <a:spcPts val="0"/>
              </a:spcAft>
              <a:buNone/>
            </a:pPr>
            <a:r>
              <a:rPr lang="en" sz="900"/>
              <a:t>Overview of the approach. First, the original photo is projected onto (a) onto a lowdimensional latent vector representation (b) by regenerating it using GAN. Next, the </a:t>
            </a:r>
            <a:r>
              <a:rPr lang="en" sz="900"/>
              <a:t>network</a:t>
            </a:r>
            <a:r>
              <a:rPr lang="en" sz="900"/>
              <a:t> modifies the color and shape of the generated image (d) using various brush tools (c) (for example, dragging the top of the shoe). Finally, they apply the same amount of geometric and color changes to the original photo to achieve the final result</a:t>
            </a:r>
            <a:endParaRPr sz="90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100aa5843da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100aa5843da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
              <a:t>Given a real photo, we first project it onto our approximation of the image manifold by finding the closest latent feature vector z of the GAN to the original image. Then, this paper presents a realtime method for gradually and smoothly updating the latent vector z so that it generates the desired image that both satisfies the user’s edits (e.g., a scribble or a warp) and stays close to the natural image manifold. </a:t>
            </a:r>
            <a:endParaRPr sz="900"/>
          </a:p>
          <a:p>
            <a:pPr indent="0" lvl="0" marL="0" rtl="0" algn="l">
              <a:spcBef>
                <a:spcPts val="0"/>
              </a:spcBef>
              <a:spcAft>
                <a:spcPts val="0"/>
              </a:spcAft>
              <a:buNone/>
            </a:pPr>
            <a:r>
              <a:rPr lang="en" sz="900"/>
              <a:t>GAN as a manifold approximation. (a) Randomly generated examples from a GAN, trained on the shirts dataset; (b) random jittering: each row shows a random sample from a GAN (the first one at the left), and its variants produced by adding Gaussian noise to z in the latent space; (c) interpolation: each row shows two randomly generated images (first and last), and their smooth interpolations in the latent space.</a:t>
            </a:r>
            <a:endParaRPr sz="90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100aa5843da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100aa5843da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900">
                <a:solidFill>
                  <a:schemeClr val="dk1"/>
                </a:solidFill>
              </a:rPr>
              <a:t>A real photo x R lies, by definition, on the ideal image manifold M. However for an approximate manifold M˜ , the goal here is to find a generated image x ∗ ∈ M˜ close to x R in some distance metric L(x1, x2). Our goal is to reconstruct the original photo x R using the generative model G by minimizing the reconstruction error, where L(x1, x2) = kC(x1) − C(x2)k 2 in some differentiable feature space C. With the image x R 0 projected onto the manifold M˜ as x0 = G(z0) via the projection methods just described, we can start modifying the image on that manifold. We update the initial projection x0 by simultaneously matching the user intentions while staying on the manifold, close to the original image x0. Each editing operation is formulated as a constraint fg(x) = vg on a local part of the output image x.</a:t>
            </a:r>
            <a:endParaRPr sz="90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100aa5843da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100aa5843da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dk1"/>
                </a:solidFill>
                <a:highlight>
                  <a:srgbClr val="FFFFFF"/>
                </a:highlight>
              </a:rPr>
              <a:t>Our brains draw on prior knowledge to reason and to make inferences that go far beyond the patterns of light that hit our retinas. For example, when entering a room for the first time, you instantly recognise the items it contains and where they are positioned. If you see three legs of a table, you will infer that there is probably a fourth leg with the same shape and colour hidden from view. Even if you can’t see everything in the room, you’ll likely be able to sketch its layout, or imagine what it looks like from another perspective. Today, state-of-the-art visual recognition systems are trained using large datasets of annotated images produced by humans. Acquiring this data is a costly and time-consuming process, requiring individuals to label every aspect of every object in each scene in the dataset. As a result, often only a small subset of a scene’s overall contents is captured, which limits the artificial vision systems trained on that data. </a:t>
            </a:r>
            <a:endParaRPr sz="900">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10120a0147b_1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10120a0147b_1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100aa5843da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100aa5843da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222222"/>
                </a:solidFill>
                <a:highlight>
                  <a:srgbClr val="FFFFFF"/>
                </a:highlight>
              </a:rPr>
              <a:t>Generative Query Network (GQN), a framework within which machines learn to perceive their surroundings by training only on data obtained by themselves as they move around scenes. The GQN model is composed of two parts: a representation network and a generation network. The representation network takes the agent's observations as its input and produces a representation (a vector) which describes the underlying scene. The generation network then predicts (‘imagines’) the scene from a previously unobserved viewpoint. The representation network does not know which viewpoints the generation network will be asked to predict, so it must find an efficient way of describing the true layout of the scene as accurately as possible. It does this by capturing the most important elements, such as object positions, colours and the room layout, in a concise distributed representation. During training, the generator learns about typical objects, features, relationships and regularities in the environment. This shared set of ‘concepts’ enables the representation network to describe the scene in a highly compressed, abstract manner, leaving it to the generation network to fill in the details where necessary. For instance, the representation network will succinctly represent ‘blue cube’ as a small set of numbers and the generation network will know how that manifests itself as pixels from a particular viewpoint.</a:t>
            </a:r>
            <a:endParaRPr sz="900">
              <a:solidFill>
                <a:srgbClr val="222222"/>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1007b0a6170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1007b0a6170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dk1"/>
                </a:solidFill>
                <a:highlight>
                  <a:srgbClr val="FFFFFF"/>
                </a:highlight>
              </a:rPr>
              <a:t>The GQN’s generation network can ‘imagine’ previously unobserved scenes from new viewpoints with remarkable precision. When given a scene representation and new camera viewpoints, it generates sharp images without any prior specification of the laws of perspective, occlusion, or lighting. The generation network is therefore an approximate </a:t>
            </a:r>
            <a:r>
              <a:rPr lang="en" sz="900">
                <a:solidFill>
                  <a:schemeClr val="dk1"/>
                </a:solidFill>
                <a:highlight>
                  <a:srgbClr val="FFFFFF"/>
                </a:highlight>
                <a:uFill>
                  <a:noFill/>
                </a:uFill>
                <a:hlinkClick r:id="rId2">
                  <a:extLst>
                    <a:ext uri="{A12FA001-AC4F-418D-AE19-62706E023703}">
                      <ahyp:hlinkClr val="tx"/>
                    </a:ext>
                  </a:extLst>
                </a:hlinkClick>
              </a:rPr>
              <a:t>renderer</a:t>
            </a:r>
            <a:r>
              <a:rPr lang="en" sz="900">
                <a:solidFill>
                  <a:schemeClr val="dk1"/>
                </a:solidFill>
                <a:highlight>
                  <a:srgbClr val="FFFFFF"/>
                </a:highlight>
              </a:rPr>
              <a:t> that is learned from data. The GQN’s representation network can learn to count, localise and classify objects without any object-level labels. Even though its representation can be very small, the GQN’s predictions at query viewpoints are highly accurate and almost indistinguishable from ground-truth. The GQN can represent, measure and reduce uncertainty. It is capable of accounting for uncertainty in its beliefs about a scene even when its contents are not fully visible, and it can combine multiple partial views of a scene to form a coherent whole. The GQN’s representation allows for robust, data-efficient reinforcement learning. When given GQN’s compact representations, state-of-the-art deep reinforcement learning agents learn to complete tasks in a more data-efficient manner compared to model-free baseline agents, as shown in the figure below.</a:t>
            </a:r>
            <a:endParaRPr sz="900">
              <a:solidFill>
                <a:schemeClr val="dk1"/>
              </a:solidFill>
              <a:highlight>
                <a:srgbClr val="FFFFFF"/>
              </a:highlight>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100aa5843da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100aa5843da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
              <a:t>This method enables several new interactive photo manipulations in which a user edits a photo with high-level concepts rather than pixel colors. The deep generative model can synthesize new content that follows both the user’s intention and the natural image statistics. Top: Given simple user strokes, it can automatically synthesize and manipulate different objects while adjusting the surrounding context to match. Bottom: The users can edit the visual appearance of objects directly, such as changing the appearance of rooftops or trees. Photos from the LSUN dataset</a:t>
            </a:r>
            <a:endParaRPr sz="90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1010f611e8d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1010f611e8d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
              <a:t>T</a:t>
            </a:r>
            <a:r>
              <a:rPr lang="en" sz="900"/>
              <a:t>wo technical challenges have prevented generative models from being applied to natural photograph manipulation. First, it is extremely difficult to find a latent code z to reproduce a given photograph x with a deep generative model. The reconstructed image G(z) roughly captures the visual content of the input image x, but visual details are obviously different from the original photo. Second, after manipulation, the newly synthesized pixels from generative models are often incompatible with the existing content from the real image, which makes stitching the new content into the context of the original image challenging.</a:t>
            </a:r>
            <a:endParaRPr sz="900"/>
          </a:p>
          <a:p>
            <a:pPr indent="0" lvl="0" marL="0" rtl="0" algn="l">
              <a:spcBef>
                <a:spcPts val="0"/>
              </a:spcBef>
              <a:spcAft>
                <a:spcPts val="0"/>
              </a:spcAft>
              <a:buNone/>
            </a:pPr>
            <a:r>
              <a:t/>
            </a:r>
            <a:endParaRPr sz="900"/>
          </a:p>
          <a:p>
            <a:pPr indent="0" lvl="0" marL="0" rtl="0" algn="l">
              <a:spcBef>
                <a:spcPts val="0"/>
              </a:spcBef>
              <a:spcAft>
                <a:spcPts val="0"/>
              </a:spcAft>
              <a:buNone/>
            </a:pPr>
            <a:r>
              <a:rPr lang="en" sz="900"/>
              <a:t>The key idea is to learn an image-specific generative model G ′ ≈ G, that produces a near-exact solution for our input image x, so that x ≈ G ′ (z) outside the edited region of the image. We construct our image-specific G ′ to share the same semantic representations as of the original G. Importantly, our image-specific G ′ produces new visual content, consistent with the original photo while reflecting semantic manipulations.</a:t>
            </a:r>
            <a:endParaRPr sz="90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10118f3d1e8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10118f3d1e8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
              <a:t>Here is an overview of the method.  To perform a semantic edit on an image x, the method take three steps. (1) It first computes a latent vector z = E(x) representing x. (2) Next, it applies a semantic vector space operation ze = edit(z) in the latent space; this could add, remove, or alter a semantic concept in the image. (3) Finally, it regenerates the image from the modified ze . Unfortunately, as can be seen in (b), usually the input image x cannot be precisely generated by the generator G, so (c) using the generator G to create the edited image G(xe ) will result in the loss of many attributes and details of the original image (a). Therefore to generate the image there is a new last step: (d) it learns an image-specific generator G ′ which can produce x ′ e = G ′ (ze ) that is faithful to the original image x in the unedited regions</a:t>
            </a:r>
            <a:endParaRPr sz="90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10118f3d1e8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10118f3d1e8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
              <a:t>In recent years, large progress has been made in 3D shape reconstruction of objects from photographs or depth streams. However, highly realistic re-rendering of such objects, e.g., in a virtual environment, is still very challenging. The reconstructed surface models and color information often exhibit inaccuracies or are comparably coarse. Many objects also exhibit strong view-dependent appearance effects, such as specularities. These effects not only frequently cause errors already during image-based shape reconstruction, but are also hard to reproduce when re-rendering an object from novel viewpoints.</a:t>
            </a:r>
            <a:endParaRPr sz="90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1010f611e8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1010f611e8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
              <a:t>In contrast, the approach in this paper explicitly handles view-dependent effects to output photo-realistic images and videos. It is a neural rendering approach that combines image-based rendering and the advances in deep learning. As input, we capture a short video of an object to reconstruct the geometry using multi-view stereo. Given this 3D reconstruction and the set of images of the video, it can train in a self-supervised manner. The core of the approach is a neural network called EffectsNet which is trained in a Siamese way to estimate view-dependent effects, for example, specular highlights or reflections. This allows it to remove view-dependent effects from the input images, resulting in images that contain view-independent appearance information of the object. This view-independent information can be projected into a novel view using the reconstructed geometry, where new view-dependent effects can be added. CompositionNet, a second network, composites the projected K nearest neighbor images to a final output. Since CompositionNet is trained to generate photo-realistic output images, it is resolving reprojection errors as well as filling regions where no image content is available. </a:t>
            </a:r>
            <a:endParaRPr sz="90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10118f3d1e8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10118f3d1e8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
              <a:t>A main contribution of this work is a convolutional neural network that learns the disentanglement of view-dependent and view-independent effects in a self-supervised manner. Since the training data consists of a series of images taken from different viewing directions, assuming constant illumination, the reflected radiance of two corresponding points in two different images only differs by the view-dependent effects. The self-supervised training procedure is based on a Siamese network that gets a pair of randomly selected images from the training set as input. The task of the network is to extract view-dependent lighting effects from an image, based on the geometric information from the proxy geometry. </a:t>
            </a:r>
            <a:r>
              <a:rPr lang="en" sz="900">
                <a:solidFill>
                  <a:schemeClr val="dk1"/>
                </a:solidFill>
              </a:rPr>
              <a:t> In a Siamese scheme, two random images from the training set are chosen and fed into the network to predict the view-dependent effects based on the current view and the respective depth map. After re-projecting the source image to the target image space it computes the diffuse color via subtraction. The network is optimized by minimizing the difference between the two diffuse images in the valid region.</a:t>
            </a:r>
            <a:endParaRPr sz="900">
              <a:solidFill>
                <a:schemeClr val="dk1"/>
              </a:solidFill>
            </a:endParaRPr>
          </a:p>
          <a:p>
            <a:pPr indent="0" lvl="0" marL="0" rtl="0" algn="l">
              <a:spcBef>
                <a:spcPts val="0"/>
              </a:spcBef>
              <a:spcAft>
                <a:spcPts val="0"/>
              </a:spcAft>
              <a:buNone/>
            </a:pPr>
            <a:r>
              <a:t/>
            </a:r>
            <a:endParaRPr sz="900"/>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10118f3d1e8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10118f3d1e8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
              <a:t>Since the EffectsNet is a core component of the algorithm, here is a comparison of the technique with and without EffectsNet using synthetic data. The full pipeline results in smoother specular highlights and sharper details. </a:t>
            </a:r>
            <a:r>
              <a:rPr lang="en" sz="900">
                <a:solidFill>
                  <a:schemeClr val="dk1"/>
                </a:solidFill>
              </a:rPr>
              <a:t>Without EffectsNet the specular highlights are not as smooth as the ground truth. Besides, the EffectsNet leads to a visually consistent temporal animation of the view-dependent effects. The close-ups show the color difference w.r.t. ground truth. </a:t>
            </a:r>
            <a:r>
              <a:rPr lang="en" sz="900"/>
              <a:t>On the test set the MSE without EffectsNet is 2.6876 versus 2.3864 with EffectsNet.</a:t>
            </a:r>
            <a:endParaRPr sz="900"/>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10118f3d1e8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10118f3d1e8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
              <a:t>Prediction and removal of view-dependent effects of a highly specular real object. This experiment is conducted on real data. In this slide, the effectiveness of EffectsNet to estimate the specular effects in an image is shown. The globe has a specular surface and reflects the ceiling lights. These specular highlights are estimated and removed from the original image of the object which results in a diffuse image of the object.</a:t>
            </a:r>
            <a:endParaRPr sz="90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10120a0147b_1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10120a0147b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10118f3d1e8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10118f3d1e8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
              <a:t>Comparison to Pix2Pix on real data. It can be seen that Pix2Pix can be used to synthesize novel views. The close-up shows the artifacts that occur with Pix2Pix and are resolved by this approach leading to higher fidelity results.</a:t>
            </a:r>
            <a:endParaRPr sz="900"/>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1007b0a6170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1007b0a6170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10120a0147b_1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10120a0147b_1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f8905b645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f8905b645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
              <a:t>In recent years, the computer vision community has made great strides towards highly-realistic image generation. In particular, Generative Adversarial Networks (GANs) emerged as a powerful class of generative models. They are able to synthesize photorealistic images at resolutions of 1024 x 1024 pixels and beyond. Despite these successes, synthesizing realistic 2D images is not the only aspect required in applications of generative models. The generation process should also be controllable in a simple and consistent manner. Definitions of disentanglement vary, but commonly refer to being able to control an attribute of interest, e.g. object shape, size, or pose, without changing other attributes. Most approaches, however, do not consider the compositional nature of scenes and operate in the 2D domain, ignoring that our world is three-dimensional. This often leads to entangled representations and control mechanisms are not built-in, but need to be discovered in the latent space a posteriori. These properties, however, are crucial for successful applications, e.g. a movie production where complex object trajectories need to be generated in a consistent manner.</a:t>
            </a:r>
            <a:endParaRPr sz="90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1007b0a6170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1007b0a6170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
              <a:t>One way to perform this disentanglement is to represent these attributes as compositional neural feature fields. Given an input scene, an encoder can be used to derive entangled feature representations, which can then be represented as compositional neural feature fields to derive each attribute. </a:t>
            </a:r>
            <a:endParaRPr sz="9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1007b0a6170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1007b0a6170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
              <a:t>A radiance field is a continuous function f which maps a 3D point x ∈ R 3 and a viewing direction d ∈ S 2 to a volume density σ ∈ R + and an RGB color value c ∈ R 3 . A key observation  is that the low dimensional input x and d needs to be mapped to higher-dimensional features to be able to represent complex signals when f is parameterized with a neural network. More specifically, a pre-defined positional encoding is applied element-wise to each component of x and d: (equation). where t is a scalar input, e.g. a component of x or d, and L the number of frequency octaves. In the context of generative models, we observe an additional benefit of this representation: It introduces an inductive bias to learn 3D shape representations in canonical orientations which otherwise would be arbitrary.</a:t>
            </a:r>
            <a:endParaRPr sz="9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1007b0a6170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1007b0a6170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
              <a:t>Following a landmark paper on implicit shape representations, Neural Radiance Fields (NeRFs) can be learnt by parameterizing f with a multi-layer perceptron (MLP). where θ indicate the network parameters and Lx, Ld the output dimensionalities of the positional encodings. </a:t>
            </a:r>
            <a:endParaRPr sz="9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1007b0a6170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1007b0a6170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
              <a:t>While the previous equation fits θ to multiple posed images of a single scene, another idea is a generative model for Neural Radiance Fields (GRAF) that is trained from unposed image collections. To learn a latent space of NeRFs, they condition the MLP on shape and appearance codes zs, za ∼ N (0, I). where Ms, Ma are the dimensionalities of the latent codes.</a:t>
            </a:r>
            <a:endParaRPr sz="9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15.pn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400"/>
              <a:t>Neural Differentiable Rendering</a:t>
            </a:r>
            <a:endParaRPr sz="4400"/>
          </a:p>
        </p:txBody>
      </p:sp>
      <p:sp>
        <p:nvSpPr>
          <p:cNvPr id="55" name="Google Shape;55;p13"/>
          <p:cNvSpPr txBox="1"/>
          <p:nvPr>
            <p:ph idx="1" type="subTitle"/>
          </p:nvPr>
        </p:nvSpPr>
        <p:spPr>
          <a:xfrm>
            <a:off x="311700" y="3062725"/>
            <a:ext cx="8520600" cy="792600"/>
          </a:xfrm>
          <a:prstGeom prst="rect">
            <a:avLst/>
          </a:prstGeom>
        </p:spPr>
        <p:txBody>
          <a:bodyPr anchorCtr="0" anchor="t" bIns="91425" lIns="91425" spcFirstLastPara="1" rIns="91425" wrap="square" tIns="91425">
            <a:normAutofit fontScale="85000" lnSpcReduction="20000"/>
          </a:bodyPr>
          <a:lstStyle/>
          <a:p>
            <a:pPr indent="0" lvl="0" marL="0" rtl="0" algn="ctr">
              <a:spcBef>
                <a:spcPts val="0"/>
              </a:spcBef>
              <a:spcAft>
                <a:spcPts val="0"/>
              </a:spcAft>
              <a:buNone/>
            </a:pPr>
            <a:r>
              <a:rPr lang="en">
                <a:solidFill>
                  <a:schemeClr val="dk1"/>
                </a:solidFill>
              </a:rPr>
              <a:t>Divya Kothandaraman</a:t>
            </a:r>
            <a:endParaRPr>
              <a:solidFill>
                <a:schemeClr val="dk1"/>
              </a:solidFill>
            </a:endParaRPr>
          </a:p>
          <a:p>
            <a:pPr indent="0" lvl="0" marL="0" rtl="0" algn="ctr">
              <a:spcBef>
                <a:spcPts val="0"/>
              </a:spcBef>
              <a:spcAft>
                <a:spcPts val="0"/>
              </a:spcAft>
              <a:buNone/>
            </a:pPr>
            <a:r>
              <a:rPr lang="en">
                <a:solidFill>
                  <a:schemeClr val="dk1"/>
                </a:solidFill>
              </a:rPr>
              <a:t>18 Nov 2021</a:t>
            </a:r>
            <a:endParaRPr>
              <a:solidFill>
                <a:schemeClr val="dk1"/>
              </a:solidFill>
            </a:endParaRPr>
          </a:p>
        </p:txBody>
      </p:sp>
      <p:sp>
        <p:nvSpPr>
          <p:cNvPr id="56" name="Google Shape;56;p13"/>
          <p:cNvSpPr txBox="1"/>
          <p:nvPr/>
        </p:nvSpPr>
        <p:spPr>
          <a:xfrm>
            <a:off x="331175" y="2571750"/>
            <a:ext cx="11464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Preliminary</a:t>
            </a:r>
            <a:r>
              <a:rPr lang="en">
                <a:solidFill>
                  <a:schemeClr val="dk1"/>
                </a:solidFill>
              </a:rPr>
              <a:t> to </a:t>
            </a:r>
            <a:r>
              <a:rPr i="1" lang="en">
                <a:solidFill>
                  <a:schemeClr val="dk1"/>
                </a:solidFill>
              </a:rPr>
              <a:t>Learning Robust Feature Representations for Video Recognition by Paired Data Generation </a:t>
            </a:r>
            <a:endParaRPr i="1"/>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Clr>
                <a:schemeClr val="dk1"/>
              </a:buClr>
              <a:buSzPct val="39285"/>
              <a:buFont typeface="Arial"/>
              <a:buNone/>
            </a:pPr>
            <a:r>
              <a:rPr lang="en"/>
              <a:t>Compositional Neural Feature Fields: Preliminaries</a:t>
            </a:r>
            <a:endParaRPr/>
          </a:p>
          <a:p>
            <a:pPr indent="0" lvl="0" marL="0" rtl="0" algn="l">
              <a:spcBef>
                <a:spcPts val="0"/>
              </a:spcBef>
              <a:spcAft>
                <a:spcPts val="0"/>
              </a:spcAft>
              <a:buClr>
                <a:schemeClr val="dk1"/>
              </a:buClr>
              <a:buSzPct val="39285"/>
              <a:buFont typeface="Arial"/>
              <a:buNone/>
            </a:pPr>
            <a:r>
              <a:t/>
            </a:r>
            <a:endParaRPr/>
          </a:p>
          <a:p>
            <a:pPr indent="0" lvl="0" marL="0" rtl="0" algn="l">
              <a:spcBef>
                <a:spcPts val="0"/>
              </a:spcBef>
              <a:spcAft>
                <a:spcPts val="0"/>
              </a:spcAft>
              <a:buNone/>
            </a:pPr>
            <a:r>
              <a:t/>
            </a:r>
            <a:endParaRPr/>
          </a:p>
        </p:txBody>
      </p:sp>
      <p:sp>
        <p:nvSpPr>
          <p:cNvPr id="187" name="Google Shape;187;p2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dk1"/>
                </a:solidFill>
              </a:rPr>
              <a:t>Combination of neural and volume rendering:</a:t>
            </a:r>
            <a:endParaRPr>
              <a:solidFill>
                <a:schemeClr val="dk1"/>
              </a:solidFill>
            </a:endParaRPr>
          </a:p>
          <a:p>
            <a:pPr indent="457200" lvl="0" marL="0" rtl="0" algn="l">
              <a:spcBef>
                <a:spcPts val="1200"/>
              </a:spcBef>
              <a:spcAft>
                <a:spcPts val="1200"/>
              </a:spcAft>
              <a:buNone/>
            </a:pPr>
            <a:r>
              <a:rPr lang="en">
                <a:solidFill>
                  <a:schemeClr val="dk1"/>
                </a:solidFill>
              </a:rPr>
              <a:t>Replace color representation c with a more generic feature f to represent object as Generative Neural Feature Fields</a:t>
            </a:r>
            <a:endParaRPr>
              <a:solidFill>
                <a:schemeClr val="dk1"/>
              </a:solidFill>
            </a:endParaRPr>
          </a:p>
        </p:txBody>
      </p:sp>
      <p:pic>
        <p:nvPicPr>
          <p:cNvPr id="188" name="Google Shape;188;p22"/>
          <p:cNvPicPr preferRelativeResize="0"/>
          <p:nvPr/>
        </p:nvPicPr>
        <p:blipFill rotWithShape="1">
          <a:blip r:embed="rId3">
            <a:alphaModFix/>
          </a:blip>
          <a:srcRect b="25340" l="44296" r="17845" t="61034"/>
          <a:stretch/>
        </p:blipFill>
        <p:spPr>
          <a:xfrm>
            <a:off x="1327537" y="2646200"/>
            <a:ext cx="6488923" cy="1313550"/>
          </a:xfrm>
          <a:prstGeom prst="rect">
            <a:avLst/>
          </a:prstGeom>
          <a:noFill/>
          <a:ln>
            <a:noFill/>
          </a:ln>
        </p:spPr>
      </p:pic>
      <p:sp>
        <p:nvSpPr>
          <p:cNvPr id="189" name="Google Shape;189;p22"/>
          <p:cNvSpPr txBox="1"/>
          <p:nvPr/>
        </p:nvSpPr>
        <p:spPr>
          <a:xfrm>
            <a:off x="0" y="4627800"/>
            <a:ext cx="6741300" cy="515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000">
                <a:solidFill>
                  <a:srgbClr val="222222"/>
                </a:solidFill>
                <a:highlight>
                  <a:srgbClr val="FFFFFF"/>
                </a:highlight>
              </a:rPr>
              <a:t>Niemeyer, M., &amp; Geiger, A. (2021). Giraffe: Representing scenes as compositional generative neural feature fields. In </a:t>
            </a:r>
            <a:r>
              <a:rPr i="1" lang="en" sz="1000">
                <a:solidFill>
                  <a:srgbClr val="222222"/>
                </a:solidFill>
                <a:highlight>
                  <a:srgbClr val="FFFFFF"/>
                </a:highlight>
              </a:rPr>
              <a:t>Proceedings of the IEEE/CVF Conference on Computer Vision and Pattern Recognition</a:t>
            </a:r>
            <a:r>
              <a:rPr lang="en" sz="1000">
                <a:solidFill>
                  <a:srgbClr val="222222"/>
                </a:solidFill>
                <a:highlight>
                  <a:srgbClr val="FFFFFF"/>
                </a:highlight>
              </a:rPr>
              <a:t> (pp. 11453-11464).</a:t>
            </a:r>
            <a:endParaRPr sz="1000">
              <a:solidFill>
                <a:srgbClr val="222222"/>
              </a:solidFill>
              <a:highlight>
                <a:srgbClr val="FFFFFF"/>
              </a:high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Clr>
                <a:schemeClr val="dk1"/>
              </a:buClr>
              <a:buSzPct val="39285"/>
              <a:buFont typeface="Arial"/>
              <a:buNone/>
            </a:pPr>
            <a:r>
              <a:rPr lang="en"/>
              <a:t>Compositional Neural Feature Fields</a:t>
            </a:r>
            <a:endParaRPr/>
          </a:p>
          <a:p>
            <a:pPr indent="0" lvl="0" marL="0" rtl="0" algn="l">
              <a:spcBef>
                <a:spcPts val="0"/>
              </a:spcBef>
              <a:spcAft>
                <a:spcPts val="0"/>
              </a:spcAft>
              <a:buClr>
                <a:schemeClr val="dk1"/>
              </a:buClr>
              <a:buSzPct val="39285"/>
              <a:buFont typeface="Arial"/>
              <a:buNone/>
            </a:pPr>
            <a:r>
              <a:t/>
            </a:r>
            <a:endParaRPr/>
          </a:p>
          <a:p>
            <a:pPr indent="0" lvl="0" marL="0" rtl="0" algn="l">
              <a:spcBef>
                <a:spcPts val="0"/>
              </a:spcBef>
              <a:spcAft>
                <a:spcPts val="0"/>
              </a:spcAft>
              <a:buClr>
                <a:schemeClr val="dk1"/>
              </a:buClr>
              <a:buSzPct val="39285"/>
              <a:buFont typeface="Arial"/>
              <a:buNone/>
            </a:pPr>
            <a:r>
              <a:t/>
            </a:r>
            <a:endParaRPr/>
          </a:p>
          <a:p>
            <a:pPr indent="0" lvl="0" marL="0" rtl="0" algn="l">
              <a:spcBef>
                <a:spcPts val="0"/>
              </a:spcBef>
              <a:spcAft>
                <a:spcPts val="0"/>
              </a:spcAft>
              <a:buNone/>
            </a:pPr>
            <a:r>
              <a:t/>
            </a:r>
            <a:endParaRPr/>
          </a:p>
        </p:txBody>
      </p:sp>
      <p:sp>
        <p:nvSpPr>
          <p:cNvPr id="195" name="Google Shape;195;p2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accent2"/>
                </a:solidFill>
              </a:rPr>
              <a:t>Limitation of NeRF and GRAF: Entire scene is represented by a single model	</a:t>
            </a:r>
            <a:endParaRPr>
              <a:solidFill>
                <a:schemeClr val="accent2"/>
              </a:solidFill>
            </a:endParaRPr>
          </a:p>
          <a:p>
            <a:pPr indent="0" lvl="0" marL="0" rtl="0" algn="l">
              <a:spcBef>
                <a:spcPts val="1200"/>
              </a:spcBef>
              <a:spcAft>
                <a:spcPts val="0"/>
              </a:spcAft>
              <a:buNone/>
            </a:pPr>
            <a:r>
              <a:rPr lang="en">
                <a:solidFill>
                  <a:schemeClr val="accent2"/>
                </a:solidFill>
              </a:rPr>
              <a:t>						</a:t>
            </a:r>
            <a:r>
              <a:rPr i="1" lang="en">
                <a:solidFill>
                  <a:schemeClr val="accent2"/>
                </a:solidFill>
              </a:rPr>
              <a:t>But the goal is disentanglement! Need more control</a:t>
            </a:r>
            <a:endParaRPr i="1">
              <a:solidFill>
                <a:schemeClr val="accent2"/>
              </a:solidFill>
            </a:endParaRPr>
          </a:p>
          <a:p>
            <a:pPr indent="0" lvl="0" marL="0" rtl="0" algn="l">
              <a:spcBef>
                <a:spcPts val="1200"/>
              </a:spcBef>
              <a:spcAft>
                <a:spcPts val="0"/>
              </a:spcAft>
              <a:buNone/>
            </a:pPr>
            <a:r>
              <a:rPr lang="en">
                <a:solidFill>
                  <a:schemeClr val="accent2"/>
                </a:solidFill>
              </a:rPr>
              <a:t>Each object (background considered as an object): feature field + affine transformation</a:t>
            </a:r>
            <a:endParaRPr>
              <a:solidFill>
                <a:schemeClr val="accent2"/>
              </a:solidFill>
            </a:endParaRPr>
          </a:p>
          <a:p>
            <a:pPr indent="457200" lvl="0" marL="1371600" rtl="0" algn="l">
              <a:spcBef>
                <a:spcPts val="1200"/>
              </a:spcBef>
              <a:spcAft>
                <a:spcPts val="1200"/>
              </a:spcAft>
              <a:buNone/>
            </a:pPr>
            <a:r>
              <a:rPr lang="en">
                <a:solidFill>
                  <a:schemeClr val="accent2"/>
                </a:solidFill>
              </a:rPr>
              <a:t>T = {s,t,R}; transform point to scene space as: </a:t>
            </a:r>
            <a:endParaRPr>
              <a:solidFill>
                <a:schemeClr val="accent2"/>
              </a:solidFill>
            </a:endParaRPr>
          </a:p>
        </p:txBody>
      </p:sp>
      <p:pic>
        <p:nvPicPr>
          <p:cNvPr id="196" name="Google Shape;196;p23"/>
          <p:cNvPicPr preferRelativeResize="0"/>
          <p:nvPr/>
        </p:nvPicPr>
        <p:blipFill rotWithShape="1">
          <a:blip r:embed="rId3">
            <a:alphaModFix/>
          </a:blip>
          <a:srcRect b="46596" l="50000" r="21679" t="37872"/>
          <a:stretch/>
        </p:blipFill>
        <p:spPr>
          <a:xfrm>
            <a:off x="2077325" y="3405625"/>
            <a:ext cx="4572000" cy="1410361"/>
          </a:xfrm>
          <a:prstGeom prst="rect">
            <a:avLst/>
          </a:prstGeom>
          <a:noFill/>
          <a:ln>
            <a:noFill/>
          </a:ln>
        </p:spPr>
      </p:pic>
      <p:sp>
        <p:nvSpPr>
          <p:cNvPr id="197" name="Google Shape;197;p23"/>
          <p:cNvSpPr txBox="1"/>
          <p:nvPr/>
        </p:nvSpPr>
        <p:spPr>
          <a:xfrm>
            <a:off x="0" y="4627800"/>
            <a:ext cx="6741300" cy="515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000">
                <a:solidFill>
                  <a:srgbClr val="222222"/>
                </a:solidFill>
                <a:highlight>
                  <a:srgbClr val="FFFFFF"/>
                </a:highlight>
              </a:rPr>
              <a:t>Niemeyer, M., &amp; Geiger, A. (2021). Giraffe: Representing scenes as compositional generative neural feature fields. In </a:t>
            </a:r>
            <a:r>
              <a:rPr i="1" lang="en" sz="1000">
                <a:solidFill>
                  <a:srgbClr val="222222"/>
                </a:solidFill>
                <a:highlight>
                  <a:srgbClr val="FFFFFF"/>
                </a:highlight>
              </a:rPr>
              <a:t>Proceedings of the IEEE/CVF Conference on Computer Vision and Pattern Recognition</a:t>
            </a:r>
            <a:r>
              <a:rPr lang="en" sz="1000">
                <a:solidFill>
                  <a:srgbClr val="222222"/>
                </a:solidFill>
                <a:highlight>
                  <a:srgbClr val="FFFFFF"/>
                </a:highlight>
              </a:rPr>
              <a:t> (pp. 11453-11464).</a:t>
            </a:r>
            <a:endParaRPr sz="1000">
              <a:solidFill>
                <a:srgbClr val="222222"/>
              </a:solidFill>
              <a:highlight>
                <a:srgbClr val="FFFFFF"/>
              </a:high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Clr>
                <a:schemeClr val="dk1"/>
              </a:buClr>
              <a:buSzPct val="39285"/>
              <a:buFont typeface="Arial"/>
              <a:buNone/>
            </a:pPr>
            <a:r>
              <a:rPr lang="en"/>
              <a:t>Compositional Neural Feature Fields</a:t>
            </a:r>
            <a:endParaRPr/>
          </a:p>
        </p:txBody>
      </p:sp>
      <p:sp>
        <p:nvSpPr>
          <p:cNvPr id="203" name="Google Shape;203;p2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dk1"/>
                </a:solidFill>
              </a:rPr>
              <a:t>Scenes -&gt; Compositions</a:t>
            </a:r>
            <a:endParaRPr>
              <a:solidFill>
                <a:schemeClr val="dk1"/>
              </a:solidFill>
            </a:endParaRPr>
          </a:p>
          <a:p>
            <a:pPr indent="0" lvl="0" marL="0" rtl="0" algn="l">
              <a:spcBef>
                <a:spcPts val="1200"/>
              </a:spcBef>
              <a:spcAft>
                <a:spcPts val="0"/>
              </a:spcAft>
              <a:buNone/>
            </a:pPr>
            <a:r>
              <a:rPr b="1" lang="en">
                <a:solidFill>
                  <a:srgbClr val="351C75"/>
                </a:solidFill>
              </a:rPr>
              <a:t>Recall:</a:t>
            </a:r>
            <a:r>
              <a:rPr lang="en">
                <a:solidFill>
                  <a:schemeClr val="dk1"/>
                </a:solidFill>
              </a:rPr>
              <a:t> Feature field m</a:t>
            </a:r>
            <a:r>
              <a:rPr lang="en">
                <a:solidFill>
                  <a:schemeClr val="dk1"/>
                </a:solidFill>
              </a:rPr>
              <a:t>aps 3D point </a:t>
            </a:r>
            <a:r>
              <a:rPr lang="en">
                <a:solidFill>
                  <a:srgbClr val="0000FF"/>
                </a:solidFill>
              </a:rPr>
              <a:t>x(R</a:t>
            </a:r>
            <a:r>
              <a:rPr baseline="30000" lang="en">
                <a:solidFill>
                  <a:srgbClr val="0000FF"/>
                </a:solidFill>
              </a:rPr>
              <a:t>3</a:t>
            </a:r>
            <a:r>
              <a:rPr lang="en">
                <a:solidFill>
                  <a:srgbClr val="0000FF"/>
                </a:solidFill>
              </a:rPr>
              <a:t>)</a:t>
            </a:r>
            <a:r>
              <a:rPr lang="en">
                <a:solidFill>
                  <a:schemeClr val="dk1"/>
                </a:solidFill>
              </a:rPr>
              <a:t> and viewing direction </a:t>
            </a:r>
            <a:r>
              <a:rPr lang="en">
                <a:solidFill>
                  <a:srgbClr val="0000FF"/>
                </a:solidFill>
              </a:rPr>
              <a:t>d(S</a:t>
            </a:r>
            <a:r>
              <a:rPr baseline="30000" lang="en">
                <a:solidFill>
                  <a:srgbClr val="0000FF"/>
                </a:solidFill>
              </a:rPr>
              <a:t>2</a:t>
            </a:r>
            <a:r>
              <a:rPr lang="en">
                <a:solidFill>
                  <a:srgbClr val="0000FF"/>
                </a:solidFill>
              </a:rPr>
              <a:t>)</a:t>
            </a:r>
            <a:r>
              <a:rPr lang="en">
                <a:solidFill>
                  <a:schemeClr val="dk1"/>
                </a:solidFill>
              </a:rPr>
              <a:t> -&gt; volume density </a:t>
            </a:r>
            <a:r>
              <a:rPr lang="en">
                <a:solidFill>
                  <a:srgbClr val="0000FF"/>
                </a:solidFill>
              </a:rPr>
              <a:t>σ(R</a:t>
            </a:r>
            <a:r>
              <a:rPr baseline="30000" lang="en">
                <a:solidFill>
                  <a:srgbClr val="0000FF"/>
                </a:solidFill>
              </a:rPr>
              <a:t>+</a:t>
            </a:r>
            <a:r>
              <a:rPr lang="en">
                <a:solidFill>
                  <a:srgbClr val="0000FF"/>
                </a:solidFill>
              </a:rPr>
              <a:t>)</a:t>
            </a:r>
            <a:r>
              <a:rPr lang="en">
                <a:solidFill>
                  <a:schemeClr val="dk1"/>
                </a:solidFill>
              </a:rPr>
              <a:t> and RGB color value </a:t>
            </a:r>
            <a:r>
              <a:rPr lang="en">
                <a:solidFill>
                  <a:srgbClr val="0000FF"/>
                </a:solidFill>
              </a:rPr>
              <a:t>c(R</a:t>
            </a:r>
            <a:r>
              <a:rPr baseline="30000" lang="en">
                <a:solidFill>
                  <a:srgbClr val="0000FF"/>
                </a:solidFill>
              </a:rPr>
              <a:t>3</a:t>
            </a:r>
            <a:r>
              <a:rPr lang="en">
                <a:solidFill>
                  <a:srgbClr val="0000FF"/>
                </a:solidFill>
              </a:rPr>
              <a:t>)</a:t>
            </a:r>
            <a:endParaRPr>
              <a:solidFill>
                <a:srgbClr val="0000FF"/>
              </a:solidFill>
            </a:endParaRPr>
          </a:p>
          <a:p>
            <a:pPr indent="0" lvl="0" marL="0" rtl="0" algn="l">
              <a:spcBef>
                <a:spcPts val="1200"/>
              </a:spcBef>
              <a:spcAft>
                <a:spcPts val="1200"/>
              </a:spcAft>
              <a:buNone/>
            </a:pPr>
            <a:r>
              <a:rPr lang="en">
                <a:solidFill>
                  <a:schemeClr val="dk1"/>
                </a:solidFill>
              </a:rPr>
              <a:t>How do you combine them all? Natural choice is to average densities at each point</a:t>
            </a:r>
            <a:endParaRPr>
              <a:solidFill>
                <a:schemeClr val="dk1"/>
              </a:solidFill>
            </a:endParaRPr>
          </a:p>
        </p:txBody>
      </p:sp>
      <p:pic>
        <p:nvPicPr>
          <p:cNvPr id="204" name="Google Shape;204;p24"/>
          <p:cNvPicPr preferRelativeResize="0"/>
          <p:nvPr/>
        </p:nvPicPr>
        <p:blipFill rotWithShape="1">
          <a:blip r:embed="rId3">
            <a:alphaModFix/>
          </a:blip>
          <a:srcRect b="29427" l="27128" r="33481" t="56131"/>
          <a:stretch/>
        </p:blipFill>
        <p:spPr>
          <a:xfrm>
            <a:off x="1878000" y="3265475"/>
            <a:ext cx="5504726" cy="1135226"/>
          </a:xfrm>
          <a:prstGeom prst="rect">
            <a:avLst/>
          </a:prstGeom>
          <a:noFill/>
          <a:ln>
            <a:noFill/>
          </a:ln>
        </p:spPr>
      </p:pic>
      <p:sp>
        <p:nvSpPr>
          <p:cNvPr id="205" name="Google Shape;205;p24"/>
          <p:cNvSpPr txBox="1"/>
          <p:nvPr/>
        </p:nvSpPr>
        <p:spPr>
          <a:xfrm>
            <a:off x="0" y="4627800"/>
            <a:ext cx="6741300" cy="515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000">
                <a:solidFill>
                  <a:srgbClr val="222222"/>
                </a:solidFill>
                <a:highlight>
                  <a:srgbClr val="FFFFFF"/>
                </a:highlight>
              </a:rPr>
              <a:t>Niemeyer, M., &amp; Geiger, A. (2021). Giraffe: Representing scenes as compositional generative neural feature fields. In </a:t>
            </a:r>
            <a:r>
              <a:rPr i="1" lang="en" sz="1000">
                <a:solidFill>
                  <a:srgbClr val="222222"/>
                </a:solidFill>
                <a:highlight>
                  <a:srgbClr val="FFFFFF"/>
                </a:highlight>
              </a:rPr>
              <a:t>Proceedings of the IEEE/CVF Conference on Computer Vision and Pattern Recognition</a:t>
            </a:r>
            <a:r>
              <a:rPr lang="en" sz="1000">
                <a:solidFill>
                  <a:srgbClr val="222222"/>
                </a:solidFill>
                <a:highlight>
                  <a:srgbClr val="FFFFFF"/>
                </a:highlight>
              </a:rPr>
              <a:t> (pp. 11453-11464).</a:t>
            </a:r>
            <a:endParaRPr sz="1000">
              <a:solidFill>
                <a:srgbClr val="222222"/>
              </a:solidFill>
              <a:highlight>
                <a:srgbClr val="FFFFFF"/>
              </a:highligh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Compositional Neural Feature Fields</a:t>
            </a:r>
            <a:endParaRPr/>
          </a:p>
        </p:txBody>
      </p:sp>
      <p:sp>
        <p:nvSpPr>
          <p:cNvPr id="211" name="Google Shape;211;p2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457200" rtl="0" algn="l">
              <a:spcBef>
                <a:spcPts val="0"/>
              </a:spcBef>
              <a:spcAft>
                <a:spcPts val="0"/>
              </a:spcAft>
              <a:buNone/>
            </a:pPr>
            <a:r>
              <a:rPr lang="en">
                <a:solidFill>
                  <a:schemeClr val="dk1"/>
                </a:solidFill>
              </a:rPr>
              <a:t>Limitation: Object placement matters (averaging operation)</a:t>
            </a:r>
            <a:endParaRPr>
              <a:solidFill>
                <a:schemeClr val="dk1"/>
              </a:solidFill>
            </a:endParaRPr>
          </a:p>
          <a:p>
            <a:pPr indent="0" lvl="0" marL="457200" rtl="0" algn="l">
              <a:spcBef>
                <a:spcPts val="1200"/>
              </a:spcBef>
              <a:spcAft>
                <a:spcPts val="0"/>
              </a:spcAft>
              <a:buNone/>
            </a:pPr>
            <a:r>
              <a:rPr lang="en">
                <a:solidFill>
                  <a:schemeClr val="dk1"/>
                </a:solidFill>
              </a:rPr>
              <a:t>Reality: Object in video 1 and video 2 may not be </a:t>
            </a:r>
            <a:r>
              <a:rPr lang="en">
                <a:solidFill>
                  <a:schemeClr val="dk1"/>
                </a:solidFill>
              </a:rPr>
              <a:t>exactly</a:t>
            </a:r>
            <a:r>
              <a:rPr lang="en">
                <a:solidFill>
                  <a:schemeClr val="dk1"/>
                </a:solidFill>
              </a:rPr>
              <a:t> aligned! Can’t just swap and average. </a:t>
            </a:r>
            <a:endParaRPr>
              <a:solidFill>
                <a:schemeClr val="dk1"/>
              </a:solidFill>
            </a:endParaRPr>
          </a:p>
          <a:p>
            <a:pPr indent="0" lvl="0" marL="457200" rtl="0" algn="ctr">
              <a:spcBef>
                <a:spcPts val="1200"/>
              </a:spcBef>
              <a:spcAft>
                <a:spcPts val="1200"/>
              </a:spcAft>
              <a:buNone/>
            </a:pPr>
            <a:r>
              <a:rPr lang="en">
                <a:solidFill>
                  <a:srgbClr val="0000FF"/>
                </a:solidFill>
              </a:rPr>
              <a:t>Neural Differentiable Rendering to the rescue!</a:t>
            </a:r>
            <a:endParaRPr>
              <a:solidFill>
                <a:srgbClr val="0000FF"/>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Neural Differentiable Rendering</a:t>
            </a:r>
            <a:endParaRPr/>
          </a:p>
        </p:txBody>
      </p:sp>
      <p:sp>
        <p:nvSpPr>
          <p:cNvPr id="217" name="Google Shape;217;p26"/>
          <p:cNvSpPr txBox="1"/>
          <p:nvPr>
            <p:ph idx="1" type="body"/>
          </p:nvPr>
        </p:nvSpPr>
        <p:spPr>
          <a:xfrm>
            <a:off x="311700" y="1152475"/>
            <a:ext cx="8520600" cy="104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0000FF"/>
                </a:solidFill>
              </a:rPr>
              <a:t>Neural Rendering:</a:t>
            </a:r>
            <a:r>
              <a:rPr lang="en" sz="1600">
                <a:solidFill>
                  <a:schemeClr val="dk1"/>
                </a:solidFill>
              </a:rPr>
              <a:t> Deep image or video generation approaches that enable explicit or implicit control of scene properties such as illumination, camera parameters, pose, geometry, appearance, and semantic structure.</a:t>
            </a:r>
            <a:endParaRPr sz="1600">
              <a:solidFill>
                <a:schemeClr val="dk1"/>
              </a:solidFill>
            </a:endParaRPr>
          </a:p>
          <a:p>
            <a:pPr indent="0" lvl="0" marL="0" rtl="0" algn="l">
              <a:spcBef>
                <a:spcPts val="1200"/>
              </a:spcBef>
              <a:spcAft>
                <a:spcPts val="1200"/>
              </a:spcAft>
              <a:buNone/>
            </a:pPr>
            <a:r>
              <a:t/>
            </a:r>
            <a:endParaRPr sz="1600">
              <a:solidFill>
                <a:schemeClr val="dk1"/>
              </a:solidFill>
            </a:endParaRPr>
          </a:p>
        </p:txBody>
      </p:sp>
      <p:sp>
        <p:nvSpPr>
          <p:cNvPr id="218" name="Google Shape;218;p26"/>
          <p:cNvSpPr txBox="1"/>
          <p:nvPr/>
        </p:nvSpPr>
        <p:spPr>
          <a:xfrm>
            <a:off x="76200" y="4645075"/>
            <a:ext cx="90678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222222"/>
                </a:solidFill>
                <a:highlight>
                  <a:srgbClr val="FFFFFF"/>
                </a:highlight>
              </a:rPr>
              <a:t>Tewari, A., Fried, O., Thies, J., Sitzmann, V., Lombardi, S., Sunkavalli, K., ... &amp; Zollhöfer, M. (2020, May). State of the art on neural rendering. In </a:t>
            </a:r>
            <a:r>
              <a:rPr i="1" lang="en" sz="1000">
                <a:solidFill>
                  <a:srgbClr val="222222"/>
                </a:solidFill>
                <a:highlight>
                  <a:srgbClr val="FFFFFF"/>
                </a:highlight>
              </a:rPr>
              <a:t>Computer Graphics Forum</a:t>
            </a:r>
            <a:r>
              <a:rPr lang="en" sz="1000">
                <a:solidFill>
                  <a:srgbClr val="222222"/>
                </a:solidFill>
                <a:highlight>
                  <a:srgbClr val="FFFFFF"/>
                </a:highlight>
              </a:rPr>
              <a:t> (Vol. 39, No. 2, pp. 701-727).</a:t>
            </a:r>
            <a:endParaRPr/>
          </a:p>
        </p:txBody>
      </p:sp>
      <p:sp>
        <p:nvSpPr>
          <p:cNvPr id="219" name="Google Shape;219;p26"/>
          <p:cNvSpPr txBox="1"/>
          <p:nvPr/>
        </p:nvSpPr>
        <p:spPr>
          <a:xfrm>
            <a:off x="3209425" y="2371650"/>
            <a:ext cx="264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674EA7"/>
                </a:solidFill>
              </a:rPr>
              <a:t>Reconstruction + Rendering</a:t>
            </a:r>
            <a:endParaRPr b="1">
              <a:solidFill>
                <a:srgbClr val="674EA7"/>
              </a:solidFill>
            </a:endParaRPr>
          </a:p>
        </p:txBody>
      </p:sp>
      <p:sp>
        <p:nvSpPr>
          <p:cNvPr id="220" name="Google Shape;220;p26"/>
          <p:cNvSpPr txBox="1"/>
          <p:nvPr/>
        </p:nvSpPr>
        <p:spPr>
          <a:xfrm>
            <a:off x="248100" y="3667900"/>
            <a:ext cx="845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674EA7"/>
                </a:solidFill>
              </a:rPr>
              <a:t>Control</a:t>
            </a:r>
            <a:endParaRPr b="1">
              <a:solidFill>
                <a:srgbClr val="674EA7"/>
              </a:solidFill>
            </a:endParaRPr>
          </a:p>
        </p:txBody>
      </p:sp>
      <p:sp>
        <p:nvSpPr>
          <p:cNvPr id="221" name="Google Shape;221;p26"/>
          <p:cNvSpPr txBox="1"/>
          <p:nvPr/>
        </p:nvSpPr>
        <p:spPr>
          <a:xfrm>
            <a:off x="1449663" y="3560200"/>
            <a:ext cx="1890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674EA7"/>
                </a:solidFill>
              </a:rPr>
              <a:t>Computer Graphics Modules</a:t>
            </a:r>
            <a:endParaRPr b="1">
              <a:solidFill>
                <a:srgbClr val="674EA7"/>
              </a:solidFill>
            </a:endParaRPr>
          </a:p>
        </p:txBody>
      </p:sp>
      <p:sp>
        <p:nvSpPr>
          <p:cNvPr id="222" name="Google Shape;222;p26"/>
          <p:cNvSpPr txBox="1"/>
          <p:nvPr/>
        </p:nvSpPr>
        <p:spPr>
          <a:xfrm>
            <a:off x="3402100" y="3560200"/>
            <a:ext cx="18075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674EA7"/>
                </a:solidFill>
              </a:rPr>
              <a:t>Explicit vs Implicit control</a:t>
            </a:r>
            <a:endParaRPr b="1">
              <a:solidFill>
                <a:srgbClr val="674EA7"/>
              </a:solidFill>
            </a:endParaRPr>
          </a:p>
        </p:txBody>
      </p:sp>
      <p:sp>
        <p:nvSpPr>
          <p:cNvPr id="223" name="Google Shape;223;p26"/>
          <p:cNvSpPr txBox="1"/>
          <p:nvPr/>
        </p:nvSpPr>
        <p:spPr>
          <a:xfrm>
            <a:off x="5750725" y="3560200"/>
            <a:ext cx="1607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674EA7"/>
                </a:solidFill>
              </a:rPr>
              <a:t>Multimodal synthesis</a:t>
            </a:r>
            <a:endParaRPr b="1">
              <a:solidFill>
                <a:srgbClr val="674EA7"/>
              </a:solidFill>
            </a:endParaRPr>
          </a:p>
        </p:txBody>
      </p:sp>
      <p:sp>
        <p:nvSpPr>
          <p:cNvPr id="224" name="Google Shape;224;p26"/>
          <p:cNvSpPr txBox="1"/>
          <p:nvPr/>
        </p:nvSpPr>
        <p:spPr>
          <a:xfrm>
            <a:off x="7458750" y="3667900"/>
            <a:ext cx="1300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674EA7"/>
                </a:solidFill>
              </a:rPr>
              <a:t>Generality</a:t>
            </a:r>
            <a:endParaRPr b="1">
              <a:solidFill>
                <a:srgbClr val="674EA7"/>
              </a:solidFill>
            </a:endParaRPr>
          </a:p>
        </p:txBody>
      </p:sp>
      <p:cxnSp>
        <p:nvCxnSpPr>
          <p:cNvPr id="225" name="Google Shape;225;p26"/>
          <p:cNvCxnSpPr>
            <a:stCxn id="219" idx="2"/>
            <a:endCxn id="220" idx="0"/>
          </p:cNvCxnSpPr>
          <p:nvPr/>
        </p:nvCxnSpPr>
        <p:spPr>
          <a:xfrm flipH="1">
            <a:off x="670675" y="2771850"/>
            <a:ext cx="3863100" cy="896100"/>
          </a:xfrm>
          <a:prstGeom prst="straightConnector1">
            <a:avLst/>
          </a:prstGeom>
          <a:noFill/>
          <a:ln cap="flat" cmpd="sng" w="9525">
            <a:solidFill>
              <a:schemeClr val="dk2"/>
            </a:solidFill>
            <a:prstDash val="solid"/>
            <a:round/>
            <a:headEnd len="med" w="med" type="none"/>
            <a:tailEnd len="med" w="med" type="triangle"/>
          </a:ln>
        </p:spPr>
      </p:cxnSp>
      <p:cxnSp>
        <p:nvCxnSpPr>
          <p:cNvPr id="226" name="Google Shape;226;p26"/>
          <p:cNvCxnSpPr>
            <a:stCxn id="219" idx="2"/>
          </p:cNvCxnSpPr>
          <p:nvPr/>
        </p:nvCxnSpPr>
        <p:spPr>
          <a:xfrm flipH="1">
            <a:off x="2732875" y="2771850"/>
            <a:ext cx="1800900" cy="816000"/>
          </a:xfrm>
          <a:prstGeom prst="straightConnector1">
            <a:avLst/>
          </a:prstGeom>
          <a:noFill/>
          <a:ln cap="flat" cmpd="sng" w="9525">
            <a:solidFill>
              <a:schemeClr val="dk2"/>
            </a:solidFill>
            <a:prstDash val="solid"/>
            <a:round/>
            <a:headEnd len="med" w="med" type="none"/>
            <a:tailEnd len="med" w="med" type="triangle"/>
          </a:ln>
        </p:spPr>
      </p:cxnSp>
      <p:cxnSp>
        <p:nvCxnSpPr>
          <p:cNvPr id="227" name="Google Shape;227;p26"/>
          <p:cNvCxnSpPr>
            <a:stCxn id="219" idx="2"/>
            <a:endCxn id="222" idx="0"/>
          </p:cNvCxnSpPr>
          <p:nvPr/>
        </p:nvCxnSpPr>
        <p:spPr>
          <a:xfrm flipH="1">
            <a:off x="4305775" y="2771850"/>
            <a:ext cx="228000" cy="788400"/>
          </a:xfrm>
          <a:prstGeom prst="straightConnector1">
            <a:avLst/>
          </a:prstGeom>
          <a:noFill/>
          <a:ln cap="flat" cmpd="sng" w="9525">
            <a:solidFill>
              <a:schemeClr val="dk2"/>
            </a:solidFill>
            <a:prstDash val="solid"/>
            <a:round/>
            <a:headEnd len="med" w="med" type="none"/>
            <a:tailEnd len="med" w="med" type="triangle"/>
          </a:ln>
        </p:spPr>
      </p:cxnSp>
      <p:cxnSp>
        <p:nvCxnSpPr>
          <p:cNvPr id="228" name="Google Shape;228;p26"/>
          <p:cNvCxnSpPr>
            <a:stCxn id="219" idx="2"/>
          </p:cNvCxnSpPr>
          <p:nvPr/>
        </p:nvCxnSpPr>
        <p:spPr>
          <a:xfrm>
            <a:off x="4533775" y="2771850"/>
            <a:ext cx="1646700" cy="703800"/>
          </a:xfrm>
          <a:prstGeom prst="straightConnector1">
            <a:avLst/>
          </a:prstGeom>
          <a:noFill/>
          <a:ln cap="flat" cmpd="sng" w="9525">
            <a:solidFill>
              <a:schemeClr val="dk2"/>
            </a:solidFill>
            <a:prstDash val="solid"/>
            <a:round/>
            <a:headEnd len="med" w="med" type="none"/>
            <a:tailEnd len="med" w="med" type="triangle"/>
          </a:ln>
        </p:spPr>
      </p:cxnSp>
      <p:cxnSp>
        <p:nvCxnSpPr>
          <p:cNvPr id="229" name="Google Shape;229;p26"/>
          <p:cNvCxnSpPr>
            <a:stCxn id="219" idx="2"/>
            <a:endCxn id="224" idx="0"/>
          </p:cNvCxnSpPr>
          <p:nvPr/>
        </p:nvCxnSpPr>
        <p:spPr>
          <a:xfrm>
            <a:off x="4533775" y="2771850"/>
            <a:ext cx="3575100" cy="8961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Retaining Realism on the Natural Image Manifold</a:t>
            </a:r>
            <a:endParaRPr/>
          </a:p>
        </p:txBody>
      </p:sp>
      <p:sp>
        <p:nvSpPr>
          <p:cNvPr id="235" name="Google Shape;235;p2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dk1"/>
                </a:solidFill>
              </a:rPr>
              <a:t>Generative approaches:</a:t>
            </a:r>
            <a:endParaRPr>
              <a:solidFill>
                <a:schemeClr val="dk1"/>
              </a:solidFill>
            </a:endParaRPr>
          </a:p>
          <a:p>
            <a:pPr indent="0" lvl="0" marL="0" rtl="0" algn="l">
              <a:spcBef>
                <a:spcPts val="1200"/>
              </a:spcBef>
              <a:spcAft>
                <a:spcPts val="0"/>
              </a:spcAft>
              <a:buNone/>
            </a:pPr>
            <a:r>
              <a:rPr lang="en">
                <a:solidFill>
                  <a:schemeClr val="dk1"/>
                </a:solidFill>
              </a:rPr>
              <a:t>	Not photo-realistic</a:t>
            </a:r>
            <a:endParaRPr>
              <a:solidFill>
                <a:schemeClr val="dk1"/>
              </a:solidFill>
            </a:endParaRPr>
          </a:p>
          <a:p>
            <a:pPr indent="0" lvl="0" marL="0" rtl="0" algn="l">
              <a:spcBef>
                <a:spcPts val="1200"/>
              </a:spcBef>
              <a:spcAft>
                <a:spcPts val="1200"/>
              </a:spcAft>
              <a:buNone/>
            </a:pPr>
            <a:r>
              <a:rPr lang="en">
                <a:solidFill>
                  <a:schemeClr val="dk1"/>
                </a:solidFill>
              </a:rPr>
              <a:t>	Generates by random sampling of latent vector space</a:t>
            </a:r>
            <a:endParaRPr>
              <a:solidFill>
                <a:schemeClr val="dk1"/>
              </a:solidFill>
            </a:endParaRPr>
          </a:p>
        </p:txBody>
      </p:sp>
      <p:sp>
        <p:nvSpPr>
          <p:cNvPr id="236" name="Google Shape;236;p27"/>
          <p:cNvSpPr txBox="1"/>
          <p:nvPr/>
        </p:nvSpPr>
        <p:spPr>
          <a:xfrm>
            <a:off x="98100" y="4645075"/>
            <a:ext cx="9144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222222"/>
                </a:solidFill>
                <a:highlight>
                  <a:srgbClr val="FFFFFF"/>
                </a:highlight>
              </a:rPr>
              <a:t>Zhu, J. Y., Krähenbühl, P., Shechtman, E., &amp; Efros, A. A. (2016, October). Generative visual manipulation on the natural image manifold. In </a:t>
            </a:r>
            <a:r>
              <a:rPr i="1" lang="en" sz="1000">
                <a:solidFill>
                  <a:srgbClr val="222222"/>
                </a:solidFill>
                <a:highlight>
                  <a:srgbClr val="FFFFFF"/>
                </a:highlight>
              </a:rPr>
              <a:t>European conference on computer vision</a:t>
            </a:r>
            <a:r>
              <a:rPr lang="en" sz="1000">
                <a:solidFill>
                  <a:srgbClr val="222222"/>
                </a:solidFill>
                <a:highlight>
                  <a:srgbClr val="FFFFFF"/>
                </a:highlight>
              </a:rPr>
              <a:t> (pp. 597-613). Springer, Cham.</a:t>
            </a:r>
            <a:endParaRPr/>
          </a:p>
        </p:txBody>
      </p:sp>
      <p:sp>
        <p:nvSpPr>
          <p:cNvPr id="237" name="Google Shape;237;p27"/>
          <p:cNvSpPr txBox="1"/>
          <p:nvPr/>
        </p:nvSpPr>
        <p:spPr>
          <a:xfrm>
            <a:off x="2028900" y="3121800"/>
            <a:ext cx="7441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674EA7"/>
                </a:solidFill>
              </a:rPr>
              <a:t>Cannot manipulate visual content in a user-controlled manner!</a:t>
            </a:r>
            <a:endParaRPr b="1">
              <a:solidFill>
                <a:srgbClr val="674EA7"/>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2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solidFill>
                  <a:schemeClr val="dk1"/>
                </a:solidFill>
              </a:rPr>
              <a:t>Use GAN to learn the manifold of natural images but not for generation. </a:t>
            </a:r>
            <a:endParaRPr>
              <a:solidFill>
                <a:schemeClr val="dk1"/>
              </a:solidFill>
            </a:endParaRPr>
          </a:p>
        </p:txBody>
      </p:sp>
      <p:sp>
        <p:nvSpPr>
          <p:cNvPr id="243" name="Google Shape;243;p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Retaining Realism on the Natural Image Manifold</a:t>
            </a:r>
            <a:endParaRPr/>
          </a:p>
        </p:txBody>
      </p:sp>
      <p:sp>
        <p:nvSpPr>
          <p:cNvPr id="244" name="Google Shape;244;p28"/>
          <p:cNvSpPr txBox="1"/>
          <p:nvPr/>
        </p:nvSpPr>
        <p:spPr>
          <a:xfrm>
            <a:off x="98100" y="4645075"/>
            <a:ext cx="9144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222222"/>
                </a:solidFill>
                <a:highlight>
                  <a:srgbClr val="FFFFFF"/>
                </a:highlight>
              </a:rPr>
              <a:t>Zhu, J. Y., Krähenbühl, P., Shechtman, E., &amp; Efros, A. A. (2016, October). Generative visual manipulation on the natural image manifold. In </a:t>
            </a:r>
            <a:r>
              <a:rPr i="1" lang="en" sz="1000">
                <a:solidFill>
                  <a:srgbClr val="222222"/>
                </a:solidFill>
                <a:highlight>
                  <a:srgbClr val="FFFFFF"/>
                </a:highlight>
              </a:rPr>
              <a:t>European conference on computer vision</a:t>
            </a:r>
            <a:r>
              <a:rPr lang="en" sz="1000">
                <a:solidFill>
                  <a:srgbClr val="222222"/>
                </a:solidFill>
                <a:highlight>
                  <a:srgbClr val="FFFFFF"/>
                </a:highlight>
              </a:rPr>
              <a:t> (pp. 597-613). Springer, Cham.</a:t>
            </a:r>
            <a:endParaRPr/>
          </a:p>
        </p:txBody>
      </p:sp>
      <p:pic>
        <p:nvPicPr>
          <p:cNvPr id="245" name="Google Shape;245;p28"/>
          <p:cNvPicPr preferRelativeResize="0"/>
          <p:nvPr/>
        </p:nvPicPr>
        <p:blipFill rotWithShape="1">
          <a:blip r:embed="rId3">
            <a:alphaModFix/>
          </a:blip>
          <a:srcRect b="26253" l="29448" r="8631" t="30006"/>
          <a:stretch/>
        </p:blipFill>
        <p:spPr>
          <a:xfrm>
            <a:off x="1433438" y="1709823"/>
            <a:ext cx="6473323" cy="25721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2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dk1"/>
                </a:solidFill>
              </a:rPr>
              <a:t>GAN as a manifold approximation</a:t>
            </a:r>
            <a:endParaRPr>
              <a:solidFill>
                <a:schemeClr val="dk1"/>
              </a:solidFill>
            </a:endParaRPr>
          </a:p>
          <a:p>
            <a:pPr indent="0" lvl="0" marL="0" rtl="0" algn="l">
              <a:spcBef>
                <a:spcPts val="1200"/>
              </a:spcBef>
              <a:spcAft>
                <a:spcPts val="0"/>
              </a:spcAft>
              <a:buNone/>
            </a:pPr>
            <a:r>
              <a:rPr lang="en">
                <a:solidFill>
                  <a:schemeClr val="dk1"/>
                </a:solidFill>
              </a:rPr>
              <a:t>	Produces high quality samples</a:t>
            </a:r>
            <a:endParaRPr>
              <a:solidFill>
                <a:schemeClr val="dk1"/>
              </a:solidFill>
            </a:endParaRPr>
          </a:p>
          <a:p>
            <a:pPr indent="0" lvl="0" marL="0" rtl="0" algn="l">
              <a:spcBef>
                <a:spcPts val="1200"/>
              </a:spcBef>
              <a:spcAft>
                <a:spcPts val="0"/>
              </a:spcAft>
              <a:buNone/>
            </a:pPr>
            <a:r>
              <a:rPr lang="en">
                <a:solidFill>
                  <a:schemeClr val="dk1"/>
                </a:solidFill>
              </a:rPr>
              <a:t>	Euclidean distance -&gt; perceptually meaningful visual similarity</a:t>
            </a:r>
            <a:endParaRPr>
              <a:solidFill>
                <a:schemeClr val="dk1"/>
              </a:solidFill>
            </a:endParaRPr>
          </a:p>
          <a:p>
            <a:pPr indent="0" lvl="0" marL="0" rtl="0" algn="l">
              <a:spcBef>
                <a:spcPts val="1200"/>
              </a:spcBef>
              <a:spcAft>
                <a:spcPts val="1200"/>
              </a:spcAft>
              <a:buNone/>
            </a:pPr>
            <a:r>
              <a:t/>
            </a:r>
            <a:endParaRPr>
              <a:solidFill>
                <a:schemeClr val="dk1"/>
              </a:solidFill>
            </a:endParaRPr>
          </a:p>
        </p:txBody>
      </p:sp>
      <p:sp>
        <p:nvSpPr>
          <p:cNvPr id="251" name="Google Shape;251;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Retaining Realism on the Natural Image Manifold</a:t>
            </a:r>
            <a:endParaRPr/>
          </a:p>
        </p:txBody>
      </p:sp>
      <p:pic>
        <p:nvPicPr>
          <p:cNvPr id="252" name="Google Shape;252;p29"/>
          <p:cNvPicPr preferRelativeResize="0"/>
          <p:nvPr/>
        </p:nvPicPr>
        <p:blipFill rotWithShape="1">
          <a:blip r:embed="rId3">
            <a:alphaModFix/>
          </a:blip>
          <a:srcRect b="31027" l="29136" r="5078" t="38455"/>
          <a:stretch/>
        </p:blipFill>
        <p:spPr>
          <a:xfrm>
            <a:off x="561275" y="2543525"/>
            <a:ext cx="8271024" cy="2158299"/>
          </a:xfrm>
          <a:prstGeom prst="rect">
            <a:avLst/>
          </a:prstGeom>
          <a:noFill/>
          <a:ln>
            <a:noFill/>
          </a:ln>
        </p:spPr>
      </p:pic>
      <p:sp>
        <p:nvSpPr>
          <p:cNvPr id="253" name="Google Shape;253;p29"/>
          <p:cNvSpPr txBox="1"/>
          <p:nvPr/>
        </p:nvSpPr>
        <p:spPr>
          <a:xfrm>
            <a:off x="98100" y="4645075"/>
            <a:ext cx="9144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222222"/>
                </a:solidFill>
                <a:highlight>
                  <a:srgbClr val="FFFFFF"/>
                </a:highlight>
              </a:rPr>
              <a:t>Zhu, J. Y., Krähenbühl, P., Shechtman, E., &amp; Efros, A. A. (2016, October). Generative visual manipulation on the natural image manifold. In </a:t>
            </a:r>
            <a:r>
              <a:rPr i="1" lang="en" sz="1000">
                <a:solidFill>
                  <a:srgbClr val="222222"/>
                </a:solidFill>
                <a:highlight>
                  <a:srgbClr val="FFFFFF"/>
                </a:highlight>
              </a:rPr>
              <a:t>European conference on computer vision</a:t>
            </a:r>
            <a:r>
              <a:rPr lang="en" sz="1000">
                <a:solidFill>
                  <a:srgbClr val="222222"/>
                </a:solidFill>
                <a:highlight>
                  <a:srgbClr val="FFFFFF"/>
                </a:highlight>
              </a:rPr>
              <a:t> (pp. 597-613). Springer, Cham.</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Retaining Realism on the Natural Image Manifold</a:t>
            </a:r>
            <a:endParaRPr/>
          </a:p>
        </p:txBody>
      </p:sp>
      <p:sp>
        <p:nvSpPr>
          <p:cNvPr id="259" name="Google Shape;259;p30"/>
          <p:cNvSpPr/>
          <p:nvPr/>
        </p:nvSpPr>
        <p:spPr>
          <a:xfrm>
            <a:off x="1019575" y="1824700"/>
            <a:ext cx="1569600" cy="953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1200"/>
              </a:spcAft>
              <a:buClr>
                <a:schemeClr val="dk1"/>
              </a:buClr>
              <a:buSzPts val="1100"/>
              <a:buFont typeface="Arial"/>
              <a:buNone/>
            </a:pPr>
            <a:r>
              <a:rPr lang="en">
                <a:solidFill>
                  <a:schemeClr val="dk1"/>
                </a:solidFill>
              </a:rPr>
              <a:t>Real photo</a:t>
            </a:r>
            <a:endParaRPr/>
          </a:p>
        </p:txBody>
      </p:sp>
      <p:sp>
        <p:nvSpPr>
          <p:cNvPr id="260" name="Google Shape;260;p30"/>
          <p:cNvSpPr/>
          <p:nvPr/>
        </p:nvSpPr>
        <p:spPr>
          <a:xfrm>
            <a:off x="3534175" y="1824650"/>
            <a:ext cx="1569600" cy="953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1200"/>
              </a:spcAft>
              <a:buNone/>
            </a:pPr>
            <a:r>
              <a:rPr lang="en">
                <a:solidFill>
                  <a:schemeClr val="dk1"/>
                </a:solidFill>
              </a:rPr>
              <a:t>P</a:t>
            </a:r>
            <a:r>
              <a:rPr lang="en">
                <a:solidFill>
                  <a:schemeClr val="dk1"/>
                </a:solidFill>
              </a:rPr>
              <a:t>roject to approximation of image manifold</a:t>
            </a:r>
            <a:endParaRPr/>
          </a:p>
        </p:txBody>
      </p:sp>
      <p:sp>
        <p:nvSpPr>
          <p:cNvPr id="261" name="Google Shape;261;p30"/>
          <p:cNvSpPr txBox="1"/>
          <p:nvPr>
            <p:ph idx="1" type="body"/>
          </p:nvPr>
        </p:nvSpPr>
        <p:spPr>
          <a:xfrm>
            <a:off x="3613775" y="2862300"/>
            <a:ext cx="1806600" cy="953100"/>
          </a:xfrm>
          <a:prstGeom prst="rect">
            <a:avLst/>
          </a:prstGeom>
        </p:spPr>
        <p:txBody>
          <a:bodyPr anchorCtr="0" anchor="t" bIns="91425" lIns="91425" spcFirstLastPara="1" rIns="91425" wrap="square" tIns="91425">
            <a:normAutofit fontScale="77500"/>
          </a:bodyPr>
          <a:lstStyle/>
          <a:p>
            <a:pPr indent="0" lvl="0" marL="0" rtl="0" algn="l">
              <a:spcBef>
                <a:spcPts val="0"/>
              </a:spcBef>
              <a:spcAft>
                <a:spcPts val="1200"/>
              </a:spcAft>
              <a:buNone/>
            </a:pPr>
            <a:r>
              <a:rPr lang="en">
                <a:solidFill>
                  <a:schemeClr val="dk1"/>
                </a:solidFill>
              </a:rPr>
              <a:t>Find closest latent vector of the GAN to the original image</a:t>
            </a:r>
            <a:endParaRPr>
              <a:solidFill>
                <a:schemeClr val="dk1"/>
              </a:solidFill>
            </a:endParaRPr>
          </a:p>
        </p:txBody>
      </p:sp>
      <p:sp>
        <p:nvSpPr>
          <p:cNvPr id="262" name="Google Shape;262;p30"/>
          <p:cNvSpPr/>
          <p:nvPr/>
        </p:nvSpPr>
        <p:spPr>
          <a:xfrm>
            <a:off x="6124975" y="1824650"/>
            <a:ext cx="1569600" cy="953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1200"/>
              </a:spcAft>
              <a:buNone/>
            </a:pPr>
            <a:r>
              <a:rPr lang="en">
                <a:solidFill>
                  <a:schemeClr val="dk1"/>
                </a:solidFill>
              </a:rPr>
              <a:t>Update latent vector</a:t>
            </a:r>
            <a:endParaRPr/>
          </a:p>
        </p:txBody>
      </p:sp>
      <p:sp>
        <p:nvSpPr>
          <p:cNvPr id="263" name="Google Shape;263;p30"/>
          <p:cNvSpPr txBox="1"/>
          <p:nvPr>
            <p:ph idx="1" type="body"/>
          </p:nvPr>
        </p:nvSpPr>
        <p:spPr>
          <a:xfrm>
            <a:off x="6204575" y="2862300"/>
            <a:ext cx="1806600" cy="953100"/>
          </a:xfrm>
          <a:prstGeom prst="rect">
            <a:avLst/>
          </a:prstGeom>
        </p:spPr>
        <p:txBody>
          <a:bodyPr anchorCtr="0" anchor="t" bIns="91425" lIns="91425" spcFirstLastPara="1" rIns="91425" wrap="square" tIns="91425">
            <a:normAutofit fontScale="77500"/>
          </a:bodyPr>
          <a:lstStyle/>
          <a:p>
            <a:pPr indent="0" lvl="0" marL="0" rtl="0" algn="l">
              <a:spcBef>
                <a:spcPts val="0"/>
              </a:spcBef>
              <a:spcAft>
                <a:spcPts val="1200"/>
              </a:spcAft>
              <a:buNone/>
            </a:pPr>
            <a:r>
              <a:rPr lang="en">
                <a:solidFill>
                  <a:schemeClr val="dk1"/>
                </a:solidFill>
              </a:rPr>
              <a:t>Satisfy user edits, as well as stay close to real manifold</a:t>
            </a:r>
            <a:endParaRPr>
              <a:solidFill>
                <a:schemeClr val="dk1"/>
              </a:solidFill>
            </a:endParaRPr>
          </a:p>
        </p:txBody>
      </p:sp>
      <p:sp>
        <p:nvSpPr>
          <p:cNvPr id="264" name="Google Shape;264;p30"/>
          <p:cNvSpPr/>
          <p:nvPr/>
        </p:nvSpPr>
        <p:spPr>
          <a:xfrm>
            <a:off x="2620225" y="2161100"/>
            <a:ext cx="882900" cy="280200"/>
          </a:xfrm>
          <a:prstGeom prst="rightArrow">
            <a:avLst>
              <a:gd fmla="val 50000" name="adj1"/>
              <a:gd fmla="val 50000" name="adj2"/>
            </a:avLst>
          </a:prstGeom>
          <a:solidFill>
            <a:srgbClr val="4A86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30"/>
          <p:cNvSpPr/>
          <p:nvPr/>
        </p:nvSpPr>
        <p:spPr>
          <a:xfrm>
            <a:off x="5134825" y="2161100"/>
            <a:ext cx="882900" cy="280200"/>
          </a:xfrm>
          <a:prstGeom prst="rightArrow">
            <a:avLst>
              <a:gd fmla="val 50000" name="adj1"/>
              <a:gd fmla="val 50000" name="adj2"/>
            </a:avLst>
          </a:prstGeom>
          <a:solidFill>
            <a:srgbClr val="4A86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30"/>
          <p:cNvSpPr txBox="1"/>
          <p:nvPr/>
        </p:nvSpPr>
        <p:spPr>
          <a:xfrm>
            <a:off x="98100" y="4645075"/>
            <a:ext cx="9144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222222"/>
                </a:solidFill>
                <a:highlight>
                  <a:srgbClr val="FFFFFF"/>
                </a:highlight>
              </a:rPr>
              <a:t>Zhu, J. Y., Krähenbühl, P., Shechtman, E., &amp; Efros, A. A. (2016, October). Generative visual manipulation on the natural image manifold. In </a:t>
            </a:r>
            <a:r>
              <a:rPr i="1" lang="en" sz="1000">
                <a:solidFill>
                  <a:srgbClr val="222222"/>
                </a:solidFill>
                <a:highlight>
                  <a:srgbClr val="FFFFFF"/>
                </a:highlight>
              </a:rPr>
              <a:t>European conference on computer vision</a:t>
            </a:r>
            <a:r>
              <a:rPr lang="en" sz="1000">
                <a:solidFill>
                  <a:srgbClr val="222222"/>
                </a:solidFill>
                <a:highlight>
                  <a:srgbClr val="FFFFFF"/>
                </a:highlight>
              </a:rPr>
              <a:t> (pp. 597-613). Springer, Cham.</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31"/>
          <p:cNvSpPr txBox="1"/>
          <p:nvPr/>
        </p:nvSpPr>
        <p:spPr>
          <a:xfrm>
            <a:off x="56075" y="4568875"/>
            <a:ext cx="9144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222222"/>
                </a:solidFill>
                <a:highlight>
                  <a:srgbClr val="FFFFFF"/>
                </a:highlight>
              </a:rPr>
              <a:t>Eslami, S. A., Rezende, D. J., Besse, F., Viola, F., Morcos, A. S., Garnelo, M., ... &amp; Hassabis, D. (2018). Neural scene representation and rendering. </a:t>
            </a:r>
            <a:r>
              <a:rPr i="1" lang="en" sz="1000">
                <a:solidFill>
                  <a:srgbClr val="222222"/>
                </a:solidFill>
                <a:highlight>
                  <a:srgbClr val="FFFFFF"/>
                </a:highlight>
              </a:rPr>
              <a:t>Science</a:t>
            </a:r>
            <a:r>
              <a:rPr lang="en" sz="1000">
                <a:solidFill>
                  <a:srgbClr val="222222"/>
                </a:solidFill>
                <a:highlight>
                  <a:srgbClr val="FFFFFF"/>
                </a:highlight>
              </a:rPr>
              <a:t>, </a:t>
            </a:r>
            <a:r>
              <a:rPr i="1" lang="en" sz="1000">
                <a:solidFill>
                  <a:srgbClr val="222222"/>
                </a:solidFill>
                <a:highlight>
                  <a:srgbClr val="FFFFFF"/>
                </a:highlight>
              </a:rPr>
              <a:t>360</a:t>
            </a:r>
            <a:r>
              <a:rPr lang="en" sz="1000">
                <a:solidFill>
                  <a:srgbClr val="222222"/>
                </a:solidFill>
                <a:highlight>
                  <a:srgbClr val="FFFFFF"/>
                </a:highlight>
              </a:rPr>
              <a:t>(6394), 1204-1210.</a:t>
            </a:r>
            <a:endParaRPr/>
          </a:p>
        </p:txBody>
      </p:sp>
      <p:sp>
        <p:nvSpPr>
          <p:cNvPr id="272" name="Google Shape;272;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Neural Scene Representation and Rendering</a:t>
            </a:r>
            <a:endParaRPr/>
          </a:p>
        </p:txBody>
      </p:sp>
      <p:pic>
        <p:nvPicPr>
          <p:cNvPr id="273" name="Google Shape;273;p31"/>
          <p:cNvPicPr preferRelativeResize="0"/>
          <p:nvPr/>
        </p:nvPicPr>
        <p:blipFill>
          <a:blip r:embed="rId3">
            <a:alphaModFix/>
          </a:blip>
          <a:stretch>
            <a:fillRect/>
          </a:stretch>
        </p:blipFill>
        <p:spPr>
          <a:xfrm>
            <a:off x="3728675" y="1877550"/>
            <a:ext cx="1798800" cy="1831505"/>
          </a:xfrm>
          <a:prstGeom prst="rect">
            <a:avLst/>
          </a:prstGeom>
          <a:noFill/>
          <a:ln>
            <a:noFill/>
          </a:ln>
        </p:spPr>
      </p:pic>
      <p:sp>
        <p:nvSpPr>
          <p:cNvPr id="274" name="Google Shape;274;p31"/>
          <p:cNvSpPr txBox="1"/>
          <p:nvPr/>
        </p:nvSpPr>
        <p:spPr>
          <a:xfrm>
            <a:off x="642950" y="1694300"/>
            <a:ext cx="27207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rgbClr val="222222"/>
                </a:solidFill>
                <a:highlight>
                  <a:srgbClr val="FFFFFF"/>
                </a:highlight>
              </a:rPr>
              <a:t>Three legs of a table?</a:t>
            </a:r>
            <a:endParaRPr sz="1600"/>
          </a:p>
        </p:txBody>
      </p:sp>
      <p:sp>
        <p:nvSpPr>
          <p:cNvPr id="275" name="Google Shape;275;p31"/>
          <p:cNvSpPr txBox="1"/>
          <p:nvPr/>
        </p:nvSpPr>
        <p:spPr>
          <a:xfrm>
            <a:off x="499275" y="2801975"/>
            <a:ext cx="2720700" cy="116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rgbClr val="222222"/>
                </a:solidFill>
                <a:highlight>
                  <a:srgbClr val="FFFFFF"/>
                </a:highlight>
              </a:rPr>
              <a:t>Sketch a room’s layout or imagine another perspective by just seeing a part!</a:t>
            </a:r>
            <a:endParaRPr sz="1600"/>
          </a:p>
        </p:txBody>
      </p:sp>
      <p:sp>
        <p:nvSpPr>
          <p:cNvPr id="276" name="Google Shape;276;p31"/>
          <p:cNvSpPr txBox="1"/>
          <p:nvPr/>
        </p:nvSpPr>
        <p:spPr>
          <a:xfrm>
            <a:off x="6280925" y="2233200"/>
            <a:ext cx="27207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t>Can learn with limited data!</a:t>
            </a:r>
            <a:endParaRPr sz="1600"/>
          </a:p>
          <a:p>
            <a:pPr indent="0" lvl="0" marL="0" rtl="0" algn="ctr">
              <a:spcBef>
                <a:spcPts val="0"/>
              </a:spcBef>
              <a:spcAft>
                <a:spcPts val="0"/>
              </a:spcAft>
              <a:buNone/>
            </a:pPr>
            <a:r>
              <a:rPr b="1" lang="en" sz="1600"/>
              <a:t>Learning to see</a:t>
            </a:r>
            <a:endParaRPr b="1" sz="16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Problem Statement</a:t>
            </a:r>
            <a:endParaRPr/>
          </a:p>
        </p:txBody>
      </p:sp>
      <p:pic>
        <p:nvPicPr>
          <p:cNvPr id="62" name="Google Shape;62;p14"/>
          <p:cNvPicPr preferRelativeResize="0"/>
          <p:nvPr/>
        </p:nvPicPr>
        <p:blipFill rotWithShape="1">
          <a:blip r:embed="rId3">
            <a:alphaModFix/>
          </a:blip>
          <a:srcRect b="42689" l="60953" r="33649" t="51118"/>
          <a:stretch/>
        </p:blipFill>
        <p:spPr>
          <a:xfrm>
            <a:off x="660400" y="2943150"/>
            <a:ext cx="2270275" cy="1465101"/>
          </a:xfrm>
          <a:prstGeom prst="rect">
            <a:avLst/>
          </a:prstGeom>
          <a:noFill/>
          <a:ln>
            <a:noFill/>
          </a:ln>
        </p:spPr>
      </p:pic>
      <p:sp>
        <p:nvSpPr>
          <p:cNvPr id="63" name="Google Shape;63;p14"/>
          <p:cNvSpPr txBox="1"/>
          <p:nvPr/>
        </p:nvSpPr>
        <p:spPr>
          <a:xfrm>
            <a:off x="663825" y="4470800"/>
            <a:ext cx="26769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2 random videos from the dataset</a:t>
            </a:r>
            <a:endParaRPr i="1"/>
          </a:p>
        </p:txBody>
      </p:sp>
      <p:sp>
        <p:nvSpPr>
          <p:cNvPr id="64" name="Google Shape;64;p14"/>
          <p:cNvSpPr/>
          <p:nvPr/>
        </p:nvSpPr>
        <p:spPr>
          <a:xfrm>
            <a:off x="4050325" y="2312475"/>
            <a:ext cx="2270400" cy="700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MODEL</a:t>
            </a:r>
            <a:endParaRPr/>
          </a:p>
        </p:txBody>
      </p:sp>
      <p:pic>
        <p:nvPicPr>
          <p:cNvPr id="65" name="Google Shape;65;p14"/>
          <p:cNvPicPr preferRelativeResize="0"/>
          <p:nvPr/>
        </p:nvPicPr>
        <p:blipFill rotWithShape="1">
          <a:blip r:embed="rId3">
            <a:alphaModFix/>
          </a:blip>
          <a:srcRect b="42701" l="66302" r="28783" t="50937"/>
          <a:stretch/>
        </p:blipFill>
        <p:spPr>
          <a:xfrm>
            <a:off x="761875" y="1303976"/>
            <a:ext cx="2067336" cy="1505336"/>
          </a:xfrm>
          <a:prstGeom prst="rect">
            <a:avLst/>
          </a:prstGeom>
          <a:noFill/>
          <a:ln>
            <a:noFill/>
          </a:ln>
        </p:spPr>
      </p:pic>
      <p:cxnSp>
        <p:nvCxnSpPr>
          <p:cNvPr id="66" name="Google Shape;66;p14"/>
          <p:cNvCxnSpPr>
            <a:stCxn id="65" idx="3"/>
            <a:endCxn id="64" idx="1"/>
          </p:cNvCxnSpPr>
          <p:nvPr/>
        </p:nvCxnSpPr>
        <p:spPr>
          <a:xfrm>
            <a:off x="2829211" y="2056644"/>
            <a:ext cx="1221000" cy="606300"/>
          </a:xfrm>
          <a:prstGeom prst="straightConnector1">
            <a:avLst/>
          </a:prstGeom>
          <a:noFill/>
          <a:ln cap="flat" cmpd="sng" w="9525">
            <a:solidFill>
              <a:schemeClr val="dk1"/>
            </a:solidFill>
            <a:prstDash val="solid"/>
            <a:round/>
            <a:headEnd len="med" w="med" type="none"/>
            <a:tailEnd len="med" w="med" type="triangle"/>
          </a:ln>
        </p:spPr>
      </p:cxnSp>
      <p:cxnSp>
        <p:nvCxnSpPr>
          <p:cNvPr id="67" name="Google Shape;67;p14"/>
          <p:cNvCxnSpPr>
            <a:stCxn id="62" idx="3"/>
            <a:endCxn id="64" idx="1"/>
          </p:cNvCxnSpPr>
          <p:nvPr/>
        </p:nvCxnSpPr>
        <p:spPr>
          <a:xfrm flipH="1" rot="10800000">
            <a:off x="2930675" y="2662901"/>
            <a:ext cx="1119600" cy="1012800"/>
          </a:xfrm>
          <a:prstGeom prst="straightConnector1">
            <a:avLst/>
          </a:prstGeom>
          <a:noFill/>
          <a:ln cap="flat" cmpd="sng" w="9525">
            <a:solidFill>
              <a:schemeClr val="dk1"/>
            </a:solidFill>
            <a:prstDash val="solid"/>
            <a:round/>
            <a:headEnd len="med" w="med" type="none"/>
            <a:tailEnd len="med" w="med" type="triangle"/>
          </a:ln>
        </p:spPr>
      </p:cxnSp>
      <p:sp>
        <p:nvSpPr>
          <p:cNvPr id="68" name="Google Shape;68;p14"/>
          <p:cNvSpPr/>
          <p:nvPr/>
        </p:nvSpPr>
        <p:spPr>
          <a:xfrm>
            <a:off x="6356675" y="2558625"/>
            <a:ext cx="1051200" cy="174600"/>
          </a:xfrm>
          <a:prstGeom prst="rightArrow">
            <a:avLst>
              <a:gd fmla="val 50000" name="adj1"/>
              <a:gd fmla="val 50000" name="adj2"/>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4"/>
          <p:cNvSpPr txBox="1"/>
          <p:nvPr/>
        </p:nvSpPr>
        <p:spPr>
          <a:xfrm>
            <a:off x="7008450" y="2132850"/>
            <a:ext cx="24246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Generate two videos:</a:t>
            </a:r>
            <a:endParaRPr/>
          </a:p>
          <a:p>
            <a:pPr indent="0" lvl="0" marL="0" rtl="0" algn="ctr">
              <a:spcBef>
                <a:spcPts val="0"/>
              </a:spcBef>
              <a:spcAft>
                <a:spcPts val="0"/>
              </a:spcAft>
              <a:buNone/>
            </a:pPr>
            <a:r>
              <a:rPr lang="en"/>
              <a:t>Agent 1 + BG2</a:t>
            </a:r>
            <a:endParaRPr/>
          </a:p>
          <a:p>
            <a:pPr indent="0" lvl="0" marL="0" rtl="0" algn="ctr">
              <a:spcBef>
                <a:spcPts val="0"/>
              </a:spcBef>
              <a:spcAft>
                <a:spcPts val="0"/>
              </a:spcAft>
              <a:buNone/>
            </a:pPr>
            <a:r>
              <a:rPr lang="en"/>
              <a:t>Agent 2 + BG 1</a:t>
            </a:r>
            <a:endParaRPr/>
          </a:p>
        </p:txBody>
      </p:sp>
      <p:sp>
        <p:nvSpPr>
          <p:cNvPr id="70" name="Google Shape;70;p14"/>
          <p:cNvSpPr txBox="1"/>
          <p:nvPr/>
        </p:nvSpPr>
        <p:spPr>
          <a:xfrm>
            <a:off x="5778650" y="3158700"/>
            <a:ext cx="3278400" cy="1908600"/>
          </a:xfrm>
          <a:prstGeom prst="rect">
            <a:avLst/>
          </a:prstGeom>
          <a:solidFill>
            <a:srgbClr val="D9D2E9"/>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Interpretation 1: Separate out ‘actor’ and ‘background’ !</a:t>
            </a:r>
            <a:endParaRPr/>
          </a:p>
          <a:p>
            <a:pPr indent="0" lvl="0" marL="0" rtl="0" algn="ctr">
              <a:spcBef>
                <a:spcPts val="0"/>
              </a:spcBef>
              <a:spcAft>
                <a:spcPts val="0"/>
              </a:spcAft>
              <a:buNone/>
            </a:pPr>
            <a:r>
              <a:rPr i="1" lang="en"/>
              <a:t>Actor should include context relevant to actor (e.g. human agent swimming in water)</a:t>
            </a:r>
            <a:endParaRPr i="1"/>
          </a:p>
          <a:p>
            <a:pPr indent="0" lvl="0" marL="0" rtl="0" algn="ctr">
              <a:spcBef>
                <a:spcPts val="0"/>
              </a:spcBef>
              <a:spcAft>
                <a:spcPts val="0"/>
              </a:spcAft>
              <a:buNone/>
            </a:pPr>
            <a:r>
              <a:rPr lang="en"/>
              <a:t>Interpretation 2: Disentangle features most relevant to action prediction and least relevant to action prediction</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32"/>
          <p:cNvSpPr txBox="1"/>
          <p:nvPr>
            <p:ph type="title"/>
          </p:nvPr>
        </p:nvSpPr>
        <p:spPr>
          <a:xfrm>
            <a:off x="311700" y="64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Generative Query Network</a:t>
            </a:r>
            <a:endParaRPr/>
          </a:p>
        </p:txBody>
      </p:sp>
      <p:sp>
        <p:nvSpPr>
          <p:cNvPr id="282" name="Google Shape;282;p32"/>
          <p:cNvSpPr txBox="1"/>
          <p:nvPr/>
        </p:nvSpPr>
        <p:spPr>
          <a:xfrm>
            <a:off x="56075" y="4568875"/>
            <a:ext cx="9144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222222"/>
                </a:solidFill>
                <a:highlight>
                  <a:srgbClr val="FFFFFF"/>
                </a:highlight>
              </a:rPr>
              <a:t>Eslami, S. A., Rezende, D. J., Besse, F., Viola, F., Morcos, A. S., Garnelo, M., ... &amp; Hassabis, D. (2018). Neural scene representation and rendering. </a:t>
            </a:r>
            <a:r>
              <a:rPr i="1" lang="en" sz="1000">
                <a:solidFill>
                  <a:srgbClr val="222222"/>
                </a:solidFill>
                <a:highlight>
                  <a:srgbClr val="FFFFFF"/>
                </a:highlight>
              </a:rPr>
              <a:t>Science</a:t>
            </a:r>
            <a:r>
              <a:rPr lang="en" sz="1000">
                <a:solidFill>
                  <a:srgbClr val="222222"/>
                </a:solidFill>
                <a:highlight>
                  <a:srgbClr val="FFFFFF"/>
                </a:highlight>
              </a:rPr>
              <a:t>, </a:t>
            </a:r>
            <a:r>
              <a:rPr i="1" lang="en" sz="1000">
                <a:solidFill>
                  <a:srgbClr val="222222"/>
                </a:solidFill>
                <a:highlight>
                  <a:srgbClr val="FFFFFF"/>
                </a:highlight>
              </a:rPr>
              <a:t>360</a:t>
            </a:r>
            <a:r>
              <a:rPr lang="en" sz="1000">
                <a:solidFill>
                  <a:srgbClr val="222222"/>
                </a:solidFill>
                <a:highlight>
                  <a:srgbClr val="FFFFFF"/>
                </a:highlight>
              </a:rPr>
              <a:t>(6394), 1204-1210.</a:t>
            </a:r>
            <a:endParaRPr/>
          </a:p>
        </p:txBody>
      </p:sp>
      <p:pic>
        <p:nvPicPr>
          <p:cNvPr id="283" name="Google Shape;283;p32"/>
          <p:cNvPicPr preferRelativeResize="0"/>
          <p:nvPr/>
        </p:nvPicPr>
        <p:blipFill rotWithShape="1">
          <a:blip r:embed="rId3">
            <a:alphaModFix/>
          </a:blip>
          <a:srcRect b="19253" l="0" r="0" t="16804"/>
          <a:stretch/>
        </p:blipFill>
        <p:spPr>
          <a:xfrm>
            <a:off x="894750" y="636724"/>
            <a:ext cx="7668400" cy="2758050"/>
          </a:xfrm>
          <a:prstGeom prst="rect">
            <a:avLst/>
          </a:prstGeom>
          <a:noFill/>
          <a:ln>
            <a:noFill/>
          </a:ln>
        </p:spPr>
      </p:pic>
      <p:sp>
        <p:nvSpPr>
          <p:cNvPr id="284" name="Google Shape;284;p32"/>
          <p:cNvSpPr txBox="1"/>
          <p:nvPr/>
        </p:nvSpPr>
        <p:spPr>
          <a:xfrm>
            <a:off x="1846100" y="3350775"/>
            <a:ext cx="3601800" cy="1262100"/>
          </a:xfrm>
          <a:prstGeom prst="rect">
            <a:avLst/>
          </a:prstGeom>
          <a:solidFill>
            <a:srgbClr val="F4CCCC"/>
          </a:solid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
              <a:t>Describes the underlying scene</a:t>
            </a:r>
            <a:endParaRPr/>
          </a:p>
          <a:p>
            <a:pPr indent="-317500" lvl="0" marL="457200" rtl="0" algn="l">
              <a:spcBef>
                <a:spcPts val="0"/>
              </a:spcBef>
              <a:spcAft>
                <a:spcPts val="0"/>
              </a:spcAft>
              <a:buSzPts val="1400"/>
              <a:buChar char="●"/>
            </a:pPr>
            <a:r>
              <a:rPr lang="en"/>
              <a:t>Query unknown </a:t>
            </a:r>
            <a:endParaRPr/>
          </a:p>
          <a:p>
            <a:pPr indent="-317500" lvl="0" marL="457200" rtl="0" algn="l">
              <a:spcBef>
                <a:spcPts val="0"/>
              </a:spcBef>
              <a:spcAft>
                <a:spcPts val="0"/>
              </a:spcAft>
              <a:buSzPts val="1400"/>
              <a:buChar char="●"/>
            </a:pPr>
            <a:r>
              <a:rPr lang="en"/>
              <a:t>Captures important elements - object positions, room </a:t>
            </a:r>
            <a:r>
              <a:rPr lang="en"/>
              <a:t>layout</a:t>
            </a:r>
            <a:r>
              <a:rPr lang="en"/>
              <a:t> etc</a:t>
            </a:r>
            <a:endParaRPr/>
          </a:p>
          <a:p>
            <a:pPr indent="0" lvl="0" marL="457200" rtl="0" algn="l">
              <a:spcBef>
                <a:spcPts val="0"/>
              </a:spcBef>
              <a:spcAft>
                <a:spcPts val="0"/>
              </a:spcAft>
              <a:buNone/>
            </a:pPr>
            <a:r>
              <a:t/>
            </a:r>
            <a:endParaRPr/>
          </a:p>
        </p:txBody>
      </p:sp>
      <p:sp>
        <p:nvSpPr>
          <p:cNvPr id="285" name="Google Shape;285;p32"/>
          <p:cNvSpPr txBox="1"/>
          <p:nvPr/>
        </p:nvSpPr>
        <p:spPr>
          <a:xfrm>
            <a:off x="6024675" y="3350775"/>
            <a:ext cx="2919900" cy="1262100"/>
          </a:xfrm>
          <a:prstGeom prst="rect">
            <a:avLst/>
          </a:prstGeom>
          <a:solidFill>
            <a:srgbClr val="C9DAF8"/>
          </a:solid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
              <a:t>Predicts the scene from a previously unobserved viewpoint.</a:t>
            </a:r>
            <a:endParaRPr/>
          </a:p>
          <a:p>
            <a:pPr indent="-317500" lvl="0" marL="457200" rtl="0" algn="l">
              <a:spcBef>
                <a:spcPts val="0"/>
              </a:spcBef>
              <a:spcAft>
                <a:spcPts val="0"/>
              </a:spcAft>
              <a:buSzPts val="1400"/>
              <a:buChar char="●"/>
            </a:pPr>
            <a:r>
              <a:rPr lang="en"/>
              <a:t>Understands how viewpoints manifest as pixels</a:t>
            </a:r>
            <a:endParaRPr/>
          </a:p>
        </p:txBody>
      </p:sp>
      <p:cxnSp>
        <p:nvCxnSpPr>
          <p:cNvPr id="286" name="Google Shape;286;p32"/>
          <p:cNvCxnSpPr/>
          <p:nvPr/>
        </p:nvCxnSpPr>
        <p:spPr>
          <a:xfrm flipH="1">
            <a:off x="4501800" y="3125350"/>
            <a:ext cx="445500" cy="225300"/>
          </a:xfrm>
          <a:prstGeom prst="straightConnector1">
            <a:avLst/>
          </a:prstGeom>
          <a:noFill/>
          <a:ln cap="flat" cmpd="sng" w="19050">
            <a:solidFill>
              <a:schemeClr val="dk1"/>
            </a:solidFill>
            <a:prstDash val="solid"/>
            <a:round/>
            <a:headEnd len="med" w="med" type="none"/>
            <a:tailEnd len="med" w="med" type="triangle"/>
          </a:ln>
        </p:spPr>
      </p:cxnSp>
      <p:cxnSp>
        <p:nvCxnSpPr>
          <p:cNvPr id="287" name="Google Shape;287;p32"/>
          <p:cNvCxnSpPr>
            <a:endCxn id="285" idx="0"/>
          </p:cNvCxnSpPr>
          <p:nvPr/>
        </p:nvCxnSpPr>
        <p:spPr>
          <a:xfrm>
            <a:off x="7105425" y="3013275"/>
            <a:ext cx="379200" cy="337500"/>
          </a:xfrm>
          <a:prstGeom prst="straightConnector1">
            <a:avLst/>
          </a:prstGeom>
          <a:noFill/>
          <a:ln cap="flat" cmpd="sng" w="19050">
            <a:solidFill>
              <a:schemeClr val="dk1"/>
            </a:solidFill>
            <a:prstDash val="solid"/>
            <a:round/>
            <a:headEnd len="med" w="med" type="none"/>
            <a:tailEnd len="med" w="med" type="triangle"/>
          </a:ln>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3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Char char="●"/>
            </a:pPr>
            <a:r>
              <a:rPr lang="en">
                <a:solidFill>
                  <a:schemeClr val="dk1"/>
                </a:solidFill>
              </a:rPr>
              <a:t>Can image previously unobserved scenes from new viewpoints</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Can learn to count, localize and and classify objects without any object level labels</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Can represent, measure and reduce </a:t>
            </a:r>
            <a:r>
              <a:rPr lang="en">
                <a:solidFill>
                  <a:schemeClr val="dk1"/>
                </a:solidFill>
              </a:rPr>
              <a:t>uncertainty</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Robust, data efficient reinforcement learning</a:t>
            </a:r>
            <a:endParaRPr>
              <a:solidFill>
                <a:schemeClr val="dk1"/>
              </a:solidFill>
            </a:endParaRPr>
          </a:p>
        </p:txBody>
      </p:sp>
      <p:sp>
        <p:nvSpPr>
          <p:cNvPr id="293" name="Google Shape;293;p3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Generative Query Network: Benefits</a:t>
            </a:r>
            <a:endParaRPr/>
          </a:p>
        </p:txBody>
      </p:sp>
      <p:sp>
        <p:nvSpPr>
          <p:cNvPr id="294" name="Google Shape;294;p33"/>
          <p:cNvSpPr txBox="1"/>
          <p:nvPr/>
        </p:nvSpPr>
        <p:spPr>
          <a:xfrm>
            <a:off x="56075" y="4568875"/>
            <a:ext cx="9144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222222"/>
                </a:solidFill>
                <a:highlight>
                  <a:srgbClr val="FFFFFF"/>
                </a:highlight>
              </a:rPr>
              <a:t>Eslami, S. A., Rezende, D. J., Besse, F., Viola, F., Morcos, A. S., Garnelo, M., ... &amp; Hassabis, D. (2018). Neural scene representation and rendering. </a:t>
            </a:r>
            <a:r>
              <a:rPr i="1" lang="en" sz="1000">
                <a:solidFill>
                  <a:srgbClr val="222222"/>
                </a:solidFill>
                <a:highlight>
                  <a:srgbClr val="FFFFFF"/>
                </a:highlight>
              </a:rPr>
              <a:t>Science</a:t>
            </a:r>
            <a:r>
              <a:rPr lang="en" sz="1000">
                <a:solidFill>
                  <a:srgbClr val="222222"/>
                </a:solidFill>
                <a:highlight>
                  <a:srgbClr val="FFFFFF"/>
                </a:highlight>
              </a:rPr>
              <a:t>, </a:t>
            </a:r>
            <a:r>
              <a:rPr i="1" lang="en" sz="1000">
                <a:solidFill>
                  <a:srgbClr val="222222"/>
                </a:solidFill>
                <a:highlight>
                  <a:srgbClr val="FFFFFF"/>
                </a:highlight>
              </a:rPr>
              <a:t>360</a:t>
            </a:r>
            <a:r>
              <a:rPr lang="en" sz="1000">
                <a:solidFill>
                  <a:srgbClr val="222222"/>
                </a:solidFill>
                <a:highlight>
                  <a:srgbClr val="FFFFFF"/>
                </a:highlight>
              </a:rPr>
              <a:t>(6394), 1204-1210.</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3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Generative Image Prior</a:t>
            </a:r>
            <a:endParaRPr/>
          </a:p>
        </p:txBody>
      </p:sp>
      <p:sp>
        <p:nvSpPr>
          <p:cNvPr id="300" name="Google Shape;300;p34"/>
          <p:cNvSpPr txBox="1"/>
          <p:nvPr/>
        </p:nvSpPr>
        <p:spPr>
          <a:xfrm>
            <a:off x="76200" y="4650900"/>
            <a:ext cx="90678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222222"/>
                </a:solidFill>
                <a:highlight>
                  <a:srgbClr val="FFFFFF"/>
                </a:highlight>
              </a:rPr>
              <a:t>Bau, D., Strobelt, H., Peebles, W., Wulff, J., Zhou, B., Zhu, J. Y., &amp; Torralba, A. (2020). Semantic photo manipulation with a generative image prior. </a:t>
            </a:r>
            <a:r>
              <a:rPr i="1" lang="en" sz="1000">
                <a:solidFill>
                  <a:srgbClr val="222222"/>
                </a:solidFill>
                <a:highlight>
                  <a:srgbClr val="FFFFFF"/>
                </a:highlight>
              </a:rPr>
              <a:t>arXiv preprint arXiv:2005.07727</a:t>
            </a:r>
            <a:r>
              <a:rPr lang="en" sz="1000">
                <a:solidFill>
                  <a:srgbClr val="222222"/>
                </a:solidFill>
                <a:highlight>
                  <a:srgbClr val="FFFFFF"/>
                </a:highlight>
              </a:rPr>
              <a:t>.</a:t>
            </a:r>
            <a:endParaRPr/>
          </a:p>
        </p:txBody>
      </p:sp>
      <p:pic>
        <p:nvPicPr>
          <p:cNvPr id="301" name="Google Shape;301;p34"/>
          <p:cNvPicPr preferRelativeResize="0"/>
          <p:nvPr/>
        </p:nvPicPr>
        <p:blipFill rotWithShape="1">
          <a:blip r:embed="rId3">
            <a:alphaModFix/>
          </a:blip>
          <a:srcRect b="34097" l="33424" r="10915" t="29690"/>
          <a:stretch/>
        </p:blipFill>
        <p:spPr>
          <a:xfrm>
            <a:off x="756800" y="1376750"/>
            <a:ext cx="7965677" cy="29151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35"/>
          <p:cNvSpPr txBox="1"/>
          <p:nvPr>
            <p:ph idx="4294967295"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Generative Image Prior</a:t>
            </a:r>
            <a:endParaRPr/>
          </a:p>
        </p:txBody>
      </p:sp>
      <p:sp>
        <p:nvSpPr>
          <p:cNvPr id="307" name="Google Shape;307;p35"/>
          <p:cNvSpPr txBox="1"/>
          <p:nvPr/>
        </p:nvSpPr>
        <p:spPr>
          <a:xfrm>
            <a:off x="76200" y="4650900"/>
            <a:ext cx="90678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222222"/>
                </a:solidFill>
                <a:highlight>
                  <a:srgbClr val="FFFFFF"/>
                </a:highlight>
              </a:rPr>
              <a:t>Bau, D., Strobelt, H., Peebles, W., Wulff, J., Zhou, B., Zhu, J. Y., &amp; Torralba, A. (2020). Semantic photo manipulation with a generative image prior. </a:t>
            </a:r>
            <a:r>
              <a:rPr i="1" lang="en" sz="1000">
                <a:solidFill>
                  <a:srgbClr val="222222"/>
                </a:solidFill>
                <a:highlight>
                  <a:srgbClr val="FFFFFF"/>
                </a:highlight>
              </a:rPr>
              <a:t>arXiv preprint arXiv:2005.07727</a:t>
            </a:r>
            <a:r>
              <a:rPr lang="en" sz="1000">
                <a:solidFill>
                  <a:srgbClr val="222222"/>
                </a:solidFill>
                <a:highlight>
                  <a:srgbClr val="FFFFFF"/>
                </a:highlight>
              </a:rPr>
              <a:t>.</a:t>
            </a:r>
            <a:endParaRPr/>
          </a:p>
        </p:txBody>
      </p:sp>
      <p:sp>
        <p:nvSpPr>
          <p:cNvPr id="308" name="Google Shape;308;p35"/>
          <p:cNvSpPr txBox="1"/>
          <p:nvPr/>
        </p:nvSpPr>
        <p:spPr>
          <a:xfrm>
            <a:off x="602650" y="1233325"/>
            <a:ext cx="7666200" cy="196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t>Issues with GAN generation:</a:t>
            </a:r>
            <a:endParaRPr sz="1800"/>
          </a:p>
          <a:p>
            <a:pPr indent="-342900" lvl="0" marL="914400" rtl="0" algn="l">
              <a:lnSpc>
                <a:spcPct val="115000"/>
              </a:lnSpc>
              <a:spcBef>
                <a:spcPts val="0"/>
              </a:spcBef>
              <a:spcAft>
                <a:spcPts val="0"/>
              </a:spcAft>
              <a:buSzPts val="1800"/>
              <a:buChar char="●"/>
            </a:pPr>
            <a:r>
              <a:rPr lang="en" sz="1800"/>
              <a:t>Cannot precisely reproduce input image</a:t>
            </a:r>
            <a:endParaRPr sz="1800"/>
          </a:p>
          <a:p>
            <a:pPr indent="-342900" lvl="0" marL="914400" rtl="0" algn="l">
              <a:lnSpc>
                <a:spcPct val="115000"/>
              </a:lnSpc>
              <a:spcBef>
                <a:spcPts val="0"/>
              </a:spcBef>
              <a:spcAft>
                <a:spcPts val="0"/>
              </a:spcAft>
              <a:buSzPts val="1800"/>
              <a:buChar char="●"/>
            </a:pPr>
            <a:r>
              <a:rPr lang="en" sz="1800"/>
              <a:t>Post manipulation pixels do not fit the original image</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i="1" lang="en" sz="1750">
                <a:solidFill>
                  <a:srgbClr val="0000FF"/>
                </a:solidFill>
              </a:rPr>
              <a:t>Adapt image prior learnt by GANs to image statistics on an individual image</a:t>
            </a:r>
            <a:endParaRPr i="1" sz="1750">
              <a:solidFill>
                <a:srgbClr val="0000FF"/>
              </a:solidFill>
            </a:endParaRPr>
          </a:p>
          <a:p>
            <a:pPr indent="0" lvl="0" marL="0" rtl="0" algn="l">
              <a:spcBef>
                <a:spcPts val="0"/>
              </a:spcBef>
              <a:spcAft>
                <a:spcPts val="0"/>
              </a:spcAft>
              <a:buNone/>
            </a:pPr>
            <a:r>
              <a:rPr lang="en" sz="1800"/>
              <a:t>	</a:t>
            </a:r>
            <a:endParaRPr sz="18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pic>
        <p:nvPicPr>
          <p:cNvPr id="313" name="Google Shape;313;p36"/>
          <p:cNvPicPr preferRelativeResize="0"/>
          <p:nvPr/>
        </p:nvPicPr>
        <p:blipFill rotWithShape="1">
          <a:blip r:embed="rId3">
            <a:alphaModFix/>
          </a:blip>
          <a:srcRect b="26102" l="37003" r="16562" t="26396"/>
          <a:stretch/>
        </p:blipFill>
        <p:spPr>
          <a:xfrm>
            <a:off x="1625725" y="1056900"/>
            <a:ext cx="6054475" cy="3483950"/>
          </a:xfrm>
          <a:prstGeom prst="rect">
            <a:avLst/>
          </a:prstGeom>
          <a:noFill/>
          <a:ln>
            <a:noFill/>
          </a:ln>
        </p:spPr>
      </p:pic>
      <p:sp>
        <p:nvSpPr>
          <p:cNvPr id="314" name="Google Shape;314;p36"/>
          <p:cNvSpPr txBox="1"/>
          <p:nvPr>
            <p:ph idx="4294967295"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Generative Image Prior</a:t>
            </a:r>
            <a:endParaRPr/>
          </a:p>
        </p:txBody>
      </p:sp>
      <p:sp>
        <p:nvSpPr>
          <p:cNvPr id="315" name="Google Shape;315;p36"/>
          <p:cNvSpPr txBox="1"/>
          <p:nvPr/>
        </p:nvSpPr>
        <p:spPr>
          <a:xfrm>
            <a:off x="76200" y="4650900"/>
            <a:ext cx="90678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222222"/>
                </a:solidFill>
                <a:highlight>
                  <a:srgbClr val="FFFFFF"/>
                </a:highlight>
              </a:rPr>
              <a:t>Bau, D., Strobelt, H., Peebles, W., Wulff, J., Zhou, B., Zhu, J. Y., &amp; Torralba, A. (2020). Semantic photo manipulation with a generative image prior. </a:t>
            </a:r>
            <a:r>
              <a:rPr i="1" lang="en" sz="1000">
                <a:solidFill>
                  <a:srgbClr val="222222"/>
                </a:solidFill>
                <a:highlight>
                  <a:srgbClr val="FFFFFF"/>
                </a:highlight>
              </a:rPr>
              <a:t>arXiv preprint arXiv:2005.07727</a:t>
            </a:r>
            <a:r>
              <a:rPr lang="en" sz="1000">
                <a:solidFill>
                  <a:srgbClr val="222222"/>
                </a:solidFill>
                <a:highlight>
                  <a:srgbClr val="FFFFFF"/>
                </a:highlight>
              </a:rPr>
              <a:t>.</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37"/>
          <p:cNvSpPr txBox="1"/>
          <p:nvPr/>
        </p:nvSpPr>
        <p:spPr>
          <a:xfrm>
            <a:off x="76200" y="4735000"/>
            <a:ext cx="9516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222222"/>
                </a:solidFill>
                <a:highlight>
                  <a:srgbClr val="FFFFFF"/>
                </a:highlight>
              </a:rPr>
              <a:t>Thies, J., Zollhöfer, M., Theobalt, C., Stamminger, M., &amp; Nießner, M. (2020). Image-guided neural object rendering. In </a:t>
            </a:r>
            <a:r>
              <a:rPr i="1" lang="en" sz="1000">
                <a:solidFill>
                  <a:srgbClr val="222222"/>
                </a:solidFill>
                <a:highlight>
                  <a:srgbClr val="FFFFFF"/>
                </a:highlight>
              </a:rPr>
              <a:t>8th International Conference on Learning Representations</a:t>
            </a:r>
            <a:r>
              <a:rPr lang="en" sz="1000">
                <a:solidFill>
                  <a:srgbClr val="222222"/>
                </a:solidFill>
                <a:highlight>
                  <a:srgbClr val="FFFFFF"/>
                </a:highlight>
              </a:rPr>
              <a:t>. OpenReview. net.</a:t>
            </a:r>
            <a:endParaRPr/>
          </a:p>
        </p:txBody>
      </p:sp>
      <p:sp>
        <p:nvSpPr>
          <p:cNvPr id="321" name="Google Shape;321;p37"/>
          <p:cNvSpPr txBox="1"/>
          <p:nvPr>
            <p:ph idx="4294967295"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Image Guided Neural Object Rendering</a:t>
            </a:r>
            <a:endParaRPr/>
          </a:p>
        </p:txBody>
      </p:sp>
      <p:sp>
        <p:nvSpPr>
          <p:cNvPr id="322" name="Google Shape;322;p37"/>
          <p:cNvSpPr txBox="1"/>
          <p:nvPr/>
        </p:nvSpPr>
        <p:spPr>
          <a:xfrm>
            <a:off x="3083300" y="1107175"/>
            <a:ext cx="5872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a:solidFill>
                  <a:srgbClr val="0000FF"/>
                </a:solidFill>
              </a:rPr>
              <a:t>Combines the benefits of image-based rendering and GAN based image synthesis!</a:t>
            </a:r>
            <a:endParaRPr i="1">
              <a:solidFill>
                <a:srgbClr val="0000FF"/>
              </a:solidFill>
            </a:endParaRPr>
          </a:p>
        </p:txBody>
      </p:sp>
      <p:pic>
        <p:nvPicPr>
          <p:cNvPr id="323" name="Google Shape;323;p37"/>
          <p:cNvPicPr preferRelativeResize="0"/>
          <p:nvPr/>
        </p:nvPicPr>
        <p:blipFill>
          <a:blip r:embed="rId3">
            <a:alphaModFix/>
          </a:blip>
          <a:stretch>
            <a:fillRect/>
          </a:stretch>
        </p:blipFill>
        <p:spPr>
          <a:xfrm>
            <a:off x="152400" y="1875175"/>
            <a:ext cx="2143125" cy="2143125"/>
          </a:xfrm>
          <a:prstGeom prst="rect">
            <a:avLst/>
          </a:prstGeom>
          <a:noFill/>
          <a:ln>
            <a:noFill/>
          </a:ln>
        </p:spPr>
      </p:pic>
      <p:pic>
        <p:nvPicPr>
          <p:cNvPr id="324" name="Google Shape;324;p37"/>
          <p:cNvPicPr preferRelativeResize="0"/>
          <p:nvPr/>
        </p:nvPicPr>
        <p:blipFill>
          <a:blip r:embed="rId4">
            <a:alphaModFix/>
          </a:blip>
          <a:stretch>
            <a:fillRect/>
          </a:stretch>
        </p:blipFill>
        <p:spPr>
          <a:xfrm>
            <a:off x="4681125" y="1917163"/>
            <a:ext cx="2143125" cy="2143125"/>
          </a:xfrm>
          <a:prstGeom prst="rect">
            <a:avLst/>
          </a:prstGeom>
          <a:noFill/>
          <a:ln>
            <a:noFill/>
          </a:ln>
        </p:spPr>
      </p:pic>
      <p:cxnSp>
        <p:nvCxnSpPr>
          <p:cNvPr id="325" name="Google Shape;325;p37"/>
          <p:cNvCxnSpPr/>
          <p:nvPr/>
        </p:nvCxnSpPr>
        <p:spPr>
          <a:xfrm>
            <a:off x="2295525" y="2978225"/>
            <a:ext cx="2385600" cy="21000"/>
          </a:xfrm>
          <a:prstGeom prst="straightConnector1">
            <a:avLst/>
          </a:prstGeom>
          <a:noFill/>
          <a:ln cap="flat" cmpd="sng" w="9525">
            <a:solidFill>
              <a:schemeClr val="dk2"/>
            </a:solidFill>
            <a:prstDash val="solid"/>
            <a:round/>
            <a:headEnd len="med" w="med" type="none"/>
            <a:tailEnd len="med" w="med" type="triangle"/>
          </a:ln>
        </p:spPr>
      </p:cxnSp>
      <p:sp>
        <p:nvSpPr>
          <p:cNvPr id="326" name="Google Shape;326;p37"/>
          <p:cNvSpPr txBox="1"/>
          <p:nvPr/>
        </p:nvSpPr>
        <p:spPr>
          <a:xfrm>
            <a:off x="7035525" y="1521725"/>
            <a:ext cx="2032200" cy="1262100"/>
          </a:xfrm>
          <a:prstGeom prst="rect">
            <a:avLst/>
          </a:prstGeom>
          <a:solidFill>
            <a:srgbClr val="CFE2F3"/>
          </a:solid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
              <a:t>Inaccuracies</a:t>
            </a:r>
            <a:endParaRPr/>
          </a:p>
          <a:p>
            <a:pPr indent="-317500" lvl="0" marL="457200" rtl="0" algn="l">
              <a:spcBef>
                <a:spcPts val="0"/>
              </a:spcBef>
              <a:spcAft>
                <a:spcPts val="0"/>
              </a:spcAft>
              <a:buSzPts val="1400"/>
              <a:buChar char="●"/>
            </a:pPr>
            <a:r>
              <a:rPr lang="en"/>
              <a:t>Coarse</a:t>
            </a:r>
            <a:endParaRPr/>
          </a:p>
          <a:p>
            <a:pPr indent="-317500" lvl="0" marL="457200" rtl="0" algn="l">
              <a:spcBef>
                <a:spcPts val="0"/>
              </a:spcBef>
              <a:spcAft>
                <a:spcPts val="0"/>
              </a:spcAft>
              <a:buSzPts val="1400"/>
              <a:buChar char="●"/>
            </a:pPr>
            <a:r>
              <a:rPr lang="en"/>
              <a:t>View dependent appearance effects</a:t>
            </a:r>
            <a:endParaRPr/>
          </a:p>
        </p:txBody>
      </p:sp>
      <p:sp>
        <p:nvSpPr>
          <p:cNvPr id="327" name="Google Shape;327;p37"/>
          <p:cNvSpPr txBox="1"/>
          <p:nvPr/>
        </p:nvSpPr>
        <p:spPr>
          <a:xfrm>
            <a:off x="7035525" y="3257500"/>
            <a:ext cx="2032200" cy="1262100"/>
          </a:xfrm>
          <a:prstGeom prst="rect">
            <a:avLst/>
          </a:prstGeom>
          <a:solidFill>
            <a:srgbClr val="CFE2F3"/>
          </a:solid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
              <a:t>Issues with </a:t>
            </a:r>
            <a:endParaRPr/>
          </a:p>
          <a:p>
            <a:pPr indent="-317500" lvl="0" marL="457200" rtl="0" algn="l">
              <a:spcBef>
                <a:spcPts val="0"/>
              </a:spcBef>
              <a:spcAft>
                <a:spcPts val="0"/>
              </a:spcAft>
              <a:buSzPts val="1400"/>
              <a:buChar char="●"/>
            </a:pPr>
            <a:r>
              <a:rPr lang="en"/>
              <a:t>Image based shape reconstruction</a:t>
            </a:r>
            <a:endParaRPr/>
          </a:p>
          <a:p>
            <a:pPr indent="-317500" lvl="0" marL="457200" rtl="0" algn="l">
              <a:spcBef>
                <a:spcPts val="0"/>
              </a:spcBef>
              <a:spcAft>
                <a:spcPts val="0"/>
              </a:spcAft>
              <a:buSzPts val="1400"/>
              <a:buChar char="●"/>
            </a:pPr>
            <a:r>
              <a:rPr lang="en"/>
              <a:t>Rerendering</a:t>
            </a:r>
            <a:endParaRPr/>
          </a:p>
        </p:txBody>
      </p:sp>
      <p:cxnSp>
        <p:nvCxnSpPr>
          <p:cNvPr id="328" name="Google Shape;328;p37"/>
          <p:cNvCxnSpPr>
            <a:stCxn id="326" idx="2"/>
            <a:endCxn id="327" idx="0"/>
          </p:cNvCxnSpPr>
          <p:nvPr/>
        </p:nvCxnSpPr>
        <p:spPr>
          <a:xfrm>
            <a:off x="8051625" y="2783825"/>
            <a:ext cx="0" cy="4737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38"/>
          <p:cNvSpPr txBox="1"/>
          <p:nvPr>
            <p:ph type="title"/>
          </p:nvPr>
        </p:nvSpPr>
        <p:spPr>
          <a:xfrm>
            <a:off x="464100" y="2164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Image Guided Neural Object Rendering</a:t>
            </a:r>
            <a:endParaRPr/>
          </a:p>
        </p:txBody>
      </p:sp>
      <p:sp>
        <p:nvSpPr>
          <p:cNvPr id="334" name="Google Shape;334;p38"/>
          <p:cNvSpPr txBox="1"/>
          <p:nvPr/>
        </p:nvSpPr>
        <p:spPr>
          <a:xfrm>
            <a:off x="0" y="4658800"/>
            <a:ext cx="9516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222222"/>
                </a:solidFill>
                <a:highlight>
                  <a:srgbClr val="FFFFFF"/>
                </a:highlight>
              </a:rPr>
              <a:t>Thies, J., Zollhöfer, M., Theobalt, C., Stamminger, M., &amp; Nießner, M. (2020). Image-guided neural object rendering. In </a:t>
            </a:r>
            <a:r>
              <a:rPr i="1" lang="en" sz="1000">
                <a:solidFill>
                  <a:srgbClr val="222222"/>
                </a:solidFill>
                <a:highlight>
                  <a:srgbClr val="FFFFFF"/>
                </a:highlight>
              </a:rPr>
              <a:t>8th International Conference on Learning Representations</a:t>
            </a:r>
            <a:r>
              <a:rPr lang="en" sz="1000">
                <a:solidFill>
                  <a:srgbClr val="222222"/>
                </a:solidFill>
                <a:highlight>
                  <a:srgbClr val="FFFFFF"/>
                </a:highlight>
              </a:rPr>
              <a:t>. OpenReview. net.</a:t>
            </a:r>
            <a:endParaRPr/>
          </a:p>
        </p:txBody>
      </p:sp>
      <p:pic>
        <p:nvPicPr>
          <p:cNvPr id="335" name="Google Shape;335;p38"/>
          <p:cNvPicPr preferRelativeResize="0"/>
          <p:nvPr/>
        </p:nvPicPr>
        <p:blipFill rotWithShape="1">
          <a:blip r:embed="rId3">
            <a:alphaModFix/>
          </a:blip>
          <a:srcRect b="51498" l="38166" r="17078" t="30244"/>
          <a:stretch/>
        </p:blipFill>
        <p:spPr>
          <a:xfrm>
            <a:off x="97775" y="905775"/>
            <a:ext cx="8734526" cy="2004151"/>
          </a:xfrm>
          <a:prstGeom prst="rect">
            <a:avLst/>
          </a:prstGeom>
          <a:noFill/>
          <a:ln>
            <a:noFill/>
          </a:ln>
        </p:spPr>
      </p:pic>
      <p:sp>
        <p:nvSpPr>
          <p:cNvPr id="336" name="Google Shape;336;p38"/>
          <p:cNvSpPr txBox="1"/>
          <p:nvPr/>
        </p:nvSpPr>
        <p:spPr>
          <a:xfrm>
            <a:off x="1751250" y="3153313"/>
            <a:ext cx="5946300" cy="1262100"/>
          </a:xfrm>
          <a:prstGeom prst="rect">
            <a:avLst/>
          </a:prstGeom>
          <a:solidFill>
            <a:srgbClr val="F4CCCC"/>
          </a:solid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
              <a:t>Reconstruction using multi-view stereo</a:t>
            </a:r>
            <a:endParaRPr/>
          </a:p>
          <a:p>
            <a:pPr indent="-317500" lvl="0" marL="457200" rtl="0" algn="l">
              <a:spcBef>
                <a:spcPts val="0"/>
              </a:spcBef>
              <a:spcAft>
                <a:spcPts val="0"/>
              </a:spcAft>
              <a:buSzPts val="1400"/>
              <a:buChar char="●"/>
            </a:pPr>
            <a:r>
              <a:rPr lang="en"/>
              <a:t>Self-supervised training</a:t>
            </a:r>
            <a:endParaRPr/>
          </a:p>
          <a:p>
            <a:pPr indent="-317500" lvl="0" marL="457200" rtl="0" algn="l">
              <a:spcBef>
                <a:spcPts val="0"/>
              </a:spcBef>
              <a:spcAft>
                <a:spcPts val="0"/>
              </a:spcAft>
              <a:buSzPts val="1400"/>
              <a:buChar char="●"/>
            </a:pPr>
            <a:r>
              <a:rPr lang="en"/>
              <a:t>Trained in a Siamese way - removes view-dependent effect</a:t>
            </a:r>
            <a:endParaRPr/>
          </a:p>
          <a:p>
            <a:pPr indent="-317500" lvl="0" marL="457200" rtl="0" algn="l">
              <a:spcBef>
                <a:spcPts val="0"/>
              </a:spcBef>
              <a:spcAft>
                <a:spcPts val="0"/>
              </a:spcAft>
              <a:buSzPts val="1400"/>
              <a:buChar char="●"/>
            </a:pPr>
            <a:r>
              <a:rPr lang="en"/>
              <a:t>CompositionNet -&gt; projected kNN to final output</a:t>
            </a:r>
            <a:endParaRPr/>
          </a:p>
          <a:p>
            <a:pPr indent="-317500" lvl="0" marL="457200" rtl="0" algn="l">
              <a:spcBef>
                <a:spcPts val="0"/>
              </a:spcBef>
              <a:spcAft>
                <a:spcPts val="0"/>
              </a:spcAft>
              <a:buSzPts val="1400"/>
              <a:buChar char="●"/>
            </a:pPr>
            <a:r>
              <a:rPr lang="en"/>
              <a:t>Resolves reprojection errors &amp; fills gaps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pic>
        <p:nvPicPr>
          <p:cNvPr id="341" name="Google Shape;341;p39"/>
          <p:cNvPicPr preferRelativeResize="0"/>
          <p:nvPr/>
        </p:nvPicPr>
        <p:blipFill rotWithShape="1">
          <a:blip r:embed="rId3">
            <a:alphaModFix/>
          </a:blip>
          <a:srcRect b="38895" l="39430" r="17348" t="38215"/>
          <a:stretch/>
        </p:blipFill>
        <p:spPr>
          <a:xfrm>
            <a:off x="311701" y="997913"/>
            <a:ext cx="8520600" cy="2538086"/>
          </a:xfrm>
          <a:prstGeom prst="rect">
            <a:avLst/>
          </a:prstGeom>
          <a:noFill/>
          <a:ln>
            <a:noFill/>
          </a:ln>
        </p:spPr>
      </p:pic>
      <p:sp>
        <p:nvSpPr>
          <p:cNvPr id="342" name="Google Shape;342;p39"/>
          <p:cNvSpPr txBox="1"/>
          <p:nvPr>
            <p:ph type="title"/>
          </p:nvPr>
        </p:nvSpPr>
        <p:spPr>
          <a:xfrm>
            <a:off x="464100" y="2926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Image Guided Neural Object Rendering</a:t>
            </a:r>
            <a:endParaRPr/>
          </a:p>
        </p:txBody>
      </p:sp>
      <p:sp>
        <p:nvSpPr>
          <p:cNvPr id="343" name="Google Shape;343;p39"/>
          <p:cNvSpPr txBox="1"/>
          <p:nvPr/>
        </p:nvSpPr>
        <p:spPr>
          <a:xfrm>
            <a:off x="152400" y="4735000"/>
            <a:ext cx="9516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222222"/>
                </a:solidFill>
                <a:highlight>
                  <a:srgbClr val="FFFFFF"/>
                </a:highlight>
              </a:rPr>
              <a:t>Thies, J., Zollhöfer, M., Theobalt, C., Stamminger, M., &amp; Nießner, M. (2020). Image-guided neural object rendering. In </a:t>
            </a:r>
            <a:r>
              <a:rPr i="1" lang="en" sz="1000">
                <a:solidFill>
                  <a:srgbClr val="222222"/>
                </a:solidFill>
                <a:highlight>
                  <a:srgbClr val="FFFFFF"/>
                </a:highlight>
              </a:rPr>
              <a:t>8th International Conference on Learning Representations</a:t>
            </a:r>
            <a:r>
              <a:rPr lang="en" sz="1000">
                <a:solidFill>
                  <a:srgbClr val="222222"/>
                </a:solidFill>
                <a:highlight>
                  <a:srgbClr val="FFFFFF"/>
                </a:highlight>
              </a:rPr>
              <a:t>. OpenReview. net.</a:t>
            </a:r>
            <a:endParaRPr/>
          </a:p>
        </p:txBody>
      </p:sp>
      <p:sp>
        <p:nvSpPr>
          <p:cNvPr id="344" name="Google Shape;344;p39"/>
          <p:cNvSpPr txBox="1"/>
          <p:nvPr/>
        </p:nvSpPr>
        <p:spPr>
          <a:xfrm>
            <a:off x="1751250" y="3668588"/>
            <a:ext cx="5946300" cy="1046700"/>
          </a:xfrm>
          <a:prstGeom prst="rect">
            <a:avLst/>
          </a:prstGeom>
          <a:solidFill>
            <a:srgbClr val="F4CCCC"/>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Training  EffectsNet:</a:t>
            </a:r>
            <a:endParaRPr/>
          </a:p>
          <a:p>
            <a:pPr indent="-317500" lvl="0" marL="457200" rtl="0" algn="l">
              <a:spcBef>
                <a:spcPts val="0"/>
              </a:spcBef>
              <a:spcAft>
                <a:spcPts val="0"/>
              </a:spcAft>
              <a:buSzPts val="1400"/>
              <a:buChar char="●"/>
            </a:pPr>
            <a:r>
              <a:rPr lang="en"/>
              <a:t>Self-supervised siamese training</a:t>
            </a:r>
            <a:endParaRPr/>
          </a:p>
          <a:p>
            <a:pPr indent="-317500" lvl="0" marL="457200" rtl="0" algn="l">
              <a:spcBef>
                <a:spcPts val="0"/>
              </a:spcBef>
              <a:spcAft>
                <a:spcPts val="0"/>
              </a:spcAft>
              <a:buSzPts val="1400"/>
              <a:buChar char="●"/>
            </a:pPr>
            <a:r>
              <a:rPr lang="en"/>
              <a:t>View, depth map -&gt; view-dependent effects</a:t>
            </a:r>
            <a:endParaRPr/>
          </a:p>
          <a:p>
            <a:pPr indent="-317500" lvl="0" marL="457200" rtl="0" algn="l">
              <a:spcBef>
                <a:spcPts val="0"/>
              </a:spcBef>
              <a:spcAft>
                <a:spcPts val="0"/>
              </a:spcAft>
              <a:buSzPts val="1400"/>
              <a:buChar char="●"/>
            </a:pPr>
            <a:r>
              <a:rPr lang="en"/>
              <a:t>Reproject -&gt; diffuse color (subtraction)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pic>
        <p:nvPicPr>
          <p:cNvPr id="349" name="Google Shape;349;p40"/>
          <p:cNvPicPr preferRelativeResize="0"/>
          <p:nvPr/>
        </p:nvPicPr>
        <p:blipFill rotWithShape="1">
          <a:blip r:embed="rId3">
            <a:alphaModFix/>
          </a:blip>
          <a:srcRect b="57490" l="38933" r="17385" t="19789"/>
          <a:stretch/>
        </p:blipFill>
        <p:spPr>
          <a:xfrm>
            <a:off x="167574" y="1192200"/>
            <a:ext cx="8685226" cy="2541075"/>
          </a:xfrm>
          <a:prstGeom prst="rect">
            <a:avLst/>
          </a:prstGeom>
          <a:noFill/>
          <a:ln>
            <a:noFill/>
          </a:ln>
        </p:spPr>
      </p:pic>
      <p:sp>
        <p:nvSpPr>
          <p:cNvPr id="350" name="Google Shape;350;p40"/>
          <p:cNvSpPr txBox="1"/>
          <p:nvPr>
            <p:ph type="title"/>
          </p:nvPr>
        </p:nvSpPr>
        <p:spPr>
          <a:xfrm>
            <a:off x="464100" y="5974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Image Guided Neural Object Rendering</a:t>
            </a:r>
            <a:endParaRPr/>
          </a:p>
        </p:txBody>
      </p:sp>
      <p:sp>
        <p:nvSpPr>
          <p:cNvPr id="351" name="Google Shape;351;p40"/>
          <p:cNvSpPr txBox="1"/>
          <p:nvPr/>
        </p:nvSpPr>
        <p:spPr>
          <a:xfrm>
            <a:off x="152400" y="4735000"/>
            <a:ext cx="9516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222222"/>
                </a:solidFill>
                <a:highlight>
                  <a:srgbClr val="FFFFFF"/>
                </a:highlight>
              </a:rPr>
              <a:t>Thies, J., Zollhöfer, M., Theobalt, C., Stamminger, M., &amp; Nießner, M. (2020). Image-guided neural object rendering. In </a:t>
            </a:r>
            <a:r>
              <a:rPr i="1" lang="en" sz="1000">
                <a:solidFill>
                  <a:srgbClr val="222222"/>
                </a:solidFill>
                <a:highlight>
                  <a:srgbClr val="FFFFFF"/>
                </a:highlight>
              </a:rPr>
              <a:t>8th International Conference on Learning Representations</a:t>
            </a:r>
            <a:r>
              <a:rPr lang="en" sz="1000">
                <a:solidFill>
                  <a:srgbClr val="222222"/>
                </a:solidFill>
                <a:highlight>
                  <a:srgbClr val="FFFFFF"/>
                </a:highlight>
              </a:rPr>
              <a:t>. OpenReview. net.</a:t>
            </a:r>
            <a:endParaRPr/>
          </a:p>
        </p:txBody>
      </p:sp>
      <p:sp>
        <p:nvSpPr>
          <p:cNvPr id="352" name="Google Shape;352;p40"/>
          <p:cNvSpPr txBox="1"/>
          <p:nvPr/>
        </p:nvSpPr>
        <p:spPr>
          <a:xfrm>
            <a:off x="1751250" y="3926325"/>
            <a:ext cx="5946300" cy="615600"/>
          </a:xfrm>
          <a:prstGeom prst="rect">
            <a:avLst/>
          </a:prstGeom>
          <a:solidFill>
            <a:srgbClr val="F4CCCC"/>
          </a:solid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
              <a:t>Specular highlights not smooth without EffectsNet</a:t>
            </a:r>
            <a:endParaRPr/>
          </a:p>
          <a:p>
            <a:pPr indent="-317500" lvl="0" marL="457200" rtl="0" algn="l">
              <a:spcBef>
                <a:spcPts val="0"/>
              </a:spcBef>
              <a:spcAft>
                <a:spcPts val="0"/>
              </a:spcAft>
              <a:buSzPts val="1400"/>
              <a:buChar char="●"/>
            </a:pPr>
            <a:r>
              <a:rPr lang="en"/>
              <a:t>Visually consistent temporal animation of view-dependent effects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41"/>
          <p:cNvSpPr txBox="1"/>
          <p:nvPr>
            <p:ph type="title"/>
          </p:nvPr>
        </p:nvSpPr>
        <p:spPr>
          <a:xfrm>
            <a:off x="464100" y="5974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Image Guided Neural Object Rendering</a:t>
            </a:r>
            <a:endParaRPr/>
          </a:p>
        </p:txBody>
      </p:sp>
      <p:pic>
        <p:nvPicPr>
          <p:cNvPr id="358" name="Google Shape;358;p41"/>
          <p:cNvPicPr preferRelativeResize="0"/>
          <p:nvPr/>
        </p:nvPicPr>
        <p:blipFill rotWithShape="1">
          <a:blip r:embed="rId3">
            <a:alphaModFix/>
          </a:blip>
          <a:srcRect b="36343" l="37631" r="16166" t="34048"/>
          <a:stretch/>
        </p:blipFill>
        <p:spPr>
          <a:xfrm>
            <a:off x="1490700" y="1618750"/>
            <a:ext cx="6162600" cy="2221374"/>
          </a:xfrm>
          <a:prstGeom prst="rect">
            <a:avLst/>
          </a:prstGeom>
          <a:noFill/>
          <a:ln>
            <a:noFill/>
          </a:ln>
        </p:spPr>
      </p:pic>
      <p:sp>
        <p:nvSpPr>
          <p:cNvPr id="359" name="Google Shape;359;p41"/>
          <p:cNvSpPr txBox="1"/>
          <p:nvPr/>
        </p:nvSpPr>
        <p:spPr>
          <a:xfrm>
            <a:off x="152400" y="4735000"/>
            <a:ext cx="9516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222222"/>
                </a:solidFill>
                <a:highlight>
                  <a:srgbClr val="FFFFFF"/>
                </a:highlight>
              </a:rPr>
              <a:t>Thies, J., Zollhöfer, M., Theobalt, C., Stamminger, M., &amp; Nießner, M. (2020). Image-guided neural object rendering. In </a:t>
            </a:r>
            <a:r>
              <a:rPr i="1" lang="en" sz="1000">
                <a:solidFill>
                  <a:srgbClr val="222222"/>
                </a:solidFill>
                <a:highlight>
                  <a:srgbClr val="FFFFFF"/>
                </a:highlight>
              </a:rPr>
              <a:t>8th International Conference on Learning Representations</a:t>
            </a:r>
            <a:r>
              <a:rPr lang="en" sz="1000">
                <a:solidFill>
                  <a:srgbClr val="222222"/>
                </a:solidFill>
                <a:highlight>
                  <a:srgbClr val="FFFFFF"/>
                </a:highlight>
              </a:rPr>
              <a:t>. OpenReview. net.</a:t>
            </a:r>
            <a:endParaRPr/>
          </a:p>
        </p:txBody>
      </p:sp>
      <p:sp>
        <p:nvSpPr>
          <p:cNvPr id="360" name="Google Shape;360;p41"/>
          <p:cNvSpPr txBox="1"/>
          <p:nvPr/>
        </p:nvSpPr>
        <p:spPr>
          <a:xfrm>
            <a:off x="1364400" y="3962900"/>
            <a:ext cx="7092300" cy="400200"/>
          </a:xfrm>
          <a:prstGeom prst="rect">
            <a:avLst/>
          </a:prstGeom>
          <a:solidFill>
            <a:srgbClr val="F4CCCC"/>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Prediction and removal of view-dependent effects of a highly specular real object</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Proposed Idea</a:t>
            </a:r>
            <a:endParaRPr/>
          </a:p>
        </p:txBody>
      </p:sp>
      <p:sp>
        <p:nvSpPr>
          <p:cNvPr id="76" name="Google Shape;76;p15"/>
          <p:cNvSpPr/>
          <p:nvPr/>
        </p:nvSpPr>
        <p:spPr>
          <a:xfrm>
            <a:off x="1349075" y="2132425"/>
            <a:ext cx="133200" cy="1334700"/>
          </a:xfrm>
          <a:prstGeom prst="rect">
            <a:avLst/>
          </a:prstGeom>
          <a:solidFill>
            <a:srgbClr val="D9D2E9"/>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7" name="Google Shape;77;p15"/>
          <p:cNvSpPr/>
          <p:nvPr/>
        </p:nvSpPr>
        <p:spPr>
          <a:xfrm>
            <a:off x="1577675" y="2208625"/>
            <a:ext cx="133200" cy="1138200"/>
          </a:xfrm>
          <a:prstGeom prst="rect">
            <a:avLst/>
          </a:prstGeom>
          <a:solidFill>
            <a:srgbClr val="D9D2E9"/>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8" name="Google Shape;78;p15"/>
          <p:cNvSpPr/>
          <p:nvPr/>
        </p:nvSpPr>
        <p:spPr>
          <a:xfrm>
            <a:off x="1806275" y="2284825"/>
            <a:ext cx="133200" cy="942300"/>
          </a:xfrm>
          <a:prstGeom prst="rect">
            <a:avLst/>
          </a:prstGeom>
          <a:solidFill>
            <a:srgbClr val="D9D2E9"/>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9" name="Google Shape;79;p15"/>
          <p:cNvSpPr txBox="1"/>
          <p:nvPr/>
        </p:nvSpPr>
        <p:spPr>
          <a:xfrm>
            <a:off x="235500" y="2161850"/>
            <a:ext cx="117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Image 1</a:t>
            </a:r>
            <a:endParaRPr i="1"/>
          </a:p>
        </p:txBody>
      </p:sp>
      <p:sp>
        <p:nvSpPr>
          <p:cNvPr id="80" name="Google Shape;80;p15"/>
          <p:cNvSpPr txBox="1"/>
          <p:nvPr/>
        </p:nvSpPr>
        <p:spPr>
          <a:xfrm>
            <a:off x="235500" y="2847650"/>
            <a:ext cx="117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Image 2</a:t>
            </a:r>
            <a:endParaRPr i="1"/>
          </a:p>
        </p:txBody>
      </p:sp>
      <p:cxnSp>
        <p:nvCxnSpPr>
          <p:cNvPr id="81" name="Google Shape;81;p15"/>
          <p:cNvCxnSpPr/>
          <p:nvPr/>
        </p:nvCxnSpPr>
        <p:spPr>
          <a:xfrm flipH="1" rot="10800000">
            <a:off x="314611" y="2503344"/>
            <a:ext cx="940800" cy="10500"/>
          </a:xfrm>
          <a:prstGeom prst="straightConnector1">
            <a:avLst/>
          </a:prstGeom>
          <a:noFill/>
          <a:ln cap="flat" cmpd="sng" w="9525">
            <a:solidFill>
              <a:schemeClr val="dk1"/>
            </a:solidFill>
            <a:prstDash val="solid"/>
            <a:round/>
            <a:headEnd len="med" w="med" type="none"/>
            <a:tailEnd len="med" w="med" type="triangle"/>
          </a:ln>
        </p:spPr>
      </p:cxnSp>
      <p:cxnSp>
        <p:nvCxnSpPr>
          <p:cNvPr id="82" name="Google Shape;82;p15"/>
          <p:cNvCxnSpPr/>
          <p:nvPr/>
        </p:nvCxnSpPr>
        <p:spPr>
          <a:xfrm flipH="1" rot="10800000">
            <a:off x="314611" y="3189144"/>
            <a:ext cx="940800" cy="10500"/>
          </a:xfrm>
          <a:prstGeom prst="straightConnector1">
            <a:avLst/>
          </a:prstGeom>
          <a:noFill/>
          <a:ln cap="flat" cmpd="sng" w="9525">
            <a:solidFill>
              <a:schemeClr val="dk1"/>
            </a:solidFill>
            <a:prstDash val="solid"/>
            <a:round/>
            <a:headEnd len="med" w="med" type="none"/>
            <a:tailEnd len="med" w="med" type="triangle"/>
          </a:ln>
        </p:spPr>
      </p:cxnSp>
      <p:sp>
        <p:nvSpPr>
          <p:cNvPr id="83" name="Google Shape;83;p15"/>
          <p:cNvSpPr txBox="1"/>
          <p:nvPr/>
        </p:nvSpPr>
        <p:spPr>
          <a:xfrm>
            <a:off x="1149900" y="3457250"/>
            <a:ext cx="117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Encoder</a:t>
            </a:r>
            <a:endParaRPr i="1"/>
          </a:p>
        </p:txBody>
      </p:sp>
      <p:cxnSp>
        <p:nvCxnSpPr>
          <p:cNvPr id="84" name="Google Shape;84;p15"/>
          <p:cNvCxnSpPr/>
          <p:nvPr/>
        </p:nvCxnSpPr>
        <p:spPr>
          <a:xfrm flipH="1" rot="10800000">
            <a:off x="2067211" y="2731944"/>
            <a:ext cx="940800" cy="10500"/>
          </a:xfrm>
          <a:prstGeom prst="straightConnector1">
            <a:avLst/>
          </a:prstGeom>
          <a:noFill/>
          <a:ln cap="flat" cmpd="sng" w="9525">
            <a:solidFill>
              <a:schemeClr val="dk1"/>
            </a:solidFill>
            <a:prstDash val="solid"/>
            <a:round/>
            <a:headEnd len="med" w="med" type="none"/>
            <a:tailEnd len="med" w="med" type="triangle"/>
          </a:ln>
        </p:spPr>
      </p:cxnSp>
      <p:sp>
        <p:nvSpPr>
          <p:cNvPr id="85" name="Google Shape;85;p15"/>
          <p:cNvSpPr/>
          <p:nvPr/>
        </p:nvSpPr>
        <p:spPr>
          <a:xfrm>
            <a:off x="3135725" y="2437800"/>
            <a:ext cx="665700" cy="572700"/>
          </a:xfrm>
          <a:prstGeom prst="rect">
            <a:avLst/>
          </a:prstGeom>
          <a:solidFill>
            <a:srgbClr val="9FC5E8"/>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6" name="Google Shape;86;p15"/>
          <p:cNvSpPr/>
          <p:nvPr/>
        </p:nvSpPr>
        <p:spPr>
          <a:xfrm>
            <a:off x="3288125" y="2590200"/>
            <a:ext cx="665700" cy="572700"/>
          </a:xfrm>
          <a:prstGeom prst="rect">
            <a:avLst/>
          </a:prstGeom>
          <a:solidFill>
            <a:srgbClr val="9FC5E8"/>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7" name="Google Shape;87;p15"/>
          <p:cNvSpPr/>
          <p:nvPr/>
        </p:nvSpPr>
        <p:spPr>
          <a:xfrm>
            <a:off x="3440525" y="2742600"/>
            <a:ext cx="665700" cy="572700"/>
          </a:xfrm>
          <a:prstGeom prst="rect">
            <a:avLst/>
          </a:prstGeom>
          <a:solidFill>
            <a:srgbClr val="9FC5E8"/>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8" name="Google Shape;88;p15"/>
          <p:cNvSpPr txBox="1"/>
          <p:nvPr/>
        </p:nvSpPr>
        <p:spPr>
          <a:xfrm>
            <a:off x="3131100" y="3457250"/>
            <a:ext cx="11706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Feature maps</a:t>
            </a:r>
            <a:endParaRPr i="1"/>
          </a:p>
        </p:txBody>
      </p:sp>
      <p:cxnSp>
        <p:nvCxnSpPr>
          <p:cNvPr id="89" name="Google Shape;89;p15"/>
          <p:cNvCxnSpPr/>
          <p:nvPr/>
        </p:nvCxnSpPr>
        <p:spPr>
          <a:xfrm flipH="1" rot="10800000">
            <a:off x="4277011" y="2731944"/>
            <a:ext cx="940800" cy="10500"/>
          </a:xfrm>
          <a:prstGeom prst="straightConnector1">
            <a:avLst/>
          </a:prstGeom>
          <a:noFill/>
          <a:ln cap="flat" cmpd="sng" w="9525">
            <a:solidFill>
              <a:schemeClr val="dk1"/>
            </a:solidFill>
            <a:prstDash val="solid"/>
            <a:round/>
            <a:headEnd len="med" w="med" type="none"/>
            <a:tailEnd len="med" w="med" type="triangle"/>
          </a:ln>
        </p:spPr>
      </p:cxnSp>
      <p:sp>
        <p:nvSpPr>
          <p:cNvPr id="90" name="Google Shape;90;p15"/>
          <p:cNvSpPr/>
          <p:nvPr/>
        </p:nvSpPr>
        <p:spPr>
          <a:xfrm>
            <a:off x="5421725" y="2361600"/>
            <a:ext cx="1627800" cy="714600"/>
          </a:xfrm>
          <a:prstGeom prst="rect">
            <a:avLst/>
          </a:prstGeom>
          <a:solidFill>
            <a:srgbClr val="9FC5E8"/>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Object Background Disentanglement</a:t>
            </a:r>
            <a:endParaRPr/>
          </a:p>
        </p:txBody>
      </p:sp>
      <p:sp>
        <p:nvSpPr>
          <p:cNvPr id="91" name="Google Shape;91;p15"/>
          <p:cNvSpPr txBox="1"/>
          <p:nvPr/>
        </p:nvSpPr>
        <p:spPr>
          <a:xfrm>
            <a:off x="5417100" y="3152450"/>
            <a:ext cx="16278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t>Differentiable programming component</a:t>
            </a:r>
            <a:endParaRPr i="1"/>
          </a:p>
        </p:txBody>
      </p:sp>
      <p:cxnSp>
        <p:nvCxnSpPr>
          <p:cNvPr id="92" name="Google Shape;92;p15"/>
          <p:cNvCxnSpPr/>
          <p:nvPr/>
        </p:nvCxnSpPr>
        <p:spPr>
          <a:xfrm>
            <a:off x="7248811" y="1980444"/>
            <a:ext cx="501600" cy="9600"/>
          </a:xfrm>
          <a:prstGeom prst="straightConnector1">
            <a:avLst/>
          </a:prstGeom>
          <a:noFill/>
          <a:ln cap="flat" cmpd="sng" w="9525">
            <a:solidFill>
              <a:schemeClr val="dk1"/>
            </a:solidFill>
            <a:prstDash val="solid"/>
            <a:round/>
            <a:headEnd len="med" w="med" type="none"/>
            <a:tailEnd len="med" w="med" type="triangle"/>
          </a:ln>
        </p:spPr>
      </p:cxnSp>
      <p:sp>
        <p:nvSpPr>
          <p:cNvPr id="93" name="Google Shape;93;p15"/>
          <p:cNvSpPr txBox="1"/>
          <p:nvPr/>
        </p:nvSpPr>
        <p:spPr>
          <a:xfrm>
            <a:off x="7843250" y="1732225"/>
            <a:ext cx="117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Object 1</a:t>
            </a:r>
            <a:endParaRPr i="1"/>
          </a:p>
        </p:txBody>
      </p:sp>
      <p:cxnSp>
        <p:nvCxnSpPr>
          <p:cNvPr id="94" name="Google Shape;94;p15"/>
          <p:cNvCxnSpPr/>
          <p:nvPr/>
        </p:nvCxnSpPr>
        <p:spPr>
          <a:xfrm>
            <a:off x="7248811" y="2513844"/>
            <a:ext cx="501600" cy="9600"/>
          </a:xfrm>
          <a:prstGeom prst="straightConnector1">
            <a:avLst/>
          </a:prstGeom>
          <a:noFill/>
          <a:ln cap="flat" cmpd="sng" w="9525">
            <a:solidFill>
              <a:schemeClr val="dk1"/>
            </a:solidFill>
            <a:prstDash val="solid"/>
            <a:round/>
            <a:headEnd len="med" w="med" type="none"/>
            <a:tailEnd len="med" w="med" type="triangle"/>
          </a:ln>
        </p:spPr>
      </p:cxnSp>
      <p:sp>
        <p:nvSpPr>
          <p:cNvPr id="95" name="Google Shape;95;p15"/>
          <p:cNvSpPr txBox="1"/>
          <p:nvPr/>
        </p:nvSpPr>
        <p:spPr>
          <a:xfrm>
            <a:off x="7843250" y="2265625"/>
            <a:ext cx="117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BG 1</a:t>
            </a:r>
            <a:endParaRPr i="1"/>
          </a:p>
        </p:txBody>
      </p:sp>
      <p:cxnSp>
        <p:nvCxnSpPr>
          <p:cNvPr id="96" name="Google Shape;96;p15"/>
          <p:cNvCxnSpPr/>
          <p:nvPr/>
        </p:nvCxnSpPr>
        <p:spPr>
          <a:xfrm>
            <a:off x="7248811" y="3047244"/>
            <a:ext cx="501600" cy="9600"/>
          </a:xfrm>
          <a:prstGeom prst="straightConnector1">
            <a:avLst/>
          </a:prstGeom>
          <a:noFill/>
          <a:ln cap="flat" cmpd="sng" w="9525">
            <a:solidFill>
              <a:schemeClr val="dk1"/>
            </a:solidFill>
            <a:prstDash val="solid"/>
            <a:round/>
            <a:headEnd len="med" w="med" type="none"/>
            <a:tailEnd len="med" w="med" type="triangle"/>
          </a:ln>
        </p:spPr>
      </p:cxnSp>
      <p:sp>
        <p:nvSpPr>
          <p:cNvPr id="97" name="Google Shape;97;p15"/>
          <p:cNvSpPr txBox="1"/>
          <p:nvPr/>
        </p:nvSpPr>
        <p:spPr>
          <a:xfrm>
            <a:off x="7843250" y="2799025"/>
            <a:ext cx="117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Object 2</a:t>
            </a:r>
            <a:endParaRPr i="1"/>
          </a:p>
        </p:txBody>
      </p:sp>
      <p:cxnSp>
        <p:nvCxnSpPr>
          <p:cNvPr id="98" name="Google Shape;98;p15"/>
          <p:cNvCxnSpPr/>
          <p:nvPr/>
        </p:nvCxnSpPr>
        <p:spPr>
          <a:xfrm>
            <a:off x="7248811" y="3580644"/>
            <a:ext cx="501600" cy="9600"/>
          </a:xfrm>
          <a:prstGeom prst="straightConnector1">
            <a:avLst/>
          </a:prstGeom>
          <a:noFill/>
          <a:ln cap="flat" cmpd="sng" w="9525">
            <a:solidFill>
              <a:schemeClr val="dk1"/>
            </a:solidFill>
            <a:prstDash val="solid"/>
            <a:round/>
            <a:headEnd len="med" w="med" type="none"/>
            <a:tailEnd len="med" w="med" type="triangle"/>
          </a:ln>
        </p:spPr>
      </p:cxnSp>
      <p:sp>
        <p:nvSpPr>
          <p:cNvPr id="99" name="Google Shape;99;p15"/>
          <p:cNvSpPr txBox="1"/>
          <p:nvPr/>
        </p:nvSpPr>
        <p:spPr>
          <a:xfrm>
            <a:off x="7843250" y="3332425"/>
            <a:ext cx="117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BG 2</a:t>
            </a:r>
            <a:endParaRPr i="1"/>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pic>
        <p:nvPicPr>
          <p:cNvPr id="365" name="Google Shape;365;p42"/>
          <p:cNvPicPr preferRelativeResize="0"/>
          <p:nvPr/>
        </p:nvPicPr>
        <p:blipFill rotWithShape="1">
          <a:blip r:embed="rId3">
            <a:alphaModFix/>
          </a:blip>
          <a:srcRect b="48461" l="38401" r="19096" t="24397"/>
          <a:stretch/>
        </p:blipFill>
        <p:spPr>
          <a:xfrm>
            <a:off x="1099638" y="1324413"/>
            <a:ext cx="6944726" cy="2494676"/>
          </a:xfrm>
          <a:prstGeom prst="rect">
            <a:avLst/>
          </a:prstGeom>
          <a:noFill/>
          <a:ln>
            <a:noFill/>
          </a:ln>
        </p:spPr>
      </p:pic>
      <p:sp>
        <p:nvSpPr>
          <p:cNvPr id="366" name="Google Shape;366;p42"/>
          <p:cNvSpPr txBox="1"/>
          <p:nvPr>
            <p:ph type="title"/>
          </p:nvPr>
        </p:nvSpPr>
        <p:spPr>
          <a:xfrm>
            <a:off x="464100" y="5974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Image Guided Neural Object Rendering</a:t>
            </a:r>
            <a:endParaRPr/>
          </a:p>
        </p:txBody>
      </p:sp>
      <p:sp>
        <p:nvSpPr>
          <p:cNvPr id="367" name="Google Shape;367;p42"/>
          <p:cNvSpPr txBox="1"/>
          <p:nvPr/>
        </p:nvSpPr>
        <p:spPr>
          <a:xfrm>
            <a:off x="152400" y="4735000"/>
            <a:ext cx="9516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222222"/>
                </a:solidFill>
                <a:highlight>
                  <a:srgbClr val="FFFFFF"/>
                </a:highlight>
              </a:rPr>
              <a:t>Thies, J., Zollhöfer, M., Theobalt, C., Stamminger, M., &amp; Nießner, M. (2020). Image-guided neural object rendering. In </a:t>
            </a:r>
            <a:r>
              <a:rPr i="1" lang="en" sz="1000">
                <a:solidFill>
                  <a:srgbClr val="222222"/>
                </a:solidFill>
                <a:highlight>
                  <a:srgbClr val="FFFFFF"/>
                </a:highlight>
              </a:rPr>
              <a:t>8th International Conference on Learning Representations</a:t>
            </a:r>
            <a:r>
              <a:rPr lang="en" sz="1000">
                <a:solidFill>
                  <a:srgbClr val="222222"/>
                </a:solidFill>
                <a:highlight>
                  <a:srgbClr val="FFFFFF"/>
                </a:highlight>
              </a:rPr>
              <a:t>. OpenReview. net.</a:t>
            </a:r>
            <a:endParaRPr/>
          </a:p>
        </p:txBody>
      </p:sp>
      <p:sp>
        <p:nvSpPr>
          <p:cNvPr id="368" name="Google Shape;368;p42"/>
          <p:cNvSpPr txBox="1"/>
          <p:nvPr/>
        </p:nvSpPr>
        <p:spPr>
          <a:xfrm>
            <a:off x="3326500" y="4076950"/>
            <a:ext cx="3737100" cy="400200"/>
          </a:xfrm>
          <a:prstGeom prst="rect">
            <a:avLst/>
          </a:prstGeom>
          <a:solidFill>
            <a:srgbClr val="F4CCCC"/>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Artifacts in Pix2Pix resolved by EffectsNet!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4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References</a:t>
            </a:r>
            <a:endParaRPr/>
          </a:p>
        </p:txBody>
      </p:sp>
      <p:sp>
        <p:nvSpPr>
          <p:cNvPr id="374" name="Google Shape;374;p4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rabicPeriod"/>
            </a:pPr>
            <a:r>
              <a:rPr lang="en" sz="1000">
                <a:solidFill>
                  <a:srgbClr val="222222"/>
                </a:solidFill>
                <a:highlight>
                  <a:srgbClr val="FFFFFF"/>
                </a:highlight>
              </a:rPr>
              <a:t>Niemeyer, M., &amp; Geiger, A. (2021). Giraffe: Representing scenes as compositional generative neural feature fields. In </a:t>
            </a:r>
            <a:r>
              <a:rPr i="1" lang="en" sz="1000">
                <a:solidFill>
                  <a:srgbClr val="222222"/>
                </a:solidFill>
                <a:highlight>
                  <a:srgbClr val="FFFFFF"/>
                </a:highlight>
              </a:rPr>
              <a:t>Proceedings of the IEEE/CVF Conference on Computer Vision and Pattern Recognition</a:t>
            </a:r>
            <a:r>
              <a:rPr lang="en" sz="1000">
                <a:solidFill>
                  <a:srgbClr val="222222"/>
                </a:solidFill>
                <a:highlight>
                  <a:srgbClr val="FFFFFF"/>
                </a:highlight>
              </a:rPr>
              <a:t> (pp. 11453-11464).</a:t>
            </a:r>
            <a:endParaRPr sz="1000">
              <a:solidFill>
                <a:srgbClr val="222222"/>
              </a:solidFill>
              <a:highlight>
                <a:srgbClr val="FFFFFF"/>
              </a:highlight>
            </a:endParaRPr>
          </a:p>
          <a:p>
            <a:pPr indent="-292100" lvl="0" marL="457200" rtl="0" algn="l">
              <a:spcBef>
                <a:spcPts val="0"/>
              </a:spcBef>
              <a:spcAft>
                <a:spcPts val="0"/>
              </a:spcAft>
              <a:buClr>
                <a:srgbClr val="222222"/>
              </a:buClr>
              <a:buSzPts val="1000"/>
              <a:buAutoNum type="arabicPeriod"/>
            </a:pPr>
            <a:r>
              <a:rPr lang="en" sz="1000">
                <a:solidFill>
                  <a:srgbClr val="222222"/>
                </a:solidFill>
                <a:highlight>
                  <a:srgbClr val="FFFFFF"/>
                </a:highlight>
              </a:rPr>
              <a:t>Tewari, A., Fried, O., Thies, J., Sitzmann, V., Lombardi, S., Sunkavalli, K., ... &amp; Zollhöfer, M. (2020, May). State of the art on neural rendering. In </a:t>
            </a:r>
            <a:r>
              <a:rPr i="1" lang="en" sz="1000">
                <a:solidFill>
                  <a:srgbClr val="222222"/>
                </a:solidFill>
                <a:highlight>
                  <a:srgbClr val="FFFFFF"/>
                </a:highlight>
              </a:rPr>
              <a:t>Computer Graphics Forum</a:t>
            </a:r>
            <a:r>
              <a:rPr lang="en" sz="1000">
                <a:solidFill>
                  <a:srgbClr val="222222"/>
                </a:solidFill>
                <a:highlight>
                  <a:srgbClr val="FFFFFF"/>
                </a:highlight>
              </a:rPr>
              <a:t> (Vol. 39, No. 2, pp. 701-727).</a:t>
            </a:r>
            <a:endParaRPr sz="1000">
              <a:solidFill>
                <a:srgbClr val="222222"/>
              </a:solidFill>
              <a:highlight>
                <a:srgbClr val="FFFFFF"/>
              </a:highlight>
            </a:endParaRPr>
          </a:p>
          <a:p>
            <a:pPr indent="-292100" lvl="0" marL="457200" rtl="0" algn="l">
              <a:spcBef>
                <a:spcPts val="0"/>
              </a:spcBef>
              <a:spcAft>
                <a:spcPts val="0"/>
              </a:spcAft>
              <a:buClr>
                <a:srgbClr val="222222"/>
              </a:buClr>
              <a:buSzPts val="1000"/>
              <a:buAutoNum type="arabicPeriod"/>
            </a:pPr>
            <a:r>
              <a:rPr lang="en" sz="1000">
                <a:solidFill>
                  <a:srgbClr val="222222"/>
                </a:solidFill>
                <a:highlight>
                  <a:srgbClr val="FFFFFF"/>
                </a:highlight>
              </a:rPr>
              <a:t>Zhu, J. Y., Krähenbühl, P., Shechtman, E., &amp; Efros, A. A. (2016, October). Generative visual manipulation on the natural image manifold. In </a:t>
            </a:r>
            <a:r>
              <a:rPr i="1" lang="en" sz="1000">
                <a:solidFill>
                  <a:srgbClr val="222222"/>
                </a:solidFill>
                <a:highlight>
                  <a:srgbClr val="FFFFFF"/>
                </a:highlight>
              </a:rPr>
              <a:t>European conference on computer vision</a:t>
            </a:r>
            <a:r>
              <a:rPr lang="en" sz="1000">
                <a:solidFill>
                  <a:srgbClr val="222222"/>
                </a:solidFill>
                <a:highlight>
                  <a:srgbClr val="FFFFFF"/>
                </a:highlight>
              </a:rPr>
              <a:t> (pp. 597-613). Springer, Cham.</a:t>
            </a:r>
            <a:endParaRPr sz="1000">
              <a:solidFill>
                <a:srgbClr val="222222"/>
              </a:solidFill>
              <a:highlight>
                <a:srgbClr val="FFFFFF"/>
              </a:highlight>
            </a:endParaRPr>
          </a:p>
          <a:p>
            <a:pPr indent="-292100" lvl="0" marL="457200" rtl="0" algn="l">
              <a:spcBef>
                <a:spcPts val="0"/>
              </a:spcBef>
              <a:spcAft>
                <a:spcPts val="0"/>
              </a:spcAft>
              <a:buClr>
                <a:srgbClr val="222222"/>
              </a:buClr>
              <a:buSzPts val="1000"/>
              <a:buAutoNum type="arabicPeriod"/>
            </a:pPr>
            <a:r>
              <a:rPr lang="en" sz="1000">
                <a:solidFill>
                  <a:srgbClr val="222222"/>
                </a:solidFill>
                <a:highlight>
                  <a:srgbClr val="FFFFFF"/>
                </a:highlight>
              </a:rPr>
              <a:t>Eslami, S. A., Rezende, D. J., Besse, F., Viola, F., Morcos, A. S., Garnelo, M., ... &amp; Hassabis, D. (2018). Neural scene representation and rendering. </a:t>
            </a:r>
            <a:r>
              <a:rPr i="1" lang="en" sz="1000">
                <a:solidFill>
                  <a:srgbClr val="222222"/>
                </a:solidFill>
                <a:highlight>
                  <a:srgbClr val="FFFFFF"/>
                </a:highlight>
              </a:rPr>
              <a:t>Science</a:t>
            </a:r>
            <a:r>
              <a:rPr lang="en" sz="1000">
                <a:solidFill>
                  <a:srgbClr val="222222"/>
                </a:solidFill>
                <a:highlight>
                  <a:srgbClr val="FFFFFF"/>
                </a:highlight>
              </a:rPr>
              <a:t>, </a:t>
            </a:r>
            <a:r>
              <a:rPr i="1" lang="en" sz="1000">
                <a:solidFill>
                  <a:srgbClr val="222222"/>
                </a:solidFill>
                <a:highlight>
                  <a:srgbClr val="FFFFFF"/>
                </a:highlight>
              </a:rPr>
              <a:t>360</a:t>
            </a:r>
            <a:r>
              <a:rPr lang="en" sz="1000">
                <a:solidFill>
                  <a:srgbClr val="222222"/>
                </a:solidFill>
                <a:highlight>
                  <a:srgbClr val="FFFFFF"/>
                </a:highlight>
              </a:rPr>
              <a:t>(6394), 1204-1210.</a:t>
            </a:r>
            <a:endParaRPr sz="1000">
              <a:solidFill>
                <a:srgbClr val="222222"/>
              </a:solidFill>
              <a:highlight>
                <a:srgbClr val="FFFFFF"/>
              </a:highlight>
            </a:endParaRPr>
          </a:p>
          <a:p>
            <a:pPr indent="-292100" lvl="0" marL="457200" rtl="0" algn="l">
              <a:spcBef>
                <a:spcPts val="0"/>
              </a:spcBef>
              <a:spcAft>
                <a:spcPts val="0"/>
              </a:spcAft>
              <a:buClr>
                <a:srgbClr val="222222"/>
              </a:buClr>
              <a:buSzPts val="1000"/>
              <a:buAutoNum type="arabicPeriod"/>
            </a:pPr>
            <a:r>
              <a:rPr lang="en" sz="1000">
                <a:solidFill>
                  <a:srgbClr val="222222"/>
                </a:solidFill>
                <a:highlight>
                  <a:srgbClr val="FFFFFF"/>
                </a:highlight>
              </a:rPr>
              <a:t>Bau, D., Strobelt, H., Peebles, W., Wulff, J., Zhou, B., Zhu, J. Y., &amp; Torralba, A. (2020). Semantic photo manipulation with a generative image prior. </a:t>
            </a:r>
            <a:r>
              <a:rPr i="1" lang="en" sz="1000">
                <a:solidFill>
                  <a:srgbClr val="222222"/>
                </a:solidFill>
                <a:highlight>
                  <a:srgbClr val="FFFFFF"/>
                </a:highlight>
              </a:rPr>
              <a:t>arXiv preprint arXiv:2005.07727</a:t>
            </a:r>
            <a:r>
              <a:rPr lang="en" sz="1000">
                <a:solidFill>
                  <a:srgbClr val="222222"/>
                </a:solidFill>
                <a:highlight>
                  <a:srgbClr val="FFFFFF"/>
                </a:highlight>
              </a:rPr>
              <a:t>.</a:t>
            </a:r>
            <a:endParaRPr sz="1000">
              <a:solidFill>
                <a:srgbClr val="222222"/>
              </a:solidFill>
              <a:highlight>
                <a:srgbClr val="FFFFFF"/>
              </a:highlight>
            </a:endParaRPr>
          </a:p>
          <a:p>
            <a:pPr indent="-292100" lvl="0" marL="457200" rtl="0" algn="l">
              <a:lnSpc>
                <a:spcPct val="100000"/>
              </a:lnSpc>
              <a:spcBef>
                <a:spcPts val="0"/>
              </a:spcBef>
              <a:spcAft>
                <a:spcPts val="0"/>
              </a:spcAft>
              <a:buClr>
                <a:srgbClr val="222222"/>
              </a:buClr>
              <a:buSzPts val="1000"/>
              <a:buAutoNum type="arabicPeriod"/>
            </a:pPr>
            <a:r>
              <a:rPr lang="en" sz="1000">
                <a:solidFill>
                  <a:srgbClr val="222222"/>
                </a:solidFill>
                <a:highlight>
                  <a:srgbClr val="FFFFFF"/>
                </a:highlight>
              </a:rPr>
              <a:t>Thies, J., Zollhöfer, M., Theobalt, C., Stamminger, M., &amp; Nießner, M. (2020). Image-guided neural object rendering. In </a:t>
            </a:r>
            <a:r>
              <a:rPr i="1" lang="en" sz="1000">
                <a:solidFill>
                  <a:srgbClr val="222222"/>
                </a:solidFill>
                <a:highlight>
                  <a:srgbClr val="FFFFFF"/>
                </a:highlight>
              </a:rPr>
              <a:t>8th International Conference on Learning Representations</a:t>
            </a:r>
            <a:r>
              <a:rPr lang="en" sz="1000">
                <a:solidFill>
                  <a:srgbClr val="222222"/>
                </a:solidFill>
                <a:highlight>
                  <a:srgbClr val="FFFFFF"/>
                </a:highlight>
              </a:rPr>
              <a:t>. OpenReview. Net.</a:t>
            </a:r>
            <a:endParaRPr sz="1000">
              <a:solidFill>
                <a:srgbClr val="222222"/>
              </a:solidFill>
              <a:highlight>
                <a:srgbClr val="FFFFFF"/>
              </a:highlight>
            </a:endParaRPr>
          </a:p>
          <a:p>
            <a:pPr indent="0" lvl="0" marL="457200" rtl="0" algn="l">
              <a:lnSpc>
                <a:spcPct val="100000"/>
              </a:lnSpc>
              <a:spcBef>
                <a:spcPts val="0"/>
              </a:spcBef>
              <a:spcAft>
                <a:spcPts val="0"/>
              </a:spcAft>
              <a:buNone/>
            </a:pPr>
            <a:r>
              <a:t/>
            </a:r>
            <a:endParaRPr sz="1000">
              <a:solidFill>
                <a:srgbClr val="222222"/>
              </a:solidFill>
              <a:highlight>
                <a:srgbClr val="FFFFFF"/>
              </a:highligh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16"/>
          <p:cNvSpPr txBox="1"/>
          <p:nvPr/>
        </p:nvSpPr>
        <p:spPr>
          <a:xfrm>
            <a:off x="375650" y="1732225"/>
            <a:ext cx="117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Object 1</a:t>
            </a:r>
            <a:endParaRPr i="1"/>
          </a:p>
        </p:txBody>
      </p:sp>
      <p:sp>
        <p:nvSpPr>
          <p:cNvPr id="105" name="Google Shape;105;p16"/>
          <p:cNvSpPr txBox="1"/>
          <p:nvPr/>
        </p:nvSpPr>
        <p:spPr>
          <a:xfrm>
            <a:off x="375650" y="2113225"/>
            <a:ext cx="117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BG 2</a:t>
            </a:r>
            <a:endParaRPr i="1"/>
          </a:p>
        </p:txBody>
      </p:sp>
      <p:sp>
        <p:nvSpPr>
          <p:cNvPr id="106" name="Google Shape;106;p16"/>
          <p:cNvSpPr txBox="1"/>
          <p:nvPr/>
        </p:nvSpPr>
        <p:spPr>
          <a:xfrm>
            <a:off x="375650" y="3027625"/>
            <a:ext cx="117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Object 2</a:t>
            </a:r>
            <a:endParaRPr i="1"/>
          </a:p>
        </p:txBody>
      </p:sp>
      <p:sp>
        <p:nvSpPr>
          <p:cNvPr id="107" name="Google Shape;107;p16"/>
          <p:cNvSpPr txBox="1"/>
          <p:nvPr/>
        </p:nvSpPr>
        <p:spPr>
          <a:xfrm>
            <a:off x="375650" y="3561025"/>
            <a:ext cx="117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BG 1</a:t>
            </a:r>
            <a:endParaRPr i="1"/>
          </a:p>
        </p:txBody>
      </p:sp>
      <p:cxnSp>
        <p:nvCxnSpPr>
          <p:cNvPr id="108" name="Google Shape;108;p16"/>
          <p:cNvCxnSpPr/>
          <p:nvPr/>
        </p:nvCxnSpPr>
        <p:spPr>
          <a:xfrm>
            <a:off x="1457611" y="1904244"/>
            <a:ext cx="501600" cy="9600"/>
          </a:xfrm>
          <a:prstGeom prst="straightConnector1">
            <a:avLst/>
          </a:prstGeom>
          <a:noFill/>
          <a:ln cap="flat" cmpd="sng" w="9525">
            <a:solidFill>
              <a:schemeClr val="dk1"/>
            </a:solidFill>
            <a:prstDash val="solid"/>
            <a:round/>
            <a:headEnd len="med" w="med" type="none"/>
            <a:tailEnd len="med" w="med" type="triangle"/>
          </a:ln>
        </p:spPr>
      </p:cxnSp>
      <p:cxnSp>
        <p:nvCxnSpPr>
          <p:cNvPr id="109" name="Google Shape;109;p16"/>
          <p:cNvCxnSpPr/>
          <p:nvPr/>
        </p:nvCxnSpPr>
        <p:spPr>
          <a:xfrm>
            <a:off x="1457611" y="2285244"/>
            <a:ext cx="501600" cy="9600"/>
          </a:xfrm>
          <a:prstGeom prst="straightConnector1">
            <a:avLst/>
          </a:prstGeom>
          <a:noFill/>
          <a:ln cap="flat" cmpd="sng" w="9525">
            <a:solidFill>
              <a:schemeClr val="dk1"/>
            </a:solidFill>
            <a:prstDash val="solid"/>
            <a:round/>
            <a:headEnd len="med" w="med" type="none"/>
            <a:tailEnd len="med" w="med" type="triangle"/>
          </a:ln>
        </p:spPr>
      </p:cxnSp>
      <p:cxnSp>
        <p:nvCxnSpPr>
          <p:cNvPr id="110" name="Google Shape;110;p16"/>
          <p:cNvCxnSpPr/>
          <p:nvPr/>
        </p:nvCxnSpPr>
        <p:spPr>
          <a:xfrm>
            <a:off x="1457611" y="3275844"/>
            <a:ext cx="501600" cy="9600"/>
          </a:xfrm>
          <a:prstGeom prst="straightConnector1">
            <a:avLst/>
          </a:prstGeom>
          <a:noFill/>
          <a:ln cap="flat" cmpd="sng" w="9525">
            <a:solidFill>
              <a:schemeClr val="dk1"/>
            </a:solidFill>
            <a:prstDash val="solid"/>
            <a:round/>
            <a:headEnd len="med" w="med" type="none"/>
            <a:tailEnd len="med" w="med" type="triangle"/>
          </a:ln>
        </p:spPr>
      </p:cxnSp>
      <p:cxnSp>
        <p:nvCxnSpPr>
          <p:cNvPr id="111" name="Google Shape;111;p16"/>
          <p:cNvCxnSpPr/>
          <p:nvPr/>
        </p:nvCxnSpPr>
        <p:spPr>
          <a:xfrm>
            <a:off x="1457611" y="3733044"/>
            <a:ext cx="501600" cy="9600"/>
          </a:xfrm>
          <a:prstGeom prst="straightConnector1">
            <a:avLst/>
          </a:prstGeom>
          <a:noFill/>
          <a:ln cap="flat" cmpd="sng" w="9525">
            <a:solidFill>
              <a:schemeClr val="dk1"/>
            </a:solidFill>
            <a:prstDash val="solid"/>
            <a:round/>
            <a:headEnd len="med" w="med" type="none"/>
            <a:tailEnd len="med" w="med" type="triangle"/>
          </a:ln>
        </p:spPr>
      </p:cxnSp>
      <p:sp>
        <p:nvSpPr>
          <p:cNvPr id="112" name="Google Shape;112;p16"/>
          <p:cNvSpPr/>
          <p:nvPr/>
        </p:nvSpPr>
        <p:spPr>
          <a:xfrm>
            <a:off x="2373725" y="1752000"/>
            <a:ext cx="1627800" cy="685200"/>
          </a:xfrm>
          <a:prstGeom prst="rect">
            <a:avLst/>
          </a:prstGeom>
          <a:solidFill>
            <a:srgbClr val="9FC5E8"/>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Decoder</a:t>
            </a:r>
            <a:endParaRPr/>
          </a:p>
        </p:txBody>
      </p:sp>
      <p:sp>
        <p:nvSpPr>
          <p:cNvPr id="113" name="Google Shape;113;p16"/>
          <p:cNvSpPr/>
          <p:nvPr/>
        </p:nvSpPr>
        <p:spPr>
          <a:xfrm>
            <a:off x="2373725" y="3199800"/>
            <a:ext cx="1627800" cy="685200"/>
          </a:xfrm>
          <a:prstGeom prst="rect">
            <a:avLst/>
          </a:prstGeom>
          <a:solidFill>
            <a:srgbClr val="9FC5E8"/>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Decoder</a:t>
            </a:r>
            <a:endParaRPr/>
          </a:p>
        </p:txBody>
      </p:sp>
      <p:cxnSp>
        <p:nvCxnSpPr>
          <p:cNvPr id="114" name="Google Shape;114;p16"/>
          <p:cNvCxnSpPr/>
          <p:nvPr/>
        </p:nvCxnSpPr>
        <p:spPr>
          <a:xfrm>
            <a:off x="3150875" y="2548975"/>
            <a:ext cx="0" cy="518700"/>
          </a:xfrm>
          <a:prstGeom prst="straightConnector1">
            <a:avLst/>
          </a:prstGeom>
          <a:noFill/>
          <a:ln cap="flat" cmpd="sng" w="19050">
            <a:solidFill>
              <a:schemeClr val="dk1"/>
            </a:solidFill>
            <a:prstDash val="dot"/>
            <a:round/>
            <a:headEnd len="med" w="med" type="none"/>
            <a:tailEnd len="med" w="med" type="none"/>
          </a:ln>
        </p:spPr>
      </p:cxnSp>
      <p:sp>
        <p:nvSpPr>
          <p:cNvPr id="115" name="Google Shape;115;p16"/>
          <p:cNvSpPr txBox="1"/>
          <p:nvPr/>
        </p:nvSpPr>
        <p:spPr>
          <a:xfrm>
            <a:off x="3118850" y="2494225"/>
            <a:ext cx="11706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Shared weights</a:t>
            </a:r>
            <a:endParaRPr i="1"/>
          </a:p>
        </p:txBody>
      </p:sp>
      <p:cxnSp>
        <p:nvCxnSpPr>
          <p:cNvPr id="116" name="Google Shape;116;p16"/>
          <p:cNvCxnSpPr/>
          <p:nvPr/>
        </p:nvCxnSpPr>
        <p:spPr>
          <a:xfrm>
            <a:off x="4124611" y="2056644"/>
            <a:ext cx="501600" cy="9600"/>
          </a:xfrm>
          <a:prstGeom prst="straightConnector1">
            <a:avLst/>
          </a:prstGeom>
          <a:noFill/>
          <a:ln cap="flat" cmpd="sng" w="9525">
            <a:solidFill>
              <a:schemeClr val="dk1"/>
            </a:solidFill>
            <a:prstDash val="solid"/>
            <a:round/>
            <a:headEnd len="med" w="med" type="none"/>
            <a:tailEnd len="med" w="med" type="triangle"/>
          </a:ln>
        </p:spPr>
      </p:cxnSp>
      <p:sp>
        <p:nvSpPr>
          <p:cNvPr id="117" name="Google Shape;117;p16"/>
          <p:cNvSpPr txBox="1"/>
          <p:nvPr/>
        </p:nvSpPr>
        <p:spPr>
          <a:xfrm>
            <a:off x="4642850" y="1884625"/>
            <a:ext cx="1832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Object 1 + BG2</a:t>
            </a:r>
            <a:endParaRPr i="1"/>
          </a:p>
        </p:txBody>
      </p:sp>
      <p:sp>
        <p:nvSpPr>
          <p:cNvPr id="118" name="Google Shape;118;p16"/>
          <p:cNvSpPr txBox="1"/>
          <p:nvPr/>
        </p:nvSpPr>
        <p:spPr>
          <a:xfrm>
            <a:off x="4642850" y="3332425"/>
            <a:ext cx="1832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Object 2 + BG1</a:t>
            </a:r>
            <a:endParaRPr i="1"/>
          </a:p>
        </p:txBody>
      </p:sp>
      <p:cxnSp>
        <p:nvCxnSpPr>
          <p:cNvPr id="119" name="Google Shape;119;p16"/>
          <p:cNvCxnSpPr/>
          <p:nvPr/>
        </p:nvCxnSpPr>
        <p:spPr>
          <a:xfrm>
            <a:off x="4124611" y="3504444"/>
            <a:ext cx="501600" cy="9600"/>
          </a:xfrm>
          <a:prstGeom prst="straightConnector1">
            <a:avLst/>
          </a:prstGeom>
          <a:noFill/>
          <a:ln cap="flat" cmpd="sng" w="9525">
            <a:solidFill>
              <a:schemeClr val="dk1"/>
            </a:solidFill>
            <a:prstDash val="solid"/>
            <a:round/>
            <a:headEnd len="med" w="med" type="none"/>
            <a:tailEnd len="med" w="med" type="triangle"/>
          </a:ln>
        </p:spPr>
      </p:cxnSp>
      <p:sp>
        <p:nvSpPr>
          <p:cNvPr id="120" name="Google Shape;120;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Proposed Idea</a:t>
            </a:r>
            <a:endParaRPr/>
          </a:p>
        </p:txBody>
      </p:sp>
      <p:sp>
        <p:nvSpPr>
          <p:cNvPr id="121" name="Google Shape;121;p16"/>
          <p:cNvSpPr txBox="1"/>
          <p:nvPr/>
        </p:nvSpPr>
        <p:spPr>
          <a:xfrm>
            <a:off x="6096000" y="911175"/>
            <a:ext cx="30132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t>Also use the network to generate (or reconstruct) Object 1 + BG1 and Object 2 + BG2</a:t>
            </a:r>
            <a:endParaRPr i="1"/>
          </a:p>
        </p:txBody>
      </p:sp>
      <p:sp>
        <p:nvSpPr>
          <p:cNvPr id="122" name="Google Shape;122;p16"/>
          <p:cNvSpPr txBox="1"/>
          <p:nvPr/>
        </p:nvSpPr>
        <p:spPr>
          <a:xfrm>
            <a:off x="6236675" y="2324000"/>
            <a:ext cx="2802900" cy="2770500"/>
          </a:xfrm>
          <a:prstGeom prst="rect">
            <a:avLst/>
          </a:prstGeom>
          <a:solidFill>
            <a:srgbClr val="D9D2E9"/>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Losses:</a:t>
            </a:r>
            <a:endParaRPr/>
          </a:p>
          <a:p>
            <a:pPr indent="-317500" lvl="0" marL="457200" rtl="0" algn="l">
              <a:spcBef>
                <a:spcPts val="0"/>
              </a:spcBef>
              <a:spcAft>
                <a:spcPts val="0"/>
              </a:spcAft>
              <a:buSzPts val="1400"/>
              <a:buAutoNum type="arabicPeriod"/>
            </a:pPr>
            <a:r>
              <a:rPr lang="en"/>
              <a:t>Pixel wise MSE loss for reconstruction</a:t>
            </a:r>
            <a:endParaRPr/>
          </a:p>
          <a:p>
            <a:pPr indent="-317500" lvl="0" marL="457200" rtl="0" algn="l">
              <a:spcBef>
                <a:spcPts val="0"/>
              </a:spcBef>
              <a:spcAft>
                <a:spcPts val="0"/>
              </a:spcAft>
              <a:buSzPts val="1400"/>
              <a:buAutoNum type="arabicPeriod"/>
            </a:pPr>
            <a:r>
              <a:rPr lang="en"/>
              <a:t>Contrastive loss for swapped reconstructed videos (Siamese network)</a:t>
            </a:r>
            <a:endParaRPr/>
          </a:p>
          <a:p>
            <a:pPr indent="-317500" lvl="0" marL="457200" rtl="0" algn="l">
              <a:spcBef>
                <a:spcPts val="0"/>
              </a:spcBef>
              <a:spcAft>
                <a:spcPts val="0"/>
              </a:spcAft>
              <a:buSzPts val="1400"/>
              <a:buAutoNum type="arabicPeriod"/>
            </a:pPr>
            <a:r>
              <a:rPr lang="en"/>
              <a:t>Additional (frozen) action recognition network to predict desired activity, which backpropagates to this encoder-decoder structure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Attribute Control is Key for Rendering</a:t>
            </a:r>
            <a:endParaRPr/>
          </a:p>
        </p:txBody>
      </p:sp>
      <p:pic>
        <p:nvPicPr>
          <p:cNvPr id="128" name="Google Shape;128;p17"/>
          <p:cNvPicPr preferRelativeResize="0"/>
          <p:nvPr/>
        </p:nvPicPr>
        <p:blipFill>
          <a:blip r:embed="rId3">
            <a:alphaModFix/>
          </a:blip>
          <a:stretch>
            <a:fillRect/>
          </a:stretch>
        </p:blipFill>
        <p:spPr>
          <a:xfrm>
            <a:off x="614875" y="1842825"/>
            <a:ext cx="2724150" cy="1676400"/>
          </a:xfrm>
          <a:prstGeom prst="rect">
            <a:avLst/>
          </a:prstGeom>
          <a:noFill/>
          <a:ln>
            <a:noFill/>
          </a:ln>
        </p:spPr>
      </p:pic>
      <p:pic>
        <p:nvPicPr>
          <p:cNvPr id="129" name="Google Shape;129;p17"/>
          <p:cNvPicPr preferRelativeResize="0"/>
          <p:nvPr/>
        </p:nvPicPr>
        <p:blipFill rotWithShape="1">
          <a:blip r:embed="rId3">
            <a:alphaModFix/>
          </a:blip>
          <a:srcRect b="18166" l="32539" r="10353" t="9999"/>
          <a:stretch/>
        </p:blipFill>
        <p:spPr>
          <a:xfrm>
            <a:off x="5185550" y="1191250"/>
            <a:ext cx="1555675" cy="1107175"/>
          </a:xfrm>
          <a:prstGeom prst="rect">
            <a:avLst/>
          </a:prstGeom>
          <a:noFill/>
          <a:ln>
            <a:noFill/>
          </a:ln>
        </p:spPr>
      </p:pic>
      <p:pic>
        <p:nvPicPr>
          <p:cNvPr id="130" name="Google Shape;130;p17"/>
          <p:cNvPicPr preferRelativeResize="0"/>
          <p:nvPr/>
        </p:nvPicPr>
        <p:blipFill>
          <a:blip r:embed="rId3">
            <a:alphaModFix/>
          </a:blip>
          <a:stretch>
            <a:fillRect/>
          </a:stretch>
        </p:blipFill>
        <p:spPr>
          <a:xfrm>
            <a:off x="5185550" y="2738025"/>
            <a:ext cx="1631450" cy="1107175"/>
          </a:xfrm>
          <a:prstGeom prst="rect">
            <a:avLst/>
          </a:prstGeom>
          <a:noFill/>
          <a:ln>
            <a:noFill/>
          </a:ln>
        </p:spPr>
      </p:pic>
      <p:sp>
        <p:nvSpPr>
          <p:cNvPr id="131" name="Google Shape;131;p17"/>
          <p:cNvSpPr/>
          <p:nvPr/>
        </p:nvSpPr>
        <p:spPr>
          <a:xfrm>
            <a:off x="5732125" y="2899213"/>
            <a:ext cx="813000" cy="7848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7"/>
          <p:cNvSpPr/>
          <p:nvPr/>
        </p:nvSpPr>
        <p:spPr>
          <a:xfrm>
            <a:off x="3559800" y="2522700"/>
            <a:ext cx="1396200" cy="294300"/>
          </a:xfrm>
          <a:prstGeom prst="rightArrow">
            <a:avLst>
              <a:gd fmla="val 50000" name="adj1"/>
              <a:gd fmla="val 50000" name="adj2"/>
            </a:avLst>
          </a:prstGeom>
          <a:solidFill>
            <a:srgbClr val="4A86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7"/>
          <p:cNvSpPr txBox="1"/>
          <p:nvPr/>
        </p:nvSpPr>
        <p:spPr>
          <a:xfrm>
            <a:off x="6909400" y="1485600"/>
            <a:ext cx="10512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t>Object</a:t>
            </a:r>
            <a:endParaRPr sz="2000"/>
          </a:p>
        </p:txBody>
      </p:sp>
      <p:sp>
        <p:nvSpPr>
          <p:cNvPr id="134" name="Google Shape;134;p17"/>
          <p:cNvSpPr txBox="1"/>
          <p:nvPr/>
        </p:nvSpPr>
        <p:spPr>
          <a:xfrm>
            <a:off x="6909400" y="3009600"/>
            <a:ext cx="1923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t>Background</a:t>
            </a:r>
            <a:endParaRPr sz="2000"/>
          </a:p>
        </p:txBody>
      </p:sp>
      <p:cxnSp>
        <p:nvCxnSpPr>
          <p:cNvPr id="135" name="Google Shape;135;p17"/>
          <p:cNvCxnSpPr/>
          <p:nvPr/>
        </p:nvCxnSpPr>
        <p:spPr>
          <a:xfrm>
            <a:off x="6026450" y="4176475"/>
            <a:ext cx="14100" cy="700800"/>
          </a:xfrm>
          <a:prstGeom prst="straightConnector1">
            <a:avLst/>
          </a:prstGeom>
          <a:noFill/>
          <a:ln cap="flat" cmpd="sng" w="38100">
            <a:solidFill>
              <a:schemeClr val="dk1"/>
            </a:solidFill>
            <a:prstDash val="dot"/>
            <a:round/>
            <a:headEnd len="med" w="med" type="none"/>
            <a:tailEnd len="med" w="med" type="none"/>
          </a:ln>
        </p:spPr>
      </p:cxnSp>
      <p:sp>
        <p:nvSpPr>
          <p:cNvPr id="136" name="Google Shape;136;p17"/>
          <p:cNvSpPr txBox="1"/>
          <p:nvPr/>
        </p:nvSpPr>
        <p:spPr>
          <a:xfrm>
            <a:off x="6909400" y="3972775"/>
            <a:ext cx="19230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t>Pose</a:t>
            </a:r>
            <a:br>
              <a:rPr lang="en" sz="2000"/>
            </a:br>
            <a:r>
              <a:rPr lang="en" sz="2000"/>
              <a:t>Shape</a:t>
            </a:r>
            <a:endParaRPr sz="2000"/>
          </a:p>
          <a:p>
            <a:pPr indent="0" lvl="0" marL="0" rtl="0" algn="l">
              <a:spcBef>
                <a:spcPts val="0"/>
              </a:spcBef>
              <a:spcAft>
                <a:spcPts val="0"/>
              </a:spcAft>
              <a:buNone/>
            </a:pPr>
            <a:r>
              <a:rPr lang="en" sz="2000"/>
              <a:t>Color</a:t>
            </a:r>
            <a:endParaRPr sz="2000"/>
          </a:p>
        </p:txBody>
      </p:sp>
      <p:sp>
        <p:nvSpPr>
          <p:cNvPr id="137" name="Google Shape;137;p17"/>
          <p:cNvSpPr txBox="1"/>
          <p:nvPr/>
        </p:nvSpPr>
        <p:spPr>
          <a:xfrm>
            <a:off x="0" y="4627800"/>
            <a:ext cx="6741300" cy="515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000">
                <a:solidFill>
                  <a:srgbClr val="222222"/>
                </a:solidFill>
                <a:highlight>
                  <a:srgbClr val="FFFFFF"/>
                </a:highlight>
              </a:rPr>
              <a:t>Niemeyer, M., &amp; Geiger, A. (2021). Giraffe: Representing scenes as compositional generative neural feature fields. In </a:t>
            </a:r>
            <a:r>
              <a:rPr i="1" lang="en" sz="1000">
                <a:solidFill>
                  <a:srgbClr val="222222"/>
                </a:solidFill>
                <a:highlight>
                  <a:srgbClr val="FFFFFF"/>
                </a:highlight>
              </a:rPr>
              <a:t>Proceedings of the IEEE/CVF Conference on Computer Vision and Pattern Recognition</a:t>
            </a:r>
            <a:r>
              <a:rPr lang="en" sz="1000">
                <a:solidFill>
                  <a:srgbClr val="222222"/>
                </a:solidFill>
                <a:highlight>
                  <a:srgbClr val="FFFFFF"/>
                </a:highlight>
              </a:rPr>
              <a:t> (pp. 11453-11464).</a:t>
            </a:r>
            <a:endParaRPr sz="1000">
              <a:solidFill>
                <a:srgbClr val="222222"/>
              </a:solidFill>
              <a:highlight>
                <a:srgbClr val="FFFFFF"/>
              </a:highligh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Compositional Scene Representations</a:t>
            </a:r>
            <a:endParaRPr/>
          </a:p>
        </p:txBody>
      </p:sp>
      <p:pic>
        <p:nvPicPr>
          <p:cNvPr id="143" name="Google Shape;143;p18"/>
          <p:cNvPicPr preferRelativeResize="0"/>
          <p:nvPr/>
        </p:nvPicPr>
        <p:blipFill>
          <a:blip r:embed="rId3">
            <a:alphaModFix/>
          </a:blip>
          <a:stretch>
            <a:fillRect/>
          </a:stretch>
        </p:blipFill>
        <p:spPr>
          <a:xfrm>
            <a:off x="3143700" y="3132225"/>
            <a:ext cx="2609850" cy="1752600"/>
          </a:xfrm>
          <a:prstGeom prst="rect">
            <a:avLst/>
          </a:prstGeom>
          <a:noFill/>
          <a:ln>
            <a:noFill/>
          </a:ln>
        </p:spPr>
      </p:pic>
      <p:pic>
        <p:nvPicPr>
          <p:cNvPr id="144" name="Google Shape;144;p18"/>
          <p:cNvPicPr preferRelativeResize="0"/>
          <p:nvPr/>
        </p:nvPicPr>
        <p:blipFill>
          <a:blip r:embed="rId4">
            <a:alphaModFix/>
          </a:blip>
          <a:stretch>
            <a:fillRect/>
          </a:stretch>
        </p:blipFill>
        <p:spPr>
          <a:xfrm>
            <a:off x="3754950" y="1129825"/>
            <a:ext cx="1102200" cy="678275"/>
          </a:xfrm>
          <a:prstGeom prst="rect">
            <a:avLst/>
          </a:prstGeom>
          <a:noFill/>
          <a:ln>
            <a:noFill/>
          </a:ln>
        </p:spPr>
      </p:pic>
      <p:sp>
        <p:nvSpPr>
          <p:cNvPr id="145" name="Google Shape;145;p18"/>
          <p:cNvSpPr/>
          <p:nvPr/>
        </p:nvSpPr>
        <p:spPr>
          <a:xfrm>
            <a:off x="3606900" y="2301200"/>
            <a:ext cx="1611600" cy="147300"/>
          </a:xfrm>
          <a:prstGeom prst="rect">
            <a:avLst/>
          </a:prstGeom>
          <a:solidFill>
            <a:srgbClr val="4A86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8"/>
          <p:cNvSpPr/>
          <p:nvPr/>
        </p:nvSpPr>
        <p:spPr>
          <a:xfrm>
            <a:off x="3861600" y="2484738"/>
            <a:ext cx="888900" cy="147300"/>
          </a:xfrm>
          <a:prstGeom prst="rect">
            <a:avLst/>
          </a:prstGeom>
          <a:solidFill>
            <a:srgbClr val="4A86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7" name="Google Shape;147;p18"/>
          <p:cNvCxnSpPr/>
          <p:nvPr/>
        </p:nvCxnSpPr>
        <p:spPr>
          <a:xfrm>
            <a:off x="4306050" y="1844350"/>
            <a:ext cx="0" cy="420600"/>
          </a:xfrm>
          <a:prstGeom prst="straightConnector1">
            <a:avLst/>
          </a:prstGeom>
          <a:noFill/>
          <a:ln cap="flat" cmpd="sng" w="9525">
            <a:solidFill>
              <a:schemeClr val="dk1"/>
            </a:solidFill>
            <a:prstDash val="solid"/>
            <a:round/>
            <a:headEnd len="med" w="med" type="none"/>
            <a:tailEnd len="med" w="med" type="triangle"/>
          </a:ln>
        </p:spPr>
      </p:cxnSp>
      <p:cxnSp>
        <p:nvCxnSpPr>
          <p:cNvPr id="148" name="Google Shape;148;p18"/>
          <p:cNvCxnSpPr/>
          <p:nvPr/>
        </p:nvCxnSpPr>
        <p:spPr>
          <a:xfrm>
            <a:off x="4306050" y="2682550"/>
            <a:ext cx="0" cy="420600"/>
          </a:xfrm>
          <a:prstGeom prst="straightConnector1">
            <a:avLst/>
          </a:prstGeom>
          <a:noFill/>
          <a:ln cap="flat" cmpd="sng" w="9525">
            <a:solidFill>
              <a:schemeClr val="dk1"/>
            </a:solidFill>
            <a:prstDash val="solid"/>
            <a:round/>
            <a:headEnd len="med" w="med" type="none"/>
            <a:tailEnd len="med" w="med" type="triangle"/>
          </a:ln>
        </p:spPr>
      </p:cxnSp>
      <p:sp>
        <p:nvSpPr>
          <p:cNvPr id="149" name="Google Shape;149;p18"/>
          <p:cNvSpPr txBox="1"/>
          <p:nvPr/>
        </p:nvSpPr>
        <p:spPr>
          <a:xfrm>
            <a:off x="5311700" y="2264950"/>
            <a:ext cx="3083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t>Neural Network</a:t>
            </a:r>
            <a:endParaRPr sz="1600"/>
          </a:p>
        </p:txBody>
      </p:sp>
      <p:sp>
        <p:nvSpPr>
          <p:cNvPr id="150" name="Google Shape;150;p18"/>
          <p:cNvSpPr txBox="1"/>
          <p:nvPr/>
        </p:nvSpPr>
        <p:spPr>
          <a:xfrm>
            <a:off x="5753550" y="3221700"/>
            <a:ext cx="10512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accent1"/>
                </a:solidFill>
              </a:rPr>
              <a:t>Object</a:t>
            </a:r>
            <a:endParaRPr sz="2000">
              <a:solidFill>
                <a:schemeClr val="accent1"/>
              </a:solidFill>
            </a:endParaRPr>
          </a:p>
        </p:txBody>
      </p:sp>
      <p:sp>
        <p:nvSpPr>
          <p:cNvPr id="151" name="Google Shape;151;p18"/>
          <p:cNvSpPr txBox="1"/>
          <p:nvPr/>
        </p:nvSpPr>
        <p:spPr>
          <a:xfrm>
            <a:off x="1535400" y="3714300"/>
            <a:ext cx="22179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rgbClr val="F1C232"/>
                </a:solidFill>
              </a:rPr>
              <a:t>Background</a:t>
            </a:r>
            <a:endParaRPr sz="2000">
              <a:solidFill>
                <a:srgbClr val="F1C232"/>
              </a:solidFill>
            </a:endParaRPr>
          </a:p>
        </p:txBody>
      </p:sp>
      <p:sp>
        <p:nvSpPr>
          <p:cNvPr id="152" name="Google Shape;152;p18"/>
          <p:cNvSpPr txBox="1"/>
          <p:nvPr/>
        </p:nvSpPr>
        <p:spPr>
          <a:xfrm>
            <a:off x="5840725" y="4423450"/>
            <a:ext cx="10512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rgbClr val="FF0000"/>
                </a:solidFill>
              </a:rPr>
              <a:t>Pose</a:t>
            </a:r>
            <a:endParaRPr sz="2000">
              <a:solidFill>
                <a:srgbClr val="FF0000"/>
              </a:solidFill>
            </a:endParaRPr>
          </a:p>
        </p:txBody>
      </p:sp>
      <p:sp>
        <p:nvSpPr>
          <p:cNvPr id="153" name="Google Shape;153;p18"/>
          <p:cNvSpPr txBox="1"/>
          <p:nvPr/>
        </p:nvSpPr>
        <p:spPr>
          <a:xfrm>
            <a:off x="1836825" y="3221700"/>
            <a:ext cx="10512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rgbClr val="00FF00"/>
                </a:solidFill>
              </a:rPr>
              <a:t>Shape</a:t>
            </a:r>
            <a:endParaRPr sz="2000">
              <a:solidFill>
                <a:srgbClr val="00FF00"/>
              </a:solidFill>
            </a:endParaRPr>
          </a:p>
        </p:txBody>
      </p:sp>
      <p:sp>
        <p:nvSpPr>
          <p:cNvPr id="154" name="Google Shape;154;p18"/>
          <p:cNvSpPr txBox="1"/>
          <p:nvPr/>
        </p:nvSpPr>
        <p:spPr>
          <a:xfrm>
            <a:off x="1836825" y="4307800"/>
            <a:ext cx="10512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rgbClr val="6FA8DC"/>
                </a:solidFill>
              </a:rPr>
              <a:t>Color</a:t>
            </a:r>
            <a:endParaRPr sz="2000">
              <a:solidFill>
                <a:srgbClr val="6FA8DC"/>
              </a:solidFill>
            </a:endParaRPr>
          </a:p>
        </p:txBody>
      </p:sp>
      <p:sp>
        <p:nvSpPr>
          <p:cNvPr id="155" name="Google Shape;155;p18"/>
          <p:cNvSpPr txBox="1"/>
          <p:nvPr/>
        </p:nvSpPr>
        <p:spPr>
          <a:xfrm>
            <a:off x="6555500" y="3761075"/>
            <a:ext cx="24282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t>Represent as compositional neural feature fields</a:t>
            </a:r>
            <a:endParaRPr b="1"/>
          </a:p>
        </p:txBody>
      </p:sp>
      <p:sp>
        <p:nvSpPr>
          <p:cNvPr id="156" name="Google Shape;156;p18"/>
          <p:cNvSpPr txBox="1"/>
          <p:nvPr/>
        </p:nvSpPr>
        <p:spPr>
          <a:xfrm>
            <a:off x="0" y="4704000"/>
            <a:ext cx="6741300" cy="515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000">
                <a:solidFill>
                  <a:srgbClr val="222222"/>
                </a:solidFill>
                <a:highlight>
                  <a:srgbClr val="FFFFFF"/>
                </a:highlight>
              </a:rPr>
              <a:t>Niemeyer, M., &amp; Geiger, A. (2021). Giraffe: Representing scenes as compositional generative neural feature fields. In </a:t>
            </a:r>
            <a:r>
              <a:rPr i="1" lang="en" sz="1000">
                <a:solidFill>
                  <a:srgbClr val="222222"/>
                </a:solidFill>
                <a:highlight>
                  <a:srgbClr val="FFFFFF"/>
                </a:highlight>
              </a:rPr>
              <a:t>Proceedings of the IEEE/CVF Conference on Computer Vision and Pattern Recognition</a:t>
            </a:r>
            <a:r>
              <a:rPr lang="en" sz="1000">
                <a:solidFill>
                  <a:srgbClr val="222222"/>
                </a:solidFill>
                <a:highlight>
                  <a:srgbClr val="FFFFFF"/>
                </a:highlight>
              </a:rPr>
              <a:t> (pp. 11453-11464).</a:t>
            </a:r>
            <a:endParaRPr sz="1000">
              <a:solidFill>
                <a:srgbClr val="222222"/>
              </a:solidFill>
              <a:highlight>
                <a:srgbClr val="FFFFFF"/>
              </a:highligh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Compositional Neural Feature Fields: Preliminaries</a:t>
            </a:r>
            <a:endParaRPr/>
          </a:p>
        </p:txBody>
      </p:sp>
      <p:sp>
        <p:nvSpPr>
          <p:cNvPr id="162" name="Google Shape;162;p1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dk1"/>
                </a:solidFill>
              </a:rPr>
              <a:t>Neural Radiance Fields:</a:t>
            </a:r>
            <a:endParaRPr>
              <a:solidFill>
                <a:schemeClr val="dk1"/>
              </a:solidFill>
            </a:endParaRPr>
          </a:p>
          <a:p>
            <a:pPr indent="457200" lvl="0" marL="0" rtl="0" algn="l">
              <a:spcBef>
                <a:spcPts val="1200"/>
              </a:spcBef>
              <a:spcAft>
                <a:spcPts val="0"/>
              </a:spcAft>
              <a:buNone/>
            </a:pPr>
            <a:r>
              <a:rPr lang="en">
                <a:solidFill>
                  <a:schemeClr val="dk1"/>
                </a:solidFill>
              </a:rPr>
              <a:t>Continuous function f</a:t>
            </a:r>
            <a:endParaRPr>
              <a:solidFill>
                <a:schemeClr val="dk1"/>
              </a:solidFill>
            </a:endParaRPr>
          </a:p>
          <a:p>
            <a:pPr indent="0" lvl="0" marL="457200" rtl="0" algn="l">
              <a:spcBef>
                <a:spcPts val="1200"/>
              </a:spcBef>
              <a:spcAft>
                <a:spcPts val="1200"/>
              </a:spcAft>
              <a:buNone/>
            </a:pPr>
            <a:r>
              <a:rPr lang="en">
                <a:solidFill>
                  <a:schemeClr val="dk1"/>
                </a:solidFill>
              </a:rPr>
              <a:t>Maps 3D point </a:t>
            </a:r>
            <a:r>
              <a:rPr lang="en">
                <a:solidFill>
                  <a:srgbClr val="0000FF"/>
                </a:solidFill>
              </a:rPr>
              <a:t>x(R</a:t>
            </a:r>
            <a:r>
              <a:rPr baseline="30000" lang="en">
                <a:solidFill>
                  <a:srgbClr val="0000FF"/>
                </a:solidFill>
              </a:rPr>
              <a:t>3</a:t>
            </a:r>
            <a:r>
              <a:rPr lang="en">
                <a:solidFill>
                  <a:srgbClr val="0000FF"/>
                </a:solidFill>
              </a:rPr>
              <a:t>)</a:t>
            </a:r>
            <a:r>
              <a:rPr lang="en">
                <a:solidFill>
                  <a:schemeClr val="dk1"/>
                </a:solidFill>
              </a:rPr>
              <a:t> and viewing direction </a:t>
            </a:r>
            <a:r>
              <a:rPr lang="en">
                <a:solidFill>
                  <a:srgbClr val="0000FF"/>
                </a:solidFill>
              </a:rPr>
              <a:t>d</a:t>
            </a:r>
            <a:r>
              <a:rPr lang="en">
                <a:solidFill>
                  <a:srgbClr val="0000FF"/>
                </a:solidFill>
              </a:rPr>
              <a:t>(S</a:t>
            </a:r>
            <a:r>
              <a:rPr baseline="30000" lang="en">
                <a:solidFill>
                  <a:srgbClr val="0000FF"/>
                </a:solidFill>
              </a:rPr>
              <a:t>2</a:t>
            </a:r>
            <a:r>
              <a:rPr lang="en">
                <a:solidFill>
                  <a:srgbClr val="0000FF"/>
                </a:solidFill>
              </a:rPr>
              <a:t>)</a:t>
            </a:r>
            <a:r>
              <a:rPr lang="en">
                <a:solidFill>
                  <a:schemeClr val="dk1"/>
                </a:solidFill>
              </a:rPr>
              <a:t> -&gt; volume density </a:t>
            </a:r>
            <a:r>
              <a:rPr lang="en">
                <a:solidFill>
                  <a:srgbClr val="0000FF"/>
                </a:solidFill>
              </a:rPr>
              <a:t>σ(R</a:t>
            </a:r>
            <a:r>
              <a:rPr baseline="30000" lang="en">
                <a:solidFill>
                  <a:srgbClr val="0000FF"/>
                </a:solidFill>
              </a:rPr>
              <a:t>+</a:t>
            </a:r>
            <a:r>
              <a:rPr lang="en">
                <a:solidFill>
                  <a:srgbClr val="0000FF"/>
                </a:solidFill>
              </a:rPr>
              <a:t>)</a:t>
            </a:r>
            <a:r>
              <a:rPr lang="en">
                <a:solidFill>
                  <a:schemeClr val="dk1"/>
                </a:solidFill>
              </a:rPr>
              <a:t> and RGB color value </a:t>
            </a:r>
            <a:r>
              <a:rPr lang="en">
                <a:solidFill>
                  <a:srgbClr val="0000FF"/>
                </a:solidFill>
              </a:rPr>
              <a:t>c(R</a:t>
            </a:r>
            <a:r>
              <a:rPr baseline="30000" lang="en">
                <a:solidFill>
                  <a:srgbClr val="0000FF"/>
                </a:solidFill>
              </a:rPr>
              <a:t>3</a:t>
            </a:r>
            <a:r>
              <a:rPr lang="en">
                <a:solidFill>
                  <a:srgbClr val="0000FF"/>
                </a:solidFill>
              </a:rPr>
              <a:t>)</a:t>
            </a:r>
            <a:endParaRPr baseline="30000">
              <a:solidFill>
                <a:srgbClr val="0000FF"/>
              </a:solidFill>
            </a:endParaRPr>
          </a:p>
        </p:txBody>
      </p:sp>
      <p:pic>
        <p:nvPicPr>
          <p:cNvPr id="163" name="Google Shape;163;p19"/>
          <p:cNvPicPr preferRelativeResize="0"/>
          <p:nvPr/>
        </p:nvPicPr>
        <p:blipFill rotWithShape="1">
          <a:blip r:embed="rId3">
            <a:alphaModFix/>
          </a:blip>
          <a:srcRect b="37568" l="27761" r="33308" t="49897"/>
          <a:stretch/>
        </p:blipFill>
        <p:spPr>
          <a:xfrm>
            <a:off x="2358050" y="2838900"/>
            <a:ext cx="4952774" cy="896975"/>
          </a:xfrm>
          <a:prstGeom prst="rect">
            <a:avLst/>
          </a:prstGeom>
          <a:noFill/>
          <a:ln>
            <a:noFill/>
          </a:ln>
        </p:spPr>
      </p:pic>
      <p:sp>
        <p:nvSpPr>
          <p:cNvPr id="164" name="Google Shape;164;p19"/>
          <p:cNvSpPr txBox="1"/>
          <p:nvPr/>
        </p:nvSpPr>
        <p:spPr>
          <a:xfrm>
            <a:off x="0" y="4627800"/>
            <a:ext cx="6741300" cy="515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000">
                <a:solidFill>
                  <a:srgbClr val="222222"/>
                </a:solidFill>
                <a:highlight>
                  <a:srgbClr val="FFFFFF"/>
                </a:highlight>
              </a:rPr>
              <a:t>Niemeyer, M., &amp; Geiger, A. (2021). Giraffe: Representing scenes as compositional generative neural feature fields. In </a:t>
            </a:r>
            <a:r>
              <a:rPr i="1" lang="en" sz="1000">
                <a:solidFill>
                  <a:srgbClr val="222222"/>
                </a:solidFill>
                <a:highlight>
                  <a:srgbClr val="FFFFFF"/>
                </a:highlight>
              </a:rPr>
              <a:t>Proceedings of the IEEE/CVF Conference on Computer Vision and Pattern Recognition</a:t>
            </a:r>
            <a:r>
              <a:rPr lang="en" sz="1000">
                <a:solidFill>
                  <a:srgbClr val="222222"/>
                </a:solidFill>
                <a:highlight>
                  <a:srgbClr val="FFFFFF"/>
                </a:highlight>
              </a:rPr>
              <a:t> (pp. 11453-11464).</a:t>
            </a:r>
            <a:endParaRPr sz="1000">
              <a:solidFill>
                <a:srgbClr val="222222"/>
              </a:solidFill>
              <a:highlight>
                <a:srgbClr val="FFFFFF"/>
              </a:highlight>
            </a:endParaRPr>
          </a:p>
        </p:txBody>
      </p:sp>
      <p:sp>
        <p:nvSpPr>
          <p:cNvPr id="165" name="Google Shape;165;p19"/>
          <p:cNvSpPr txBox="1"/>
          <p:nvPr/>
        </p:nvSpPr>
        <p:spPr>
          <a:xfrm>
            <a:off x="5872275" y="3854125"/>
            <a:ext cx="29601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t>Pre-defined positional encoding applied element-wise to each component of x and d</a:t>
            </a:r>
            <a:endParaRPr i="1"/>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Clr>
                <a:schemeClr val="dk1"/>
              </a:buClr>
              <a:buSzPct val="39285"/>
              <a:buFont typeface="Arial"/>
              <a:buNone/>
            </a:pPr>
            <a:r>
              <a:rPr lang="en"/>
              <a:t>Compositional Neural Feature Fields: Preliminaries</a:t>
            </a:r>
            <a:endParaRPr/>
          </a:p>
          <a:p>
            <a:pPr indent="0" lvl="0" marL="0" rtl="0" algn="l">
              <a:spcBef>
                <a:spcPts val="0"/>
              </a:spcBef>
              <a:spcAft>
                <a:spcPts val="0"/>
              </a:spcAft>
              <a:buNone/>
            </a:pPr>
            <a:r>
              <a:t/>
            </a:r>
            <a:endParaRPr/>
          </a:p>
        </p:txBody>
      </p:sp>
      <p:sp>
        <p:nvSpPr>
          <p:cNvPr id="171" name="Google Shape;171;p2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dk1"/>
                </a:solidFill>
              </a:rPr>
              <a:t>Neural Radiance Fields</a:t>
            </a:r>
            <a:endParaRPr>
              <a:solidFill>
                <a:schemeClr val="dk1"/>
              </a:solidFill>
            </a:endParaRPr>
          </a:p>
          <a:p>
            <a:pPr indent="0" lvl="0" marL="0" rtl="0" algn="l">
              <a:spcBef>
                <a:spcPts val="1200"/>
              </a:spcBef>
              <a:spcAft>
                <a:spcPts val="1200"/>
              </a:spcAft>
              <a:buNone/>
            </a:pPr>
            <a:r>
              <a:rPr lang="en">
                <a:solidFill>
                  <a:schemeClr val="dk1"/>
                </a:solidFill>
              </a:rPr>
              <a:t>	Parameterize f with a multi-layer perceptron (MLP)</a:t>
            </a:r>
            <a:endParaRPr>
              <a:solidFill>
                <a:schemeClr val="dk1"/>
              </a:solidFill>
            </a:endParaRPr>
          </a:p>
        </p:txBody>
      </p:sp>
      <p:sp>
        <p:nvSpPr>
          <p:cNvPr id="172" name="Google Shape;172;p20"/>
          <p:cNvSpPr txBox="1"/>
          <p:nvPr/>
        </p:nvSpPr>
        <p:spPr>
          <a:xfrm>
            <a:off x="0" y="4627800"/>
            <a:ext cx="6741300" cy="515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000">
                <a:solidFill>
                  <a:srgbClr val="222222"/>
                </a:solidFill>
                <a:highlight>
                  <a:srgbClr val="FFFFFF"/>
                </a:highlight>
              </a:rPr>
              <a:t>Niemeyer, M., &amp; Geiger, A. (2021). Giraffe: Representing scenes as compositional generative neural feature fields. In </a:t>
            </a:r>
            <a:r>
              <a:rPr i="1" lang="en" sz="1000">
                <a:solidFill>
                  <a:srgbClr val="222222"/>
                </a:solidFill>
                <a:highlight>
                  <a:srgbClr val="FFFFFF"/>
                </a:highlight>
              </a:rPr>
              <a:t>Proceedings of the IEEE/CVF Conference on Computer Vision and Pattern Recognition</a:t>
            </a:r>
            <a:r>
              <a:rPr lang="en" sz="1000">
                <a:solidFill>
                  <a:srgbClr val="222222"/>
                </a:solidFill>
                <a:highlight>
                  <a:srgbClr val="FFFFFF"/>
                </a:highlight>
              </a:rPr>
              <a:t> (pp. 11453-11464).</a:t>
            </a:r>
            <a:endParaRPr sz="1000">
              <a:solidFill>
                <a:srgbClr val="222222"/>
              </a:solidFill>
              <a:highlight>
                <a:srgbClr val="FFFFFF"/>
              </a:highlight>
            </a:endParaRPr>
          </a:p>
        </p:txBody>
      </p:sp>
      <p:pic>
        <p:nvPicPr>
          <p:cNvPr id="173" name="Google Shape;173;p20"/>
          <p:cNvPicPr preferRelativeResize="0"/>
          <p:nvPr/>
        </p:nvPicPr>
        <p:blipFill rotWithShape="1">
          <a:blip r:embed="rId3">
            <a:alphaModFix/>
          </a:blip>
          <a:srcRect b="24254" l="36191" r="38979" t="64611"/>
          <a:stretch/>
        </p:blipFill>
        <p:spPr>
          <a:xfrm>
            <a:off x="2676850" y="2249875"/>
            <a:ext cx="3629875" cy="915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Compositional Neural Feature Fields: Preliminaries</a:t>
            </a:r>
            <a:endParaRPr/>
          </a:p>
          <a:p>
            <a:pPr indent="0" lvl="0" marL="0" rtl="0" algn="l">
              <a:spcBef>
                <a:spcPts val="0"/>
              </a:spcBef>
              <a:spcAft>
                <a:spcPts val="0"/>
              </a:spcAft>
              <a:buNone/>
            </a:pPr>
            <a:r>
              <a:t/>
            </a:r>
            <a:endParaRPr/>
          </a:p>
        </p:txBody>
      </p:sp>
      <p:sp>
        <p:nvSpPr>
          <p:cNvPr id="179" name="Google Shape;179;p2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dk1"/>
                </a:solidFill>
              </a:rPr>
              <a:t>Generative </a:t>
            </a:r>
            <a:r>
              <a:rPr lang="en">
                <a:solidFill>
                  <a:schemeClr val="dk1"/>
                </a:solidFill>
              </a:rPr>
              <a:t>Neural Radiance Fields (GRAF)</a:t>
            </a:r>
            <a:endParaRPr>
              <a:solidFill>
                <a:schemeClr val="dk1"/>
              </a:solidFill>
            </a:endParaRPr>
          </a:p>
          <a:p>
            <a:pPr indent="0" lvl="0" marL="0" rtl="0" algn="l">
              <a:spcBef>
                <a:spcPts val="1200"/>
              </a:spcBef>
              <a:spcAft>
                <a:spcPts val="0"/>
              </a:spcAft>
              <a:buNone/>
            </a:pPr>
            <a:r>
              <a:rPr lang="en">
                <a:solidFill>
                  <a:schemeClr val="dk1"/>
                </a:solidFill>
              </a:rPr>
              <a:t>	Generative model for Neural Radiance Fields</a:t>
            </a:r>
            <a:endParaRPr>
              <a:solidFill>
                <a:schemeClr val="dk1"/>
              </a:solidFill>
            </a:endParaRPr>
          </a:p>
          <a:p>
            <a:pPr indent="0" lvl="0" marL="0" rtl="0" algn="l">
              <a:spcBef>
                <a:spcPts val="1200"/>
              </a:spcBef>
              <a:spcAft>
                <a:spcPts val="1200"/>
              </a:spcAft>
              <a:buNone/>
            </a:pPr>
            <a:r>
              <a:rPr lang="en">
                <a:solidFill>
                  <a:schemeClr val="dk1"/>
                </a:solidFill>
              </a:rPr>
              <a:t>	Condition MLPs on appearance and shape codes z</a:t>
            </a:r>
            <a:r>
              <a:rPr baseline="-25000" lang="en">
                <a:solidFill>
                  <a:schemeClr val="dk1"/>
                </a:solidFill>
              </a:rPr>
              <a:t>s</a:t>
            </a:r>
            <a:r>
              <a:rPr lang="en">
                <a:solidFill>
                  <a:schemeClr val="dk1"/>
                </a:solidFill>
              </a:rPr>
              <a:t>, z</a:t>
            </a:r>
            <a:r>
              <a:rPr baseline="-25000" lang="en">
                <a:solidFill>
                  <a:schemeClr val="dk1"/>
                </a:solidFill>
              </a:rPr>
              <a:t>a</a:t>
            </a:r>
            <a:r>
              <a:rPr lang="en">
                <a:solidFill>
                  <a:schemeClr val="dk1"/>
                </a:solidFill>
              </a:rPr>
              <a:t> (in N(0,I))</a:t>
            </a:r>
            <a:endParaRPr>
              <a:solidFill>
                <a:schemeClr val="dk1"/>
              </a:solidFill>
            </a:endParaRPr>
          </a:p>
        </p:txBody>
      </p:sp>
      <p:sp>
        <p:nvSpPr>
          <p:cNvPr id="180" name="Google Shape;180;p21"/>
          <p:cNvSpPr txBox="1"/>
          <p:nvPr/>
        </p:nvSpPr>
        <p:spPr>
          <a:xfrm>
            <a:off x="0" y="4627800"/>
            <a:ext cx="6741300" cy="515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000">
                <a:solidFill>
                  <a:srgbClr val="222222"/>
                </a:solidFill>
                <a:highlight>
                  <a:srgbClr val="FFFFFF"/>
                </a:highlight>
              </a:rPr>
              <a:t>Niemeyer, M., &amp; Geiger, A. (2021). Giraffe: Representing scenes as compositional generative neural feature fields. In </a:t>
            </a:r>
            <a:r>
              <a:rPr i="1" lang="en" sz="1000">
                <a:solidFill>
                  <a:srgbClr val="222222"/>
                </a:solidFill>
                <a:highlight>
                  <a:srgbClr val="FFFFFF"/>
                </a:highlight>
              </a:rPr>
              <a:t>Proceedings of the IEEE/CVF Conference on Computer Vision and Pattern Recognition</a:t>
            </a:r>
            <a:r>
              <a:rPr lang="en" sz="1000">
                <a:solidFill>
                  <a:srgbClr val="222222"/>
                </a:solidFill>
                <a:highlight>
                  <a:srgbClr val="FFFFFF"/>
                </a:highlight>
              </a:rPr>
              <a:t> (pp. 11453-11464).</a:t>
            </a:r>
            <a:endParaRPr sz="1000">
              <a:solidFill>
                <a:srgbClr val="222222"/>
              </a:solidFill>
              <a:highlight>
                <a:srgbClr val="FFFFFF"/>
              </a:highlight>
            </a:endParaRPr>
          </a:p>
        </p:txBody>
      </p:sp>
      <p:pic>
        <p:nvPicPr>
          <p:cNvPr id="181" name="Google Shape;181;p21"/>
          <p:cNvPicPr preferRelativeResize="0"/>
          <p:nvPr/>
        </p:nvPicPr>
        <p:blipFill rotWithShape="1">
          <a:blip r:embed="rId3">
            <a:alphaModFix/>
          </a:blip>
          <a:srcRect b="48230" l="52415" r="11871" t="39235"/>
          <a:stretch/>
        </p:blipFill>
        <p:spPr>
          <a:xfrm>
            <a:off x="1920050" y="2788975"/>
            <a:ext cx="5537074" cy="109317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