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63" r:id="rId2"/>
    <p:sldId id="385" r:id="rId3"/>
    <p:sldId id="386" r:id="rId4"/>
    <p:sldId id="391" r:id="rId5"/>
    <p:sldId id="393" r:id="rId6"/>
    <p:sldId id="396" r:id="rId7"/>
    <p:sldId id="392" r:id="rId8"/>
    <p:sldId id="302" r:id="rId9"/>
    <p:sldId id="349" r:id="rId10"/>
    <p:sldId id="353" r:id="rId11"/>
    <p:sldId id="282" r:id="rId12"/>
    <p:sldId id="290" r:id="rId13"/>
    <p:sldId id="291" r:id="rId14"/>
    <p:sldId id="292" r:id="rId15"/>
    <p:sldId id="297" r:id="rId16"/>
    <p:sldId id="395" r:id="rId17"/>
    <p:sldId id="283" r:id="rId18"/>
    <p:sldId id="293" r:id="rId19"/>
    <p:sldId id="273" r:id="rId20"/>
    <p:sldId id="285" r:id="rId21"/>
    <p:sldId id="384" r:id="rId22"/>
    <p:sldId id="277" r:id="rId23"/>
    <p:sldId id="330" r:id="rId24"/>
    <p:sldId id="279" r:id="rId25"/>
    <p:sldId id="296" r:id="rId26"/>
    <p:sldId id="286" r:id="rId27"/>
    <p:sldId id="298" r:id="rId28"/>
    <p:sldId id="387" r:id="rId29"/>
    <p:sldId id="333" r:id="rId30"/>
    <p:sldId id="388" r:id="rId31"/>
    <p:sldId id="280" r:id="rId32"/>
    <p:sldId id="389" r:id="rId33"/>
    <p:sldId id="390" r:id="rId34"/>
    <p:sldId id="335" r:id="rId35"/>
    <p:sldId id="274" r:id="rId36"/>
    <p:sldId id="275" r:id="rId37"/>
    <p:sldId id="276" r:id="rId38"/>
    <p:sldId id="397" r:id="rId39"/>
    <p:sldId id="398" r:id="rId40"/>
    <p:sldId id="278" r:id="rId41"/>
    <p:sldId id="272" r:id="rId42"/>
    <p:sldId id="332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arl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2E56-E2D3-496F-8A69-E27BE82B17C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7F243-0C30-4A40-A610-EDE2E2EA8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Differentiable Programming on quantum computers</a:t>
            </a:r>
          </a:p>
          <a:p>
            <a:endParaRPr lang="en-US"/>
          </a:p>
          <a:p>
            <a:r>
              <a:rPr lang="en-US"/>
              <a:t>joint start, joint ending</a:t>
            </a:r>
          </a:p>
          <a:p>
            <a:endParaRPr lang="en-US"/>
          </a:p>
          <a:p>
            <a:r>
              <a:rPr lang="en-US"/>
              <a:t>the flow is there</a:t>
            </a:r>
          </a:p>
          <a:p>
            <a:endParaRPr lang="en-US"/>
          </a:p>
          <a:p>
            <a:r>
              <a:rPr lang="en-US"/>
              <a:t>comparison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how shift occurs</a:t>
            </a:r>
          </a:p>
          <a:p>
            <a:endParaRPr lang="en-US"/>
          </a:p>
          <a:p>
            <a:r>
              <a:rPr lang="en-US"/>
              <a:t>how do we do the shifts </a:t>
            </a:r>
          </a:p>
          <a:p>
            <a:endParaRPr lang="en-US"/>
          </a:p>
          <a:p>
            <a:r>
              <a:rPr lang="en-US"/>
              <a:t>diagrams of implementation on circuits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R unique positive eigenvalue differences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R unique positive eigenvalue differences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CRx, Rxx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difference between circuit or pulse, more!</a:t>
            </a:r>
          </a:p>
          <a:p>
            <a:endParaRPr lang="en-US"/>
          </a:p>
          <a:p>
            <a:r>
              <a:rPr lang="en-US"/>
              <a:t>reword 27 &amp; 28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difference between circuit or pulse, more!</a:t>
            </a:r>
          </a:p>
          <a:p>
            <a:endParaRPr lang="en-US"/>
          </a:p>
          <a:p>
            <a:r>
              <a:rPr lang="en-US"/>
              <a:t>reword 27 &amp; 28</a:t>
            </a:r>
          </a:p>
        </p:txBody>
      </p:sp>
    </p:spTree>
    <p:extLst>
      <p:ext uri="{BB962C8B-B14F-4D97-AF65-F5344CB8AC3E}">
        <p14:creationId xmlns:p14="http://schemas.microsoft.com/office/powerpoint/2010/main" val="275250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draw analogy</a:t>
            </a:r>
          </a:p>
          <a:p>
            <a:endParaRPr lang="en-US"/>
          </a:p>
          <a:p>
            <a:r>
              <a:rPr lang="en-US"/>
              <a:t>input, what </a:t>
            </a:r>
          </a:p>
          <a:p>
            <a:r>
              <a:rPr lang="en-US"/>
              <a:t>s the assumption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b="1" dirty="0"/>
              <a:t>Discretized Hamiltonian H construction:</a:t>
            </a:r>
            <a:r>
              <a:rPr lang="en-US" dirty="0"/>
              <a:t> We use a minimal basis set to represent the molecular orbitals, whose number corresponds to the number of qubits needed. Furthermore, we use the Jordan-Wigner transformation to perform the fermionic-to-qubit mapping of the Hamiltonian.</a:t>
            </a:r>
          </a:p>
          <a:p>
            <a:endParaRPr lang="en-US" dirty="0"/>
          </a:p>
          <a:p>
            <a:r>
              <a:rPr lang="en-US" dirty="0"/>
              <a:t>How to transform the problem from 4 to 5?</a:t>
            </a:r>
          </a:p>
          <a:p>
            <a:r>
              <a:rPr lang="en-US" dirty="0"/>
              <a:t>X,Y,Z?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3"/>
              </p:nvPr>
            </p:nvSpPr>
            <p:spPr/>
            <p:txBody>
              <a:bodyPr/>
              <a:lstStyle/>
              <a:p>
                <a:r>
                  <a:rPr lang="en-US">
                    <a:sym typeface="+mn-ea"/>
                  </a:rPr>
                  <a:t>In the approximation of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ym typeface="+mn-ea"/>
                  </a:rPr>
                  <a:t>, we have </a:t>
                </a:r>
                <a:r>
                  <a:rPr lang="en-US" b="1">
                    <a:sym typeface="+mn-ea"/>
                  </a:rPr>
                  <a:t>four </a:t>
                </a:r>
                <a:r>
                  <a:rPr lang="en-US">
                    <a:sym typeface="+mn-ea"/>
                  </a:rPr>
                  <a:t>spin orbitals, which defines the number of qubits. </a:t>
                </a:r>
              </a:p>
              <a:p>
                <a:endParaRPr lang="en-US"/>
              </a:p>
              <a:p>
                <a:r>
                  <a:rPr lang="en-US"/>
                  <a:t>Define Rx, Ry, Rz</a:t>
                </a:r>
              </a:p>
              <a:p>
                <a:r>
                  <a:rPr lang="en-US"/>
                  <a:t>it’s similar for x and z</a:t>
                </a:r>
                <a:endParaRPr lang="zh-CN" altLang="en-US"/>
              </a:p>
            </p:txBody>
          </p:sp>
        </mc:Choice>
        <mc:Fallback xmlns="">
          <p:sp>
            <p:nvSpPr>
              <p:cNvPr id="3" name="Tex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3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connection, why maxcut works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Transition from VQE to gradients: why use quantum circuits to calculate gradient</a:t>
            </a:r>
          </a:p>
          <a:p>
            <a:r>
              <a:rPr lang="en-US"/>
              <a:t>quantum - parameter shift</a:t>
            </a:r>
          </a:p>
          <a:p>
            <a:endParaRPr lang="en-US"/>
          </a:p>
          <a:p>
            <a:r>
              <a:rPr lang="en-US"/>
              <a:t>challenges for quantum </a:t>
            </a:r>
            <a:r>
              <a:rPr lang="zh-CN" altLang="en-US"/>
              <a:t>串起来</a:t>
            </a:r>
          </a:p>
          <a:p>
            <a:r>
              <a:rPr lang="zh-CN" altLang="en-US"/>
              <a:t>只能用</a:t>
            </a:r>
            <a:r>
              <a:rPr lang="en-US" altLang="zh-CN"/>
              <a:t>circuit</a:t>
            </a:r>
            <a:r>
              <a:rPr lang="zh-CN" altLang="en-US"/>
              <a:t>去求</a:t>
            </a:r>
          </a:p>
          <a:p>
            <a:endParaRPr lang="zh-CN" altLang="en-US"/>
          </a:p>
          <a:p>
            <a:endParaRPr lang="en-US"/>
          </a:p>
          <a:p>
            <a:r>
              <a:rPr lang="en-US"/>
              <a:t>Natural gradient: </a:t>
            </a:r>
          </a:p>
          <a:p>
            <a:r>
              <a:rPr lang="en-US">
                <a:sym typeface="+mn-ea"/>
              </a:rPr>
              <a:t>Direct quantum analogue of the Natural Gradient in the statistics literature, and reduces to it in a certain limit.  </a:t>
            </a:r>
          </a:p>
          <a:p>
            <a:r>
              <a:rPr lang="en-US">
                <a:sym typeface="+mn-ea"/>
              </a:rPr>
              <a:t>Avoid gradient descent in the parameter space altogether</a:t>
            </a:r>
            <a:endParaRPr lang="en-US"/>
          </a:p>
          <a:p>
            <a:r>
              <a:rPr lang="en-US">
                <a:sym typeface="+mn-ea"/>
              </a:rPr>
              <a:t>Perform the gradient descent in the distribution space</a:t>
            </a:r>
            <a:endParaRPr lang="en-US"/>
          </a:p>
          <a:p>
            <a:r>
              <a:rPr lang="en-US">
                <a:sym typeface="+mn-ea"/>
              </a:rPr>
              <a:t>The benefits provided by the Quantum Natural Gradient are complementary to those of existing stochastic optimization methods such as Adam.</a:t>
            </a:r>
          </a:p>
          <a:p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AD: since the intermediate quantum states cannot be measured without impacting the overall computation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接下来三种方法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lvl="1"/>
            <a:r>
              <a:rPr lang="en-US">
                <a:sym typeface="+mn-ea"/>
              </a:rPr>
              <a:t>advantage: simply loop through the parameter list, shift specific parameter in the original circuit and evaluate the objective function over and over again</a:t>
            </a:r>
          </a:p>
          <a:p>
            <a:pPr marL="0" lvl="1"/>
            <a:endParaRPr lang="en-US">
              <a:sym typeface="+mn-ea"/>
            </a:endParaRPr>
          </a:p>
          <a:p>
            <a:pPr marL="0" lvl="1"/>
            <a:r>
              <a:rPr lang="en-US">
                <a:sym typeface="+mn-ea"/>
              </a:rPr>
              <a:t>diagrams of implementation on circuits</a:t>
            </a:r>
            <a:endParaRPr lang="en-US"/>
          </a:p>
          <a:p>
            <a:pPr marL="0" lvl="1"/>
            <a:endParaRPr lang="en-US">
              <a:sym typeface="+mn-ea"/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77" y="136525"/>
            <a:ext cx="10515600" cy="89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92" y="1358389"/>
            <a:ext cx="10990811" cy="4934346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115341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931" y="94326"/>
            <a:ext cx="10515600" cy="89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140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74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2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28800"/>
            <a:ext cx="12192000" cy="33635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1895" y="1394534"/>
            <a:ext cx="1108821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Algorithm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1956" y="4136501"/>
            <a:ext cx="9144000" cy="1655762"/>
          </a:xfrm>
        </p:spPr>
        <p:txBody>
          <a:bodyPr/>
          <a:lstStyle/>
          <a:p>
            <a:r>
              <a:rPr lang="en-US" altLang="zh-CN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Kaiyan</a:t>
            </a: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Shi, Haowei Deng</a:t>
            </a: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VQE Diagram Illustration 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810" y="1808480"/>
            <a:ext cx="9062085" cy="4867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54660" y="1360805"/>
            <a:ext cx="567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hybrid quantum-classical algorithm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634605" y="2683510"/>
            <a:ext cx="2832735" cy="203009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969760" y="1897380"/>
            <a:ext cx="3626485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where differentiable programming might makes effects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02" y="279400"/>
            <a:ext cx="10515600" cy="894889"/>
          </a:xfrm>
        </p:spPr>
        <p:txBody>
          <a:bodyPr>
            <a:normAutofit/>
          </a:bodyPr>
          <a:lstStyle/>
          <a:p>
            <a:r>
              <a:rPr lang="en-US" dirty="0"/>
              <a:t>Variational Quantum Eigensolver (VQE)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44475" y="1386205"/>
                <a:ext cx="11703685" cy="41910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400" b="1" dirty="0"/>
                  <a:t>Problem (Core Task): </a:t>
                </a:r>
                <a:r>
                  <a:rPr lang="en-US" sz="2400" dirty="0"/>
                  <a:t>Solve the ground state (energy) of any molecular Hamiltonian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lvl="0"/>
                <a:r>
                  <a:rPr lang="en-US" sz="2400" b="1" dirty="0"/>
                  <a:t>Input: </a:t>
                </a:r>
                <a:r>
                  <a:rPr lang="en-US" sz="2400" dirty="0"/>
                  <a:t>Some</a:t>
                </a:r>
                <a:r>
                  <a:rPr lang="en-US" sz="2400" b="1" dirty="0"/>
                  <a:t> </a:t>
                </a:r>
                <a:r>
                  <a:rPr lang="en-US" sz="2400" dirty="0">
                    <a:sym typeface="+mn-ea"/>
                  </a:rPr>
                  <a:t>molecular Hamiltonian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n-US" sz="2400" b="1" dirty="0"/>
              </a:p>
              <a:p>
                <a:pPr lvl="0"/>
                <a:r>
                  <a:rPr lang="en-US" sz="2400" b="1" dirty="0"/>
                  <a:t>Approach: </a:t>
                </a:r>
              </a:p>
              <a:p>
                <a:pPr lvl="1"/>
                <a:r>
                  <a:rPr lang="en-US" sz="2400" dirty="0"/>
                  <a:t>Prepare a parameterized wave function  ansatz 	 on a quantum computer</a:t>
                </a:r>
                <a:r>
                  <a:rPr lang="en-US" sz="2400" dirty="0">
                    <a:sym typeface="+mn-ea"/>
                  </a:rPr>
                  <a:t>.</a:t>
                </a:r>
              </a:p>
              <a:p>
                <a:pPr lvl="1"/>
                <a:r>
                  <a:rPr lang="en-US" sz="2400" dirty="0">
                    <a:sym typeface="+mn-ea"/>
                  </a:rPr>
                  <a:t>Adopt classical optimization methods (e.g. gradient descent) to </a:t>
                </a:r>
                <a:r>
                  <a:rPr lang="en-US" sz="2400" b="1" dirty="0">
                    <a:sym typeface="+mn-ea"/>
                  </a:rPr>
                  <a:t>adjust </a:t>
                </a:r>
                <a:r>
                  <a:rPr lang="en-US" sz="2400" b="1" i="1" dirty="0">
                    <a:sym typeface="+mn-ea"/>
                  </a:rPr>
                  <a:t>θ</a:t>
                </a:r>
                <a:r>
                  <a:rPr lang="en-US" sz="2400" dirty="0">
                    <a:sym typeface="+mn-ea"/>
                  </a:rPr>
                  <a:t> to minimize the expectation value </a:t>
                </a:r>
                <a:endParaRPr lang="en-US" sz="2400" dirty="0"/>
              </a:p>
              <a:p>
                <a:pPr lvl="0"/>
                <a:r>
                  <a:rPr lang="en-US" sz="2400" b="1" dirty="0"/>
                  <a:t>Output:</a:t>
                </a:r>
              </a:p>
              <a:p>
                <a:pPr lvl="2"/>
                <a:r>
                  <a:rPr lang="en-US" sz="2400" dirty="0"/>
                  <a:t>Minimized expectation value, expected to be the ground state enegy</a:t>
                </a:r>
              </a:p>
              <a:p>
                <a:pPr lvl="2"/>
                <a:r>
                  <a:rPr lang="en-US" sz="2400" dirty="0"/>
                  <a:t> 	   , expected to be the ground state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4475" y="1386205"/>
                <a:ext cx="11703685" cy="4191000"/>
              </a:xfrm>
              <a:blipFill>
                <a:blip r:embed="rId3"/>
                <a:stretch>
                  <a:fillRect l="-677" t="-1744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16116" y="2663999"/>
            <a:ext cx="834390" cy="422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51" y="3552726"/>
            <a:ext cx="2346960" cy="58737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39" y="4679618"/>
            <a:ext cx="869950" cy="44005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48749" y="5379720"/>
            <a:ext cx="11214100" cy="1198880"/>
          </a:xfrm>
          <a:prstGeom prst="rect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/>
              <a:t>Theoretical foundation of VQE: </a:t>
            </a:r>
            <a:r>
              <a:rPr lang="en-US" b="1"/>
              <a:t>Rayleign-Ritz variational principle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090" y="5788660"/>
            <a:ext cx="3276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+mn-ea"/>
              </a:rPr>
              <a:t>Variational Quantum Eigensolver (VQE)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135" y="1358265"/>
                <a:ext cx="10990580" cy="34956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>
                    <a:sym typeface="+mn-ea"/>
                  </a:rPr>
                  <a:t>Problem (Reduced Task):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+mn-ea"/>
                  </a:rPr>
                  <a:t>Finding the smallest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sz="2400" dirty="0">
                    <a:sym typeface="+mn-ea"/>
                  </a:rPr>
                  <a:t> of a </a:t>
                </a:r>
                <a:r>
                  <a:rPr lang="en-US" sz="2400" b="1" dirty="0">
                    <a:sym typeface="+mn-ea"/>
                  </a:rPr>
                  <a:t>discretized</a:t>
                </a:r>
                <a:r>
                  <a:rPr lang="en-US" sz="2400" dirty="0">
                    <a:sym typeface="+mn-ea"/>
                  </a:rPr>
                  <a:t> Hamiltonian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𝐻</m:t>
                    </m:r>
                  </m:oMath>
                </a14:m>
                <a:r>
                  <a:rPr lang="en-US" sz="2400" dirty="0"/>
                  <a:t> and its corresponding eigenvector		.</a:t>
                </a:r>
                <a:r>
                  <a:rPr lang="en-US" dirty="0"/>
                  <a:t>    </a:t>
                </a:r>
              </a:p>
              <a:p>
                <a:r>
                  <a:rPr lang="en-US" b="1" dirty="0"/>
                  <a:t>Input:</a:t>
                </a:r>
                <a:r>
                  <a:rPr lang="en-US" dirty="0"/>
                  <a:t> Some discretized Hamiltonian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/>
                  <a:t> </a:t>
                </a:r>
                <a:r>
                  <a:rPr lang="en-US" b="1" dirty="0">
                    <a:sym typeface="+mn-ea"/>
                  </a:rPr>
                  <a:t>Approach: </a:t>
                </a:r>
                <a:endParaRPr lang="en-US" b="1" dirty="0"/>
              </a:p>
              <a:p>
                <a:pPr lvl="1"/>
                <a:r>
                  <a:rPr lang="en-US" dirty="0">
                    <a:sym typeface="+mn-ea"/>
                  </a:rPr>
                  <a:t>Prepare a parameterized ansatz 	   on a quantum computer.</a:t>
                </a:r>
              </a:p>
              <a:p>
                <a:pPr lvl="1"/>
                <a:r>
                  <a:rPr lang="en-US" dirty="0">
                    <a:sym typeface="+mn-ea"/>
                  </a:rPr>
                  <a:t>Adopt classical optimization methods (e.g. gradient descent) to </a:t>
                </a:r>
                <a:r>
                  <a:rPr lang="en-US" b="1" dirty="0">
                    <a:sym typeface="+mn-ea"/>
                  </a:rPr>
                  <a:t>adjust </a:t>
                </a:r>
                <a:r>
                  <a:rPr lang="en-US" b="1" i="1" dirty="0">
                    <a:sym typeface="+mn-ea"/>
                  </a:rPr>
                  <a:t>θ</a:t>
                </a:r>
                <a:r>
                  <a:rPr lang="en-US" dirty="0">
                    <a:sym typeface="+mn-ea"/>
                  </a:rPr>
                  <a:t> to minimize the expectation value </a:t>
                </a:r>
                <a:endParaRPr lang="en-US" dirty="0"/>
              </a:p>
              <a:p>
                <a:r>
                  <a:rPr lang="en-US" b="1" dirty="0">
                    <a:sym typeface="+mn-ea"/>
                  </a:rPr>
                  <a:t>Output:</a:t>
                </a:r>
                <a:endParaRPr lang="en-US" b="1" dirty="0"/>
              </a:p>
              <a:p>
                <a:pPr lvl="2"/>
                <a:r>
                  <a:rPr lang="en-US" dirty="0">
                    <a:sym typeface="+mn-ea"/>
                  </a:rPr>
                  <a:t>Minimized expectation value, expected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min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ym typeface="+mn-ea"/>
                  </a:rPr>
                  <a:t> 	   , ecpected to be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135" y="1358265"/>
                <a:ext cx="10990580" cy="3495675"/>
              </a:xfrm>
              <a:blipFill>
                <a:blip r:embed="rId3"/>
                <a:stretch>
                  <a:fillRect l="-776" t="-3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103" y="1614026"/>
            <a:ext cx="588010" cy="4248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04690" y="2670810"/>
            <a:ext cx="834390" cy="42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085" y="3395345"/>
            <a:ext cx="2192020" cy="49276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160" y="4225290"/>
            <a:ext cx="834390" cy="42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856" y="4258310"/>
            <a:ext cx="588010" cy="424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9"/>
              <p:cNvSpPr txBox="1"/>
              <p:nvPr/>
            </p:nvSpPr>
            <p:spPr>
              <a:xfrm>
                <a:off x="628015" y="4683125"/>
                <a:ext cx="10878820" cy="2109470"/>
              </a:xfrm>
              <a:prstGeom prst="rect">
                <a:avLst/>
              </a:prstGeom>
              <a:noFill/>
              <a:ln w="28575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Tranformation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sz="2000" b="1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𝑯</m:t>
                    </m:r>
                  </m:oMath>
                </a14:m>
                <a:r>
                  <a:rPr lang="en-US" sz="2000" b="1" dirty="0">
                    <a:sym typeface="+mn-ea"/>
                  </a:rPr>
                  <a:t> 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corresponding Hamiltonian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should be expressed as a weighted sum of Pauli spin operators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𝑧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}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such that the information can be processed on a quantum computer, </a:t>
                </a:r>
              </a:p>
              <a:p>
                <a:endParaRPr lang="en-US" sz="2000" dirty="0">
                  <a:sym typeface="+mn-ea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∈{</m:t>
                    </m:r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𝑦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stands for qubit number.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5" y="4683125"/>
                <a:ext cx="10878820" cy="2109470"/>
              </a:xfrm>
              <a:prstGeom prst="rect">
                <a:avLst/>
              </a:prstGeom>
              <a:blipFill>
                <a:blip r:embed="rId7"/>
                <a:stretch>
                  <a:fillRect l="-447" t="-855"/>
                </a:stretch>
              </a:blipFill>
              <a:ln w="28575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640" y="5764530"/>
            <a:ext cx="2305685" cy="87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rcRect l="24736"/>
          <a:stretch>
            <a:fillRect/>
          </a:stretch>
        </p:blipFill>
        <p:spPr>
          <a:xfrm>
            <a:off x="10430840" y="3292475"/>
            <a:ext cx="1360170" cy="1597025"/>
          </a:xfrm>
          <a:prstGeom prst="rect">
            <a:avLst/>
          </a:prstGeom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VQE Example - Hydrogen Molecule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" r="3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sz="2200"/>
                  <a:t>Construct</a:t>
                </a:r>
                <a:r>
                  <a:rPr lang="en-US" sz="22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𝐻</m:t>
                    </m:r>
                  </m:oMath>
                </a14:m>
                <a:r>
                  <a:rPr lang="en-US" sz="220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/>
                  <a:t> from exisiting packages like </a:t>
                </a:r>
                <a:r>
                  <a:rPr lang="en-US" sz="2200" i="1"/>
                  <a:t>openfermion</a:t>
                </a:r>
                <a:r>
                  <a:rPr lang="en-US" sz="2200"/>
                  <a:t>:</a:t>
                </a:r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r>
                  <a:rPr lang="en-US" sz="2200"/>
                  <a:t>Build a quantum neural network QNN to prepare the wave function ansatz</a:t>
                </a:r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endParaRPr lang="en-US" sz="2200"/>
              </a:p>
              <a:p>
                <a:pPr marL="457200" indent="-457200">
                  <a:buAutoNum type="arabicPeriod"/>
                </a:pPr>
                <a:r>
                  <a:rPr lang="en-US" sz="2200"/>
                  <a:t>Setting loss function to be minimized is the expectation value,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" t="-3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935" y="2200910"/>
            <a:ext cx="1076960" cy="43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759450"/>
            <a:ext cx="7303135" cy="782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/>
              <p:nvPr/>
            </p:nvSpPr>
            <p:spPr>
              <a:xfrm>
                <a:off x="7760970" y="2808605"/>
                <a:ext cx="4000500" cy="2308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-qubit quantum circuit template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layers. 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dotted frame in the figure denotes a single layer.</a:t>
                </a:r>
              </a:p>
              <a:p>
                <a:pPr marL="285750" indent="-28575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Exemplary circuit,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replaced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970" y="2808605"/>
                <a:ext cx="4000500" cy="23082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790" y="1184910"/>
            <a:ext cx="944880" cy="1016000"/>
          </a:xfrm>
          <a:prstGeom prst="rect">
            <a:avLst/>
          </a:prstGeom>
        </p:spPr>
      </p:pic>
      <p:pic>
        <p:nvPicPr>
          <p:cNvPr id="15" name="Picture 14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165" y="2698115"/>
            <a:ext cx="6583680" cy="2255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2975" y="4697730"/>
            <a:ext cx="2686050" cy="419100"/>
          </a:xfrm>
          <a:prstGeom prst="rect">
            <a:avLst/>
          </a:prstGeom>
          <a:ln w="28575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</p:pic>
      <p:pic>
        <p:nvPicPr>
          <p:cNvPr id="16" name="Content Placeholder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835" y="1222375"/>
            <a:ext cx="5100955" cy="5480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165" y="4592955"/>
            <a:ext cx="1979930" cy="62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67" y="1372994"/>
            <a:ext cx="10990811" cy="493434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/>
              <a:t>Set </a:t>
            </a:r>
            <a:r>
              <a:rPr lang="en-US"/>
              <a:t>up the parameters of the model and start training the quantum neural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2029460"/>
            <a:ext cx="7146925" cy="421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90" y="4350385"/>
            <a:ext cx="3713480" cy="2339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/>
            </p:nvSpPr>
            <p:spPr>
              <a:xfrm>
                <a:off x="600422" y="314960"/>
                <a:ext cx="10515600" cy="8948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/>
                  <a:t>VQE Example - Hydrogen Molecule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Tit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22" y="314960"/>
                <a:ext cx="10515600" cy="894889"/>
              </a:xfrm>
              <a:prstGeom prst="rect">
                <a:avLst/>
              </a:prstGeom>
              <a:blipFill rotWithShape="1">
                <a:blip r:embed="rId4"/>
                <a:stretch>
                  <a:fillRect l="-3" r="3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VQE and QAOA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65" y="1360805"/>
                <a:ext cx="1099058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VQE, QAOA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VQA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ym typeface="+mn-ea"/>
                  </a:rPr>
                  <a:t>Application</a:t>
                </a:r>
                <a:endParaRPr lang="en-US" sz="2400" dirty="0"/>
              </a:p>
              <a:p>
                <a:pPr lvl="1"/>
                <a:r>
                  <a:rPr lang="en-US" sz="2400" dirty="0">
                    <a:sym typeface="+mn-ea"/>
                  </a:rPr>
                  <a:t>QAOA: combinatorial optimization</a:t>
                </a:r>
                <a:endParaRPr lang="en-US" sz="2400" dirty="0"/>
              </a:p>
              <a:p>
                <a:pPr lvl="1"/>
                <a:r>
                  <a:rPr lang="en-US" sz="2400" dirty="0">
                    <a:sym typeface="+mn-ea"/>
                  </a:rPr>
                  <a:t>VQE: quantum chemistry</a:t>
                </a:r>
                <a:endParaRPr lang="en-US" sz="2400" dirty="0"/>
              </a:p>
              <a:p>
                <a:pPr lvl="2">
                  <a:buFont typeface="Wingdings" panose="05000000000000000000" charset="0"/>
                  <a:buChar char="Ø"/>
                </a:pPr>
                <a:r>
                  <a:rPr lang="en-US" sz="2400" dirty="0">
                    <a:sym typeface="+mn-ea"/>
                  </a:rPr>
                  <a:t> target Hamiltonian comes from molecular Hamiltonian.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ym typeface="+mn-ea"/>
                  </a:rPr>
                  <a:t>Circuit</a:t>
                </a:r>
              </a:p>
              <a:p>
                <a:pPr lvl="1"/>
                <a:r>
                  <a:rPr lang="en-US" sz="2400" dirty="0">
                    <a:sym typeface="+mn-ea"/>
                  </a:rPr>
                  <a:t>QAOA: related to the target Hamiltonian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endParaRPr lang="en-US" sz="2400" dirty="0">
                  <a:sym typeface="+mn-ea"/>
                </a:endParaRPr>
              </a:p>
              <a:p>
                <a:pPr lvl="1"/>
                <a:r>
                  <a:rPr lang="en-US" sz="2400" dirty="0">
                    <a:sym typeface="+mn-ea"/>
                  </a:rPr>
                  <a:t>VQE: customized circuit, can be independent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H</m:t>
                    </m:r>
                  </m:oMath>
                </a14:m>
                <a:endParaRPr lang="en-US" sz="2400" dirty="0">
                  <a:sym typeface="+mn-ea"/>
                </a:endParaRPr>
              </a:p>
              <a:p>
                <a:pPr lvl="2">
                  <a:buFont typeface="Wingdings" panose="05000000000000000000" charset="0"/>
                  <a:buChar char="Ø"/>
                </a:pPr>
                <a:r>
                  <a:rPr lang="en-US" sz="2400" dirty="0">
                    <a:sym typeface="+mn-ea"/>
                  </a:rPr>
                  <a:t> QAOA circuit can also be used.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914400" lvl="2" indent="0">
                  <a:buFont typeface="Wingdings" panose="05000000000000000000" charset="0"/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65" y="1360805"/>
                <a:ext cx="10990580" cy="5410200"/>
              </a:xfrm>
              <a:blipFill>
                <a:blip r:embed="rId3"/>
                <a:stretch>
                  <a:fillRect l="-777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45" y="2644544"/>
            <a:ext cx="1609725" cy="419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70" y="4519295"/>
            <a:ext cx="5078730" cy="233870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9065895" y="4150995"/>
            <a:ext cx="301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QAOA circuit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342187" y="583969"/>
            <a:ext cx="4620895" cy="2060575"/>
          </a:xfrm>
          <a:prstGeom prst="cloudCallout">
            <a:avLst>
              <a:gd name="adj1" fmla="val -55689"/>
              <a:gd name="adj2" fmla="val 5721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988935" y="1192530"/>
            <a:ext cx="3597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my understanding, those Hamiltonians 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interchangable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VQE Diagram Illustration 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810" y="1808480"/>
            <a:ext cx="9062085" cy="4867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54660" y="1360805"/>
            <a:ext cx="567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hybrid quantum-classical algorithm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634605" y="2683510"/>
            <a:ext cx="2832735" cy="2030095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969760" y="1897380"/>
            <a:ext cx="3626485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where differentiable programming might makes effects</a:t>
            </a:r>
          </a:p>
        </p:txBody>
      </p:sp>
    </p:spTree>
    <p:extLst>
      <p:ext uri="{BB962C8B-B14F-4D97-AF65-F5344CB8AC3E}">
        <p14:creationId xmlns:p14="http://schemas.microsoft.com/office/powerpoint/2010/main" val="229678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Calculating gradient using quantum circuits</a:t>
            </a:r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425" y="2150110"/>
            <a:ext cx="8874760" cy="36512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46100" y="4693285"/>
            <a:ext cx="4123690" cy="922020"/>
          </a:xfrm>
          <a:prstGeom prst="rect">
            <a:avLst/>
          </a:prstGeom>
          <a:noFill/>
          <a:ln w="10795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166110" y="6080760"/>
            <a:ext cx="274193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Numerical Differentiation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906510" y="1525905"/>
            <a:ext cx="2859405" cy="23069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Automatic differentiation - Backpropagation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 clear how intermediate derivatives could be stored and reused inside of a quantum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computing graph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30015" y="5487035"/>
            <a:ext cx="509270" cy="593725"/>
          </a:xfrm>
          <a:prstGeom prst="straightConnector1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35915" y="6080760"/>
            <a:ext cx="262953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en-US">
                <a:sym typeface="+mn-ea"/>
              </a:rPr>
              <a:t>Automatic differentiation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88490" y="5525135"/>
            <a:ext cx="709295" cy="565150"/>
          </a:xfrm>
          <a:prstGeom prst="straightConnector1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15415" y="5487035"/>
            <a:ext cx="137795" cy="593725"/>
          </a:xfrm>
          <a:prstGeom prst="straightConnector1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136525" y="1410335"/>
            <a:ext cx="583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Qiskit Gradient Framework</a:t>
            </a:r>
            <a:endParaRPr lang="zh-CN" altLang="en-US" sz="2400" b="1"/>
          </a:p>
        </p:txBody>
      </p:sp>
      <p:sp>
        <p:nvSpPr>
          <p:cNvPr id="14" name="Text Box 13"/>
          <p:cNvSpPr txBox="1"/>
          <p:nvPr/>
        </p:nvSpPr>
        <p:spPr>
          <a:xfrm>
            <a:off x="6251575" y="6080760"/>
            <a:ext cx="274193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Symbolic Differentiation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906510" y="4328160"/>
            <a:ext cx="2925445" cy="147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get the gradient of a quantum program, the key idea is to construct some new programs to compute the gradients of the original one.</a:t>
            </a: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993630" y="3881755"/>
            <a:ext cx="685800" cy="39751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3" idx="2"/>
            <a:endCxn id="10" idx="2"/>
          </p:cNvCxnSpPr>
          <p:nvPr/>
        </p:nvCxnSpPr>
        <p:spPr>
          <a:xfrm rot="5400000">
            <a:off x="5688330" y="1767205"/>
            <a:ext cx="644525" cy="8718550"/>
          </a:xfrm>
          <a:prstGeom prst="curvedConnector3">
            <a:avLst>
              <a:gd name="adj1" fmla="val 136897"/>
            </a:avLst>
          </a:prstGeom>
          <a:ln w="41275"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Calculating gradient using quantum circuits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400"/>
                  <a:t>Loss function is</a:t>
                </a:r>
              </a:p>
              <a:p>
                <a:pPr>
                  <a:lnSpc>
                    <a:spcPct val="150000"/>
                  </a:lnSpc>
                </a:pPr>
                <a:endParaRPr lang="en-US" sz="240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/>
                  <a:t>   where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 [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/>
                  <a:t> is a list of trainable parameters in the circuit.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/>
                  <a:t>Goal is to find</a:t>
                </a:r>
              </a:p>
              <a:p>
                <a:endParaRPr lang="en-US" sz="2400"/>
              </a:p>
              <a:p>
                <a:endParaRPr lang="en-US" sz="2160"/>
              </a:p>
              <a:p>
                <a:endParaRPr lang="en-US" sz="2160"/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" t="-3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90" y="2063115"/>
            <a:ext cx="7231380" cy="528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940" y="3872230"/>
            <a:ext cx="2432050" cy="1889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Difference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900"/>
                  <a:t>Numerical Differentiation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/>
                  <a:t>Main Idea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/>
                  <a:t>The error of the derivative of a function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𝑓</m:t>
                    </m:r>
                    <m:r>
                      <a:rPr lang="en-US" altLang="zh-CN" sz="19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9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19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900"/>
                  <a:t> tends to zero as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1900"/>
                  <a:t> tends to zero: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endParaRPr lang="en-US" altLang="zh-CN" sz="190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endParaRPr lang="en-US" altLang="zh-CN" sz="1900"/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/>
                  <a:t>By choosing a sufficiently small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1900"/>
                  <a:t>, we can get a good approximation of the derivative.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/>
                  <a:t>For example, for </a:t>
                </a:r>
                <a:r>
                  <a:rPr lang="en-US" altLang="zh-CN" sz="1900" b="1"/>
                  <a:t>the central finite difference method</a:t>
                </a:r>
                <a:r>
                  <a:rPr lang="en-US" altLang="zh-CN" sz="1900"/>
                  <a:t>, the gradient of the loss fnction is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endParaRPr lang="en-US" altLang="zh-CN" sz="1900"/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endParaRPr lang="en-US" altLang="zh-CN" sz="190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1900">
                    <a:sym typeface="+mn-ea"/>
                  </a:rPr>
                  <a:t>Advantage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1900">
                    <a:sym typeface="+mn-ea"/>
                  </a:rPr>
                  <a:t>no need to build extra circuits or using extra qubits</a:t>
                </a:r>
                <a:endParaRPr lang="zh-CN" altLang="en-US" sz="190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>
                    <a:sym typeface="+mn-ea"/>
                  </a:rPr>
                  <a:t>Disadvantage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/>
                  <a:t>only get an estimation of the gradient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1900"/>
                  <a:t>high errors of near-term quantum devices</a:t>
                </a:r>
                <a:endParaRPr lang="zh-CN" altLang="en-US" sz="1900"/>
              </a:p>
              <a:p>
                <a:endParaRPr lang="zh-CN" altLang="en-US" sz="1500"/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" t="-3" r="3" b="-1298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720" y="2529840"/>
            <a:ext cx="3336925" cy="732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105" y="4065270"/>
            <a:ext cx="87344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015D2-68DB-45E7-85ED-712E74F2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Concept Review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E98BE4-1FB4-4A98-AD57-1EBFFFE792E9}"/>
                  </a:ext>
                </a:extLst>
              </p:cNvPr>
              <p:cNvSpPr txBox="1"/>
              <p:nvPr/>
            </p:nvSpPr>
            <p:spPr>
              <a:xfrm>
                <a:off x="779015" y="1395262"/>
                <a:ext cx="10069498" cy="529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qubit can be described by 2-d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5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5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5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50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50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state of an </a:t>
                </a:r>
                <a14:m>
                  <m:oMath xmlns:m="http://schemas.openxmlformats.org/officeDocument/2006/math">
                    <m:r>
                      <a:rPr lang="en-US" altLang="zh-CN" sz="25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-qubit system can be represented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5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5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 vector.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space of such states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5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5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 Hilbert space.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Unitary transformation </a:t>
                </a:r>
                <a14:m>
                  <m:oMath xmlns:m="http://schemas.openxmlformats.org/officeDocument/2006/math">
                    <m:r>
                      <a:rPr lang="en-US" altLang="zh-CN" sz="250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50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50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5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50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50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5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a state time-evolve under a Hamiltonian? Schrödinger’s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50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5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50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50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5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5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50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CN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5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5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DE98BE4-1FB4-4A98-AD57-1EBFFFE7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" y="1395262"/>
                <a:ext cx="10069498" cy="5296963"/>
              </a:xfrm>
              <a:prstGeom prst="rect">
                <a:avLst/>
              </a:prstGeom>
              <a:blipFill>
                <a:blip r:embed="rId2"/>
                <a:stretch>
                  <a:fillRect l="-908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69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Parameter Shift Rules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135" y="1260611"/>
                <a:ext cx="11398250" cy="5240020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5500" dirty="0"/>
                  <a:t>Original parameter shift rule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5500" b="1" dirty="0"/>
                  <a:t>restriction:</a:t>
                </a:r>
                <a:r>
                  <a:rPr lang="en-US" sz="5500" dirty="0"/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𝑈</m:t>
                    </m:r>
                    <m:r>
                      <a:rPr lang="en-US" sz="55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sz="55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500" i="1" dirty="0"/>
                  <a:t> </a:t>
                </a:r>
                <a:r>
                  <a:rPr lang="en-US" sz="5500" dirty="0"/>
                  <a:t>is a single-parameter gate.</a:t>
                </a:r>
                <a:endParaRPr lang="en-US" sz="55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5500" b="1" dirty="0">
                    <a:sym typeface="+mn-ea"/>
                  </a:rPr>
                  <a:t>restriction:</a:t>
                </a:r>
                <a:r>
                  <a:rPr lang="en-US" sz="55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𝑈</m:t>
                    </m:r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500" dirty="0">
                    <a:sym typeface="+mn-ea"/>
                  </a:rPr>
                  <a:t> can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𝑖𝑎</m:t>
                        </m:r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𝐺</m:t>
                        </m:r>
                      </m:sup>
                    </m:sSup>
                  </m:oMath>
                </a14:m>
                <a:r>
                  <a:rPr lang="en-US" sz="5500" dirty="0">
                    <a:sym typeface="+mn-ea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5500" dirty="0">
                    <a:sym typeface="+mn-ea"/>
                  </a:rPr>
                  <a:t> has two unique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5500" dirty="0">
                    <a:sym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500" i="1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sz="55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5500" dirty="0"/>
                  <a:t>parameter-shift rule to find its gradient</a:t>
                </a:r>
              </a:p>
              <a:p>
                <a:pPr lvl="1">
                  <a:lnSpc>
                    <a:spcPct val="100000"/>
                  </a:lnSpc>
                </a:pPr>
                <a:endParaRPr lang="en-US" sz="55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55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sz="5500" dirty="0"/>
                  <a:t>   where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𝑟</m:t>
                    </m:r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5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5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55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5500" dirty="0">
                    <a:sym typeface="+mn-ea"/>
                  </a:rPr>
                  <a:t>Advantage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5500" dirty="0">
                    <a:sym typeface="+mn-ea"/>
                  </a:rPr>
                  <a:t>no need to build extra circuits or using extra qubits as well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5500" dirty="0"/>
                  <a:t>analytical gradient</a:t>
                </a: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5500" dirty="0"/>
                  <a:t>Disadvantage</a:t>
                </a:r>
              </a:p>
              <a:p>
                <a:pPr lv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zh-CN" sz="5500" dirty="0"/>
                  <a:t>restrictions</a:t>
                </a:r>
                <a:endParaRPr lang="zh-CN" altLang="en-US" sz="55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135" y="1260611"/>
                <a:ext cx="11398250" cy="5240020"/>
              </a:xfrm>
              <a:blipFill rotWithShape="1">
                <a:blip r:embed="rId3"/>
                <a:stretch>
                  <a:fillRect t="-172" b="-91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3165475"/>
            <a:ext cx="5875020" cy="6997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Shift Rules Diagram Illustration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441450"/>
            <a:ext cx="9048115" cy="41630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23850" y="5681980"/>
            <a:ext cx="9741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“parameter shift rule” in the larger context of hybrid optimization.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 quantum node can compute derivatives of its outputs with respect to gate parameters by running the original circuit twice, but with a shift in the parameter in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9672955" y="1910715"/>
                <a:ext cx="2411095" cy="100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diagram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=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955" y="1910715"/>
                <a:ext cx="2411095" cy="1003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870" y="1324610"/>
            <a:ext cx="3980180" cy="4737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Shift Rules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805" y="1335405"/>
            <a:ext cx="6094730" cy="48774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3030" y="6096635"/>
            <a:ext cx="7671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  <a:cs typeface="+mj-lt"/>
              </a:rPr>
              <a:t>Overview of existing and new parameter-shift rules for first-order univariate derivatives as Venn diagram on the space of quantum gates.[WD21]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6065" y="1412875"/>
            <a:ext cx="557593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  <a:cs typeface="+mj-lt"/>
              </a:rPr>
              <a:t>History of Parameter-Shift Rules:</a:t>
            </a:r>
          </a:p>
          <a:p>
            <a:endParaRPr lang="en-US">
              <a:latin typeface="+mj-lt"/>
              <a:cs typeface="+mj-lt"/>
            </a:endParaRPr>
          </a:p>
          <a:p>
            <a:endParaRPr lang="en-US">
              <a:latin typeface="+mj-lt"/>
              <a:cs typeface="+mj-lt"/>
            </a:endParaRPr>
          </a:p>
          <a:p>
            <a:endParaRPr lang="en-US">
              <a:latin typeface="+mj-lt"/>
              <a:cs typeface="+mj-lt"/>
            </a:endParaRPr>
          </a:p>
          <a:p>
            <a:endParaRPr lang="en-US">
              <a:latin typeface="+mj-lt"/>
              <a:cs typeface="+mj-lt"/>
            </a:endParaRPr>
          </a:p>
          <a:p>
            <a:endParaRPr lang="en-US">
              <a:latin typeface="+mj-lt"/>
              <a:cs typeface="+mj-lt"/>
            </a:endParaRPr>
          </a:p>
          <a:p>
            <a:pPr marL="342900" indent="-342900">
              <a:buAutoNum type="arabicPeriod"/>
            </a:pPr>
            <a:endParaRPr lang="en-US">
              <a:latin typeface="+mj-lt"/>
              <a:cs typeface="+mj-lt"/>
            </a:endParaRPr>
          </a:p>
          <a:p>
            <a:pPr marL="342900" indent="-342900">
              <a:buAutoNum type="arabicPeriod"/>
            </a:pPr>
            <a:r>
              <a:rPr lang="en-US">
                <a:latin typeface="+mj-lt"/>
                <a:cs typeface="+mj-lt"/>
              </a:rPr>
              <a:t>Two eigenvalues [LJ17, MK18, Schuld19]</a:t>
            </a:r>
          </a:p>
          <a:p>
            <a:pPr marL="342900" indent="-342900">
              <a:buAutoNum type="arabicPeriod"/>
            </a:pPr>
            <a:r>
              <a:rPr lang="en-US">
                <a:latin typeface="+mj-lt"/>
                <a:cs typeface="+mj-lt"/>
              </a:rPr>
              <a:t>Three eigenvalues [WD21, KJAA21]</a:t>
            </a:r>
          </a:p>
          <a:p>
            <a:pPr marL="342900" indent="-342900">
              <a:buAutoNum type="arabicPeriod"/>
            </a:pPr>
            <a:r>
              <a:rPr lang="en-US">
                <a:latin typeface="+mj-lt"/>
                <a:cs typeface="+mj-lt"/>
              </a:rPr>
              <a:t>More complicated gate structure - two eigenvalues</a:t>
            </a:r>
          </a:p>
          <a:p>
            <a:pPr marL="342900" indent="-342900">
              <a:buAutoNum type="arabicPeriod"/>
            </a:pPr>
            <a:endParaRPr lang="en-US">
              <a:latin typeface="+mj-lt"/>
              <a:cs typeface="+mj-lt"/>
            </a:endParaRPr>
          </a:p>
          <a:p>
            <a:pPr marL="342900" indent="-342900">
              <a:buAutoNum type="arabicPeriod"/>
            </a:pPr>
            <a:endParaRPr lang="en-US">
              <a:latin typeface="+mj-lt"/>
              <a:cs typeface="+mj-lt"/>
            </a:endParaRP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>
                <a:latin typeface="+mj-lt"/>
                <a:cs typeface="+mj-lt"/>
                <a:sym typeface="+mn-ea"/>
              </a:rPr>
              <a:t>stochastic parameter-shift rule [BLG21]</a:t>
            </a:r>
            <a:endParaRPr lang="en-US">
              <a:latin typeface="+mj-lt"/>
              <a:cs typeface="+mj-lt"/>
            </a:endParaRPr>
          </a:p>
          <a:p>
            <a:pPr marL="342900" indent="-342900">
              <a:buAutoNum type="arabicPeriod"/>
            </a:pPr>
            <a:r>
              <a:rPr lang="en-US">
                <a:latin typeface="+mj-lt"/>
                <a:cs typeface="+mj-lt"/>
              </a:rPr>
              <a:t>Equidistant eigenvalues </a:t>
            </a:r>
            <a:r>
              <a:rPr lang="en-US">
                <a:latin typeface="+mj-lt"/>
                <a:cs typeface="+mj-lt"/>
                <a:sym typeface="+mn-ea"/>
              </a:rPr>
              <a:t> [VJD18]</a:t>
            </a:r>
          </a:p>
          <a:p>
            <a:pPr marL="342900" indent="-342900">
              <a:buAutoNum type="arabicPeriod"/>
            </a:pPr>
            <a:r>
              <a:rPr lang="en-US">
                <a:latin typeface="+mj-lt"/>
                <a:cs typeface="+mj-lt"/>
                <a:sym typeface="+mn-ea"/>
              </a:rPr>
              <a:t>General parameter-shift rules [WD21, </a:t>
            </a:r>
            <a:r>
              <a:rPr lang="en-US" dirty="0">
                <a:latin typeface="+mj-lt"/>
                <a:sym typeface="+mn-ea"/>
              </a:rPr>
              <a:t>IART21</a:t>
            </a:r>
            <a:r>
              <a:rPr lang="en-US">
                <a:latin typeface="+mj-lt"/>
                <a:cs typeface="+mj-lt"/>
                <a:sym typeface="+mn-ea"/>
              </a:rPr>
              <a:t>]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US">
              <a:latin typeface="+mj-lt"/>
              <a:cs typeface="+mj-lt"/>
            </a:endParaRPr>
          </a:p>
          <a:p>
            <a:pPr lvl="0" indent="0">
              <a:buFont typeface="Arial" panose="020B0604020202020204" pitchFamily="34" charset="0"/>
              <a:buNone/>
            </a:pPr>
            <a:endParaRPr lang="en-US">
              <a:latin typeface="+mj-lt"/>
              <a:cs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895" y="1810385"/>
            <a:ext cx="3190875" cy="44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395" y="1867535"/>
            <a:ext cx="1962150" cy="33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985" y="2258060"/>
            <a:ext cx="4600575" cy="828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235" y="4185285"/>
            <a:ext cx="3011170" cy="4248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Shift Rules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485" y="1455420"/>
            <a:ext cx="5654675" cy="452564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5420" y="6082665"/>
            <a:ext cx="7671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  <a:cs typeface="+mj-lt"/>
              </a:rPr>
              <a:t>Overview of existing and new parameter-shift rules for first-order univariate derivatives as Venn diagram on the space of quantum gates.[WD21]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979160" y="2156138"/>
            <a:ext cx="6037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cs typeface="+mj-lt"/>
              </a:rPr>
              <a:t>History of Parameter-Shift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+mj-lt"/>
                <a:sym typeface="+mn-ea"/>
              </a:rPr>
              <a:t>General parameter-shift rules [WD21, </a:t>
            </a:r>
            <a:r>
              <a:rPr lang="en-US" sz="2200" dirty="0">
                <a:latin typeface="+mj-lt"/>
                <a:sym typeface="+mn-ea"/>
              </a:rPr>
              <a:t>IART21</a:t>
            </a:r>
            <a:r>
              <a:rPr lang="en-US" sz="2200" dirty="0">
                <a:latin typeface="+mj-lt"/>
                <a:cs typeface="+mj-lt"/>
                <a:sym typeface="+mn-ea"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+mj-lt"/>
                <a:sym typeface="+mn-ea"/>
              </a:rPr>
              <a:t>[WD21] derives new, general parameter-shift rules for </a:t>
            </a:r>
            <a:r>
              <a:rPr lang="en-US" sz="2200" b="1" dirty="0">
                <a:latin typeface="+mj-lt"/>
                <a:cs typeface="+mj-lt"/>
                <a:sym typeface="+mn-ea"/>
              </a:rPr>
              <a:t>single-parameter </a:t>
            </a:r>
            <a:r>
              <a:rPr lang="en-US" sz="2200" dirty="0">
                <a:latin typeface="+mj-lt"/>
                <a:cs typeface="+mj-lt"/>
                <a:sym typeface="+mn-ea"/>
              </a:rPr>
              <a:t>quantum gates. It also combines the general rule with the stochastic parameter-shift rule, to extend the framework to </a:t>
            </a:r>
            <a:r>
              <a:rPr lang="en-US" sz="2200" b="1" dirty="0">
                <a:latin typeface="+mj-lt"/>
                <a:cs typeface="+mj-lt"/>
                <a:sym typeface="+mn-ea"/>
              </a:rPr>
              <a:t>multi-parameter</a:t>
            </a:r>
            <a:r>
              <a:rPr lang="en-US" sz="2200" dirty="0">
                <a:latin typeface="+mj-lt"/>
                <a:cs typeface="+mj-lt"/>
                <a:sym typeface="+mn-ea"/>
              </a:rPr>
              <a:t> quantum gates. </a:t>
            </a:r>
            <a:endParaRPr lang="en-US" sz="2200" dirty="0"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Linear Combiantion of Unitaries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/>
                  <a:t>Write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𝜽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)...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r>
                  <a:rPr lang="en-US" sz="240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is one of the one-qubit (e.x.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/>
                  <a:t>) and two-qubit gates (e.x.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/>
                  <a:t>)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/>
                  <a:t> is the total number of parameterized gates in the circuit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𝜽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r>
                  <a:rPr lang="en-US" sz="2400">
                    <a:ea typeface="MS Mincho" charset="0"/>
                  </a:rPr>
                  <a:t>Get gradient of inividual parameter</a:t>
                </a:r>
              </a:p>
              <a:p>
                <a:endParaRPr lang="en-US" sz="2400">
                  <a:ea typeface="MS Mincho" charset="0"/>
                </a:endParaRPr>
              </a:p>
              <a:p>
                <a:endParaRPr lang="en-US" sz="2400">
                  <a:ea typeface="MS Mincho" charset="0"/>
                </a:endParaRPr>
              </a:p>
              <a:p>
                <a:pPr lvl="1"/>
                <a:r>
                  <a:rPr lang="en-US" sz="2400">
                    <a:ea typeface="MS Mincho" charset="0"/>
                  </a:rPr>
                  <a:t>Single-qubit gate gradient, e.x.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>
                    <a:ea typeface="MS Mincho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>
                    <a:ea typeface="MS Mincho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lvl="1"/>
                <a:r>
                  <a:rPr lang="en-US" sz="2400">
                    <a:ea typeface="MS Mincho" charset="0"/>
                    <a:sym typeface="+mn-ea"/>
                  </a:rPr>
                  <a:t>Single-qubit gate gradient, e.x.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3(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𝛷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en-US" sz="24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  <a:p>
                <a:pPr lvl="2"/>
                <a:r>
                  <a:rPr lang="en-US" sz="2400">
                    <a:ea typeface="MS Mincho" charset="0"/>
                    <a:sym typeface="+mn-ea"/>
                  </a:rPr>
                  <a:t>some symbolic differentiation</a:t>
                </a:r>
                <a:endParaRPr lang="en-US" sz="2400">
                  <a:ea typeface="MS Mincho" charset="0"/>
                </a:endParaRPr>
              </a:p>
              <a:p>
                <a:pPr lvl="2"/>
                <a:endParaRPr lang="en-US" sz="2400">
                  <a:ea typeface="MS Mincho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" t="-3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370" y="3006090"/>
            <a:ext cx="523875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510" y="4248785"/>
            <a:ext cx="2929255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15" y="2882265"/>
            <a:ext cx="3639820" cy="1251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875" y="4370070"/>
            <a:ext cx="3616960" cy="23209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>
                    <a:ea typeface="MS Mincho" charset="0"/>
                    <a:sym typeface="+mn-ea"/>
                  </a:rPr>
                  <a:t>Get gradient of inividual parameter</a:t>
                </a:r>
                <a:endParaRPr lang="en-US" sz="2400">
                  <a:ea typeface="MS Mincho" charset="0"/>
                </a:endParaRPr>
              </a:p>
              <a:p>
                <a:pPr lvl="1"/>
                <a:r>
                  <a:rPr lang="en-US" sz="2400">
                    <a:ea typeface="MS Mincho" charset="0"/>
                    <a:sym typeface="+mn-ea"/>
                  </a:rPr>
                  <a:t>Two-qubit gate gradient - control rotation gates e.x.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lvl="1"/>
                <a:endParaRPr lang="en-US" sz="2400">
                  <a:ea typeface="MS Mincho" charset="0"/>
                  <a:sym typeface="+mn-ea"/>
                </a:endParaRPr>
              </a:p>
              <a:p>
                <a:pPr lvl="1"/>
                <a:endParaRPr lang="en-US" sz="2400">
                  <a:ea typeface="MS Mincho" charset="0"/>
                  <a:sym typeface="+mn-ea"/>
                </a:endParaRPr>
              </a:p>
              <a:p>
                <a:pPr lvl="1"/>
                <a:r>
                  <a:rPr lang="en-US" sz="2400">
                    <a:ea typeface="MS Mincho" charset="0"/>
                    <a:sym typeface="+mn-ea"/>
                  </a:rPr>
                  <a:t>Two-qubit gate gradient - rotation gates e.x.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endParaRPr 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400"/>
              </a:p>
              <a:p>
                <a:pPr lvl="1"/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" t="-3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Linear Combiantion of Unitaries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4958715"/>
            <a:ext cx="2947670" cy="661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5866130"/>
            <a:ext cx="3700780" cy="58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805" y="2350770"/>
            <a:ext cx="4739640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05" y="2976245"/>
            <a:ext cx="10534650" cy="149542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6717030" y="2180590"/>
            <a:ext cx="1866265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cannot be represented using one circuit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03770" y="2976245"/>
            <a:ext cx="692785" cy="31432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2040" y="1250315"/>
            <a:ext cx="3234055" cy="2491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135" y="5067300"/>
            <a:ext cx="40005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Numerical Differentiation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Finite Difference Method</a:t>
            </a:r>
          </a:p>
          <a:p>
            <a:pPr marL="1371600" lvl="4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pros: </a:t>
            </a:r>
            <a:r>
              <a:rPr lang="en-US" sz="4000" dirty="0">
                <a:sym typeface="+mn-ea"/>
              </a:rPr>
              <a:t>no need to build extra circuits or using extra qubits</a:t>
            </a:r>
          </a:p>
          <a:p>
            <a:pPr marL="1371600" lvl="4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cons: estimation of gradients, high errors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Symbolic Differentiation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pros: analytic and exact  &amp;   cons: exhaustive, not always computable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Automatic Differentiation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Parameter-Shift Rule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pros: no need for extra circuits, exact and analytic  &amp;  cons: ?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Linear Combinations of </a:t>
            </a:r>
            <a:r>
              <a:rPr lang="en-US" sz="4000" dirty="0" err="1"/>
              <a:t>Unitaries</a:t>
            </a:r>
            <a:endParaRPr lang="en-US" sz="4000" dirty="0"/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pros: the most general</a:t>
            </a:r>
          </a:p>
          <a:p>
            <a:pPr lvl="2">
              <a:lnSpc>
                <a:spcPct val="100000"/>
              </a:lnSpc>
              <a:spcAft>
                <a:spcPts val="0"/>
              </a:spcAft>
            </a:pPr>
            <a:r>
              <a:rPr lang="en-US" sz="4000" dirty="0"/>
              <a:t>cons: needs ancilla qubit, takes long time to run on complex circuits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28800"/>
            <a:ext cx="12192000" cy="33635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58750" y="1473200"/>
            <a:ext cx="12509500" cy="23876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Pulse-Based Variational Quantum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Eigensolver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77" y="112049"/>
            <a:ext cx="10515600" cy="89488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Pulse </a:t>
            </a:r>
            <a:r>
              <a:rPr lang="en-US" altLang="zh-CN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Scedule</a:t>
            </a:r>
            <a:endParaRPr lang="en-US" altLang="zh-CN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5" y="1325396"/>
            <a:ext cx="5803578" cy="2954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7762" y="4280231"/>
            <a:ext cx="6849519" cy="22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envisioned quantum program representations and compilation procedures. Circuits are built and optimized first, and then are scheduled into pulse programs by using calibrated native gate definitions.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framework enables advanced users to control the quantum system at the pulse level.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0A5E524-52D0-4E28-800E-07EF09D67C30}"/>
              </a:ext>
            </a:extLst>
          </p:cNvPr>
          <p:cNvSpPr/>
          <p:nvPr/>
        </p:nvSpPr>
        <p:spPr>
          <a:xfrm>
            <a:off x="10199365" y="2148397"/>
            <a:ext cx="328474" cy="328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FCAF220-A5EE-4BFC-810C-5FD72EB0B5DE}"/>
              </a:ext>
            </a:extLst>
          </p:cNvPr>
          <p:cNvSpPr/>
          <p:nvPr/>
        </p:nvSpPr>
        <p:spPr>
          <a:xfrm>
            <a:off x="11135960" y="2148397"/>
            <a:ext cx="328474" cy="328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E1472532-BF2A-4F9C-BF88-FBDBC1E3609D}"/>
              </a:ext>
            </a:extLst>
          </p:cNvPr>
          <p:cNvSpPr/>
          <p:nvPr/>
        </p:nvSpPr>
        <p:spPr>
          <a:xfrm rot="16200000">
            <a:off x="10700954" y="2230774"/>
            <a:ext cx="239697" cy="958788"/>
          </a:xfrm>
          <a:prstGeom prst="leftBrace">
            <a:avLst>
              <a:gd name="adj1" fmla="val 3796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26CF7B-8560-4713-8ECE-B0E634C9AF78}"/>
              </a:ext>
            </a:extLst>
          </p:cNvPr>
          <p:cNvSpPr txBox="1"/>
          <p:nvPr/>
        </p:nvSpPr>
        <p:spPr>
          <a:xfrm>
            <a:off x="10527839" y="2989245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Qubits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5B6CFC-6C49-4C61-8ED2-71A87462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45" y="2004369"/>
            <a:ext cx="2084912" cy="80593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60ECF7F-5EAD-417A-A5C8-9D3F40690D76}"/>
              </a:ext>
            </a:extLst>
          </p:cNvPr>
          <p:cNvSpPr txBox="1"/>
          <p:nvPr/>
        </p:nvSpPr>
        <p:spPr>
          <a:xfrm>
            <a:off x="7661807" y="2928199"/>
            <a:ext cx="167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Analog Pulse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B4C4BCA-C0CB-4E49-A6E2-09A228976CAB}"/>
              </a:ext>
            </a:extLst>
          </p:cNvPr>
          <p:cNvCxnSpPr/>
          <p:nvPr/>
        </p:nvCxnSpPr>
        <p:spPr>
          <a:xfrm>
            <a:off x="9587883" y="2312634"/>
            <a:ext cx="47939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C8BCFFE7-E309-425A-985E-138C095B2659}"/>
              </a:ext>
            </a:extLst>
          </p:cNvPr>
          <p:cNvSpPr txBox="1"/>
          <p:nvPr/>
        </p:nvSpPr>
        <p:spPr>
          <a:xfrm>
            <a:off x="9509643" y="1679997"/>
            <a:ext cx="8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Drive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BD21A04-CF8A-4DA0-B406-F0768F5E5407}"/>
              </a:ext>
            </a:extLst>
          </p:cNvPr>
          <p:cNvSpPr txBox="1"/>
          <p:nvPr/>
        </p:nvSpPr>
        <p:spPr>
          <a:xfrm>
            <a:off x="7264326" y="3807732"/>
            <a:ext cx="4669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analog pulse is a control signal that can control the state of qubits in a quantum computer. The effect of each pulse depends on its shape, frequency and amplitude.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FF425-4C03-432B-85A9-A4A2B319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Pulse </a:t>
            </a:r>
            <a:r>
              <a:rPr lang="en-US" altLang="zh-CN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Scedule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F762F8-20B0-4C32-A46C-74EC7799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80" y="1251751"/>
            <a:ext cx="4378635" cy="48528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44F3ECF-90BA-46A0-973B-03E58B81412B}"/>
              </a:ext>
            </a:extLst>
          </p:cNvPr>
          <p:cNvSpPr txBox="1"/>
          <p:nvPr/>
        </p:nvSpPr>
        <p:spPr>
          <a:xfrm>
            <a:off x="7452408" y="6104553"/>
            <a:ext cx="45146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Bell state circuit and its corresponding pulse sequence.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ADAC99-6089-48FF-B9E4-B6CE07BD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2" y="1724891"/>
            <a:ext cx="5803578" cy="29548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EF0945-DF30-4B88-AFBF-49520BADA0C4}"/>
              </a:ext>
            </a:extLst>
          </p:cNvPr>
          <p:cNvSpPr txBox="1"/>
          <p:nvPr/>
        </p:nvSpPr>
        <p:spPr>
          <a:xfrm>
            <a:off x="355107" y="4957704"/>
            <a:ext cx="602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Gates in a quantum circuit are decomposed into several corresponding pulses.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EBC5D90-23E4-4486-868F-E5D8C428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0" y="1956311"/>
            <a:ext cx="4422026" cy="14328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207924C-C72D-4D17-B6DF-9F30C2FE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Algorithm (VQA)</a:t>
            </a:r>
            <a:endParaRPr lang="zh-CN" altLang="en-US" dirty="0"/>
          </a:p>
        </p:txBody>
      </p:sp>
      <p:pic>
        <p:nvPicPr>
          <p:cNvPr id="1026" name="Picture 2" descr="preview">
            <a:extLst>
              <a:ext uri="{FF2B5EF4-FFF2-40B4-BE49-F238E27FC236}">
                <a16:creationId xmlns:a16="http://schemas.microsoft.com/office/drawing/2014/main" id="{8C70A542-A529-4883-B379-86569B8C0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965"/>
          <a:stretch/>
        </p:blipFill>
        <p:spPr bwMode="auto">
          <a:xfrm>
            <a:off x="4748516" y="2128698"/>
            <a:ext cx="7435477" cy="44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DD7AC58-1EEA-45B6-9CFE-463CCF89ECF4}"/>
              </a:ext>
            </a:extLst>
          </p:cNvPr>
          <p:cNvSpPr txBox="1"/>
          <p:nvPr/>
        </p:nvSpPr>
        <p:spPr>
          <a:xfrm>
            <a:off x="255543" y="1266924"/>
            <a:ext cx="64382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classical machine learning, we have:</a:t>
            </a:r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793F30-2A7A-49E5-A8EA-FAEA63F53FE8}"/>
              </a:ext>
            </a:extLst>
          </p:cNvPr>
          <p:cNvSpPr txBox="1"/>
          <p:nvPr/>
        </p:nvSpPr>
        <p:spPr>
          <a:xfrm>
            <a:off x="255543" y="3561533"/>
            <a:ext cx="473363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in ML can be a neural network running on a classical computer. </a:t>
            </a:r>
          </a:p>
          <a:p>
            <a:endParaRPr lang="en-US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VQA, the model is a quantum circuit running on the quantum computer. </a:t>
            </a:r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48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Pulse-based VQE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>
            <a:fillRect/>
          </a:stretch>
        </p:blipFill>
        <p:spPr>
          <a:xfrm>
            <a:off x="1274256" y="1642369"/>
            <a:ext cx="10097198" cy="4277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2820" y="5919470"/>
            <a:ext cx="1005078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Unlike the classical VQE which optimizes the rotation parameters of the single-qubit gates from the logical quantum circuit, pulse-based VQE directly takes the pulse parameters as the optimization parameters to find the minimal loss value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4"/>
          <a:stretch>
            <a:fillRect/>
          </a:stretch>
        </p:blipFill>
        <p:spPr bwMode="auto">
          <a:xfrm>
            <a:off x="973000" y="1187557"/>
            <a:ext cx="10699710" cy="5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368D1-F5F8-4EE9-8A6B-2D95F7A4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Lato" panose="020B0604020202020204" pitchFamily="34" charset="0"/>
              </a:rPr>
              <a:t>Pulse-based VQE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23E7C4-EE98-4AA7-A687-B57DCD30F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To implement pulse-based VQE, we need to translate the logical quantum circuit into a 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pulse-based quantum circuit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, i.e., the logical rotating gates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and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are replaced by the corresponding control pulses on 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X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 and 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KaTeX_Main"/>
                  </a:rPr>
                  <a:t>Y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 channels respectively with variable amplitudes - which we call 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pulse-based gates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:</a:t>
                </a:r>
              </a:p>
              <a:p>
                <a:pPr marL="0" indent="0">
                  <a:buNone/>
                </a:pP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23E7C4-EE98-4AA7-A687-B57DCD30F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9" t="-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04E09DF-1FAB-45F9-A81A-46A01E79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823086"/>
            <a:ext cx="105727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1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192" y="1358389"/>
            <a:ext cx="10990811" cy="492700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quantum circuit model hides the underlying physical implementation of gates and measurements on a quantum computer.</a:t>
            </a:r>
          </a:p>
          <a:p>
            <a:endParaRPr lang="en-US" altLang="zh-CN" sz="2400" dirty="0"/>
          </a:p>
          <a:p>
            <a:r>
              <a:rPr lang="en-US" altLang="zh-CN" sz="2400" dirty="0"/>
              <a:t>Pulse-Based optimization focuses on the program closer to the hardware than circuit-level optimization. 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Extracting the highest performance out of quantum hardware requires the ability to craft a pulse-level instruction schedule, which cannot be done within the standard circuit model [PANY2020].</a:t>
            </a:r>
          </a:p>
          <a:p>
            <a:endParaRPr lang="en-US" altLang="zh-CN" sz="2400" dirty="0"/>
          </a:p>
          <a:p>
            <a:r>
              <a:rPr lang="en-US" altLang="zh-CN" sz="2400" b="1" dirty="0"/>
              <a:t>Quantum Optimal Control:</a:t>
            </a:r>
            <a:r>
              <a:rPr lang="en-US" altLang="zh-CN" sz="2400" dirty="0"/>
              <a:t> Control the quantum system with highly efficient means (i.e. with analog pulse).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0213" y="136525"/>
            <a:ext cx="10515600" cy="89535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Pulse-Based O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ptimization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0B7C2983-E90D-4A02-9405-76EB98C52B82}"/>
              </a:ext>
            </a:extLst>
          </p:cNvPr>
          <p:cNvSpPr txBox="1"/>
          <p:nvPr/>
        </p:nvSpPr>
        <p:spPr>
          <a:xfrm>
            <a:off x="572192" y="3131901"/>
            <a:ext cx="11208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we want to effect a state-to-state transfer </a:t>
            </a:r>
          </a:p>
          <a:p>
            <a:pPr lvl="2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72192" y="1358388"/>
                <a:ext cx="10990811" cy="16555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dirty="0"/>
                  <a:t>In quantum control we look to prepare some specific quantum state, effect some state-to-state transfer, or effect some transformation (or gate) on a quantum system. A quantum state can be represented by a vector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-dim Hilbert space. </a:t>
                </a:r>
              </a:p>
              <a:p>
                <a:r>
                  <a:rPr lang="en-US" altLang="zh-CN" sz="2400" dirty="0"/>
                  <a:t>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+|11⟩)</m:t>
                    </m:r>
                    <m:r>
                      <m:rPr>
                        <m:nor/>
                      </m:rPr>
                      <a:rPr lang="en-US" altLang="zh-CN" sz="2400" dirty="0"/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192" y="1358388"/>
                <a:ext cx="10990811" cy="1655564"/>
              </a:xfrm>
              <a:blipFill>
                <a:blip r:embed="rId2"/>
                <a:stretch>
                  <a:fillRect l="-776" t="-7380" r="-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Optimal Control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67A29F8-824C-4844-8B74-68D7B6C85A60}"/>
              </a:ext>
            </a:extLst>
          </p:cNvPr>
          <p:cNvSpPr txBox="1"/>
          <p:nvPr/>
        </p:nvSpPr>
        <p:spPr>
          <a:xfrm>
            <a:off x="572192" y="4410396"/>
            <a:ext cx="7568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robot control problem.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robot at (0,0) and we want to drive it to a target position. The position of the robot can also be represented by a 2-dim vector.</a:t>
            </a:r>
          </a:p>
          <a:p>
            <a:pPr lvl="2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34B12-D437-4C92-BC01-735986BB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0823" y="4431273"/>
            <a:ext cx="2742460" cy="20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A88B79-8E25-48D7-829F-1C7E5383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47" y="5150868"/>
            <a:ext cx="1472953" cy="1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72850C-322A-4309-AA2E-4AA0ABE0B569}"/>
                  </a:ext>
                </a:extLst>
              </p:cNvPr>
              <p:cNvSpPr txBox="1"/>
              <p:nvPr/>
            </p:nvSpPr>
            <p:spPr>
              <a:xfrm>
                <a:off x="4051178" y="3685557"/>
                <a:ext cx="6121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72850C-322A-4309-AA2E-4AA0ABE0B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78" y="3685557"/>
                <a:ext cx="6121152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AC27E9B-F0A9-460B-9DA2-1A1F215331E3}"/>
                  </a:ext>
                </a:extLst>
              </p:cNvPr>
              <p:cNvSpPr txBox="1"/>
              <p:nvPr/>
            </p:nvSpPr>
            <p:spPr>
              <a:xfrm>
                <a:off x="411332" y="1481497"/>
                <a:ext cx="1120847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use the analog pulse as control signal to drive the state from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0" i="0" dirty="0"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2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AC27E9B-F0A9-460B-9DA2-1A1F21533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2" y="1481497"/>
                <a:ext cx="11208476" cy="830997"/>
              </a:xfrm>
              <a:prstGeom prst="rect">
                <a:avLst/>
              </a:prstGeom>
              <a:blipFill>
                <a:blip r:embed="rId2"/>
                <a:stretch>
                  <a:fillRect l="-707" t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84F61E44-3C26-4C3C-9CEE-6AF5A095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Quantum Optimal Control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F97CA4-0AAD-4889-A385-C5716F69718B}"/>
              </a:ext>
            </a:extLst>
          </p:cNvPr>
          <p:cNvSpPr txBox="1"/>
          <p:nvPr/>
        </p:nvSpPr>
        <p:spPr>
          <a:xfrm>
            <a:off x="411332" y="2459504"/>
            <a:ext cx="10990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this leads to a question: given a specific quantum system with known time-independent dynamics generator and set of externally controllable fields for which the interaction can be described by control dynamics generators: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shape of the control pulse required to achieve?</a:t>
            </a:r>
          </a:p>
          <a:p>
            <a:pPr lvl="2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0871CA2-A686-47F6-8BFF-BBF5B7FC155F}"/>
              </a:ext>
            </a:extLst>
          </p:cNvPr>
          <p:cNvSpPr txBox="1"/>
          <p:nvPr/>
        </p:nvSpPr>
        <p:spPr>
          <a:xfrm>
            <a:off x="411332" y="4642070"/>
            <a:ext cx="10990811" cy="91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/>
              <a:t>GRadient</a:t>
            </a:r>
            <a:r>
              <a:rPr lang="en-US" altLang="zh-CN" sz="2400" dirty="0"/>
              <a:t> Ascent Pulse Engineering (GRAPE) has been proposed to solve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4187967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165" y="136525"/>
            <a:ext cx="11369040" cy="894715"/>
          </a:xfrm>
        </p:spPr>
        <p:txBody>
          <a:bodyPr>
            <a:normAutofit fontScale="90000"/>
          </a:bodyPr>
          <a:lstStyle/>
          <a:p>
            <a:r>
              <a:rPr lang="en-US" altLang="zh-CN" sz="4890" dirty="0"/>
              <a:t>GRadient Ascent Pulse Engineering (GRAPE)</a:t>
            </a:r>
            <a:endParaRPr lang="zh-CN" altLang="en-US" sz="489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5512" b="8108"/>
          <a:stretch>
            <a:fillRect/>
          </a:stretch>
        </p:blipFill>
        <p:spPr>
          <a:xfrm>
            <a:off x="3907050" y="3625634"/>
            <a:ext cx="2937556" cy="605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481425" y="4156717"/>
                <a:ext cx="11261742" cy="71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zh-CN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drift Hamiltonian and the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zh-CN" sz="20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are the control Hamiltonians. The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zh-CN" sz="20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are time varying amplitude functions for the specific control.</a:t>
                </a: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425" y="4156717"/>
                <a:ext cx="11261742" cy="711200"/>
              </a:xfrm>
              <a:prstGeom prst="rect">
                <a:avLst/>
              </a:prstGeom>
              <a:blipFill>
                <a:blip r:embed="rId4"/>
                <a:stretch>
                  <a:fillRect l="-596" t="-5983" b="-162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14925" y="1959480"/>
                <a:ext cx="10702450" cy="70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quantum system, 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dynamics generators of the system are Hamiltonians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dynamics of the system are governed by </a:t>
                </a:r>
                <a:r>
                  <a:rPr lang="en-US" altLang="zh-CN" sz="2000" b="0" i="1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Schrödinger</a:t>
                </a:r>
                <a:r>
                  <a:rPr lang="en-US" altLang="zh-CN" sz="2000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quation</a:t>
                </a:r>
                <a:endParaRPr lang="zh-CN" altLang="en-US" sz="20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5" y="1959480"/>
                <a:ext cx="10702450" cy="706755"/>
              </a:xfrm>
              <a:prstGeom prst="rect">
                <a:avLst/>
              </a:prstGeom>
              <a:blipFill>
                <a:blip r:embed="rId5"/>
                <a:stretch>
                  <a:fillRect l="-569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481425" y="3223977"/>
            <a:ext cx="612115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combined Hamiltonian for the system is given by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457658" y="5134049"/>
                <a:ext cx="11408867" cy="424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 ascent algorithm</a:t>
                </a: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</a:t>
                </a: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</a:t>
                </a: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</a:t>
                </a: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determine a set of 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that will drive our system from 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zh-CN" sz="20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658" y="5134049"/>
                <a:ext cx="11408867" cy="424796"/>
              </a:xfrm>
              <a:prstGeom prst="rect">
                <a:avLst/>
              </a:prstGeom>
              <a:blipFill>
                <a:blip r:embed="rId6"/>
                <a:stretch>
                  <a:fillRect l="-534" t="-7143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C31A503-18BC-42FD-87F1-741B0F4E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25" y="1339150"/>
            <a:ext cx="10990811" cy="57112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In robot control problem, we usually have some 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dynamics generators to make the robot move.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802E86-FF98-4113-B25B-25E7B78585A8}"/>
              </a:ext>
            </a:extLst>
          </p:cNvPr>
          <p:cNvSpPr txBox="1"/>
          <p:nvPr/>
        </p:nvSpPr>
        <p:spPr>
          <a:xfrm>
            <a:off x="8348403" y="3456061"/>
            <a:ext cx="83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zh-CN" altLang="en-US" sz="20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03D7C2-9736-4B4C-946A-D38A08DB3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177" y="3373079"/>
            <a:ext cx="1251120" cy="483626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AE82BF62-1A63-44A7-BFA0-FB5D6B70F163}"/>
              </a:ext>
            </a:extLst>
          </p:cNvPr>
          <p:cNvSpPr/>
          <p:nvPr/>
        </p:nvSpPr>
        <p:spPr>
          <a:xfrm rot="9474150">
            <a:off x="6791653" y="3633946"/>
            <a:ext cx="328687" cy="166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084819-F6C7-4CC5-9F5F-0AB222D2AD1F}"/>
                  </a:ext>
                </a:extLst>
              </p:cNvPr>
              <p:cNvSpPr txBox="1"/>
              <p:nvPr/>
            </p:nvSpPr>
            <p:spPr>
              <a:xfrm>
                <a:off x="2644501" y="2631811"/>
                <a:ext cx="6121152" cy="676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1084819-F6C7-4CC5-9F5F-0AB222D2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01" y="2631811"/>
                <a:ext cx="6121152" cy="676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165" y="136525"/>
            <a:ext cx="11457305" cy="894715"/>
          </a:xfrm>
        </p:spPr>
        <p:txBody>
          <a:bodyPr/>
          <a:lstStyle/>
          <a:p>
            <a:r>
              <a:rPr lang="en-US" altLang="zh-CN" dirty="0" err="1"/>
              <a:t>GRadient</a:t>
            </a:r>
            <a:r>
              <a:rPr lang="en-US" altLang="zh-CN" dirty="0"/>
              <a:t> Ascent Pulse Engineering (GRAPE)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192" y="1358389"/>
            <a:ext cx="10990811" cy="1384662"/>
          </a:xfrm>
        </p:spPr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</a:rPr>
              <a:t>In the hardware implementation, 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 Time allowed for the system to evolve 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MathJax_Math-italic"/>
              </a:rPr>
              <a:t>T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 is split into 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ea typeface="MathJax_Math-italic"/>
              </a:rPr>
              <a:t>M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</a:rPr>
              <a:t> timeslots (typically these are of equal duration)</a:t>
            </a:r>
            <a:r>
              <a:rPr lang="en-US" altLang="zh-CN" dirty="0"/>
              <a:t>. </a:t>
            </a:r>
            <a:r>
              <a:rPr lang="en-US" altLang="zh-CN" b="0" i="0" dirty="0">
                <a:solidFill>
                  <a:srgbClr val="404040"/>
                </a:solidFill>
                <a:effectLst/>
              </a:rPr>
              <a:t>The combined Hamiltonian can then be approximated as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altLang="zh-CN" sz="2400" b="0" i="0" dirty="0">
              <a:solidFill>
                <a:srgbClr val="404040"/>
              </a:solidFill>
              <a:effectLst/>
            </a:endParaRPr>
          </a:p>
          <a:p>
            <a:endParaRPr lang="en-US" altLang="zh-CN" sz="2400" dirty="0">
              <a:solidFill>
                <a:srgbClr val="4040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833204" y="5433672"/>
                <a:ext cx="11261742" cy="425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objective is state-to-state transfer,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𝑡𝑎𝑟𝑔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endParaRPr lang="zh-CN" altLang="zh-CN" sz="20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04" y="5433672"/>
                <a:ext cx="11261742" cy="425053"/>
              </a:xfrm>
              <a:prstGeom prst="rect">
                <a:avLst/>
              </a:prstGeom>
              <a:blipFill>
                <a:blip r:embed="rId2"/>
                <a:stretch>
                  <a:fillRect l="-596" t="-7143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33204" y="4294649"/>
                <a:ext cx="9272725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evolution up to </a:t>
                </a: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endParaRPr kumimoji="0" lang="zh-CN" altLang="zh-C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" y="4294649"/>
                <a:ext cx="9272725" cy="398780"/>
              </a:xfrm>
              <a:prstGeom prst="rect">
                <a:avLst/>
              </a:prstGeom>
              <a:blipFill rotWithShape="1">
                <a:blip r:embed="rId3"/>
                <a:stretch>
                  <a:fillRect l="-1" t="-36" r="6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39657" y="2811430"/>
                <a:ext cx="10611476" cy="1358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timeslot index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evolution time at the start of the timeslot 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locates, </a:t>
                </a:r>
                <a:r>
                  <a:rPr lang="zh-CN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 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the amplitude of control 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throughout timeslot 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the time evolution operator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within timeslot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as</a:t>
                </a:r>
                <a:r>
                  <a:rPr lang="zh-CN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0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57" y="2811430"/>
                <a:ext cx="10611476" cy="1358900"/>
              </a:xfrm>
              <a:prstGeom prst="rect">
                <a:avLst/>
              </a:prstGeom>
              <a:blipFill>
                <a:blip r:embed="rId4"/>
                <a:stretch>
                  <a:fillRect l="-632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31" y="1962727"/>
            <a:ext cx="4044473" cy="9169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379" y="3811064"/>
            <a:ext cx="2385736" cy="41491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533" y="4793082"/>
            <a:ext cx="2978785" cy="32045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165" y="136525"/>
            <a:ext cx="11546205" cy="894715"/>
          </a:xfrm>
        </p:spPr>
        <p:txBody>
          <a:bodyPr/>
          <a:lstStyle/>
          <a:p>
            <a:r>
              <a:rPr lang="en-US" altLang="zh-CN" dirty="0" err="1"/>
              <a:t>GRadient</a:t>
            </a:r>
            <a:r>
              <a:rPr lang="en-US" altLang="zh-CN" dirty="0"/>
              <a:t> Ascent Pulse Engineering (GRAPE)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72192" y="1358389"/>
                <a:ext cx="10990811" cy="8948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0" i="0" dirty="0">
                    <a:solidFill>
                      <a:srgbClr val="404040"/>
                    </a:solidFill>
                    <a:effectLst/>
                  </a:rPr>
                  <a:t>A </a:t>
                </a:r>
                <a:r>
                  <a:rPr lang="en-US" altLang="zh-CN" b="0" i="1" dirty="0">
                    <a:solidFill>
                      <a:srgbClr val="404040"/>
                    </a:solidFill>
                    <a:effectLst/>
                  </a:rPr>
                  <a:t>figure of merit</a:t>
                </a:r>
                <a:r>
                  <a:rPr lang="en-US" altLang="zh-CN" b="0" i="0" dirty="0">
                    <a:solidFill>
                      <a:srgbClr val="404040"/>
                    </a:solidFill>
                    <a:effectLst/>
                  </a:rPr>
                  <a:t> or </a:t>
                </a:r>
                <a:r>
                  <a:rPr lang="en-US" altLang="zh-CN" b="0" i="1" dirty="0">
                    <a:solidFill>
                      <a:srgbClr val="404040"/>
                    </a:solidFill>
                    <a:effectLst/>
                  </a:rPr>
                  <a:t>fidelity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𝑃𝑆𝑈</m:t>
                        </m:r>
                      </m:sub>
                    </m:sSub>
                  </m:oMath>
                </a14:m>
                <a:r>
                  <a:rPr lang="en-US" altLang="zh-CN" b="0" i="0" dirty="0">
                    <a:solidFill>
                      <a:srgbClr val="404040"/>
                    </a:solidFill>
                    <a:effectLst/>
                  </a:rPr>
                  <a:t> is some measure of how close the evolution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a:rPr lang="en-US" altLang="zh-CN" b="0" i="0" dirty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</m:t>
                    </m:r>
                    <m:r>
                      <a:rPr lang="en-US" altLang="zh-CN" b="0" i="0" dirty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0" dirty="0">
                    <a:solidFill>
                      <a:srgbClr val="404040"/>
                    </a:solidFill>
                    <a:effectLst/>
                  </a:rPr>
                  <a:t> is to the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40404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𝑡𝑎𝑟𝑔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404040"/>
                    </a:solidFill>
                  </a:rPr>
                  <a:t> </a:t>
                </a:r>
                <a:r>
                  <a:rPr lang="en-US" altLang="zh-CN" b="0" i="0" dirty="0">
                    <a:solidFill>
                      <a:srgbClr val="404040"/>
                    </a:solidFill>
                    <a:effectLst/>
                  </a:rPr>
                  <a:t>, based on the control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altLang="zh-CN" b="0" i="0" dirty="0">
                    <a:solidFill>
                      <a:srgbClr val="404040"/>
                    </a:solidFill>
                    <a:effectLst/>
                  </a:rPr>
                  <a:t> in the timeslots. It can be calculated by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192" y="1358389"/>
                <a:ext cx="10990811" cy="894889"/>
              </a:xfrm>
              <a:blipFill>
                <a:blip r:embed="rId2"/>
                <a:stretch>
                  <a:fillRect l="-610" t="-6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489" y="2111236"/>
            <a:ext cx="3762375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/>
              <p:nvPr/>
            </p:nvSpPr>
            <p:spPr>
              <a:xfrm>
                <a:off x="600594" y="2851316"/>
                <a:ext cx="10990811" cy="1853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40404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dirty="0">
                    <a:solidFill>
                      <a:srgbClr val="40404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404040"/>
                    </a:solidFill>
                  </a:rPr>
                  <a:t>is the dimension of the system.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404040"/>
                    </a:solidFill>
                  </a:rPr>
                  <a:t>As there are now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𝑁</m:t>
                    </m:r>
                    <m:r>
                      <a:rPr lang="en-US" altLang="zh-CN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×</m:t>
                    </m:r>
                    <m:r>
                      <a:rPr lang="en-US" altLang="zh-CN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solidFill>
                      <a:srgbClr val="404040"/>
                    </a:solidFill>
                  </a:rPr>
                  <a:t> variables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404040"/>
                    </a:solidFill>
                  </a:rPr>
                  <a:t> </a:t>
                </a:r>
                <a:r>
                  <a:rPr lang="zh-CN" altLang="zh-CN" dirty="0">
                    <a:solidFill>
                      <a:srgbClr val="404040"/>
                    </a:solidFill>
                  </a:rPr>
                  <a:t> </a:t>
                </a:r>
                <a:r>
                  <a:rPr lang="en-US" altLang="zh-CN" dirty="0">
                    <a:solidFill>
                      <a:srgbClr val="404040"/>
                    </a:solidFill>
                  </a:rPr>
                  <a:t>in 				) and the fidelity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solidFill>
                      <a:srgbClr val="404040"/>
                    </a:solidFill>
                  </a:rPr>
                  <a:t> to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404040"/>
                    </a:solidFill>
                  </a:rPr>
                  <a:t>maximize, then the problem becomes a finite multi-variable optimization problem, and we can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404040"/>
                    </a:solidFill>
                  </a:rPr>
                  <a:t> solve this problem with gradient method.</a:t>
                </a:r>
              </a:p>
              <a:p>
                <a:pPr marL="0" indent="0">
                  <a:buNone/>
                </a:pPr>
                <a:endParaRPr lang="en-US" altLang="zh-CN" dirty="0">
                  <a:solidFill>
                    <a:srgbClr val="404040"/>
                  </a:solidFill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4" y="2851316"/>
                <a:ext cx="10990811" cy="1853850"/>
              </a:xfrm>
              <a:prstGeom prst="rect">
                <a:avLst/>
              </a:prstGeom>
              <a:blipFill>
                <a:blip r:embed="rId4"/>
                <a:stretch>
                  <a:fillRect l="-610" t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313" y="3112630"/>
            <a:ext cx="2790921" cy="632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19091" y="5122416"/>
                <a:ext cx="8842159" cy="50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can we get the gradient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1" y="5122416"/>
                <a:ext cx="8842159" cy="504825"/>
              </a:xfrm>
              <a:prstGeom prst="rect">
                <a:avLst/>
              </a:prstGeom>
              <a:blipFill rotWithShape="1">
                <a:blip r:embed="rId6"/>
                <a:stretch>
                  <a:fillRect l="-3" t="-100" r="1" b="10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Evaluate the Gradient in Pulse-level Control</a:t>
            </a:r>
            <a:endParaRPr lang="zh-CN" altLang="en-US" dirty="0"/>
          </a:p>
        </p:txBody>
      </p:sp>
      <p:graphicFrame>
        <p:nvGraphicFramePr>
          <p:cNvPr id="10" name="表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34092"/>
              </p:ext>
            </p:extLst>
          </p:nvPr>
        </p:nvGraphicFramePr>
        <p:xfrm>
          <a:off x="571500" y="1233995"/>
          <a:ext cx="10991850" cy="435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5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740"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a:t>Circuit-Level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a:t>Pulse-Level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</a:t>
                      </a:r>
                    </a:p>
                    <a:p>
                      <a:pPr algn="ctr"/>
                      <a:r>
                        <a:rPr lang="en-US" altLang="zh-CN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endParaRPr lang="zh-CN" alt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errors of near-term quantum devices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make it unfeasible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Automatic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4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Differentiation through backpropagation</a:t>
                      </a:r>
                      <a:endParaRPr lang="zh-CN" altLang="en-US" sz="24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 to store and reuse the intermediate derivatives. Hard in quantum computing since measurement will impact the overall computation.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Strategy</a:t>
                      </a:r>
                      <a:endParaRPr lang="zh-CN" altLang="en-US" sz="24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Parameter-shift rule</a:t>
                      </a:r>
                    </a:p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combination rule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L 形 10"/>
          <p:cNvSpPr/>
          <p:nvPr/>
        </p:nvSpPr>
        <p:spPr>
          <a:xfrm rot="18493074">
            <a:off x="4927122" y="5632279"/>
            <a:ext cx="435006" cy="275207"/>
          </a:xfrm>
          <a:prstGeom prst="corner">
            <a:avLst>
              <a:gd name="adj1" fmla="val 40322"/>
              <a:gd name="adj2" fmla="val 40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弧形 12"/>
          <p:cNvSpPr/>
          <p:nvPr/>
        </p:nvSpPr>
        <p:spPr>
          <a:xfrm>
            <a:off x="6096000" y="5557186"/>
            <a:ext cx="2453196" cy="5120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8586" y="6192319"/>
            <a:ext cx="7665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apply these rules to Pulse-level control directly?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45CEE8-2C01-4528-AE27-B7817EF97676}"/>
              </a:ext>
            </a:extLst>
          </p:cNvPr>
          <p:cNvSpPr txBox="1"/>
          <p:nvPr/>
        </p:nvSpPr>
        <p:spPr>
          <a:xfrm>
            <a:off x="8859914" y="4764413"/>
            <a:ext cx="738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Evaluate the Gradient in Pulse-level Control</a:t>
            </a:r>
            <a:endParaRPr lang="zh-CN" altLang="en-US" dirty="0"/>
          </a:p>
        </p:txBody>
      </p:sp>
      <p:graphicFrame>
        <p:nvGraphicFramePr>
          <p:cNvPr id="10" name="表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131644"/>
              </p:ext>
            </p:extLst>
          </p:nvPr>
        </p:nvGraphicFramePr>
        <p:xfrm>
          <a:off x="571500" y="1233995"/>
          <a:ext cx="10991850" cy="142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5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740"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a:t>Circuit-Level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 panose="020F0502020204030203" pitchFamily="34" charset="0"/>
                          <a:cs typeface="Times New Roman" panose="02020603050405020304" pitchFamily="18" charset="0"/>
                        </a:rPr>
                        <a:t>Pulse-Level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Strategy</a:t>
                      </a:r>
                      <a:endParaRPr lang="zh-CN" altLang="en-US" sz="24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Parameter-shift rule</a:t>
                      </a:r>
                    </a:p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 combination rule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L 形 10"/>
          <p:cNvSpPr/>
          <p:nvPr/>
        </p:nvSpPr>
        <p:spPr>
          <a:xfrm rot="18493074">
            <a:off x="4927122" y="2734990"/>
            <a:ext cx="435006" cy="275207"/>
          </a:xfrm>
          <a:prstGeom prst="corner">
            <a:avLst>
              <a:gd name="adj1" fmla="val 40322"/>
              <a:gd name="adj2" fmla="val 40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弧形 12"/>
          <p:cNvSpPr/>
          <p:nvPr/>
        </p:nvSpPr>
        <p:spPr>
          <a:xfrm>
            <a:off x="6096000" y="2659897"/>
            <a:ext cx="2453196" cy="5120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8586" y="3295030"/>
            <a:ext cx="7665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apply these rules to Pulse-level control directly?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45CEE8-2C01-4528-AE27-B7817EF97676}"/>
              </a:ext>
            </a:extLst>
          </p:cNvPr>
          <p:cNvSpPr txBox="1"/>
          <p:nvPr/>
        </p:nvSpPr>
        <p:spPr>
          <a:xfrm>
            <a:off x="8762260" y="1833727"/>
            <a:ext cx="738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512F3F-348B-4DFD-A315-50B043804324}"/>
              </a:ext>
            </a:extLst>
          </p:cNvPr>
          <p:cNvSpPr txBox="1"/>
          <p:nvPr/>
        </p:nvSpPr>
        <p:spPr>
          <a:xfrm>
            <a:off x="636249" y="4069720"/>
            <a:ext cx="11073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idea of the new strategy to calculate the gradient of a quantum circuit: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an appropriate new circuit and run this new circuit on the same input state. The result (a scalar) is the gradient of the original circuit.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pulse-level, the prior works calculate the gradient through classical computer. We also want to construct a corresponding pulse sequence that can calculate the gradient of the original pulse sequence.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3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27BAE6D-9EC2-4043-BF2D-C394F1A68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31218" r="26729" b="12114"/>
          <a:stretch/>
        </p:blipFill>
        <p:spPr bwMode="auto">
          <a:xfrm>
            <a:off x="9294890" y="4249012"/>
            <a:ext cx="2743043" cy="20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2127863-FDE7-413D-87E1-8BF96AEA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Algorithm (VQA)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7AC2F-5237-4DF9-B7C7-B068E94C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2" y="1358389"/>
            <a:ext cx="10990811" cy="46166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 simple VQA example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EEBD3A-D43A-405B-8D82-73D3275CF663}"/>
                  </a:ext>
                </a:extLst>
              </p:cNvPr>
              <p:cNvSpPr txBox="1"/>
              <p:nvPr/>
            </p:nvSpPr>
            <p:spPr>
              <a:xfrm>
                <a:off x="572192" y="1786040"/>
                <a:ext cx="1120847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-qubits quantum system’s initial state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we want to construct a unitary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can transfer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target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 vector. Let</a:t>
                </a:r>
              </a:p>
              <a:p>
                <a:pPr lvl="2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EEBD3A-D43A-405B-8D82-73D3275C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2" y="1786040"/>
                <a:ext cx="11208476" cy="1569660"/>
              </a:xfrm>
              <a:prstGeom prst="rect">
                <a:avLst/>
              </a:prstGeom>
              <a:blipFill>
                <a:blip r:embed="rId3"/>
                <a:stretch>
                  <a:fillRect l="-761" t="-3113" r="-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2A4ADD-18B4-4CEF-A909-5BF1C6110CB7}"/>
                  </a:ext>
                </a:extLst>
              </p:cNvPr>
              <p:cNvSpPr txBox="1"/>
              <p:nvPr/>
            </p:nvSpPr>
            <p:spPr>
              <a:xfrm>
                <a:off x="2243772" y="2954090"/>
                <a:ext cx="6121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CN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C2A4ADD-18B4-4CEF-A909-5BF1C6110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772" y="2954090"/>
                <a:ext cx="6121152" cy="461665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926999-FD0E-4D33-AA1A-DDB37215B51E}"/>
                  </a:ext>
                </a:extLst>
              </p:cNvPr>
              <p:cNvSpPr txBox="1"/>
              <p:nvPr/>
            </p:nvSpPr>
            <p:spPr>
              <a:xfrm>
                <a:off x="427830" y="3963965"/>
                <a:ext cx="936424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Analogy: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robot control problem.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 robot at (0,0) and we want to drive it to a target position </a:t>
                </a:r>
                <a14:m>
                  <m:oMath xmlns:m="http://schemas.openxmlformats.org/officeDocument/2006/math">
                    <m:r>
                      <a:rPr lang="en-US" altLang="zh-CN" sz="2400" b="1" i="0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1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1" i="0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position of the robot can also be represented by a 2-dim vector. 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driver is parametrized by: The angle </a:t>
                </a:r>
                <a14:m>
                  <m:oMath xmlns:m="http://schemas.openxmlformats.org/officeDocument/2006/math">
                    <m:r>
                      <a:rPr lang="el-GR" altLang="zh-CN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between the moving direction and the x-axis and the driving distance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So the robot will be moved to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altLang="zh-CN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CN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400" dirty="0">
                    <a:solidFill>
                      <a:sysClr val="windowText" lastClr="000000"/>
                    </a:solidFill>
                  </a:rPr>
                  <a:t>.</a:t>
                </a:r>
                <a:endParaRPr lang="zh-CN" altLang="en-US" sz="2400" dirty="0">
                  <a:solidFill>
                    <a:sysClr val="windowText" lastClr="000000"/>
                  </a:solidFill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need to figure out </a:t>
                </a:r>
                <a14:m>
                  <m:oMath xmlns:m="http://schemas.openxmlformats.org/officeDocument/2006/math">
                    <m:r>
                      <a:rPr lang="el-GR" altLang="zh-CN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move the robot to the target position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926999-FD0E-4D33-AA1A-DDB37215B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0" y="3963965"/>
                <a:ext cx="9364240" cy="2677656"/>
              </a:xfrm>
              <a:prstGeom prst="rect">
                <a:avLst/>
              </a:prstGeom>
              <a:blipFill>
                <a:blip r:embed="rId5"/>
                <a:stretch>
                  <a:fillRect l="-977" t="-1818" r="-2669" b="-4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>
            <a:extLst>
              <a:ext uri="{FF2B5EF4-FFF2-40B4-BE49-F238E27FC236}">
                <a16:creationId xmlns:a16="http://schemas.microsoft.com/office/drawing/2014/main" id="{65FFDE0F-3DC3-4B42-9CF5-2F42404F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651" y="3270432"/>
            <a:ext cx="944704" cy="9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8A7A587B-0725-4C7D-9685-8D47AEB2DC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594" y="3429000"/>
                <a:ext cx="10990811" cy="461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We need to figure out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dirty="0"/>
                  <a:t> which make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8A7A587B-0725-4C7D-9685-8D47AEB2D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4" y="3429000"/>
                <a:ext cx="10990811" cy="461665"/>
              </a:xfrm>
              <a:prstGeom prst="rect">
                <a:avLst/>
              </a:prstGeom>
              <a:blipFill>
                <a:blip r:embed="rId7"/>
                <a:stretch>
                  <a:fillRect l="-777" t="-18667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0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Evaluating the Gradient in Pulse-level Control</a:t>
            </a:r>
            <a:endParaRPr lang="zh-CN" altLang="en-US" dirty="0"/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ph idx="1"/>
          </p:nvPr>
        </p:nvGraphicFramePr>
        <p:xfrm>
          <a:off x="6874645" y="1967066"/>
          <a:ext cx="4604180" cy="18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1138"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/>
                    </a:p>
                  </a:txBody>
                  <a:tcPr marL="45957" marR="45957" marT="22978" marB="229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394247" y="2228295"/>
            <a:ext cx="7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/>
              <p:nvPr/>
            </p:nvSpPr>
            <p:spPr>
              <a:xfrm>
                <a:off x="402696" y="1702738"/>
                <a:ext cx="6356543" cy="2274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2400"/>
                  </a:lnSpc>
                  <a:buNone/>
                </a:pPr>
                <a:r>
                  <a:rPr lang="en-US" altLang="zh-CN" sz="2400" b="1" dirty="0"/>
                  <a:t>Naive way: </a:t>
                </a:r>
                <a:r>
                  <a:rPr lang="en-US" altLang="zh-CN" sz="2400" dirty="0"/>
                  <a:t>divide the evolution time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/>
                  <a:t> into lots of timeslot which have the same duration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𝑑𝑇</m:t>
                    </m:r>
                  </m:oMath>
                </a14:m>
                <a:r>
                  <a:rPr lang="en-US" altLang="zh-CN" sz="2400" dirty="0"/>
                  <a:t>. The amplitude for each control Hamiltonian in each timeslot is constant and can be regarded as a quantum gate. Circuit-level techniques(i.e. parameter shift, Linear combination ) can be applied directly.</a:t>
                </a:r>
              </a:p>
              <a:p>
                <a:pPr marL="0" indent="0">
                  <a:lnSpc>
                    <a:spcPts val="2400"/>
                  </a:lnSpc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96" y="1702738"/>
                <a:ext cx="6356543" cy="2274457"/>
              </a:xfrm>
              <a:prstGeom prst="rect">
                <a:avLst/>
              </a:prstGeom>
              <a:blipFill>
                <a:blip r:embed="rId3"/>
                <a:stretch>
                  <a:fillRect l="-1438" t="-4826" r="-1246" b="-4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大括号 8"/>
          <p:cNvSpPr/>
          <p:nvPr/>
        </p:nvSpPr>
        <p:spPr>
          <a:xfrm rot="16200000">
            <a:off x="7002592" y="2100349"/>
            <a:ext cx="184666" cy="440557"/>
          </a:xfrm>
          <a:prstGeom prst="leftBrace">
            <a:avLst>
              <a:gd name="adj1" fmla="val 5994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74645" y="2412961"/>
            <a:ext cx="55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430877" y="4075708"/>
                <a:ext cx="105156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Drawback: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scalable.  The number of timeslot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the evolution time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divided into is usually very large(much larger than a equivalent quantum circuit).   </a:t>
                </a:r>
              </a:p>
              <a:p>
                <a:pPr>
                  <a:lnSpc>
                    <a:spcPts val="2400"/>
                  </a:lnSpc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a better rule to calculate the pulse sequence’s gradient.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7" y="4075708"/>
                <a:ext cx="105156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3" t="-21" r="3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/>
              </a:rPr>
              <a:t>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[WD21] Wierichs, David, et al. "General parameter-shift rules for quantum gradients." arXiv preprint arXiv:2107.12390 (2021).</a:t>
            </a:r>
          </a:p>
          <a:p>
            <a:r>
              <a:rPr lang="en-US" dirty="0">
                <a:latin typeface="+mj-lt"/>
              </a:rPr>
              <a:t>[VJD18] Vidal, Javier Gil, and Dirk Oliver Theis. "Calculus on parameterized quantum circuits." arXiv preprint arXiv:1812.06323 (2018).</a:t>
            </a:r>
          </a:p>
          <a:p>
            <a:r>
              <a:rPr lang="en-US" dirty="0">
                <a:latin typeface="+mj-lt"/>
              </a:rPr>
              <a:t>[IART21] Izmaylov, Artur F., Robert A. Lang, and Tzu-Ching Yen. "Analytic gradients in variational quantum algorithms: Algebraic extensions of the parameter-shift rule to general unitary transformations." arXiv preprint arXiv:2107.08131 (2021).</a:t>
            </a:r>
          </a:p>
          <a:p>
            <a:r>
              <a:rPr lang="en-US" dirty="0">
                <a:latin typeface="+mj-lt"/>
              </a:rPr>
              <a:t>[WD21] Wierichs, David, et al. "General parameter-shift rules for quantum gradients." arXiv preprint arXiv:2107.12390 (2021).</a:t>
            </a:r>
          </a:p>
          <a:p>
            <a:r>
              <a:rPr lang="en-US" dirty="0">
                <a:latin typeface="+mj-lt"/>
              </a:rPr>
              <a:t>[PA14] Peruzzo, Alberto, et al. "A variational eigenvalue solver on a photonic quantum processor." Nature communications 5.1 (2014): 1-7.</a:t>
            </a:r>
          </a:p>
          <a:p>
            <a:r>
              <a:rPr lang="en-US" dirty="0">
                <a:latin typeface="+mj-lt"/>
              </a:rPr>
              <a:t>[LJ17] Li, Jun, et al. "Hybrid quantum-classical approach to quantum optimal control." Physical review letters 118.15 (2017): 150503.</a:t>
            </a:r>
          </a:p>
          <a:p>
            <a:r>
              <a:rPr lang="en-US" dirty="0">
                <a:latin typeface="+mj-lt"/>
              </a:rPr>
              <a:t>[MK18] Mitarai, Kosuke, et al. "Quantum circuit learning." Physical Review A 98.3 (2018): 032309.</a:t>
            </a:r>
          </a:p>
          <a:p>
            <a:r>
              <a:rPr lang="en-US" dirty="0">
                <a:latin typeface="+mj-lt"/>
              </a:rPr>
              <a:t>[Schuld19] Schuld, Maria, et al. "Evaluating analytic gradients on quantum hardware." Physical Review A 99.3 (2019): 032331.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  <a:sym typeface="+mn-ea"/>
              </a:rPr>
              <a:t>[KJAA21] Kottmann, Jakob S., Abhinav Anand, and Alán Aspuru-Guzik. "A feasible approach for automatically differentiable unitary coupled-cluster on quantum computers." Chemical Science 12.10 (2021): 3497-3508.</a:t>
            </a:r>
          </a:p>
          <a:p>
            <a:r>
              <a:rPr lang="en-US" dirty="0">
                <a:latin typeface="+mj-lt"/>
              </a:rPr>
              <a:t>[BLG21] Banchi, Leonardo, and Gavin E. Crooks. "Measuring analytic gradients of general quantum evolution with the stochastic parameter shift rule." Quantum 5 (2021): 386.</a:t>
            </a:r>
          </a:p>
          <a:p>
            <a:r>
              <a:rPr lang="en-US" altLang="zh-CN" sz="2000" dirty="0"/>
              <a:t>[PANY2020].</a:t>
            </a:r>
            <a:r>
              <a:rPr lang="en-US" altLang="zh-CN" sz="2000" dirty="0">
                <a:latin typeface="+mj-lt"/>
              </a:rPr>
              <a:t> Optimized Quantum Compilation for Near-Term Algorithms with </a:t>
            </a:r>
            <a:r>
              <a:rPr lang="en-US" altLang="zh-CN" sz="2000" dirty="0" err="1">
                <a:latin typeface="+mj-lt"/>
              </a:rPr>
              <a:t>OpenPulse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64C533-268D-4848-8153-2954ABC5CA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560" y="1340634"/>
                <a:ext cx="7968126" cy="208836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/>
                  <a:t>Cost Function: </a:t>
                </a:r>
                <a:r>
                  <a:rPr lang="en-US" altLang="zh-CN" sz="2400" dirty="0"/>
                  <a:t>In robot control problem, when the robot is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dirty="0"/>
                  <a:t>we can use its distance from the target position as the cost function which we want to minimize</a:t>
                </a:r>
              </a:p>
              <a:p>
                <a:pPr marL="1828800" lvl="4" indent="0">
                  <a:buNone/>
                </a:pP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sz="2400" dirty="0"/>
              </a:p>
              <a:p>
                <a:pPr marL="1828800" lvl="4" indent="0"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64C533-268D-4848-8153-2954ABC5C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560" y="1340634"/>
                <a:ext cx="7968126" cy="2088366"/>
              </a:xfrm>
              <a:blipFill>
                <a:blip r:embed="rId2"/>
                <a:stretch>
                  <a:fillRect l="-994" t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11293EDC-7C20-4B6C-B703-FC0DAB494E3F}"/>
              </a:ext>
            </a:extLst>
          </p:cNvPr>
          <p:cNvSpPr txBox="1">
            <a:spLocks/>
          </p:cNvSpPr>
          <p:nvPr/>
        </p:nvSpPr>
        <p:spPr>
          <a:xfrm>
            <a:off x="315467" y="156411"/>
            <a:ext cx="10515600" cy="89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Algorithm (VQA)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1293ED4-E767-4B34-A46C-D4F047BBF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558" y="4114660"/>
                <a:ext cx="10880001" cy="1913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In VQA, when our circuit generate 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 , we also want to evaluate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’s distance from our target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zh-CN" sz="2400" dirty="0"/>
                  <a:t>istance can be calculated as </a:t>
                </a:r>
              </a:p>
              <a:p>
                <a:endParaRPr lang="en-US" altLang="zh-CN" sz="2400" dirty="0"/>
              </a:p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CN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 marL="1828800" lvl="4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 is the inner product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/>
              </a:p>
              <a:p>
                <a:pPr marL="1828800" lvl="4" indent="0">
                  <a:buFont typeface="Arial" panose="020B0604020202020204" pitchFamily="34" charset="0"/>
                  <a:buNone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1293ED4-E767-4B34-A46C-D4F047BB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58" y="4114660"/>
                <a:ext cx="10880001" cy="1913774"/>
              </a:xfrm>
              <a:prstGeom prst="rect">
                <a:avLst/>
              </a:prstGeom>
              <a:blipFill>
                <a:blip r:embed="rId3"/>
                <a:stretch>
                  <a:fillRect l="-728" t="-6369" r="-840" b="-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BAFD71D9-65E6-4D31-8B87-5C7F6788ED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558" y="6102457"/>
                <a:ext cx="10880001" cy="16067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In VQA, we need to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dirty="0"/>
                  <a:t> to minimize this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</a:p>
              <a:p>
                <a:pPr marL="1828800" lvl="4" indent="0">
                  <a:buFont typeface="Arial" panose="020B0604020202020204" pitchFamily="34" charset="0"/>
                  <a:buNone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BAFD71D9-65E6-4D31-8B87-5C7F6788E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58" y="6102457"/>
                <a:ext cx="10880001" cy="1606753"/>
              </a:xfrm>
              <a:prstGeom prst="rect">
                <a:avLst/>
              </a:prstGeom>
              <a:blipFill>
                <a:blip r:embed="rId4"/>
                <a:stretch>
                  <a:fillRect l="-728" t="-5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A891CEB1-8741-478E-8B90-88AFA8EE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3686" y="1539829"/>
            <a:ext cx="2742460" cy="20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CBADB8D-AE14-4B1D-B131-5C61A2275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146" y="2903345"/>
            <a:ext cx="944704" cy="9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2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CCF60-CCE0-476C-BBBE-C647CE78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Algorithm (VQA)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067D7BC4-ED66-45EA-A848-6A59ACD46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2249" y="2116131"/>
                <a:ext cx="4039339" cy="3459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/>
                  <a:t>Steps for this example VQA: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Run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40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on quantum computer and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400" dirty="0"/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Evaluate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/>
                  <a:t>, the distance between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altLang="zh-CN" sz="2400" dirty="0"/>
                  <a:t>Calculate the gradients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dirty="0"/>
                  <a:t> and tune them.</a:t>
                </a:r>
              </a:p>
              <a:p>
                <a:pPr marL="1828800" lvl="4" indent="0">
                  <a:buFont typeface="Arial" panose="020B0604020202020204" pitchFamily="34" charset="0"/>
                  <a:buNone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067D7BC4-ED66-45EA-A848-6A59ACD4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249" y="2116131"/>
                <a:ext cx="4039339" cy="3459967"/>
              </a:xfrm>
              <a:prstGeom prst="rect">
                <a:avLst/>
              </a:prstGeom>
              <a:blipFill>
                <a:blip r:embed="rId2"/>
                <a:stretch>
                  <a:fillRect l="-2417" t="-2465" r="-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E9C10934-5D2D-458B-A56B-A67457D9BE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925015"/>
                  </p:ext>
                </p:extLst>
              </p:nvPr>
            </p:nvGraphicFramePr>
            <p:xfrm>
              <a:off x="336366" y="1501053"/>
              <a:ext cx="7342818" cy="425508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69483">
                      <a:extLst>
                        <a:ext uri="{9D8B030D-6E8A-4147-A177-3AD203B41FA5}">
                          <a16:colId xmlns:a16="http://schemas.microsoft.com/office/drawing/2014/main" val="3351638996"/>
                        </a:ext>
                      </a:extLst>
                    </a:gridCol>
                    <a:gridCol w="2920754">
                      <a:extLst>
                        <a:ext uri="{9D8B030D-6E8A-4147-A177-3AD203B41FA5}">
                          <a16:colId xmlns:a16="http://schemas.microsoft.com/office/drawing/2014/main" val="690344459"/>
                        </a:ext>
                      </a:extLst>
                    </a:gridCol>
                    <a:gridCol w="2352581">
                      <a:extLst>
                        <a:ext uri="{9D8B030D-6E8A-4147-A177-3AD203B41FA5}">
                          <a16:colId xmlns:a16="http://schemas.microsoft.com/office/drawing/2014/main" val="1161922122"/>
                        </a:ext>
                      </a:extLst>
                    </a:gridCol>
                  </a:tblGrid>
                  <a:tr h="100216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2400" b="1" kern="120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Robot Control Problem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VQA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848507"/>
                      </a:ext>
                    </a:extLst>
                  </a:tr>
                  <a:tr h="8035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Position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/State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0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(0,0)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1" i="1" kern="12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</m:t>
                              </m:r>
                              <m:r>
                                <a:rPr lang="en-US" altLang="zh-CN" sz="2400" b="1" i="0" kern="12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b="1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400" b="1" i="0" kern="12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113689"/>
                      </a:ext>
                    </a:extLst>
                  </a:tr>
                  <a:tr h="8035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Parameter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zh-CN" altLang="en-US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zh-CN" altLang="en-US" sz="2400" b="0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zh-CN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127180"/>
                      </a:ext>
                    </a:extLst>
                  </a:tr>
                  <a:tr h="8035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Intermediate state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24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altLang="zh-CN" sz="24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kern="12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altLang="zh-CN" sz="2400" b="0" i="1" kern="12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𝑟𝑐𝑜𝑠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zh-CN" altLang="en-US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),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𝑟𝑠𝑖𝑛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zh-CN" altLang="en-US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  <m:r>
                                  <a:rPr lang="en-US" altLang="zh-CN" sz="2400" b="0" i="1" kern="12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zh-CN" altLang="en-US" sz="2400" b="0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altLang="zh-CN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altLang="zh-CN" sz="2400" b="1" i="1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30265"/>
                      </a:ext>
                    </a:extLst>
                  </a:tr>
                  <a:tr h="8035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Cost Function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zh-CN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altLang="zh-CN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d>
                                      <m:dPr>
                                        <m:ctrlPr>
                                          <a:rPr lang="en-US" altLang="zh-CN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altLang="zh-CN" sz="2400" b="1" i="1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5972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E9C10934-5D2D-458B-A56B-A67457D9BE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925015"/>
                  </p:ext>
                </p:extLst>
              </p:nvPr>
            </p:nvGraphicFramePr>
            <p:xfrm>
              <a:off x="336366" y="1501053"/>
              <a:ext cx="7342818" cy="425508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69483">
                      <a:extLst>
                        <a:ext uri="{9D8B030D-6E8A-4147-A177-3AD203B41FA5}">
                          <a16:colId xmlns:a16="http://schemas.microsoft.com/office/drawing/2014/main" val="3351638996"/>
                        </a:ext>
                      </a:extLst>
                    </a:gridCol>
                    <a:gridCol w="2920754">
                      <a:extLst>
                        <a:ext uri="{9D8B030D-6E8A-4147-A177-3AD203B41FA5}">
                          <a16:colId xmlns:a16="http://schemas.microsoft.com/office/drawing/2014/main" val="690344459"/>
                        </a:ext>
                      </a:extLst>
                    </a:gridCol>
                    <a:gridCol w="2352581">
                      <a:extLst>
                        <a:ext uri="{9D8B030D-6E8A-4147-A177-3AD203B41FA5}">
                          <a16:colId xmlns:a16="http://schemas.microsoft.com/office/drawing/2014/main" val="1161922122"/>
                        </a:ext>
                      </a:extLst>
                    </a:gridCol>
                  </a:tblGrid>
                  <a:tr h="100216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zh-CN" altLang="en-US" sz="2400" b="1" kern="120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Robot Control Problem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VQA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8485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Position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/State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190" t="-128148" r="-81002" b="-29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435" t="-128148" r="-518" b="-29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113689"/>
                      </a:ext>
                    </a:extLst>
                  </a:tr>
                  <a:tr h="8035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Parameter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190" t="-233333" r="-81002" b="-203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435" t="-233333" r="-518" b="-203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12718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Intermediate state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190" t="-325926" r="-81002" b="-9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435" t="-325926" r="-518" b="-9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830265"/>
                      </a:ext>
                    </a:extLst>
                  </a:tr>
                  <a:tr h="8035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400" b="1" kern="1200" dirty="0">
                              <a:solidFill>
                                <a:sysClr val="windowText" lastClr="0000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Cost Function</a:t>
                          </a:r>
                          <a:endParaRPr lang="zh-CN" altLang="en-US" sz="2400" b="1" kern="1200" dirty="0">
                            <a:solidFill>
                              <a:sysClr val="windowText" lastClr="0000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190" t="-435606" r="-81002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435" t="-435606" r="-518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5972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984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488A-D2C9-4A55-86D1-33CA7A3C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Algorithm (VQA)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CE7510-CE10-4AAB-999F-A6FFA88C89FD}"/>
                  </a:ext>
                </a:extLst>
              </p:cNvPr>
              <p:cNvSpPr txBox="1"/>
              <p:nvPr/>
            </p:nvSpPr>
            <p:spPr>
              <a:xfrm>
                <a:off x="430877" y="2102062"/>
                <a:ext cx="1059549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application (i.e. quantum chemical simulation),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very large. Using classical model to simulate the evolution of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 vector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has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complexity. Quantum computer can do this in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poly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CE7510-CE10-4AAB-999F-A6FFA88C8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7" y="2102062"/>
                <a:ext cx="10595499" cy="1200329"/>
              </a:xfrm>
              <a:prstGeom prst="rect">
                <a:avLst/>
              </a:prstGeom>
              <a:blipFill>
                <a:blip r:embed="rId2"/>
                <a:stretch>
                  <a:fillRect l="-80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28D9B1B-15A1-4FB6-9A8B-18933CCD42B4}"/>
              </a:ext>
            </a:extLst>
          </p:cNvPr>
          <p:cNvSpPr txBox="1"/>
          <p:nvPr/>
        </p:nvSpPr>
        <p:spPr>
          <a:xfrm>
            <a:off x="430877" y="1461661"/>
            <a:ext cx="6121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we need quantum computer?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FD68C2-CB2D-4ADD-9257-C7B122E3C710}"/>
              </a:ext>
            </a:extLst>
          </p:cNvPr>
          <p:cNvSpPr txBox="1"/>
          <p:nvPr/>
        </p:nvSpPr>
        <p:spPr>
          <a:xfrm>
            <a:off x="430876" y="4142206"/>
            <a:ext cx="103199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example is exactly Variational Quantum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Eigensolver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(VQE), one of the most promising applications of quantum computing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– based VQE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– based VQE</a:t>
            </a:r>
          </a:p>
        </p:txBody>
      </p:sp>
    </p:spTree>
    <p:extLst>
      <p:ext uri="{BB962C8B-B14F-4D97-AF65-F5344CB8AC3E}">
        <p14:creationId xmlns:p14="http://schemas.microsoft.com/office/powerpoint/2010/main" val="270930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28800"/>
            <a:ext cx="12192000" cy="33635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1895" y="2721498"/>
            <a:ext cx="11088210" cy="106063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Variational Quantum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Eigensolver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+mn-ea"/>
              </a:rPr>
              <a:t>Variational Quantum Eigensolver (VQE) [PA14]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67" y="1358389"/>
            <a:ext cx="10990811" cy="4934346"/>
          </a:xfrm>
        </p:spPr>
        <p:txBody>
          <a:bodyPr/>
          <a:lstStyle/>
          <a:p>
            <a:r>
              <a:rPr lang="en-US" dirty="0"/>
              <a:t>What is VQE?</a:t>
            </a:r>
          </a:p>
          <a:p>
            <a:pPr lvl="1"/>
            <a:r>
              <a:rPr lang="en-US" dirty="0"/>
              <a:t>a hybrid quantum-classical algorithm</a:t>
            </a:r>
          </a:p>
          <a:p>
            <a:pPr lvl="1"/>
            <a:r>
              <a:rPr lang="en-US" dirty="0"/>
              <a:t>aim to find the lowest eigenvalue of a given Hamiltonian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Why VQE? </a:t>
            </a:r>
          </a:p>
          <a:p>
            <a:pPr lvl="1"/>
            <a:r>
              <a:rPr lang="en-US" dirty="0"/>
              <a:t>beneficial for (quantum) systems whose dimension of the problem space grows </a:t>
            </a:r>
            <a:r>
              <a:rPr lang="en-US" b="1" dirty="0"/>
              <a:t>exponentially</a:t>
            </a:r>
          </a:p>
          <a:p>
            <a:pPr lvl="1"/>
            <a:r>
              <a:rPr lang="en-US" dirty="0"/>
              <a:t>applicable on Noisy Intermediate-Scale Quantum (NISQ) devices</a:t>
            </a:r>
          </a:p>
          <a:p>
            <a:pPr lvl="2"/>
            <a:r>
              <a:rPr lang="en-US" dirty="0"/>
              <a:t>current devices have a lot of noise and have restriction in circuit depth</a:t>
            </a:r>
          </a:p>
          <a:p>
            <a:pPr lvl="2"/>
            <a:r>
              <a:rPr lang="en-US" dirty="0"/>
              <a:t>a lot of quantum algorithms are not applicable</a:t>
            </a:r>
          </a:p>
          <a:p>
            <a:pPr lvl="1"/>
            <a:r>
              <a:rPr lang="en-US" dirty="0"/>
              <a:t>usage in quantum chemistry, one of the most promising applications of quantum computing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Connection with Differentiable Programming</a:t>
            </a:r>
          </a:p>
          <a:p>
            <a:pPr lvl="1"/>
            <a:r>
              <a:rPr lang="en-US" dirty="0"/>
              <a:t>optimizer requires gradient calculation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3550</Words>
  <Application>Microsoft Office PowerPoint</Application>
  <PresentationFormat>宽屏</PresentationFormat>
  <Paragraphs>412</Paragraphs>
  <Slides>42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KaTeX_Main</vt:lpstr>
      <vt:lpstr>等线</vt:lpstr>
      <vt:lpstr>Arial</vt:lpstr>
      <vt:lpstr>Cambria Math</vt:lpstr>
      <vt:lpstr>Lato</vt:lpstr>
      <vt:lpstr>Roboto</vt:lpstr>
      <vt:lpstr>Times New Roman</vt:lpstr>
      <vt:lpstr>Wingdings</vt:lpstr>
      <vt:lpstr>Office Theme</vt:lpstr>
      <vt:lpstr>Variational Quantum Algorithm</vt:lpstr>
      <vt:lpstr>Concept Review</vt:lpstr>
      <vt:lpstr>Variational Quantum Algorithm (VQA)</vt:lpstr>
      <vt:lpstr>Variational Quantum Algorithm (VQA)</vt:lpstr>
      <vt:lpstr>PowerPoint 演示文稿</vt:lpstr>
      <vt:lpstr>Variational Quantum Algorithm (VQA)</vt:lpstr>
      <vt:lpstr>Variational Quantum Algorithm (VQA)</vt:lpstr>
      <vt:lpstr>Variational Quantum Eigensolver</vt:lpstr>
      <vt:lpstr>Variational Quantum Eigensolver (VQE) [PA14]</vt:lpstr>
      <vt:lpstr>VQE Diagram Illustration </vt:lpstr>
      <vt:lpstr>Variational Quantum Eigensolver (VQE) </vt:lpstr>
      <vt:lpstr>Variational Quantum Eigensolver (VQE) </vt:lpstr>
      <vt:lpstr>VQE Example - Hydrogen Molecule H_2</vt:lpstr>
      <vt:lpstr>PowerPoint 演示文稿</vt:lpstr>
      <vt:lpstr>VQE and QAOA</vt:lpstr>
      <vt:lpstr>VQE Diagram Illustration </vt:lpstr>
      <vt:lpstr>Calculating gradient using quantum circuits</vt:lpstr>
      <vt:lpstr>Calculating gradient using quantum circuits</vt:lpstr>
      <vt:lpstr>Finite Difference Method</vt:lpstr>
      <vt:lpstr>Parameter Shift Rules</vt:lpstr>
      <vt:lpstr>Parameter Shift Rules Diagram Illustration</vt:lpstr>
      <vt:lpstr>Parameter Shift Rules</vt:lpstr>
      <vt:lpstr>Parameter Shift Rules</vt:lpstr>
      <vt:lpstr>Linear Combiantion of Unitaries</vt:lpstr>
      <vt:lpstr>Linear Combiantion of Unitaries</vt:lpstr>
      <vt:lpstr>Gradient Review</vt:lpstr>
      <vt:lpstr>Pulse-Based Variational Quantum Eigensolver</vt:lpstr>
      <vt:lpstr>Quantum Pulse Scedule</vt:lpstr>
      <vt:lpstr>Quantum Pulse Scedule</vt:lpstr>
      <vt:lpstr>Pulse-based VQE</vt:lpstr>
      <vt:lpstr>Pulse-based VQE</vt:lpstr>
      <vt:lpstr>Why Pulse-Based Optimization</vt:lpstr>
      <vt:lpstr>Quantum Optimal Control</vt:lpstr>
      <vt:lpstr>Quantum Optimal Control</vt:lpstr>
      <vt:lpstr>GRadient Ascent Pulse Engineering (GRAPE)</vt:lpstr>
      <vt:lpstr>GRadient Ascent Pulse Engineering (GRAPE)</vt:lpstr>
      <vt:lpstr>GRadient Ascent Pulse Engineering (GRAPE)</vt:lpstr>
      <vt:lpstr>Evaluate the Gradient in Pulse-level Control</vt:lpstr>
      <vt:lpstr>Evaluate the Gradient in Pulse-level Control</vt:lpstr>
      <vt:lpstr>Evaluating the Gradient in Pulse-level Control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Dynamic Programming</dc:title>
  <dc:creator>Haowei Deng</dc:creator>
  <cp:lastModifiedBy>Haowei Deng</cp:lastModifiedBy>
  <cp:revision>617</cp:revision>
  <dcterms:created xsi:type="dcterms:W3CDTF">2021-04-29T15:18:00Z</dcterms:created>
  <dcterms:modified xsi:type="dcterms:W3CDTF">2021-10-06T14:52:29Z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B3848B45F2774BDCB85ECF5C538EB2DF</vt:lpwstr>
  </property>
  <property fmtid="{D5CDD505-2E9C-101B-9397-08002B2CF9AE}" pid="3" name="KSOProductBuildVer">
    <vt:lpwstr>1033-11.2.0.10323</vt:lpwstr>
  </property>
</Properties>
</file>