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0" r:id="rId3"/>
    <p:sldId id="257" r:id="rId4"/>
    <p:sldId id="271" r:id="rId5"/>
    <p:sldId id="272" r:id="rId6"/>
    <p:sldId id="360" r:id="rId7"/>
    <p:sldId id="356" r:id="rId8"/>
    <p:sldId id="355" r:id="rId9"/>
    <p:sldId id="354" r:id="rId10"/>
    <p:sldId id="274" r:id="rId11"/>
    <p:sldId id="357" r:id="rId12"/>
    <p:sldId id="359" r:id="rId13"/>
    <p:sldId id="369" r:id="rId14"/>
    <p:sldId id="258" r:id="rId15"/>
    <p:sldId id="259" r:id="rId16"/>
    <p:sldId id="260" r:id="rId17"/>
    <p:sldId id="261" r:id="rId18"/>
    <p:sldId id="262" r:id="rId19"/>
    <p:sldId id="361" r:id="rId20"/>
    <p:sldId id="362" r:id="rId21"/>
    <p:sldId id="364" r:id="rId22"/>
    <p:sldId id="380" r:id="rId23"/>
    <p:sldId id="381" r:id="rId24"/>
    <p:sldId id="382" r:id="rId25"/>
    <p:sldId id="383" r:id="rId26"/>
    <p:sldId id="370" r:id="rId27"/>
    <p:sldId id="368" r:id="rId28"/>
    <p:sldId id="372" r:id="rId29"/>
    <p:sldId id="373" r:id="rId30"/>
    <p:sldId id="374" r:id="rId31"/>
    <p:sldId id="375" r:id="rId32"/>
    <p:sldId id="376" r:id="rId33"/>
    <p:sldId id="378" r:id="rId34"/>
    <p:sldId id="379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  <a:srgbClr val="FF5050"/>
    <a:srgbClr val="FC8C1C"/>
    <a:srgbClr val="FF8119"/>
    <a:srgbClr val="FDEFE7"/>
    <a:srgbClr val="FFF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17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B794D-7F02-483A-8B12-2B2CBF642823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8F067-88A6-447F-8AC8-CFA82CEB2B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2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Observed relationship on the right. It is fundamental because it is somehow implemented in all macroscopic traffic theories.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3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Observed relationship on the right. It is fundamental because it is somehow implemented in all macroscopic traffic theories.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06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10AD8F-F6AE-4AD3-91C5-53F1CDD9C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5DE2602-26FD-4D12-A64E-711A0445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D0785ED-A9B3-470D-8E0C-EE6C2BD8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277B58-420C-4AF3-B917-52C1D698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0DD238-ED9A-409E-B0F4-EF94E756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41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94CC28-03C4-42BA-8525-C44FEACD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29A4651-5DEF-43CF-8512-81F6A0AC2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FC2D44-370D-443A-ABC6-E347EDA8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5ED83A-EEED-4569-9CFB-B563D57F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2E9E1C-93D5-4BCE-AA3C-88C0015F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5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1CCCB29-4D74-442C-B7D5-2B342B47D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12D263B-ACF9-4352-BBA4-D95DDBFF6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05C7B7-AC20-4DC5-A707-5890BA81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EA8F95-8703-444D-BEED-36C29BAF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69410E-FEB6-44AE-90A0-6C3BEB66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62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40DDEB-70AE-4A96-94DE-05D173FC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FE30B4-C91F-4209-9BEA-E7DACC608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04344B-056C-4E36-953D-C68FE859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FEADF4-4BA2-4105-82EC-2DE6BC44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4DFEC9-D460-429A-BABF-C5F5AA90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537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261202-FEF1-4158-B58D-053E50A9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E79F9F-69A1-4760-B5FA-E0ABE3C3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4D80A0-ACA6-4CA1-9D7B-7756F25F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D5753A-E696-4FF0-93A6-DED6F4B55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735E4B-3B6A-4EBA-BA81-56732A08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224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943B99-0FEA-458E-B033-F2B675DB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84E512-AFC8-4C5D-8DAD-7F3B17440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2956FA-0F22-4AF1-BD36-F651AADD4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34D738C-C738-44A7-96AA-46428E55A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BADF50B-85FD-4A33-B70E-B75815962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64072D4-9F27-4D7B-8DAC-E81CD100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25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D1F4E9-B5E7-49F7-BF1F-1D4D132F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A0A2E3-5E18-4A22-940A-550267CD5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0194D3-7B99-4B22-AC26-DBA53F92F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4A54B99-99A9-439D-9B0A-721B3AA37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6F4C2F-577C-4964-A80D-C6F788C1C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2B0F1FE-8764-4173-884F-8F019E02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5934E75-A21D-4751-8CF2-5B669CAE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372191F-3C23-46F4-807D-BC492205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3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0A6BEA-202B-41D4-AF38-3B249E72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B1A8279-DB38-4704-949B-AE6B47D0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911E799-1271-4753-B61B-DC75AACA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283840C-DAB5-4575-AED3-0F9CD1C6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0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9984ADC-501F-4D2F-842B-5833C04C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BA13A80-E333-4DA5-910F-3B705990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4F3D16-B50A-4DCF-959B-1AAE37A9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2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C64A98-D3FD-47D2-831B-576CF1EC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8449D9-07D8-4BA6-A99E-41AF4DE42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BB0BF2D-9399-4F71-B193-5EA799F66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FEAC0E-0D54-4E8F-9D11-BEDA705E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6E1B671-1CD1-4F8C-BF59-20E142C3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903D6A8-8896-4C59-8B88-D36D46B2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907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F6CC19-7A3A-4399-8D9D-C59D631C7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CDA39A0-7D90-425D-993F-8BEA0214E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B72F118-29ED-414E-BF98-BF350AE90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06161D3-32F2-44DC-9BA5-8CCB978E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5E9FC5-AE56-4000-86C9-406B3FC2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789D71-338A-4B1E-B736-4932C6DF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98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03693BC-139C-47BC-AED4-10FB6965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207661-A782-4FCD-9DD5-39F3A2B1A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5E8066-F5BF-4F9E-8DD7-BE0126FD9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17B70-ED32-4D8B-917D-E2E4DF7FC7F1}" type="datetimeFigureOut">
              <a:rPr lang="ko-KR" altLang="en-US" smtClean="0"/>
              <a:t>2021-11-07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8691B8-F896-47D3-924E-B80F9E5D6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1142EC-F762-420B-8745-1B2C3C11B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61AD-5770-4A57-BDDD-B2D958F7C3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709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s4qnacq-gA?start=112&amp;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EnGFxfN2tE?start=23&amp;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W4rItB20h4?start=173&amp;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도로, 실외, 길, 옅은이(가) 표시된 사진&#10;&#10;자동 생성된 설명">
            <a:extLst>
              <a:ext uri="{FF2B5EF4-FFF2-40B4-BE49-F238E27FC236}">
                <a16:creationId xmlns:a16="http://schemas.microsoft.com/office/drawing/2014/main" id="{9EDC50C3-34CC-4C37-A892-C0E6F8B9F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b="4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9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52F0720-D40D-4778-9B23-63AA4FAB1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9" y="5543643"/>
            <a:ext cx="8856058" cy="479701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Sanghyun Son</a:t>
            </a:r>
            <a:endParaRPr lang="ko-KR" altLang="en-US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8C69380-591B-4030-91ED-4B2C7E3C0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199861"/>
            <a:ext cx="8856059" cy="1336826"/>
          </a:xfrm>
        </p:spPr>
        <p:txBody>
          <a:bodyPr>
            <a:normAutofit/>
          </a:bodyPr>
          <a:lstStyle/>
          <a:p>
            <a:pPr algn="l"/>
            <a:r>
              <a:rPr lang="en-US" altLang="ko-KR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Differentiable Traffic Simulation</a:t>
            </a:r>
            <a:br>
              <a:rPr lang="en-US" altLang="ko-KR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(Student Led Lecture)</a:t>
            </a:r>
            <a:endParaRPr lang="ko-KR" altLang="en-US" sz="4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 descr="잔디, 하늘, 실외, 자연이(가) 표시된 사진&#10;&#10;자동 생성된 설명">
            <a:extLst>
              <a:ext uri="{FF2B5EF4-FFF2-40B4-BE49-F238E27FC236}">
                <a16:creationId xmlns:a16="http://schemas.microsoft.com/office/drawing/2014/main" id="{B5B0C6AA-6D0D-4176-9E8F-1B8C137BD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altLang="ko-KR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LWR Model</a:t>
            </a:r>
            <a:endParaRPr lang="ko-KR" altLang="en-US" sz="4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4D0E5D-70E0-4D48-82EE-40272A3F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2227384"/>
            <a:ext cx="5744685" cy="3564753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conservation of mass.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Scalar, nonlinear PDE describing the motion of </a:t>
            </a: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 in terms of density.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describe simple behaviors, such as traffic jam </a:t>
            </a: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shockwave.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 reproduce more complex phenomena, as it </a:t>
            </a: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uses density to determine speed and flux.</a:t>
            </a: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i.e. All traffic at a given density has same velocity.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18828D-0685-487D-A638-145A0C6F6597}"/>
              </a:ext>
            </a:extLst>
          </p:cNvPr>
          <p:cNvSpPr txBox="1"/>
          <p:nvPr/>
        </p:nvSpPr>
        <p:spPr>
          <a:xfrm>
            <a:off x="20" y="6172201"/>
            <a:ext cx="1219198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sz="1400" b="0" i="0" dirty="0" err="1">
                <a:effectLst/>
                <a:latin typeface="Arial" panose="020B0604020202020204" pitchFamily="34" charset="0"/>
              </a:rPr>
              <a:t>Lighthill</a:t>
            </a: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, Michael James, and Gerald Beresford Whitham. "On kinematic waves II. A theory of traffic flow on long crowded roads." </a:t>
            </a:r>
            <a:r>
              <a:rPr lang="en-US" altLang="ko-KR" sz="1400" b="0" i="1" dirty="0">
                <a:effectLst/>
                <a:latin typeface="Arial" panose="020B0604020202020204" pitchFamily="34" charset="0"/>
              </a:rPr>
              <a:t>Proceedings of the Royal Society of London. Series A. Mathematical and Physical Sciences</a:t>
            </a: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 229.1178 (1955): 317-345</a:t>
            </a:r>
            <a:endParaRPr lang="en-US" altLang="ko-KR" sz="1300" b="0" i="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320F18-7300-44F1-AB81-366F945ADAE1}"/>
                  </a:ext>
                </a:extLst>
              </p:cNvPr>
              <p:cNvSpPr txBox="1"/>
              <p:nvPr/>
            </p:nvSpPr>
            <p:spPr>
              <a:xfrm>
                <a:off x="5826841" y="1361482"/>
                <a:ext cx="4689682" cy="971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num>
                        <m:den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30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0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30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30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30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ko-KR" sz="30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3000" b="1" noProof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320F18-7300-44F1-AB81-366F945A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841" y="1361482"/>
                <a:ext cx="4689682" cy="971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712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무척추동물, 강장동물, 산호이(가) 표시된 사진&#10;&#10;자동 생성된 설명">
            <a:extLst>
              <a:ext uri="{FF2B5EF4-FFF2-40B4-BE49-F238E27FC236}">
                <a16:creationId xmlns:a16="http://schemas.microsoft.com/office/drawing/2014/main" id="{68B8F9DF-0FF6-45C1-B9BE-3FDC21348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5" b="1329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altLang="ko-K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 Model</a:t>
            </a:r>
            <a:endParaRPr lang="ko-KR" alt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3">
                <a:extLst>
                  <a:ext uri="{FF2B5EF4-FFF2-40B4-BE49-F238E27FC236}">
                    <a16:creationId xmlns:a16="http://schemas.microsoft.com/office/drawing/2014/main" id="{754D0E5D-70E0-4D48-82EE-40272A3F7F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8293" y="1643342"/>
                <a:ext cx="5744685" cy="4726276"/>
              </a:xfrm>
            </p:spPr>
            <p:txBody>
              <a:bodyPr anchor="ctr">
                <a:normAutofit/>
              </a:bodyPr>
              <a:lstStyle/>
              <a:p>
                <a:r>
                  <a:rPr lang="en-US" altLang="ko-KR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 application of gas dynamics model. </a:t>
                </a:r>
              </a:p>
              <a:p>
                <a:r>
                  <a:rPr lang="en-US" altLang="ko-KR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Added momentum equation to LWR model.</a:t>
                </a:r>
                <a:endPara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ko-KR" alt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the relaxation term,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b="1" i="1" noProof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000" b="1" i="1" noProof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noProof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ko-KR" sz="2000" b="1" i="1" noProof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  <m:sup>
                        <m:r>
                          <a:rPr lang="en-US" altLang="ko-KR" sz="2000" b="1" i="1" noProof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a </a:t>
                </a: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 related to driver anticipation.</a:t>
                </a:r>
              </a:p>
              <a:p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describe more complex behaviors than LWR </a:t>
                </a: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model.</a:t>
                </a:r>
              </a:p>
              <a:p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give non-realistic results, such as negative </a:t>
                </a: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speed, because it does not modify isotropic nature </a:t>
                </a: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gas particles.</a:t>
                </a: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 Vehicles are more affected by other vehicles in </a:t>
                </a:r>
                <a:b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 of them than those behind them.</a:t>
                </a:r>
              </a:p>
            </p:txBody>
          </p:sp>
        </mc:Choice>
        <mc:Fallback xmlns="">
          <p:sp>
            <p:nvSpPr>
              <p:cNvPr id="24" name="Content Placeholder 23">
                <a:extLst>
                  <a:ext uri="{FF2B5EF4-FFF2-40B4-BE49-F238E27FC236}">
                    <a16:creationId xmlns:a16="http://schemas.microsoft.com/office/drawing/2014/main" id="{754D0E5D-70E0-4D48-82EE-40272A3F7F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8293" y="1643342"/>
                <a:ext cx="5744685" cy="4726276"/>
              </a:xfrm>
              <a:blipFill>
                <a:blip r:embed="rId3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320F18-7300-44F1-AB81-366F945ADAE1}"/>
                  </a:ext>
                </a:extLst>
              </p:cNvPr>
              <p:cNvSpPr txBox="1"/>
              <p:nvPr/>
            </p:nvSpPr>
            <p:spPr>
              <a:xfrm>
                <a:off x="5298539" y="187569"/>
                <a:ext cx="5484194" cy="2224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num>
                        <m:den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ko-KR" sz="24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24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24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2400" b="1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ko-KR" sz="24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ko-KR" sz="2400" b="1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ko-KR" sz="2400" b="1" noProof="1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ko-KR" sz="2400" b="1" i="1" noProof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1" i="1" noProof="1" smtClean="0">
                          <a:latin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ko-KR" sz="2400" b="1" i="1" noProof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2400" b="1" i="1" noProof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400" b="1" i="1" noProof="1" smtClean="0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2400" b="1" i="1" noProof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2400" b="1" i="1" noProof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altLang="ko-KR" sz="2400" b="1" i="1" noProof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altLang="ko-KR" sz="2400" b="1" i="1" noProof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400" b="1" i="1" noProof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sz="2400" b="1" i="1" noProof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 noProof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altLang="ko-KR" sz="2400" b="1" i="1" noProof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sz="2400" b="1" i="1" noProof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ko-KR" altLang="en-US" sz="2400" b="1" i="1" noProof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altLang="ko-KR" sz="2400" b="1" noProof="1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altLang="ko-KR" sz="3000" b="1" noProof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320F18-7300-44F1-AB81-366F945A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39" y="187569"/>
                <a:ext cx="5484194" cy="2224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4930FD4-0B5D-46C2-B1B4-E5FE8D1AB066}"/>
              </a:ext>
            </a:extLst>
          </p:cNvPr>
          <p:cNvSpPr txBox="1"/>
          <p:nvPr/>
        </p:nvSpPr>
        <p:spPr>
          <a:xfrm>
            <a:off x="20" y="6172201"/>
            <a:ext cx="1219198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Payne, Harold J. "Model of freeway traffic and control." </a:t>
            </a:r>
            <a:r>
              <a:rPr lang="en-US" altLang="ko-KR" sz="1400" b="0" i="1" dirty="0">
                <a:effectLst/>
                <a:latin typeface="Arial" panose="020B0604020202020204" pitchFamily="34" charset="0"/>
              </a:rPr>
              <a:t>Mathematical Model of Public System</a:t>
            </a: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 (1971): 51-61.</a:t>
            </a:r>
            <a:endParaRPr lang="en-US" altLang="ko-KR" sz="13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1564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C539CBA-566F-48EC-816C-0933CFB85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altLang="ko-K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ARZ Model</a:t>
            </a:r>
            <a:endParaRPr lang="ko-KR" alt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4D0E5D-70E0-4D48-82EE-40272A3F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8" y="1752710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altLang="ko-K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Modify momentum equation to eliminate non-realistic behaviors of PW model.</a:t>
            </a:r>
          </a:p>
          <a:p>
            <a:r>
              <a:rPr lang="en-US" altLang="ko-K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anisotropic behavior of vehicles.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written in conservative form, mass and </a:t>
            </a: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flow are conserved.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to be the most widely used macroscopic traffic model and has many extensions.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 has some limitations, such as heavy reliance on initial condition in accelerating a vehicle.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D31964-EBB1-49A8-80C2-64F6CB2DD82E}"/>
                  </a:ext>
                </a:extLst>
              </p:cNvPr>
              <p:cNvSpPr txBox="1"/>
              <p:nvPr/>
            </p:nvSpPr>
            <p:spPr>
              <a:xfrm>
                <a:off x="5000162" y="787032"/>
                <a:ext cx="6055119" cy="1728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ko-KR" sz="2400" b="1" noProof="1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2400" b="1" i="1" noProof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400" b="1" i="1" noProof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2400" b="1" i="1" noProof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400" b="1" i="1" noProof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ko-KR" sz="2400" b="1" i="1" noProof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 noProof="1">
                              <a:latin typeface="Cambria Math" panose="02040503050406030204" pitchFamily="18" charset="0"/>
                            </a:rPr>
                            <m:t>𝑽</m:t>
                          </m:r>
                          <m:d>
                            <m:dPr>
                              <m:ctrlPr>
                                <a:rPr lang="en-US" altLang="ko-KR" sz="2400" b="1" i="1" noProof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2400" b="1" i="1" noProof="1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2400" b="1" i="1" noProof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2400" b="1" i="1" noProof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altLang="ko-KR" sz="2400" b="1" i="1" noProof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sz="3000" b="1" noProof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D31964-EBB1-49A8-80C2-64F6CB2DD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162" y="787032"/>
                <a:ext cx="6055119" cy="17286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236A429-48E8-4E82-AF33-A9DAE9F4F662}"/>
              </a:ext>
            </a:extLst>
          </p:cNvPr>
          <p:cNvSpPr txBox="1"/>
          <p:nvPr/>
        </p:nvSpPr>
        <p:spPr>
          <a:xfrm>
            <a:off x="20" y="6172201"/>
            <a:ext cx="1219198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Aw, A. A. T. M., and Michel </a:t>
            </a:r>
            <a:r>
              <a:rPr lang="en-US" altLang="ko-KR" sz="1400" b="0" i="0" dirty="0" err="1">
                <a:effectLst/>
                <a:latin typeface="Arial" panose="020B0604020202020204" pitchFamily="34" charset="0"/>
              </a:rPr>
              <a:t>Rascle</a:t>
            </a: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. "Resurrection of" second order" models of traffic flow." </a:t>
            </a:r>
            <a:r>
              <a:rPr lang="en-US" altLang="ko-KR" sz="1400" b="0" i="1" dirty="0">
                <a:effectLst/>
                <a:latin typeface="Arial" panose="020B0604020202020204" pitchFamily="34" charset="0"/>
              </a:rPr>
              <a:t>SIAM journal on applied mathematics</a:t>
            </a:r>
            <a:r>
              <a:rPr lang="en-US" altLang="ko-KR" sz="1400" b="0" i="0" dirty="0">
                <a:effectLst/>
                <a:latin typeface="Arial" panose="020B0604020202020204" pitchFamily="34" charset="0"/>
              </a:rPr>
              <a:t> 60.3 (2000): 916-938.</a:t>
            </a:r>
            <a:endParaRPr lang="en-US" altLang="ko-KR" sz="13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0216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90C65A-CA07-42A5-A0EA-A0F04C5A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02" y="3026507"/>
            <a:ext cx="4412419" cy="804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latinLnBrk="0"/>
            <a:r>
              <a:rPr lang="en-US" altLang="ko-KR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 Work (1)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온라인 미디어 3" title="Continuum Traffic Simulation">
            <a:hlinkClick r:id="" action="ppaction://media"/>
            <a:extLst>
              <a:ext uri="{FF2B5EF4-FFF2-40B4-BE49-F238E27FC236}">
                <a16:creationId xmlns:a16="http://schemas.microsoft.com/office/drawing/2014/main" id="{89E7B65A-C78D-47EC-9025-01C6FC75DB6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86925" y="1834073"/>
            <a:ext cx="5664133" cy="42480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16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3775336-1821-4FCD-B794-85E8FC1FA597}"/>
              </a:ext>
            </a:extLst>
          </p:cNvPr>
          <p:cNvSpPr txBox="1"/>
          <p:nvPr/>
        </p:nvSpPr>
        <p:spPr>
          <a:xfrm>
            <a:off x="-109075" y="379779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Sewall, Jason, et al. "Continuum traffic simulation." </a:t>
            </a:r>
          </a:p>
          <a:p>
            <a:pPr algn="ctr"/>
            <a:r>
              <a:rPr lang="en-US" altLang="ko-KR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Computer Graphics Forum</a:t>
            </a:r>
            <a:r>
              <a:rPr lang="en-US" altLang="ko-KR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Vol. 29. No. 2. </a:t>
            </a:r>
          </a:p>
          <a:p>
            <a:pPr algn="ctr"/>
            <a:r>
              <a:rPr lang="en-US" altLang="ko-KR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Oxford, UK: Blackwell Publishing Ltd, 2010.</a:t>
            </a:r>
            <a:endParaRPr lang="ko-KR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ARZ Model: Conservative Form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F072FF-B517-4CF0-9106-68615A9BA76E}"/>
                  </a:ext>
                </a:extLst>
              </p:cNvPr>
              <p:cNvSpPr txBox="1"/>
              <p:nvPr/>
            </p:nvSpPr>
            <p:spPr>
              <a:xfrm>
                <a:off x="8029164" y="3034701"/>
                <a:ext cx="2877839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)= 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ko-KR" alt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F072FF-B517-4CF0-9106-68615A9BA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164" y="3034701"/>
                <a:ext cx="2877839" cy="922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C7DC65-762B-4C7B-A53F-D13E11692358}"/>
                  </a:ext>
                </a:extLst>
              </p:cNvPr>
              <p:cNvSpPr txBox="1"/>
              <p:nvPr/>
            </p:nvSpPr>
            <p:spPr>
              <a:xfrm>
                <a:off x="7173802" y="4124522"/>
                <a:ext cx="45885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ko-KR" altLang="en-US" sz="2400" b="1" i="1" smtClean="0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ko-KR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Density (</a:t>
                </a:r>
                <a:r>
                  <a:rPr lang="en-US" altLang="ko-KR" sz="2400" dirty="0"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≒ Mass</a:t>
                </a:r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endParaRPr lang="en-US" altLang="ko-K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ko-KR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Relative flow (</a:t>
                </a:r>
                <a:r>
                  <a:rPr lang="en-US" altLang="ko-KR" sz="2400" dirty="0"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≒ Momentum</a:t>
                </a:r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ko-KR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C7DC65-762B-4C7B-A53F-D13E11692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802" y="4124522"/>
                <a:ext cx="4588565" cy="1200329"/>
              </a:xfrm>
              <a:prstGeom prst="rect">
                <a:avLst/>
              </a:prstGeom>
              <a:blipFill>
                <a:blip r:embed="rId3"/>
                <a:stretch>
                  <a:fillRect t="-5612" b="-117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그림 22">
            <a:extLst>
              <a:ext uri="{FF2B5EF4-FFF2-40B4-BE49-F238E27FC236}">
                <a16:creationId xmlns:a16="http://schemas.microsoft.com/office/drawing/2014/main" id="{8F59F505-F437-4AE2-B12F-20DC21BBF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8" y="3548930"/>
            <a:ext cx="1209687" cy="72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54A1220-2442-421E-A7A1-D30E8FAC0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6" y="3548930"/>
            <a:ext cx="1209687" cy="72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94DE47D-BF5C-4DA5-A94B-4CAEFBCB0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34" y="3548930"/>
            <a:ext cx="1209687" cy="720000"/>
          </a:xfrm>
          <a:prstGeom prst="rect">
            <a:avLst/>
          </a:prstGeom>
        </p:spPr>
      </p:pic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328A383-19B3-4461-B177-7256115C834A}"/>
              </a:ext>
            </a:extLst>
          </p:cNvPr>
          <p:cNvSpPr/>
          <p:nvPr/>
        </p:nvSpPr>
        <p:spPr>
          <a:xfrm>
            <a:off x="1952359" y="467422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62619BC9-F3D2-4518-BEE3-868224E23441}"/>
              </a:ext>
            </a:extLst>
          </p:cNvPr>
          <p:cNvSpPr/>
          <p:nvPr/>
        </p:nvSpPr>
        <p:spPr>
          <a:xfrm>
            <a:off x="4135125" y="467422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BEFD95AC-E8BB-4E29-ABEE-D47F1CC7D971}"/>
              </a:ext>
            </a:extLst>
          </p:cNvPr>
          <p:cNvSpPr/>
          <p:nvPr/>
        </p:nvSpPr>
        <p:spPr>
          <a:xfrm rot="10800000">
            <a:off x="4135125" y="290871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화살표: 오른쪽 30">
            <a:extLst>
              <a:ext uri="{FF2B5EF4-FFF2-40B4-BE49-F238E27FC236}">
                <a16:creationId xmlns:a16="http://schemas.microsoft.com/office/drawing/2014/main" id="{4F6AD4F6-62F3-42A2-B983-A9CCA85691ED}"/>
              </a:ext>
            </a:extLst>
          </p:cNvPr>
          <p:cNvSpPr/>
          <p:nvPr/>
        </p:nvSpPr>
        <p:spPr>
          <a:xfrm rot="10800000">
            <a:off x="1952358" y="290871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곱하기 기호 31">
            <a:extLst>
              <a:ext uri="{FF2B5EF4-FFF2-40B4-BE49-F238E27FC236}">
                <a16:creationId xmlns:a16="http://schemas.microsoft.com/office/drawing/2014/main" id="{914AAF1D-AC7F-4E38-AEE5-E0AC13878D9A}"/>
              </a:ext>
            </a:extLst>
          </p:cNvPr>
          <p:cNvSpPr/>
          <p:nvPr/>
        </p:nvSpPr>
        <p:spPr>
          <a:xfrm>
            <a:off x="2473547" y="2336957"/>
            <a:ext cx="565703" cy="56570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곱하기 기호 32">
            <a:extLst>
              <a:ext uri="{FF2B5EF4-FFF2-40B4-BE49-F238E27FC236}">
                <a16:creationId xmlns:a16="http://schemas.microsoft.com/office/drawing/2014/main" id="{C00D7548-DA4E-402C-8968-8B25080D0B49}"/>
              </a:ext>
            </a:extLst>
          </p:cNvPr>
          <p:cNvSpPr/>
          <p:nvPr/>
        </p:nvSpPr>
        <p:spPr>
          <a:xfrm>
            <a:off x="4656314" y="2336956"/>
            <a:ext cx="565703" cy="56570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EFFAE1-32ED-4429-9B2F-DD5F376D22A1}"/>
              </a:ext>
            </a:extLst>
          </p:cNvPr>
          <p:cNvSpPr txBox="1"/>
          <p:nvPr/>
        </p:nvSpPr>
        <p:spPr>
          <a:xfrm>
            <a:off x="7694203" y="2475403"/>
            <a:ext cx="354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a lane is defined as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ED7017-C23C-4A3E-8462-81F7E971CDBB}"/>
              </a:ext>
            </a:extLst>
          </p:cNvPr>
          <p:cNvSpPr txBox="1"/>
          <p:nvPr/>
        </p:nvSpPr>
        <p:spPr>
          <a:xfrm>
            <a:off x="4253608" y="6611779"/>
            <a:ext cx="7938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Sewall, Jason, et al. "Continuum traffic simulation." </a:t>
            </a:r>
            <a:r>
              <a:rPr lang="en-US" altLang="ko-KR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Computer Graphics Forum</a:t>
            </a:r>
            <a:r>
              <a:rPr lang="en-US" altLang="ko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Vol. 29. No. 2. Oxford, UK: Blackwell Publishing Ltd, 2010.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ARZ Model: Conservative Form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2E67EA-3E2C-4E6E-A7D9-BDC3A30D0071}"/>
                  </a:ext>
                </a:extLst>
              </p:cNvPr>
              <p:cNvSpPr txBox="1"/>
              <p:nvPr/>
            </p:nvSpPr>
            <p:spPr>
              <a:xfrm>
                <a:off x="7468372" y="2336956"/>
                <a:ext cx="35945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2E67EA-3E2C-4E6E-A7D9-BDC3A30D0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372" y="2336956"/>
                <a:ext cx="3594549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그림 22">
            <a:extLst>
              <a:ext uri="{FF2B5EF4-FFF2-40B4-BE49-F238E27FC236}">
                <a16:creationId xmlns:a16="http://schemas.microsoft.com/office/drawing/2014/main" id="{8F59F505-F437-4AE2-B12F-20DC21BBF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8" y="3548930"/>
            <a:ext cx="1209687" cy="72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54A1220-2442-421E-A7A1-D30E8FAC0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6" y="3548930"/>
            <a:ext cx="1209687" cy="72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94DE47D-BF5C-4DA5-A94B-4CAEFBCB0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34" y="3548930"/>
            <a:ext cx="1209687" cy="720000"/>
          </a:xfrm>
          <a:prstGeom prst="rect">
            <a:avLst/>
          </a:prstGeom>
        </p:spPr>
      </p:pic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9921F925-E914-40A0-8FB1-B5744870A545}"/>
              </a:ext>
            </a:extLst>
          </p:cNvPr>
          <p:cNvCxnSpPr/>
          <p:nvPr/>
        </p:nvCxnSpPr>
        <p:spPr>
          <a:xfrm>
            <a:off x="9241999" y="3313637"/>
            <a:ext cx="0" cy="61485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A5F5BE-FE8D-4918-B5A0-8AD9E5D423CC}"/>
                  </a:ext>
                </a:extLst>
              </p:cNvPr>
              <p:cNvSpPr txBox="1"/>
              <p:nvPr/>
            </p:nvSpPr>
            <p:spPr>
              <a:xfrm>
                <a:off x="6867377" y="4123765"/>
                <a:ext cx="474925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𝑢𝑞</m:t>
                    </m:r>
                  </m:oMath>
                </a14:m>
                <a:r>
                  <a:rPr lang="ko-KR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Flux Function</a:t>
                </a:r>
              </a:p>
              <a:p>
                <a:pPr algn="ctr"/>
                <a:endParaRPr lang="en-US" altLang="ko-K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 that </a:t>
                </a:r>
                <a:r>
                  <a:rPr lang="en-US" altLang="ko-KR" sz="2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and relative flow</a:t>
                </a:r>
                <a:br>
                  <a:rPr lang="en-US" altLang="ko-KR" sz="2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sz="2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conserved</a:t>
                </a:r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across the entire lane.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A5F5BE-FE8D-4918-B5A0-8AD9E5D42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377" y="4123765"/>
                <a:ext cx="4749250" cy="1569660"/>
              </a:xfrm>
              <a:prstGeom prst="rect">
                <a:avLst/>
              </a:prstGeom>
              <a:blipFill>
                <a:blip r:embed="rId4"/>
                <a:stretch>
                  <a:fillRect l="-1540" t="-3101" r="-1284" b="-77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328A383-19B3-4461-B177-7256115C834A}"/>
              </a:ext>
            </a:extLst>
          </p:cNvPr>
          <p:cNvSpPr/>
          <p:nvPr/>
        </p:nvSpPr>
        <p:spPr>
          <a:xfrm>
            <a:off x="1952359" y="467422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62619BC9-F3D2-4518-BEE3-868224E23441}"/>
              </a:ext>
            </a:extLst>
          </p:cNvPr>
          <p:cNvSpPr/>
          <p:nvPr/>
        </p:nvSpPr>
        <p:spPr>
          <a:xfrm>
            <a:off x="4135125" y="467422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BEFD95AC-E8BB-4E29-ABEE-D47F1CC7D971}"/>
              </a:ext>
            </a:extLst>
          </p:cNvPr>
          <p:cNvSpPr/>
          <p:nvPr/>
        </p:nvSpPr>
        <p:spPr>
          <a:xfrm rot="10800000">
            <a:off x="4135125" y="290871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화살표: 오른쪽 30">
            <a:extLst>
              <a:ext uri="{FF2B5EF4-FFF2-40B4-BE49-F238E27FC236}">
                <a16:creationId xmlns:a16="http://schemas.microsoft.com/office/drawing/2014/main" id="{4F6AD4F6-62F3-42A2-B983-A9CCA85691ED}"/>
              </a:ext>
            </a:extLst>
          </p:cNvPr>
          <p:cNvSpPr/>
          <p:nvPr/>
        </p:nvSpPr>
        <p:spPr>
          <a:xfrm rot="10800000">
            <a:off x="1952358" y="2908711"/>
            <a:ext cx="1608083" cy="1768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곱하기 기호 31">
            <a:extLst>
              <a:ext uri="{FF2B5EF4-FFF2-40B4-BE49-F238E27FC236}">
                <a16:creationId xmlns:a16="http://schemas.microsoft.com/office/drawing/2014/main" id="{914AAF1D-AC7F-4E38-AEE5-E0AC13878D9A}"/>
              </a:ext>
            </a:extLst>
          </p:cNvPr>
          <p:cNvSpPr/>
          <p:nvPr/>
        </p:nvSpPr>
        <p:spPr>
          <a:xfrm>
            <a:off x="2473547" y="2336957"/>
            <a:ext cx="565703" cy="56570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곱하기 기호 32">
            <a:extLst>
              <a:ext uri="{FF2B5EF4-FFF2-40B4-BE49-F238E27FC236}">
                <a16:creationId xmlns:a16="http://schemas.microsoft.com/office/drawing/2014/main" id="{C00D7548-DA4E-402C-8968-8B25080D0B49}"/>
              </a:ext>
            </a:extLst>
          </p:cNvPr>
          <p:cNvSpPr/>
          <p:nvPr/>
        </p:nvSpPr>
        <p:spPr>
          <a:xfrm>
            <a:off x="4656314" y="2336956"/>
            <a:ext cx="565703" cy="56570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4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Finite Volume Method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DFE5F7D-93B2-4A71-83E5-E7005F1F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82" y="3069000"/>
            <a:ext cx="1209687" cy="720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42662DB-0E88-459F-B09E-17DAD5C28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20" y="3069000"/>
            <a:ext cx="1209687" cy="72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BBCA364-2B74-4EC7-862F-F743D058F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96" y="3069000"/>
            <a:ext cx="1209687" cy="7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0E74898-6A4F-4A6E-BAF5-7C8231ABC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19" y="3069000"/>
            <a:ext cx="1209687" cy="72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7D0409A-EDF0-4446-BB8B-1E06D27F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19" y="3069000"/>
            <a:ext cx="1209687" cy="720000"/>
          </a:xfrm>
          <a:prstGeom prst="rect">
            <a:avLst/>
          </a:prstGeom>
        </p:spPr>
      </p:pic>
      <p:pic>
        <p:nvPicPr>
          <p:cNvPr id="4" name="그림 3" descr="텍스트, 표지판, 하늘, 실외이(가) 표시된 사진&#10;&#10;자동 생성된 설명">
            <a:extLst>
              <a:ext uri="{FF2B5EF4-FFF2-40B4-BE49-F238E27FC236}">
                <a16:creationId xmlns:a16="http://schemas.microsoft.com/office/drawing/2014/main" id="{CEB3672E-213E-4F54-B906-7F11193B6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54" y="4246319"/>
            <a:ext cx="2104292" cy="21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6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Finite Volume Method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DFE5F7D-93B2-4A71-83E5-E7005F1F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82" y="3069000"/>
            <a:ext cx="1209687" cy="720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42662DB-0E88-459F-B09E-17DAD5C28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20" y="3069000"/>
            <a:ext cx="1209687" cy="72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BBCA364-2B74-4EC7-862F-F743D058F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96" y="3069000"/>
            <a:ext cx="1209687" cy="7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0E74898-6A4F-4A6E-BAF5-7C8231ABC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19" y="3069000"/>
            <a:ext cx="1209687" cy="72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7D0409A-EDF0-4446-BB8B-1E06D27F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19" y="3069000"/>
            <a:ext cx="1209687" cy="720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1227EEC-146E-4483-94A9-953F8B47B639}"/>
              </a:ext>
            </a:extLst>
          </p:cNvPr>
          <p:cNvSpPr/>
          <p:nvPr/>
        </p:nvSpPr>
        <p:spPr>
          <a:xfrm>
            <a:off x="474939" y="2719754"/>
            <a:ext cx="2273016" cy="1418492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F32C94A-15E5-4E62-841E-6A418C60BB5D}"/>
              </a:ext>
            </a:extLst>
          </p:cNvPr>
          <p:cNvSpPr/>
          <p:nvPr/>
        </p:nvSpPr>
        <p:spPr>
          <a:xfrm>
            <a:off x="2745284" y="2719754"/>
            <a:ext cx="2273016" cy="1418492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99CA888-E61A-4D9C-8882-6B1F065C259A}"/>
              </a:ext>
            </a:extLst>
          </p:cNvPr>
          <p:cNvSpPr/>
          <p:nvPr/>
        </p:nvSpPr>
        <p:spPr>
          <a:xfrm>
            <a:off x="5015629" y="2719754"/>
            <a:ext cx="2273016" cy="1418492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18E4D03-D4E6-406E-9695-2FF5E815E780}"/>
              </a:ext>
            </a:extLst>
          </p:cNvPr>
          <p:cNvSpPr/>
          <p:nvPr/>
        </p:nvSpPr>
        <p:spPr>
          <a:xfrm>
            <a:off x="7283303" y="2719754"/>
            <a:ext cx="2273016" cy="1418492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2353136-8AB6-47F3-9580-9761A8382C1F}"/>
              </a:ext>
            </a:extLst>
          </p:cNvPr>
          <p:cNvSpPr/>
          <p:nvPr/>
        </p:nvSpPr>
        <p:spPr>
          <a:xfrm>
            <a:off x="9556319" y="2719754"/>
            <a:ext cx="2273016" cy="1418492"/>
          </a:xfrm>
          <a:prstGeom prst="rect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2ECF7B-ABD3-4810-B4C1-6BE517F1F5DF}"/>
                  </a:ext>
                </a:extLst>
              </p:cNvPr>
              <p:cNvSpPr txBox="1"/>
              <p:nvPr/>
            </p:nvSpPr>
            <p:spPr>
              <a:xfrm>
                <a:off x="2767524" y="4994031"/>
                <a:ext cx="692971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Divide the lane into multiple cells,</a:t>
                </a:r>
                <a:br>
                  <a:rPr lang="en-US" altLang="ko-K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store </a:t>
                </a:r>
                <a14:m>
                  <m:oMath xmlns:m="http://schemas.openxmlformats.org/officeDocument/2006/math">
                    <m:r>
                      <a:rPr lang="en-US" altLang="ko-KR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altLang="ko-K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values for each of them.</a:t>
                </a:r>
                <a:endParaRPr lang="ko-KR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2ECF7B-ABD3-4810-B4C1-6BE517F1F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24" y="4994031"/>
                <a:ext cx="6929718" cy="1077218"/>
              </a:xfrm>
              <a:prstGeom prst="rect">
                <a:avLst/>
              </a:prstGeom>
              <a:blipFill>
                <a:blip r:embed="rId3"/>
                <a:stretch>
                  <a:fillRect l="-1759" t="-7910" r="-1847" b="-169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8B04EE-F042-4C9F-BB86-CDFD5E86E296}"/>
                  </a:ext>
                </a:extLst>
              </p:cNvPr>
              <p:cNvSpPr txBox="1"/>
              <p:nvPr/>
            </p:nvSpPr>
            <p:spPr>
              <a:xfrm>
                <a:off x="1297931" y="4256659"/>
                <a:ext cx="6270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8B04EE-F042-4C9F-BB86-CDFD5E86E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931" y="4256659"/>
                <a:ext cx="627031" cy="461665"/>
              </a:xfrm>
              <a:prstGeom prst="rect">
                <a:avLst/>
              </a:prstGeom>
              <a:blipFill>
                <a:blip r:embed="rId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36FED5-D217-4D29-BE12-C4B34F795949}"/>
                  </a:ext>
                </a:extLst>
              </p:cNvPr>
              <p:cNvSpPr txBox="1"/>
              <p:nvPr/>
            </p:nvSpPr>
            <p:spPr>
              <a:xfrm>
                <a:off x="3568276" y="4256658"/>
                <a:ext cx="6270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36FED5-D217-4D29-BE12-C4B34F795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76" y="4256658"/>
                <a:ext cx="627031" cy="461665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D80691-A418-4099-B6A4-E71D0935EDFA}"/>
                  </a:ext>
                </a:extLst>
              </p:cNvPr>
              <p:cNvSpPr txBox="1"/>
              <p:nvPr/>
            </p:nvSpPr>
            <p:spPr>
              <a:xfrm>
                <a:off x="5838621" y="4256658"/>
                <a:ext cx="6270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D80691-A418-4099-B6A4-E71D0935E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621" y="4256658"/>
                <a:ext cx="627031" cy="461665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1126E4-FB6E-4DC7-8D41-8C0C928B9E82}"/>
                  </a:ext>
                </a:extLst>
              </p:cNvPr>
              <p:cNvSpPr txBox="1"/>
              <p:nvPr/>
            </p:nvSpPr>
            <p:spPr>
              <a:xfrm>
                <a:off x="8106295" y="4262735"/>
                <a:ext cx="6270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1126E4-FB6E-4DC7-8D41-8C0C928B9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295" y="4262735"/>
                <a:ext cx="627030" cy="461665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89C224-4A7F-418F-AB38-C337CDEBD2E7}"/>
                  </a:ext>
                </a:extLst>
              </p:cNvPr>
              <p:cNvSpPr txBox="1"/>
              <p:nvPr/>
            </p:nvSpPr>
            <p:spPr>
              <a:xfrm>
                <a:off x="10373969" y="4256657"/>
                <a:ext cx="6270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89C224-4A7F-418F-AB38-C337CDEBD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3969" y="4256657"/>
                <a:ext cx="627031" cy="461665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404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Finite Volume Method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 descr="텍스트, 손수레, 클립아트이(가) 표시된 사진&#10;&#10;자동 생성된 설명">
            <a:extLst>
              <a:ext uri="{FF2B5EF4-FFF2-40B4-BE49-F238E27FC236}">
                <a16:creationId xmlns:a16="http://schemas.microsoft.com/office/drawing/2014/main" id="{30F748C1-2FAC-47C1-8594-077C276A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052069"/>
            <a:ext cx="7051431" cy="1440806"/>
          </a:xfrm>
          <a:prstGeom prst="rect">
            <a:avLst/>
          </a:prstGeom>
        </p:spPr>
      </p:pic>
      <p:pic>
        <p:nvPicPr>
          <p:cNvPr id="39" name="그림 38" descr="텍스트, 손수레, 클립아트이(가) 표시된 사진&#10;&#10;자동 생성된 설명">
            <a:extLst>
              <a:ext uri="{FF2B5EF4-FFF2-40B4-BE49-F238E27FC236}">
                <a16:creationId xmlns:a16="http://schemas.microsoft.com/office/drawing/2014/main" id="{A1171788-A195-4985-A72C-D66C7636D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611263"/>
            <a:ext cx="7051431" cy="1440806"/>
          </a:xfrm>
          <a:prstGeom prst="rect">
            <a:avLst/>
          </a:prstGeom>
        </p:spPr>
      </p:pic>
      <p:pic>
        <p:nvPicPr>
          <p:cNvPr id="40" name="그림 39" descr="텍스트, 손수레, 클립아트이(가) 표시된 사진&#10;&#10;자동 생성된 설명">
            <a:extLst>
              <a:ext uri="{FF2B5EF4-FFF2-40B4-BE49-F238E27FC236}">
                <a16:creationId xmlns:a16="http://schemas.microsoft.com/office/drawing/2014/main" id="{C1A69808-7A0F-411B-AC8A-94D7D09F0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64003"/>
            <a:ext cx="7051431" cy="1440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/>
              <p:nvPr/>
            </p:nvSpPr>
            <p:spPr>
              <a:xfrm>
                <a:off x="45161" y="5403140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1" y="5403140"/>
                <a:ext cx="8018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/>
              <p:nvPr/>
            </p:nvSpPr>
            <p:spPr>
              <a:xfrm>
                <a:off x="45161" y="3962334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1" y="3962334"/>
                <a:ext cx="80182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60BCDE4-CDA9-42C3-B2AD-BB36C3C65499}"/>
                  </a:ext>
                </a:extLst>
              </p:cNvPr>
              <p:cNvSpPr txBox="1"/>
              <p:nvPr/>
            </p:nvSpPr>
            <p:spPr>
              <a:xfrm>
                <a:off x="48082" y="2012476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60BCDE4-CDA9-42C3-B2AD-BB36C3C65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2" y="2012476"/>
                <a:ext cx="8018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14FBE3-1365-4FDF-B188-E3A250322695}"/>
                  </a:ext>
                </a:extLst>
              </p:cNvPr>
              <p:cNvSpPr txBox="1"/>
              <p:nvPr/>
            </p:nvSpPr>
            <p:spPr>
              <a:xfrm>
                <a:off x="4168988" y="3132714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400" b="1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14FBE3-1365-4FDF-B188-E3A250322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988" y="3132714"/>
                <a:ext cx="38985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화살표: 왼쪽으로 구부러짐 13">
            <a:extLst>
              <a:ext uri="{FF2B5EF4-FFF2-40B4-BE49-F238E27FC236}">
                <a16:creationId xmlns:a16="http://schemas.microsoft.com/office/drawing/2014/main" id="{F6063B44-668D-49AA-8E82-64A2D04C2786}"/>
              </a:ext>
            </a:extLst>
          </p:cNvPr>
          <p:cNvSpPr/>
          <p:nvPr/>
        </p:nvSpPr>
        <p:spPr>
          <a:xfrm rot="10800000" flipH="1">
            <a:off x="7953897" y="4220599"/>
            <a:ext cx="728769" cy="1182541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4" name="화살표: 왼쪽으로 구부러짐 43">
            <a:extLst>
              <a:ext uri="{FF2B5EF4-FFF2-40B4-BE49-F238E27FC236}">
                <a16:creationId xmlns:a16="http://schemas.microsoft.com/office/drawing/2014/main" id="{BAD953CD-6706-48D5-9643-C766DB6AB1A4}"/>
              </a:ext>
            </a:extLst>
          </p:cNvPr>
          <p:cNvSpPr/>
          <p:nvPr/>
        </p:nvSpPr>
        <p:spPr>
          <a:xfrm rot="10800000" flipH="1">
            <a:off x="7953897" y="2837729"/>
            <a:ext cx="728769" cy="1182541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D18248-82D5-47F5-9C8B-273400A309B9}"/>
              </a:ext>
            </a:extLst>
          </p:cNvPr>
          <p:cNvSpPr txBox="1"/>
          <p:nvPr/>
        </p:nvSpPr>
        <p:spPr>
          <a:xfrm>
            <a:off x="8618546" y="3243272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of a later time step</a:t>
            </a: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 on the previous states.</a:t>
            </a: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amount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determined</a:t>
            </a: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flux function.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D2F367-4E5D-4577-AD60-F90FA5A4993B}"/>
              </a:ext>
            </a:extLst>
          </p:cNvPr>
          <p:cNvSpPr txBox="1"/>
          <p:nvPr/>
        </p:nvSpPr>
        <p:spPr>
          <a:xfrm>
            <a:off x="8644233" y="6611779"/>
            <a:ext cx="3547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Leveque, Finite Volume Methods for Hyperbolic Problems,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1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Finite Volume Method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/>
              <p:nvPr/>
            </p:nvSpPr>
            <p:spPr>
              <a:xfrm>
                <a:off x="1440207" y="4057896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7" y="4057896"/>
                <a:ext cx="80182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/>
              <p:nvPr/>
            </p:nvSpPr>
            <p:spPr>
              <a:xfrm>
                <a:off x="1440207" y="2690380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7" y="2690380"/>
                <a:ext cx="8018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FD2F367-4E5D-4577-AD60-F90FA5A4993B}"/>
              </a:ext>
            </a:extLst>
          </p:cNvPr>
          <p:cNvSpPr txBox="1"/>
          <p:nvPr/>
        </p:nvSpPr>
        <p:spPr>
          <a:xfrm>
            <a:off x="8644233" y="6611779"/>
            <a:ext cx="3547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Leveque, Finite Volume Methods for Hyperbolic Problems,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B2DA4374-D76E-4BF7-A659-AAF8C0656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426887"/>
              </p:ext>
            </p:extLst>
          </p:nvPr>
        </p:nvGraphicFramePr>
        <p:xfrm>
          <a:off x="2465755" y="405789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66749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2217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4318"/>
                  </a:ext>
                </a:extLst>
              </a:tr>
            </a:tbl>
          </a:graphicData>
        </a:graphic>
      </p:graphicFrame>
      <p:graphicFrame>
        <p:nvGraphicFramePr>
          <p:cNvPr id="17" name="표 3">
            <a:extLst>
              <a:ext uri="{FF2B5EF4-FFF2-40B4-BE49-F238E27FC236}">
                <a16:creationId xmlns:a16="http://schemas.microsoft.com/office/drawing/2014/main" id="{2D4F4F67-F0E2-47D6-B3ED-5D0C5814C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67996"/>
              </p:ext>
            </p:extLst>
          </p:nvPr>
        </p:nvGraphicFramePr>
        <p:xfrm>
          <a:off x="2465754" y="2688872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66749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2217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43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535456-8A75-4842-B615-12D88B7D8321}"/>
              </a:ext>
            </a:extLst>
          </p:cNvPr>
          <p:cNvSpPr txBox="1"/>
          <p:nvPr/>
        </p:nvSpPr>
        <p:spPr>
          <a:xfrm>
            <a:off x="5638800" y="2986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68D4B-9CAD-41C5-A2D5-3AB6AC420687}"/>
                  </a:ext>
                </a:extLst>
              </p:cNvPr>
              <p:cNvSpPr txBox="1"/>
              <p:nvPr/>
            </p:nvSpPr>
            <p:spPr>
              <a:xfrm>
                <a:off x="1321077" y="4689231"/>
                <a:ext cx="10043775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ARZ system is a hyperbolic PDE, which admits wave analysis.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discontinuity at the previous step is propagated in the form of waves to the next time step.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“speeds” of the two waves are determined by two eigenvalues of the matrix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represents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flux function.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states are conserved as far as it does not cross the wave. However, when it crosses the wave,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value changes and the amounts of </a:t>
                </a:r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 are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determined by the two eigenvectors of the matrix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68D4B-9CAD-41C5-A2D5-3AB6AC420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077" y="4689231"/>
                <a:ext cx="10043775" cy="2308324"/>
              </a:xfrm>
              <a:prstGeom prst="rect">
                <a:avLst/>
              </a:prstGeom>
              <a:blipFill>
                <a:blip r:embed="rId4"/>
                <a:stretch>
                  <a:fillRect l="-425" t="-13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8F8FC96-322D-4682-8965-E24E6146B07B}"/>
              </a:ext>
            </a:extLst>
          </p:cNvPr>
          <p:cNvCxnSpPr/>
          <p:nvPr/>
        </p:nvCxnSpPr>
        <p:spPr>
          <a:xfrm flipH="1" flipV="1">
            <a:off x="5545934" y="3059712"/>
            <a:ext cx="972097" cy="9720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F4442BA7-BFC0-408A-A87D-34B5B8698558}"/>
              </a:ext>
            </a:extLst>
          </p:cNvPr>
          <p:cNvCxnSpPr>
            <a:cxnSpLocks/>
          </p:cNvCxnSpPr>
          <p:nvPr/>
        </p:nvCxnSpPr>
        <p:spPr>
          <a:xfrm flipV="1">
            <a:off x="6529754" y="3059712"/>
            <a:ext cx="1324708" cy="9708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413323F-C6DF-4E47-8C5A-6EADF2A5B939}"/>
              </a:ext>
            </a:extLst>
          </p:cNvPr>
          <p:cNvSpPr txBox="1"/>
          <p:nvPr/>
        </p:nvSpPr>
        <p:spPr>
          <a:xfrm>
            <a:off x="7560018" y="3374138"/>
            <a:ext cx="296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Waves. Slope equals to speed.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3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 descr="조각그림맞추기, 키보드, 실내, 컴퓨터이(가) 표시된 사진&#10;&#10;자동 생성된 설명">
            <a:extLst>
              <a:ext uri="{FF2B5EF4-FFF2-40B4-BE49-F238E27FC236}">
                <a16:creationId xmlns:a16="http://schemas.microsoft.com/office/drawing/2014/main" id="{3BDF0E59-C58F-43AC-BFC0-B48F9CA1D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altLang="ko-KR" sz="8000">
                <a:ln w="22225">
                  <a:solidFill>
                    <a:srgbClr val="FFFFFF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Different Approaches for Traffic Simulation </a:t>
            </a:r>
            <a:endParaRPr lang="ko-KR" altLang="en-US" sz="8000">
              <a:ln w="22225">
                <a:solidFill>
                  <a:srgbClr val="FFFFFF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4D0E5D-70E0-4D48-82EE-40272A3F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Microscopic</a:t>
            </a:r>
          </a:p>
          <a:p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Macroscopic</a:t>
            </a:r>
          </a:p>
          <a:p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Mesoscopic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35531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Finite Volume Method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/>
              <p:nvPr/>
            </p:nvSpPr>
            <p:spPr>
              <a:xfrm>
                <a:off x="1440207" y="4057896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7" y="4057896"/>
                <a:ext cx="80182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/>
              <p:nvPr/>
            </p:nvSpPr>
            <p:spPr>
              <a:xfrm>
                <a:off x="1440207" y="2690380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7" y="2690380"/>
                <a:ext cx="8018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FD2F367-4E5D-4577-AD60-F90FA5A4993B}"/>
              </a:ext>
            </a:extLst>
          </p:cNvPr>
          <p:cNvSpPr txBox="1"/>
          <p:nvPr/>
        </p:nvSpPr>
        <p:spPr>
          <a:xfrm>
            <a:off x="8644233" y="6611779"/>
            <a:ext cx="3547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Leveque, Finite Volume Methods for Hyperbolic Problems,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B2DA4374-D76E-4BF7-A659-AAF8C06562FA}"/>
              </a:ext>
            </a:extLst>
          </p:cNvPr>
          <p:cNvGraphicFramePr>
            <a:graphicFrameLocks noGrp="1"/>
          </p:cNvGraphicFramePr>
          <p:nvPr/>
        </p:nvGraphicFramePr>
        <p:xfrm>
          <a:off x="2465755" y="405789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66749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2217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4318"/>
                  </a:ext>
                </a:extLst>
              </a:tr>
            </a:tbl>
          </a:graphicData>
        </a:graphic>
      </p:graphicFrame>
      <p:graphicFrame>
        <p:nvGraphicFramePr>
          <p:cNvPr id="17" name="표 3">
            <a:extLst>
              <a:ext uri="{FF2B5EF4-FFF2-40B4-BE49-F238E27FC236}">
                <a16:creationId xmlns:a16="http://schemas.microsoft.com/office/drawing/2014/main" id="{2D4F4F67-F0E2-47D6-B3ED-5D0C5814C16D}"/>
              </a:ext>
            </a:extLst>
          </p:cNvPr>
          <p:cNvGraphicFramePr>
            <a:graphicFrameLocks noGrp="1"/>
          </p:cNvGraphicFramePr>
          <p:nvPr/>
        </p:nvGraphicFramePr>
        <p:xfrm>
          <a:off x="2465754" y="2688872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66749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2217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43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535456-8A75-4842-B615-12D88B7D8321}"/>
              </a:ext>
            </a:extLst>
          </p:cNvPr>
          <p:cNvSpPr txBox="1"/>
          <p:nvPr/>
        </p:nvSpPr>
        <p:spPr>
          <a:xfrm>
            <a:off x="5638800" y="2986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68D4B-9CAD-41C5-A2D5-3AB6AC420687}"/>
                  </a:ext>
                </a:extLst>
              </p:cNvPr>
              <p:cNvSpPr txBox="1"/>
              <p:nvPr/>
            </p:nvSpPr>
            <p:spPr>
              <a:xfrm>
                <a:off x="1333738" y="4805558"/>
                <a:ext cx="9408730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discontinuity at the previous step is propagated in the form of waves to the next time step.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“speed” of the wave is determined by the eigenvalues of the matrix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represents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flux function.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states are conserved as far as it does not cross the wave. However, when it crosses the wave,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value changes and the amount of change is determined by the eigenvectors of the matrix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68D4B-9CAD-41C5-A2D5-3AB6AC420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38" y="4805558"/>
                <a:ext cx="9408730" cy="2031325"/>
              </a:xfrm>
              <a:prstGeom prst="rect">
                <a:avLst/>
              </a:prstGeom>
              <a:blipFill>
                <a:blip r:embed="rId4"/>
                <a:stretch>
                  <a:fillRect l="-454" t="-14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8F8FC96-322D-4682-8965-E24E6146B07B}"/>
              </a:ext>
            </a:extLst>
          </p:cNvPr>
          <p:cNvCxnSpPr/>
          <p:nvPr/>
        </p:nvCxnSpPr>
        <p:spPr>
          <a:xfrm flipH="1" flipV="1">
            <a:off x="5545934" y="3059712"/>
            <a:ext cx="972097" cy="9720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F4442BA7-BFC0-408A-A87D-34B5B8698558}"/>
              </a:ext>
            </a:extLst>
          </p:cNvPr>
          <p:cNvCxnSpPr>
            <a:cxnSpLocks/>
          </p:cNvCxnSpPr>
          <p:nvPr/>
        </p:nvCxnSpPr>
        <p:spPr>
          <a:xfrm flipV="1">
            <a:off x="6529754" y="3059712"/>
            <a:ext cx="1324708" cy="9708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화살표: 위쪽 6">
            <a:extLst>
              <a:ext uri="{FF2B5EF4-FFF2-40B4-BE49-F238E27FC236}">
                <a16:creationId xmlns:a16="http://schemas.microsoft.com/office/drawing/2014/main" id="{76D9137F-868D-4F95-B1BB-5934BDF2D48E}"/>
              </a:ext>
            </a:extLst>
          </p:cNvPr>
          <p:cNvSpPr/>
          <p:nvPr/>
        </p:nvSpPr>
        <p:spPr>
          <a:xfrm>
            <a:off x="2713892" y="3176954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화살표: 위쪽 14">
            <a:extLst>
              <a:ext uri="{FF2B5EF4-FFF2-40B4-BE49-F238E27FC236}">
                <a16:creationId xmlns:a16="http://schemas.microsoft.com/office/drawing/2014/main" id="{812A28CB-26DD-4F05-A67C-D4D6597F7EF9}"/>
              </a:ext>
            </a:extLst>
          </p:cNvPr>
          <p:cNvSpPr/>
          <p:nvPr/>
        </p:nvSpPr>
        <p:spPr>
          <a:xfrm>
            <a:off x="3235569" y="3172793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화살표: 위쪽 15">
            <a:extLst>
              <a:ext uri="{FF2B5EF4-FFF2-40B4-BE49-F238E27FC236}">
                <a16:creationId xmlns:a16="http://schemas.microsoft.com/office/drawing/2014/main" id="{78153A7C-E656-46B5-99B0-3761F5320924}"/>
              </a:ext>
            </a:extLst>
          </p:cNvPr>
          <p:cNvSpPr/>
          <p:nvPr/>
        </p:nvSpPr>
        <p:spPr>
          <a:xfrm>
            <a:off x="3757246" y="3172793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화살표: 위쪽 18">
            <a:extLst>
              <a:ext uri="{FF2B5EF4-FFF2-40B4-BE49-F238E27FC236}">
                <a16:creationId xmlns:a16="http://schemas.microsoft.com/office/drawing/2014/main" id="{1D653801-73B8-4BF4-AD43-8FBFEC392C48}"/>
              </a:ext>
            </a:extLst>
          </p:cNvPr>
          <p:cNvSpPr/>
          <p:nvPr/>
        </p:nvSpPr>
        <p:spPr>
          <a:xfrm>
            <a:off x="4278923" y="3168632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화살표: 위쪽 19">
            <a:extLst>
              <a:ext uri="{FF2B5EF4-FFF2-40B4-BE49-F238E27FC236}">
                <a16:creationId xmlns:a16="http://schemas.microsoft.com/office/drawing/2014/main" id="{1BC8EFD1-BCC3-4EEB-AA84-346F0C578785}"/>
              </a:ext>
            </a:extLst>
          </p:cNvPr>
          <p:cNvSpPr/>
          <p:nvPr/>
        </p:nvSpPr>
        <p:spPr>
          <a:xfrm>
            <a:off x="4800600" y="3168632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위쪽 20">
            <a:extLst>
              <a:ext uri="{FF2B5EF4-FFF2-40B4-BE49-F238E27FC236}">
                <a16:creationId xmlns:a16="http://schemas.microsoft.com/office/drawing/2014/main" id="{3D4869B7-4F80-4EFA-8A26-7B8BB3C7110A}"/>
              </a:ext>
            </a:extLst>
          </p:cNvPr>
          <p:cNvSpPr/>
          <p:nvPr/>
        </p:nvSpPr>
        <p:spPr>
          <a:xfrm>
            <a:off x="6268915" y="3132970"/>
            <a:ext cx="521677" cy="767861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위쪽 22">
            <a:extLst>
              <a:ext uri="{FF2B5EF4-FFF2-40B4-BE49-F238E27FC236}">
                <a16:creationId xmlns:a16="http://schemas.microsoft.com/office/drawing/2014/main" id="{F6422466-2588-4CEC-B137-2C10938114AA}"/>
              </a:ext>
            </a:extLst>
          </p:cNvPr>
          <p:cNvSpPr/>
          <p:nvPr/>
        </p:nvSpPr>
        <p:spPr>
          <a:xfrm>
            <a:off x="7821130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화살표: 위쪽 23">
            <a:extLst>
              <a:ext uri="{FF2B5EF4-FFF2-40B4-BE49-F238E27FC236}">
                <a16:creationId xmlns:a16="http://schemas.microsoft.com/office/drawing/2014/main" id="{9B38829C-BF40-4B14-9B1E-E8774C2CCD32}"/>
              </a:ext>
            </a:extLst>
          </p:cNvPr>
          <p:cNvSpPr/>
          <p:nvPr/>
        </p:nvSpPr>
        <p:spPr>
          <a:xfrm>
            <a:off x="8342807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화살표: 위쪽 24">
            <a:extLst>
              <a:ext uri="{FF2B5EF4-FFF2-40B4-BE49-F238E27FC236}">
                <a16:creationId xmlns:a16="http://schemas.microsoft.com/office/drawing/2014/main" id="{CCE46B2D-8A8E-45A2-8C01-A9A5EC5F02EA}"/>
              </a:ext>
            </a:extLst>
          </p:cNvPr>
          <p:cNvSpPr/>
          <p:nvPr/>
        </p:nvSpPr>
        <p:spPr>
          <a:xfrm>
            <a:off x="8864484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화살표: 위쪽 25">
            <a:extLst>
              <a:ext uri="{FF2B5EF4-FFF2-40B4-BE49-F238E27FC236}">
                <a16:creationId xmlns:a16="http://schemas.microsoft.com/office/drawing/2014/main" id="{26855705-12BC-49F2-ADCB-42EC8CDB4BE2}"/>
              </a:ext>
            </a:extLst>
          </p:cNvPr>
          <p:cNvSpPr/>
          <p:nvPr/>
        </p:nvSpPr>
        <p:spPr>
          <a:xfrm>
            <a:off x="9386161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화살표: 위쪽 26">
            <a:extLst>
              <a:ext uri="{FF2B5EF4-FFF2-40B4-BE49-F238E27FC236}">
                <a16:creationId xmlns:a16="http://schemas.microsoft.com/office/drawing/2014/main" id="{4199027B-6B5B-4BCA-8D35-A0DDAA36AC63}"/>
              </a:ext>
            </a:extLst>
          </p:cNvPr>
          <p:cNvSpPr/>
          <p:nvPr/>
        </p:nvSpPr>
        <p:spPr>
          <a:xfrm>
            <a:off x="9904139" y="3175288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59010F5-31BA-49F7-BF0D-2AB271E04C32}"/>
              </a:ext>
            </a:extLst>
          </p:cNvPr>
          <p:cNvSpPr/>
          <p:nvPr/>
        </p:nvSpPr>
        <p:spPr>
          <a:xfrm>
            <a:off x="2465754" y="2986454"/>
            <a:ext cx="3053978" cy="1465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C099057-F34E-4510-8C42-752389FE3E68}"/>
              </a:ext>
            </a:extLst>
          </p:cNvPr>
          <p:cNvSpPr/>
          <p:nvPr/>
        </p:nvSpPr>
        <p:spPr>
          <a:xfrm>
            <a:off x="5519732" y="2986454"/>
            <a:ext cx="2258530" cy="146516"/>
          </a:xfrm>
          <a:prstGeom prst="rect">
            <a:avLst/>
          </a:prstGeom>
          <a:solidFill>
            <a:srgbClr val="FF6600"/>
          </a:solidFill>
          <a:ln>
            <a:solidFill>
              <a:srgbClr val="FC8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C59C807-0CA8-4BBD-B422-A9E83B18ACE9}"/>
              </a:ext>
            </a:extLst>
          </p:cNvPr>
          <p:cNvSpPr/>
          <p:nvPr/>
        </p:nvSpPr>
        <p:spPr>
          <a:xfrm>
            <a:off x="7785041" y="2980610"/>
            <a:ext cx="2808647" cy="1465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위쪽/아래쪽 10">
            <a:extLst>
              <a:ext uri="{FF2B5EF4-FFF2-40B4-BE49-F238E27FC236}">
                <a16:creationId xmlns:a16="http://schemas.microsoft.com/office/drawing/2014/main" id="{5F7DE430-D33B-4F73-87C1-C57E504EC892}"/>
              </a:ext>
            </a:extLst>
          </p:cNvPr>
          <p:cNvSpPr/>
          <p:nvPr/>
        </p:nvSpPr>
        <p:spPr>
          <a:xfrm rot="2801400">
            <a:off x="5795595" y="3185658"/>
            <a:ext cx="304800" cy="57862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화살표: 위쪽/아래쪽 29">
            <a:extLst>
              <a:ext uri="{FF2B5EF4-FFF2-40B4-BE49-F238E27FC236}">
                <a16:creationId xmlns:a16="http://schemas.microsoft.com/office/drawing/2014/main" id="{944D8B54-7CA0-462D-966B-F185C26A7D31}"/>
              </a:ext>
            </a:extLst>
          </p:cNvPr>
          <p:cNvSpPr/>
          <p:nvPr/>
        </p:nvSpPr>
        <p:spPr>
          <a:xfrm rot="19248745">
            <a:off x="7098951" y="3226168"/>
            <a:ext cx="304800" cy="57862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BF9310-9466-4B23-B78B-4AFD488FEF73}"/>
                  </a:ext>
                </a:extLst>
              </p:cNvPr>
              <p:cNvSpPr txBox="1"/>
              <p:nvPr/>
            </p:nvSpPr>
            <p:spPr>
              <a:xfrm>
                <a:off x="7632642" y="3481393"/>
                <a:ext cx="3109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 is eigenvector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BF9310-9466-4B23-B78B-4AFD488FE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642" y="3481393"/>
                <a:ext cx="3109826" cy="369332"/>
              </a:xfrm>
              <a:prstGeom prst="rect">
                <a:avLst/>
              </a:prstGeom>
              <a:blipFill>
                <a:blip r:embed="rId5"/>
                <a:stretch>
                  <a:fillRect l="-1569"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35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Finite Volume Method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/>
              <p:nvPr/>
            </p:nvSpPr>
            <p:spPr>
              <a:xfrm>
                <a:off x="1440207" y="4057896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414C3E-CBF2-4F98-AEC3-A4BB768E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7" y="4057896"/>
                <a:ext cx="80182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/>
              <p:nvPr/>
            </p:nvSpPr>
            <p:spPr>
              <a:xfrm>
                <a:off x="1440207" y="2690380"/>
                <a:ext cx="801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D95E3C-4770-401F-8D1E-DBE2DC49F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7" y="2690380"/>
                <a:ext cx="8018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FD2F367-4E5D-4577-AD60-F90FA5A4993B}"/>
              </a:ext>
            </a:extLst>
          </p:cNvPr>
          <p:cNvSpPr txBox="1"/>
          <p:nvPr/>
        </p:nvSpPr>
        <p:spPr>
          <a:xfrm>
            <a:off x="8644233" y="6611779"/>
            <a:ext cx="3547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Leveque, Finite Volume Methods for Hyperbolic Problems,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B2DA4374-D76E-4BF7-A659-AAF8C06562FA}"/>
              </a:ext>
            </a:extLst>
          </p:cNvPr>
          <p:cNvGraphicFramePr>
            <a:graphicFrameLocks noGrp="1"/>
          </p:cNvGraphicFramePr>
          <p:nvPr/>
        </p:nvGraphicFramePr>
        <p:xfrm>
          <a:off x="2465755" y="405789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66749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2217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4318"/>
                  </a:ext>
                </a:extLst>
              </a:tr>
            </a:tbl>
          </a:graphicData>
        </a:graphic>
      </p:graphicFrame>
      <p:graphicFrame>
        <p:nvGraphicFramePr>
          <p:cNvPr id="17" name="표 3">
            <a:extLst>
              <a:ext uri="{FF2B5EF4-FFF2-40B4-BE49-F238E27FC236}">
                <a16:creationId xmlns:a16="http://schemas.microsoft.com/office/drawing/2014/main" id="{2D4F4F67-F0E2-47D6-B3ED-5D0C5814C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158130"/>
              </p:ext>
            </p:extLst>
          </p:nvPr>
        </p:nvGraphicFramePr>
        <p:xfrm>
          <a:off x="2465754" y="2688872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66749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22178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2343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535456-8A75-4842-B615-12D88B7D8321}"/>
              </a:ext>
            </a:extLst>
          </p:cNvPr>
          <p:cNvSpPr txBox="1"/>
          <p:nvPr/>
        </p:nvSpPr>
        <p:spPr>
          <a:xfrm>
            <a:off x="5638800" y="2986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68D4B-9CAD-41C5-A2D5-3AB6AC420687}"/>
                  </a:ext>
                </a:extLst>
              </p:cNvPr>
              <p:cNvSpPr txBox="1"/>
              <p:nvPr/>
            </p:nvSpPr>
            <p:spPr>
              <a:xfrm>
                <a:off x="1289716" y="4584293"/>
                <a:ext cx="961256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identifying the properties of the waves, we can identify the contribution of state values from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last time step.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Aggregate the different state values and average them to compute state values of next time step.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eigenvalues and eigenvectors of the matrix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determine the properties of the waves, and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matrix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determined by the state values from the last time step in differentiable way, we 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differentiate this whole process of solving hyperbolic PDE system.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768D4B-9CAD-41C5-A2D5-3AB6AC420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16" y="4584293"/>
                <a:ext cx="9612568" cy="2308324"/>
              </a:xfrm>
              <a:prstGeom prst="rect">
                <a:avLst/>
              </a:prstGeom>
              <a:blipFill>
                <a:blip r:embed="rId4"/>
                <a:stretch>
                  <a:fillRect l="-444" t="-13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8F8FC96-322D-4682-8965-E24E6146B07B}"/>
              </a:ext>
            </a:extLst>
          </p:cNvPr>
          <p:cNvCxnSpPr/>
          <p:nvPr/>
        </p:nvCxnSpPr>
        <p:spPr>
          <a:xfrm flipH="1" flipV="1">
            <a:off x="5545934" y="3059712"/>
            <a:ext cx="972097" cy="9720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F4442BA7-BFC0-408A-A87D-34B5B8698558}"/>
              </a:ext>
            </a:extLst>
          </p:cNvPr>
          <p:cNvCxnSpPr>
            <a:cxnSpLocks/>
          </p:cNvCxnSpPr>
          <p:nvPr/>
        </p:nvCxnSpPr>
        <p:spPr>
          <a:xfrm flipV="1">
            <a:off x="6529754" y="3059712"/>
            <a:ext cx="1324708" cy="9708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화살표: 위쪽 6">
            <a:extLst>
              <a:ext uri="{FF2B5EF4-FFF2-40B4-BE49-F238E27FC236}">
                <a16:creationId xmlns:a16="http://schemas.microsoft.com/office/drawing/2014/main" id="{76D9137F-868D-4F95-B1BB-5934BDF2D48E}"/>
              </a:ext>
            </a:extLst>
          </p:cNvPr>
          <p:cNvSpPr/>
          <p:nvPr/>
        </p:nvSpPr>
        <p:spPr>
          <a:xfrm>
            <a:off x="2713892" y="3176954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화살표: 위쪽 14">
            <a:extLst>
              <a:ext uri="{FF2B5EF4-FFF2-40B4-BE49-F238E27FC236}">
                <a16:creationId xmlns:a16="http://schemas.microsoft.com/office/drawing/2014/main" id="{812A28CB-26DD-4F05-A67C-D4D6597F7EF9}"/>
              </a:ext>
            </a:extLst>
          </p:cNvPr>
          <p:cNvSpPr/>
          <p:nvPr/>
        </p:nvSpPr>
        <p:spPr>
          <a:xfrm>
            <a:off x="3235569" y="3172793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화살표: 위쪽 15">
            <a:extLst>
              <a:ext uri="{FF2B5EF4-FFF2-40B4-BE49-F238E27FC236}">
                <a16:creationId xmlns:a16="http://schemas.microsoft.com/office/drawing/2014/main" id="{78153A7C-E656-46B5-99B0-3761F5320924}"/>
              </a:ext>
            </a:extLst>
          </p:cNvPr>
          <p:cNvSpPr/>
          <p:nvPr/>
        </p:nvSpPr>
        <p:spPr>
          <a:xfrm>
            <a:off x="3757246" y="3172793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화살표: 위쪽 18">
            <a:extLst>
              <a:ext uri="{FF2B5EF4-FFF2-40B4-BE49-F238E27FC236}">
                <a16:creationId xmlns:a16="http://schemas.microsoft.com/office/drawing/2014/main" id="{1D653801-73B8-4BF4-AD43-8FBFEC392C48}"/>
              </a:ext>
            </a:extLst>
          </p:cNvPr>
          <p:cNvSpPr/>
          <p:nvPr/>
        </p:nvSpPr>
        <p:spPr>
          <a:xfrm>
            <a:off x="4278923" y="3168632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화살표: 위쪽 19">
            <a:extLst>
              <a:ext uri="{FF2B5EF4-FFF2-40B4-BE49-F238E27FC236}">
                <a16:creationId xmlns:a16="http://schemas.microsoft.com/office/drawing/2014/main" id="{1BC8EFD1-BCC3-4EEB-AA84-346F0C578785}"/>
              </a:ext>
            </a:extLst>
          </p:cNvPr>
          <p:cNvSpPr/>
          <p:nvPr/>
        </p:nvSpPr>
        <p:spPr>
          <a:xfrm>
            <a:off x="4800600" y="3168632"/>
            <a:ext cx="521677" cy="7678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위쪽 20">
            <a:extLst>
              <a:ext uri="{FF2B5EF4-FFF2-40B4-BE49-F238E27FC236}">
                <a16:creationId xmlns:a16="http://schemas.microsoft.com/office/drawing/2014/main" id="{3D4869B7-4F80-4EFA-8A26-7B8BB3C7110A}"/>
              </a:ext>
            </a:extLst>
          </p:cNvPr>
          <p:cNvSpPr/>
          <p:nvPr/>
        </p:nvSpPr>
        <p:spPr>
          <a:xfrm>
            <a:off x="6268915" y="3132970"/>
            <a:ext cx="521677" cy="767861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위쪽 22">
            <a:extLst>
              <a:ext uri="{FF2B5EF4-FFF2-40B4-BE49-F238E27FC236}">
                <a16:creationId xmlns:a16="http://schemas.microsoft.com/office/drawing/2014/main" id="{F6422466-2588-4CEC-B137-2C10938114AA}"/>
              </a:ext>
            </a:extLst>
          </p:cNvPr>
          <p:cNvSpPr/>
          <p:nvPr/>
        </p:nvSpPr>
        <p:spPr>
          <a:xfrm>
            <a:off x="7821130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화살표: 위쪽 23">
            <a:extLst>
              <a:ext uri="{FF2B5EF4-FFF2-40B4-BE49-F238E27FC236}">
                <a16:creationId xmlns:a16="http://schemas.microsoft.com/office/drawing/2014/main" id="{9B38829C-BF40-4B14-9B1E-E8774C2CCD32}"/>
              </a:ext>
            </a:extLst>
          </p:cNvPr>
          <p:cNvSpPr/>
          <p:nvPr/>
        </p:nvSpPr>
        <p:spPr>
          <a:xfrm>
            <a:off x="8342807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화살표: 위쪽 24">
            <a:extLst>
              <a:ext uri="{FF2B5EF4-FFF2-40B4-BE49-F238E27FC236}">
                <a16:creationId xmlns:a16="http://schemas.microsoft.com/office/drawing/2014/main" id="{CCE46B2D-8A8E-45A2-8C01-A9A5EC5F02EA}"/>
              </a:ext>
            </a:extLst>
          </p:cNvPr>
          <p:cNvSpPr/>
          <p:nvPr/>
        </p:nvSpPr>
        <p:spPr>
          <a:xfrm>
            <a:off x="8864484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화살표: 위쪽 25">
            <a:extLst>
              <a:ext uri="{FF2B5EF4-FFF2-40B4-BE49-F238E27FC236}">
                <a16:creationId xmlns:a16="http://schemas.microsoft.com/office/drawing/2014/main" id="{26855705-12BC-49F2-ADCB-42EC8CDB4BE2}"/>
              </a:ext>
            </a:extLst>
          </p:cNvPr>
          <p:cNvSpPr/>
          <p:nvPr/>
        </p:nvSpPr>
        <p:spPr>
          <a:xfrm>
            <a:off x="9386161" y="3181429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화살표: 위쪽 26">
            <a:extLst>
              <a:ext uri="{FF2B5EF4-FFF2-40B4-BE49-F238E27FC236}">
                <a16:creationId xmlns:a16="http://schemas.microsoft.com/office/drawing/2014/main" id="{4199027B-6B5B-4BCA-8D35-A0DDAA36AC63}"/>
              </a:ext>
            </a:extLst>
          </p:cNvPr>
          <p:cNvSpPr/>
          <p:nvPr/>
        </p:nvSpPr>
        <p:spPr>
          <a:xfrm>
            <a:off x="9904139" y="3175288"/>
            <a:ext cx="521677" cy="76786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546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700336-6878-4B3E-A83A-FE28ECC9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854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/>
            <a:r>
              <a:rPr lang="en-US" altLang="ko-KR" sz="5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Simulation: Single Vehicle</a:t>
            </a:r>
          </a:p>
        </p:txBody>
      </p:sp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id="{166BA15B-5B91-44F8-9CC0-EC750E41D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721"/>
            <a:ext cx="12174203" cy="3043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9846D-DAFF-49BC-93B1-0514597E6677}"/>
              </a:ext>
            </a:extLst>
          </p:cNvPr>
          <p:cNvSpPr txBox="1"/>
          <p:nvPr/>
        </p:nvSpPr>
        <p:spPr>
          <a:xfrm>
            <a:off x="1065117" y="5445370"/>
            <a:ext cx="1004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FVM solution, we can run macroscopic forward traffic simulation.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83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0E1ED9-2FBC-4087-B2DF-1DE0C068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Simulation: Single Vehicle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1EB589A2-180B-4512-BA39-04B4112D5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72" y="1532548"/>
            <a:ext cx="5801784" cy="4351338"/>
          </a:xfr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83F9D8B-CB0B-4FCF-9A1E-80BF30C51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494757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0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CE2708-0575-4E01-94F2-B18C6EDA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Simulation: Multiple Vehicles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57F3737A-B954-4CE2-AEE4-69225C4AC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369"/>
            <a:ext cx="12183121" cy="3045781"/>
          </a:xfrm>
        </p:spPr>
      </p:pic>
    </p:spTree>
    <p:extLst>
      <p:ext uri="{BB962C8B-B14F-4D97-AF65-F5344CB8AC3E}">
        <p14:creationId xmlns:p14="http://schemas.microsoft.com/office/powerpoint/2010/main" val="3252174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CE2708-0575-4E01-94F2-B18C6EDA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Simulation: Multiple Vehicles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5DBEF299-3B37-47F1-9431-36C619BE2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5" y="1690688"/>
            <a:ext cx="5801784" cy="4351338"/>
          </a:xfr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7A30F26-66CB-404F-92FD-ECFC262A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035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08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AE9FC70-8A26-4CF2-8E04-EBDADB8B8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90C65A-CA07-42A5-A0EA-A0F04C5A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340" y="2597379"/>
            <a:ext cx="4074243" cy="680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/>
            <a:r>
              <a:rPr lang="en-US" altLang="ko-KR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 Work (2)</a:t>
            </a:r>
          </a:p>
        </p:txBody>
      </p:sp>
      <p:sp>
        <p:nvSpPr>
          <p:cNvPr id="3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041" y="259737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온라인 미디어 5" title="Interactive Hybrid Simulation of Large-Scale Traffic">
            <a:hlinkClick r:id="" action="ppaction://media"/>
            <a:extLst>
              <a:ext uri="{FF2B5EF4-FFF2-40B4-BE49-F238E27FC236}">
                <a16:creationId xmlns:a16="http://schemas.microsoft.com/office/drawing/2014/main" id="{44C02BC7-EF68-4027-95F4-28F70B394E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0639" y="1755955"/>
            <a:ext cx="5922284" cy="3346090"/>
          </a:xfrm>
          <a:prstGeom prst="rect">
            <a:avLst/>
          </a:prstGeom>
        </p:spPr>
      </p:pic>
      <p:sp>
        <p:nvSpPr>
          <p:cNvPr id="3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821" y="282667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9869" y="610939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B4A1CA-7B84-462A-B2C2-FA04DBE2EE21}"/>
              </a:ext>
            </a:extLst>
          </p:cNvPr>
          <p:cNvSpPr txBox="1"/>
          <p:nvPr/>
        </p:nvSpPr>
        <p:spPr>
          <a:xfrm>
            <a:off x="6494462" y="350303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Sewall, Jason, David </a:t>
            </a:r>
            <a:r>
              <a:rPr lang="en-US" altLang="ko-KR" sz="1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Wilkie</a:t>
            </a:r>
            <a:r>
              <a:rPr lang="en-US" altLang="ko-KR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Ming C. Lin. </a:t>
            </a:r>
          </a:p>
          <a:p>
            <a:pPr algn="ctr"/>
            <a:r>
              <a:rPr lang="en-US" altLang="ko-KR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"Interactive hybrid simulation of large-scale traffic." </a:t>
            </a:r>
          </a:p>
          <a:p>
            <a:pPr algn="ctr"/>
            <a:r>
              <a:rPr lang="en-US" altLang="ko-KR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2011 SIGGRAPH Asia Conference</a:t>
            </a:r>
            <a:r>
              <a:rPr lang="en-US" altLang="ko-KR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2011.</a:t>
            </a:r>
            <a:endParaRPr lang="ko-KR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3453B25-0A4E-4668-A633-2C75C7E4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Simulation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607C6B-4C5C-4080-8227-BB278299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Mixture of macro and micro traffic simulation.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contribution is in suggesting a way to move back and forth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two different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approaches.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conversion method to translate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different traffic representations.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intermediate cell to connect two different kinds of lanes.</a:t>
            </a:r>
          </a:p>
        </p:txBody>
      </p:sp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BA8D72E4-80E5-4D02-B8CB-E0DE38906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27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내용 개체 틀 4" descr="벽돌, 오래된, 천장, 아치이(가) 표시된 사진&#10;&#10;자동 생성된 설명">
            <a:extLst>
              <a:ext uri="{FF2B5EF4-FFF2-40B4-BE49-F238E27FC236}">
                <a16:creationId xmlns:a16="http://schemas.microsoft.com/office/drawing/2014/main" id="{BDD650B5-46E3-4574-A7BF-8936D741D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2524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9865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453B25-0A4E-4668-A633-2C75C7E4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</a:t>
            </a: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(Micro to Macro)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607C6B-4C5C-4080-8227-BB278299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same as what we have seen before.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given set of discrete vehicles and cells, compute portion of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that is occupied by the vehicles.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Intuitive, and easy.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BA8D72E4-80E5-4D02-B8CB-E0DE38906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27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내용 개체 틀 4" descr="벽돌, 오래된, 천장, 아치이(가) 표시된 사진&#10;&#10;자동 생성된 설명">
            <a:extLst>
              <a:ext uri="{FF2B5EF4-FFF2-40B4-BE49-F238E27FC236}">
                <a16:creationId xmlns:a16="http://schemas.microsoft.com/office/drawing/2014/main" id="{BDD650B5-46E3-4574-A7BF-8936D741D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2524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8" name="그림 7" descr="텍스트, 손수레, 클립아트이(가) 표시된 사진&#10;&#10;자동 생성된 설명">
            <a:extLst>
              <a:ext uri="{FF2B5EF4-FFF2-40B4-BE49-F238E27FC236}">
                <a16:creationId xmlns:a16="http://schemas.microsoft.com/office/drawing/2014/main" id="{201E42E3-04CD-4222-85A0-50DF947F3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4" y="3218841"/>
            <a:ext cx="3381687" cy="6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71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453B25-0A4E-4668-A633-2C75C7E4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</a:t>
            </a: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(Macro to Micro)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607C6B-4C5C-4080-8227-BB278299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very intuitive as before.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Basically, we can think this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as a sampling process,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density of each cell as a probability to draw a discrete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vehicle.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Poisson process to sample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vehicles based on the density distribution of the cells.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BA8D72E4-80E5-4D02-B8CB-E0DE38906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27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내용 개체 틀 4" descr="벽돌, 오래된, 천장, 아치이(가) 표시된 사진&#10;&#10;자동 생성된 설명">
            <a:extLst>
              <a:ext uri="{FF2B5EF4-FFF2-40B4-BE49-F238E27FC236}">
                <a16:creationId xmlns:a16="http://schemas.microsoft.com/office/drawing/2014/main" id="{BDD650B5-46E3-4574-A7BF-8936D741D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2524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634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Approach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4D0E5D-70E0-4D48-82EE-40272A3F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911969" cy="3843666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vehicle and its dynamics are modeled individually.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detailed simulation, which is much more precise when simulating heavily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congested conditions, or complex geometric configurations.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family of car-following, lane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changing, and gap acceptance models to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the individual vehicle’s behavior. </a:t>
            </a:r>
          </a:p>
        </p:txBody>
      </p:sp>
      <p:pic>
        <p:nvPicPr>
          <p:cNvPr id="20" name="내용 개체 틀 19">
            <a:extLst>
              <a:ext uri="{FF2B5EF4-FFF2-40B4-BE49-F238E27FC236}">
                <a16:creationId xmlns:a16="http://schemas.microsoft.com/office/drawing/2014/main" id="{D54D6BE6-DBF5-4971-8397-5B217523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r="1621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18828D-0685-487D-A638-145A0C6F6597}"/>
              </a:ext>
            </a:extLst>
          </p:cNvPr>
          <p:cNvSpPr txBox="1"/>
          <p:nvPr/>
        </p:nvSpPr>
        <p:spPr>
          <a:xfrm>
            <a:off x="2016369" y="6492875"/>
            <a:ext cx="10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Barceló, </a:t>
            </a:r>
            <a:r>
              <a:rPr lang="en-US" altLang="ko-K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Jaume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"Microscopic traffic simulation: A tool for the design, analysis and evaluation of intelligent transport systems." </a:t>
            </a:r>
            <a:r>
              <a:rPr lang="en-US" altLang="ko-K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intelligent and robotic systems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41.2 (2005): 173-203.</a:t>
            </a:r>
          </a:p>
          <a:p>
            <a:pPr algn="r"/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Lopez, Pablo Alvarez, et al. "Microscopic traffic simulation using sumo." </a:t>
            </a:r>
            <a:r>
              <a:rPr lang="en-US" altLang="ko-K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2018 21st International Conference on Intelligent Transportation Systems (ITSC)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2018.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62731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08F253-DA8D-437F-92FB-0818F8A5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Poisson Process: Homogeneous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8ED480D-9676-433D-859C-E19E05E2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76" y="1690688"/>
            <a:ext cx="6019647" cy="30652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EE7751-4481-44B4-83D8-AF6DFDC9BBB0}"/>
                  </a:ext>
                </a:extLst>
              </p:cNvPr>
              <p:cNvSpPr txBox="1"/>
              <p:nvPr/>
            </p:nvSpPr>
            <p:spPr>
              <a:xfrm>
                <a:off x="1019908" y="4740319"/>
                <a:ext cx="9813520" cy="1341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 unit time, an event occurs at a random rate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is constant value.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a random variable that represents the time interval between two events. Then the probability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function of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ko-KR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we have a uniform random variable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represent the random variable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</m:func>
                      </m:num>
                      <m:den>
                        <m:r>
                          <a:rPr lang="ko-KR" alt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EE7751-4481-44B4-83D8-AF6DFDC9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908" y="4740319"/>
                <a:ext cx="9813520" cy="1341136"/>
              </a:xfrm>
              <a:prstGeom prst="rect">
                <a:avLst/>
              </a:prstGeom>
              <a:blipFill>
                <a:blip r:embed="rId3"/>
                <a:stretch>
                  <a:fillRect l="-373" t="-2727" b="-18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86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08F253-DA8D-437F-92FB-0818F8A5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Poisson Process: Inhomogeneous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8ED480D-9676-433D-859C-E19E05E2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76" y="1690688"/>
            <a:ext cx="6019647" cy="30652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EE7751-4481-44B4-83D8-AF6DFDC9BBB0}"/>
                  </a:ext>
                </a:extLst>
              </p:cNvPr>
              <p:cNvSpPr txBox="1"/>
              <p:nvPr/>
            </p:nvSpPr>
            <p:spPr>
              <a:xfrm>
                <a:off x="1019908" y="4740319"/>
                <a:ext cx="9255162" cy="1572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 unit time, an event occurs at a random rate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is determined by density of a cell.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 the probability density function of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−(</m:t>
                        </m:r>
                        <m:r>
                          <m:rPr>
                            <m:sty m:val="p"/>
                          </m:rPr>
                          <a:rPr lang="el-GR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Here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position of the last vehicle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  <m:e>
                        <m:r>
                          <a:rPr lang="ko-KR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we have a uniform random variable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represent the random variable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</a:t>
                </a:r>
                <a:br>
                  <a:rPr lang="en-US" altLang="ko-KR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</m:func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EE7751-4481-44B4-83D8-AF6DFDC9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908" y="4740319"/>
                <a:ext cx="9255162" cy="1572546"/>
              </a:xfrm>
              <a:prstGeom prst="rect">
                <a:avLst/>
              </a:prstGeom>
              <a:blipFill>
                <a:blip r:embed="rId3"/>
                <a:stretch>
                  <a:fillRect l="-395" t="-2326" b="-151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9939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08F253-DA8D-437F-92FB-0818F8A5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Poisson Process: Inhomogeneous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EE7751-4481-44B4-83D8-AF6DFDC9BBB0}"/>
                  </a:ext>
                </a:extLst>
              </p:cNvPr>
              <p:cNvSpPr txBox="1"/>
              <p:nvPr/>
            </p:nvSpPr>
            <p:spPr>
              <a:xfrm>
                <a:off x="838200" y="2366443"/>
                <a:ext cx="547105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Entire algorithm now looks like below.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ko-KR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the current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value.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Determine the value of uniform random variable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</m:d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</m:func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then find a value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</m:d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</m:func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Our next vehicle would locate at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figure shows that more vehicles are instantiated</a:t>
                </a:r>
                <a:b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the cells with higher density.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EE7751-4481-44B4-83D8-AF6DFDC9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66443"/>
                <a:ext cx="5471050" cy="2862322"/>
              </a:xfrm>
              <a:prstGeom prst="rect">
                <a:avLst/>
              </a:prstGeom>
              <a:blipFill>
                <a:blip r:embed="rId2"/>
                <a:stretch>
                  <a:fillRect l="-780" t="-1064" r="-111" b="-23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84888D88-92EE-4788-A3F6-FB637317E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89" y="2279911"/>
            <a:ext cx="4815587" cy="3035385"/>
          </a:xfrm>
        </p:spPr>
      </p:pic>
    </p:spTree>
    <p:extLst>
      <p:ext uri="{BB962C8B-B14F-4D97-AF65-F5344CB8AC3E}">
        <p14:creationId xmlns:p14="http://schemas.microsoft.com/office/powerpoint/2010/main" val="1798025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453B25-0A4E-4668-A633-2C75C7E4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Capacitors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607C6B-4C5C-4080-8227-BB278299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not translating between different representations: it connects two different lanes with different representations.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inserted a flux capacitor cells in between the different kinds of lanes, so that flux from macro cells become discrete vehicles and discrete vehicles from micro change to flow smoothly.</a:t>
            </a:r>
          </a:p>
        </p:txBody>
      </p:sp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BA8D72E4-80E5-4D02-B8CB-E0DE38906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27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내용 개체 틀 4" descr="벽돌, 오래된, 천장, 아치이(가) 표시된 사진&#10;&#10;자동 생성된 설명">
            <a:extLst>
              <a:ext uri="{FF2B5EF4-FFF2-40B4-BE49-F238E27FC236}">
                <a16:creationId xmlns:a16="http://schemas.microsoft.com/office/drawing/2014/main" id="{BDD650B5-46E3-4574-A7BF-8936D741D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2524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4144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834D36-902F-4726-A88F-49EE260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4771"/>
            <a:ext cx="10515600" cy="1325563"/>
          </a:xfrm>
        </p:spPr>
        <p:txBody>
          <a:bodyPr/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B136E187-1A25-4B2D-A750-F160EC37A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" y="1168828"/>
            <a:ext cx="11980004" cy="29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9C367-DA82-462F-8619-05ACC0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17613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altLang="ko-K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 Approach</a:t>
            </a:r>
            <a:endParaRPr lang="ko-KR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4D0E5D-70E0-4D48-82EE-40272A3F7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traffic as a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compressible fluid with flow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characteristics, such as density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flow.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use PDE to describe the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 between the flow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and solve it to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the traffic.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vehicle can be seen as a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sampled particle in the traffic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efficient and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scalable.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18828D-0685-487D-A638-145A0C6F6597}"/>
              </a:ext>
            </a:extLst>
          </p:cNvPr>
          <p:cNvSpPr txBox="1"/>
          <p:nvPr/>
        </p:nvSpPr>
        <p:spPr>
          <a:xfrm>
            <a:off x="5284112" y="6627158"/>
            <a:ext cx="6969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ko-K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Hueper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Jan, et al. "Macroscopic modeling and simulation of freeway traffic flow." </a:t>
            </a:r>
            <a:r>
              <a:rPr lang="en-US" altLang="ko-K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IFAC Proceedings Volumes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42.15 (2009): 112-116.</a:t>
            </a:r>
          </a:p>
        </p:txBody>
      </p:sp>
    </p:spTree>
    <p:extLst>
      <p:ext uri="{BB962C8B-B14F-4D97-AF65-F5344CB8AC3E}">
        <p14:creationId xmlns:p14="http://schemas.microsoft.com/office/powerpoint/2010/main" val="252246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온라인 미디어 2" title="Understanding Bernoulli's Equation">
            <a:hlinkClick r:id="" action="ppaction://media"/>
            <a:extLst>
              <a:ext uri="{FF2B5EF4-FFF2-40B4-BE49-F238E27FC236}">
                <a16:creationId xmlns:a16="http://schemas.microsoft.com/office/drawing/2014/main" id="{787E9571-9E75-427E-A6F4-A1A88DA604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0611875-2699-4142-9A6A-E0A94255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 Models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 descr="텍스트, 표지판, 하늘, 실외이(가) 표시된 사진&#10;&#10;자동 생성된 설명">
            <a:extLst>
              <a:ext uri="{FF2B5EF4-FFF2-40B4-BE49-F238E27FC236}">
                <a16:creationId xmlns:a16="http://schemas.microsoft.com/office/drawing/2014/main" id="{188AC9B0-A595-462A-84E6-9EAC093F2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686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3">
                <a:extLst>
                  <a:ext uri="{FF2B5EF4-FFF2-40B4-BE49-F238E27FC236}">
                    <a16:creationId xmlns:a16="http://schemas.microsoft.com/office/drawing/2014/main" id="{754D0E5D-70E0-4D48-82EE-40272A3F7F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13788" y="2333297"/>
                <a:ext cx="4840010" cy="3843666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Describe the state of a </a:t>
                </a:r>
                <a:r>
                  <a:rPr lang="en-US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lane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state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defined on two different 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dimensions: space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time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State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Definition of state differs from model to 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model, but there are three basic terms 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commonly used for the definition.</a:t>
                </a:r>
              </a:p>
            </p:txBody>
          </p:sp>
        </mc:Choice>
        <mc:Fallback xmlns="">
          <p:sp>
            <p:nvSpPr>
              <p:cNvPr id="24" name="Content Placeholder 23">
                <a:extLst>
                  <a:ext uri="{FF2B5EF4-FFF2-40B4-BE49-F238E27FC236}">
                    <a16:creationId xmlns:a16="http://schemas.microsoft.com/office/drawing/2014/main" id="{754D0E5D-70E0-4D48-82EE-40272A3F7F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13788" y="2333297"/>
                <a:ext cx="4840010" cy="3843666"/>
              </a:xfrm>
              <a:blipFill>
                <a:blip r:embed="rId3"/>
                <a:stretch>
                  <a:fillRect l="-1135" t="-1746" r="-13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90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텍스트, 하늘, 실외, 도로이(가) 표시된 사진&#10;&#10;자동 생성된 설명">
            <a:extLst>
              <a:ext uri="{FF2B5EF4-FFF2-40B4-BE49-F238E27FC236}">
                <a16:creationId xmlns:a16="http://schemas.microsoft.com/office/drawing/2014/main" id="{4C6F3D33-E32B-4010-B36C-9A327D277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en-US" sz="4000" dirty="0">
                <a:solidFill>
                  <a:srgbClr val="FFFFFF"/>
                </a:solidFill>
              </a:rPr>
              <a:t>State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5F7670-8804-4EF2-AB44-D97174501C4B}"/>
                  </a:ext>
                </a:extLst>
              </p:cNvPr>
              <p:cNvSpPr txBox="1"/>
              <p:nvPr/>
            </p:nvSpPr>
            <p:spPr>
              <a:xfrm>
                <a:off x="5155379" y="1065862"/>
                <a:ext cx="6777870" cy="472627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285750" indent="-228600" latinLnBrk="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srgbClr val="FFFFFF"/>
                    </a:solidFill>
                  </a:rPr>
                  <a:t>Density (</a:t>
                </a:r>
                <a14:m>
                  <m:oMath xmlns:m="http://schemas.openxmlformats.org/officeDocument/2006/math">
                    <m:r>
                      <a:rPr lang="ko-KR" alt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sz="2400" dirty="0">
                    <a:solidFill>
                      <a:srgbClr val="FFFFFF"/>
                    </a:solidFill>
                  </a:rPr>
                  <a:t>): Number of vehicles per unit length of the roadway.</a:t>
                </a:r>
                <a:br>
                  <a:rPr lang="en-US" altLang="ko-KR" sz="2400" dirty="0">
                    <a:solidFill>
                      <a:srgbClr val="FFFFFF"/>
                    </a:solidFill>
                  </a:rPr>
                </a:br>
                <a:endParaRPr lang="en-US" altLang="ko-KR" sz="2400" dirty="0">
                  <a:solidFill>
                    <a:srgbClr val="FFFFFF"/>
                  </a:solidFill>
                </a:endParaRPr>
              </a:p>
              <a:p>
                <a:pPr marL="285750" indent="-228600" latinLnBrk="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srgbClr val="FFFFFF"/>
                    </a:solidFill>
                  </a:rPr>
                  <a:t>Flux (</a:t>
                </a:r>
                <a14:m>
                  <m:oMath xmlns:m="http://schemas.openxmlformats.org/officeDocument/2006/math">
                    <m:r>
                      <a:rPr lang="ko-KR" altLang="en-US" sz="24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ko-KR" sz="2400" dirty="0">
                    <a:solidFill>
                      <a:srgbClr val="FFFFFF"/>
                    </a:solidFill>
                  </a:rPr>
                  <a:t>): Number of vehicles passing a reference point per unit of time.</a:t>
                </a:r>
              </a:p>
              <a:p>
                <a:pPr marL="285750" indent="-228600" latinLnBrk="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altLang="ko-KR" sz="2400" dirty="0">
                  <a:solidFill>
                    <a:srgbClr val="FFFFFF"/>
                  </a:solidFill>
                </a:endParaRPr>
              </a:p>
              <a:p>
                <a:pPr marL="285750" indent="-228600" latinLnBrk="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ko-KR" sz="2400" dirty="0">
                    <a:solidFill>
                      <a:srgbClr val="FFFFFF"/>
                    </a:solidFill>
                  </a:rPr>
                  <a:t>Speed (</a:t>
                </a:r>
                <a14:m>
                  <m:oMath xmlns:m="http://schemas.openxmlformats.org/officeDocument/2006/math">
                    <m:r>
                      <a:rPr lang="ko-KR" altLang="en-US" sz="24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ko-KR" sz="2400" dirty="0">
                    <a:solidFill>
                      <a:srgbClr val="FFFFFF"/>
                    </a:solidFill>
                  </a:rPr>
                  <a:t>): Distance covered by a vehicle per unit time.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5F7670-8804-4EF2-AB44-D97174501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379" y="1065862"/>
                <a:ext cx="6777870" cy="4726276"/>
              </a:xfrm>
              <a:prstGeom prst="rect">
                <a:avLst/>
              </a:prstGeom>
              <a:blipFill>
                <a:blip r:embed="rId4"/>
                <a:stretch>
                  <a:fillRect l="-450" r="-12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1910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742" y="844062"/>
            <a:ext cx="4395340" cy="617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/>
            <a:r>
              <a:rPr lang="en-US" sz="3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 Diagram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3B30CCC-F8D0-4152-8D0E-A64ED5824C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4758" r="7189" b="64413"/>
          <a:stretch/>
        </p:blipFill>
        <p:spPr>
          <a:xfrm>
            <a:off x="279143" y="2192954"/>
            <a:ext cx="5221625" cy="24720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912BC65-DD33-454D-9910-DF79739E9B2E}"/>
              </a:ext>
            </a:extLst>
          </p:cNvPr>
          <p:cNvSpPr txBox="1"/>
          <p:nvPr/>
        </p:nvSpPr>
        <p:spPr>
          <a:xfrm>
            <a:off x="5316824" y="6665626"/>
            <a:ext cx="6875176" cy="3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9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Brenneis</a:t>
            </a:r>
            <a:r>
              <a:rPr lang="en-US" altLang="ko-KR" sz="900" b="0" i="0" dirty="0">
                <a:solidFill>
                  <a:schemeClr val="tx1">
                    <a:alpha val="80000"/>
                  </a:schemeClr>
                </a:solidFill>
                <a:effectLst/>
              </a:rPr>
              <a:t>, A., et al. "Comparison of one and two-equation models for traffic flow calculations." </a:t>
            </a:r>
            <a:r>
              <a:rPr lang="en-US" altLang="ko-KR" sz="900" b="0" i="1" dirty="0">
                <a:solidFill>
                  <a:schemeClr val="tx1">
                    <a:alpha val="80000"/>
                  </a:schemeClr>
                </a:solidFill>
                <a:effectLst/>
              </a:rPr>
              <a:t>Fluid Dynamics Conference</a:t>
            </a:r>
            <a:r>
              <a:rPr lang="en-US" altLang="ko-KR" sz="900" b="0" i="0" dirty="0">
                <a:solidFill>
                  <a:schemeClr val="tx1">
                    <a:alpha val="80000"/>
                  </a:schemeClr>
                </a:solidFill>
                <a:effectLst/>
              </a:rPr>
              <a:t>. 1995.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071ACE-78BE-41B8-B48B-B554C8B3C272}"/>
              </a:ext>
            </a:extLst>
          </p:cNvPr>
          <p:cNvSpPr txBox="1"/>
          <p:nvPr/>
        </p:nvSpPr>
        <p:spPr>
          <a:xfrm>
            <a:off x="5990492" y="1840523"/>
            <a:ext cx="53070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Starting point of the hydrodynamic 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(macroscopic) theory of traffic flow 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simulation.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qualitative behavior of the 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flux-density relation.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fundamental in the sense that it is 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somehow implemented in every traffic </a:t>
            </a:r>
            <a:b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8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56" y="32632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Macroscopic Traffic Models</a:t>
            </a:r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241AF39C-8150-468E-8EB8-132CB850CF90}"/>
              </a:ext>
            </a:extLst>
          </p:cNvPr>
          <p:cNvSpPr>
            <a:spLocks/>
          </p:cNvSpPr>
          <p:nvPr/>
        </p:nvSpPr>
        <p:spPr bwMode="auto">
          <a:xfrm>
            <a:off x="2714241" y="258531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LWR</a:t>
            </a:r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79596B92-DF08-44C0-95CF-BBAD52E91451}"/>
              </a:ext>
            </a:extLst>
          </p:cNvPr>
          <p:cNvSpPr>
            <a:spLocks/>
          </p:cNvSpPr>
          <p:nvPr/>
        </p:nvSpPr>
        <p:spPr bwMode="auto">
          <a:xfrm>
            <a:off x="5122655" y="2585312"/>
            <a:ext cx="1366161" cy="912114"/>
          </a:xfrm>
          <a:custGeom>
            <a:avLst/>
            <a:gdLst>
              <a:gd name="T0" fmla="*/ 0 w 930"/>
              <a:gd name="T1" fmla="*/ 0 h 365"/>
              <a:gd name="T2" fmla="*/ 747 w 930"/>
              <a:gd name="T3" fmla="*/ 0 h 365"/>
              <a:gd name="T4" fmla="*/ 930 w 930"/>
              <a:gd name="T5" fmla="*/ 182 h 365"/>
              <a:gd name="T6" fmla="*/ 747 w 930"/>
              <a:gd name="T7" fmla="*/ 365 h 365"/>
              <a:gd name="T8" fmla="*/ 0 w 930"/>
              <a:gd name="T9" fmla="*/ 365 h 365"/>
              <a:gd name="T10" fmla="*/ 182 w 930"/>
              <a:gd name="T11" fmla="*/ 182 h 365"/>
              <a:gd name="T12" fmla="*/ 0 w 930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0" h="365">
                <a:moveTo>
                  <a:pt x="0" y="0"/>
                </a:moveTo>
                <a:lnTo>
                  <a:pt x="747" y="0"/>
                </a:lnTo>
                <a:lnTo>
                  <a:pt x="930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PW</a:t>
            </a: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69311AC2-C821-4740-B151-4BAD22CB3F1E}"/>
              </a:ext>
            </a:extLst>
          </p:cNvPr>
          <p:cNvSpPr>
            <a:spLocks/>
          </p:cNvSpPr>
          <p:nvPr/>
        </p:nvSpPr>
        <p:spPr bwMode="auto">
          <a:xfrm>
            <a:off x="7528599" y="261325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ARZ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5FECCEC-9706-4740-9954-AE4539C3864A}"/>
                  </a:ext>
                </a:extLst>
              </p:cNvPr>
              <p:cNvSpPr/>
              <p:nvPr/>
            </p:nvSpPr>
            <p:spPr>
              <a:xfrm>
                <a:off x="1541468" y="5285741"/>
                <a:ext cx="3710470" cy="1171697"/>
              </a:xfrm>
              <a:prstGeom prst="roundRect">
                <a:avLst>
                  <a:gd name="adj" fmla="val 852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spcAft>
                    <a:spcPts val="450"/>
                  </a:spcAft>
                </a:pPr>
                <a:r>
                  <a:rPr lang="en-US" sz="1600" b="1" cap="all" noProof="1">
                    <a:solidFill>
                      <a:schemeClr val="tx1"/>
                    </a:solidFill>
                  </a:rPr>
                  <a:t>ONE-Equation model </a:t>
                </a:r>
              </a:p>
              <a:p>
                <a:pPr algn="just">
                  <a:spcAft>
                    <a:spcPts val="450"/>
                  </a:spcAft>
                </a:pPr>
                <a:r>
                  <a:rPr lang="en-US" sz="1400" noProof="1">
                    <a:solidFill>
                      <a:schemeClr val="tx1"/>
                    </a:solidFill>
                  </a:rPr>
                  <a:t>Based on conservation of mass:</a:t>
                </a:r>
              </a:p>
              <a:p>
                <a:pPr algn="just">
                  <a:spcAft>
                    <a:spcPts val="4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sz="140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b="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400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ko-KR" sz="1400" b="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ko-KR" sz="1400" b="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1400" i="1" noProof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1400" b="0" i="1" noProof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ko-KR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altLang="ko-KR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ko-KR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ko-KR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ko-KR" sz="1400" b="0" i="1" noProof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noProof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5FECCEC-9706-4740-9954-AE4539C38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468" y="5285741"/>
                <a:ext cx="3710470" cy="1171697"/>
              </a:xfrm>
              <a:prstGeom prst="roundRect">
                <a:avLst>
                  <a:gd name="adj" fmla="val 8527"/>
                </a:avLst>
              </a:prstGeom>
              <a:blipFill>
                <a:blip r:embed="rId3"/>
                <a:stretch>
                  <a:fillRect l="-821" t="-5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FA21587-222B-4C44-942B-0D89D681ED1B}"/>
              </a:ext>
            </a:extLst>
          </p:cNvPr>
          <p:cNvSpPr/>
          <p:nvPr/>
        </p:nvSpPr>
        <p:spPr>
          <a:xfrm>
            <a:off x="3684615" y="3805734"/>
            <a:ext cx="4242240" cy="1171697"/>
          </a:xfrm>
          <a:prstGeom prst="roundRect">
            <a:avLst>
              <a:gd name="adj" fmla="val 852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600" b="1" cap="all" noProof="1">
                <a:solidFill>
                  <a:schemeClr val="tx1"/>
                </a:solidFill>
              </a:rPr>
              <a:t>TWO-equation model </a:t>
            </a:r>
          </a:p>
          <a:p>
            <a:pPr algn="just">
              <a:spcAft>
                <a:spcPts val="450"/>
              </a:spcAft>
            </a:pPr>
            <a:r>
              <a:rPr lang="en-US" sz="1400" noProof="1">
                <a:solidFill>
                  <a:schemeClr val="tx1"/>
                </a:solidFill>
              </a:rPr>
              <a:t>Add momentum equation to LWR model.</a:t>
            </a:r>
          </a:p>
          <a:p>
            <a:pPr algn="just">
              <a:spcAft>
                <a:spcPts val="450"/>
              </a:spcAft>
            </a:pPr>
            <a:r>
              <a:rPr lang="en-US" sz="1400" noProof="1">
                <a:solidFill>
                  <a:schemeClr val="tx1"/>
                </a:solidFill>
              </a:rPr>
              <a:t>Assume isotropic relationship between vehicles.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EDA3877-B6CD-4F04-A7F2-73E8F5DEE8E6}"/>
              </a:ext>
            </a:extLst>
          </p:cNvPr>
          <p:cNvSpPr/>
          <p:nvPr/>
        </p:nvSpPr>
        <p:spPr>
          <a:xfrm>
            <a:off x="6073115" y="5313681"/>
            <a:ext cx="4278362" cy="1171697"/>
          </a:xfrm>
          <a:prstGeom prst="roundRect">
            <a:avLst>
              <a:gd name="adj" fmla="val 85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600" b="1" cap="all" noProof="1">
                <a:solidFill>
                  <a:schemeClr val="tx1"/>
                </a:solidFill>
              </a:rPr>
              <a:t>Two-equation model</a:t>
            </a:r>
          </a:p>
          <a:p>
            <a:pPr algn="just">
              <a:spcAft>
                <a:spcPts val="450"/>
              </a:spcAft>
            </a:pPr>
            <a:r>
              <a:rPr lang="en-US" sz="1400" noProof="1">
                <a:solidFill>
                  <a:schemeClr val="tx1"/>
                </a:solidFill>
              </a:rPr>
              <a:t>Replace momentum with relative flow.</a:t>
            </a:r>
          </a:p>
          <a:p>
            <a:pPr algn="just">
              <a:spcAft>
                <a:spcPts val="450"/>
              </a:spcAft>
            </a:pPr>
            <a:r>
              <a:rPr lang="en-US" sz="1400" noProof="1">
                <a:solidFill>
                  <a:schemeClr val="tx1"/>
                </a:solidFill>
              </a:rPr>
              <a:t>Assume anisotropic relationship between vehicles.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195173D-FDD6-472A-AA4F-4D98077CDFDD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396703" y="3497426"/>
            <a:ext cx="0" cy="178831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1279325-BD9C-443D-A3EC-9DA9D94AAC5A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8201436" y="3525366"/>
            <a:ext cx="10860" cy="1788315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25A0191-7D34-4063-AF90-1A145D822869}"/>
              </a:ext>
            </a:extLst>
          </p:cNvPr>
          <p:cNvCxnSpPr>
            <a:cxnSpLocks/>
            <a:endCxn id="73" idx="0"/>
          </p:cNvCxnSpPr>
          <p:nvPr/>
        </p:nvCxnSpPr>
        <p:spPr>
          <a:xfrm>
            <a:off x="5805735" y="3497425"/>
            <a:ext cx="0" cy="30830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802D7BBF-ABDC-4FE8-9DB2-A95ECF5132FE}"/>
              </a:ext>
            </a:extLst>
          </p:cNvPr>
          <p:cNvSpPr/>
          <p:nvPr/>
        </p:nvSpPr>
        <p:spPr>
          <a:xfrm>
            <a:off x="5504893" y="1844032"/>
            <a:ext cx="538916" cy="617197"/>
          </a:xfrm>
          <a:custGeom>
            <a:avLst/>
            <a:gdLst>
              <a:gd name="connsiteX0" fmla="*/ 238116 w 477076"/>
              <a:gd name="connsiteY0" fmla="*/ 434602 h 546374"/>
              <a:gd name="connsiteX1" fmla="*/ 252136 w 477076"/>
              <a:gd name="connsiteY1" fmla="*/ 448622 h 546374"/>
              <a:gd name="connsiteX2" fmla="*/ 238116 w 477076"/>
              <a:gd name="connsiteY2" fmla="*/ 462642 h 546374"/>
              <a:gd name="connsiteX3" fmla="*/ 224096 w 477076"/>
              <a:gd name="connsiteY3" fmla="*/ 448622 h 546374"/>
              <a:gd name="connsiteX4" fmla="*/ 238116 w 477076"/>
              <a:gd name="connsiteY4" fmla="*/ 434602 h 546374"/>
              <a:gd name="connsiteX5" fmla="*/ 378310 w 477076"/>
              <a:gd name="connsiteY5" fmla="*/ 287398 h 546374"/>
              <a:gd name="connsiteX6" fmla="*/ 392330 w 477076"/>
              <a:gd name="connsiteY6" fmla="*/ 301418 h 546374"/>
              <a:gd name="connsiteX7" fmla="*/ 378310 w 477076"/>
              <a:gd name="connsiteY7" fmla="*/ 315438 h 546374"/>
              <a:gd name="connsiteX8" fmla="*/ 364290 w 477076"/>
              <a:gd name="connsiteY8" fmla="*/ 301418 h 546374"/>
              <a:gd name="connsiteX9" fmla="*/ 378310 w 477076"/>
              <a:gd name="connsiteY9" fmla="*/ 287398 h 546374"/>
              <a:gd name="connsiteX10" fmla="*/ 97922 w 477076"/>
              <a:gd name="connsiteY10" fmla="*/ 287398 h 546374"/>
              <a:gd name="connsiteX11" fmla="*/ 111942 w 477076"/>
              <a:gd name="connsiteY11" fmla="*/ 301418 h 546374"/>
              <a:gd name="connsiteX12" fmla="*/ 97922 w 477076"/>
              <a:gd name="connsiteY12" fmla="*/ 315438 h 546374"/>
              <a:gd name="connsiteX13" fmla="*/ 83902 w 477076"/>
              <a:gd name="connsiteY13" fmla="*/ 301418 h 546374"/>
              <a:gd name="connsiteX14" fmla="*/ 97922 w 477076"/>
              <a:gd name="connsiteY14" fmla="*/ 287398 h 546374"/>
              <a:gd name="connsiteX15" fmla="*/ 224096 w 477076"/>
              <a:gd name="connsiteY15" fmla="*/ 203282 h 546374"/>
              <a:gd name="connsiteX16" fmla="*/ 252135 w 477076"/>
              <a:gd name="connsiteY16" fmla="*/ 203282 h 546374"/>
              <a:gd name="connsiteX17" fmla="*/ 252135 w 477076"/>
              <a:gd name="connsiteY17" fmla="*/ 295810 h 546374"/>
              <a:gd name="connsiteX18" fmla="*/ 317325 w 477076"/>
              <a:gd name="connsiteY18" fmla="*/ 361000 h 546374"/>
              <a:gd name="connsiteX19" fmla="*/ 297698 w 477076"/>
              <a:gd name="connsiteY19" fmla="*/ 380627 h 546374"/>
              <a:gd name="connsiteX20" fmla="*/ 228302 w 477076"/>
              <a:gd name="connsiteY20" fmla="*/ 311231 h 546374"/>
              <a:gd name="connsiteX21" fmla="*/ 224096 w 477076"/>
              <a:gd name="connsiteY21" fmla="*/ 301418 h 546374"/>
              <a:gd name="connsiteX22" fmla="*/ 238116 w 477076"/>
              <a:gd name="connsiteY22" fmla="*/ 154214 h 546374"/>
              <a:gd name="connsiteX23" fmla="*/ 252136 w 477076"/>
              <a:gd name="connsiteY23" fmla="*/ 168234 h 546374"/>
              <a:gd name="connsiteX24" fmla="*/ 238116 w 477076"/>
              <a:gd name="connsiteY24" fmla="*/ 182254 h 546374"/>
              <a:gd name="connsiteX25" fmla="*/ 224096 w 477076"/>
              <a:gd name="connsiteY25" fmla="*/ 168234 h 546374"/>
              <a:gd name="connsiteX26" fmla="*/ 238116 w 477076"/>
              <a:gd name="connsiteY26" fmla="*/ 154214 h 546374"/>
              <a:gd name="connsiteX27" fmla="*/ 238115 w 477076"/>
              <a:gd name="connsiteY27" fmla="*/ 112155 h 546374"/>
              <a:gd name="connsiteX28" fmla="*/ 41844 w 477076"/>
              <a:gd name="connsiteY28" fmla="*/ 308428 h 546374"/>
              <a:gd name="connsiteX29" fmla="*/ 238115 w 477076"/>
              <a:gd name="connsiteY29" fmla="*/ 504699 h 546374"/>
              <a:gd name="connsiteX30" fmla="*/ 434387 w 477076"/>
              <a:gd name="connsiteY30" fmla="*/ 308428 h 546374"/>
              <a:gd name="connsiteX31" fmla="*/ 238115 w 477076"/>
              <a:gd name="connsiteY31" fmla="*/ 112155 h 546374"/>
              <a:gd name="connsiteX32" fmla="*/ 153999 w 477076"/>
              <a:gd name="connsiteY32" fmla="*/ 0 h 546374"/>
              <a:gd name="connsiteX33" fmla="*/ 322232 w 477076"/>
              <a:gd name="connsiteY33" fmla="*/ 0 h 546374"/>
              <a:gd name="connsiteX34" fmla="*/ 322232 w 477076"/>
              <a:gd name="connsiteY34" fmla="*/ 42058 h 546374"/>
              <a:gd name="connsiteX35" fmla="*/ 259145 w 477076"/>
              <a:gd name="connsiteY35" fmla="*/ 42058 h 546374"/>
              <a:gd name="connsiteX36" fmla="*/ 259145 w 477076"/>
              <a:gd name="connsiteY36" fmla="*/ 71499 h 546374"/>
              <a:gd name="connsiteX37" fmla="*/ 371300 w 477076"/>
              <a:gd name="connsiteY37" fmla="*/ 110753 h 546374"/>
              <a:gd name="connsiteX38" fmla="*/ 395133 w 477076"/>
              <a:gd name="connsiteY38" fmla="*/ 86219 h 546374"/>
              <a:gd name="connsiteX39" fmla="*/ 424573 w 477076"/>
              <a:gd name="connsiteY39" fmla="*/ 86920 h 546374"/>
              <a:gd name="connsiteX40" fmla="*/ 425274 w 477076"/>
              <a:gd name="connsiteY40" fmla="*/ 116361 h 546374"/>
              <a:gd name="connsiteX41" fmla="*/ 404245 w 477076"/>
              <a:gd name="connsiteY41" fmla="*/ 137390 h 546374"/>
              <a:gd name="connsiteX42" fmla="*/ 441397 w 477076"/>
              <a:gd name="connsiteY42" fmla="*/ 433901 h 546374"/>
              <a:gd name="connsiteX43" fmla="*/ 158906 w 477076"/>
              <a:gd name="connsiteY43" fmla="*/ 532738 h 546374"/>
              <a:gd name="connsiteX44" fmla="*/ 1889 w 477076"/>
              <a:gd name="connsiteY44" fmla="*/ 278286 h 546374"/>
              <a:gd name="connsiteX45" fmla="*/ 217086 w 477076"/>
              <a:gd name="connsiteY45" fmla="*/ 70798 h 546374"/>
              <a:gd name="connsiteX46" fmla="*/ 217086 w 477076"/>
              <a:gd name="connsiteY46" fmla="*/ 42058 h 546374"/>
              <a:gd name="connsiteX47" fmla="*/ 153999 w 477076"/>
              <a:gd name="connsiteY47" fmla="*/ 42058 h 54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77076" h="546374">
                <a:moveTo>
                  <a:pt x="238116" y="434602"/>
                </a:moveTo>
                <a:cubicBezTo>
                  <a:pt x="245859" y="434602"/>
                  <a:pt x="252136" y="440879"/>
                  <a:pt x="252136" y="448622"/>
                </a:cubicBezTo>
                <a:cubicBezTo>
                  <a:pt x="252136" y="456365"/>
                  <a:pt x="245859" y="462642"/>
                  <a:pt x="238116" y="462642"/>
                </a:cubicBezTo>
                <a:cubicBezTo>
                  <a:pt x="230373" y="462642"/>
                  <a:pt x="224096" y="456365"/>
                  <a:pt x="224096" y="448622"/>
                </a:cubicBezTo>
                <a:cubicBezTo>
                  <a:pt x="224096" y="440879"/>
                  <a:pt x="230373" y="434602"/>
                  <a:pt x="238116" y="434602"/>
                </a:cubicBezTo>
                <a:close/>
                <a:moveTo>
                  <a:pt x="378310" y="287398"/>
                </a:moveTo>
                <a:cubicBezTo>
                  <a:pt x="386053" y="287398"/>
                  <a:pt x="392330" y="293675"/>
                  <a:pt x="392330" y="301418"/>
                </a:cubicBezTo>
                <a:cubicBezTo>
                  <a:pt x="392330" y="309161"/>
                  <a:pt x="386053" y="315438"/>
                  <a:pt x="378310" y="315438"/>
                </a:cubicBezTo>
                <a:cubicBezTo>
                  <a:pt x="370567" y="315438"/>
                  <a:pt x="364290" y="309161"/>
                  <a:pt x="364290" y="301418"/>
                </a:cubicBezTo>
                <a:cubicBezTo>
                  <a:pt x="364290" y="293675"/>
                  <a:pt x="370567" y="287398"/>
                  <a:pt x="378310" y="287398"/>
                </a:cubicBezTo>
                <a:close/>
                <a:moveTo>
                  <a:pt x="97922" y="287398"/>
                </a:moveTo>
                <a:cubicBezTo>
                  <a:pt x="105665" y="287398"/>
                  <a:pt x="111942" y="293675"/>
                  <a:pt x="111942" y="301418"/>
                </a:cubicBezTo>
                <a:cubicBezTo>
                  <a:pt x="111942" y="309161"/>
                  <a:pt x="105665" y="315438"/>
                  <a:pt x="97922" y="315438"/>
                </a:cubicBezTo>
                <a:cubicBezTo>
                  <a:pt x="90179" y="315438"/>
                  <a:pt x="83902" y="309161"/>
                  <a:pt x="83902" y="301418"/>
                </a:cubicBezTo>
                <a:cubicBezTo>
                  <a:pt x="83902" y="293675"/>
                  <a:pt x="90179" y="287398"/>
                  <a:pt x="97922" y="287398"/>
                </a:cubicBezTo>
                <a:close/>
                <a:moveTo>
                  <a:pt x="224096" y="203282"/>
                </a:moveTo>
                <a:lnTo>
                  <a:pt x="252135" y="203282"/>
                </a:lnTo>
                <a:lnTo>
                  <a:pt x="252135" y="295810"/>
                </a:lnTo>
                <a:lnTo>
                  <a:pt x="317325" y="361000"/>
                </a:lnTo>
                <a:lnTo>
                  <a:pt x="297698" y="380627"/>
                </a:lnTo>
                <a:lnTo>
                  <a:pt x="228302" y="311231"/>
                </a:lnTo>
                <a:cubicBezTo>
                  <a:pt x="225498" y="308427"/>
                  <a:pt x="224096" y="304923"/>
                  <a:pt x="224096" y="301418"/>
                </a:cubicBezTo>
                <a:close/>
                <a:moveTo>
                  <a:pt x="238116" y="154214"/>
                </a:moveTo>
                <a:cubicBezTo>
                  <a:pt x="245859" y="154214"/>
                  <a:pt x="252136" y="160491"/>
                  <a:pt x="252136" y="168234"/>
                </a:cubicBezTo>
                <a:cubicBezTo>
                  <a:pt x="252136" y="175977"/>
                  <a:pt x="245859" y="182254"/>
                  <a:pt x="238116" y="182254"/>
                </a:cubicBezTo>
                <a:cubicBezTo>
                  <a:pt x="230373" y="182254"/>
                  <a:pt x="224096" y="175977"/>
                  <a:pt x="224096" y="168234"/>
                </a:cubicBezTo>
                <a:cubicBezTo>
                  <a:pt x="224096" y="160491"/>
                  <a:pt x="230373" y="154214"/>
                  <a:pt x="238116" y="154214"/>
                </a:cubicBezTo>
                <a:close/>
                <a:moveTo>
                  <a:pt x="238115" y="112155"/>
                </a:moveTo>
                <a:cubicBezTo>
                  <a:pt x="129465" y="112155"/>
                  <a:pt x="41844" y="199776"/>
                  <a:pt x="41844" y="308428"/>
                </a:cubicBezTo>
                <a:cubicBezTo>
                  <a:pt x="41844" y="417078"/>
                  <a:pt x="129465" y="504699"/>
                  <a:pt x="238115" y="504699"/>
                </a:cubicBezTo>
                <a:cubicBezTo>
                  <a:pt x="346766" y="504699"/>
                  <a:pt x="434387" y="417078"/>
                  <a:pt x="434387" y="308428"/>
                </a:cubicBezTo>
                <a:cubicBezTo>
                  <a:pt x="434387" y="199776"/>
                  <a:pt x="346766" y="112155"/>
                  <a:pt x="238115" y="112155"/>
                </a:cubicBezTo>
                <a:close/>
                <a:moveTo>
                  <a:pt x="153999" y="0"/>
                </a:moveTo>
                <a:lnTo>
                  <a:pt x="322232" y="0"/>
                </a:lnTo>
                <a:lnTo>
                  <a:pt x="322232" y="42058"/>
                </a:lnTo>
                <a:lnTo>
                  <a:pt x="259145" y="42058"/>
                </a:lnTo>
                <a:lnTo>
                  <a:pt x="259145" y="71499"/>
                </a:lnTo>
                <a:cubicBezTo>
                  <a:pt x="299100" y="74303"/>
                  <a:pt x="337653" y="88322"/>
                  <a:pt x="371300" y="110753"/>
                </a:cubicBezTo>
                <a:lnTo>
                  <a:pt x="395133" y="86219"/>
                </a:lnTo>
                <a:cubicBezTo>
                  <a:pt x="403544" y="78509"/>
                  <a:pt x="416863" y="79210"/>
                  <a:pt x="424573" y="86920"/>
                </a:cubicBezTo>
                <a:cubicBezTo>
                  <a:pt x="432985" y="95332"/>
                  <a:pt x="432985" y="107949"/>
                  <a:pt x="425274" y="116361"/>
                </a:cubicBezTo>
                <a:lnTo>
                  <a:pt x="404245" y="137390"/>
                </a:lnTo>
                <a:cubicBezTo>
                  <a:pt x="484156" y="215198"/>
                  <a:pt x="500979" y="338569"/>
                  <a:pt x="441397" y="433901"/>
                </a:cubicBezTo>
                <a:cubicBezTo>
                  <a:pt x="381814" y="529233"/>
                  <a:pt x="264752" y="569889"/>
                  <a:pt x="158906" y="532738"/>
                </a:cubicBezTo>
                <a:cubicBezTo>
                  <a:pt x="53059" y="495587"/>
                  <a:pt x="-12131" y="389740"/>
                  <a:pt x="1889" y="278286"/>
                </a:cubicBezTo>
                <a:cubicBezTo>
                  <a:pt x="15908" y="166831"/>
                  <a:pt x="105632" y="80612"/>
                  <a:pt x="217086" y="70798"/>
                </a:cubicBezTo>
                <a:lnTo>
                  <a:pt x="217086" y="42058"/>
                </a:lnTo>
                <a:lnTo>
                  <a:pt x="153999" y="42058"/>
                </a:lnTo>
                <a:close/>
              </a:path>
            </a:pathLst>
          </a:custGeom>
          <a:solidFill>
            <a:schemeClr val="accent3"/>
          </a:solidFill>
          <a:ln w="6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88D03965-E002-4688-9C26-33E9E0C28DBB}"/>
              </a:ext>
            </a:extLst>
          </p:cNvPr>
          <p:cNvSpPr/>
          <p:nvPr/>
        </p:nvSpPr>
        <p:spPr>
          <a:xfrm>
            <a:off x="7995560" y="1816170"/>
            <a:ext cx="411752" cy="665138"/>
          </a:xfrm>
          <a:custGeom>
            <a:avLst/>
            <a:gdLst>
              <a:gd name="connsiteX0" fmla="*/ 136689 w 364504"/>
              <a:gd name="connsiteY0" fmla="*/ 546757 h 588815"/>
              <a:gd name="connsiteX1" fmla="*/ 227815 w 364504"/>
              <a:gd name="connsiteY1" fmla="*/ 546757 h 588815"/>
              <a:gd name="connsiteX2" fmla="*/ 182252 w 364504"/>
              <a:gd name="connsiteY2" fmla="*/ 588815 h 588815"/>
              <a:gd name="connsiteX3" fmla="*/ 136689 w 364504"/>
              <a:gd name="connsiteY3" fmla="*/ 546757 h 588815"/>
              <a:gd name="connsiteX4" fmla="*/ 112155 w 364504"/>
              <a:gd name="connsiteY4" fmla="*/ 476660 h 588815"/>
              <a:gd name="connsiteX5" fmla="*/ 252349 w 364504"/>
              <a:gd name="connsiteY5" fmla="*/ 476660 h 588815"/>
              <a:gd name="connsiteX6" fmla="*/ 273378 w 364504"/>
              <a:gd name="connsiteY6" fmla="*/ 497689 h 588815"/>
              <a:gd name="connsiteX7" fmla="*/ 252349 w 364504"/>
              <a:gd name="connsiteY7" fmla="*/ 518718 h 588815"/>
              <a:gd name="connsiteX8" fmla="*/ 112155 w 364504"/>
              <a:gd name="connsiteY8" fmla="*/ 518718 h 588815"/>
              <a:gd name="connsiteX9" fmla="*/ 91126 w 364504"/>
              <a:gd name="connsiteY9" fmla="*/ 497689 h 588815"/>
              <a:gd name="connsiteX10" fmla="*/ 112155 w 364504"/>
              <a:gd name="connsiteY10" fmla="*/ 476660 h 588815"/>
              <a:gd name="connsiteX11" fmla="*/ 112155 w 364504"/>
              <a:gd name="connsiteY11" fmla="*/ 406563 h 588815"/>
              <a:gd name="connsiteX12" fmla="*/ 252349 w 364504"/>
              <a:gd name="connsiteY12" fmla="*/ 406563 h 588815"/>
              <a:gd name="connsiteX13" fmla="*/ 273378 w 364504"/>
              <a:gd name="connsiteY13" fmla="*/ 427592 h 588815"/>
              <a:gd name="connsiteX14" fmla="*/ 252349 w 364504"/>
              <a:gd name="connsiteY14" fmla="*/ 448621 h 588815"/>
              <a:gd name="connsiteX15" fmla="*/ 112155 w 364504"/>
              <a:gd name="connsiteY15" fmla="*/ 448621 h 588815"/>
              <a:gd name="connsiteX16" fmla="*/ 91126 w 364504"/>
              <a:gd name="connsiteY16" fmla="*/ 427592 h 588815"/>
              <a:gd name="connsiteX17" fmla="*/ 112155 w 364504"/>
              <a:gd name="connsiteY17" fmla="*/ 406563 h 588815"/>
              <a:gd name="connsiteX18" fmla="*/ 182953 w 364504"/>
              <a:gd name="connsiteY18" fmla="*/ 41357 h 588815"/>
              <a:gd name="connsiteX19" fmla="*/ 42759 w 364504"/>
              <a:gd name="connsiteY19" fmla="*/ 180150 h 588815"/>
              <a:gd name="connsiteX20" fmla="*/ 42759 w 364504"/>
              <a:gd name="connsiteY20" fmla="*/ 185758 h 588815"/>
              <a:gd name="connsiteX21" fmla="*/ 52573 w 364504"/>
              <a:gd name="connsiteY21" fmla="*/ 234826 h 588815"/>
              <a:gd name="connsiteX22" fmla="*/ 76406 w 364504"/>
              <a:gd name="connsiteY22" fmla="*/ 273379 h 588815"/>
              <a:gd name="connsiteX23" fmla="*/ 117062 w 364504"/>
              <a:gd name="connsiteY23" fmla="*/ 336467 h 588815"/>
              <a:gd name="connsiteX24" fmla="*/ 182252 w 364504"/>
              <a:gd name="connsiteY24" fmla="*/ 336467 h 588815"/>
              <a:gd name="connsiteX25" fmla="*/ 248143 w 364504"/>
              <a:gd name="connsiteY25" fmla="*/ 336467 h 588815"/>
              <a:gd name="connsiteX26" fmla="*/ 288800 w 364504"/>
              <a:gd name="connsiteY26" fmla="*/ 273379 h 588815"/>
              <a:gd name="connsiteX27" fmla="*/ 312633 w 364504"/>
              <a:gd name="connsiteY27" fmla="*/ 234826 h 588815"/>
              <a:gd name="connsiteX28" fmla="*/ 322446 w 364504"/>
              <a:gd name="connsiteY28" fmla="*/ 185758 h 588815"/>
              <a:gd name="connsiteX29" fmla="*/ 323147 w 364504"/>
              <a:gd name="connsiteY29" fmla="*/ 185758 h 588815"/>
              <a:gd name="connsiteX30" fmla="*/ 323147 w 364504"/>
              <a:gd name="connsiteY30" fmla="*/ 180150 h 588815"/>
              <a:gd name="connsiteX31" fmla="*/ 182953 w 364504"/>
              <a:gd name="connsiteY31" fmla="*/ 41357 h 588815"/>
              <a:gd name="connsiteX32" fmla="*/ 182252 w 364504"/>
              <a:gd name="connsiteY32" fmla="*/ 0 h 588815"/>
              <a:gd name="connsiteX33" fmla="*/ 364504 w 364504"/>
              <a:gd name="connsiteY33" fmla="*/ 180150 h 588815"/>
              <a:gd name="connsiteX34" fmla="*/ 364504 w 364504"/>
              <a:gd name="connsiteY34" fmla="*/ 186459 h 588815"/>
              <a:gd name="connsiteX35" fmla="*/ 351887 w 364504"/>
              <a:gd name="connsiteY35" fmla="*/ 249546 h 588815"/>
              <a:gd name="connsiteX36" fmla="*/ 320343 w 364504"/>
              <a:gd name="connsiteY36" fmla="*/ 301418 h 588815"/>
              <a:gd name="connsiteX37" fmla="*/ 277584 w 364504"/>
              <a:gd name="connsiteY37" fmla="*/ 370814 h 588815"/>
              <a:gd name="connsiteX38" fmla="*/ 264967 w 364504"/>
              <a:gd name="connsiteY38" fmla="*/ 378525 h 588815"/>
              <a:gd name="connsiteX39" fmla="*/ 99538 w 364504"/>
              <a:gd name="connsiteY39" fmla="*/ 378525 h 588815"/>
              <a:gd name="connsiteX40" fmla="*/ 86920 w 364504"/>
              <a:gd name="connsiteY40" fmla="*/ 370814 h 588815"/>
              <a:gd name="connsiteX41" fmla="*/ 44161 w 364504"/>
              <a:gd name="connsiteY41" fmla="*/ 301418 h 588815"/>
              <a:gd name="connsiteX42" fmla="*/ 12617 w 364504"/>
              <a:gd name="connsiteY42" fmla="*/ 249546 h 588815"/>
              <a:gd name="connsiteX43" fmla="*/ 0 w 364504"/>
              <a:gd name="connsiteY43" fmla="*/ 186459 h 588815"/>
              <a:gd name="connsiteX44" fmla="*/ 0 w 364504"/>
              <a:gd name="connsiteY44" fmla="*/ 180150 h 588815"/>
              <a:gd name="connsiteX45" fmla="*/ 182252 w 364504"/>
              <a:gd name="connsiteY45" fmla="*/ 0 h 5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64504" h="588815">
                <a:moveTo>
                  <a:pt x="136689" y="546757"/>
                </a:moveTo>
                <a:lnTo>
                  <a:pt x="227815" y="546757"/>
                </a:lnTo>
                <a:cubicBezTo>
                  <a:pt x="225712" y="570590"/>
                  <a:pt x="206085" y="588815"/>
                  <a:pt x="182252" y="588815"/>
                </a:cubicBezTo>
                <a:cubicBezTo>
                  <a:pt x="158419" y="588815"/>
                  <a:pt x="138792" y="570590"/>
                  <a:pt x="136689" y="546757"/>
                </a:cubicBezTo>
                <a:close/>
                <a:moveTo>
                  <a:pt x="112155" y="476660"/>
                </a:moveTo>
                <a:lnTo>
                  <a:pt x="252349" y="476660"/>
                </a:lnTo>
                <a:cubicBezTo>
                  <a:pt x="264266" y="476660"/>
                  <a:pt x="273378" y="485773"/>
                  <a:pt x="273378" y="497689"/>
                </a:cubicBezTo>
                <a:cubicBezTo>
                  <a:pt x="273378" y="509606"/>
                  <a:pt x="264266" y="518718"/>
                  <a:pt x="252349" y="518718"/>
                </a:cubicBezTo>
                <a:lnTo>
                  <a:pt x="112155" y="518718"/>
                </a:lnTo>
                <a:cubicBezTo>
                  <a:pt x="100239" y="518718"/>
                  <a:pt x="91126" y="509606"/>
                  <a:pt x="91126" y="497689"/>
                </a:cubicBezTo>
                <a:cubicBezTo>
                  <a:pt x="91126" y="485773"/>
                  <a:pt x="100239" y="476660"/>
                  <a:pt x="112155" y="476660"/>
                </a:cubicBezTo>
                <a:close/>
                <a:moveTo>
                  <a:pt x="112155" y="406563"/>
                </a:moveTo>
                <a:lnTo>
                  <a:pt x="252349" y="406563"/>
                </a:lnTo>
                <a:cubicBezTo>
                  <a:pt x="264266" y="406563"/>
                  <a:pt x="273378" y="415676"/>
                  <a:pt x="273378" y="427592"/>
                </a:cubicBezTo>
                <a:cubicBezTo>
                  <a:pt x="273378" y="439509"/>
                  <a:pt x="264266" y="448621"/>
                  <a:pt x="252349" y="448621"/>
                </a:cubicBezTo>
                <a:lnTo>
                  <a:pt x="112155" y="448621"/>
                </a:lnTo>
                <a:cubicBezTo>
                  <a:pt x="100239" y="448621"/>
                  <a:pt x="91126" y="439509"/>
                  <a:pt x="91126" y="427592"/>
                </a:cubicBezTo>
                <a:cubicBezTo>
                  <a:pt x="91126" y="415676"/>
                  <a:pt x="100239" y="406563"/>
                  <a:pt x="112155" y="406563"/>
                </a:cubicBezTo>
                <a:close/>
                <a:moveTo>
                  <a:pt x="182953" y="41357"/>
                </a:moveTo>
                <a:cubicBezTo>
                  <a:pt x="106547" y="42058"/>
                  <a:pt x="44161" y="103744"/>
                  <a:pt x="42759" y="180150"/>
                </a:cubicBezTo>
                <a:lnTo>
                  <a:pt x="42759" y="185758"/>
                </a:lnTo>
                <a:cubicBezTo>
                  <a:pt x="43460" y="202581"/>
                  <a:pt x="46264" y="219405"/>
                  <a:pt x="52573" y="234826"/>
                </a:cubicBezTo>
                <a:cubicBezTo>
                  <a:pt x="58180" y="248845"/>
                  <a:pt x="66592" y="262164"/>
                  <a:pt x="76406" y="273379"/>
                </a:cubicBezTo>
                <a:cubicBezTo>
                  <a:pt x="91827" y="293006"/>
                  <a:pt x="105846" y="314035"/>
                  <a:pt x="117062" y="336467"/>
                </a:cubicBezTo>
                <a:lnTo>
                  <a:pt x="182252" y="336467"/>
                </a:lnTo>
                <a:lnTo>
                  <a:pt x="248143" y="336467"/>
                </a:lnTo>
                <a:cubicBezTo>
                  <a:pt x="258658" y="314035"/>
                  <a:pt x="272677" y="293006"/>
                  <a:pt x="288800" y="273379"/>
                </a:cubicBezTo>
                <a:cubicBezTo>
                  <a:pt x="299314" y="262164"/>
                  <a:pt x="307025" y="248845"/>
                  <a:pt x="312633" y="234826"/>
                </a:cubicBezTo>
                <a:cubicBezTo>
                  <a:pt x="318240" y="219405"/>
                  <a:pt x="321745" y="202581"/>
                  <a:pt x="322446" y="185758"/>
                </a:cubicBezTo>
                <a:lnTo>
                  <a:pt x="323147" y="185758"/>
                </a:lnTo>
                <a:lnTo>
                  <a:pt x="323147" y="180150"/>
                </a:lnTo>
                <a:cubicBezTo>
                  <a:pt x="321745" y="103043"/>
                  <a:pt x="259359" y="42058"/>
                  <a:pt x="182953" y="41357"/>
                </a:cubicBezTo>
                <a:close/>
                <a:moveTo>
                  <a:pt x="182252" y="0"/>
                </a:moveTo>
                <a:cubicBezTo>
                  <a:pt x="281790" y="701"/>
                  <a:pt x="362401" y="80612"/>
                  <a:pt x="364504" y="180150"/>
                </a:cubicBezTo>
                <a:lnTo>
                  <a:pt x="364504" y="186459"/>
                </a:lnTo>
                <a:cubicBezTo>
                  <a:pt x="363803" y="208189"/>
                  <a:pt x="359598" y="229218"/>
                  <a:pt x="351887" y="249546"/>
                </a:cubicBezTo>
                <a:cubicBezTo>
                  <a:pt x="344877" y="268472"/>
                  <a:pt x="333662" y="285997"/>
                  <a:pt x="320343" y="301418"/>
                </a:cubicBezTo>
                <a:cubicBezTo>
                  <a:pt x="303520" y="319643"/>
                  <a:pt x="285295" y="355393"/>
                  <a:pt x="277584" y="370814"/>
                </a:cubicBezTo>
                <a:cubicBezTo>
                  <a:pt x="275481" y="375721"/>
                  <a:pt x="270574" y="378525"/>
                  <a:pt x="264967" y="378525"/>
                </a:cubicBezTo>
                <a:lnTo>
                  <a:pt x="99538" y="378525"/>
                </a:lnTo>
                <a:cubicBezTo>
                  <a:pt x="93930" y="378525"/>
                  <a:pt x="89023" y="375721"/>
                  <a:pt x="86920" y="370814"/>
                </a:cubicBezTo>
                <a:cubicBezTo>
                  <a:pt x="79210" y="355393"/>
                  <a:pt x="60984" y="319643"/>
                  <a:pt x="44161" y="301418"/>
                </a:cubicBezTo>
                <a:cubicBezTo>
                  <a:pt x="30843" y="285997"/>
                  <a:pt x="20328" y="268472"/>
                  <a:pt x="12617" y="249546"/>
                </a:cubicBezTo>
                <a:cubicBezTo>
                  <a:pt x="4907" y="229218"/>
                  <a:pt x="701" y="208189"/>
                  <a:pt x="0" y="186459"/>
                </a:cubicBezTo>
                <a:lnTo>
                  <a:pt x="0" y="180150"/>
                </a:lnTo>
                <a:cubicBezTo>
                  <a:pt x="2103" y="80612"/>
                  <a:pt x="82714" y="701"/>
                  <a:pt x="182252" y="0"/>
                </a:cubicBezTo>
                <a:close/>
              </a:path>
            </a:pathLst>
          </a:custGeom>
          <a:solidFill>
            <a:schemeClr val="accent4"/>
          </a:solidFill>
          <a:ln w="6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7A1B6D7-4363-4513-81E6-740DADC1C490}"/>
              </a:ext>
            </a:extLst>
          </p:cNvPr>
          <p:cNvSpPr/>
          <p:nvPr/>
        </p:nvSpPr>
        <p:spPr>
          <a:xfrm>
            <a:off x="3138565" y="1806200"/>
            <a:ext cx="516275" cy="624755"/>
          </a:xfrm>
          <a:custGeom>
            <a:avLst/>
            <a:gdLst>
              <a:gd name="connsiteX0" fmla="*/ 149307 w 457033"/>
              <a:gd name="connsiteY0" fmla="*/ 351887 h 553065"/>
              <a:gd name="connsiteX1" fmla="*/ 96734 w 457033"/>
              <a:gd name="connsiteY1" fmla="*/ 404460 h 553065"/>
              <a:gd name="connsiteX2" fmla="*/ 149307 w 457033"/>
              <a:gd name="connsiteY2" fmla="*/ 457032 h 553065"/>
              <a:gd name="connsiteX3" fmla="*/ 201879 w 457033"/>
              <a:gd name="connsiteY3" fmla="*/ 404460 h 553065"/>
              <a:gd name="connsiteX4" fmla="*/ 149307 w 457033"/>
              <a:gd name="connsiteY4" fmla="*/ 351887 h 553065"/>
              <a:gd name="connsiteX5" fmla="*/ 131782 w 457033"/>
              <a:gd name="connsiteY5" fmla="*/ 255153 h 553065"/>
              <a:gd name="connsiteX6" fmla="*/ 166831 w 457033"/>
              <a:gd name="connsiteY6" fmla="*/ 255153 h 553065"/>
              <a:gd name="connsiteX7" fmla="*/ 182252 w 457033"/>
              <a:gd name="connsiteY7" fmla="*/ 285996 h 553065"/>
              <a:gd name="connsiteX8" fmla="*/ 209590 w 457033"/>
              <a:gd name="connsiteY8" fmla="*/ 297211 h 553065"/>
              <a:gd name="connsiteX9" fmla="*/ 242536 w 457033"/>
              <a:gd name="connsiteY9" fmla="*/ 285996 h 553065"/>
              <a:gd name="connsiteX10" fmla="*/ 267770 w 457033"/>
              <a:gd name="connsiteY10" fmla="*/ 311231 h 553065"/>
              <a:gd name="connsiteX11" fmla="*/ 256555 w 457033"/>
              <a:gd name="connsiteY11" fmla="*/ 344176 h 553065"/>
              <a:gd name="connsiteX12" fmla="*/ 267770 w 457033"/>
              <a:gd name="connsiteY12" fmla="*/ 371514 h 553065"/>
              <a:gd name="connsiteX13" fmla="*/ 298613 w 457033"/>
              <a:gd name="connsiteY13" fmla="*/ 386935 h 553065"/>
              <a:gd name="connsiteX14" fmla="*/ 298613 w 457033"/>
              <a:gd name="connsiteY14" fmla="*/ 421984 h 553065"/>
              <a:gd name="connsiteX15" fmla="*/ 267770 w 457033"/>
              <a:gd name="connsiteY15" fmla="*/ 437405 h 553065"/>
              <a:gd name="connsiteX16" fmla="*/ 256555 w 457033"/>
              <a:gd name="connsiteY16" fmla="*/ 464743 h 553065"/>
              <a:gd name="connsiteX17" fmla="*/ 267070 w 457033"/>
              <a:gd name="connsiteY17" fmla="*/ 496988 h 553065"/>
              <a:gd name="connsiteX18" fmla="*/ 242536 w 457033"/>
              <a:gd name="connsiteY18" fmla="*/ 522222 h 553065"/>
              <a:gd name="connsiteX19" fmla="*/ 209590 w 457033"/>
              <a:gd name="connsiteY19" fmla="*/ 511007 h 553065"/>
              <a:gd name="connsiteX20" fmla="*/ 182252 w 457033"/>
              <a:gd name="connsiteY20" fmla="*/ 522222 h 553065"/>
              <a:gd name="connsiteX21" fmla="*/ 166831 w 457033"/>
              <a:gd name="connsiteY21" fmla="*/ 553065 h 553065"/>
              <a:gd name="connsiteX22" fmla="*/ 131782 w 457033"/>
              <a:gd name="connsiteY22" fmla="*/ 553065 h 553065"/>
              <a:gd name="connsiteX23" fmla="*/ 116361 w 457033"/>
              <a:gd name="connsiteY23" fmla="*/ 522222 h 553065"/>
              <a:gd name="connsiteX24" fmla="*/ 89023 w 457033"/>
              <a:gd name="connsiteY24" fmla="*/ 511007 h 553065"/>
              <a:gd name="connsiteX25" fmla="*/ 56078 w 457033"/>
              <a:gd name="connsiteY25" fmla="*/ 521522 h 553065"/>
              <a:gd name="connsiteX26" fmla="*/ 31544 w 457033"/>
              <a:gd name="connsiteY26" fmla="*/ 496988 h 553065"/>
              <a:gd name="connsiteX27" fmla="*/ 42058 w 457033"/>
              <a:gd name="connsiteY27" fmla="*/ 464042 h 553065"/>
              <a:gd name="connsiteX28" fmla="*/ 30843 w 457033"/>
              <a:gd name="connsiteY28" fmla="*/ 436704 h 553065"/>
              <a:gd name="connsiteX29" fmla="*/ 0 w 457033"/>
              <a:gd name="connsiteY29" fmla="*/ 421283 h 553065"/>
              <a:gd name="connsiteX30" fmla="*/ 0 w 457033"/>
              <a:gd name="connsiteY30" fmla="*/ 386234 h 553065"/>
              <a:gd name="connsiteX31" fmla="*/ 30843 w 457033"/>
              <a:gd name="connsiteY31" fmla="*/ 370813 h 553065"/>
              <a:gd name="connsiteX32" fmla="*/ 42058 w 457033"/>
              <a:gd name="connsiteY32" fmla="*/ 343475 h 553065"/>
              <a:gd name="connsiteX33" fmla="*/ 31544 w 457033"/>
              <a:gd name="connsiteY33" fmla="*/ 310530 h 553065"/>
              <a:gd name="connsiteX34" fmla="*/ 56078 w 457033"/>
              <a:gd name="connsiteY34" fmla="*/ 285996 h 553065"/>
              <a:gd name="connsiteX35" fmla="*/ 89023 w 457033"/>
              <a:gd name="connsiteY35" fmla="*/ 297211 h 553065"/>
              <a:gd name="connsiteX36" fmla="*/ 116361 w 457033"/>
              <a:gd name="connsiteY36" fmla="*/ 285996 h 553065"/>
              <a:gd name="connsiteX37" fmla="*/ 307727 w 457033"/>
              <a:gd name="connsiteY37" fmla="*/ 96734 h 553065"/>
              <a:gd name="connsiteX38" fmla="*/ 255154 w 457033"/>
              <a:gd name="connsiteY38" fmla="*/ 149307 h 553065"/>
              <a:gd name="connsiteX39" fmla="*/ 307727 w 457033"/>
              <a:gd name="connsiteY39" fmla="*/ 201879 h 553065"/>
              <a:gd name="connsiteX40" fmla="*/ 360299 w 457033"/>
              <a:gd name="connsiteY40" fmla="*/ 149307 h 553065"/>
              <a:gd name="connsiteX41" fmla="*/ 307727 w 457033"/>
              <a:gd name="connsiteY41" fmla="*/ 96734 h 553065"/>
              <a:gd name="connsiteX42" fmla="*/ 290202 w 457033"/>
              <a:gd name="connsiteY42" fmla="*/ 0 h 553065"/>
              <a:gd name="connsiteX43" fmla="*/ 325251 w 457033"/>
              <a:gd name="connsiteY43" fmla="*/ 0 h 553065"/>
              <a:gd name="connsiteX44" fmla="*/ 340672 w 457033"/>
              <a:gd name="connsiteY44" fmla="*/ 30843 h 553065"/>
              <a:gd name="connsiteX45" fmla="*/ 368010 w 457033"/>
              <a:gd name="connsiteY45" fmla="*/ 42058 h 553065"/>
              <a:gd name="connsiteX46" fmla="*/ 400956 w 457033"/>
              <a:gd name="connsiteY46" fmla="*/ 30843 h 553065"/>
              <a:gd name="connsiteX47" fmla="*/ 426190 w 457033"/>
              <a:gd name="connsiteY47" fmla="*/ 56078 h 553065"/>
              <a:gd name="connsiteX48" fmla="*/ 414975 w 457033"/>
              <a:gd name="connsiteY48" fmla="*/ 89023 h 553065"/>
              <a:gd name="connsiteX49" fmla="*/ 426190 w 457033"/>
              <a:gd name="connsiteY49" fmla="*/ 116361 h 553065"/>
              <a:gd name="connsiteX50" fmla="*/ 457033 w 457033"/>
              <a:gd name="connsiteY50" fmla="*/ 131782 h 553065"/>
              <a:gd name="connsiteX51" fmla="*/ 457033 w 457033"/>
              <a:gd name="connsiteY51" fmla="*/ 166831 h 553065"/>
              <a:gd name="connsiteX52" fmla="*/ 426190 w 457033"/>
              <a:gd name="connsiteY52" fmla="*/ 182252 h 553065"/>
              <a:gd name="connsiteX53" fmla="*/ 414274 w 457033"/>
              <a:gd name="connsiteY53" fmla="*/ 209590 h 553065"/>
              <a:gd name="connsiteX54" fmla="*/ 425489 w 457033"/>
              <a:gd name="connsiteY54" fmla="*/ 242536 h 553065"/>
              <a:gd name="connsiteX55" fmla="*/ 400255 w 457033"/>
              <a:gd name="connsiteY55" fmla="*/ 267069 h 553065"/>
              <a:gd name="connsiteX56" fmla="*/ 367309 w 457033"/>
              <a:gd name="connsiteY56" fmla="*/ 255854 h 553065"/>
              <a:gd name="connsiteX57" fmla="*/ 339971 w 457033"/>
              <a:gd name="connsiteY57" fmla="*/ 267069 h 553065"/>
              <a:gd name="connsiteX58" fmla="*/ 324550 w 457033"/>
              <a:gd name="connsiteY58" fmla="*/ 297912 h 553065"/>
              <a:gd name="connsiteX59" fmla="*/ 289501 w 457033"/>
              <a:gd name="connsiteY59" fmla="*/ 297912 h 553065"/>
              <a:gd name="connsiteX60" fmla="*/ 274080 w 457033"/>
              <a:gd name="connsiteY60" fmla="*/ 267069 h 553065"/>
              <a:gd name="connsiteX61" fmla="*/ 246742 w 457033"/>
              <a:gd name="connsiteY61" fmla="*/ 255854 h 553065"/>
              <a:gd name="connsiteX62" fmla="*/ 213797 w 457033"/>
              <a:gd name="connsiteY62" fmla="*/ 267069 h 553065"/>
              <a:gd name="connsiteX63" fmla="*/ 189263 w 457033"/>
              <a:gd name="connsiteY63" fmla="*/ 242536 h 553065"/>
              <a:gd name="connsiteX64" fmla="*/ 200478 w 457033"/>
              <a:gd name="connsiteY64" fmla="*/ 209590 h 553065"/>
              <a:gd name="connsiteX65" fmla="*/ 189263 w 457033"/>
              <a:gd name="connsiteY65" fmla="*/ 182252 h 553065"/>
              <a:gd name="connsiteX66" fmla="*/ 158420 w 457033"/>
              <a:gd name="connsiteY66" fmla="*/ 166831 h 553065"/>
              <a:gd name="connsiteX67" fmla="*/ 158420 w 457033"/>
              <a:gd name="connsiteY67" fmla="*/ 131782 h 553065"/>
              <a:gd name="connsiteX68" fmla="*/ 189263 w 457033"/>
              <a:gd name="connsiteY68" fmla="*/ 116361 h 553065"/>
              <a:gd name="connsiteX69" fmla="*/ 200478 w 457033"/>
              <a:gd name="connsiteY69" fmla="*/ 89023 h 553065"/>
              <a:gd name="connsiteX70" fmla="*/ 189263 w 457033"/>
              <a:gd name="connsiteY70" fmla="*/ 56078 h 553065"/>
              <a:gd name="connsiteX71" fmla="*/ 214498 w 457033"/>
              <a:gd name="connsiteY71" fmla="*/ 30843 h 553065"/>
              <a:gd name="connsiteX72" fmla="*/ 247443 w 457033"/>
              <a:gd name="connsiteY72" fmla="*/ 42058 h 553065"/>
              <a:gd name="connsiteX73" fmla="*/ 274781 w 457033"/>
              <a:gd name="connsiteY73" fmla="*/ 30843 h 55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57033" h="553065">
                <a:moveTo>
                  <a:pt x="149307" y="351887"/>
                </a:moveTo>
                <a:cubicBezTo>
                  <a:pt x="120567" y="351887"/>
                  <a:pt x="96734" y="375019"/>
                  <a:pt x="96734" y="404460"/>
                </a:cubicBezTo>
                <a:cubicBezTo>
                  <a:pt x="96734" y="433199"/>
                  <a:pt x="119866" y="457032"/>
                  <a:pt x="149307" y="457032"/>
                </a:cubicBezTo>
                <a:cubicBezTo>
                  <a:pt x="178747" y="457032"/>
                  <a:pt x="201879" y="433199"/>
                  <a:pt x="201879" y="404460"/>
                </a:cubicBezTo>
                <a:cubicBezTo>
                  <a:pt x="201879" y="375720"/>
                  <a:pt x="178747" y="351887"/>
                  <a:pt x="149307" y="351887"/>
                </a:cubicBezTo>
                <a:close/>
                <a:moveTo>
                  <a:pt x="131782" y="255153"/>
                </a:moveTo>
                <a:lnTo>
                  <a:pt x="166831" y="255153"/>
                </a:lnTo>
                <a:lnTo>
                  <a:pt x="182252" y="285996"/>
                </a:lnTo>
                <a:cubicBezTo>
                  <a:pt x="191365" y="288800"/>
                  <a:pt x="201178" y="292304"/>
                  <a:pt x="209590" y="297211"/>
                </a:cubicBezTo>
                <a:lnTo>
                  <a:pt x="242536" y="285996"/>
                </a:lnTo>
                <a:lnTo>
                  <a:pt x="267770" y="311231"/>
                </a:lnTo>
                <a:lnTo>
                  <a:pt x="256555" y="344176"/>
                </a:lnTo>
                <a:cubicBezTo>
                  <a:pt x="261462" y="352588"/>
                  <a:pt x="264967" y="361700"/>
                  <a:pt x="267770" y="371514"/>
                </a:cubicBezTo>
                <a:lnTo>
                  <a:pt x="298613" y="386935"/>
                </a:lnTo>
                <a:lnTo>
                  <a:pt x="298613" y="421984"/>
                </a:lnTo>
                <a:lnTo>
                  <a:pt x="267770" y="437405"/>
                </a:lnTo>
                <a:cubicBezTo>
                  <a:pt x="264967" y="447219"/>
                  <a:pt x="261462" y="456331"/>
                  <a:pt x="256555" y="464743"/>
                </a:cubicBezTo>
                <a:lnTo>
                  <a:pt x="267070" y="496988"/>
                </a:lnTo>
                <a:lnTo>
                  <a:pt x="242536" y="522222"/>
                </a:lnTo>
                <a:lnTo>
                  <a:pt x="209590" y="511007"/>
                </a:lnTo>
                <a:cubicBezTo>
                  <a:pt x="201178" y="515914"/>
                  <a:pt x="192066" y="519419"/>
                  <a:pt x="182252" y="522222"/>
                </a:cubicBezTo>
                <a:lnTo>
                  <a:pt x="166831" y="553065"/>
                </a:lnTo>
                <a:lnTo>
                  <a:pt x="131782" y="553065"/>
                </a:lnTo>
                <a:lnTo>
                  <a:pt x="116361" y="522222"/>
                </a:lnTo>
                <a:cubicBezTo>
                  <a:pt x="106547" y="519419"/>
                  <a:pt x="97435" y="515914"/>
                  <a:pt x="89023" y="511007"/>
                </a:cubicBezTo>
                <a:lnTo>
                  <a:pt x="56078" y="521522"/>
                </a:lnTo>
                <a:lnTo>
                  <a:pt x="31544" y="496988"/>
                </a:lnTo>
                <a:lnTo>
                  <a:pt x="42058" y="464042"/>
                </a:lnTo>
                <a:cubicBezTo>
                  <a:pt x="37151" y="455630"/>
                  <a:pt x="33647" y="446518"/>
                  <a:pt x="30843" y="436704"/>
                </a:cubicBezTo>
                <a:lnTo>
                  <a:pt x="0" y="421283"/>
                </a:lnTo>
                <a:lnTo>
                  <a:pt x="0" y="386234"/>
                </a:lnTo>
                <a:lnTo>
                  <a:pt x="30843" y="370813"/>
                </a:lnTo>
                <a:cubicBezTo>
                  <a:pt x="33647" y="361700"/>
                  <a:pt x="37151" y="351887"/>
                  <a:pt x="42058" y="343475"/>
                </a:cubicBezTo>
                <a:lnTo>
                  <a:pt x="31544" y="310530"/>
                </a:lnTo>
                <a:lnTo>
                  <a:pt x="56078" y="285996"/>
                </a:lnTo>
                <a:lnTo>
                  <a:pt x="89023" y="297211"/>
                </a:lnTo>
                <a:cubicBezTo>
                  <a:pt x="97435" y="292304"/>
                  <a:pt x="106547" y="288800"/>
                  <a:pt x="116361" y="285996"/>
                </a:cubicBezTo>
                <a:close/>
                <a:moveTo>
                  <a:pt x="307727" y="96734"/>
                </a:moveTo>
                <a:cubicBezTo>
                  <a:pt x="278987" y="96734"/>
                  <a:pt x="255154" y="120567"/>
                  <a:pt x="255154" y="149307"/>
                </a:cubicBezTo>
                <a:cubicBezTo>
                  <a:pt x="255154" y="178046"/>
                  <a:pt x="278286" y="201879"/>
                  <a:pt x="307727" y="201879"/>
                </a:cubicBezTo>
                <a:cubicBezTo>
                  <a:pt x="336466" y="201879"/>
                  <a:pt x="360299" y="178046"/>
                  <a:pt x="360299" y="149307"/>
                </a:cubicBezTo>
                <a:cubicBezTo>
                  <a:pt x="360299" y="120567"/>
                  <a:pt x="337167" y="96734"/>
                  <a:pt x="307727" y="96734"/>
                </a:cubicBezTo>
                <a:close/>
                <a:moveTo>
                  <a:pt x="290202" y="0"/>
                </a:moveTo>
                <a:lnTo>
                  <a:pt x="325251" y="0"/>
                </a:lnTo>
                <a:lnTo>
                  <a:pt x="340672" y="30843"/>
                </a:lnTo>
                <a:cubicBezTo>
                  <a:pt x="350486" y="33647"/>
                  <a:pt x="359598" y="37151"/>
                  <a:pt x="368010" y="42058"/>
                </a:cubicBezTo>
                <a:lnTo>
                  <a:pt x="400956" y="30843"/>
                </a:lnTo>
                <a:lnTo>
                  <a:pt x="426190" y="56078"/>
                </a:lnTo>
                <a:lnTo>
                  <a:pt x="414975" y="89023"/>
                </a:lnTo>
                <a:cubicBezTo>
                  <a:pt x="419882" y="97435"/>
                  <a:pt x="423387" y="106547"/>
                  <a:pt x="426190" y="116361"/>
                </a:cubicBezTo>
                <a:lnTo>
                  <a:pt x="457033" y="131782"/>
                </a:lnTo>
                <a:lnTo>
                  <a:pt x="457033" y="166831"/>
                </a:lnTo>
                <a:lnTo>
                  <a:pt x="426190" y="182252"/>
                </a:lnTo>
                <a:cubicBezTo>
                  <a:pt x="423387" y="191365"/>
                  <a:pt x="419181" y="201178"/>
                  <a:pt x="414274" y="209590"/>
                </a:cubicBezTo>
                <a:lnTo>
                  <a:pt x="425489" y="242536"/>
                </a:lnTo>
                <a:lnTo>
                  <a:pt x="400255" y="267069"/>
                </a:lnTo>
                <a:lnTo>
                  <a:pt x="367309" y="255854"/>
                </a:lnTo>
                <a:cubicBezTo>
                  <a:pt x="358897" y="260761"/>
                  <a:pt x="349785" y="264266"/>
                  <a:pt x="339971" y="267069"/>
                </a:cubicBezTo>
                <a:lnTo>
                  <a:pt x="324550" y="297912"/>
                </a:lnTo>
                <a:lnTo>
                  <a:pt x="289501" y="297912"/>
                </a:lnTo>
                <a:lnTo>
                  <a:pt x="274080" y="267069"/>
                </a:lnTo>
                <a:cubicBezTo>
                  <a:pt x="264266" y="264266"/>
                  <a:pt x="255154" y="260761"/>
                  <a:pt x="246742" y="255854"/>
                </a:cubicBezTo>
                <a:lnTo>
                  <a:pt x="213797" y="267069"/>
                </a:lnTo>
                <a:lnTo>
                  <a:pt x="189263" y="242536"/>
                </a:lnTo>
                <a:lnTo>
                  <a:pt x="200478" y="209590"/>
                </a:lnTo>
                <a:cubicBezTo>
                  <a:pt x="195571" y="201178"/>
                  <a:pt x="192067" y="192066"/>
                  <a:pt x="189263" y="182252"/>
                </a:cubicBezTo>
                <a:lnTo>
                  <a:pt x="158420" y="166831"/>
                </a:lnTo>
                <a:lnTo>
                  <a:pt x="158420" y="131782"/>
                </a:lnTo>
                <a:lnTo>
                  <a:pt x="189263" y="116361"/>
                </a:lnTo>
                <a:cubicBezTo>
                  <a:pt x="192067" y="106547"/>
                  <a:pt x="195571" y="97435"/>
                  <a:pt x="200478" y="89023"/>
                </a:cubicBezTo>
                <a:lnTo>
                  <a:pt x="189263" y="56078"/>
                </a:lnTo>
                <a:lnTo>
                  <a:pt x="214498" y="30843"/>
                </a:lnTo>
                <a:lnTo>
                  <a:pt x="247443" y="42058"/>
                </a:lnTo>
                <a:cubicBezTo>
                  <a:pt x="255855" y="37151"/>
                  <a:pt x="264967" y="33647"/>
                  <a:pt x="274781" y="30843"/>
                </a:cubicBezTo>
                <a:close/>
              </a:path>
            </a:pathLst>
          </a:custGeom>
          <a:solidFill>
            <a:schemeClr val="accent2"/>
          </a:solidFill>
          <a:ln w="6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5A6FA-4BB0-4505-8130-2F51A38D5076}"/>
              </a:ext>
            </a:extLst>
          </p:cNvPr>
          <p:cNvSpPr txBox="1"/>
          <p:nvPr/>
        </p:nvSpPr>
        <p:spPr>
          <a:xfrm>
            <a:off x="5316824" y="6665626"/>
            <a:ext cx="6875176" cy="3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9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Brenneis</a:t>
            </a:r>
            <a:r>
              <a:rPr lang="en-US" altLang="ko-KR" sz="900" b="0" i="0" dirty="0">
                <a:solidFill>
                  <a:schemeClr val="tx1">
                    <a:alpha val="80000"/>
                  </a:schemeClr>
                </a:solidFill>
                <a:effectLst/>
              </a:rPr>
              <a:t>, A., et al. "Comparison of one and two-equation models for traffic flow calculations." </a:t>
            </a:r>
            <a:r>
              <a:rPr lang="en-US" altLang="ko-KR" sz="900" b="0" i="1" dirty="0">
                <a:solidFill>
                  <a:schemeClr val="tx1">
                    <a:alpha val="80000"/>
                  </a:schemeClr>
                </a:solidFill>
                <a:effectLst/>
              </a:rPr>
              <a:t>Fluid Dynamics Conference</a:t>
            </a:r>
            <a:r>
              <a:rPr lang="en-US" altLang="ko-KR" sz="900" b="0" i="0" dirty="0">
                <a:solidFill>
                  <a:schemeClr val="tx1">
                    <a:alpha val="80000"/>
                  </a:schemeClr>
                </a:solidFill>
                <a:effectLst/>
              </a:rPr>
              <a:t>. 1995.</a:t>
            </a:r>
          </a:p>
        </p:txBody>
      </p:sp>
    </p:spTree>
    <p:extLst>
      <p:ext uri="{BB962C8B-B14F-4D97-AF65-F5344CB8AC3E}">
        <p14:creationId xmlns:p14="http://schemas.microsoft.com/office/powerpoint/2010/main" val="119705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2055</Words>
  <Application>Microsoft Office PowerPoint</Application>
  <PresentationFormat>와이드스크린</PresentationFormat>
  <Paragraphs>178</Paragraphs>
  <Slides>34</Slides>
  <Notes>3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9" baseType="lpstr">
      <vt:lpstr>맑은 고딕</vt:lpstr>
      <vt:lpstr>Arial</vt:lpstr>
      <vt:lpstr>Cambria Math</vt:lpstr>
      <vt:lpstr>Times New Roman</vt:lpstr>
      <vt:lpstr>Office 테마</vt:lpstr>
      <vt:lpstr>Differentiable Traffic Simulation (Student Led Lecture)</vt:lpstr>
      <vt:lpstr>Different Approaches for Traffic Simulation </vt:lpstr>
      <vt:lpstr>Microscopic Approach</vt:lpstr>
      <vt:lpstr>Macroscopic Approach</vt:lpstr>
      <vt:lpstr>PowerPoint 프레젠테이션</vt:lpstr>
      <vt:lpstr>Macroscopic Models</vt:lpstr>
      <vt:lpstr>State</vt:lpstr>
      <vt:lpstr>Fundamental Diagram</vt:lpstr>
      <vt:lpstr>History of Macroscopic Traffic Models</vt:lpstr>
      <vt:lpstr>LWR Model</vt:lpstr>
      <vt:lpstr>PW Model</vt:lpstr>
      <vt:lpstr>ARZ Model</vt:lpstr>
      <vt:lpstr>Related Work (1)</vt:lpstr>
      <vt:lpstr>ARZ Model: Conservative Form</vt:lpstr>
      <vt:lpstr>ARZ Model: Conservative Form</vt:lpstr>
      <vt:lpstr>Solution: Finite Volume Method</vt:lpstr>
      <vt:lpstr>Solution: Finite Volume Method</vt:lpstr>
      <vt:lpstr>Solution: Finite Volume Method</vt:lpstr>
      <vt:lpstr>Solution: Finite Volume Method</vt:lpstr>
      <vt:lpstr>Solution: Finite Volume Method</vt:lpstr>
      <vt:lpstr>Solution: Finite Volume Method</vt:lpstr>
      <vt:lpstr>Forward Simulation: Single Vehicle</vt:lpstr>
      <vt:lpstr>Forward Simulation: Single Vehicle</vt:lpstr>
      <vt:lpstr>Forward Simulation: Multiple Vehicles</vt:lpstr>
      <vt:lpstr>Forward Simulation: Multiple Vehicles</vt:lpstr>
      <vt:lpstr>Related Work (2)</vt:lpstr>
      <vt:lpstr>Hybrid Simulation</vt:lpstr>
      <vt:lpstr>Conversion (Micro to Macro)</vt:lpstr>
      <vt:lpstr>Conversion (Macro to Micro)</vt:lpstr>
      <vt:lpstr>Poisson Process: Homogeneous</vt:lpstr>
      <vt:lpstr>Poisson Process: Inhomogeneous</vt:lpstr>
      <vt:lpstr>Poisson Process: Inhomogeneous</vt:lpstr>
      <vt:lpstr>Flux Capacitors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Traffic Simulation</dc:title>
  <dc:creator>손상현</dc:creator>
  <cp:lastModifiedBy>손상현</cp:lastModifiedBy>
  <cp:revision>549</cp:revision>
  <dcterms:created xsi:type="dcterms:W3CDTF">2021-10-20T15:48:53Z</dcterms:created>
  <dcterms:modified xsi:type="dcterms:W3CDTF">2021-11-07T23:09:02Z</dcterms:modified>
</cp:coreProperties>
</file>