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3" r:id="rId3"/>
    <p:sldId id="274" r:id="rId4"/>
    <p:sldId id="275" r:id="rId5"/>
    <p:sldId id="267" r:id="rId6"/>
    <p:sldId id="268" r:id="rId7"/>
    <p:sldId id="277" r:id="rId8"/>
    <p:sldId id="258" r:id="rId9"/>
    <p:sldId id="260" r:id="rId10"/>
    <p:sldId id="279" r:id="rId11"/>
    <p:sldId id="261" r:id="rId12"/>
    <p:sldId id="262" r:id="rId13"/>
    <p:sldId id="280" r:id="rId14"/>
    <p:sldId id="264" r:id="rId15"/>
    <p:sldId id="266" r:id="rId16"/>
    <p:sldId id="265" r:id="rId17"/>
    <p:sldId id="263" r:id="rId18"/>
    <p:sldId id="269" r:id="rId19"/>
    <p:sldId id="281" r:id="rId20"/>
    <p:sldId id="270" r:id="rId21"/>
    <p:sldId id="284" r:id="rId22"/>
    <p:sldId id="257" r:id="rId23"/>
    <p:sldId id="282" r:id="rId24"/>
    <p:sldId id="283" r:id="rId25"/>
    <p:sldId id="271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474F"/>
    <a:srgbClr val="2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2710F-5101-0247-8DDC-538CBB30AE51}" v="1116" dt="2021-11-04T05:32:38.398"/>
    <p1510:client id="{58A2A880-B2D4-91AC-C88E-5B7A0E93EA32}" v="1" dt="2021-11-04T16:20:50.394"/>
    <p1510:client id="{73E8C65E-77CA-4DDE-B861-676589378399}" v="6" dt="2021-11-04T16:19:56.8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7F301-31B7-D046-9AE2-A6FCB3AFBCF5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36F20-6752-7040-A4C2-C4170A918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4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36F20-6752-7040-A4C2-C4170A9181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05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236F20-6752-7040-A4C2-C4170A9181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7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B142-1A63-5A4D-80DC-8222F8BE2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DF788B-4A19-A04B-ADD5-C4C03FDCA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EDC29-CF7E-124B-977A-FE77E020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16CCD-B5B4-FA4B-A9F4-11E13C46D7B9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83848-40B2-7349-A306-3BC5D6D5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A20987-2BBA-1143-910A-939686DB6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5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0FD07-935A-7741-850F-A8C64C10D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956F2D-7421-294E-9C01-CBEBA0275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AB01E-B26F-0440-B00E-E6A18B59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499B-9C74-644E-A2BE-01F72AEB5AE5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862DD-6F45-0441-B16D-FA042FD1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B6328-D4AD-1348-BF2D-5645BF1FB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2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6B6898-5657-9E41-9D5C-949B59452F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86DF4-B543-0C4F-8131-9CDCA5BC2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B1180-C8E6-D34E-975A-A76F4C693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D2E35-9F97-344B-BB18-D379E6A85762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9BB309-0CF6-F843-8001-8D79E37EA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5A6FD-3D4D-7442-993A-EB874D59C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8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1CCB-3A76-0340-85FC-42FC86356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4492-4A1D-9F4F-A618-9E0C02C90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04EAA-9B47-9C4F-ACFB-66C65161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B7DF-B793-AB4E-B7EF-CB17CBF64757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6B717-9953-F54B-9F6D-DC6048E8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D4DC9-4E24-DB41-8B83-608655DBA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45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E72A-9D60-4346-B990-23A0A510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DAA43-1739-D24C-8E1B-27BB80530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C11DF-133C-0042-87F2-30C0023CB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EABF-0234-BB4E-9838-74CA253B8EEF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D84EE-0C10-2845-8D6A-15B9992E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19191-04BB-8D49-9051-625B1873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4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C6D97-DD8E-EA41-9265-701C9C275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464A4-3F96-C946-9F14-4A9A3E98F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0939-C398-2844-8659-F09282B62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39468-1BF1-0146-9563-6846DA5A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B1F6-9790-984D-91D4-DE2592AAC88B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7FC3E-6C55-FF4E-9D2C-4F9C01BF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9811FC-4DE6-774D-BBEC-4ADB7814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1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EF4FD-0AA5-8A4F-836C-4D1B9984E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565C2-A26E-CC43-9BBF-6ACA1AC43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02EB2-AABC-C548-B65E-FE693CA89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A7AE9-E1C8-974D-886D-419E574D2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6B99CA-EB11-3147-AA34-D9FECA01A1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85E4DE-5195-194D-AD6B-B8A7B882C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7B168-63EE-AC4D-8C42-F1E918B28433}" type="datetime1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68651-B34A-554C-94FC-D2C73DF1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C648E4-7EE6-7A41-82C0-E8D8572EA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3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B23A5-4D99-4347-9B47-2D17FD895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1C7BB9-0774-8D43-9CA4-BE52D2B90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FC27-9994-AD43-9FE9-3813E39C29B7}" type="datetime1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1C8F88-8F17-BC40-ABB0-BB51F35D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8CF0F-1E25-3E42-844E-587AA0D5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9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D973A-6B98-2041-8C4A-F078E995A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9FEFC-CCD4-494F-8EC2-84FB316D3F97}" type="datetime1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0F5D8-00E5-DB42-9C67-FD2246DF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DBADB-1C32-6240-8635-3FC6015D8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B7EE-DE24-8C4E-A6A1-A545DFAC4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49680-3FE4-FB4D-B3CF-7D3554084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E5589-47CC-E24E-851E-9E379D7D6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12658-C512-974F-BB92-4654FE130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2BA69-0612-F942-81B3-E98CA028EC49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35BA6-AB70-9C4C-8345-5A297123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B85C2-DFBE-F842-8313-74D09762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98BCF-24F4-6E46-97A7-A8AB56C38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9490A-72D4-AD4B-A4F5-8384444A26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7A731E-807A-9141-B49C-20119B09F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792722-A1CB-DC4D-898B-4447D5194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3C1A1-0A6F-ED4A-BC97-ACAEB1305672}" type="datetime1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12ED3E-8CBE-9D49-8E26-4BADC8C61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9477D-9149-884F-8E04-B693F8B9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1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594FA-72A7-1845-8014-5B792E09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26932-39E8-8948-8E2E-E8996A5D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7449-CCD8-7141-B746-61B01AAAB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EC88E-99B4-3C41-8936-44A305B18120}" type="datetime1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7A776-06F5-B54B-BC91-E12AFA19A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EA68F-20FC-884F-B3BE-877A1F98D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56E0F-2C0D-0649-8A93-F83AA631D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9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Jsu772Sqcg?feature=oembed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D2216-1257-7F4E-B5FC-0C9968452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221" y="1122363"/>
            <a:ext cx="11537245" cy="2387600"/>
          </a:xfrm>
        </p:spPr>
        <p:txBody>
          <a:bodyPr>
            <a:normAutofit fontScale="90000"/>
          </a:bodyPr>
          <a:lstStyle/>
          <a:p>
            <a:r>
              <a:rPr lang="en-US" err="1">
                <a:solidFill>
                  <a:schemeClr val="bg1"/>
                </a:solidFill>
                <a:latin typeface="Avenir Next" panose="020B0503020202020204" pitchFamily="34" charset="0"/>
              </a:rPr>
              <a:t>Pontryagin</a:t>
            </a:r>
            <a:r>
              <a:rPr lang="en-US">
                <a:solidFill>
                  <a:schemeClr val="bg1"/>
                </a:solidFill>
                <a:latin typeface="Avenir Next" panose="020B0503020202020204" pitchFamily="34" charset="0"/>
              </a:rPr>
              <a:t> Differentiable Programming and Multi-agent Collision Avoidance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98971-AF73-7540-A49C-AC82BD0AF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8555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CACACA"/>
                </a:solidFill>
                <a:latin typeface="Verdana"/>
                <a:ea typeface="Verdana"/>
                <a:cs typeface="Verdana" panose="020B0604030504040204" pitchFamily="34" charset="0"/>
              </a:rPr>
              <a:t>Senthil Hariharan Arul</a:t>
            </a:r>
            <a:endParaRPr lang="en-US" b="0" i="0" u="none" strike="noStrike">
              <a:solidFill>
                <a:srgbClr val="000000"/>
              </a:solidFill>
              <a:effectLst/>
              <a:latin typeface="Verdana"/>
              <a:ea typeface="Verdana"/>
              <a:cs typeface="Verdana" panose="020B0604030504040204" pitchFamily="34" charset="0"/>
            </a:endParaRPr>
          </a:p>
          <a:p>
            <a:r>
              <a:rPr lang="en-US"/>
              <a:t>CMSC 838B 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5554E0-AC45-AE4D-8F23-41E62533AFDD}"/>
              </a:ext>
            </a:extLst>
          </p:cNvPr>
          <p:cNvSpPr/>
          <p:nvPr/>
        </p:nvSpPr>
        <p:spPr>
          <a:xfrm>
            <a:off x="3048000" y="28288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C9E3E-767A-4C4E-AC6F-89B8D2F9038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 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669EAF-72F2-A244-842E-04399AC9F78C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 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A16DAE-E568-6149-941A-FAB958B4933D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 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21482F-9F2D-224F-9AA1-461C199C168F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23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EA33-9FED-C340-9775-C9895F84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813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Pontryagin</a:t>
            </a:r>
            <a:r>
              <a:rPr lang="en-US" b="1">
                <a:solidFill>
                  <a:schemeClr val="bg1"/>
                </a:solidFill>
              </a:rPr>
              <a:t> Differentiable Programming*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8648-26A2-DB42-A226-CCA860B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6E0AF2-FA00-4967-ABE1-495E32C75331}"/>
              </a:ext>
            </a:extLst>
          </p:cNvPr>
          <p:cNvSpPr txBox="1"/>
          <p:nvPr/>
        </p:nvSpPr>
        <p:spPr>
          <a:xfrm>
            <a:off x="687897" y="6400412"/>
            <a:ext cx="9974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*</a:t>
            </a:r>
            <a:r>
              <a:rPr lang="en-US" sz="1200" err="1">
                <a:solidFill>
                  <a:schemeClr val="bg1"/>
                </a:solidFill>
              </a:rPr>
              <a:t>Jin</a:t>
            </a:r>
            <a:r>
              <a:rPr lang="en-US" sz="1200">
                <a:solidFill>
                  <a:schemeClr val="bg1"/>
                </a:solidFill>
              </a:rPr>
              <a:t>, W., Wang, Z., Yang, Z., &amp; </a:t>
            </a:r>
            <a:r>
              <a:rPr lang="en-US" sz="1200" err="1">
                <a:solidFill>
                  <a:schemeClr val="bg1"/>
                </a:solidFill>
              </a:rPr>
              <a:t>Mou</a:t>
            </a:r>
            <a:r>
              <a:rPr lang="en-US" sz="1200">
                <a:solidFill>
                  <a:schemeClr val="bg1"/>
                </a:solidFill>
              </a:rPr>
              <a:t>, S. (2020). </a:t>
            </a:r>
            <a:r>
              <a:rPr lang="en-US" sz="1200" err="1">
                <a:solidFill>
                  <a:schemeClr val="bg1"/>
                </a:solidFill>
              </a:rPr>
              <a:t>Pontryagin</a:t>
            </a:r>
            <a:r>
              <a:rPr lang="en-US" sz="1200">
                <a:solidFill>
                  <a:schemeClr val="bg1"/>
                </a:solidFill>
              </a:rPr>
              <a:t> Differentiable Programming: An End-to-End Learning and Control Framework. </a:t>
            </a:r>
            <a:r>
              <a:rPr lang="en-US" sz="1200" i="1" err="1">
                <a:solidFill>
                  <a:schemeClr val="bg1"/>
                </a:solidFill>
              </a:rPr>
              <a:t>ArXiv</a:t>
            </a:r>
            <a:r>
              <a:rPr lang="en-US" sz="1200" i="1">
                <a:solidFill>
                  <a:schemeClr val="bg1"/>
                </a:solidFill>
              </a:rPr>
              <a:t>, abs/1912.12970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4180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4A40-10A6-7340-A6D7-7E30677E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bg1"/>
                </a:solidFill>
              </a:rPr>
              <a:t>Pontryagin</a:t>
            </a:r>
            <a:r>
              <a:rPr lang="en-US">
                <a:solidFill>
                  <a:schemeClr val="bg1"/>
                </a:solidFill>
              </a:rPr>
              <a:t> Differential Programming		   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3663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Consider the following system (in discrete time)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r>
                  <a:rPr lang="en-US" sz="2000" b="0">
                    <a:solidFill>
                      <a:schemeClr val="bg1"/>
                    </a:solidFill>
                  </a:rPr>
                  <a:t>        Dynamics: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sz="2000" b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000" b="0">
                    <a:solidFill>
                      <a:schemeClr val="bg1"/>
                    </a:solidFill>
                  </a:rPr>
                  <a:t>Control Policy: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sz="2000" b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b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The control policy is parameterized by a tunable set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>
                    <a:solidFill>
                      <a:schemeClr val="bg1"/>
                    </a:solidFill>
                  </a:rPr>
                  <a:t>, could be the weights of a network. </a:t>
                </a:r>
              </a:p>
              <a:p>
                <a:pPr marL="0" indent="0">
                  <a:buNone/>
                </a:pPr>
                <a:endParaRPr lang="en-US" sz="20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b="0" u="sng">
                    <a:solidFill>
                      <a:schemeClr val="bg1"/>
                    </a:solidFill>
                  </a:rPr>
                  <a:t>Loss function (or objective): </a:t>
                </a:r>
              </a:p>
              <a:p>
                <a:pPr marL="0" indent="0">
                  <a:buNone/>
                </a:pPr>
                <a:endParaRPr lang="en-US" sz="2000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p>
                              </m:sSub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Here,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bg1"/>
                    </a:solidFill>
                  </a:rPr>
                  <a:t> is instantaneous cost at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bg1"/>
                    </a:solidFill>
                  </a:rPr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chemeClr val="bg1"/>
                    </a:solidFill>
                  </a:rPr>
                  <a:t> is the terminal cost.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36630"/>
              </a:xfrm>
              <a:blipFill>
                <a:blip r:embed="rId2"/>
                <a:stretch>
                  <a:fillRect l="-638" t="-1374" b="-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04EEF-8B64-5941-9720-E68AB6D31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5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A4A40-10A6-7340-A6D7-7E30677E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solidFill>
                  <a:schemeClr val="bg1"/>
                </a:solidFill>
              </a:rPr>
              <a:t>Pontryagin</a:t>
            </a:r>
            <a:r>
              <a:rPr lang="en-US">
                <a:solidFill>
                  <a:schemeClr val="bg1"/>
                </a:solidFill>
              </a:rPr>
              <a:t> Differential Programming		   2/2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0210101" cy="4351338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Parameter tuning through gradient descent</a:t>
                </a:r>
              </a:p>
              <a:p>
                <a:pPr marL="0" indent="0">
                  <a:buNone/>
                </a:pPr>
                <a:endParaRPr lang="en-US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f>
                        <m:f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b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b="0">
                    <a:solidFill>
                      <a:schemeClr val="bg1"/>
                    </a:solidFill>
                  </a:rPr>
                  <a:t>We know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b="0">
                    <a:solidFill>
                      <a:schemeClr val="bg1"/>
                    </a:solidFill>
                  </a:rPr>
                  <a:t>, thus the derivate of loss </a:t>
                </a:r>
                <a:r>
                  <a:rPr lang="en-US" b="0" err="1">
                    <a:solidFill>
                      <a:schemeClr val="bg1"/>
                    </a:solidFill>
                  </a:rPr>
                  <a:t>w.r.t</a:t>
                </a:r>
                <a:r>
                  <a:rPr lang="en-US" b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b="0">
                    <a:solidFill>
                      <a:schemeClr val="bg1"/>
                    </a:solidFill>
                  </a:rPr>
                  <a:t> can be written as</a:t>
                </a:r>
              </a:p>
              <a:p>
                <a:pPr marL="0" indent="0">
                  <a:buNone/>
                </a:pPr>
                <a:endParaRPr lang="en-US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den>
                      </m:f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</m:sSub>
                        </m:sub>
                      </m:sSub>
                      <m:f>
                        <m:f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𝜉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sSub>
                        <m:sSubPr>
                          <m:ctrlP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In the backward pass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are easily computed from the loss function. The main challenge is to compute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0210101" cy="4351338"/>
              </a:xfrm>
              <a:blipFill>
                <a:blip r:embed="rId2"/>
                <a:stretch>
                  <a:fillRect l="-597" t="-2521" r="-896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47094-4281-4B48-9D8C-497D4227A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92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97EA33-9FED-C340-9775-C9895F846E8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306813"/>
                <a:ext cx="10515600" cy="1325563"/>
              </a:xfrm>
            </p:spPr>
            <p:txBody>
              <a:bodyPr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Computing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endParaRPr lang="en-US" b="1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97EA33-9FED-C340-9775-C9895F846E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306813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8648-26A2-DB42-A226-CCA860B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41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8A4A40-10A6-7340-A6D7-7E30677E86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>
                    <a:solidFill>
                      <a:schemeClr val="bg1"/>
                    </a:solidFill>
                  </a:rPr>
                  <a:t>Computing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							   1/4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8A4A40-10A6-7340-A6D7-7E30677E86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r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 sz="2000">
                    <a:solidFill>
                      <a:schemeClr val="bg1"/>
                    </a:solidFill>
                  </a:rPr>
                  <a:t> is analytically solved using Differential PMP and auxiliary control system.</a:t>
                </a:r>
              </a:p>
              <a:p>
                <a:pPr marL="0" indent="0">
                  <a:buNone/>
                </a:pPr>
                <a:endParaRPr lang="en-US" sz="20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The Hamiltonian in this case is written as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0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d>
                      </m:e>
                      <m:sup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b>
                      <m:sSubPr>
                        <m:ctrlP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0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PMP conditions:</a:t>
                </a:r>
              </a:p>
              <a:p>
                <a:pPr marL="0" indent="0">
                  <a:buNone/>
                </a:pPr>
                <a:endParaRPr lang="en-US" sz="1800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800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C0434-598B-044F-A63F-C5E27345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378887-5B78-4A4E-BDB3-84CB2C2A708E}"/>
                  </a:ext>
                </a:extLst>
              </p:cNvPr>
              <p:cNvSpPr txBox="1"/>
              <p:nvPr/>
            </p:nvSpPr>
            <p:spPr>
              <a:xfrm>
                <a:off x="4102347" y="3576448"/>
                <a:ext cx="3784113" cy="30506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 b="0">
                    <a:solidFill>
                      <a:schemeClr val="bg1"/>
                    </a:solidFill>
                  </a:rPr>
                  <a:t>(1)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endParaRPr lang="en-US" b="0">
                  <a:solidFill>
                    <a:schemeClr val="bg1"/>
                  </a:solidFill>
                </a:endParaRPr>
              </a:p>
              <a:p>
                <a:pPr algn="just"/>
                <a:r>
                  <a:rPr lang="en-US" b="0">
                    <a:solidFill>
                      <a:schemeClr val="bg1"/>
                    </a:solidFill>
                  </a:rPr>
                  <a:t>(2) 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r>
                  <a:rPr lang="en-US" b="0">
                    <a:solidFill>
                      <a:schemeClr val="bg1"/>
                    </a:solidFill>
                  </a:rPr>
                  <a:t>(3)	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r>
                  <a:rPr lang="en-US" b="0">
                    <a:solidFill>
                      <a:schemeClr val="bg1"/>
                    </a:solidFill>
                  </a:rPr>
                  <a:t>(4)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p>
                    </m:sSubSup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den>
                    </m:f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endParaRPr lang="en-US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378887-5B78-4A4E-BDB3-84CB2C2A7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2347" y="3576448"/>
                <a:ext cx="3784113" cy="3050643"/>
              </a:xfrm>
              <a:prstGeom prst="rect">
                <a:avLst/>
              </a:prstGeom>
              <a:blipFill>
                <a:blip r:embed="rId4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ame 5">
            <a:extLst>
              <a:ext uri="{FF2B5EF4-FFF2-40B4-BE49-F238E27FC236}">
                <a16:creationId xmlns:a16="http://schemas.microsoft.com/office/drawing/2014/main" id="{62171CCB-D662-5A40-B1C1-C5AE1849D6CF}"/>
              </a:ext>
            </a:extLst>
          </p:cNvPr>
          <p:cNvSpPr/>
          <p:nvPr/>
        </p:nvSpPr>
        <p:spPr>
          <a:xfrm>
            <a:off x="3943927" y="3509818"/>
            <a:ext cx="4137891" cy="2983057"/>
          </a:xfrm>
          <a:prstGeom prst="frame">
            <a:avLst>
              <a:gd name="adj1" fmla="val 15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3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8A4A40-10A6-7340-A6D7-7E30677E86C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Computing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							   2/4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8A4A40-10A6-7340-A6D7-7E30677E86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r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sz="1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 is analytically solved using Differential PMP and auxiliary control system.</a:t>
                </a:r>
              </a:p>
              <a:p>
                <a:pPr marL="0" indent="0">
                  <a:buNone/>
                </a:pPr>
                <a:endParaRPr lang="en-US" sz="16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1600">
                    <a:solidFill>
                      <a:schemeClr val="bg1"/>
                    </a:solidFill>
                  </a:rPr>
                  <a:t>Differentiating PMP conditions </a:t>
                </a:r>
                <a:r>
                  <a:rPr lang="en-US" sz="1600" err="1">
                    <a:solidFill>
                      <a:schemeClr val="bg1"/>
                    </a:solidFill>
                  </a:rPr>
                  <a:t>w.r.t</a:t>
                </a:r>
                <a:r>
                  <a:rPr lang="en-US" sz="16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600">
                    <a:solidFill>
                      <a:schemeClr val="bg1"/>
                    </a:solidFill>
                  </a:rPr>
                  <a:t>:</a:t>
                </a:r>
              </a:p>
              <a:p>
                <a:pPr marL="0" indent="0">
                  <a:buNone/>
                </a:pPr>
                <a:endParaRPr lang="en-US" sz="1600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F97240-F1FC-B344-8449-4075B3FF37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05136-8357-F54B-AD93-D92A90D60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D1FED6-C2C8-4748-8737-08C807F506C0}"/>
                  </a:ext>
                </a:extLst>
              </p:cNvPr>
              <p:cNvSpPr txBox="1"/>
              <p:nvPr/>
            </p:nvSpPr>
            <p:spPr>
              <a:xfrm>
                <a:off x="3182211" y="3234351"/>
                <a:ext cx="5162567" cy="30323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just"/>
                <a:r>
                  <a:rPr lang="en-US">
                    <a:solidFill>
                      <a:schemeClr val="bg1"/>
                    </a:solidFill>
                  </a:rPr>
                  <a:t>(1)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endParaRPr lang="en-US">
                  <a:solidFill>
                    <a:schemeClr val="bg1"/>
                  </a:solidFill>
                </a:endParaRPr>
              </a:p>
              <a:p>
                <a:pPr algn="just"/>
                <a:r>
                  <a:rPr lang="en-US">
                    <a:solidFill>
                      <a:schemeClr val="bg1"/>
                    </a:solidFill>
                  </a:rPr>
                  <a:t>(2)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𝑥𝑢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𝑥𝑒</m:t>
                        </m:r>
                      </m:sup>
                    </m:sSubSup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(3) 	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𝑢𝑥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𝑢𝑢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𝑢𝑒</m:t>
                        </m:r>
                      </m:sup>
                    </m:sSubSup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(4) 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𝑥𝑥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  <m:r>
                      <a:rPr lang="en-US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𝑥𝑒</m:t>
                        </m:r>
                      </m:sup>
                    </m:sSubSup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r"/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D1FED6-C2C8-4748-8737-08C807F5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2211" y="3234351"/>
                <a:ext cx="5162567" cy="3032305"/>
              </a:xfrm>
              <a:prstGeom prst="rect">
                <a:avLst/>
              </a:prstGeom>
              <a:blipFill>
                <a:blip r:embed="rId4"/>
                <a:stretch>
                  <a:fillRect l="-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ame 6">
            <a:extLst>
              <a:ext uri="{FF2B5EF4-FFF2-40B4-BE49-F238E27FC236}">
                <a16:creationId xmlns:a16="http://schemas.microsoft.com/office/drawing/2014/main" id="{056DFE3B-DBD4-CD4E-B27B-ADED1B2A19D4}"/>
              </a:ext>
            </a:extLst>
          </p:cNvPr>
          <p:cNvSpPr/>
          <p:nvPr/>
        </p:nvSpPr>
        <p:spPr>
          <a:xfrm>
            <a:off x="2863273" y="3140364"/>
            <a:ext cx="5671127" cy="3036599"/>
          </a:xfrm>
          <a:prstGeom prst="frame">
            <a:avLst>
              <a:gd name="adj1" fmla="val 21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31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613472-FA69-E94A-ABC8-5DA08AEE366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Computing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							   3/4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B613472-FA69-E94A-ABC8-5DA08AEE3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r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212AE5-316D-FB4A-8E62-B99C13BB28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>
                    <a:solidFill>
                      <a:schemeClr val="bg1"/>
                    </a:solidFill>
                  </a:rPr>
                  <a:t>We observe that the differential PMP equation are similar to the original PMP equations. </a:t>
                </a:r>
              </a:p>
              <a:p>
                <a:r>
                  <a:rPr lang="en-US" sz="2400">
                    <a:solidFill>
                      <a:schemeClr val="bg1"/>
                    </a:solidFill>
                  </a:rPr>
                  <a:t>Thus, the can be assumed to be the PDP equations for an auxiliary control system given by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𝑎𝑛𝑑</m:t>
                      </m:r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2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r>
                            <a:rPr lang="en-US" sz="2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212AE5-316D-FB4A-8E62-B99C13BB28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961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FFFBE53-7B76-8A46-A6C2-BB7CEBEFF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50" y="4394200"/>
            <a:ext cx="9690100" cy="19177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0C6EF-3010-0148-AFA3-2E86EADA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90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04203B-01D5-9746-9797-3A6E5F3BFE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can be computed by iteratively integrating and is the PMP solution to the auxiliary control system.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E04203B-01D5-9746-9797-3A6E5F3BFE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r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C1710A0-4727-6441-A01D-81584D1D7C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52279"/>
                <a:ext cx="10515600" cy="132556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>
                    <a:solidFill>
                      <a:schemeClr val="bg1"/>
                    </a:solidFill>
                  </a:rPr>
                  <a:t>Computing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𝜉</m:t>
                        </m:r>
                      </m:num>
                      <m:den>
                        <m:r>
                          <a:rPr lang="en-US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𝜕𝜃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							   4/4</a:t>
                </a:r>
              </a:p>
            </p:txBody>
          </p:sp>
        </mc:Choice>
        <mc:Fallback xmlns=""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FC1710A0-4727-6441-A01D-81584D1D7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52279"/>
                <a:ext cx="10515600" cy="1325563"/>
              </a:xfrm>
              <a:prstGeom prst="rect">
                <a:avLst/>
              </a:prstGeom>
              <a:blipFill>
                <a:blip r:embed="rId3"/>
                <a:stretch>
                  <a:fillRect l="-2377" r="-1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1B0EB58-9772-C246-9667-5FAE3BFDA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83" y="3133186"/>
            <a:ext cx="6094123" cy="21977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9990A3-8F29-8542-996D-86063787B294}"/>
              </a:ext>
            </a:extLst>
          </p:cNvPr>
          <p:cNvSpPr txBox="1"/>
          <p:nvPr/>
        </p:nvSpPr>
        <p:spPr>
          <a:xfrm>
            <a:off x="1555982" y="5433015"/>
            <a:ext cx="3464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Illustration of the parameter tuning through analytical gradients and auxiliary control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A5C3CA-135C-5742-AFC4-DFE9956D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BFDE01-10E2-C04C-B2CA-5C02B6AF19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668" y="3133186"/>
            <a:ext cx="5356563" cy="2197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5DEA1C-362D-3D40-9984-9ADF2159DF14}"/>
              </a:ext>
            </a:extLst>
          </p:cNvPr>
          <p:cNvSpPr txBox="1"/>
          <p:nvPr/>
        </p:nvSpPr>
        <p:spPr>
          <a:xfrm>
            <a:off x="8610600" y="5428152"/>
            <a:ext cx="7521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1196394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CDE9-0547-D741-AFB0-3830D59F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381A8-8B3B-A045-B59D-CE6CB92C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Online Media 4" descr="6 DoF rocket powered landing control">
            <a:hlinkClick r:id="" action="ppaction://media"/>
            <a:extLst>
              <a:ext uri="{FF2B5EF4-FFF2-40B4-BE49-F238E27FC236}">
                <a16:creationId xmlns:a16="http://schemas.microsoft.com/office/drawing/2014/main" id="{B34BD62B-F353-3A48-9548-3D92302330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49728" y="1906778"/>
            <a:ext cx="6372478" cy="3600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47538-53B9-2A4A-A018-466FEC80C136}"/>
              </a:ext>
            </a:extLst>
          </p:cNvPr>
          <p:cNvSpPr txBox="1"/>
          <p:nvPr/>
        </p:nvSpPr>
        <p:spPr>
          <a:xfrm>
            <a:off x="3830123" y="5562457"/>
            <a:ext cx="4531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Rocket landing as an optimal control problem </a:t>
            </a:r>
          </a:p>
        </p:txBody>
      </p:sp>
    </p:spTree>
    <p:extLst>
      <p:ext uri="{BB962C8B-B14F-4D97-AF65-F5344CB8AC3E}">
        <p14:creationId xmlns:p14="http://schemas.microsoft.com/office/powerpoint/2010/main" val="16583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EA33-9FED-C340-9775-C9895F84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813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Collision Avoidance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8648-26A2-DB42-A226-CCA860B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F7216-FB14-4841-9E79-80505222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133E2-DA43-974B-AD24-0B9F5058B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Optimal Control Problem</a:t>
            </a:r>
          </a:p>
          <a:p>
            <a:r>
              <a:rPr lang="en-US" err="1">
                <a:solidFill>
                  <a:schemeClr val="bg1"/>
                </a:solidFill>
              </a:rPr>
              <a:t>Pontryagin’s</a:t>
            </a:r>
            <a:r>
              <a:rPr lang="en-US">
                <a:solidFill>
                  <a:schemeClr val="bg1"/>
                </a:solidFill>
              </a:rPr>
              <a:t> Maximum Principle</a:t>
            </a:r>
          </a:p>
          <a:p>
            <a:r>
              <a:rPr lang="en-US" err="1">
                <a:solidFill>
                  <a:schemeClr val="bg1"/>
                </a:solidFill>
              </a:rPr>
              <a:t>Pontryagin</a:t>
            </a:r>
            <a:r>
              <a:rPr lang="en-US">
                <a:solidFill>
                  <a:schemeClr val="bg1"/>
                </a:solidFill>
              </a:rPr>
              <a:t> Differentiable Programming*</a:t>
            </a:r>
          </a:p>
          <a:p>
            <a:r>
              <a:rPr lang="en-US">
                <a:solidFill>
                  <a:schemeClr val="bg1"/>
                </a:solidFill>
              </a:rPr>
              <a:t>Multi-agent Collision Avoidance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41B0A-DA52-4A4D-B75F-0ABD2AE99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DEE47-335C-D243-8F02-1A71F3AA57A4}"/>
              </a:ext>
            </a:extLst>
          </p:cNvPr>
          <p:cNvSpPr txBox="1"/>
          <p:nvPr/>
        </p:nvSpPr>
        <p:spPr>
          <a:xfrm>
            <a:off x="687897" y="6400412"/>
            <a:ext cx="9974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*</a:t>
            </a:r>
            <a:r>
              <a:rPr lang="en-US" sz="1200" err="1">
                <a:solidFill>
                  <a:schemeClr val="bg1"/>
                </a:solidFill>
              </a:rPr>
              <a:t>Jin</a:t>
            </a:r>
            <a:r>
              <a:rPr lang="en-US" sz="1200">
                <a:solidFill>
                  <a:schemeClr val="bg1"/>
                </a:solidFill>
              </a:rPr>
              <a:t>, W., Wang, Z., Yang, Z., &amp; </a:t>
            </a:r>
            <a:r>
              <a:rPr lang="en-US" sz="1200" err="1">
                <a:solidFill>
                  <a:schemeClr val="bg1"/>
                </a:solidFill>
              </a:rPr>
              <a:t>Mou</a:t>
            </a:r>
            <a:r>
              <a:rPr lang="en-US" sz="1200">
                <a:solidFill>
                  <a:schemeClr val="bg1"/>
                </a:solidFill>
              </a:rPr>
              <a:t>, S. (2020). </a:t>
            </a:r>
            <a:r>
              <a:rPr lang="en-US" sz="1200" err="1">
                <a:solidFill>
                  <a:schemeClr val="bg1"/>
                </a:solidFill>
              </a:rPr>
              <a:t>Pontryagin</a:t>
            </a:r>
            <a:r>
              <a:rPr lang="en-US" sz="1200">
                <a:solidFill>
                  <a:schemeClr val="bg1"/>
                </a:solidFill>
              </a:rPr>
              <a:t> Differentiable Programming: An End-to-End Learning and Control Framework. </a:t>
            </a:r>
            <a:r>
              <a:rPr lang="en-US" sz="1200" i="1" err="1">
                <a:solidFill>
                  <a:schemeClr val="bg1"/>
                </a:solidFill>
              </a:rPr>
              <a:t>ArXiv</a:t>
            </a:r>
            <a:r>
              <a:rPr lang="en-US" sz="1200" i="1">
                <a:solidFill>
                  <a:schemeClr val="bg1"/>
                </a:solidFill>
              </a:rPr>
              <a:t>, abs/1912.12970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1869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6E60-611D-0F48-97FE-20C8209DC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Collision Avoidance						   1/2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1F2BD-F604-1645-BEF1-22C4FE267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The formulation for multi-agent collision avoidance is similar to OCP with an addition “collision avoidance” constraint.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5ECC3E3-5F6C-674A-BEB2-5D2EA9B59709}"/>
                  </a:ext>
                </a:extLst>
              </p:cNvPr>
              <p:cNvSpPr/>
              <p:nvPr/>
            </p:nvSpPr>
            <p:spPr>
              <a:xfrm>
                <a:off x="2812857" y="3122581"/>
                <a:ext cx="6566285" cy="21533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0">
                    <a:solidFill>
                      <a:schemeClr val="bg1"/>
                    </a:solidFill>
                  </a:rPr>
                  <a:t>Objective Function: 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𝜉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b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sup>
                            </m:sSubSup>
                          </m:e>
                        </m:d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b="0">
                    <a:solidFill>
                      <a:schemeClr val="bg1"/>
                    </a:solidFill>
                  </a:rPr>
                  <a:t>                Dynamics: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endParaRPr lang="en-US" b="0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 b="0">
                    <a:solidFill>
                      <a:schemeClr val="bg1"/>
                    </a:solidFill>
                  </a:rPr>
                  <a:t>Collision Avoidance:	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endParaRPr lang="en-US" b="0">
                  <a:solidFill>
                    <a:schemeClr val="bg1"/>
                  </a:solidFill>
                </a:endParaRPr>
              </a:p>
              <a:p>
                <a:pPr algn="ctr"/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 b="0">
                    <a:solidFill>
                      <a:schemeClr val="bg1"/>
                    </a:solidFill>
                  </a:rPr>
                  <a:t>         Control Policy: 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5ECC3E3-5F6C-674A-BEB2-5D2EA9B597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2857" y="3122581"/>
                <a:ext cx="6566285" cy="2153346"/>
              </a:xfrm>
              <a:prstGeom prst="rect">
                <a:avLst/>
              </a:prstGeom>
              <a:blipFill>
                <a:blip r:embed="rId2"/>
                <a:stretch>
                  <a:fillRect l="-742" t="-19263" b="-3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ame 4">
            <a:extLst>
              <a:ext uri="{FF2B5EF4-FFF2-40B4-BE49-F238E27FC236}">
                <a16:creationId xmlns:a16="http://schemas.microsoft.com/office/drawing/2014/main" id="{69808001-4771-5146-8DAC-AA93325A5443}"/>
              </a:ext>
            </a:extLst>
          </p:cNvPr>
          <p:cNvSpPr/>
          <p:nvPr/>
        </p:nvSpPr>
        <p:spPr>
          <a:xfrm>
            <a:off x="2401454" y="4294909"/>
            <a:ext cx="5948218" cy="443345"/>
          </a:xfrm>
          <a:prstGeom prst="frame">
            <a:avLst>
              <a:gd name="adj1" fmla="val 6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CFF8D-1057-A049-B279-9F7B1C6D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662BAD-CF3F-0546-A4C0-DF59296670C7}"/>
              </a:ext>
            </a:extLst>
          </p:cNvPr>
          <p:cNvSpPr txBox="1"/>
          <p:nvPr/>
        </p:nvSpPr>
        <p:spPr>
          <a:xfrm>
            <a:off x="2528084" y="5832127"/>
            <a:ext cx="5694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i.e. the agents boundary do not overlap at any time instant</a:t>
            </a:r>
          </a:p>
        </p:txBody>
      </p:sp>
    </p:spTree>
    <p:extLst>
      <p:ext uri="{BB962C8B-B14F-4D97-AF65-F5344CB8AC3E}">
        <p14:creationId xmlns:p14="http://schemas.microsoft.com/office/powerpoint/2010/main" val="3986104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EAAEC-59FF-3540-B8E0-B9129C0D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Collision Avoidance						   2/2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8D570-065B-C343-A882-4A213259B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Prior Work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Two popular decentralized collision avoidance methods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Optimal Reciprocal Collision Avoidance (ORCA)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Buffered Voronoi Cell (BVC)</a:t>
            </a:r>
          </a:p>
          <a:p>
            <a:pPr>
              <a:buFontTx/>
              <a:buChar char="-"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</a:rPr>
              <a:t>Note: ORCA and BVC are navigation methods based on computational geometry. They are introduced as my proposed final project would be compared with them.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561DD-532A-7947-B0F1-9BCCB45F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7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6455C-81E3-EB4E-A8E9-3E754E4C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ORCA*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B666B-D7BD-514C-AF53-510E7C93C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912556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For any two agent A and B: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Constructs a set of relative velocities  that can cause collision between the agents 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Assumes each agent takes equal responsibility to avoid collision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Considers a single integrator dynamics for each agent (Velocity control)</a:t>
            </a:r>
          </a:p>
          <a:p>
            <a:pPr fontAlgn="base"/>
            <a:r>
              <a:rPr lang="en-US">
                <a:solidFill>
                  <a:schemeClr val="bg1"/>
                </a:solidFill>
              </a:rPr>
              <a:t>A convex subset of collision-free relative velocities are used to compute collision-free velocity</a:t>
            </a: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4" name="Online Media 3" descr="ORCA_15s">
            <a:hlinkClick r:id="" action="ppaction://media"/>
            <a:extLst>
              <a:ext uri="{FF2B5EF4-FFF2-40B4-BE49-F238E27FC236}">
                <a16:creationId xmlns:a16="http://schemas.microsoft.com/office/drawing/2014/main" id="{ACD8B312-1069-3B43-BCD4-F40AA42E8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39" r="21839"/>
          <a:stretch/>
        </p:blipFill>
        <p:spPr>
          <a:xfrm>
            <a:off x="7437581" y="2031554"/>
            <a:ext cx="3916219" cy="366960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D951E-37D9-D64B-BCB6-53EFC4E6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8B0AE-280B-9240-9A0A-6DECE0274948}"/>
              </a:ext>
            </a:extLst>
          </p:cNvPr>
          <p:cNvSpPr txBox="1"/>
          <p:nvPr/>
        </p:nvSpPr>
        <p:spPr>
          <a:xfrm>
            <a:off x="779477" y="6400412"/>
            <a:ext cx="98876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*Van Den Berg, J., Guy, S. J., Lin, M., &amp; </a:t>
            </a:r>
            <a:r>
              <a:rPr lang="en-US" sz="1200" err="1">
                <a:solidFill>
                  <a:schemeClr val="bg1"/>
                </a:solidFill>
              </a:rPr>
              <a:t>Manocha</a:t>
            </a:r>
            <a:r>
              <a:rPr lang="en-US" sz="1200">
                <a:solidFill>
                  <a:schemeClr val="bg1"/>
                </a:solidFill>
              </a:rPr>
              <a:t>, D. (2011). Reciprocal n-body collision avoidance. In </a:t>
            </a:r>
            <a:r>
              <a:rPr lang="en-US" sz="1200" i="1">
                <a:solidFill>
                  <a:schemeClr val="bg1"/>
                </a:solidFill>
              </a:rPr>
              <a:t>Robotics research</a:t>
            </a:r>
            <a:r>
              <a:rPr lang="en-US" sz="1200">
                <a:solidFill>
                  <a:schemeClr val="bg1"/>
                </a:solidFill>
              </a:rPr>
              <a:t>(pp. 3-19). Springer, Berlin, Heidelberg.</a:t>
            </a:r>
          </a:p>
        </p:txBody>
      </p:sp>
    </p:spTree>
    <p:extLst>
      <p:ext uri="{BB962C8B-B14F-4D97-AF65-F5344CB8AC3E}">
        <p14:creationId xmlns:p14="http://schemas.microsoft.com/office/powerpoint/2010/main" val="2751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147D9-F9A3-D442-8375-B84FCB9A3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ORCA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EF7EC-FFC2-EA4F-BC0D-D865F756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25D6C7-0C3F-EE45-8585-BA626D139084}"/>
                  </a:ext>
                </a:extLst>
              </p:cNvPr>
              <p:cNvSpPr txBox="1"/>
              <p:nvPr/>
            </p:nvSpPr>
            <p:spPr>
              <a:xfrm>
                <a:off x="792480" y="1684498"/>
                <a:ext cx="704088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Consider 2 circular agents A and B,</a:t>
                </a: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			 Positions: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			Velocities: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		     Bounding Radius: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25D6C7-0C3F-EE45-8585-BA626D139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1684498"/>
                <a:ext cx="7040880" cy="2031325"/>
              </a:xfrm>
              <a:prstGeom prst="rect">
                <a:avLst/>
              </a:prstGeom>
              <a:blipFill>
                <a:blip r:embed="rId2"/>
                <a:stretch>
                  <a:fillRect l="-693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A3DBB4-D833-1548-A02A-99AFAD5D26C7}"/>
                  </a:ext>
                </a:extLst>
              </p:cNvPr>
              <p:cNvSpPr/>
              <p:nvPr/>
            </p:nvSpPr>
            <p:spPr>
              <a:xfrm>
                <a:off x="792480" y="3909760"/>
                <a:ext cx="5846064" cy="2031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>
                    <a:solidFill>
                      <a:schemeClr val="bg1"/>
                    </a:solidFill>
                  </a:rPr>
                  <a:t>Then, relative position and velocity are given by</a:t>
                </a: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		      Relative Position: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		      Relative Velocity: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		             Sum of Radii: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𝑎𝑏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5A3DBB4-D833-1548-A02A-99AFAD5D26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" y="3909760"/>
                <a:ext cx="5846064" cy="2031325"/>
              </a:xfrm>
              <a:prstGeom prst="rect">
                <a:avLst/>
              </a:prstGeom>
              <a:blipFill>
                <a:blip r:embed="rId3"/>
                <a:stretch>
                  <a:fillRect l="-834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27BC8D-8C86-C240-A104-BD030F313D00}"/>
                  </a:ext>
                </a:extLst>
              </p:cNvPr>
              <p:cNvSpPr txBox="1"/>
              <p:nvPr/>
            </p:nvSpPr>
            <p:spPr>
              <a:xfrm>
                <a:off x="7498080" y="2258568"/>
                <a:ext cx="4014216" cy="3504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Rearranging, we get</a:t>
                </a: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−(−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𝑎𝑏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r>
                  <a:rPr lang="en-US">
                    <a:solidFill>
                      <a:schemeClr val="bg1"/>
                    </a:solidFill>
                  </a:rPr>
                  <a:t>Which is the equation for a disc/circle with center at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and radius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𝑎𝑏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327BC8D-8C86-C240-A104-BD030F313D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080" y="2258568"/>
                <a:ext cx="4014216" cy="3504677"/>
              </a:xfrm>
              <a:prstGeom prst="rect">
                <a:avLst/>
              </a:prstGeom>
              <a:blipFill>
                <a:blip r:embed="rId4"/>
                <a:stretch>
                  <a:fillRect l="-1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alf Frame 8">
            <a:extLst>
              <a:ext uri="{FF2B5EF4-FFF2-40B4-BE49-F238E27FC236}">
                <a16:creationId xmlns:a16="http://schemas.microsoft.com/office/drawing/2014/main" id="{1E9A58B7-77DF-FA49-AEDB-67DE0C27EF99}"/>
              </a:ext>
            </a:extLst>
          </p:cNvPr>
          <p:cNvSpPr/>
          <p:nvPr/>
        </p:nvSpPr>
        <p:spPr>
          <a:xfrm>
            <a:off x="7196328" y="2041369"/>
            <a:ext cx="1929384" cy="1220860"/>
          </a:xfrm>
          <a:prstGeom prst="halfFrame">
            <a:avLst>
              <a:gd name="adj1" fmla="val 8090"/>
              <a:gd name="adj2" fmla="val 8090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Half Frame 9">
            <a:extLst>
              <a:ext uri="{FF2B5EF4-FFF2-40B4-BE49-F238E27FC236}">
                <a16:creationId xmlns:a16="http://schemas.microsoft.com/office/drawing/2014/main" id="{6FC0E33F-D47D-B047-B575-1203C12EB056}"/>
              </a:ext>
            </a:extLst>
          </p:cNvPr>
          <p:cNvSpPr/>
          <p:nvPr/>
        </p:nvSpPr>
        <p:spPr>
          <a:xfrm rot="10800000">
            <a:off x="9424416" y="4793288"/>
            <a:ext cx="1929384" cy="1220860"/>
          </a:xfrm>
          <a:prstGeom prst="halfFrame">
            <a:avLst>
              <a:gd name="adj1" fmla="val 8090"/>
              <a:gd name="adj2" fmla="val 8090"/>
            </a:avLst>
          </a:prstGeom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F8DC9F-8179-5F4B-A969-488BDA23F002}"/>
              </a:ext>
            </a:extLst>
          </p:cNvPr>
          <p:cNvSpPr txBox="1"/>
          <p:nvPr/>
        </p:nvSpPr>
        <p:spPr>
          <a:xfrm>
            <a:off x="7070837" y="1684498"/>
            <a:ext cx="2445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Collision-Free Condition</a:t>
            </a:r>
          </a:p>
          <a:p>
            <a:endParaRPr lang="en-US"/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B30A0229-42C1-C246-AF23-3A1E257FCF06}"/>
              </a:ext>
            </a:extLst>
          </p:cNvPr>
          <p:cNvSpPr/>
          <p:nvPr/>
        </p:nvSpPr>
        <p:spPr>
          <a:xfrm>
            <a:off x="2310384" y="4336258"/>
            <a:ext cx="4215384" cy="1711198"/>
          </a:xfrm>
          <a:prstGeom prst="frame">
            <a:avLst>
              <a:gd name="adj1" fmla="val 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7A92F6E-C71F-3943-AE45-4F970ADC93C1}"/>
              </a:ext>
            </a:extLst>
          </p:cNvPr>
          <p:cNvSpPr/>
          <p:nvPr/>
        </p:nvSpPr>
        <p:spPr>
          <a:xfrm>
            <a:off x="2310384" y="2116266"/>
            <a:ext cx="4215384" cy="1711198"/>
          </a:xfrm>
          <a:prstGeom prst="frame">
            <a:avLst>
              <a:gd name="adj1" fmla="val 1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71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1D10-AED9-4C45-8FFC-48E6A6AA3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ORCA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FCA60-15EE-0D4C-AF3D-16BCD8AA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24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36DE63F-1378-0D4F-9BD0-61DFB4EF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467" y="2292242"/>
            <a:ext cx="7186012" cy="25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FB1CEDC1-8980-484C-8B5B-351E67CD7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41" y="3334899"/>
            <a:ext cx="3626168" cy="79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E33FA-694F-3D44-9A27-2D8593111ACC}"/>
              </a:ext>
            </a:extLst>
          </p:cNvPr>
          <p:cNvSpPr txBox="1"/>
          <p:nvPr/>
        </p:nvSpPr>
        <p:spPr>
          <a:xfrm>
            <a:off x="4772190" y="5128754"/>
            <a:ext cx="6581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t>Image Source: ORCA GAMMA UNC http://</a:t>
            </a:r>
            <a:r>
              <a:rPr lang="en-US" altLang="en-US" err="1">
                <a:solidFill>
                  <a:srgbClr val="898989"/>
                </a:solidFill>
                <a:latin typeface="Calibri" panose="020F0502020204030204" pitchFamily="34" charset="0"/>
              </a:rPr>
              <a:t>gamma.cs.unc.edu</a:t>
            </a:r>
            <a:r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t>/ORCA/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34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E6605-2B34-424B-B106-1E3855B0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Buffered Voronoi Cell*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35AC465-50F9-B34B-B3AD-118EB273D7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174" y="2022762"/>
            <a:ext cx="6007396" cy="316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9BCBE5-F786-1140-8E36-B104BABE2BE6}"/>
              </a:ext>
            </a:extLst>
          </p:cNvPr>
          <p:cNvSpPr txBox="1"/>
          <p:nvPr/>
        </p:nvSpPr>
        <p:spPr>
          <a:xfrm>
            <a:off x="6820685" y="5188671"/>
            <a:ext cx="394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 representative scenario with 5 agents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1D08E8-76EE-D643-A750-7BA120BF800F}"/>
              </a:ext>
            </a:extLst>
          </p:cNvPr>
          <p:cNvSpPr/>
          <p:nvPr/>
        </p:nvSpPr>
        <p:spPr>
          <a:xfrm>
            <a:off x="489527" y="1995051"/>
            <a:ext cx="4645891" cy="3867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000">
                <a:solidFill>
                  <a:schemeClr val="bg1"/>
                </a:solidFill>
              </a:rPr>
              <a:t>Each agent continually computes its buffered </a:t>
            </a:r>
            <a:r>
              <a:rPr lang="en-US" sz="2000" err="1">
                <a:solidFill>
                  <a:schemeClr val="bg1"/>
                </a:solidFill>
              </a:rPr>
              <a:t>voronoi</a:t>
            </a:r>
            <a:r>
              <a:rPr lang="en-US" sz="2000">
                <a:solidFill>
                  <a:schemeClr val="bg1"/>
                </a:solidFill>
              </a:rPr>
              <a:t> cell (BVC)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fontAlgn="base"/>
            <a:r>
              <a:rPr lang="en-US" sz="2000">
                <a:solidFill>
                  <a:schemeClr val="bg1"/>
                </a:solidFill>
              </a:rPr>
              <a:t>Plans a path within BVC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The path can be planned using the OCP method presented previously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  <a:p>
            <a:pPr fontAlgn="base">
              <a:spcAft>
                <a:spcPts val="1600"/>
              </a:spcAft>
            </a:pPr>
            <a:r>
              <a:rPr lang="en-US" sz="2000">
                <a:solidFill>
                  <a:schemeClr val="bg1"/>
                </a:solidFill>
              </a:rPr>
              <a:t>Guarantees collision avoidance for single integrator dynamics</a:t>
            </a:r>
          </a:p>
          <a:p>
            <a:r>
              <a:rPr lang="en-US" sz="1600" b="1" i="0" u="none" strike="noStrike">
                <a:solidFill>
                  <a:schemeClr val="bg1"/>
                </a:solidFill>
                <a:effectLst/>
              </a:rPr>
              <a:t>Buffered? </a:t>
            </a:r>
            <a:endParaRPr lang="en-US" sz="2000" b="0" i="0" u="none" strike="noStrike">
              <a:solidFill>
                <a:schemeClr val="bg1"/>
              </a:solidFill>
              <a:effectLst/>
            </a:endParaRPr>
          </a:p>
          <a:p>
            <a:r>
              <a:rPr lang="en-US" sz="1600" b="0" i="0" u="none" strike="noStrike">
                <a:solidFill>
                  <a:schemeClr val="bg1"/>
                </a:solidFill>
                <a:effectLst/>
              </a:rPr>
              <a:t>The </a:t>
            </a:r>
            <a:r>
              <a:rPr lang="en-US" sz="1600" b="0" i="0" u="none" strike="noStrike" err="1">
                <a:solidFill>
                  <a:schemeClr val="bg1"/>
                </a:solidFill>
                <a:effectLst/>
              </a:rPr>
              <a:t>voronoi</a:t>
            </a:r>
            <a:r>
              <a:rPr lang="en-US" sz="1600" b="0" i="0" u="none" strike="noStrike">
                <a:solidFill>
                  <a:schemeClr val="bg1"/>
                </a:solidFill>
                <a:effectLst/>
              </a:rPr>
              <a:t> region shrunken by a distance equal to agent radius</a:t>
            </a:r>
            <a:r>
              <a:rPr lang="en-US" sz="20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27F57-E927-7147-967C-38AE61AA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CAE8CE-2A6B-CC4E-8F3B-41DC34479ADB}"/>
              </a:ext>
            </a:extLst>
          </p:cNvPr>
          <p:cNvSpPr txBox="1"/>
          <p:nvPr/>
        </p:nvSpPr>
        <p:spPr>
          <a:xfrm>
            <a:off x="489527" y="6322590"/>
            <a:ext cx="9795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bg1"/>
                </a:solidFill>
              </a:rPr>
              <a:t>*Zhou, D., Wang, Z., Bandyopadhyay, S., &amp; </a:t>
            </a:r>
            <a:r>
              <a:rPr lang="en-US" sz="1100" err="1">
                <a:solidFill>
                  <a:schemeClr val="bg1"/>
                </a:solidFill>
              </a:rPr>
              <a:t>Schwager</a:t>
            </a:r>
            <a:r>
              <a:rPr lang="en-US" sz="1100">
                <a:solidFill>
                  <a:schemeClr val="bg1"/>
                </a:solidFill>
              </a:rPr>
              <a:t>, M. (2017). Fast, on-line collision avoidance for dynamic vehicles using buffered </a:t>
            </a:r>
            <a:r>
              <a:rPr lang="en-US" sz="1100" err="1">
                <a:solidFill>
                  <a:schemeClr val="bg1"/>
                </a:solidFill>
              </a:rPr>
              <a:t>voronoi</a:t>
            </a:r>
            <a:r>
              <a:rPr lang="en-US" sz="1100">
                <a:solidFill>
                  <a:schemeClr val="bg1"/>
                </a:solidFill>
              </a:rPr>
              <a:t> cells. </a:t>
            </a:r>
            <a:r>
              <a:rPr lang="en-US" sz="1100" i="1">
                <a:solidFill>
                  <a:schemeClr val="bg1"/>
                </a:solidFill>
              </a:rPr>
              <a:t>IEEE Robotics and Automation Letters</a:t>
            </a:r>
            <a:r>
              <a:rPr lang="en-US" sz="1100">
                <a:solidFill>
                  <a:schemeClr val="bg1"/>
                </a:solidFill>
              </a:rPr>
              <a:t>, </a:t>
            </a:r>
            <a:r>
              <a:rPr lang="en-US" sz="1100" i="1">
                <a:solidFill>
                  <a:schemeClr val="bg1"/>
                </a:solidFill>
              </a:rPr>
              <a:t>2</a:t>
            </a:r>
            <a:r>
              <a:rPr lang="en-US" sz="1100">
                <a:solidFill>
                  <a:schemeClr val="bg1"/>
                </a:solidFill>
              </a:rPr>
              <a:t>(2), 1047-1054.</a:t>
            </a:r>
          </a:p>
        </p:txBody>
      </p:sp>
    </p:spTree>
    <p:extLst>
      <p:ext uri="{BB962C8B-B14F-4D97-AF65-F5344CB8AC3E}">
        <p14:creationId xmlns:p14="http://schemas.microsoft.com/office/powerpoint/2010/main" val="2727732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5DBE2-BFF7-7C44-8B1E-A8D51DFA7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300">
                <a:solidFill>
                  <a:schemeClr val="bg1"/>
                </a:solidFill>
              </a:rPr>
              <a:t>Thank you</a:t>
            </a:r>
            <a:br>
              <a:rPr lang="en-US">
                <a:solidFill>
                  <a:schemeClr val="bg1"/>
                </a:solidFill>
              </a:rPr>
            </a:br>
            <a:br>
              <a:rPr lang="en-US">
                <a:solidFill>
                  <a:schemeClr val="bg1"/>
                </a:solidFill>
              </a:rPr>
            </a:br>
            <a:r>
              <a:rPr lang="en-US" sz="3100">
                <a:solidFill>
                  <a:schemeClr val="bg1"/>
                </a:solidFill>
              </a:rPr>
              <a:t>Questions?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383C9-C3F5-7E41-83D5-55AA483A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45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EA33-9FED-C340-9775-C9895F84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813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Optimal Control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8648-26A2-DB42-A226-CCA860B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3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36F35-77F3-6640-98A6-3FC5A3D5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Optimal Control Problem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A4408-C7DF-1049-B590-B9D2BA3B3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>
                <a:solidFill>
                  <a:schemeClr val="bg1"/>
                </a:solidFill>
              </a:rPr>
              <a:t>Optimal control theory</a:t>
            </a:r>
            <a:r>
              <a:rPr lang="en-US">
                <a:solidFill>
                  <a:schemeClr val="bg1"/>
                </a:solidFill>
              </a:rPr>
              <a:t> deals with finding a control for a dynamical system such that an objective function is minimized.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0" indent="0">
              <a:buNone/>
            </a:pP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Examples: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Send a rocket (system) to the moon with minimal fuel consumption (objective)</a:t>
            </a:r>
          </a:p>
          <a:p>
            <a:pPr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Robot reaching a goal position in minimum time</a:t>
            </a:r>
          </a:p>
          <a:p>
            <a:pPr>
              <a:buFontTx/>
              <a:buChar char="-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BDCD6-5672-F540-8D2C-9B54E7430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43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6B2B4-1B35-B341-8C13-3B41C341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Optimal Control Problem			 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97637A-EB5B-3C46-B350-48AF528582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Consider the following system, </a:t>
                </a: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b="0">
                    <a:solidFill>
                      <a:schemeClr val="bg1"/>
                    </a:solidFill>
                  </a:rPr>
                  <a:t>			</a:t>
                </a:r>
                <a:r>
                  <a:rPr lang="en-US" sz="2400" b="0">
                    <a:solidFill>
                      <a:schemeClr val="bg1"/>
                    </a:solidFill>
                  </a:rPr>
                  <a:t>	Dynamics: 	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en-US" sz="2400" b="0">
                    <a:solidFill>
                      <a:schemeClr val="bg1"/>
                    </a:solidFill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US" sz="2400" b="0">
                    <a:solidFill>
                      <a:schemeClr val="bg1"/>
                    </a:solidFill>
                  </a:rPr>
                  <a:t>		 	   Initial condition: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,</a:t>
                </a:r>
              </a:p>
              <a:p>
                <a:pPr marL="0" indent="0">
                  <a:buNone/>
                </a:pPr>
                <a:r>
                  <a:rPr lang="en-US" sz="2400" b="0">
                    <a:solidFill>
                      <a:schemeClr val="bg1"/>
                    </a:solidFill>
                  </a:rPr>
                  <a:t>				Action set:	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chemeClr val="bg1"/>
                        </a:solidFill>
                      </a:rPr>
                      <m:t>𝒰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.</a:t>
                </a:r>
              </a:p>
              <a:p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The optimal control problem is to compute an optimal trajectory for the system </a:t>
                </a:r>
                <a:r>
                  <a:rPr lang="en-US" err="1">
                    <a:solidFill>
                      <a:schemeClr val="bg1"/>
                    </a:solidFill>
                  </a:rPr>
                  <a:t>w.r.t</a:t>
                </a:r>
                <a:r>
                  <a:rPr lang="en-US">
                    <a:solidFill>
                      <a:schemeClr val="bg1"/>
                    </a:solidFill>
                  </a:rPr>
                  <a:t> a objective function, from the its initial state to its final state.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97637A-EB5B-3C46-B350-48AF528582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 r="-986" b="-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ame 3">
            <a:extLst>
              <a:ext uri="{FF2B5EF4-FFF2-40B4-BE49-F238E27FC236}">
                <a16:creationId xmlns:a16="http://schemas.microsoft.com/office/drawing/2014/main" id="{F5CA632E-84EE-EE4A-9452-E9EDDC7F996E}"/>
              </a:ext>
            </a:extLst>
          </p:cNvPr>
          <p:cNvSpPr/>
          <p:nvPr/>
        </p:nvSpPr>
        <p:spPr>
          <a:xfrm>
            <a:off x="3260436" y="2669310"/>
            <a:ext cx="5671128" cy="1727199"/>
          </a:xfrm>
          <a:prstGeom prst="frame">
            <a:avLst>
              <a:gd name="adj1" fmla="val 3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8C5A9-946C-3F43-8AC9-A6B9B7A80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7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683D7-5107-2C48-9B94-B531BD2C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Optimal Control Problem				   2/2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0340E2-06F4-1947-9ED5-6069E18997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A typical objective function is minimizes the terminal cost and stage cost over a time horizon T.</a:t>
                </a: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The optimal control is the sequence of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∀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 that minimizes objective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>
                    <a:solidFill>
                      <a:schemeClr val="bg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endParaRPr lang="en-US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The output of OCP is the set of optimal control and optimal state over the</a:t>
                </a:r>
              </a:p>
              <a:p>
                <a:pPr marL="0" indent="0"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 time horizon.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0: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0340E2-06F4-1947-9ED5-6069E18997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3221" r="-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423029-0221-CA48-8AD8-5712299E53CB}"/>
                  </a:ext>
                </a:extLst>
              </p:cNvPr>
              <p:cNvSpPr/>
              <p:nvPr/>
            </p:nvSpPr>
            <p:spPr>
              <a:xfrm>
                <a:off x="4300829" y="2713740"/>
                <a:ext cx="3590342" cy="7152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F423029-0221-CA48-8AD8-5712299E5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829" y="2713740"/>
                <a:ext cx="3590342" cy="7152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0B8E709E-0D58-E24C-8B87-7DEBD4818B5C}"/>
              </a:ext>
            </a:extLst>
          </p:cNvPr>
          <p:cNvSpPr/>
          <p:nvPr/>
        </p:nvSpPr>
        <p:spPr>
          <a:xfrm rot="5400000">
            <a:off x="5163126" y="3127818"/>
            <a:ext cx="147782" cy="812801"/>
          </a:xfrm>
          <a:prstGeom prst="rightBrac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7E96F73C-2B0D-E94C-964D-E80F613895D3}"/>
              </a:ext>
            </a:extLst>
          </p:cNvPr>
          <p:cNvSpPr/>
          <p:nvPr/>
        </p:nvSpPr>
        <p:spPr>
          <a:xfrm rot="5400000">
            <a:off x="6768271" y="2641932"/>
            <a:ext cx="116457" cy="1753252"/>
          </a:xfrm>
          <a:prstGeom prst="rightBrac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CAFAF-3673-3C4E-BCC0-E5ADE23F797C}"/>
              </a:ext>
            </a:extLst>
          </p:cNvPr>
          <p:cNvSpPr txBox="1"/>
          <p:nvPr/>
        </p:nvSpPr>
        <p:spPr>
          <a:xfrm>
            <a:off x="4488692" y="3717078"/>
            <a:ext cx="1456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Terminal Cost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ED9D87-B381-9D45-B019-5D9A01F4BF72}"/>
              </a:ext>
            </a:extLst>
          </p:cNvPr>
          <p:cNvSpPr txBox="1"/>
          <p:nvPr/>
        </p:nvSpPr>
        <p:spPr>
          <a:xfrm>
            <a:off x="6246500" y="3717078"/>
            <a:ext cx="115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Stage Cost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F9C232-6970-FA48-9156-1CEF25FBF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8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7EA33-9FED-C340-9775-C9895F846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813"/>
            <a:ext cx="10515600" cy="1325563"/>
          </a:xfrm>
        </p:spPr>
        <p:txBody>
          <a:bodyPr/>
          <a:lstStyle/>
          <a:p>
            <a:pPr algn="ctr"/>
            <a:r>
              <a:rPr lang="en-US" b="1" err="1">
                <a:solidFill>
                  <a:schemeClr val="bg1"/>
                </a:solidFill>
              </a:rPr>
              <a:t>Pontryagin’s</a:t>
            </a:r>
            <a:r>
              <a:rPr lang="en-US" b="1">
                <a:solidFill>
                  <a:schemeClr val="bg1"/>
                </a:solidFill>
              </a:rPr>
              <a:t> Maximum Principle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48648-26A2-DB42-A226-CCA860BD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BBDD5-F217-8E41-A748-D96291167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Pontryagin's Maximum Principle (PMP)	  1/2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FDD2DA-CFA9-EC42-A5A1-B04C75183F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>
                    <a:solidFill>
                      <a:schemeClr val="bg1"/>
                    </a:solidFill>
                  </a:rPr>
                  <a:t>PMP presents a necessary condition that must hold on a optimal trajectory. </a:t>
                </a:r>
              </a:p>
              <a:p>
                <a:pPr marL="0" indent="0">
                  <a:buNone/>
                </a:pPr>
                <a:endParaRPr lang="en-US" sz="24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400">
                    <a:solidFill>
                      <a:schemeClr val="bg1"/>
                    </a:solidFill>
                  </a:rPr>
                  <a:t>Consider a function H (Hamiltonian) which is a weighted sum of the stage cost and system dynamics. </a:t>
                </a:r>
              </a:p>
              <a:p>
                <a:pPr marL="0" indent="0">
                  <a:buNone/>
                </a:pPr>
                <a:endParaRPr lang="en-US" sz="24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  <m: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u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4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400">
                    <a:solidFill>
                      <a:schemeClr val="bg1"/>
                    </a:solidFill>
                  </a:rPr>
                  <a:t>Here the vector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 is called to Lagrange multiplier.</a:t>
                </a:r>
              </a:p>
              <a:p>
                <a:pPr marL="0" indent="0">
                  <a:buNone/>
                </a:pPr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CFDD2DA-CFA9-EC42-A5A1-B04C75183F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A30D2-BE1B-7E4A-95F3-7652DC5E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15DDF31C-4936-4140-AE7B-00B3C3D6AB65}"/>
              </a:ext>
            </a:extLst>
          </p:cNvPr>
          <p:cNvSpPr/>
          <p:nvPr/>
        </p:nvSpPr>
        <p:spPr>
          <a:xfrm>
            <a:off x="2028497" y="3762703"/>
            <a:ext cx="7987862" cy="672663"/>
          </a:xfrm>
          <a:prstGeom prst="frame">
            <a:avLst>
              <a:gd name="adj1" fmla="val 46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15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47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766D99-C8B2-1E4E-A636-0007D118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400" err="1">
                    <a:solidFill>
                      <a:schemeClr val="bg1"/>
                    </a:solidFill>
                  </a:rPr>
                  <a:t>Pontryagin’s</a:t>
                </a:r>
                <a:r>
                  <a:rPr lang="en-US" sz="2400">
                    <a:solidFill>
                      <a:schemeClr val="bg1"/>
                    </a:solidFill>
                  </a:rPr>
                  <a:t> maximum principle gives a necessary condition that optimal state trajectory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, optimal control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 must satisfy. </a:t>
                </a:r>
              </a:p>
              <a:p>
                <a:pPr marL="0" indent="0">
                  <a:buNone/>
                </a:pPr>
                <a:r>
                  <a:rPr lang="en-US" sz="2400">
                    <a:solidFill>
                      <a:schemeClr val="bg1"/>
                    </a:solidFill>
                  </a:rPr>
                  <a:t>The corresponding Lagrange multiplier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 maximize the Hamiltonian, i.e.,</a:t>
                </a:r>
              </a:p>
              <a:p>
                <a:endParaRPr lang="en-US" sz="24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40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400">
                    <a:solidFill>
                      <a:schemeClr val="bg1"/>
                    </a:solidFill>
                  </a:rPr>
                  <a:t>And the following PMP condition are satisfied,</a:t>
                </a:r>
              </a:p>
              <a:p>
                <a:pPr marL="0" indent="0">
                  <a:buNone/>
                </a:pPr>
                <a:r>
                  <a:rPr lang="en-US" sz="2400">
                    <a:solidFill>
                      <a:schemeClr val="bg1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766D99-C8B2-1E4E-A636-0007D118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A86CAA5-AD69-624C-820F-B4376748BCA7}"/>
                  </a:ext>
                </a:extLst>
              </p:cNvPr>
              <p:cNvSpPr/>
              <p:nvPr/>
            </p:nvSpPr>
            <p:spPr>
              <a:xfrm>
                <a:off x="1772278" y="3198167"/>
                <a:ext cx="911608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m:rPr>
                        <m:nor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               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∀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∈[0,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A86CAA5-AD69-624C-820F-B4376748BC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2278" y="3198167"/>
                <a:ext cx="9116085" cy="461665"/>
              </a:xfrm>
              <a:prstGeom prst="rect">
                <a:avLst/>
              </a:prstGeom>
              <a:blipFill>
                <a:blip r:embed="rId3"/>
                <a:stretch>
                  <a:fillRect l="-201" t="-10667" r="-201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D444068F-488F-A447-B0AB-4853CC0F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err="1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Pontryagin’s</a:t>
            </a:r>
            <a:r>
              <a:rPr lang="en-US" sz="360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rPr>
              <a:t> Maximum Principle (PMP)	  2/2</a:t>
            </a:r>
            <a:endParaRPr lang="en-US" sz="3600">
              <a:solidFill>
                <a:schemeClr val="bg1"/>
              </a:solidFill>
              <a:latin typeface="Verdana"/>
              <a:ea typeface="Verdan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6892B15-4474-9E44-8FCC-9D55D20812FE}"/>
                  </a:ext>
                </a:extLst>
              </p:cNvPr>
              <p:cNvSpPr/>
              <p:nvPr/>
            </p:nvSpPr>
            <p:spPr>
              <a:xfrm>
                <a:off x="3576591" y="4550124"/>
                <a:ext cx="5038815" cy="23078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AutoNum type="arabicParenBoth"/>
                </a:pPr>
                <a:r>
                  <a:rPr lang="en-US" sz="2400" b="0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b="0" i="1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rabicParenBoth" startAt="2"/>
                </a:pPr>
                <a:r>
                  <a:rPr lang="en-US" sz="2400" b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acc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US" sz="2400" b="0">
                  <a:solidFill>
                    <a:schemeClr val="bg1"/>
                  </a:solidFill>
                </a:endParaRPr>
              </a:p>
              <a:p>
                <a:pPr marL="457200" indent="-457200">
                  <a:buAutoNum type="arabicParenBoth" startAt="2"/>
                </a:pPr>
                <a:r>
                  <a:rPr lang="en-US" sz="2400">
                    <a:solidFill>
                      <a:schemeClr val="bg1"/>
                    </a:solidFill>
                  </a:rPr>
                  <a:t>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400" b="0" i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AutoNum type="arabicParenBoth" startAt="2"/>
                </a:pPr>
                <a:r>
                  <a:rPr lang="en-US" sz="2400" b="0">
                    <a:solidFill>
                      <a:schemeClr val="bg1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𝜕𝜓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d>
                      <m:d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e>
                    </m:d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b="0">
                    <a:solidFill>
                      <a:schemeClr val="bg1"/>
                    </a:solidFill>
                  </a:rPr>
                  <a:t>.</a:t>
                </a:r>
              </a:p>
              <a:p>
                <a:pPr marL="457200" indent="-457200">
                  <a:buAutoNum type="arabicParenBoth" startAt="3"/>
                </a:pPr>
                <a:endParaRPr lang="en-US" sz="2400" b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6892B15-4474-9E44-8FCC-9D55D20812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6591" y="4550124"/>
                <a:ext cx="5038815" cy="2307876"/>
              </a:xfrm>
              <a:prstGeom prst="rect">
                <a:avLst/>
              </a:prstGeom>
              <a:blipFill>
                <a:blip r:embed="rId4"/>
                <a:stretch>
                  <a:fillRect l="-1937" t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B47A26-F671-CF4F-BC5E-FB97CB51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6E0F-2C0D-0649-8A93-F83AA631D3AB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D7348FF9-182B-E843-8907-EEBCB4C825D0}"/>
              </a:ext>
            </a:extLst>
          </p:cNvPr>
          <p:cNvSpPr/>
          <p:nvPr/>
        </p:nvSpPr>
        <p:spPr>
          <a:xfrm>
            <a:off x="1681655" y="3121572"/>
            <a:ext cx="9206708" cy="620111"/>
          </a:xfrm>
          <a:prstGeom prst="frame">
            <a:avLst>
              <a:gd name="adj1" fmla="val 57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D3E8D99-8FD6-9D4E-BD58-CFE1F0760D1D}"/>
              </a:ext>
            </a:extLst>
          </p:cNvPr>
          <p:cNvSpPr/>
          <p:nvPr/>
        </p:nvSpPr>
        <p:spPr>
          <a:xfrm>
            <a:off x="3502078" y="4548928"/>
            <a:ext cx="5187843" cy="1977422"/>
          </a:xfrm>
          <a:prstGeom prst="frame">
            <a:avLst>
              <a:gd name="adj1" fmla="val 28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2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Pontryagin Differentiable Programming and Multi-agent Collision Avoidance</vt:lpstr>
      <vt:lpstr>Contents</vt:lpstr>
      <vt:lpstr>Optimal Control Problem</vt:lpstr>
      <vt:lpstr>Optimal Control Problem</vt:lpstr>
      <vt:lpstr>Optimal Control Problem    1/2</vt:lpstr>
      <vt:lpstr>Optimal Control Problem       2/2</vt:lpstr>
      <vt:lpstr>Pontryagin’s Maximum Principle</vt:lpstr>
      <vt:lpstr>Pontryagin's Maximum Principle (PMP)   1/2</vt:lpstr>
      <vt:lpstr>Pontryagin’s Maximum Principle (PMP)   2/2</vt:lpstr>
      <vt:lpstr>Pontryagin Differentiable Programming*</vt:lpstr>
      <vt:lpstr>Pontryagin Differential Programming     1/2</vt:lpstr>
      <vt:lpstr>Pontryagin Differential Programming     2/2</vt:lpstr>
      <vt:lpstr>Computing ∂ξ/∂θ</vt:lpstr>
      <vt:lpstr>Computing ∂ξ/∂θ          1/4</vt:lpstr>
      <vt:lpstr>Computing ∂ξ/∂θ          2/4</vt:lpstr>
      <vt:lpstr>Computing ∂ξ/∂θ          3/4</vt:lpstr>
      <vt:lpstr>PowerPoint Presentation</vt:lpstr>
      <vt:lpstr>Results</vt:lpstr>
      <vt:lpstr>Collision Avoidance</vt:lpstr>
      <vt:lpstr>Collision Avoidance         1/2</vt:lpstr>
      <vt:lpstr>Collision Avoidance         2/2</vt:lpstr>
      <vt:lpstr>ORCA*</vt:lpstr>
      <vt:lpstr>ORCA</vt:lpstr>
      <vt:lpstr>ORCA</vt:lpstr>
      <vt:lpstr>Buffered Voronoi Cell*</vt:lpstr>
      <vt:lpstr>Thank you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Senthil Hariharan Arul   </dc:title>
  <dc:creator>Senthil Hariharan Arul</dc:creator>
  <cp:revision>2</cp:revision>
  <dcterms:created xsi:type="dcterms:W3CDTF">2021-10-28T02:06:03Z</dcterms:created>
  <dcterms:modified xsi:type="dcterms:W3CDTF">2021-11-09T17:07:48Z</dcterms:modified>
</cp:coreProperties>
</file>