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orthern Lights display over a snowy landscape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olorful clouds against a starry night sky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Northern Lights display over a snowy mountain landscape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orthern Lights display over a snowy landscap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orthern Lights display in a dark night sky over mountains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lorful clouds against a starry night sky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orthern Lights display over a snowy mountain landscape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hyperlink" Target="http://uswitch.co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hyperlink" Target="http://mdanderson.org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loth Parameter Estim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Cloth Parameter Estimation</a:t>
            </a:r>
          </a:p>
        </p:txBody>
      </p:sp>
      <p:sp>
        <p:nvSpPr>
          <p:cNvPr id="152" name="Will Smith Chambers, Oct 19,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Will Smith Chambers, Oct 19, 2021</a:t>
            </a:r>
          </a:p>
        </p:txBody>
      </p:sp>
      <p:sp>
        <p:nvSpPr>
          <p:cNvPr id="153" name="Why and How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and How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etter Differentiable Rendering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Differentiable Rendering</a:t>
            </a:r>
          </a:p>
        </p:txBody>
      </p:sp>
      <p:sp>
        <p:nvSpPr>
          <p:cNvPr id="188" name="My contribution:"/>
          <p:cNvSpPr txBox="1"/>
          <p:nvPr/>
        </p:nvSpPr>
        <p:spPr>
          <a:xfrm>
            <a:off x="455872" y="4358712"/>
            <a:ext cx="8145171" cy="150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/>
            <a:r>
              <a:t>My contribution: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ptimize vertex and material properties to look righ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1675">
              <a:defRPr spc="-214" sz="7140"/>
            </a:lvl1pPr>
          </a:lstStyle>
          <a:p>
            <a:pPr/>
            <a:r>
              <a:t>Optimize vertex and material properties to look right. 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02386"/>
            <a:ext cx="24384001" cy="822971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Baptiste Nicolet, Alec Jacobson, Wenzel Jakob, 2021"/>
          <p:cNvSpPr txBox="1"/>
          <p:nvPr/>
        </p:nvSpPr>
        <p:spPr>
          <a:xfrm>
            <a:off x="763852" y="12220313"/>
            <a:ext cx="7516979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Baptiste Nicolet, Alec Jacobson, Wenzel Jakob,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ifferentiable cloth simulation"/>
          <p:cNvSpPr txBox="1"/>
          <p:nvPr>
            <p:ph type="title"/>
          </p:nvPr>
        </p:nvSpPr>
        <p:spPr>
          <a:xfrm>
            <a:off x="1270000" y="-242055"/>
            <a:ext cx="21844000" cy="3873501"/>
          </a:xfrm>
          <a:prstGeom prst="rect">
            <a:avLst/>
          </a:prstGeom>
        </p:spPr>
        <p:txBody>
          <a:bodyPr/>
          <a:lstStyle/>
          <a:p>
            <a:pPr/>
            <a:r>
              <a:t>Differentiable cloth simulation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200" y="4380295"/>
            <a:ext cx="13055600" cy="67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Junbang Liang, Ming C Lin, Vladlen Koltun"/>
          <p:cNvSpPr txBox="1"/>
          <p:nvPr/>
        </p:nvSpPr>
        <p:spPr>
          <a:xfrm>
            <a:off x="4688831" y="11315541"/>
            <a:ext cx="610636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Junbang Liang, Ming C Lin, Vladlen Koltun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halle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Challenges</a:t>
            </a:r>
          </a:p>
        </p:txBody>
      </p:sp>
      <p:sp>
        <p:nvSpPr>
          <p:cNvPr id="199" name="Implement high detail mesh recovery inverse render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 high detail mesh recovery inverse renderer</a:t>
            </a:r>
          </a:p>
          <a:p>
            <a:pPr/>
            <a:r>
              <a:t>Use Differentiable cloth simulator to solve for material parameters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ackup Plan: Implement just parameter estimation from meshe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Backup Plan: Implement just parameter estimation from meshes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Nov 20th go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Nov 20th goal</a:t>
            </a:r>
          </a:p>
        </p:txBody>
      </p:sp>
      <p:sp>
        <p:nvSpPr>
          <p:cNvPr id="204" name="Implement Parameter estimation from 3D mesh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 Parameter estimation from 3D meshes</a:t>
            </a:r>
          </a:p>
          <a:p>
            <a:pPr/>
            <a:r>
              <a:t>Have plausible implementation trajectory for inverse renderer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ec 10th go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 10th goal</a:t>
            </a:r>
          </a:p>
        </p:txBody>
      </p:sp>
      <p:sp>
        <p:nvSpPr>
          <p:cNvPr id="207" name="Have mesh data recovered from inverse renderer flowing into parameter finding pipeli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Have mesh data recovered from inverse renderer flowing into parameter finding pipeline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ong term: Optimize/expa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 term: Optimize/expand</a:t>
            </a:r>
          </a:p>
        </p:txBody>
      </p:sp>
      <p:sp>
        <p:nvSpPr>
          <p:cNvPr id="210" name="First: Achieve end to end cloth parameter finding 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First: Achieve end to end cloth parameter finding solution</a:t>
            </a:r>
          </a:p>
          <a:p>
            <a:pPr/>
            <a:r>
              <a:t>Generalize to soft bodies</a:t>
            </a:r>
          </a:p>
          <a:p>
            <a:pPr/>
            <a:r>
              <a:t>Generalize to real world video</a:t>
            </a:r>
          </a:p>
          <a:p>
            <a:pPr/>
            <a:r>
              <a:t>Generalize to more difficult real-world media (smoke)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lated 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Related Work</a:t>
            </a:r>
          </a:p>
        </p:txBody>
      </p:sp>
      <p:sp>
        <p:nvSpPr>
          <p:cNvPr id="213" name="David Clyde, Joseph Teran, Rasmus Tamstorf 2017 - Modeling and Data Driven Parameter Estimation for Woven Fabrics…"/>
          <p:cNvSpPr txBox="1"/>
          <p:nvPr>
            <p:ph type="body" idx="1"/>
          </p:nvPr>
        </p:nvSpPr>
        <p:spPr>
          <a:xfrm>
            <a:off x="1269999" y="3194920"/>
            <a:ext cx="21844001" cy="9505081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David Clyde, Joseph Teran, Rasmus Tamstorf 2017 - Modeling and Data Driven Parameter Estimation for Woven Fabrics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Shan Yang, Junbang Liang, Ming C Lin 2017 - Learning Based Cloth Material Recovery From Video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Junbang Liang, Ming C Lin, Vladlen Koltun 2019 - Differentiable Cloth Simulation for Inverse Problems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Baptiste Nicolet, Alec Jacobson, Wenzel Jakob, 2021 - Large Steps in Inverse Rendering of Geometry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Rama Krishna Kandukuri, Jan ZAchterhold, Michael Moller, Jorg Stuckler - Learning to Identify Physical Parameters from Video Using Differentiable Physics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Miguel Jaques, Michael Burke, Timothy Hospedales - Physics as inverse Graphics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  <a:r>
              <a:t>Murthy, Macklin, Golemo, Voleti, Petrini, Weiss, Considine, Parent-Levesque, Xie, Erlebne, Paull, Shkurti, Nowrousesahrai, Fidler - Differentiable for system identification and visuomotor control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2400">
                <a:solidFill>
                  <a:srgbClr val="92929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ne, 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Done, questions?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y do we care about Parameter Estimation?"/>
          <p:cNvSpPr txBox="1"/>
          <p:nvPr>
            <p:ph type="body" sz="half" idx="1"/>
          </p:nvPr>
        </p:nvSpPr>
        <p:spPr>
          <a:xfrm>
            <a:off x="1270000" y="4518967"/>
            <a:ext cx="21844001" cy="4678066"/>
          </a:xfrm>
          <a:prstGeom prst="rect">
            <a:avLst/>
          </a:prstGeom>
        </p:spPr>
        <p:txBody>
          <a:bodyPr/>
          <a:lstStyle/>
          <a:p>
            <a:pPr/>
            <a:r>
              <a:t>Why do we care about Parameter Estimation?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1832" y="4224906"/>
            <a:ext cx="13420336" cy="681092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Virtual Shopping"/>
          <p:cNvSpPr txBox="1"/>
          <p:nvPr>
            <p:ph type="title" idx="4294967295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Virtual Shopping</a:t>
            </a:r>
          </a:p>
        </p:txBody>
      </p:sp>
      <p:sp>
        <p:nvSpPr>
          <p:cNvPr id="159" name="VITON: An Image-Based Virtual Try-on Network Xinton Han, Zuxuan Wu"/>
          <p:cNvSpPr txBox="1"/>
          <p:nvPr/>
        </p:nvSpPr>
        <p:spPr>
          <a:xfrm>
            <a:off x="5230619" y="11663882"/>
            <a:ext cx="10192818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VITON: An Image-Based Virtual Try-on Network Xinton Han, Zuxuan Wu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0353" y="4138901"/>
            <a:ext cx="16978684" cy="815858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Virtual Reality"/>
          <p:cNvSpPr txBox="1"/>
          <p:nvPr>
            <p:ph type="title" idx="4294967295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Virtual Reality</a:t>
            </a:r>
          </a:p>
        </p:txBody>
      </p:sp>
      <p:sp>
        <p:nvSpPr>
          <p:cNvPr id="163" name="uswitch.com"/>
          <p:cNvSpPr txBox="1"/>
          <p:nvPr/>
        </p:nvSpPr>
        <p:spPr>
          <a:xfrm>
            <a:off x="4422213" y="12692322"/>
            <a:ext cx="193761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uswitch.com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9" y="2766137"/>
            <a:ext cx="16256001" cy="913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"/>
          <p:cNvSpPr txBox="1"/>
          <p:nvPr/>
        </p:nvSpPr>
        <p:spPr>
          <a:xfrm>
            <a:off x="11841937" y="6621204"/>
            <a:ext cx="700126" cy="4922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67" name="Medical simulations"/>
          <p:cNvSpPr txBox="1"/>
          <p:nvPr>
            <p:ph type="title" idx="4294967295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Medical simulations</a:t>
            </a:r>
          </a:p>
        </p:txBody>
      </p:sp>
      <p:sp>
        <p:nvSpPr>
          <p:cNvPr id="168" name="mdanderson.org"/>
          <p:cNvSpPr txBox="1"/>
          <p:nvPr/>
        </p:nvSpPr>
        <p:spPr>
          <a:xfrm>
            <a:off x="4210066" y="12288675"/>
            <a:ext cx="2483207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mdanderson.org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here are we today?"/>
          <p:cNvSpPr txBox="1"/>
          <p:nvPr>
            <p:ph type="title"/>
          </p:nvPr>
        </p:nvSpPr>
        <p:spPr>
          <a:xfrm>
            <a:off x="1270000" y="4926563"/>
            <a:ext cx="21844001" cy="1557437"/>
          </a:xfrm>
          <a:prstGeom prst="rect">
            <a:avLst/>
          </a:prstGeom>
        </p:spPr>
        <p:txBody>
          <a:bodyPr/>
          <a:lstStyle/>
          <a:p>
            <a:pPr/>
            <a:r>
              <a:t>Where are we today?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ata Driven, non ML"/>
          <p:cNvSpPr txBox="1"/>
          <p:nvPr>
            <p:ph type="title"/>
          </p:nvPr>
        </p:nvSpPr>
        <p:spPr>
          <a:xfrm>
            <a:off x="1070946" y="1696616"/>
            <a:ext cx="9652001" cy="3200202"/>
          </a:xfrm>
          <a:prstGeom prst="rect">
            <a:avLst/>
          </a:prstGeom>
        </p:spPr>
        <p:txBody>
          <a:bodyPr/>
          <a:lstStyle/>
          <a:p>
            <a:pPr/>
            <a:r>
              <a:t>Data Driven, non ML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1076" y="1175512"/>
            <a:ext cx="12802986" cy="56110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lyde, Teran, Tamstorf 2017"/>
          <p:cNvSpPr txBox="1"/>
          <p:nvPr/>
        </p:nvSpPr>
        <p:spPr>
          <a:xfrm>
            <a:off x="11165984" y="7152012"/>
            <a:ext cx="4042563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Clyde, Teran, Tamstorf 2017</a:t>
            </a:r>
          </a:p>
        </p:txBody>
      </p:sp>
      <p:sp>
        <p:nvSpPr>
          <p:cNvPr id="175" name="Doesn’t generalize very well"/>
          <p:cNvSpPr txBox="1"/>
          <p:nvPr/>
        </p:nvSpPr>
        <p:spPr>
          <a:xfrm>
            <a:off x="2225175" y="9086984"/>
            <a:ext cx="10909911" cy="117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Doesn’t generalize very well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2376" y="1779848"/>
            <a:ext cx="7200901" cy="962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n Yang, Junbang Liang, Ming C Lin 2017"/>
          <p:cNvSpPr txBox="1"/>
          <p:nvPr/>
        </p:nvSpPr>
        <p:spPr>
          <a:xfrm>
            <a:off x="8749103" y="12853410"/>
            <a:ext cx="628863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Shan Yang, Junbang Liang, Ming C Lin 2017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677" y="5022850"/>
            <a:ext cx="13792201" cy="367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Neural Net Methods"/>
          <p:cNvSpPr txBox="1"/>
          <p:nvPr/>
        </p:nvSpPr>
        <p:spPr>
          <a:xfrm>
            <a:off x="717156" y="365687"/>
            <a:ext cx="13461493" cy="205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/>
            <a:r>
              <a:t>Neural Net Methods</a:t>
            </a:r>
          </a:p>
        </p:txBody>
      </p:sp>
      <p:sp>
        <p:nvSpPr>
          <p:cNvPr id="181" name="Very reliant on Pixel data, tricky to get good data"/>
          <p:cNvSpPr txBox="1"/>
          <p:nvPr/>
        </p:nvSpPr>
        <p:spPr>
          <a:xfrm>
            <a:off x="1162672" y="11294944"/>
            <a:ext cx="19072861" cy="117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Very reliant on Pixel data, tricky to get good data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5921" y="4748766"/>
            <a:ext cx="19032158" cy="42184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fferentiable Physics Simulation"/>
          <p:cNvSpPr txBox="1"/>
          <p:nvPr/>
        </p:nvSpPr>
        <p:spPr>
          <a:xfrm>
            <a:off x="1130045" y="1062373"/>
            <a:ext cx="22123909" cy="205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/>
            <a:r>
              <a:t>Differentiable Physics Simulation</a:t>
            </a:r>
          </a:p>
        </p:txBody>
      </p:sp>
      <p:sp>
        <p:nvSpPr>
          <p:cNvPr id="185" name="Murthy, Macklin, Golemo, Voleti, Petrini, Weiss, Considine, Parent-Levesque, Xie, Erlebne, Paull, Shkurti, Nowrousesahrai, Fidler - Differentiable for system identification and visuomotor control"/>
          <p:cNvSpPr txBox="1"/>
          <p:nvPr/>
        </p:nvSpPr>
        <p:spPr>
          <a:xfrm>
            <a:off x="245668" y="9940958"/>
            <a:ext cx="23892664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Murthy, Macklin, Golemo, Voleti, Petrini, Weiss, Considine, Parent-Levesque, Xie, Erlebne, Paull, Shkurti, Nowrousesahrai, Fidler - Differentiable for system identification and visuomotor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