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4"/>
  </p:notesMasterIdLst>
  <p:sldIdLst>
    <p:sldId id="1467" r:id="rId2"/>
    <p:sldId id="1664" r:id="rId3"/>
    <p:sldId id="473" r:id="rId4"/>
    <p:sldId id="536" r:id="rId5"/>
    <p:sldId id="1612" r:id="rId6"/>
    <p:sldId id="1603" r:id="rId7"/>
    <p:sldId id="1604" r:id="rId8"/>
    <p:sldId id="1651" r:id="rId9"/>
    <p:sldId id="1652" r:id="rId10"/>
    <p:sldId id="1653" r:id="rId11"/>
    <p:sldId id="1654" r:id="rId12"/>
    <p:sldId id="1644" r:id="rId13"/>
    <p:sldId id="1655" r:id="rId14"/>
    <p:sldId id="1656" r:id="rId15"/>
    <p:sldId id="1657" r:id="rId16"/>
    <p:sldId id="1658" r:id="rId17"/>
    <p:sldId id="1659" r:id="rId18"/>
    <p:sldId id="1660" r:id="rId19"/>
    <p:sldId id="1661" r:id="rId20"/>
    <p:sldId id="1662" r:id="rId21"/>
    <p:sldId id="1663" r:id="rId22"/>
    <p:sldId id="320" r:id="rId23"/>
    <p:sldId id="534" r:id="rId24"/>
    <p:sldId id="257" r:id="rId25"/>
    <p:sldId id="1468" r:id="rId26"/>
    <p:sldId id="1470" r:id="rId27"/>
    <p:sldId id="1471" r:id="rId28"/>
    <p:sldId id="1472" r:id="rId29"/>
    <p:sldId id="1473" r:id="rId30"/>
    <p:sldId id="1628" r:id="rId31"/>
    <p:sldId id="1620" r:id="rId32"/>
    <p:sldId id="1621" r:id="rId33"/>
    <p:sldId id="1636" r:id="rId34"/>
    <p:sldId id="1637" r:id="rId35"/>
    <p:sldId id="1633" r:id="rId36"/>
    <p:sldId id="1634" r:id="rId37"/>
    <p:sldId id="1635" r:id="rId38"/>
    <p:sldId id="1638" r:id="rId39"/>
    <p:sldId id="1639" r:id="rId40"/>
    <p:sldId id="1640" r:id="rId41"/>
    <p:sldId id="1526" r:id="rId42"/>
    <p:sldId id="298" r:id="rId43"/>
    <p:sldId id="331" r:id="rId44"/>
    <p:sldId id="304" r:id="rId45"/>
    <p:sldId id="305" r:id="rId46"/>
    <p:sldId id="1629" r:id="rId47"/>
    <p:sldId id="306" r:id="rId48"/>
    <p:sldId id="307" r:id="rId49"/>
    <p:sldId id="308" r:id="rId50"/>
    <p:sldId id="1622" r:id="rId51"/>
    <p:sldId id="1625" r:id="rId52"/>
    <p:sldId id="1624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64"/>
    <p:restoredTop sz="94762"/>
  </p:normalViewPr>
  <p:slideViewPr>
    <p:cSldViewPr snapToGrid="0" snapToObjects="1" showGuides="1">
      <p:cViewPr varScale="1">
        <p:scale>
          <a:sx n="117" d="100"/>
          <a:sy n="117" d="100"/>
        </p:scale>
        <p:origin x="96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0T19:15:28.299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10T19:15:28.30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03:09:59.721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03:13:06.92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6:46:46.096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16:46:46.09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Hence, a low pass filter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90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 the unwanted frequencies above 24 kHz 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this filtered signal is sampled by an ADC to generate digital sound samples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11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21.png"/><Relationship Id="rId7" Type="http://schemas.openxmlformats.org/officeDocument/2006/relationships/image" Target="../media/image261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Relationship Id="rId9" Type="http://schemas.openxmlformats.org/officeDocument/2006/relationships/image" Target="../media/image28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customXml" Target="../ink/ink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3" Type="http://schemas.openxmlformats.org/officeDocument/2006/relationships/image" Target="../media/image321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331.png"/><Relationship Id="rId4" Type="http://schemas.openxmlformats.org/officeDocument/2006/relationships/customXml" Target="../ink/ink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4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3120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2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.1: Wave basics</a:t>
            </a:r>
          </a:p>
        </p:txBody>
      </p:sp>
    </p:spTree>
    <p:extLst>
      <p:ext uri="{BB962C8B-B14F-4D97-AF65-F5344CB8AC3E}">
        <p14:creationId xmlns:p14="http://schemas.microsoft.com/office/powerpoint/2010/main" val="3800020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2868927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Multiplying two frequencies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646869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155611-4363-6D42-948F-B4260CE228F8}"/>
              </a:ext>
            </a:extLst>
          </p:cNvPr>
          <p:cNvCxnSpPr>
            <a:cxnSpLocks/>
          </p:cNvCxnSpPr>
          <p:nvPr/>
        </p:nvCxnSpPr>
        <p:spPr>
          <a:xfrm flipV="1">
            <a:off x="5674316" y="162991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3F78CF0-9AA2-2B47-8306-A3E244C6E50D}"/>
              </a:ext>
            </a:extLst>
          </p:cNvPr>
          <p:cNvCxnSpPr>
            <a:cxnSpLocks/>
          </p:cNvCxnSpPr>
          <p:nvPr/>
        </p:nvCxnSpPr>
        <p:spPr>
          <a:xfrm flipV="1">
            <a:off x="3762161" y="1629910"/>
            <a:ext cx="0" cy="132955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8C198E4-B9A4-874A-B4F3-D59B0F11B393}"/>
                  </a:ext>
                </a:extLst>
              </p:cNvPr>
              <p:cNvSpPr txBox="1"/>
              <p:nvPr/>
            </p:nvSpPr>
            <p:spPr>
              <a:xfrm>
                <a:off x="1767054" y="5744529"/>
                <a:ext cx="995208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8C198E4-B9A4-874A-B4F3-D59B0F11B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054" y="5744529"/>
                <a:ext cx="995208" cy="420949"/>
              </a:xfrm>
              <a:prstGeom prst="rect">
                <a:avLst/>
              </a:prstGeom>
              <a:blipFill>
                <a:blip r:embed="rId2"/>
                <a:stretch>
                  <a:fillRect l="-6329" t="-26471" r="-379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37B485-CF0B-1642-A8F0-E96FF5EE8E90}"/>
                  </a:ext>
                </a:extLst>
              </p:cNvPr>
              <p:cNvSpPr txBox="1"/>
              <p:nvPr/>
            </p:nvSpPr>
            <p:spPr>
              <a:xfrm>
                <a:off x="3061547" y="5744529"/>
                <a:ext cx="1038361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37B485-CF0B-1642-A8F0-E96FF5EE8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547" y="5744529"/>
                <a:ext cx="1038361" cy="420949"/>
              </a:xfrm>
              <a:prstGeom prst="rect">
                <a:avLst/>
              </a:prstGeom>
              <a:blipFill>
                <a:blip r:embed="rId3"/>
                <a:stretch>
                  <a:fillRect l="-4762" t="-26471" r="-238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8745B8-9950-8347-8973-344397ED504F}"/>
                  </a:ext>
                </a:extLst>
              </p:cNvPr>
              <p:cNvSpPr txBox="1"/>
              <p:nvPr/>
            </p:nvSpPr>
            <p:spPr>
              <a:xfrm>
                <a:off x="2655801" y="5756194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8745B8-9950-8347-8973-344397ED5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801" y="5756194"/>
                <a:ext cx="349455" cy="430887"/>
              </a:xfrm>
              <a:prstGeom prst="rect">
                <a:avLst/>
              </a:prstGeom>
              <a:blipFill>
                <a:blip r:embed="rId4"/>
                <a:stretch>
                  <a:fillRect l="-21429" r="-21429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29EEE1B-C2FE-6F4A-8514-EE0DD87D26A1}"/>
              </a:ext>
            </a:extLst>
          </p:cNvPr>
          <p:cNvCxnSpPr>
            <a:cxnSpLocks/>
          </p:cNvCxnSpPr>
          <p:nvPr/>
        </p:nvCxnSpPr>
        <p:spPr>
          <a:xfrm>
            <a:off x="1623458" y="6227226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5A64975-6AD5-4F48-B2AD-EA4CD66613A0}"/>
              </a:ext>
            </a:extLst>
          </p:cNvPr>
          <p:cNvSpPr txBox="1"/>
          <p:nvPr/>
        </p:nvSpPr>
        <p:spPr>
          <a:xfrm>
            <a:off x="2736043" y="6316666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14E6D5A-B935-5D41-9112-B294B96FE4B4}"/>
                  </a:ext>
                </a:extLst>
              </p:cNvPr>
              <p:cNvSpPr txBox="1"/>
              <p:nvPr/>
            </p:nvSpPr>
            <p:spPr>
              <a:xfrm>
                <a:off x="3051763" y="4887676"/>
                <a:ext cx="104810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14E6D5A-B935-5D41-9112-B294B96FE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763" y="4887676"/>
                <a:ext cx="1048107" cy="420949"/>
              </a:xfrm>
              <a:prstGeom prst="rect">
                <a:avLst/>
              </a:prstGeom>
              <a:blipFill>
                <a:blip r:embed="rId5"/>
                <a:stretch>
                  <a:fillRect l="-4762" t="-22857" r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EF6A56B-744C-4E48-8BB5-ECCC8DA00A6E}"/>
                  </a:ext>
                </a:extLst>
              </p:cNvPr>
              <p:cNvSpPr txBox="1"/>
              <p:nvPr/>
            </p:nvSpPr>
            <p:spPr>
              <a:xfrm>
                <a:off x="4707059" y="4887676"/>
                <a:ext cx="104810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EF6A56B-744C-4E48-8BB5-ECCC8DA00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059" y="4887676"/>
                <a:ext cx="1048107" cy="420949"/>
              </a:xfrm>
              <a:prstGeom prst="rect">
                <a:avLst/>
              </a:prstGeom>
              <a:blipFill>
                <a:blip r:embed="rId6"/>
                <a:stretch>
                  <a:fillRect l="-4762" t="-22857" r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3EC5DC-0246-9045-94F8-D10EFE42AC43}"/>
                  </a:ext>
                </a:extLst>
              </p:cNvPr>
              <p:cNvSpPr txBox="1"/>
              <p:nvPr/>
            </p:nvSpPr>
            <p:spPr>
              <a:xfrm>
                <a:off x="4934812" y="5728434"/>
                <a:ext cx="995208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3EC5DC-0246-9045-94F8-D10EFE42A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812" y="5728434"/>
                <a:ext cx="995208" cy="420949"/>
              </a:xfrm>
              <a:prstGeom prst="rect">
                <a:avLst/>
              </a:prstGeom>
              <a:blipFill>
                <a:blip r:embed="rId7"/>
                <a:stretch>
                  <a:fillRect l="-5000" t="-26471" r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F741BF0-D7C7-D648-B52D-D42BBC0B2D46}"/>
                  </a:ext>
                </a:extLst>
              </p:cNvPr>
              <p:cNvSpPr txBox="1"/>
              <p:nvPr/>
            </p:nvSpPr>
            <p:spPr>
              <a:xfrm>
                <a:off x="6229305" y="5728434"/>
                <a:ext cx="1038361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F741BF0-D7C7-D648-B52D-D42BBC0B2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05" y="5728434"/>
                <a:ext cx="1038361" cy="420949"/>
              </a:xfrm>
              <a:prstGeom prst="rect">
                <a:avLst/>
              </a:prstGeom>
              <a:blipFill>
                <a:blip r:embed="rId8"/>
                <a:stretch>
                  <a:fillRect l="-4819" t="-26471" r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7ABAE4F-A7E0-9F47-A7D3-7B35606A17D3}"/>
                  </a:ext>
                </a:extLst>
              </p:cNvPr>
              <p:cNvSpPr txBox="1"/>
              <p:nvPr/>
            </p:nvSpPr>
            <p:spPr>
              <a:xfrm>
                <a:off x="5823559" y="5740099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7ABAE4F-A7E0-9F47-A7D3-7B35606A1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559" y="5740099"/>
                <a:ext cx="349455" cy="430887"/>
              </a:xfrm>
              <a:prstGeom prst="rect">
                <a:avLst/>
              </a:prstGeom>
              <a:blipFill>
                <a:blip r:embed="rId9"/>
                <a:stretch>
                  <a:fillRect l="-20690" r="-20690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FE45536-4B48-1E44-BB71-BCEDA4AD57EF}"/>
              </a:ext>
            </a:extLst>
          </p:cNvPr>
          <p:cNvCxnSpPr>
            <a:cxnSpLocks/>
          </p:cNvCxnSpPr>
          <p:nvPr/>
        </p:nvCxnSpPr>
        <p:spPr>
          <a:xfrm>
            <a:off x="4791216" y="6211131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941AF97-5C26-7940-B7F7-60DB8AA957DE}"/>
              </a:ext>
            </a:extLst>
          </p:cNvPr>
          <p:cNvSpPr txBox="1"/>
          <p:nvPr/>
        </p:nvSpPr>
        <p:spPr>
          <a:xfrm>
            <a:off x="5903801" y="6300571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8DB212-6A5B-324E-B7C4-C6AED2FF150B}"/>
              </a:ext>
            </a:extLst>
          </p:cNvPr>
          <p:cNvSpPr txBox="1"/>
          <p:nvPr/>
        </p:nvSpPr>
        <p:spPr>
          <a:xfrm>
            <a:off x="-156241" y="4089655"/>
            <a:ext cx="658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Two signals with frequencies f1 and f2 are multiplied:</a:t>
            </a:r>
          </a:p>
        </p:txBody>
      </p:sp>
    </p:spTree>
    <p:extLst>
      <p:ext uri="{BB962C8B-B14F-4D97-AF65-F5344CB8AC3E}">
        <p14:creationId xmlns:p14="http://schemas.microsoft.com/office/powerpoint/2010/main" val="31186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1" grpId="0"/>
      <p:bldP spid="50" grpId="0"/>
      <p:bldP spid="51" grpId="0"/>
      <p:bldP spid="52" grpId="0"/>
      <p:bldP spid="53" grpId="0"/>
      <p:bldP spid="54" grpId="0"/>
      <p:bldP spid="56" grpId="0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2716515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Matlab</a:t>
            </a: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 demo code</a:t>
            </a:r>
          </a:p>
        </p:txBody>
      </p:sp>
    </p:spTree>
    <p:extLst>
      <p:ext uri="{BB962C8B-B14F-4D97-AF65-F5344CB8AC3E}">
        <p14:creationId xmlns:p14="http://schemas.microsoft.com/office/powerpoint/2010/main" val="2607076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1602563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2971279" y="3867276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45993F-4927-134C-A853-68CE7461E215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43A123-D3DF-E243-B57A-BC0022926A9A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B3B1F9-FD82-C24B-B6A5-35AE03C079AD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DC9F9C-342E-E444-91B6-CB8F4312E7A7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5548E1C-CAD8-A94F-A63C-8DC776990D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D44259-BC82-7249-AF6D-96BEE5B00DC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5175B31-38CB-EE41-B240-2FE452F91BD3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FD8D2A-9FD4-CC4C-82C6-41F23BD548C4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1C189B-4442-024B-96AF-4B7A0B51A7B7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D02B92-A5B2-B04B-88C2-C58C27EB178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A2FE7B-21A5-454E-9101-0C10CC2E9E6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3E10E8-2344-4248-90D8-06A78BD5C1A7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51858E1-0E1C-D44D-9CB5-5C8286B5565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88FC4D2-3F6B-CF49-9DE7-E5041AE1A7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C968B0E-B588-4641-929C-BB0B777A504B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D0CFB2F-43DF-9142-840B-56E06018FF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4C79A62-A277-7C4A-AFA9-A44A5DE0855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36F77E6-40FA-6741-9D85-AC3C7622E0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EA880E6-516C-6041-AED9-145DA0CE30C1}"/>
              </a:ext>
            </a:extLst>
          </p:cNvPr>
          <p:cNvGrpSpPr/>
          <p:nvPr/>
        </p:nvGrpSpPr>
        <p:grpSpPr>
          <a:xfrm>
            <a:off x="1185863" y="1406762"/>
            <a:ext cx="2135164" cy="1136413"/>
            <a:chOff x="1185863" y="1406762"/>
            <a:chExt cx="2135164" cy="11364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/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blipFill>
                  <a:blip r:embed="rId6"/>
                  <a:stretch>
                    <a:fillRect l="-3960" t="-4878" r="-1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CC6688A-0749-9D4D-BD47-08EAE5C69073}"/>
                </a:ext>
              </a:extLst>
            </p:cNvPr>
            <p:cNvSpPr/>
            <p:nvPr/>
          </p:nvSpPr>
          <p:spPr>
            <a:xfrm>
              <a:off x="1185863" y="1743075"/>
              <a:ext cx="857250" cy="800100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8EC0D3-A12A-194F-9D91-698C092D7B57}"/>
              </a:ext>
            </a:extLst>
          </p:cNvPr>
          <p:cNvGrpSpPr/>
          <p:nvPr/>
        </p:nvGrpSpPr>
        <p:grpSpPr>
          <a:xfrm>
            <a:off x="2316968" y="1747370"/>
            <a:ext cx="2164446" cy="833366"/>
            <a:chOff x="2316968" y="1747370"/>
            <a:chExt cx="2164446" cy="8333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/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blipFill>
                  <a:blip r:embed="rId7"/>
                  <a:stretch>
                    <a:fillRect l="-3960" t="-4878" r="-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F83B9D-97FF-6B4D-9CC2-2CD402CCBD2A}"/>
                </a:ext>
              </a:extLst>
            </p:cNvPr>
            <p:cNvSpPr/>
            <p:nvPr/>
          </p:nvSpPr>
          <p:spPr>
            <a:xfrm>
              <a:off x="2316968" y="2061609"/>
              <a:ext cx="857250" cy="519127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chemeClr val="accent5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/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  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blipFill>
                <a:blip r:embed="rId8"/>
                <a:stretch>
                  <a:fillRect l="-2941" t="-7317" r="-588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57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3B194E-2E73-9E48-9F4E-C3ED94FE4DD9}"/>
              </a:ext>
            </a:extLst>
          </p:cNvPr>
          <p:cNvCxnSpPr/>
          <p:nvPr/>
        </p:nvCxnSpPr>
        <p:spPr>
          <a:xfrm>
            <a:off x="2671641" y="2884031"/>
            <a:ext cx="2785108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467722-848C-264B-902A-4FC74DC89866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FDCD37-9804-4341-B8C5-221064D58984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FAADFD-952D-1947-BCAB-F1C01E4870B5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7A70D-FAE6-574D-94D2-6C24839E1D96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7A8813-4491-8749-94D0-E7BDD13DEC8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7EC3A-4770-6543-A7E2-A4DF463E3C0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552713-9D98-784F-800F-7DD0B8A28314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7441F9-DE28-E24B-A420-7743898156C0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CD62F1-47FD-DC4A-862D-B7098AE2E81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AE50E-25AB-EC40-8725-7123A249BD0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C3E52A-5922-AD41-A49D-FA7DA7219BEC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5017FF-B23C-1A43-B07C-DD44090370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7F255D-3306-9343-A80C-8B70B8EA7F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D807F8-D69D-F244-B5E8-83F3BDB3DB67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FCC2B0-6A84-9E41-BACC-7401078E292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C7B886-4192-8648-BA8E-BFF8AE48100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BF228F-FB80-784F-BC76-859FD01FA23F}"/>
              </a:ext>
            </a:extLst>
          </p:cNvPr>
          <p:cNvCxnSpPr>
            <a:cxnSpLocks/>
          </p:cNvCxnSpPr>
          <p:nvPr/>
        </p:nvCxnSpPr>
        <p:spPr>
          <a:xfrm>
            <a:off x="5976826" y="390631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A924AF-CCC2-0A4C-9A78-007B51BEDE1D}"/>
              </a:ext>
            </a:extLst>
          </p:cNvPr>
          <p:cNvCxnSpPr/>
          <p:nvPr/>
        </p:nvCxnSpPr>
        <p:spPr>
          <a:xfrm flipV="1">
            <a:off x="5979522" y="16622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EBB977A-237A-294A-A152-554D4AA28D0C}"/>
              </a:ext>
            </a:extLst>
          </p:cNvPr>
          <p:cNvSpPr txBox="1"/>
          <p:nvPr/>
        </p:nvSpPr>
        <p:spPr>
          <a:xfrm rot="16200000">
            <a:off x="5109612" y="270015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8A6A10-3313-4545-BE9A-963066E72372}"/>
              </a:ext>
            </a:extLst>
          </p:cNvPr>
          <p:cNvGrpSpPr/>
          <p:nvPr/>
        </p:nvGrpSpPr>
        <p:grpSpPr>
          <a:xfrm>
            <a:off x="7167450" y="3779707"/>
            <a:ext cx="315804" cy="573687"/>
            <a:chOff x="7225127" y="3524912"/>
            <a:chExt cx="315804" cy="57368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C0D857-A16B-CD48-8ABD-3FEC8220EFF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4537A3-44B3-8547-844D-5AC32E8D517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38BA99-7049-C64A-8BD4-26592A7DC984}"/>
              </a:ext>
            </a:extLst>
          </p:cNvPr>
          <p:cNvSpPr txBox="1"/>
          <p:nvPr/>
        </p:nvSpPr>
        <p:spPr>
          <a:xfrm>
            <a:off x="6620673" y="426034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CB7218-4542-D24E-8F5C-E5C830BE77A0}"/>
              </a:ext>
            </a:extLst>
          </p:cNvPr>
          <p:cNvSpPr txBox="1"/>
          <p:nvPr/>
        </p:nvSpPr>
        <p:spPr>
          <a:xfrm>
            <a:off x="5722116" y="397692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E581379-EFD4-784C-B4E5-58977BCE63AD}"/>
              </a:ext>
            </a:extLst>
          </p:cNvPr>
          <p:cNvGrpSpPr/>
          <p:nvPr/>
        </p:nvGrpSpPr>
        <p:grpSpPr>
          <a:xfrm>
            <a:off x="7861319" y="3772573"/>
            <a:ext cx="315804" cy="573687"/>
            <a:chOff x="7225127" y="3524912"/>
            <a:chExt cx="315804" cy="57368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B2F590F-E400-E148-84E6-6F3EC585D7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BA332D-E6FF-6A42-9FD7-04085D934D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F498E9-6AEE-694A-BD6A-C70EE83FFB13}"/>
              </a:ext>
            </a:extLst>
          </p:cNvPr>
          <p:cNvGrpSpPr/>
          <p:nvPr/>
        </p:nvGrpSpPr>
        <p:grpSpPr>
          <a:xfrm>
            <a:off x="8513091" y="3779707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C5D8F9D-5E98-684F-B0C9-F61293E8B55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76FDE28-44D1-F741-AA34-2BBF61FA871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802DC2-6781-AA49-8984-97BDD5987F01}"/>
              </a:ext>
            </a:extLst>
          </p:cNvPr>
          <p:cNvGrpSpPr/>
          <p:nvPr/>
        </p:nvGrpSpPr>
        <p:grpSpPr>
          <a:xfrm>
            <a:off x="6505079" y="3772573"/>
            <a:ext cx="315804" cy="573687"/>
            <a:chOff x="7225127" y="3524912"/>
            <a:chExt cx="315804" cy="57368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471230-CEFA-F349-A3E4-5AFB0CFDB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DD65598-57E5-3C46-A131-EBE3230C8B6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14:cNvPr>
              <p14:cNvContentPartPr/>
              <p14:nvPr/>
            </p14:nvContentPartPr>
            <p14:xfrm>
              <a:off x="5318933" y="2604343"/>
              <a:ext cx="2727000" cy="1251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4533" y="258994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14:cNvPr>
              <p14:cNvContentPartPr/>
              <p14:nvPr/>
            </p14:nvContentPartPr>
            <p14:xfrm>
              <a:off x="6112373" y="2711263"/>
              <a:ext cx="1181520" cy="11070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8389" y="2603263"/>
                <a:ext cx="1289127" cy="132264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E54BEB4-497E-8F4A-ADA6-D6A7484458DB}"/>
              </a:ext>
            </a:extLst>
          </p:cNvPr>
          <p:cNvSpPr txBox="1"/>
          <p:nvPr/>
        </p:nvSpPr>
        <p:spPr>
          <a:xfrm>
            <a:off x="3061564" y="2562831"/>
            <a:ext cx="2066408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Frequency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down-conversion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C74E27-6C14-214F-8725-E6DAAE482D0D}"/>
              </a:ext>
            </a:extLst>
          </p:cNvPr>
          <p:cNvSpPr txBox="1"/>
          <p:nvPr/>
        </p:nvSpPr>
        <p:spPr>
          <a:xfrm>
            <a:off x="1623318" y="5523440"/>
            <a:ext cx="647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Generally, bandwidth of the signal determines the sample rate.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/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blipFill>
                <a:blip r:embed="rId8"/>
                <a:stretch>
                  <a:fillRect l="-3185" t="-2381" r="-63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0921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73757-85FA-844B-8793-7365C0783613}"/>
              </a:ext>
            </a:extLst>
          </p:cNvPr>
          <p:cNvSpPr txBox="1"/>
          <p:nvPr/>
        </p:nvSpPr>
        <p:spPr>
          <a:xfrm>
            <a:off x="-2167" y="2704546"/>
            <a:ext cx="9146167" cy="14489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Programming Assignment #1</a:t>
            </a:r>
            <a:endParaRPr lang="en-US" sz="28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48013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B3A9DC-6F36-A648-AB1D-C8B597DE6B43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39985-4555-E54A-8FB8-3A4E2E4B1D81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4979F-D725-E740-82C8-410C90ED94DC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A9195-3725-E34A-ACF9-44BFEA45A3FD}"/>
              </a:ext>
            </a:extLst>
          </p:cNvPr>
          <p:cNvSpPr txBox="1"/>
          <p:nvPr/>
        </p:nvSpPr>
        <p:spPr>
          <a:xfrm rot="16200000">
            <a:off x="2349003" y="4011566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18EB8-0C7C-2F49-B10B-177839FBDCFF}"/>
              </a:ext>
            </a:extLst>
          </p:cNvPr>
          <p:cNvSpPr txBox="1"/>
          <p:nvPr/>
        </p:nvSpPr>
        <p:spPr>
          <a:xfrm rot="16200000">
            <a:off x="2702946" y="4190378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86511-3B03-7E42-A6F7-F3E1298310C1}"/>
              </a:ext>
            </a:extLst>
          </p:cNvPr>
          <p:cNvSpPr txBox="1"/>
          <p:nvPr/>
        </p:nvSpPr>
        <p:spPr>
          <a:xfrm rot="16200000">
            <a:off x="3056889" y="4369190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D91A8-3CED-3D48-A2D6-3FB9B8AF0DD8}"/>
              </a:ext>
            </a:extLst>
          </p:cNvPr>
          <p:cNvSpPr txBox="1"/>
          <p:nvPr/>
        </p:nvSpPr>
        <p:spPr>
          <a:xfrm rot="16200000">
            <a:off x="3410832" y="4548002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9EB42C1-38C8-F84F-B632-436683B011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7643" y="4744706"/>
            <a:ext cx="1804364" cy="1061833"/>
          </a:xfrm>
          <a:prstGeom prst="bentConnector3">
            <a:avLst>
              <a:gd name="adj1" fmla="val 99873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7C7B3A29-82F0-B544-A050-703DFA380F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2299" y="4706107"/>
            <a:ext cx="1362652" cy="1060176"/>
          </a:xfrm>
          <a:prstGeom prst="bentConnector3">
            <a:avLst>
              <a:gd name="adj1" fmla="val 10006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EEC925C-AFC2-BB43-A3FF-0561F872BB1B}"/>
              </a:ext>
            </a:extLst>
          </p:cNvPr>
          <p:cNvCxnSpPr>
            <a:cxnSpLocks/>
          </p:cNvCxnSpPr>
          <p:nvPr/>
        </p:nvCxnSpPr>
        <p:spPr>
          <a:xfrm>
            <a:off x="3274936" y="4723133"/>
            <a:ext cx="954951" cy="903488"/>
          </a:xfrm>
          <a:prstGeom prst="bentConnector3">
            <a:avLst>
              <a:gd name="adj1" fmla="val -15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99C97C1-33BD-534B-BFF6-14B27B5F330B}"/>
              </a:ext>
            </a:extLst>
          </p:cNvPr>
          <p:cNvCxnSpPr>
            <a:cxnSpLocks/>
          </p:cNvCxnSpPr>
          <p:nvPr/>
        </p:nvCxnSpPr>
        <p:spPr>
          <a:xfrm>
            <a:off x="3657909" y="4901944"/>
            <a:ext cx="954951" cy="467402"/>
          </a:xfrm>
          <a:prstGeom prst="bentConnector3">
            <a:avLst>
              <a:gd name="adj1" fmla="val -167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C1244F-6AA1-8647-84D5-1A02759A6FB8}"/>
              </a:ext>
            </a:extLst>
          </p:cNvPr>
          <p:cNvSpPr txBox="1"/>
          <p:nvPr/>
        </p:nvSpPr>
        <p:spPr>
          <a:xfrm>
            <a:off x="4485858" y="5117536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84BE1-80F1-024A-BBEA-E57B5A4D6ABA}"/>
              </a:ext>
            </a:extLst>
          </p:cNvPr>
          <p:cNvSpPr txBox="1"/>
          <p:nvPr/>
        </p:nvSpPr>
        <p:spPr>
          <a:xfrm>
            <a:off x="4135381" y="5395788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7FC645-30A8-824E-AE6C-D7B2C3DAAA46}"/>
              </a:ext>
            </a:extLst>
          </p:cNvPr>
          <p:cNvSpPr txBox="1"/>
          <p:nvPr/>
        </p:nvSpPr>
        <p:spPr>
          <a:xfrm>
            <a:off x="3823958" y="5689622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E1D68-4EAB-174B-A66F-1D4184B356DC}"/>
              </a:ext>
            </a:extLst>
          </p:cNvPr>
          <p:cNvSpPr txBox="1"/>
          <p:nvPr/>
        </p:nvSpPr>
        <p:spPr>
          <a:xfrm>
            <a:off x="3468993" y="5939914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8E5A25-7943-C745-996A-5FD68CDEDFEE}"/>
              </a:ext>
            </a:extLst>
          </p:cNvPr>
          <p:cNvSpPr txBox="1"/>
          <p:nvPr/>
        </p:nvSpPr>
        <p:spPr>
          <a:xfrm>
            <a:off x="4635816" y="4425038"/>
            <a:ext cx="4666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DFT of overlapping windows</a:t>
            </a:r>
          </a:p>
          <a:p>
            <a:pPr algn="ctr"/>
            <a:r>
              <a:rPr lang="en-US" sz="2800" dirty="0"/>
              <a:t>of samples</a:t>
            </a:r>
          </a:p>
          <a:p>
            <a:pPr algn="ctr"/>
            <a:r>
              <a:rPr lang="en-US" sz="2800" dirty="0"/>
              <a:t>(Spectrogram/STFT)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</p:spTree>
    <p:extLst>
      <p:ext uri="{BB962C8B-B14F-4D97-AF65-F5344CB8AC3E}">
        <p14:creationId xmlns:p14="http://schemas.microsoft.com/office/powerpoint/2010/main" val="2390864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43B6E3-5CF6-E44C-A811-9D893502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8EAB3-D4D7-6247-AD20-EC29C4FBF39E}"/>
              </a:ext>
            </a:extLst>
          </p:cNvPr>
          <p:cNvSpPr txBox="1"/>
          <p:nvPr/>
        </p:nvSpPr>
        <p:spPr>
          <a:xfrm>
            <a:off x="2365827" y="1057566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ED623-DBC9-D44B-B653-70E18694BCE2}"/>
              </a:ext>
            </a:extLst>
          </p:cNvPr>
          <p:cNvSpPr txBox="1"/>
          <p:nvPr/>
        </p:nvSpPr>
        <p:spPr>
          <a:xfrm>
            <a:off x="3773710" y="1012050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66E6F-E05C-FC43-B8FA-2E3E33462060}"/>
              </a:ext>
            </a:extLst>
          </p:cNvPr>
          <p:cNvSpPr txBox="1"/>
          <p:nvPr/>
        </p:nvSpPr>
        <p:spPr>
          <a:xfrm>
            <a:off x="5370280" y="1014024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D3AFD2-43E8-1745-A525-16FA042ECA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</p:spTree>
    <p:extLst>
      <p:ext uri="{BB962C8B-B14F-4D97-AF65-F5344CB8AC3E}">
        <p14:creationId xmlns:p14="http://schemas.microsoft.com/office/powerpoint/2010/main" val="384075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C542A-1C90-A34F-993F-FF3911AC833A}"/>
              </a:ext>
            </a:extLst>
          </p:cNvPr>
          <p:cNvGrpSpPr/>
          <p:nvPr/>
        </p:nvGrpSpPr>
        <p:grpSpPr>
          <a:xfrm>
            <a:off x="3119721" y="1019220"/>
            <a:ext cx="1986050" cy="675172"/>
            <a:chOff x="3376896" y="3066554"/>
            <a:chExt cx="1986050" cy="67517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F9873A-F213-B144-BE1F-3AAC6A0E05B9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479E90-DA92-704A-BBD5-C48698573AFF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25DE71-DE8D-EE46-BB5F-234E9BAAF1E4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3CE006-37F4-894C-A7EE-5440B7CD0E80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B8D61A3-CEDE-B245-9464-DF6401C99886}"/>
              </a:ext>
            </a:extLst>
          </p:cNvPr>
          <p:cNvSpPr txBox="1"/>
          <p:nvPr/>
        </p:nvSpPr>
        <p:spPr>
          <a:xfrm>
            <a:off x="4266681" y="848007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*</a:t>
            </a:r>
            <a:endParaRPr lang="en-US" sz="3600" baseline="30000" dirty="0">
              <a:latin typeface="Lucida Bright" panose="02040602050505020304" pitchFamily="18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935953-8856-6C44-A488-F80C20CE8815}"/>
              </a:ext>
            </a:extLst>
          </p:cNvPr>
          <p:cNvGrpSpPr/>
          <p:nvPr/>
        </p:nvGrpSpPr>
        <p:grpSpPr>
          <a:xfrm>
            <a:off x="590731" y="5255772"/>
            <a:ext cx="4055726" cy="811609"/>
            <a:chOff x="590731" y="5255772"/>
            <a:chExt cx="4055726" cy="8116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3150A7-A708-564A-8548-51B023117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792" t="9923" r="21198" b="19231"/>
            <a:stretch/>
          </p:blipFill>
          <p:spPr>
            <a:xfrm>
              <a:off x="1626739" y="5271282"/>
              <a:ext cx="3019718" cy="796099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B5F840C-011F-9443-8112-75C8682FC14F}"/>
                </a:ext>
              </a:extLst>
            </p:cNvPr>
            <p:cNvGrpSpPr/>
            <p:nvPr/>
          </p:nvGrpSpPr>
          <p:grpSpPr>
            <a:xfrm>
              <a:off x="590731" y="5255772"/>
              <a:ext cx="962856" cy="675170"/>
              <a:chOff x="3376896" y="3066556"/>
              <a:chExt cx="962856" cy="67517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E52ED7F-58B9-0C44-8D03-99EE41236AAD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X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CC7646F-F4DA-6644-AC7E-1AF0220ADD52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2D47A-6A91-F940-8A55-7EB6730A4D79}"/>
              </a:ext>
            </a:extLst>
          </p:cNvPr>
          <p:cNvGrpSpPr/>
          <p:nvPr/>
        </p:nvGrpSpPr>
        <p:grpSpPr>
          <a:xfrm>
            <a:off x="590731" y="2930121"/>
            <a:ext cx="3254189" cy="1641404"/>
            <a:chOff x="590731" y="2930121"/>
            <a:chExt cx="3254189" cy="16414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7E2627-C2F9-E846-9C49-45BB94AD64EE}"/>
                </a:ext>
              </a:extLst>
            </p:cNvPr>
            <p:cNvGrpSpPr/>
            <p:nvPr/>
          </p:nvGrpSpPr>
          <p:grpSpPr>
            <a:xfrm>
              <a:off x="590731" y="3313222"/>
              <a:ext cx="962856" cy="675170"/>
              <a:chOff x="3376896" y="3066556"/>
              <a:chExt cx="962856" cy="67517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12F3040-2A77-9E4B-94F3-491C52C65354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C060FFB-8319-844A-B2B9-DB6D81D49277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5021DB-5C12-8E46-BE97-0FE23F644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23" t="7379" r="8587" b="4823"/>
            <a:stretch/>
          </p:blipFill>
          <p:spPr>
            <a:xfrm>
              <a:off x="1816096" y="2930121"/>
              <a:ext cx="2028824" cy="1641404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0757929-3193-5941-BB70-32D83AFF62DC}"/>
              </a:ext>
            </a:extLst>
          </p:cNvPr>
          <p:cNvSpPr txBox="1"/>
          <p:nvPr/>
        </p:nvSpPr>
        <p:spPr>
          <a:xfrm>
            <a:off x="4456569" y="3465172"/>
            <a:ext cx="398200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-25000" dirty="0" err="1">
                <a:latin typeface="Lucida Bright" panose="02040602050505020304" pitchFamily="18" charset="77"/>
              </a:rPr>
              <a:t>Matlab</a:t>
            </a:r>
            <a:r>
              <a:rPr lang="en-US" sz="3200" baseline="-25000" dirty="0">
                <a:latin typeface="Lucida Bright" panose="02040602050505020304" pitchFamily="18" charset="77"/>
              </a:rPr>
              <a:t> function: </a:t>
            </a:r>
            <a:r>
              <a:rPr lang="en-US" sz="3200" baseline="-25000" dirty="0" err="1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dftm</a:t>
            </a:r>
            <a:r>
              <a: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(N)</a:t>
            </a:r>
            <a:endParaRPr lang="en-US" sz="3200" baseline="30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DDC358-B95D-ED48-85D8-C05CEE0E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030" y="2930121"/>
            <a:ext cx="1641750" cy="16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7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0AE814-93ED-7D0B-1E6B-07F7BA85775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3603376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C542A-1C90-A34F-993F-FF3911AC833A}"/>
              </a:ext>
            </a:extLst>
          </p:cNvPr>
          <p:cNvGrpSpPr/>
          <p:nvPr/>
        </p:nvGrpSpPr>
        <p:grpSpPr>
          <a:xfrm>
            <a:off x="3119721" y="1019220"/>
            <a:ext cx="1986050" cy="675172"/>
            <a:chOff x="3376896" y="3066554"/>
            <a:chExt cx="1986050" cy="67517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F9873A-F213-B144-BE1F-3AAC6A0E05B9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479E90-DA92-704A-BBD5-C48698573AFF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25DE71-DE8D-EE46-BB5F-234E9BAAF1E4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3CE006-37F4-894C-A7EE-5440B7CD0E80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B8D61A3-CEDE-B245-9464-DF6401C99886}"/>
              </a:ext>
            </a:extLst>
          </p:cNvPr>
          <p:cNvSpPr txBox="1"/>
          <p:nvPr/>
        </p:nvSpPr>
        <p:spPr>
          <a:xfrm>
            <a:off x="4266681" y="848007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*</a:t>
            </a:r>
            <a:endParaRPr lang="en-US" sz="3600" baseline="30000" dirty="0">
              <a:latin typeface="Lucida Bright" panose="02040602050505020304" pitchFamily="18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2" t="9923" r="21198" b="19231"/>
          <a:stretch/>
        </p:blipFill>
        <p:spPr>
          <a:xfrm rot="5400000">
            <a:off x="1125750" y="5593389"/>
            <a:ext cx="1875007" cy="49431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B5F840C-011F-9443-8112-75C8682FC14F}"/>
              </a:ext>
            </a:extLst>
          </p:cNvPr>
          <p:cNvGrpSpPr/>
          <p:nvPr/>
        </p:nvGrpSpPr>
        <p:grpSpPr>
          <a:xfrm>
            <a:off x="590731" y="5255772"/>
            <a:ext cx="962856" cy="675170"/>
            <a:chOff x="3376896" y="3066556"/>
            <a:chExt cx="962856" cy="67517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E52ED7F-58B9-0C44-8D03-99EE41236AAD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CC7646F-F4DA-6644-AC7E-1AF0220ADD52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2D47A-6A91-F940-8A55-7EB6730A4D79}"/>
              </a:ext>
            </a:extLst>
          </p:cNvPr>
          <p:cNvGrpSpPr/>
          <p:nvPr/>
        </p:nvGrpSpPr>
        <p:grpSpPr>
          <a:xfrm>
            <a:off x="590731" y="2930121"/>
            <a:ext cx="3254189" cy="1641404"/>
            <a:chOff x="590731" y="2930121"/>
            <a:chExt cx="3254189" cy="16414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7E2627-C2F9-E846-9C49-45BB94AD64EE}"/>
                </a:ext>
              </a:extLst>
            </p:cNvPr>
            <p:cNvGrpSpPr/>
            <p:nvPr/>
          </p:nvGrpSpPr>
          <p:grpSpPr>
            <a:xfrm>
              <a:off x="590731" y="3313222"/>
              <a:ext cx="962856" cy="675170"/>
              <a:chOff x="3376896" y="3066556"/>
              <a:chExt cx="962856" cy="67517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12F3040-2A77-9E4B-94F3-491C52C65354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C060FFB-8319-844A-B2B9-DB6D81D49277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5021DB-5C12-8E46-BE97-0FE23F644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23" t="7379" r="8587" b="4823"/>
            <a:stretch/>
          </p:blipFill>
          <p:spPr>
            <a:xfrm>
              <a:off x="1816096" y="2930121"/>
              <a:ext cx="2028824" cy="1641404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0757929-3193-5941-BB70-32D83AFF62DC}"/>
              </a:ext>
            </a:extLst>
          </p:cNvPr>
          <p:cNvSpPr txBox="1"/>
          <p:nvPr/>
        </p:nvSpPr>
        <p:spPr>
          <a:xfrm>
            <a:off x="4456569" y="3465172"/>
            <a:ext cx="398200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-25000" dirty="0" err="1">
                <a:latin typeface="Lucida Bright" panose="02040602050505020304" pitchFamily="18" charset="77"/>
              </a:rPr>
              <a:t>Matlab</a:t>
            </a:r>
            <a:r>
              <a:rPr lang="en-US" sz="3200" baseline="-25000" dirty="0">
                <a:latin typeface="Lucida Bright" panose="02040602050505020304" pitchFamily="18" charset="77"/>
              </a:rPr>
              <a:t> function: </a:t>
            </a:r>
            <a:r>
              <a:rPr lang="en-US" sz="3200" baseline="-25000" dirty="0" err="1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dftm</a:t>
            </a:r>
            <a:r>
              <a: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(N)</a:t>
            </a:r>
            <a:endParaRPr lang="en-US" sz="3200" baseline="30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DDC358-B95D-ED48-85D8-C05CEE0E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030" y="2930121"/>
            <a:ext cx="1641750" cy="1641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782FA0E-7997-A940-A2ED-F143E3A5CA3B}"/>
              </a:ext>
            </a:extLst>
          </p:cNvPr>
          <p:cNvGrpSpPr/>
          <p:nvPr/>
        </p:nvGrpSpPr>
        <p:grpSpPr>
          <a:xfrm>
            <a:off x="2643188" y="4903043"/>
            <a:ext cx="610570" cy="1754932"/>
            <a:chOff x="2643188" y="4903043"/>
            <a:chExt cx="610570" cy="1754932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321E650-5D76-3048-83C8-C201D4055805}"/>
                </a:ext>
              </a:extLst>
            </p:cNvPr>
            <p:cNvCxnSpPr/>
            <p:nvPr/>
          </p:nvCxnSpPr>
          <p:spPr>
            <a:xfrm>
              <a:off x="2643188" y="4903043"/>
              <a:ext cx="0" cy="175493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711F8E2-9869-E947-A3A4-189D2DAE9216}"/>
                </a:ext>
              </a:extLst>
            </p:cNvPr>
            <p:cNvSpPr txBox="1"/>
            <p:nvPr/>
          </p:nvSpPr>
          <p:spPr>
            <a:xfrm>
              <a:off x="2643188" y="5359881"/>
              <a:ext cx="610570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aseline="-25000" dirty="0">
                  <a:latin typeface="Lucida Bright" panose="02040602050505020304" pitchFamily="18" charset="77"/>
                </a:rPr>
                <a:t>8N</a:t>
              </a:r>
              <a:endParaRPr lang="en-US" sz="3200" baseline="30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335248-3C1C-F04C-92D8-FE128E6471A5}"/>
              </a:ext>
            </a:extLst>
          </p:cNvPr>
          <p:cNvGrpSpPr/>
          <p:nvPr/>
        </p:nvGrpSpPr>
        <p:grpSpPr>
          <a:xfrm>
            <a:off x="2830508" y="4880534"/>
            <a:ext cx="638063" cy="592080"/>
            <a:chOff x="2643188" y="4874006"/>
            <a:chExt cx="638063" cy="59208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1ED42A0-19BC-874F-B3BA-FA9FE9B783A9}"/>
                </a:ext>
              </a:extLst>
            </p:cNvPr>
            <p:cNvCxnSpPr>
              <a:cxnSpLocks/>
            </p:cNvCxnSpPr>
            <p:nvPr/>
          </p:nvCxnSpPr>
          <p:spPr>
            <a:xfrm>
              <a:off x="2643188" y="4903043"/>
              <a:ext cx="0" cy="563043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424470-B5EA-924E-B581-34AF1A0188E1}"/>
                </a:ext>
              </a:extLst>
            </p:cNvPr>
            <p:cNvSpPr txBox="1"/>
            <p:nvPr/>
          </p:nvSpPr>
          <p:spPr>
            <a:xfrm>
              <a:off x="2670681" y="4874006"/>
              <a:ext cx="610570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N</a:t>
              </a:r>
              <a:endParaRPr lang="en-US" sz="3200" baseline="30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E71AF7-8EAD-3A4D-BABA-61C40E1EFD44}"/>
              </a:ext>
            </a:extLst>
          </p:cNvPr>
          <p:cNvGrpSpPr/>
          <p:nvPr/>
        </p:nvGrpSpPr>
        <p:grpSpPr>
          <a:xfrm>
            <a:off x="3314700" y="2998100"/>
            <a:ext cx="1356122" cy="2202550"/>
            <a:chOff x="3314700" y="2998100"/>
            <a:chExt cx="1356122" cy="220255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A75A8BD-8D0B-9A47-B5D1-CAC30FEBDCC6}"/>
                </a:ext>
              </a:extLst>
            </p:cNvPr>
            <p:cNvGrpSpPr/>
            <p:nvPr/>
          </p:nvGrpSpPr>
          <p:grpSpPr>
            <a:xfrm>
              <a:off x="3959691" y="2998100"/>
              <a:ext cx="610570" cy="1460389"/>
              <a:chOff x="2613530" y="4554386"/>
              <a:chExt cx="610570" cy="1460389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E440A27C-4F28-AF4E-A18F-069C3E776A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3188" y="4554386"/>
                <a:ext cx="0" cy="146038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6FA3E19-1213-5E42-AB9C-61001EF1A766}"/>
                  </a:ext>
                </a:extLst>
              </p:cNvPr>
              <p:cNvSpPr txBox="1"/>
              <p:nvPr/>
            </p:nvSpPr>
            <p:spPr>
              <a:xfrm>
                <a:off x="2613530" y="4974022"/>
                <a:ext cx="610570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aseline="-25000" dirty="0">
                    <a:solidFill>
                      <a:schemeClr val="accent2">
                        <a:lumMod val="75000"/>
                      </a:schemeClr>
                    </a:solidFill>
                    <a:latin typeface="Lucida Bright" panose="02040602050505020304" pitchFamily="18" charset="77"/>
                  </a:rPr>
                  <a:t>N</a:t>
                </a:r>
                <a:endParaRPr lang="en-US" sz="3200" baseline="30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endParaRPr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A29341-BAC2-E44D-8BC8-E218AFFF29B6}"/>
                </a:ext>
              </a:extLst>
            </p:cNvPr>
            <p:cNvSpPr/>
            <p:nvPr/>
          </p:nvSpPr>
          <p:spPr>
            <a:xfrm>
              <a:off x="3314700" y="4029075"/>
              <a:ext cx="1356122" cy="1171575"/>
            </a:xfrm>
            <a:custGeom>
              <a:avLst/>
              <a:gdLst>
                <a:gd name="connsiteX0" fmla="*/ 0 w 1356122"/>
                <a:gd name="connsiteY0" fmla="*/ 1171575 h 1171575"/>
                <a:gd name="connsiteX1" fmla="*/ 1314450 w 1356122"/>
                <a:gd name="connsiteY1" fmla="*/ 700088 h 1171575"/>
                <a:gd name="connsiteX2" fmla="*/ 900113 w 1356122"/>
                <a:gd name="connsiteY2" fmla="*/ 0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6122" h="1171575">
                  <a:moveTo>
                    <a:pt x="0" y="1171575"/>
                  </a:moveTo>
                  <a:cubicBezTo>
                    <a:pt x="582215" y="1033462"/>
                    <a:pt x="1164431" y="895350"/>
                    <a:pt x="1314450" y="700088"/>
                  </a:cubicBezTo>
                  <a:cubicBezTo>
                    <a:pt x="1464469" y="504825"/>
                    <a:pt x="1182291" y="252412"/>
                    <a:pt x="900113" y="0"/>
                  </a:cubicBez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3D73446-31EC-0040-9AD5-8F477FC8E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361" y="4880534"/>
            <a:ext cx="2266105" cy="169957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5E9BC58-54F6-4549-B636-24A0E77D9F11}"/>
              </a:ext>
            </a:extLst>
          </p:cNvPr>
          <p:cNvGrpSpPr/>
          <p:nvPr/>
        </p:nvGrpSpPr>
        <p:grpSpPr>
          <a:xfrm>
            <a:off x="4263110" y="5084557"/>
            <a:ext cx="2341086" cy="584775"/>
            <a:chOff x="4263110" y="5084557"/>
            <a:chExt cx="2341086" cy="58477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47736A-E958-D94F-9BA8-7D141BFBC2C1}"/>
                </a:ext>
              </a:extLst>
            </p:cNvPr>
            <p:cNvSpPr txBox="1"/>
            <p:nvPr/>
          </p:nvSpPr>
          <p:spPr>
            <a:xfrm>
              <a:off x="4909341" y="5084557"/>
              <a:ext cx="16948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abs(Z)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B1BF34F-4055-D84B-A078-92DA7C99F8AF}"/>
                </a:ext>
              </a:extLst>
            </p:cNvPr>
            <p:cNvCxnSpPr/>
            <p:nvPr/>
          </p:nvCxnSpPr>
          <p:spPr>
            <a:xfrm>
              <a:off x="4263110" y="5106922"/>
              <a:ext cx="704065" cy="300800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0C76057-2C8C-8A4C-9970-3D6295EA9607}"/>
              </a:ext>
            </a:extLst>
          </p:cNvPr>
          <p:cNvGrpSpPr/>
          <p:nvPr/>
        </p:nvGrpSpPr>
        <p:grpSpPr>
          <a:xfrm>
            <a:off x="6095538" y="5033097"/>
            <a:ext cx="957725" cy="1327475"/>
            <a:chOff x="6095538" y="5033097"/>
            <a:chExt cx="957725" cy="1327475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A2DFAEA-3231-0841-A80B-AFA45D29CC63}"/>
                </a:ext>
              </a:extLst>
            </p:cNvPr>
            <p:cNvCxnSpPr>
              <a:cxnSpLocks/>
            </p:cNvCxnSpPr>
            <p:nvPr/>
          </p:nvCxnSpPr>
          <p:spPr>
            <a:xfrm>
              <a:off x="7053263" y="5033097"/>
              <a:ext cx="0" cy="132747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0F6D37D-2A70-2F4F-AE11-56EE0FED20AD}"/>
                </a:ext>
              </a:extLst>
            </p:cNvPr>
            <p:cNvCxnSpPr>
              <a:cxnSpLocks/>
            </p:cNvCxnSpPr>
            <p:nvPr/>
          </p:nvCxnSpPr>
          <p:spPr>
            <a:xfrm>
              <a:off x="6095538" y="5823921"/>
              <a:ext cx="848187" cy="358097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12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DDE16A-4AE7-9D47-B86E-1FBE86D37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07" y="4657726"/>
            <a:ext cx="2328607" cy="21880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D9BA3D-4684-D84E-9DCE-E3A8B0B0B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3" t="7379" r="8587" b="4823"/>
          <a:stretch/>
        </p:blipFill>
        <p:spPr>
          <a:xfrm>
            <a:off x="1214438" y="1258313"/>
            <a:ext cx="1289163" cy="10429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650A42-27A6-9D48-A9B6-6918DB6DF9B6}"/>
              </a:ext>
            </a:extLst>
          </p:cNvPr>
          <p:cNvSpPr/>
          <p:nvPr/>
        </p:nvSpPr>
        <p:spPr>
          <a:xfrm>
            <a:off x="1214439" y="1243014"/>
            <a:ext cx="4286250" cy="34147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DFF39-F454-704E-AE26-1CE94743D335}"/>
              </a:ext>
            </a:extLst>
          </p:cNvPr>
          <p:cNvGrpSpPr/>
          <p:nvPr/>
        </p:nvGrpSpPr>
        <p:grpSpPr>
          <a:xfrm>
            <a:off x="5771535" y="1258315"/>
            <a:ext cx="1516374" cy="3414713"/>
            <a:chOff x="5771535" y="1258315"/>
            <a:chExt cx="1516374" cy="341471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451E525-C212-2E4E-B5A1-D35FECADF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792" t="9923" r="21198" b="19231"/>
            <a:stretch/>
          </p:blipFill>
          <p:spPr>
            <a:xfrm rot="5400000">
              <a:off x="5081282" y="2466401"/>
              <a:ext cx="3414713" cy="99854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2E883E-855E-C441-91CF-88ED86FBDAB4}"/>
                </a:ext>
              </a:extLst>
            </p:cNvPr>
            <p:cNvSpPr txBox="1"/>
            <p:nvPr/>
          </p:nvSpPr>
          <p:spPr>
            <a:xfrm>
              <a:off x="5771535" y="2522755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D55484D-2648-684E-8D5A-1FD265DBB405}"/>
              </a:ext>
            </a:extLst>
          </p:cNvPr>
          <p:cNvGrpSpPr/>
          <p:nvPr/>
        </p:nvGrpSpPr>
        <p:grpSpPr>
          <a:xfrm>
            <a:off x="3760537" y="4801511"/>
            <a:ext cx="3527373" cy="2056489"/>
            <a:chOff x="3760537" y="4801511"/>
            <a:chExt cx="3527373" cy="205648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B25419D-4C51-F24D-A0E3-289B67CFD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5925" y="4801511"/>
              <a:ext cx="2741985" cy="205648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2DDD8D-B02F-8649-B2B0-CAC795385172}"/>
                </a:ext>
              </a:extLst>
            </p:cNvPr>
            <p:cNvSpPr txBox="1"/>
            <p:nvPr/>
          </p:nvSpPr>
          <p:spPr>
            <a:xfrm>
              <a:off x="3760537" y="5261043"/>
              <a:ext cx="37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aseline="-25000" dirty="0">
                  <a:latin typeface="Lucida Bright" panose="02040602050505020304" pitchFamily="18" charset="77"/>
                </a:rPr>
                <a:t>=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2C39E05-4FE9-3348-9A83-0F675CDE8421}"/>
              </a:ext>
            </a:extLst>
          </p:cNvPr>
          <p:cNvSpPr txBox="1"/>
          <p:nvPr/>
        </p:nvSpPr>
        <p:spPr>
          <a:xfrm>
            <a:off x="2977788" y="2276533"/>
            <a:ext cx="37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aseline="-25000" dirty="0">
                <a:latin typeface="Lucida Bright" panose="02040602050505020304" pitchFamily="18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47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6A338-1D84-0D4F-A63A-148DF7F27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10" y="974583"/>
            <a:ext cx="8713181" cy="4908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44516D-12EC-4546-9840-2A0C5D5FEE4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</a:t>
            </a:r>
          </a:p>
        </p:txBody>
      </p:sp>
    </p:spTree>
    <p:extLst>
      <p:ext uri="{BB962C8B-B14F-4D97-AF65-F5344CB8AC3E}">
        <p14:creationId xmlns:p14="http://schemas.microsoft.com/office/powerpoint/2010/main" val="2809413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44516D-12EC-4546-9840-2A0C5D5FEE4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Waves: Transfer of energy, not mass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07D83-456A-0744-9841-171F134DC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25" y="1762210"/>
            <a:ext cx="4348150" cy="333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81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302801" y="1813628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5543038" y="2600914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Lucida Bright" panose="02040602050505020304" pitchFamily="18" charset="77"/>
              </a:rPr>
              <a:t>WiFi</a:t>
            </a:r>
            <a:r>
              <a:rPr lang="en-US" sz="2400" dirty="0">
                <a:solidFill>
                  <a:srgbClr val="00B0F0"/>
                </a:solidFill>
                <a:latin typeface="Lucida Bright" panose="02040602050505020304" pitchFamily="18" charset="77"/>
              </a:rPr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276216" y="2586859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5543038" y="1813628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276216" y="342900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5570925" y="3428999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007669" y="38906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677779" y="37988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28110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302801" y="1813628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5543038" y="2600914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Lucida Bright" panose="02040602050505020304" pitchFamily="18" charset="77"/>
              </a:rPr>
              <a:t>WiFi</a:t>
            </a:r>
            <a:r>
              <a:rPr lang="en-US" sz="2400" dirty="0">
                <a:solidFill>
                  <a:srgbClr val="00B0F0"/>
                </a:solidFill>
                <a:latin typeface="Lucida Bright" panose="02040602050505020304" pitchFamily="18" charset="77"/>
              </a:rPr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276216" y="2586859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5543038" y="1813628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276216" y="342900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5570925" y="3428999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007669" y="38906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677779" y="37988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6EC8CC-EA63-6F45-BA64-1E8C574073DF}"/>
              </a:ext>
            </a:extLst>
          </p:cNvPr>
          <p:cNvSpPr txBox="1"/>
          <p:nvPr/>
        </p:nvSpPr>
        <p:spPr>
          <a:xfrm>
            <a:off x="1224371" y="973181"/>
            <a:ext cx="271580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Mechanical Wave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79D4B-20D0-6C49-AB37-0E9AB2BB7C83}"/>
              </a:ext>
            </a:extLst>
          </p:cNvPr>
          <p:cNvSpPr txBox="1"/>
          <p:nvPr/>
        </p:nvSpPr>
        <p:spPr>
          <a:xfrm>
            <a:off x="5014199" y="973181"/>
            <a:ext cx="345799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Electromagnetic Wave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887215-776D-2E47-9F59-95CEC185A632}"/>
              </a:ext>
            </a:extLst>
          </p:cNvPr>
          <p:cNvCxnSpPr/>
          <p:nvPr/>
        </p:nvCxnSpPr>
        <p:spPr>
          <a:xfrm>
            <a:off x="4603148" y="968764"/>
            <a:ext cx="0" cy="525910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EB69BED-451A-8E45-8552-AC219C1AF5FB}"/>
              </a:ext>
            </a:extLst>
          </p:cNvPr>
          <p:cNvGrpSpPr/>
          <p:nvPr/>
        </p:nvGrpSpPr>
        <p:grpSpPr>
          <a:xfrm>
            <a:off x="-167578" y="4523053"/>
            <a:ext cx="5014094" cy="4145459"/>
            <a:chOff x="-167578" y="4523053"/>
            <a:chExt cx="5014094" cy="41454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EB0201-DB2B-6643-AFC7-DA10A8BB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7578" y="4523053"/>
              <a:ext cx="5014094" cy="368382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59F541-9795-D540-A9BD-6E0471E169E0}"/>
                </a:ext>
              </a:extLst>
            </p:cNvPr>
            <p:cNvSpPr/>
            <p:nvPr/>
          </p:nvSpPr>
          <p:spPr>
            <a:xfrm>
              <a:off x="-167578" y="6118443"/>
              <a:ext cx="5014093" cy="2550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7544649-952B-5240-B645-FFB76199B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03" b="7545"/>
          <a:stretch/>
        </p:blipFill>
        <p:spPr>
          <a:xfrm>
            <a:off x="4497804" y="4408710"/>
            <a:ext cx="4163650" cy="19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2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A4D92B-0CF9-514D-99A1-95DD41D3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699333"/>
            <a:ext cx="8312727" cy="479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B71F8F-DDC6-ED4F-8E69-569F23C538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16"/>
          <a:stretch/>
        </p:blipFill>
        <p:spPr>
          <a:xfrm>
            <a:off x="2186576" y="2515536"/>
            <a:ext cx="4770849" cy="328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86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E67A06-2AFF-7945-B0EA-A85C569AE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874"/>
            <a:ext cx="9144001" cy="609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84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94F78-5FD4-2D40-BC57-22D8DF4DF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1" t="17534" r="17764" b="6419"/>
          <a:stretch/>
        </p:blipFill>
        <p:spPr>
          <a:xfrm>
            <a:off x="478302" y="2047911"/>
            <a:ext cx="3880357" cy="2849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33D33-3F04-104E-8155-A894FE24B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77"/>
          <a:stretch/>
        </p:blipFill>
        <p:spPr>
          <a:xfrm>
            <a:off x="4578236" y="2047912"/>
            <a:ext cx="3749838" cy="28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98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46E796-9F4E-C84C-AF17-DD0488F4B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530" y="3901041"/>
            <a:ext cx="4396598" cy="2757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3D165-7C19-1E4E-A83C-814EF709C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72" y="988991"/>
            <a:ext cx="4388200" cy="3179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9BD1B-E6DE-0B4B-B617-742994EE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986" y="985473"/>
            <a:ext cx="4249742" cy="3179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1EB48A-9699-0249-97F8-395BE14C4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72" y="4390891"/>
            <a:ext cx="4219848" cy="215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25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BF24F70-9D8A-E24D-8A77-DC25BCADB306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ADBB85C-D68D-E94A-BAA6-66F39BDDB6B2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A90DDD0-DC29-8D4D-B227-7888DCB1209B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E4789DA-D5BD-F94A-9C08-C0E5EA65A8EB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9891EC8-A665-1B45-8BED-213DD3AD4110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0A9F425-FCA5-0A47-A8A8-5A7945995E1A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5AD9276C-E207-DA4E-BD5D-88C4A30FBD49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2EAB3965-E9FD-1746-AA1D-33A9283C0256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79BD6E1C-2AED-3344-9B1E-60CB793D5A01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F7B44202-65F8-BF4C-BFB6-910D64C705C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03AB3B5-433A-9B48-B2FF-8DB0E1049905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4B2A1F44-6862-5941-8425-4C233770D9E1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DB9EFFD4-8658-F747-8318-85AA9BBBD177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69098F1-688E-2B42-BC61-A07451AF9717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5566020-5DA1-574A-806B-91D5C6D38866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2308CC-4DAC-3545-965F-4279C11B6D9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C0C4221-7003-FE4C-A784-CEFBC98CD46E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152D996-1B43-814B-9927-74B32AA45846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7D76EA4-AE40-684A-8CFE-9BDC37AE6BE6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5B7AF5C-E11E-3F4D-AD62-C287930A4960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EC85E794-D874-AA45-910B-4F3D02F7B419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EA92C6E-0999-604C-8F91-97BAF93E6DBA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1BAA71F-6E0F-764B-B87F-069D375FB2CE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865FFEA4-33C5-2D4E-80E5-86861D606730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C35A19D-14BA-254D-B1F1-CEB20499CD3C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64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DC1E3D-37BB-F649-AB71-F3D8D274E6FD}"/>
              </a:ext>
            </a:extLst>
          </p:cNvPr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properties:</a:t>
            </a:r>
          </a:p>
          <a:p>
            <a:r>
              <a:rPr lang="en-US" sz="3200" dirty="0">
                <a:solidFill>
                  <a:schemeClr val="bg1"/>
                </a:solidFill>
              </a:rPr>
              <a:t>frequency, amplitude, phase + speed</a:t>
            </a:r>
          </a:p>
        </p:txBody>
      </p:sp>
      <p:pic>
        <p:nvPicPr>
          <p:cNvPr id="3074" name="Picture 2" descr="3. Waves (Classical Form) | Of Particular Significance">
            <a:extLst>
              <a:ext uri="{FF2B5EF4-FFF2-40B4-BE49-F238E27FC236}">
                <a16:creationId xmlns:a16="http://schemas.microsoft.com/office/drawing/2014/main" id="{D222025B-D998-8747-A0E4-29DD8BFF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59000"/>
            <a:ext cx="762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57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1028" name="Picture 4" descr="Classifying IoT Devices in Smart Environments Using Network Traffic  Characteristics">
            <a:extLst>
              <a:ext uri="{FF2B5EF4-FFF2-40B4-BE49-F238E27FC236}">
                <a16:creationId xmlns:a16="http://schemas.microsoft.com/office/drawing/2014/main" id="{F896D1BF-0C0C-3143-9907-2B94694D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45" y="808059"/>
            <a:ext cx="5913110" cy="56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124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3074" name="Picture 2" descr="Shyam Gollakota">
            <a:extLst>
              <a:ext uri="{FF2B5EF4-FFF2-40B4-BE49-F238E27FC236}">
                <a16:creationId xmlns:a16="http://schemas.microsoft.com/office/drawing/2014/main" id="{C83DE7B2-2F48-894C-8515-7A5637F26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736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9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CCA11F-038B-514A-8C69-68375EA6B0AB}"/>
              </a:ext>
            </a:extLst>
          </p:cNvPr>
          <p:cNvGrpSpPr/>
          <p:nvPr/>
        </p:nvGrpSpPr>
        <p:grpSpPr>
          <a:xfrm>
            <a:off x="1952259" y="1440823"/>
            <a:ext cx="4558" cy="2714481"/>
            <a:chOff x="1952259" y="1440823"/>
            <a:chExt cx="4558" cy="271448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4A078A-D6E1-564D-9355-58FCEBC80CE8}"/>
                </a:ext>
              </a:extLst>
            </p:cNvPr>
            <p:cNvCxnSpPr>
              <a:cxnSpLocks/>
            </p:cNvCxnSpPr>
            <p:nvPr/>
          </p:nvCxnSpPr>
          <p:spPr>
            <a:xfrm>
              <a:off x="1956817" y="1440823"/>
              <a:ext cx="0" cy="1357240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B621B56-A9B0-B944-9182-69C3B67DF5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2259" y="2798063"/>
              <a:ext cx="1" cy="1357241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0E0830-0653-1F4B-8F0D-E743125C5D3E}"/>
              </a:ext>
            </a:extLst>
          </p:cNvPr>
          <p:cNvGrpSpPr/>
          <p:nvPr/>
        </p:nvGrpSpPr>
        <p:grpSpPr>
          <a:xfrm>
            <a:off x="3909074" y="584775"/>
            <a:ext cx="387795" cy="2714481"/>
            <a:chOff x="1915319" y="1593223"/>
            <a:chExt cx="387795" cy="271448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BB730DE-080F-1242-A979-04802DEC204A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BF4A55-C08A-6048-BFEA-5BE0D0CFC163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14962AE-C658-5A4D-AE09-114A83AED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B8AEAE1-7158-6E40-9C3E-088FFF9400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0FD456-CA42-9747-9F71-2AA58F5B91D5}"/>
              </a:ext>
            </a:extLst>
          </p:cNvPr>
          <p:cNvGrpSpPr/>
          <p:nvPr/>
        </p:nvGrpSpPr>
        <p:grpSpPr>
          <a:xfrm>
            <a:off x="7517906" y="3937575"/>
            <a:ext cx="387795" cy="2714481"/>
            <a:chOff x="1915319" y="1593223"/>
            <a:chExt cx="387795" cy="271448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F3639D-AB60-F240-A5B0-ECDE42869D53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3CDA5FD-3FF3-0F4B-BD78-5801D0C49224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B465E2-051C-B348-8D6A-3FA70EBF70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C30E17E-742E-1A47-8518-BB1DCCA2BB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C02EB38-1660-3144-A306-3DAD460A46BB}"/>
              </a:ext>
            </a:extLst>
          </p:cNvPr>
          <p:cNvSpPr txBox="1"/>
          <p:nvPr/>
        </p:nvSpPr>
        <p:spPr>
          <a:xfrm>
            <a:off x="59483" y="5973435"/>
            <a:ext cx="6697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Temporal variation of the wave’s amplitude</a:t>
            </a:r>
          </a:p>
        </p:txBody>
      </p:sp>
    </p:spTree>
    <p:extLst>
      <p:ext uri="{BB962C8B-B14F-4D97-AF65-F5344CB8AC3E}">
        <p14:creationId xmlns:p14="http://schemas.microsoft.com/office/powerpoint/2010/main" val="214681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D5DB4-1AEC-5843-BDDE-2D4627747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911" y="4855366"/>
            <a:ext cx="954169" cy="9541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F461-0B56-4448-A257-5370CEA3D283}"/>
              </a:ext>
            </a:extLst>
          </p:cNvPr>
          <p:cNvGrpSpPr/>
          <p:nvPr/>
        </p:nvGrpSpPr>
        <p:grpSpPr>
          <a:xfrm>
            <a:off x="6781080" y="3877231"/>
            <a:ext cx="387795" cy="2714481"/>
            <a:chOff x="1915319" y="1593223"/>
            <a:chExt cx="387795" cy="27144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5834E1-5DF4-0D47-B230-80B001DAD742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947F30-DA7A-AC4E-A64E-384389A6E69F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733E721-4CD8-CF46-B9A7-64D5BEC854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B960519-DFF1-CD4C-A93A-6246F4F421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3623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00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2128256"/>
            <a:ext cx="1540748" cy="140549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251494"/>
            <a:ext cx="1540748" cy="116156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477653"/>
            <a:ext cx="1540748" cy="793367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1261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6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3665237" y="1986775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723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650779"/>
            <a:chOff x="2555209" y="1001516"/>
            <a:chExt cx="2177477" cy="650779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Anti-aliasing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8B776C1-3FE6-2346-85DD-33018869D525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322B1E9-16AA-A145-A9C3-0C61402A174E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3231E52-C335-524F-8E03-575683078C3D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B656DFB-6D7D-3945-B854-86377C2F2A67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35EA6A5-A460-4E49-BE99-9F3FBAF664BD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382807C-E20F-2543-88FD-19B81ED94E22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05EC051A-CB06-AC4D-BFB1-35D3C48E189D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04F88E1-EF4C-204B-A036-8E54886C680D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268433F9-2159-FF43-8E1F-552F4FDF9D78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C7FEAF73-DD36-084E-B7E8-C21D5094953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68EFBED2-D818-A14A-9BF2-DE248A72E751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D4D4B4-FF7B-4340-8678-059DA7FA3289}"/>
              </a:ext>
            </a:extLst>
          </p:cNvPr>
          <p:cNvGrpSpPr/>
          <p:nvPr/>
        </p:nvGrpSpPr>
        <p:grpSpPr>
          <a:xfrm>
            <a:off x="3273563" y="4274187"/>
            <a:ext cx="988832" cy="1389597"/>
            <a:chOff x="3273563" y="3597955"/>
            <a:chExt cx="988832" cy="1389597"/>
          </a:xfrm>
        </p:grpSpPr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79B9C90-9407-4848-AC15-3684D97D43D5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0F6CAE42-05E8-7F41-9105-6F87593E75FA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5AFCEA76-3951-0348-B79C-7315C9367779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A8804A74-696D-FC4D-AC93-9A82EC142B07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CDE365EC-A62C-B647-AF01-8EAC55898DBA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A961C51-4E83-9744-9107-ECC14B3A862F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BA3C6CAE-D834-7743-8B2E-DCDC9C74E50D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8980B69-7662-4248-8B3A-83C3569A5F5E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783D53E-4F2C-D840-93FE-1FB6852C27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5300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6152405" y="1974583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2878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0E1D1C-F1FF-3640-8B5E-3173A2503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95"/>
          <a:stretch/>
        </p:blipFill>
        <p:spPr>
          <a:xfrm>
            <a:off x="1308654" y="2585044"/>
            <a:ext cx="1797939" cy="1474987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3BDFFE-8EB2-7640-A1CD-602FB9A08FFA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AC4D4-E3E8-CF44-A04A-41D796436A48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7481D-8D35-7B4F-A420-2661FB9033FE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67228-3A5B-1447-A1EB-A249151BE857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515542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C0D7AE-2524-3E42-B10A-A41BA94FF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4CBF61-8FF3-C84D-AA59-4C2FC343EBD0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8F9790-4679-B344-857D-0C29A781D1F8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25299011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8C30AA-D89D-3D44-9545-F667781D4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24CBF61-8FF3-C84D-AA59-4C2FC343EBD0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0912B5-95C4-2A46-BA86-B91FD4D731EF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A2DCAF-77FB-FF44-A57C-8315D9B6A2DA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8654779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0E9A589-2E97-D94E-8EEB-11743BAB3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3BDFFE-8EB2-7640-A1CD-602FB9A08FFA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54234C-5828-F147-BE0B-D9FB44AFD4B9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C3603-B628-3644-B45D-DFA0BBA0EC66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AC4D4-E3E8-CF44-A04A-41D796436A48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7481D-8D35-7B4F-A420-2661FB9033FE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67228-3A5B-1447-A1EB-A249151BE857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2094492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FA2C37A-76F8-C049-8A6A-01631C104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1DAAA81-25C9-D64F-A8A2-882244A2B4A5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5B2E1-92A5-C248-AE7D-D06C9AE8C00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23093-917D-3147-933E-6E4D1B7DF9C4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F7609-E5CC-9C4E-A383-77D3650A2FCD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7011047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9EB22E-B90E-A949-8758-70BACA43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83" y="2990118"/>
            <a:ext cx="3841750" cy="1005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D03A77-4730-1F4E-AE4B-3FEFE0A7E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686" y="3039013"/>
            <a:ext cx="3702050" cy="908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AD2838-F7DD-B340-86D6-094F55F705E8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speed of the wave is known</a:t>
            </a:r>
          </a:p>
        </p:txBody>
      </p:sp>
    </p:spTree>
    <p:extLst>
      <p:ext uri="{BB962C8B-B14F-4D97-AF65-F5344CB8AC3E}">
        <p14:creationId xmlns:p14="http://schemas.microsoft.com/office/powerpoint/2010/main" val="8048724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8AD9CE0-6A6F-FB42-A48E-B7E4F343E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BEA3-0741-AB40-A6B6-61E028B1496B}"/>
              </a:ext>
            </a:extLst>
          </p:cNvPr>
          <p:cNvSpPr txBox="1"/>
          <p:nvPr/>
        </p:nvSpPr>
        <p:spPr>
          <a:xfrm>
            <a:off x="3091414" y="5727056"/>
            <a:ext cx="223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C.(t2-t1) = 2d</a:t>
            </a:r>
            <a:endParaRPr lang="en-US" sz="2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44CD41C-3F5C-B74A-A553-38170C213FC8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CD50C-3BDF-6546-9E4D-E145F18A08E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EC6F9-B98F-1F44-8836-08D6508301A8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3D7971-AFCE-C844-87FB-627BE05EA6F1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6829942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700EB2D-04F7-2F4B-AF7E-33D7DAB2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BEA3-0741-AB40-A6B6-61E028B1496B}"/>
              </a:ext>
            </a:extLst>
          </p:cNvPr>
          <p:cNvSpPr txBox="1"/>
          <p:nvPr/>
        </p:nvSpPr>
        <p:spPr>
          <a:xfrm>
            <a:off x="3091414" y="5727056"/>
            <a:ext cx="223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C.(t2-t1) = 2d</a:t>
            </a:r>
            <a:endParaRPr lang="en-US" sz="2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44CD41C-3F5C-B74A-A553-38170C213FC8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CD50C-3BDF-6546-9E4D-E145F18A08E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702EE0-3CAA-2544-A0AC-E114872BE010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Echolocation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4AAFF5-6CF8-3344-AF29-FC391376C69A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CECA5E-49DB-2F40-B6E8-2F83F0674E25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8946740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19BC3-D4B3-4A49-920B-AF82B8862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847" y="1671842"/>
            <a:ext cx="3712306" cy="3514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Echolocation in nature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6198F1-D6D7-9544-A387-BC9CE04441AD}"/>
              </a:ext>
            </a:extLst>
          </p:cNvPr>
          <p:cNvSpPr txBox="1"/>
          <p:nvPr/>
        </p:nvSpPr>
        <p:spPr>
          <a:xfrm>
            <a:off x="4051105" y="5186158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08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30D105-9980-F64C-88DE-450C9F16E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73" y="1506373"/>
            <a:ext cx="5911055" cy="38452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83583A-D4F8-94CD-E6E6-61ED098D2AF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 in real life</a:t>
            </a:r>
          </a:p>
        </p:txBody>
      </p:sp>
    </p:spTree>
    <p:extLst>
      <p:ext uri="{BB962C8B-B14F-4D97-AF65-F5344CB8AC3E}">
        <p14:creationId xmlns:p14="http://schemas.microsoft.com/office/powerpoint/2010/main" val="27651575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B3FFA8-CF87-8E48-9C73-7E248EF8E40D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Application: Contact tracing</a:t>
            </a:r>
          </a:p>
        </p:txBody>
      </p:sp>
    </p:spTree>
    <p:extLst>
      <p:ext uri="{BB962C8B-B14F-4D97-AF65-F5344CB8AC3E}">
        <p14:creationId xmlns:p14="http://schemas.microsoft.com/office/powerpoint/2010/main" val="549032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ronavirus is growing exponentially – here's what that really means">
            <a:extLst>
              <a:ext uri="{FF2B5EF4-FFF2-40B4-BE49-F238E27FC236}">
                <a16:creationId xmlns:a16="http://schemas.microsoft.com/office/drawing/2014/main" id="{FD96FC27-31FB-0F4F-87F3-8144C121A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6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7964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ronavirus: Contact tracing pilot to start in NI next week - BBC News">
            <a:extLst>
              <a:ext uri="{FF2B5EF4-FFF2-40B4-BE49-F238E27FC236}">
                <a16:creationId xmlns:a16="http://schemas.microsoft.com/office/drawing/2014/main" id="{510931CC-BAC5-274F-96D0-51DC4C36F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0"/>
            <a:ext cx="880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107AE2-1FB7-9441-ACAD-D6889E742F1E}"/>
              </a:ext>
            </a:extLst>
          </p:cNvPr>
          <p:cNvSpPr txBox="1"/>
          <p:nvPr/>
        </p:nvSpPr>
        <p:spPr>
          <a:xfrm>
            <a:off x="0" y="3108504"/>
            <a:ext cx="914399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How to find the proximity between two smartphones?</a:t>
            </a:r>
          </a:p>
        </p:txBody>
      </p:sp>
    </p:spTree>
    <p:extLst>
      <p:ext uri="{BB962C8B-B14F-4D97-AF65-F5344CB8AC3E}">
        <p14:creationId xmlns:p14="http://schemas.microsoft.com/office/powerpoint/2010/main" val="175404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136979-8E79-7E48-9908-76A9A69DF2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 in real life</a:t>
            </a:r>
          </a:p>
        </p:txBody>
      </p:sp>
      <p:pic>
        <p:nvPicPr>
          <p:cNvPr id="4" name="Online Media 3" descr="trimmed_wheelBackward_1">
            <a:hlinkClick r:id="" action="ppaction://media"/>
            <a:extLst>
              <a:ext uri="{FF2B5EF4-FFF2-40B4-BE49-F238E27FC236}">
                <a16:creationId xmlns:a16="http://schemas.microsoft.com/office/drawing/2014/main" id="{21F07B9F-7285-7E44-8180-A36D982360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55" y="974582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8AD345-3DAD-C145-ABF4-4FFE05C8FBAD}"/>
              </a:ext>
            </a:extLst>
          </p:cNvPr>
          <p:cNvSpPr txBox="1"/>
          <p:nvPr/>
        </p:nvSpPr>
        <p:spPr>
          <a:xfrm>
            <a:off x="-13855" y="6488668"/>
            <a:ext cx="499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=B8EMI3_0TO0</a:t>
            </a:r>
          </a:p>
        </p:txBody>
      </p:sp>
    </p:spTree>
    <p:extLst>
      <p:ext uri="{BB962C8B-B14F-4D97-AF65-F5344CB8AC3E}">
        <p14:creationId xmlns:p14="http://schemas.microsoft.com/office/powerpoint/2010/main" val="188240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136979-8E79-7E48-9908-76A9A69DF2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 in real life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64855-2858-E343-BA4D-5F22BB380CF7}"/>
              </a:ext>
            </a:extLst>
          </p:cNvPr>
          <p:cNvSpPr txBox="1"/>
          <p:nvPr/>
        </p:nvSpPr>
        <p:spPr>
          <a:xfrm>
            <a:off x="0" y="6488668"/>
            <a:ext cx="5126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QOwzkND_ooU</a:t>
            </a:r>
            <a:endParaRPr lang="en-US" dirty="0"/>
          </a:p>
        </p:txBody>
      </p:sp>
      <p:pic>
        <p:nvPicPr>
          <p:cNvPr id="4" name="Online Media 3" descr="wagonWheel_opticalIllusion">
            <a:hlinkClick r:id="" action="ppaction://media"/>
            <a:extLst>
              <a:ext uri="{FF2B5EF4-FFF2-40B4-BE49-F238E27FC236}">
                <a16:creationId xmlns:a16="http://schemas.microsoft.com/office/drawing/2014/main" id="{F4A2C80B-5CE4-B149-9EC4-E8FA690891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9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ADC-E8C5-E243-A5C8-89599E800F01}"/>
              </a:ext>
            </a:extLst>
          </p:cNvPr>
          <p:cNvSpPr txBox="1"/>
          <p:nvPr/>
        </p:nvSpPr>
        <p:spPr>
          <a:xfrm>
            <a:off x="1838324" y="2638421"/>
            <a:ext cx="520065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378976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2716515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Matlab</a:t>
            </a: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 demo code</a:t>
            </a:r>
          </a:p>
        </p:txBody>
      </p:sp>
    </p:spTree>
    <p:extLst>
      <p:ext uri="{BB962C8B-B14F-4D97-AF65-F5344CB8AC3E}">
        <p14:creationId xmlns:p14="http://schemas.microsoft.com/office/powerpoint/2010/main" val="491380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3043</TotalTime>
  <Words>680</Words>
  <Application>Microsoft Macintosh PowerPoint</Application>
  <PresentationFormat>On-screen Show (4:3)</PresentationFormat>
  <Paragraphs>274</Paragraphs>
  <Slides>52</Slides>
  <Notes>2</Notes>
  <HiddenSlides>2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Helvetica Neue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340</cp:revision>
  <dcterms:created xsi:type="dcterms:W3CDTF">2019-02-13T16:19:48Z</dcterms:created>
  <dcterms:modified xsi:type="dcterms:W3CDTF">2022-10-30T13:20:23Z</dcterms:modified>
</cp:coreProperties>
</file>