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3"/>
  </p:notesMasterIdLst>
  <p:sldIdLst>
    <p:sldId id="1697" r:id="rId2"/>
    <p:sldId id="795" r:id="rId3"/>
    <p:sldId id="767" r:id="rId4"/>
    <p:sldId id="769" r:id="rId5"/>
    <p:sldId id="768" r:id="rId6"/>
    <p:sldId id="1474" r:id="rId7"/>
    <p:sldId id="772" r:id="rId8"/>
    <p:sldId id="797" r:id="rId9"/>
    <p:sldId id="792" r:id="rId10"/>
    <p:sldId id="1678" r:id="rId11"/>
    <p:sldId id="1644" r:id="rId12"/>
    <p:sldId id="1679" r:id="rId13"/>
    <p:sldId id="1680" r:id="rId14"/>
    <p:sldId id="1681" r:id="rId15"/>
    <p:sldId id="1682" r:id="rId16"/>
    <p:sldId id="1683" r:id="rId17"/>
    <p:sldId id="1684" r:id="rId18"/>
    <p:sldId id="1685" r:id="rId19"/>
    <p:sldId id="1686" r:id="rId20"/>
    <p:sldId id="1687" r:id="rId21"/>
    <p:sldId id="1688" r:id="rId22"/>
    <p:sldId id="1689" r:id="rId23"/>
    <p:sldId id="1690" r:id="rId24"/>
    <p:sldId id="793" r:id="rId25"/>
    <p:sldId id="1641" r:id="rId26"/>
    <p:sldId id="1642" r:id="rId27"/>
    <p:sldId id="1433" r:id="rId28"/>
    <p:sldId id="773" r:id="rId29"/>
    <p:sldId id="774" r:id="rId30"/>
    <p:sldId id="775" r:id="rId31"/>
    <p:sldId id="1640" r:id="rId32"/>
    <p:sldId id="776" r:id="rId33"/>
    <p:sldId id="778" r:id="rId34"/>
    <p:sldId id="1475" r:id="rId35"/>
    <p:sldId id="1469" r:id="rId36"/>
    <p:sldId id="1476" r:id="rId37"/>
    <p:sldId id="1470" r:id="rId38"/>
    <p:sldId id="1471" r:id="rId39"/>
    <p:sldId id="1473" r:id="rId40"/>
    <p:sldId id="1691" r:id="rId41"/>
    <p:sldId id="1692" r:id="rId42"/>
    <p:sldId id="1693" r:id="rId43"/>
    <p:sldId id="1694" r:id="rId44"/>
    <p:sldId id="1695" r:id="rId45"/>
    <p:sldId id="1484" r:id="rId46"/>
    <p:sldId id="1696" r:id="rId47"/>
    <p:sldId id="1653" r:id="rId48"/>
    <p:sldId id="1654" r:id="rId49"/>
    <p:sldId id="1622" r:id="rId50"/>
    <p:sldId id="1663" r:id="rId51"/>
    <p:sldId id="1623" r:id="rId52"/>
    <p:sldId id="725" r:id="rId53"/>
    <p:sldId id="616" r:id="rId54"/>
    <p:sldId id="681" r:id="rId55"/>
    <p:sldId id="682" r:id="rId56"/>
    <p:sldId id="679" r:id="rId57"/>
    <p:sldId id="689" r:id="rId58"/>
    <p:sldId id="654" r:id="rId59"/>
    <p:sldId id="652" r:id="rId60"/>
    <p:sldId id="739" r:id="rId61"/>
    <p:sldId id="740" r:id="rId62"/>
    <p:sldId id="741" r:id="rId63"/>
    <p:sldId id="742" r:id="rId64"/>
    <p:sldId id="666" r:id="rId65"/>
    <p:sldId id="668" r:id="rId66"/>
    <p:sldId id="680" r:id="rId67"/>
    <p:sldId id="669" r:id="rId68"/>
    <p:sldId id="670" r:id="rId69"/>
    <p:sldId id="671" r:id="rId70"/>
    <p:sldId id="672" r:id="rId71"/>
    <p:sldId id="678" r:id="rId72"/>
    <p:sldId id="684" r:id="rId73"/>
    <p:sldId id="655" r:id="rId74"/>
    <p:sldId id="686" r:id="rId75"/>
    <p:sldId id="685" r:id="rId76"/>
    <p:sldId id="657" r:id="rId77"/>
    <p:sldId id="658" r:id="rId78"/>
    <p:sldId id="688" r:id="rId79"/>
    <p:sldId id="690" r:id="rId80"/>
    <p:sldId id="659" r:id="rId81"/>
    <p:sldId id="597" r:id="rId82"/>
    <p:sldId id="599" r:id="rId83"/>
    <p:sldId id="598" r:id="rId84"/>
    <p:sldId id="605" r:id="rId85"/>
    <p:sldId id="600" r:id="rId86"/>
    <p:sldId id="601" r:id="rId87"/>
    <p:sldId id="603" r:id="rId88"/>
    <p:sldId id="602" r:id="rId89"/>
    <p:sldId id="604" r:id="rId90"/>
    <p:sldId id="712" r:id="rId91"/>
    <p:sldId id="1620" r:id="rId92"/>
    <p:sldId id="606" r:id="rId93"/>
    <p:sldId id="607" r:id="rId94"/>
    <p:sldId id="608" r:id="rId95"/>
    <p:sldId id="612" r:id="rId96"/>
    <p:sldId id="609" r:id="rId97"/>
    <p:sldId id="610" r:id="rId98"/>
    <p:sldId id="613" r:id="rId99"/>
    <p:sldId id="611" r:id="rId100"/>
    <p:sldId id="614" r:id="rId101"/>
    <p:sldId id="691" r:id="rId102"/>
    <p:sldId id="1482" r:id="rId103"/>
    <p:sldId id="617" r:id="rId104"/>
    <p:sldId id="615" r:id="rId105"/>
    <p:sldId id="620" r:id="rId106"/>
    <p:sldId id="621" r:id="rId107"/>
    <p:sldId id="619" r:id="rId108"/>
    <p:sldId id="732" r:id="rId109"/>
    <p:sldId id="692" r:id="rId110"/>
    <p:sldId id="1621" r:id="rId111"/>
    <p:sldId id="1483" r:id="rId1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56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1960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37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919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507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23: 20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315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30: 25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601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875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165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19:   2 minutes 30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94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58: 30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6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3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4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14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623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90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3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301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www.waves.utoronto.ca</a:t>
            </a:r>
            <a:r>
              <a:rPr lang="en-US" dirty="0"/>
              <a:t>/prof/</a:t>
            </a:r>
            <a:r>
              <a:rPr lang="en-US" dirty="0" err="1"/>
              <a:t>svhum</a:t>
            </a:r>
            <a:r>
              <a:rPr lang="en-US" dirty="0"/>
              <a:t>/ece422/notes/15-arrays2.pdf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1AF78-9C63-2C46-9D2F-C9E877191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5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1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1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1.xm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0.tif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1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19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2.xml"/><Relationship Id="rId16" Type="http://schemas.openxmlformats.org/officeDocument/2006/relationships/image" Target="NULL"/><Relationship Id="rId20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../media/image20.png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NUL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.tiff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tiff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1.tif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1950728" y="4827447"/>
            <a:ext cx="5262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3120 (temporary location CSI 2118)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C31E21-8664-260A-1A6F-DD9BA72864FA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.4: Spatial Sensing and Ranging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356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CBB62-2CE7-A04E-AD84-627CC1C5E29A}"/>
              </a:ext>
            </a:extLst>
          </p:cNvPr>
          <p:cNvCxnSpPr>
            <a:cxnSpLocks/>
          </p:cNvCxnSpPr>
          <p:nvPr/>
        </p:nvCxnSpPr>
        <p:spPr>
          <a:xfrm flipH="1">
            <a:off x="5530034" y="3429000"/>
            <a:ext cx="371175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47BAD8-18A6-0045-96ED-0746F7259561}"/>
              </a:ext>
            </a:extLst>
          </p:cNvPr>
          <p:cNvSpPr txBox="1"/>
          <p:nvPr/>
        </p:nvSpPr>
        <p:spPr>
          <a:xfrm>
            <a:off x="6096725" y="4154912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5AC3463-2A38-4544-83F3-785BBEF0EDC3}"/>
              </a:ext>
            </a:extLst>
          </p:cNvPr>
          <p:cNvSpPr/>
          <p:nvPr/>
        </p:nvSpPr>
        <p:spPr>
          <a:xfrm rot="5750195">
            <a:off x="6192267" y="3085087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8ADDC-561B-7D4F-9D77-7AC6F486A4C8}"/>
              </a:ext>
            </a:extLst>
          </p:cNvPr>
          <p:cNvCxnSpPr>
            <a:cxnSpLocks/>
          </p:cNvCxnSpPr>
          <p:nvPr/>
        </p:nvCxnSpPr>
        <p:spPr>
          <a:xfrm flipH="1">
            <a:off x="3289256" y="3444240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D475F7-CAA3-6E46-AD81-9C0090B52D75}"/>
              </a:ext>
            </a:extLst>
          </p:cNvPr>
          <p:cNvSpPr txBox="1"/>
          <p:nvPr/>
        </p:nvSpPr>
        <p:spPr>
          <a:xfrm>
            <a:off x="216436" y="4166516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155699-E962-FD48-A1C6-FA5838EC5EC8}"/>
              </a:ext>
            </a:extLst>
          </p:cNvPr>
          <p:cNvSpPr/>
          <p:nvPr/>
        </p:nvSpPr>
        <p:spPr>
          <a:xfrm rot="5152968" flipV="1">
            <a:off x="2780859" y="3259857"/>
            <a:ext cx="585078" cy="121919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C3348-3D07-5647-940E-08A5FD8710C6}"/>
              </a:ext>
            </a:extLst>
          </p:cNvPr>
          <p:cNvSpPr txBox="1"/>
          <p:nvPr/>
        </p:nvSpPr>
        <p:spPr>
          <a:xfrm>
            <a:off x="182725" y="1812271"/>
            <a:ext cx="36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</p:spTree>
    <p:extLst>
      <p:ext uri="{BB962C8B-B14F-4D97-AF65-F5344CB8AC3E}">
        <p14:creationId xmlns:p14="http://schemas.microsoft.com/office/powerpoint/2010/main" val="7672980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CBB62-2CE7-A04E-AD84-627CC1C5E29A}"/>
              </a:ext>
            </a:extLst>
          </p:cNvPr>
          <p:cNvCxnSpPr>
            <a:cxnSpLocks/>
          </p:cNvCxnSpPr>
          <p:nvPr/>
        </p:nvCxnSpPr>
        <p:spPr>
          <a:xfrm flipH="1">
            <a:off x="5530034" y="3429000"/>
            <a:ext cx="371175" cy="0"/>
          </a:xfrm>
          <a:prstGeom prst="line">
            <a:avLst/>
          </a:prstGeom>
          <a:ln w="317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47BAD8-18A6-0045-96ED-0746F7259561}"/>
              </a:ext>
            </a:extLst>
          </p:cNvPr>
          <p:cNvSpPr txBox="1"/>
          <p:nvPr/>
        </p:nvSpPr>
        <p:spPr>
          <a:xfrm>
            <a:off x="6096725" y="4154912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5AC3463-2A38-4544-83F3-785BBEF0EDC3}"/>
              </a:ext>
            </a:extLst>
          </p:cNvPr>
          <p:cNvSpPr/>
          <p:nvPr/>
        </p:nvSpPr>
        <p:spPr>
          <a:xfrm rot="5750195">
            <a:off x="6192267" y="3085087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8ADDC-561B-7D4F-9D77-7AC6F486A4C8}"/>
              </a:ext>
            </a:extLst>
          </p:cNvPr>
          <p:cNvCxnSpPr>
            <a:cxnSpLocks/>
          </p:cNvCxnSpPr>
          <p:nvPr/>
        </p:nvCxnSpPr>
        <p:spPr>
          <a:xfrm flipH="1">
            <a:off x="3289256" y="3444240"/>
            <a:ext cx="74169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D475F7-CAA3-6E46-AD81-9C0090B52D75}"/>
              </a:ext>
            </a:extLst>
          </p:cNvPr>
          <p:cNvSpPr txBox="1"/>
          <p:nvPr/>
        </p:nvSpPr>
        <p:spPr>
          <a:xfrm>
            <a:off x="216436" y="4166516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155699-E962-FD48-A1C6-FA5838EC5EC8}"/>
              </a:ext>
            </a:extLst>
          </p:cNvPr>
          <p:cNvSpPr/>
          <p:nvPr/>
        </p:nvSpPr>
        <p:spPr>
          <a:xfrm rot="5152968" flipV="1">
            <a:off x="2780859" y="3259857"/>
            <a:ext cx="585078" cy="1219194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C3348-3D07-5647-940E-08A5FD8710C6}"/>
              </a:ext>
            </a:extLst>
          </p:cNvPr>
          <p:cNvSpPr txBox="1"/>
          <p:nvPr/>
        </p:nvSpPr>
        <p:spPr>
          <a:xfrm>
            <a:off x="182725" y="1812271"/>
            <a:ext cx="368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 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9564B0-7533-D541-84A0-8296F41A3827}"/>
              </a:ext>
            </a:extLst>
          </p:cNvPr>
          <p:cNvSpPr/>
          <p:nvPr/>
        </p:nvSpPr>
        <p:spPr>
          <a:xfrm>
            <a:off x="7277099" y="3375222"/>
            <a:ext cx="117565" cy="11756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9B1CF-8708-BE44-9B8F-53C93E5FFE3B}"/>
              </a:ext>
            </a:extLst>
          </p:cNvPr>
          <p:cNvSpPr txBox="1"/>
          <p:nvPr/>
        </p:nvSpPr>
        <p:spPr>
          <a:xfrm>
            <a:off x="5851569" y="2975112"/>
            <a:ext cx="308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1775958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994DA-53D0-9D44-8C48-918CA243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479" y="1305707"/>
            <a:ext cx="4491891" cy="446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163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68CEB-BB05-7B46-BAFA-D67774BD03E9}"/>
              </a:ext>
            </a:extLst>
          </p:cNvPr>
          <p:cNvSpPr txBox="1"/>
          <p:nvPr/>
        </p:nvSpPr>
        <p:spPr>
          <a:xfrm>
            <a:off x="201881" y="1881060"/>
            <a:ext cx="6999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moving towards the observer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662666-33DE-6745-A47A-1300937E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061" y="2621621"/>
            <a:ext cx="4423878" cy="3018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F219F-F4F7-D045-8182-668825CF0405}"/>
              </a:ext>
            </a:extLst>
          </p:cNvPr>
          <p:cNvSpPr txBox="1"/>
          <p:nvPr/>
        </p:nvSpPr>
        <p:spPr>
          <a:xfrm>
            <a:off x="15902" y="5876615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AD817-F633-5941-9F8D-63EEAF64DB7F}"/>
              </a:ext>
            </a:extLst>
          </p:cNvPr>
          <p:cNvSpPr txBox="1"/>
          <p:nvPr/>
        </p:nvSpPr>
        <p:spPr>
          <a:xfrm>
            <a:off x="15902" y="6275851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73E17-222D-D74F-83F6-456D2A097453}"/>
              </a:ext>
            </a:extLst>
          </p:cNvPr>
          <p:cNvSpPr txBox="1"/>
          <p:nvPr/>
        </p:nvSpPr>
        <p:spPr>
          <a:xfrm>
            <a:off x="15902" y="5502641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signal (sound, light etc.)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195E30-F1FA-C742-8B8C-104D84EB9348}"/>
              </a:ext>
            </a:extLst>
          </p:cNvPr>
          <p:cNvSpPr/>
          <p:nvPr/>
        </p:nvSpPr>
        <p:spPr>
          <a:xfrm>
            <a:off x="2360061" y="3092824"/>
            <a:ext cx="3274257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A34F9E-307B-1745-9736-9AE1C9D87AB3}"/>
              </a:ext>
            </a:extLst>
          </p:cNvPr>
          <p:cNvSpPr/>
          <p:nvPr/>
        </p:nvSpPr>
        <p:spPr>
          <a:xfrm>
            <a:off x="2579697" y="3642065"/>
            <a:ext cx="4204242" cy="89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8FA45C-95BC-D743-8613-96831C8F3AA5}"/>
              </a:ext>
            </a:extLst>
          </p:cNvPr>
          <p:cNvSpPr/>
          <p:nvPr/>
        </p:nvSpPr>
        <p:spPr>
          <a:xfrm>
            <a:off x="2360061" y="4586849"/>
            <a:ext cx="4204242" cy="89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2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FE7F2FE-1D3E-BA4C-8A18-82357E171B48}"/>
              </a:ext>
            </a:extLst>
          </p:cNvPr>
          <p:cNvSpPr/>
          <p:nvPr/>
        </p:nvSpPr>
        <p:spPr>
          <a:xfrm>
            <a:off x="7277099" y="3375222"/>
            <a:ext cx="117565" cy="11756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3F9A0F-9BB8-8E40-9E27-B875A7CB99AF}"/>
              </a:ext>
            </a:extLst>
          </p:cNvPr>
          <p:cNvCxnSpPr>
            <a:cxnSpLocks/>
          </p:cNvCxnSpPr>
          <p:nvPr/>
        </p:nvCxnSpPr>
        <p:spPr>
          <a:xfrm flipH="1">
            <a:off x="5535671" y="3429396"/>
            <a:ext cx="1620103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431481-92EB-F841-9237-572D8DE187F1}"/>
              </a:ext>
            </a:extLst>
          </p:cNvPr>
          <p:cNvSpPr txBox="1"/>
          <p:nvPr/>
        </p:nvSpPr>
        <p:spPr>
          <a:xfrm>
            <a:off x="5851569" y="2975112"/>
            <a:ext cx="308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28643290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8F31070-D39B-A048-844A-319960691E06}"/>
              </a:ext>
            </a:extLst>
          </p:cNvPr>
          <p:cNvSpPr/>
          <p:nvPr/>
        </p:nvSpPr>
        <p:spPr>
          <a:xfrm rot="2500964">
            <a:off x="-1410344" y="1069381"/>
            <a:ext cx="5935851" cy="59358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AE32E98-5A97-F04C-9E6D-D12882B4A2B0}"/>
              </a:ext>
            </a:extLst>
          </p:cNvPr>
          <p:cNvSpPr/>
          <p:nvPr/>
        </p:nvSpPr>
        <p:spPr>
          <a:xfrm rot="2500964">
            <a:off x="-2586173" y="1069382"/>
            <a:ext cx="5935851" cy="593585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E606561-B32D-4C47-AD54-196A02FEBEC4}"/>
              </a:ext>
            </a:extLst>
          </p:cNvPr>
          <p:cNvSpPr/>
          <p:nvPr/>
        </p:nvSpPr>
        <p:spPr>
          <a:xfrm rot="2500964">
            <a:off x="-3902506" y="1069382"/>
            <a:ext cx="5935851" cy="59358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1AE99F-8F39-014A-B812-E49D67E684E0}"/>
              </a:ext>
            </a:extLst>
          </p:cNvPr>
          <p:cNvSpPr/>
          <p:nvPr/>
        </p:nvSpPr>
        <p:spPr>
          <a:xfrm>
            <a:off x="5128774" y="3932718"/>
            <a:ext cx="304933" cy="33542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DE78-8765-FD44-A2C5-50C6AB85A8FC}"/>
              </a:ext>
            </a:extLst>
          </p:cNvPr>
          <p:cNvCxnSpPr>
            <a:cxnSpLocks/>
          </p:cNvCxnSpPr>
          <p:nvPr/>
        </p:nvCxnSpPr>
        <p:spPr>
          <a:xfrm flipH="1">
            <a:off x="3394129" y="4095823"/>
            <a:ext cx="1459032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FDDCF2-0276-9845-BB19-D1D114ADD878}"/>
              </a:ext>
            </a:extLst>
          </p:cNvPr>
          <p:cNvCxnSpPr>
            <a:cxnSpLocks/>
          </p:cNvCxnSpPr>
          <p:nvPr/>
        </p:nvCxnSpPr>
        <p:spPr>
          <a:xfrm flipH="1">
            <a:off x="2092271" y="4095823"/>
            <a:ext cx="116339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CBD13B-5022-6B4F-ACB3-1A5EFC7D5C24}"/>
              </a:ext>
            </a:extLst>
          </p:cNvPr>
          <p:cNvSpPr txBox="1"/>
          <p:nvPr/>
        </p:nvSpPr>
        <p:spPr>
          <a:xfrm>
            <a:off x="3913179" y="3514086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958AD-D549-984E-ADCF-BF7FE23420A9}"/>
              </a:ext>
            </a:extLst>
          </p:cNvPr>
          <p:cNvSpPr txBox="1"/>
          <p:nvPr/>
        </p:nvSpPr>
        <p:spPr>
          <a:xfrm>
            <a:off x="2528123" y="3564974"/>
            <a:ext cx="41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9CCFEB-2AF7-A642-874E-ED13EB9455F9}"/>
              </a:ext>
            </a:extLst>
          </p:cNvPr>
          <p:cNvSpPr txBox="1"/>
          <p:nvPr/>
        </p:nvSpPr>
        <p:spPr>
          <a:xfrm>
            <a:off x="4204735" y="3429000"/>
            <a:ext cx="3086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</p:spTree>
    <p:extLst>
      <p:ext uri="{BB962C8B-B14F-4D97-AF65-F5344CB8AC3E}">
        <p14:creationId xmlns:p14="http://schemas.microsoft.com/office/powerpoint/2010/main" val="17610011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8F31070-D39B-A048-844A-319960691E06}"/>
              </a:ext>
            </a:extLst>
          </p:cNvPr>
          <p:cNvSpPr/>
          <p:nvPr/>
        </p:nvSpPr>
        <p:spPr>
          <a:xfrm rot="2500964">
            <a:off x="-1410344" y="1069381"/>
            <a:ext cx="5935851" cy="5935851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AE32E98-5A97-F04C-9E6D-D12882B4A2B0}"/>
              </a:ext>
            </a:extLst>
          </p:cNvPr>
          <p:cNvSpPr/>
          <p:nvPr/>
        </p:nvSpPr>
        <p:spPr>
          <a:xfrm rot="2500964">
            <a:off x="-2338207" y="1069382"/>
            <a:ext cx="5935851" cy="5935851"/>
          </a:xfrm>
          <a:prstGeom prst="arc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E606561-B32D-4C47-AD54-196A02FEBEC4}"/>
              </a:ext>
            </a:extLst>
          </p:cNvPr>
          <p:cNvSpPr/>
          <p:nvPr/>
        </p:nvSpPr>
        <p:spPr>
          <a:xfrm rot="2500964">
            <a:off x="-3623529" y="1069382"/>
            <a:ext cx="5935851" cy="59358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1AE99F-8F39-014A-B812-E49D67E684E0}"/>
              </a:ext>
            </a:extLst>
          </p:cNvPr>
          <p:cNvSpPr/>
          <p:nvPr/>
        </p:nvSpPr>
        <p:spPr>
          <a:xfrm>
            <a:off x="5128774" y="3932718"/>
            <a:ext cx="304933" cy="335426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3DDE78-8765-FD44-A2C5-50C6AB85A8FC}"/>
              </a:ext>
            </a:extLst>
          </p:cNvPr>
          <p:cNvCxnSpPr>
            <a:cxnSpLocks/>
          </p:cNvCxnSpPr>
          <p:nvPr/>
        </p:nvCxnSpPr>
        <p:spPr>
          <a:xfrm flipH="1">
            <a:off x="3657600" y="4095823"/>
            <a:ext cx="1195561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A882A6DB-BE3B-2340-B5DC-2F9F6750621E}"/>
              </a:ext>
            </a:extLst>
          </p:cNvPr>
          <p:cNvSpPr/>
          <p:nvPr/>
        </p:nvSpPr>
        <p:spPr>
          <a:xfrm rot="2500964">
            <a:off x="-2586173" y="1069382"/>
            <a:ext cx="5935851" cy="5935851"/>
          </a:xfrm>
          <a:prstGeom prst="arc">
            <a:avLst/>
          </a:prstGeom>
          <a:ln w="38100">
            <a:solidFill>
              <a:srgbClr val="00B050">
                <a:alpha val="39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A140940-E21A-754D-BBFA-5B4817178E11}"/>
              </a:ext>
            </a:extLst>
          </p:cNvPr>
          <p:cNvSpPr/>
          <p:nvPr/>
        </p:nvSpPr>
        <p:spPr>
          <a:xfrm rot="2500964">
            <a:off x="-3902506" y="1069382"/>
            <a:ext cx="5935851" cy="5935851"/>
          </a:xfrm>
          <a:prstGeom prst="arc">
            <a:avLst/>
          </a:prstGeom>
          <a:ln w="38100">
            <a:solidFill>
              <a:schemeClr val="accent5">
                <a:lumMod val="75000"/>
                <a:alpha val="39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A31040-8FD3-5549-AA50-F7796D6931EC}"/>
              </a:ext>
            </a:extLst>
          </p:cNvPr>
          <p:cNvCxnSpPr>
            <a:cxnSpLocks/>
          </p:cNvCxnSpPr>
          <p:nvPr/>
        </p:nvCxnSpPr>
        <p:spPr>
          <a:xfrm flipH="1">
            <a:off x="2371239" y="4095823"/>
            <a:ext cx="116339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393E81-FC79-B940-A2A6-692D466D1894}"/>
              </a:ext>
            </a:extLst>
          </p:cNvPr>
          <p:cNvSpPr txBox="1"/>
          <p:nvPr/>
        </p:nvSpPr>
        <p:spPr>
          <a:xfrm>
            <a:off x="2683106" y="3564974"/>
            <a:ext cx="9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t’ &lt;t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B7197-7383-B649-91CE-01856F532E29}"/>
              </a:ext>
            </a:extLst>
          </p:cNvPr>
          <p:cNvSpPr txBox="1"/>
          <p:nvPr/>
        </p:nvSpPr>
        <p:spPr>
          <a:xfrm>
            <a:off x="3782611" y="3547695"/>
            <a:ext cx="94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t’ &lt;t</a:t>
            </a:r>
          </a:p>
        </p:txBody>
      </p:sp>
    </p:spTree>
    <p:extLst>
      <p:ext uri="{BB962C8B-B14F-4D97-AF65-F5344CB8AC3E}">
        <p14:creationId xmlns:p14="http://schemas.microsoft.com/office/powerpoint/2010/main" val="37098572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1881060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moving towards the stationary source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A1B55-E226-B04F-AA43-D47269A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54" y="2810763"/>
            <a:ext cx="5352893" cy="353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445CA-3865-7746-9499-4D07DCDF476D}"/>
              </a:ext>
            </a:extLst>
          </p:cNvPr>
          <p:cNvSpPr txBox="1"/>
          <p:nvPr/>
        </p:nvSpPr>
        <p:spPr>
          <a:xfrm>
            <a:off x="4883582" y="2810763"/>
            <a:ext cx="4395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2FE28-B8C8-2C4D-AD96-05CC122B8CF3}"/>
              </a:ext>
            </a:extLst>
          </p:cNvPr>
          <p:cNvSpPr txBox="1"/>
          <p:nvPr/>
        </p:nvSpPr>
        <p:spPr>
          <a:xfrm>
            <a:off x="4663810" y="4196989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3541D-028E-8F48-AFD0-D3EE331E4C86}"/>
              </a:ext>
            </a:extLst>
          </p:cNvPr>
          <p:cNvSpPr txBox="1"/>
          <p:nvPr/>
        </p:nvSpPr>
        <p:spPr>
          <a:xfrm>
            <a:off x="5134350" y="495209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AF398-1D1E-2341-A60F-AF9F2BB42996}"/>
              </a:ext>
            </a:extLst>
          </p:cNvPr>
          <p:cNvSpPr txBox="1"/>
          <p:nvPr/>
        </p:nvSpPr>
        <p:spPr>
          <a:xfrm>
            <a:off x="4679308" y="335021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9316-82DF-E04E-911A-B27F705C8F4F}"/>
              </a:ext>
            </a:extLst>
          </p:cNvPr>
          <p:cNvSpPr txBox="1"/>
          <p:nvPr/>
        </p:nvSpPr>
        <p:spPr>
          <a:xfrm>
            <a:off x="15902" y="586111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E4B2-89FC-0646-8071-F7697FEDE2AC}"/>
              </a:ext>
            </a:extLst>
          </p:cNvPr>
          <p:cNvSpPr txBox="1"/>
          <p:nvPr/>
        </p:nvSpPr>
        <p:spPr>
          <a:xfrm>
            <a:off x="15902" y="638433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5AF6F5-E3A7-EF43-85CF-DA6B7B8693B1}"/>
              </a:ext>
            </a:extLst>
          </p:cNvPr>
          <p:cNvSpPr/>
          <p:nvPr/>
        </p:nvSpPr>
        <p:spPr>
          <a:xfrm>
            <a:off x="3026681" y="3402063"/>
            <a:ext cx="3274257" cy="56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D3CDC3-2954-6A47-8E60-6BB4E93FE66C}"/>
              </a:ext>
            </a:extLst>
          </p:cNvPr>
          <p:cNvSpPr/>
          <p:nvPr/>
        </p:nvSpPr>
        <p:spPr>
          <a:xfrm>
            <a:off x="2079865" y="3931498"/>
            <a:ext cx="5033629" cy="1176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57C1FB-5C45-354E-BF39-CD81C0C76485}"/>
              </a:ext>
            </a:extLst>
          </p:cNvPr>
          <p:cNvSpPr/>
          <p:nvPr/>
        </p:nvSpPr>
        <p:spPr>
          <a:xfrm>
            <a:off x="2399129" y="5043764"/>
            <a:ext cx="5033629" cy="985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1881060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moving towards the stationary source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A1B55-E226-B04F-AA43-D47269A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554" y="2810763"/>
            <a:ext cx="5352893" cy="35399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C445CA-3865-7746-9499-4D07DCDF476D}"/>
              </a:ext>
            </a:extLst>
          </p:cNvPr>
          <p:cNvSpPr txBox="1"/>
          <p:nvPr/>
        </p:nvSpPr>
        <p:spPr>
          <a:xfrm>
            <a:off x="4883582" y="2810763"/>
            <a:ext cx="43954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2FE28-B8C8-2C4D-AD96-05CC122B8CF3}"/>
              </a:ext>
            </a:extLst>
          </p:cNvPr>
          <p:cNvSpPr txBox="1"/>
          <p:nvPr/>
        </p:nvSpPr>
        <p:spPr>
          <a:xfrm>
            <a:off x="4663810" y="4196989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63541D-028E-8F48-AFD0-D3EE331E4C86}"/>
              </a:ext>
            </a:extLst>
          </p:cNvPr>
          <p:cNvSpPr txBox="1"/>
          <p:nvPr/>
        </p:nvSpPr>
        <p:spPr>
          <a:xfrm>
            <a:off x="5134350" y="495209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AF398-1D1E-2341-A60F-AF9F2BB42996}"/>
              </a:ext>
            </a:extLst>
          </p:cNvPr>
          <p:cNvSpPr txBox="1"/>
          <p:nvPr/>
        </p:nvSpPr>
        <p:spPr>
          <a:xfrm>
            <a:off x="4679308" y="3350214"/>
            <a:ext cx="439544" cy="64353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B9316-82DF-E04E-911A-B27F705C8F4F}"/>
              </a:ext>
            </a:extLst>
          </p:cNvPr>
          <p:cNvSpPr txBox="1"/>
          <p:nvPr/>
        </p:nvSpPr>
        <p:spPr>
          <a:xfrm>
            <a:off x="15902" y="586111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0E4B2-89FC-0646-8071-F7697FEDE2AC}"/>
              </a:ext>
            </a:extLst>
          </p:cNvPr>
          <p:cNvSpPr txBox="1"/>
          <p:nvPr/>
        </p:nvSpPr>
        <p:spPr>
          <a:xfrm>
            <a:off x="15902" y="6384337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AAF4D-8DBB-0E49-8FCA-056AE9A9A3B9}"/>
              </a:ext>
            </a:extLst>
          </p:cNvPr>
          <p:cNvSpPr txBox="1"/>
          <p:nvPr/>
        </p:nvSpPr>
        <p:spPr>
          <a:xfrm>
            <a:off x="0" y="3218206"/>
            <a:ext cx="914400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shift,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Δf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40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/v)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46BA6-7551-6D4A-A5A4-FAC2B2420AB4}"/>
              </a:ext>
            </a:extLst>
          </p:cNvPr>
          <p:cNvSpPr txBox="1"/>
          <p:nvPr/>
        </p:nvSpPr>
        <p:spPr>
          <a:xfrm>
            <a:off x="15902" y="4701328"/>
            <a:ext cx="91440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will it change with signal’s velocity and frequency?</a:t>
            </a:r>
          </a:p>
        </p:txBody>
      </p:sp>
    </p:spTree>
    <p:extLst>
      <p:ext uri="{BB962C8B-B14F-4D97-AF65-F5344CB8AC3E}">
        <p14:creationId xmlns:p14="http://schemas.microsoft.com/office/powerpoint/2010/main" val="220466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observer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BDB99-73D2-9C48-8AA9-CE31470494FB}"/>
              </a:ext>
            </a:extLst>
          </p:cNvPr>
          <p:cNvSpPr txBox="1"/>
          <p:nvPr/>
        </p:nvSpPr>
        <p:spPr>
          <a:xfrm>
            <a:off x="201881" y="2191026"/>
            <a:ext cx="768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the source and the observer are moving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90FB7-B81D-2043-83BB-53A0F76B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654" y="3021954"/>
            <a:ext cx="4330700" cy="165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305621-6693-544B-B565-EB89EB10ECD0}"/>
              </a:ext>
            </a:extLst>
          </p:cNvPr>
          <p:cNvSpPr txBox="1"/>
          <p:nvPr/>
        </p:nvSpPr>
        <p:spPr>
          <a:xfrm>
            <a:off x="15902" y="5768128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observer and observed period and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40F96D-59FD-8D4D-9679-11D65F54D14A}"/>
              </a:ext>
            </a:extLst>
          </p:cNvPr>
          <p:cNvSpPr txBox="1"/>
          <p:nvPr/>
        </p:nvSpPr>
        <p:spPr>
          <a:xfrm>
            <a:off x="15902" y="6291348"/>
            <a:ext cx="912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</a:t>
            </a:r>
            <a:r>
              <a:rPr kumimoji="0" lang="en-US" sz="2800" b="0" i="1" u="none" strike="noStrike" kern="1200" cap="none" spc="0" normalizeH="0" baseline="-2500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 of the source and original period and frequency</a:t>
            </a:r>
          </a:p>
        </p:txBody>
      </p:sp>
    </p:spTree>
    <p:extLst>
      <p:ext uri="{BB962C8B-B14F-4D97-AF65-F5344CB8AC3E}">
        <p14:creationId xmlns:p14="http://schemas.microsoft.com/office/powerpoint/2010/main" val="509489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16109355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7AACA9-03D0-A44D-8213-BA8BC852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2" y="1578268"/>
            <a:ext cx="4083537" cy="4056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1CD5E-5D16-664A-84BC-9AA2F52ED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072" y="1578268"/>
            <a:ext cx="4083537" cy="4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F1697E-D068-754D-A65C-BF8B06C65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524000"/>
            <a:ext cx="650240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6B0A41-6FC2-AD47-9532-F7E75993A2D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</p:spTree>
    <p:extLst>
      <p:ext uri="{BB962C8B-B14F-4D97-AF65-F5344CB8AC3E}">
        <p14:creationId xmlns:p14="http://schemas.microsoft.com/office/powerpoint/2010/main" val="1485355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3F74E3-B990-D345-B828-B8C7E831B39F}"/>
              </a:ext>
            </a:extLst>
          </p:cNvPr>
          <p:cNvGrpSpPr/>
          <p:nvPr/>
        </p:nvGrpSpPr>
        <p:grpSpPr>
          <a:xfrm>
            <a:off x="2384270" y="-2569311"/>
            <a:ext cx="7867550" cy="7453162"/>
            <a:chOff x="2384270" y="-2569311"/>
            <a:chExt cx="7867550" cy="7453162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16D041B0-924D-F74C-86D1-360C2D6FFBCE}"/>
                </a:ext>
              </a:extLst>
            </p:cNvPr>
            <p:cNvSpPr/>
            <p:nvPr/>
          </p:nvSpPr>
          <p:spPr>
            <a:xfrm rot="10243386">
              <a:off x="3059188" y="-93695"/>
              <a:ext cx="4354499" cy="4354499"/>
            </a:xfrm>
            <a:prstGeom prst="arc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82821CDB-55A1-4D4D-A61E-B9B56D71D3E6}"/>
                </a:ext>
              </a:extLst>
            </p:cNvPr>
            <p:cNvSpPr/>
            <p:nvPr/>
          </p:nvSpPr>
          <p:spPr>
            <a:xfrm rot="10243386">
              <a:off x="2384270" y="529352"/>
              <a:ext cx="4354499" cy="4354499"/>
            </a:xfrm>
            <a:prstGeom prst="arc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99CB5D95-7643-AC45-A062-5B22F7229141}"/>
                </a:ext>
              </a:extLst>
            </p:cNvPr>
            <p:cNvSpPr/>
            <p:nvPr/>
          </p:nvSpPr>
          <p:spPr>
            <a:xfrm rot="10243386">
              <a:off x="3768721" y="-728929"/>
              <a:ext cx="4354499" cy="4354499"/>
            </a:xfrm>
            <a:prstGeom prst="arc">
              <a:avLst>
                <a:gd name="adj1" fmla="val 16650233"/>
                <a:gd name="adj2" fmla="val 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EF63C0C4-10FD-C94F-B453-0D820E16F1AF}"/>
                </a:ext>
              </a:extLst>
            </p:cNvPr>
            <p:cNvSpPr/>
            <p:nvPr/>
          </p:nvSpPr>
          <p:spPr>
            <a:xfrm rot="10243386">
              <a:off x="4478254" y="-1364163"/>
              <a:ext cx="4354499" cy="4354499"/>
            </a:xfrm>
            <a:prstGeom prst="arc">
              <a:avLst>
                <a:gd name="adj1" fmla="val 17010506"/>
                <a:gd name="adj2" fmla="val 21107034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38FF7638-A27B-3547-A9F0-8DE2D7FD137C}"/>
                </a:ext>
              </a:extLst>
            </p:cNvPr>
            <p:cNvSpPr/>
            <p:nvPr/>
          </p:nvSpPr>
          <p:spPr>
            <a:xfrm rot="10243386">
              <a:off x="5187787" y="-1999397"/>
              <a:ext cx="4354499" cy="4354499"/>
            </a:xfrm>
            <a:prstGeom prst="arc">
              <a:avLst>
                <a:gd name="adj1" fmla="val 17511204"/>
                <a:gd name="adj2" fmla="val 20605999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D368FA4F-C354-2C49-B0C5-AF13E70639BB}"/>
                </a:ext>
              </a:extLst>
            </p:cNvPr>
            <p:cNvSpPr/>
            <p:nvPr/>
          </p:nvSpPr>
          <p:spPr>
            <a:xfrm rot="10243386">
              <a:off x="5897321" y="-2569311"/>
              <a:ext cx="4354499" cy="4354499"/>
            </a:xfrm>
            <a:prstGeom prst="arc">
              <a:avLst>
                <a:gd name="adj1" fmla="val 18548133"/>
                <a:gd name="adj2" fmla="val 1998051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6157140-3DC6-AE4A-B079-CD720198F5D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14261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CADFE3-AE64-6640-8DA7-9E1A65B64E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3754471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2785314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82003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68B4F2-B69B-ED46-8EC3-306547374E87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761307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DF8C8386-822A-1D48-A4DC-172A510BACD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A7106D-6CB8-C94B-8E23-A36214EFBE14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17FC8E-68F4-6244-9C10-AADB00700193}"/>
              </a:ext>
            </a:extLst>
          </p:cNvPr>
          <p:cNvCxnSpPr>
            <a:cxnSpLocks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898C23-6DA0-674C-88D5-B51C022A7C37}"/>
              </a:ext>
            </a:extLst>
          </p:cNvPr>
          <p:cNvCxnSpPr>
            <a:cxnSpLocks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</p:cNvCxnSpPr>
          <p:nvPr/>
        </p:nvCxnSpPr>
        <p:spPr>
          <a:xfrm flipV="1">
            <a:off x="2974298" y="2729753"/>
            <a:ext cx="2391078" cy="1557330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</p:cNvCxnSpPr>
          <p:nvPr/>
        </p:nvCxnSpPr>
        <p:spPr>
          <a:xfrm flipV="1">
            <a:off x="4812942" y="2729753"/>
            <a:ext cx="552434" cy="1554256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4FDE8A5-6BC5-4A40-A5B8-0BA7198802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5145355" y="251908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28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1D6E56E-8488-0643-B7B8-047DB99486B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82B05E39-21AD-0C4D-83BC-F9DDBD658202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913F67C-C77E-0240-9511-FDCAD5FF1883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4ACA2A-9951-EF42-9630-E6F37399A4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A2F727-3E08-9F43-8324-7873E5AAA182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2974298" y="1065466"/>
            <a:ext cx="3921964" cy="322161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6C4655-A19D-EB4A-909D-C73C9F9AF188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4812942" y="1065466"/>
            <a:ext cx="2083320" cy="3218542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2FE820AC-0AA3-A948-A4DC-CFE11E1574D6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7C4543-AD99-804E-BDEF-BF5BD0533715}"/>
              </a:ext>
            </a:extLst>
          </p:cNvPr>
          <p:cNvSpPr txBox="1"/>
          <p:nvPr/>
        </p:nvSpPr>
        <p:spPr>
          <a:xfrm>
            <a:off x="1070647" y="3131872"/>
            <a:ext cx="211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Extra path delay</a:t>
            </a:r>
          </a:p>
          <a:p>
            <a:r>
              <a:rPr lang="en-US" dirty="0">
                <a:solidFill>
                  <a:srgbClr val="FF0000"/>
                </a:solidFill>
              </a:rPr>
              <a:t>== additional phase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6D7565-BC03-884A-9D8F-EEE76B54149C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220DC2-0A2B-AB42-88C8-2BABBD52D99A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D665857-09A9-294D-B2A9-2CF22B24E91E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789113-3964-094E-BCA2-BEC325644CF6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D473E025-C342-DE4D-8894-389CE63989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Elbow Connector 20">
                <a:extLst>
                  <a:ext uri="{FF2B5EF4-FFF2-40B4-BE49-F238E27FC236}">
                    <a16:creationId xmlns:a16="http://schemas.microsoft.com/office/drawing/2014/main" id="{175F8282-16BE-B74F-AD02-4FEB9742B38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E82DB0-E9CC-5246-94B1-461249262727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F697B-6BF8-D448-8AB7-611016739F60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5FD512AB-9BEA-FA4F-B106-CDFCDA47CDD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76BD34-B31C-F447-97DF-3DB025E292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4AEB131-72C6-1F43-A008-56CF28D73654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52FE4118-00B4-A844-AA84-0D90C55043C4}"/>
              </a:ext>
            </a:extLst>
          </p:cNvPr>
          <p:cNvSpPr/>
          <p:nvPr/>
        </p:nvSpPr>
        <p:spPr>
          <a:xfrm rot="10243386">
            <a:off x="3355420" y="18364"/>
            <a:ext cx="4354499" cy="4354499"/>
          </a:xfrm>
          <a:prstGeom prst="arc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3A390D-8A94-E447-A064-CDC590512B23}"/>
              </a:ext>
            </a:extLst>
          </p:cNvPr>
          <p:cNvCxnSpPr>
            <a:cxnSpLocks/>
          </p:cNvCxnSpPr>
          <p:nvPr/>
        </p:nvCxnSpPr>
        <p:spPr>
          <a:xfrm flipV="1">
            <a:off x="2974298" y="2729753"/>
            <a:ext cx="2391078" cy="1557330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64EFF4-EAA0-F843-B7A6-3E7E0F6C3DE5}"/>
              </a:ext>
            </a:extLst>
          </p:cNvPr>
          <p:cNvCxnSpPr>
            <a:cxnSpLocks/>
          </p:cNvCxnSpPr>
          <p:nvPr/>
        </p:nvCxnSpPr>
        <p:spPr>
          <a:xfrm flipV="1">
            <a:off x="4812942" y="2729753"/>
            <a:ext cx="552434" cy="1554256"/>
          </a:xfrm>
          <a:prstGeom prst="line">
            <a:avLst/>
          </a:prstGeom>
          <a:noFill/>
          <a:ln w="38100" cmpd="sng">
            <a:solidFill>
              <a:srgbClr val="FF0000"/>
            </a:solidFill>
            <a:headEnd type="arrow" w="lg" len="lg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C3ED9E3B-8316-1640-95E2-1A48530DE6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5145355" y="2519089"/>
            <a:ext cx="475556" cy="4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69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48A0DC-2638-B945-A648-A0089CFF542D}"/>
              </a:ext>
            </a:extLst>
          </p:cNvPr>
          <p:cNvGrpSpPr/>
          <p:nvPr/>
        </p:nvGrpSpPr>
        <p:grpSpPr>
          <a:xfrm>
            <a:off x="1985816" y="1237207"/>
            <a:ext cx="5133827" cy="4481290"/>
            <a:chOff x="1985816" y="1237207"/>
            <a:chExt cx="5133827" cy="44812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2A5C84-682F-124A-B624-F7538997F6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1453" y="2755140"/>
              <a:ext cx="2220375" cy="191168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1AE7CA-334C-1048-BCA0-F571B2594E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5816" y="3405358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22D578-58C1-A044-BAE3-62D92E38A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3100" y="2117873"/>
              <a:ext cx="2018523" cy="17378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516534-4351-9145-8237-3A24BB892C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5156" y="1591835"/>
              <a:ext cx="1835021" cy="157990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CE6078-0CD2-8D4F-868A-12BD5B9FFC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6299" y="1237207"/>
              <a:ext cx="1253344" cy="10790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048E86-4304-3E40-8490-82956AD49566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</p:spTree>
    <p:extLst>
      <p:ext uri="{BB962C8B-B14F-4D97-AF65-F5344CB8AC3E}">
        <p14:creationId xmlns:p14="http://schemas.microsoft.com/office/powerpoint/2010/main" val="279241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894D25-5C08-A646-B3AF-F72091F2F7D1}"/>
              </a:ext>
            </a:extLst>
          </p:cNvPr>
          <p:cNvSpPr txBox="1"/>
          <p:nvPr/>
        </p:nvSpPr>
        <p:spPr>
          <a:xfrm>
            <a:off x="0" y="30985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823277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31C5E-DA2F-6741-8DCE-078CDD881570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C9FA704-ADAE-7E4A-9CC3-5B54B59D743A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0B233F2-04BE-1B45-B982-1C73E6BE2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F65FAC-3BFA-9646-809F-3B1DBBA0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698E0-FDE3-3549-8A53-3B6487AC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3002FE-294A-1B45-B165-EA7952B832B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48A0DC-2638-B945-A648-A0089CFF542D}"/>
              </a:ext>
            </a:extLst>
          </p:cNvPr>
          <p:cNvGrpSpPr/>
          <p:nvPr/>
        </p:nvGrpSpPr>
        <p:grpSpPr>
          <a:xfrm>
            <a:off x="1985816" y="1237207"/>
            <a:ext cx="5133827" cy="4481290"/>
            <a:chOff x="1985816" y="1237207"/>
            <a:chExt cx="5133827" cy="44812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2A5C84-682F-124A-B624-F7538997F6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71453" y="2755140"/>
              <a:ext cx="2220375" cy="191168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1AE7CA-334C-1048-BCA0-F571B2594E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5816" y="3405358"/>
              <a:ext cx="2686653" cy="2313139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22D578-58C1-A044-BAE3-62D92E38A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3100" y="2117873"/>
              <a:ext cx="2018523" cy="17378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0516534-4351-9145-8237-3A24BB892C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5156" y="1591835"/>
              <a:ext cx="1835021" cy="157990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CE6078-0CD2-8D4F-868A-12BD5B9FFC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66299" y="1237207"/>
              <a:ext cx="1253344" cy="1079095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F048E86-4304-3E40-8490-82956AD49566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04238B-B1AB-5F46-AC31-B402619DC373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34A7F6-48F3-3C4B-B9B9-AEE0DCD1202D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15B5245-4A68-1041-A1FB-F5B2BE96A937}"/>
              </a:ext>
            </a:extLst>
          </p:cNvPr>
          <p:cNvGrpSpPr/>
          <p:nvPr/>
        </p:nvGrpSpPr>
        <p:grpSpPr>
          <a:xfrm>
            <a:off x="1294351" y="2793319"/>
            <a:ext cx="2118114" cy="1461384"/>
            <a:chOff x="1294351" y="2793319"/>
            <a:chExt cx="2118114" cy="1461384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E51B9EF-106D-AC47-806C-67CF46D333C4}"/>
                </a:ext>
              </a:extLst>
            </p:cNvPr>
            <p:cNvSpPr/>
            <p:nvPr/>
          </p:nvSpPr>
          <p:spPr>
            <a:xfrm rot="12066866">
              <a:off x="2915083" y="3183122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DCDCF8B-379D-0444-B6CC-191B08F3B09A}"/>
                </a:ext>
              </a:extLst>
            </p:cNvPr>
            <p:cNvSpPr txBox="1"/>
            <p:nvPr/>
          </p:nvSpPr>
          <p:spPr>
            <a:xfrm>
              <a:off x="1294351" y="2793319"/>
              <a:ext cx="2118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Extra path delay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== additional phase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7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FE12D8-E06E-6442-947A-81753C19DE7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F380331-557D-5940-8DCA-B6FCD76E00A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A77454B-8BA2-C44D-BB0A-E4E25F136A16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FDDD51-3F4D-2642-9FE4-9A5B033BA2BE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7E81FCD-129A-F344-B510-A8F8E2BEB7C6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0FC41F5-EE22-6049-B4C7-72A662AB0932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5" name="Elbow Connector 44">
                <a:extLst>
                  <a:ext uri="{FF2B5EF4-FFF2-40B4-BE49-F238E27FC236}">
                    <a16:creationId xmlns:a16="http://schemas.microsoft.com/office/drawing/2014/main" id="{1EB9581C-0A1C-144D-9034-BBAD872D9E5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lbow Connector 45">
                <a:extLst>
                  <a:ext uri="{FF2B5EF4-FFF2-40B4-BE49-F238E27FC236}">
                    <a16:creationId xmlns:a16="http://schemas.microsoft.com/office/drawing/2014/main" id="{66FF45D0-4F13-6E43-83B9-72B17E54AD9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08062C-CF3C-E742-8737-D5A73D56E53E}"/>
              </a:ext>
            </a:extLst>
          </p:cNvPr>
          <p:cNvGrpSpPr/>
          <p:nvPr/>
        </p:nvGrpSpPr>
        <p:grpSpPr>
          <a:xfrm>
            <a:off x="3907431" y="6164276"/>
            <a:ext cx="3444870" cy="438702"/>
            <a:chOff x="3907431" y="6164276"/>
            <a:chExt cx="3444870" cy="438702"/>
          </a:xfrm>
          <a:noFill/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5BC5E2D-CF2C-5744-AA54-26BD75A88554}"/>
                </a:ext>
              </a:extLst>
            </p:cNvPr>
            <p:cNvSpPr txBox="1"/>
            <p:nvPr/>
          </p:nvSpPr>
          <p:spPr>
            <a:xfrm>
              <a:off x="4671054" y="6295201"/>
              <a:ext cx="2681247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Received </a:t>
              </a:r>
              <a:r>
                <a:rPr lang="en-US" sz="2000" dirty="0">
                  <a:solidFill>
                    <a:prstClr val="black"/>
                  </a:solidFill>
                  <a:latin typeface="Calibri" panose="020F0502020204030204"/>
                </a:rPr>
                <a:t>c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ombined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signal</a:t>
              </a:r>
            </a:p>
          </p:txBody>
        </p:sp>
        <p:cxnSp>
          <p:nvCxnSpPr>
            <p:cNvPr id="50" name="Elbow Connector 49">
              <a:extLst>
                <a:ext uri="{FF2B5EF4-FFF2-40B4-BE49-F238E27FC236}">
                  <a16:creationId xmlns:a16="http://schemas.microsoft.com/office/drawing/2014/main" id="{01507DDD-C008-084D-AF0E-361F0DF57AE4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1754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4783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10000" t="-22857" r="-17000" b="-4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39EEBA0-8D3A-4F4A-BA95-62BA1C4B2006}"/>
              </a:ext>
            </a:extLst>
          </p:cNvPr>
          <p:cNvSpPr txBox="1"/>
          <p:nvPr/>
        </p:nvSpPr>
        <p:spPr>
          <a:xfrm>
            <a:off x="1025064" y="5663998"/>
            <a:ext cx="974432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 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H="1">
            <a:off x="3937979" y="1070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952" y="5525724"/>
                <a:ext cx="4916828" cy="533416"/>
              </a:xfrm>
              <a:prstGeom prst="rect">
                <a:avLst/>
              </a:prstGeom>
              <a:blipFill>
                <a:blip r:embed="rId5"/>
                <a:stretch>
                  <a:fillRect l="-3866" t="-4545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230468">
            <a:off x="6832877" y="666054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36679" y="3990849"/>
            <a:ext cx="592464" cy="592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8FE12D8-E06E-6442-947A-81753C19DE7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61521" y="3969464"/>
            <a:ext cx="592464" cy="5924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49D8311-EEA4-7B48-B362-F393769A6EB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48692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 (c) Array factor plot of 8 elements | Download Scientific Diagram">
            <a:extLst>
              <a:ext uri="{FF2B5EF4-FFF2-40B4-BE49-F238E27FC236}">
                <a16:creationId xmlns:a16="http://schemas.microsoft.com/office/drawing/2014/main" id="{723D2F92-055D-0B4B-A28A-295431CD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27100"/>
            <a:ext cx="633730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D07C1-1E04-4146-B77C-20CA6E61FE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Array: Spatial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D6846F-2295-A945-A69F-19B4376A82C0}"/>
                  </a:ext>
                </a:extLst>
              </p:cNvPr>
              <p:cNvSpPr txBox="1"/>
              <p:nvPr/>
            </p:nvSpPr>
            <p:spPr>
              <a:xfrm>
                <a:off x="4572000" y="5930900"/>
                <a:ext cx="382349" cy="4924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D6846F-2295-A945-A69F-19B4376A8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930900"/>
                <a:ext cx="382349" cy="492443"/>
              </a:xfrm>
              <a:prstGeom prst="rect">
                <a:avLst/>
              </a:prstGeom>
              <a:blipFill>
                <a:blip r:embed="rId3"/>
                <a:stretch>
                  <a:fillRect l="-38710" r="-32258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429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2402191" cy="386967"/>
            <a:chOff x="3907431" y="6062123"/>
            <a:chExt cx="2402191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825" y="6280669"/>
                <a:ext cx="4916828" cy="533416"/>
              </a:xfrm>
              <a:prstGeom prst="rect">
                <a:avLst/>
              </a:prstGeom>
              <a:blipFill>
                <a:blip r:embed="rId6"/>
                <a:stretch>
                  <a:fillRect l="-3866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</p:spTree>
    <p:extLst>
      <p:ext uri="{BB962C8B-B14F-4D97-AF65-F5344CB8AC3E}">
        <p14:creationId xmlns:p14="http://schemas.microsoft.com/office/powerpoint/2010/main" val="2451792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ightweight JonyShot parabolic microphone is easy to use and perfect  for long distance audio recording situations such as spor… | Microphone,  Audio, Microphones">
            <a:extLst>
              <a:ext uri="{FF2B5EF4-FFF2-40B4-BE49-F238E27FC236}">
                <a16:creationId xmlns:a16="http://schemas.microsoft.com/office/drawing/2014/main" id="{610D260D-2D95-BE4F-BFEE-FCA7D9E0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7" y="1354146"/>
            <a:ext cx="4087906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S-588 Standard Gain Horn Antenna">
            <a:extLst>
              <a:ext uri="{FF2B5EF4-FFF2-40B4-BE49-F238E27FC236}">
                <a16:creationId xmlns:a16="http://schemas.microsoft.com/office/drawing/2014/main" id="{E47F0B7B-0F9A-2B40-BBC8-A6628ECE5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 b="17812"/>
          <a:stretch/>
        </p:blipFill>
        <p:spPr bwMode="auto">
          <a:xfrm>
            <a:off x="4778188" y="1354146"/>
            <a:ext cx="3810000" cy="32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Physical guiding</a:t>
            </a:r>
          </a:p>
        </p:txBody>
      </p:sp>
    </p:spTree>
    <p:extLst>
      <p:ext uri="{BB962C8B-B14F-4D97-AF65-F5344CB8AC3E}">
        <p14:creationId xmlns:p14="http://schemas.microsoft.com/office/powerpoint/2010/main" val="413956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86C4F0-AD53-944A-9753-3020F0B5334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Directionality of signals: Array of sensors</a:t>
            </a:r>
          </a:p>
        </p:txBody>
      </p:sp>
      <p:pic>
        <p:nvPicPr>
          <p:cNvPr id="3076" name="Picture 4" descr="Microphone Array Presentations | NIST">
            <a:extLst>
              <a:ext uri="{FF2B5EF4-FFF2-40B4-BE49-F238E27FC236}">
                <a16:creationId xmlns:a16="http://schemas.microsoft.com/office/drawing/2014/main" id="{30DE6AC4-27D8-3848-94F3-4680543BA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771"/>
            <a:ext cx="914400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rection Finding with the USRP™ X-Series and TwinRX™ - Ettus Knowledge Base">
            <a:extLst>
              <a:ext uri="{FF2B5EF4-FFF2-40B4-BE49-F238E27FC236}">
                <a16:creationId xmlns:a16="http://schemas.microsoft.com/office/drawing/2014/main" id="{BFED3372-302D-2D40-98D4-8E293344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17" y="3234192"/>
            <a:ext cx="6206565" cy="33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3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259DBD-C1DA-B641-BC5A-0A992B5E2560}"/>
              </a:ext>
            </a:extLst>
          </p:cNvPr>
          <p:cNvSpPr txBox="1"/>
          <p:nvPr/>
        </p:nvSpPr>
        <p:spPr>
          <a:xfrm>
            <a:off x="0" y="3136612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Uniform Linear Array (ULA)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4A8C8-143E-8544-9A03-D2F78E125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01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61F1F68-309B-374F-B6D9-F0C77AD18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8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483659-E974-B74A-AACF-908E4B5BD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9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152F08-F91B-BD4C-A513-38302AD43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48BF6EF-8404-DB48-B10C-C72C25F69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EE791B-C6B6-644B-9B89-5D349960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8D0C75-CD91-6343-8ED2-E668EC27F9B2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A9E32C-C860-D94F-8ACE-0C8A07DEF97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51E2C6B-24B5-6642-AACA-1B4B00D132A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0A6886-7DDD-4941-9663-B5A3BC08ED3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528016A-37F9-8D48-A87B-98625740AB3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3585760" y="5617863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46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A9D9FE34-4548-A144-871E-B66330260E1D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F65BCB3C-D102-CD41-90DD-C736C5FB2D71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0158FA9-FA76-7C4E-9505-C95C56879C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8D2A5D6-D83F-104F-B5CE-46202DE9DA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DB1E1A-1BB2-C649-8DF7-20CA12CA6380}"/>
              </a:ext>
            </a:extLst>
          </p:cNvPr>
          <p:cNvCxnSpPr>
            <a:cxnSpLocks/>
          </p:cNvCxnSpPr>
          <p:nvPr/>
        </p:nvCxnSpPr>
        <p:spPr>
          <a:xfrm flipH="1" flipV="1">
            <a:off x="3341154" y="2006986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62F2B1-24D4-3948-85E7-D1CF63BEDA28}"/>
              </a:ext>
            </a:extLst>
          </p:cNvPr>
          <p:cNvCxnSpPr>
            <a:cxnSpLocks/>
          </p:cNvCxnSpPr>
          <p:nvPr/>
        </p:nvCxnSpPr>
        <p:spPr>
          <a:xfrm flipH="1" flipV="1">
            <a:off x="3843994" y="145955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412D700-F08B-9B4E-BC6A-C1A67BB505AD}"/>
              </a:ext>
            </a:extLst>
          </p:cNvPr>
          <p:cNvCxnSpPr>
            <a:cxnSpLocks/>
          </p:cNvCxnSpPr>
          <p:nvPr/>
        </p:nvCxnSpPr>
        <p:spPr>
          <a:xfrm flipH="1" flipV="1">
            <a:off x="4346834" y="912132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2B2C59-07C7-8E40-930E-B74781B74D5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?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A593E0F-FB64-BB4B-9FE4-6891803A3E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8AAAF4D-8D1A-B24C-AF13-7556555D321C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030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BAB2671-861E-2449-8E0C-8329D7C26143}"/>
              </a:ext>
            </a:extLst>
          </p:cNvPr>
          <p:cNvGrpSpPr/>
          <p:nvPr/>
        </p:nvGrpSpPr>
        <p:grpSpPr>
          <a:xfrm>
            <a:off x="1115643" y="837244"/>
            <a:ext cx="3502857" cy="3661769"/>
            <a:chOff x="1115643" y="837244"/>
            <a:chExt cx="3502857" cy="36617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96A54ED-9B77-E643-B247-854F0C7697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E7BF75-B149-9E41-890B-8053C6D84681}"/>
              </a:ext>
            </a:extLst>
          </p:cNvPr>
          <p:cNvGrpSpPr/>
          <p:nvPr/>
        </p:nvGrpSpPr>
        <p:grpSpPr>
          <a:xfrm>
            <a:off x="2928496" y="837244"/>
            <a:ext cx="3502857" cy="3661769"/>
            <a:chOff x="1115643" y="837244"/>
            <a:chExt cx="3502857" cy="366176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C81AE0-0F53-5E47-8C80-ED319D35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6F4BF-1EBE-1A48-9BE2-93DE4EEF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A1A79-E8CA-0C49-BB35-D40FDA63A9BE}"/>
              </a:ext>
            </a:extLst>
          </p:cNvPr>
          <p:cNvGrpSpPr/>
          <p:nvPr/>
        </p:nvGrpSpPr>
        <p:grpSpPr>
          <a:xfrm>
            <a:off x="4679924" y="837244"/>
            <a:ext cx="3502857" cy="3661769"/>
            <a:chOff x="1115643" y="837244"/>
            <a:chExt cx="3502857" cy="366176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9E8111-E0B3-114D-ACF2-8108940D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537D59-E231-0241-80F1-2BCAB108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38BB2-9C52-B946-A2DF-4C1758D2933E}"/>
              </a:ext>
            </a:extLst>
          </p:cNvPr>
          <p:cNvGrpSpPr/>
          <p:nvPr/>
        </p:nvGrpSpPr>
        <p:grpSpPr>
          <a:xfrm>
            <a:off x="6431352" y="837244"/>
            <a:ext cx="3502857" cy="3661769"/>
            <a:chOff x="1115643" y="837244"/>
            <a:chExt cx="3502857" cy="36617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DE7502-F3EF-2E41-ACCF-6393B0F8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643" y="4105991"/>
              <a:ext cx="393022" cy="39302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6C14E4B-B27C-494C-8DBF-444D09001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8493" y="837244"/>
              <a:ext cx="3380007" cy="3465335"/>
            </a:xfrm>
            <a:prstGeom prst="line">
              <a:avLst/>
            </a:prstGeom>
            <a:noFill/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5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10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3529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5714" r="-592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2391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485704" y="4311429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439677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716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238493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179278" y="3198620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840283" y="3205115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051346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802774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554202" y="837244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40" y="3225859"/>
                <a:ext cx="1261179" cy="430887"/>
              </a:xfrm>
              <a:prstGeom prst="rect">
                <a:avLst/>
              </a:prstGeom>
              <a:blipFill>
                <a:blip r:embed="rId4"/>
                <a:stretch>
                  <a:fillRect l="-9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117125" y="1990800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554403" y="835884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233472" y="4483747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1" y="4978931"/>
                <a:ext cx="256609" cy="369332"/>
              </a:xfrm>
              <a:prstGeom prst="rect">
                <a:avLst/>
              </a:prstGeom>
              <a:blipFill>
                <a:blip r:embed="rId6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4995348" y="4462032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387" y="4957216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6887940" y="4422911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311674" y="4647195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598155" y="2111888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39" y="2139127"/>
                <a:ext cx="1459951" cy="430887"/>
              </a:xfrm>
              <a:prstGeom prst="rect">
                <a:avLst/>
              </a:prstGeom>
              <a:blipFill>
                <a:blip r:embed="rId8"/>
                <a:stretch>
                  <a:fillRect l="-8621" t="-26471" r="-12931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1972372" y="915885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56" y="943124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7759" t="-22857" r="-13793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1" y="4345909"/>
                <a:ext cx="360675" cy="307777"/>
              </a:xfrm>
              <a:prstGeom prst="rect">
                <a:avLst/>
              </a:prstGeom>
              <a:blipFill>
                <a:blip r:embed="rId10"/>
                <a:stretch>
                  <a:fillRect l="-17241" r="-10345" b="-8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7" y="4341408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7857" r="-14286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18" y="4352682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319" y="4332960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6415D-1064-0C4B-852E-DC7830C54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9A45576-B885-0741-906D-263B135AE2FC}"/>
              </a:ext>
            </a:extLst>
          </p:cNvPr>
          <p:cNvSpPr txBox="1"/>
          <p:nvPr/>
        </p:nvSpPr>
        <p:spPr>
          <a:xfrm>
            <a:off x="7247720" y="5184778"/>
            <a:ext cx="189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Interelement distance = d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436659E-F438-8E4B-8202-21439034853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9059" y="4103708"/>
            <a:ext cx="592464" cy="59246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CCDE090-C763-A544-9D59-72DE03042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31030" y="4102659"/>
            <a:ext cx="592464" cy="5924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BAE41E1-889E-2F4A-BAD2-98D3C4E05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9763" y="4102366"/>
            <a:ext cx="592464" cy="5924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981C998-ED61-C846-B72B-571D9D6C4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514" y="4115966"/>
            <a:ext cx="592464" cy="5924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6FA1A1A-9C10-2A45-8C26-3D1FC8223F31}"/>
              </a:ext>
            </a:extLst>
          </p:cNvPr>
          <p:cNvSpPr txBox="1"/>
          <p:nvPr/>
        </p:nvSpPr>
        <p:spPr>
          <a:xfrm>
            <a:off x="276870" y="5769940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/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6C5A56-D8D2-4F4C-9FE8-A1E6E1572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5746941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2857" r="-8466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45612829-260D-9544-858C-BDC8576052B6}"/>
              </a:ext>
            </a:extLst>
          </p:cNvPr>
          <p:cNvSpPr txBox="1"/>
          <p:nvPr/>
        </p:nvSpPr>
        <p:spPr>
          <a:xfrm>
            <a:off x="154984" y="6264692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/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B53AEB-5147-474E-A81C-15449A41D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192" y="6241693"/>
                <a:ext cx="3193246" cy="430887"/>
              </a:xfrm>
              <a:prstGeom prst="rect">
                <a:avLst/>
              </a:prstGeom>
              <a:blipFill>
                <a:blip r:embed="rId16"/>
                <a:stretch>
                  <a:fillRect t="-28571" r="-634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268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-346219" y="1676720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1579162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201" y="2344222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1377978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1318763" y="56391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1979768" y="570406"/>
            <a:ext cx="1282780" cy="1104441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26F4BF-1EBE-1A48-9BE2-93DE4EEF0301}"/>
              </a:ext>
            </a:extLst>
          </p:cNvPr>
          <p:cNvCxnSpPr>
            <a:cxnSpLocks/>
          </p:cNvCxnSpPr>
          <p:nvPr/>
        </p:nvCxnSpPr>
        <p:spPr>
          <a:xfrm flipV="1">
            <a:off x="3190831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B537D59-E231-0241-80F1-2BCAB1082F0C}"/>
              </a:ext>
            </a:extLst>
          </p:cNvPr>
          <p:cNvCxnSpPr>
            <a:cxnSpLocks/>
          </p:cNvCxnSpPr>
          <p:nvPr/>
        </p:nvCxnSpPr>
        <p:spPr>
          <a:xfrm flipV="1">
            <a:off x="4942259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C14E4B-B27C-494C-8DBF-444D09001DD0}"/>
              </a:ext>
            </a:extLst>
          </p:cNvPr>
          <p:cNvCxnSpPr>
            <a:cxnSpLocks/>
          </p:cNvCxnSpPr>
          <p:nvPr/>
        </p:nvCxnSpPr>
        <p:spPr>
          <a:xfrm flipV="1">
            <a:off x="6693687" y="-1797465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/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F43059F-EA93-EB4E-92FF-5A16AEA5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25" y="591150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6471" r="-16000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E013077-C5D3-BC44-9C86-FFFD56B4799E}"/>
              </a:ext>
            </a:extLst>
          </p:cNvPr>
          <p:cNvCxnSpPr>
            <a:cxnSpLocks/>
          </p:cNvCxnSpPr>
          <p:nvPr/>
        </p:nvCxnSpPr>
        <p:spPr>
          <a:xfrm flipH="1" flipV="1">
            <a:off x="2256610" y="-643909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E6D52A-2A85-2040-A840-29BF0AFA87EE}"/>
              </a:ext>
            </a:extLst>
          </p:cNvPr>
          <p:cNvCxnSpPr>
            <a:cxnSpLocks/>
          </p:cNvCxnSpPr>
          <p:nvPr/>
        </p:nvCxnSpPr>
        <p:spPr>
          <a:xfrm flipH="1" flipV="1">
            <a:off x="2693888" y="-1798825"/>
            <a:ext cx="4010754" cy="3453155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1" name="Freeform 40">
            <a:extLst>
              <a:ext uri="{FF2B5EF4-FFF2-40B4-BE49-F238E27FC236}">
                <a16:creationId xmlns:a16="http://schemas.microsoft.com/office/drawing/2014/main" id="{889C8AD8-31DE-DE4F-A883-015013BCFE47}"/>
              </a:ext>
            </a:extLst>
          </p:cNvPr>
          <p:cNvSpPr/>
          <p:nvPr/>
        </p:nvSpPr>
        <p:spPr>
          <a:xfrm rot="12066866">
            <a:off x="3372957" y="1849038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/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397D438-88F6-3844-852C-B4941B982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96" y="2344222"/>
                <a:ext cx="256609" cy="369332"/>
              </a:xfrm>
              <a:prstGeom prst="rect">
                <a:avLst/>
              </a:prstGeom>
              <a:blipFill>
                <a:blip r:embed="rId7"/>
                <a:stretch>
                  <a:fillRect l="-27273" r="-13636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reeform 42">
            <a:extLst>
              <a:ext uri="{FF2B5EF4-FFF2-40B4-BE49-F238E27FC236}">
                <a16:creationId xmlns:a16="http://schemas.microsoft.com/office/drawing/2014/main" id="{A50458AA-709D-A743-9D9A-5C105520FF59}"/>
              </a:ext>
            </a:extLst>
          </p:cNvPr>
          <p:cNvSpPr/>
          <p:nvPr/>
        </p:nvSpPr>
        <p:spPr>
          <a:xfrm rot="12066866">
            <a:off x="5134833" y="1827323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/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8BE8A98-5864-D74B-86BA-AB8F2530D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872" y="2322507"/>
                <a:ext cx="256609" cy="369332"/>
              </a:xfrm>
              <a:prstGeom prst="rect">
                <a:avLst/>
              </a:prstGeom>
              <a:blipFill>
                <a:blip r:embed="rId8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0A20E44-1C5B-E841-9481-1854A74DE7E9}"/>
              </a:ext>
            </a:extLst>
          </p:cNvPr>
          <p:cNvSpPr txBox="1"/>
          <p:nvPr/>
        </p:nvSpPr>
        <p:spPr>
          <a:xfrm>
            <a:off x="7027425" y="1788202"/>
            <a:ext cx="817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E317570-3178-2F45-B182-8D5FA1FA69C0}"/>
              </a:ext>
            </a:extLst>
          </p:cNvPr>
          <p:cNvSpPr txBox="1"/>
          <p:nvPr/>
        </p:nvSpPr>
        <p:spPr>
          <a:xfrm>
            <a:off x="7451159" y="2012486"/>
            <a:ext cx="189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elements</a:t>
            </a: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D5AC74C-8E99-694E-AE7D-E5A92689BCC5}"/>
              </a:ext>
            </a:extLst>
          </p:cNvPr>
          <p:cNvSpPr/>
          <p:nvPr/>
        </p:nvSpPr>
        <p:spPr>
          <a:xfrm rot="12066866">
            <a:off x="1737640" y="-522821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/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ED6308B-20F5-CF49-B507-635CB441D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4" y="-495582"/>
                <a:ext cx="1459951" cy="430887"/>
              </a:xfrm>
              <a:prstGeom prst="rect">
                <a:avLst/>
              </a:prstGeom>
              <a:blipFill>
                <a:blip r:embed="rId9"/>
                <a:stretch>
                  <a:fillRect l="-8621" t="-25714" r="-12931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Freeform 48">
            <a:extLst>
              <a:ext uri="{FF2B5EF4-FFF2-40B4-BE49-F238E27FC236}">
                <a16:creationId xmlns:a16="http://schemas.microsoft.com/office/drawing/2014/main" id="{753806FC-35F4-2D49-889E-E1522EBEB4C9}"/>
              </a:ext>
            </a:extLst>
          </p:cNvPr>
          <p:cNvSpPr/>
          <p:nvPr/>
        </p:nvSpPr>
        <p:spPr>
          <a:xfrm rot="12066866">
            <a:off x="2111857" y="-1718824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/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𝑐𝑜𝑠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A8F5B21-C7C5-4145-8453-E66BFC69D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41" y="-1691585"/>
                <a:ext cx="1496435" cy="430887"/>
              </a:xfrm>
              <a:prstGeom prst="rect">
                <a:avLst/>
              </a:prstGeom>
              <a:blipFill>
                <a:blip r:embed="rId10"/>
                <a:stretch>
                  <a:fillRect l="-7563" t="-25714" r="-13445" b="-4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/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8B771C4-7C40-5346-8F15-4633CF006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56" y="1711200"/>
                <a:ext cx="360675" cy="307777"/>
              </a:xfrm>
              <a:prstGeom prst="rect">
                <a:avLst/>
              </a:prstGeom>
              <a:blipFill>
                <a:blip r:embed="rId11"/>
                <a:stretch>
                  <a:fillRect l="-13793" r="-13793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/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A5B7C02-7EAB-CD45-A9C2-D60B42016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602" y="1706699"/>
                <a:ext cx="360675" cy="307777"/>
              </a:xfrm>
              <a:prstGeom prst="rect">
                <a:avLst/>
              </a:prstGeom>
              <a:blipFill>
                <a:blip r:embed="rId12"/>
                <a:stretch>
                  <a:fillRect l="-13793" r="-13793"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/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3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52C9FDF-161C-E849-A483-9A1CAF4D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203" y="1717973"/>
                <a:ext cx="360675" cy="307777"/>
              </a:xfrm>
              <a:prstGeom prst="rect">
                <a:avLst/>
              </a:prstGeom>
              <a:blipFill>
                <a:blip r:embed="rId13"/>
                <a:stretch>
                  <a:fillRect l="-13793" r="-137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/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4D8F7D-0663-EB4A-A437-F16944B4A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804" y="1698251"/>
                <a:ext cx="360675" cy="307777"/>
              </a:xfrm>
              <a:prstGeom prst="rect">
                <a:avLst/>
              </a:prstGeom>
              <a:blipFill>
                <a:blip r:embed="rId14"/>
                <a:stretch>
                  <a:fillRect l="-13333" r="-10000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DE782996-5B89-6B44-A78E-E34B087B9778}"/>
              </a:ext>
            </a:extLst>
          </p:cNvPr>
          <p:cNvSpPr txBox="1"/>
          <p:nvPr/>
        </p:nvSpPr>
        <p:spPr>
          <a:xfrm>
            <a:off x="416355" y="2918254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/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3BD9E1E-CFE7-FA47-84FB-CC2760603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2895255"/>
                <a:ext cx="2398157" cy="430887"/>
              </a:xfrm>
              <a:prstGeom prst="rect">
                <a:avLst/>
              </a:prstGeom>
              <a:blipFill>
                <a:blip r:embed="rId15"/>
                <a:stretch>
                  <a:fillRect t="-26471" r="-7895" b="-470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B5C2AB7A-76BD-FF45-8B84-A1A3899ADA4B}"/>
              </a:ext>
            </a:extLst>
          </p:cNvPr>
          <p:cNvSpPr txBox="1"/>
          <p:nvPr/>
        </p:nvSpPr>
        <p:spPr>
          <a:xfrm>
            <a:off x="294469" y="3413006"/>
            <a:ext cx="449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 difference with n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/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343746BF-9435-B248-B28F-269F29BAE3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677" y="3390007"/>
                <a:ext cx="3210879" cy="430887"/>
              </a:xfrm>
              <a:prstGeom prst="rect">
                <a:avLst/>
              </a:prstGeom>
              <a:blipFill>
                <a:blip r:embed="rId16"/>
                <a:stretch>
                  <a:fillRect t="-25714" r="-5512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AE7DFA-BA22-9541-8078-C758C0A0C9B9}"/>
              </a:ext>
            </a:extLst>
          </p:cNvPr>
          <p:cNvSpPr txBox="1"/>
          <p:nvPr/>
        </p:nvSpPr>
        <p:spPr>
          <a:xfrm>
            <a:off x="365855" y="3871647"/>
            <a:ext cx="272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at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sensor: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F79D29-9916-1E45-B6C6-1530269D1716}"/>
              </a:ext>
            </a:extLst>
          </p:cNvPr>
          <p:cNvSpPr txBox="1"/>
          <p:nvPr/>
        </p:nvSpPr>
        <p:spPr>
          <a:xfrm>
            <a:off x="244333" y="4327112"/>
            <a:ext cx="2359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Combined signal: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0A7B62-187E-CE45-9456-E17E218B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/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27E21AC-64A1-6D4B-AC9C-E75D0213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728" y="3898491"/>
                <a:ext cx="4916828" cy="459934"/>
              </a:xfrm>
              <a:prstGeom prst="rect">
                <a:avLst/>
              </a:prstGeom>
              <a:blipFill>
                <a:blip r:embed="rId17"/>
                <a:stretch>
                  <a:fillRect l="-1804" t="-2703" b="-351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09AD6BC-BE2F-4F4B-BA75-0F153D435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61" y="4697795"/>
            <a:ext cx="7458364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D87E9F-4DD6-9945-B406-99050DF8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982" y="5078057"/>
            <a:ext cx="390342" cy="34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0905576-55D0-DF4E-BB16-741CF9D558E5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0082" y="1454644"/>
            <a:ext cx="592464" cy="59246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A669F87-E613-DA4C-8C89-265C05053268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52053" y="1453595"/>
            <a:ext cx="592464" cy="5924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E8B5053-6B31-E340-AE27-353D0391751F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0786" y="1453302"/>
            <a:ext cx="592464" cy="592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A0490C0-A980-714C-BA4B-F3CDBC3C799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9537" y="1466902"/>
            <a:ext cx="592464" cy="5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1" y="675854"/>
            <a:ext cx="5541818" cy="262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2086393-BE5B-9B42-A492-D415FE1CA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75" y="3163771"/>
            <a:ext cx="4631057" cy="8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67F264F-6EA8-5345-813B-E931ECCC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04" y="3410601"/>
            <a:ext cx="266608" cy="23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75D3B0-09F4-A440-B422-7986DBA53295}"/>
              </a:ext>
            </a:extLst>
          </p:cNvPr>
          <p:cNvSpPr txBox="1"/>
          <p:nvPr/>
        </p:nvSpPr>
        <p:spPr>
          <a:xfrm>
            <a:off x="5402191" y="2189076"/>
            <a:ext cx="53788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CC0068"/>
                </a:solidFill>
              </a:rPr>
              <a:t>f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B4906E-14DA-DB4D-999D-A634E4898FA6}"/>
              </a:ext>
            </a:extLst>
          </p:cNvPr>
          <p:cNvGrpSpPr/>
          <p:nvPr/>
        </p:nvGrpSpPr>
        <p:grpSpPr>
          <a:xfrm>
            <a:off x="368470" y="3837453"/>
            <a:ext cx="7735455" cy="2949339"/>
            <a:chOff x="368470" y="3837453"/>
            <a:chExt cx="7735455" cy="2949339"/>
          </a:xfrm>
        </p:grpSpPr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4EDE9571-E352-CA42-A5B7-BCBEF36A8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70" y="3837453"/>
              <a:ext cx="7735455" cy="2949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8716B7-E6FA-E94D-8932-A3C48A72CE83}"/>
                </a:ext>
              </a:extLst>
            </p:cNvPr>
            <p:cNvSpPr/>
            <p:nvPr/>
          </p:nvSpPr>
          <p:spPr>
            <a:xfrm>
              <a:off x="2460812" y="5787738"/>
              <a:ext cx="268941" cy="255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816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BCF932-5B38-6942-AE4D-11D4A45F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E88331F7-F89C-1649-91B1-A2CC2E31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742"/>
            <a:ext cx="4580015" cy="21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1050D398-980C-B447-9715-F4A8AC26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237850"/>
            <a:ext cx="8382000" cy="15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BD7CF2-85F6-8042-846B-856B4CCD1D33}"/>
              </a:ext>
            </a:extLst>
          </p:cNvPr>
          <p:cNvSpPr/>
          <p:nvPr/>
        </p:nvSpPr>
        <p:spPr>
          <a:xfrm>
            <a:off x="1430439" y="4371737"/>
            <a:ext cx="177291" cy="177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D661596-F330-6342-8ABF-B5DA7AE1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2" y="3027703"/>
            <a:ext cx="5283420" cy="20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54CD43-AF75-934C-B674-AB641ADB28E5}"/>
              </a:ext>
            </a:extLst>
          </p:cNvPr>
          <p:cNvSpPr/>
          <p:nvPr/>
        </p:nvSpPr>
        <p:spPr>
          <a:xfrm>
            <a:off x="1473259" y="4243989"/>
            <a:ext cx="268941" cy="2554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04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9FCE7E-6A35-EE4F-A1DA-FC10F4A8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3050" b="10893"/>
          <a:stretch/>
        </p:blipFill>
        <p:spPr>
          <a:xfrm>
            <a:off x="1680881" y="968188"/>
            <a:ext cx="6004927" cy="49081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CD4C1D-1DF5-2D4B-9B1E-7D04D2B73AE9}"/>
              </a:ext>
            </a:extLst>
          </p:cNvPr>
          <p:cNvSpPr txBox="1"/>
          <p:nvPr/>
        </p:nvSpPr>
        <p:spPr>
          <a:xfrm>
            <a:off x="1842247" y="5957046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17262-8BC2-564D-8AC5-2F6BE150F114}"/>
              </a:ext>
            </a:extLst>
          </p:cNvPr>
          <p:cNvSpPr txBox="1"/>
          <p:nvPr/>
        </p:nvSpPr>
        <p:spPr>
          <a:xfrm rot="16200000">
            <a:off x="-1406032" y="3108503"/>
            <a:ext cx="572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A3ADB-9489-C042-B948-3347D50B5311}"/>
              </a:ext>
            </a:extLst>
          </p:cNvPr>
          <p:cNvSpPr txBox="1"/>
          <p:nvPr/>
        </p:nvSpPr>
        <p:spPr>
          <a:xfrm>
            <a:off x="1832567" y="5492738"/>
            <a:ext cx="57284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-90    -60    -30     0     30    60     90</a:t>
            </a:r>
          </a:p>
        </p:txBody>
      </p:sp>
    </p:spTree>
    <p:extLst>
      <p:ext uri="{BB962C8B-B14F-4D97-AF65-F5344CB8AC3E}">
        <p14:creationId xmlns:p14="http://schemas.microsoft.com/office/powerpoint/2010/main" val="2607560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36370-122D-4A4D-91EF-0F74AC71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9" t="6956" r="15247" b="7661"/>
          <a:stretch/>
        </p:blipFill>
        <p:spPr>
          <a:xfrm>
            <a:off x="1416109" y="557727"/>
            <a:ext cx="6150418" cy="590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90F5A-2D48-1B46-BC07-EE83B671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56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CD754-207A-284A-8FEC-763C344F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82" y="675409"/>
            <a:ext cx="6003636" cy="5507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6E6A3-517E-1147-8690-511D67193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75440" y="4167986"/>
            <a:ext cx="393022" cy="393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7FDF6-5697-B545-8367-3F289313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466305" y="4167986"/>
            <a:ext cx="393022" cy="3930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80772B-D0BA-9B41-99A5-D0AF33763CC9}"/>
              </a:ext>
            </a:extLst>
          </p:cNvPr>
          <p:cNvCxnSpPr>
            <a:cxnSpLocks/>
          </p:cNvCxnSpPr>
          <p:nvPr/>
        </p:nvCxnSpPr>
        <p:spPr>
          <a:xfrm>
            <a:off x="-237731" y="4404421"/>
            <a:ext cx="8733440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EDC9FD1-9DB4-FC4A-9F1E-FFAF014AC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713984" y="4187989"/>
            <a:ext cx="393022" cy="393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30B62-BE0C-9C49-90BB-B6A82D24A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04849" y="4187989"/>
            <a:ext cx="393022" cy="393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1B441-3AD9-B84B-B68F-3918DC028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C188D-36FC-2841-A87B-7315178D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98" y="724761"/>
            <a:ext cx="5791200" cy="6121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38636F-785F-CD4F-8CAA-F089A92D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30AAF-F57E-6748-93D2-8594A2317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08" y="759821"/>
            <a:ext cx="7260985" cy="5338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AD933C-8D09-F348-85EB-1661F3A562F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738458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A2E7794-775A-0847-9996-E9DD8C84EECC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3FA3973C-9B89-CC4E-BF8A-091884740ECC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09F8D68-0658-044B-867D-21F54F0B5E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4BCC322-F323-8E4A-A0CF-59D52CCEB9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CFC651B-7B6D-2E47-B4E6-18CC4E4B9A22}"/>
              </a:ext>
            </a:extLst>
          </p:cNvPr>
          <p:cNvGrpSpPr/>
          <p:nvPr/>
        </p:nvGrpSpPr>
        <p:grpSpPr>
          <a:xfrm>
            <a:off x="1931048" y="756542"/>
            <a:ext cx="1892792" cy="4758436"/>
            <a:chOff x="1931048" y="756542"/>
            <a:chExt cx="1892792" cy="4758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/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C1569C4-EDEF-6E43-BCAE-09214717AF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757" y="3247947"/>
                  <a:ext cx="28552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89DF71B-8A70-6649-8472-50C6A6E73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3401" y="756542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A94D260D-AF7B-224B-B0B3-07BF2F245CA7}"/>
                </a:ext>
              </a:extLst>
            </p:cNvPr>
            <p:cNvSpPr/>
            <p:nvPr/>
          </p:nvSpPr>
          <p:spPr>
            <a:xfrm>
              <a:off x="1931048" y="3622186"/>
              <a:ext cx="1892792" cy="1892792"/>
            </a:xfrm>
            <a:prstGeom prst="arc">
              <a:avLst>
                <a:gd name="adj1" fmla="val 16464034"/>
                <a:gd name="adj2" fmla="val 18348866"/>
              </a:avLst>
            </a:prstGeom>
            <a:ln w="349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D833E1-0DF3-114A-8ED3-375A53965E77}"/>
              </a:ext>
            </a:extLst>
          </p:cNvPr>
          <p:cNvGrpSpPr/>
          <p:nvPr/>
        </p:nvGrpSpPr>
        <p:grpSpPr>
          <a:xfrm>
            <a:off x="2598508" y="2924656"/>
            <a:ext cx="539356" cy="1071581"/>
            <a:chOff x="2598508" y="2924656"/>
            <a:chExt cx="539356" cy="10715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/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?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7AE876C-7856-BB41-8160-CC4265F508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508" y="3094909"/>
                  <a:ext cx="234038" cy="430887"/>
                </a:xfrm>
                <a:prstGeom prst="rect">
                  <a:avLst/>
                </a:prstGeom>
                <a:blipFill>
                  <a:blip r:embed="rId7"/>
                  <a:stretch>
                    <a:fillRect l="-31579" r="-31579" b="-28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C065618-ADB9-5247-AD56-D7D91910841A}"/>
                </a:ext>
              </a:extLst>
            </p:cNvPr>
            <p:cNvSpPr/>
            <p:nvPr/>
          </p:nvSpPr>
          <p:spPr>
            <a:xfrm rot="12066866">
              <a:off x="2653614" y="2924656"/>
              <a:ext cx="484250" cy="1071581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/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10F92E-47A8-8E42-B5E7-54E513015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388" y="3023537"/>
                <a:ext cx="1261179" cy="430887"/>
              </a:xfrm>
              <a:prstGeom prst="rect">
                <a:avLst/>
              </a:prstGeom>
              <a:blipFill>
                <a:blip r:embed="rId8"/>
                <a:stretch>
                  <a:fillRect l="-9901" t="-22857" r="-14851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249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164276"/>
            <a:ext cx="2523593" cy="435943"/>
            <a:chOff x="3907431" y="6164276"/>
            <a:chExt cx="2523593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707795" y="6292442"/>
              <a:ext cx="1723229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Combined signal</a:t>
              </a: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</p:spTree>
    <p:extLst>
      <p:ext uri="{BB962C8B-B14F-4D97-AF65-F5344CB8AC3E}">
        <p14:creationId xmlns:p14="http://schemas.microsoft.com/office/powerpoint/2010/main" val="24253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164276"/>
            <a:ext cx="800429" cy="435943"/>
            <a:chOff x="3907431" y="6164276"/>
            <a:chExt cx="800429" cy="435943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707795" y="6292442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/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B970635-A471-B14A-9DA5-D9FEAADF1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707" y="6333479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26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648947-5CF2-B54F-A380-E10D2F07E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D27411A-4327-D643-ACD7-10CFD6A11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68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4084C8D-EF17-ED44-86DF-74B49673F4EF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47BC9E92-6894-3C4C-AFE0-CC62F36B5F13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53FAEC7-A3C4-9449-84B2-A60DD7F7E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9130" r="-30435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7281DF-6680-0646-AFF7-30240D510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22727" b="-64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679027" cy="386967"/>
            <a:chOff x="3907431" y="6062123"/>
            <a:chExt cx="679027" cy="386967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F21570-8801-7D43-B259-5898A38EA2B3}"/>
                </a:ext>
              </a:extLst>
            </p:cNvPr>
            <p:cNvSpPr txBox="1"/>
            <p:nvPr/>
          </p:nvSpPr>
          <p:spPr>
            <a:xfrm>
              <a:off x="4586393" y="6062123"/>
              <a:ext cx="65" cy="30777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/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i="1" baseline="-250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𝚹</m:t>
                                </m:r>
                                <m:r>
                                  <a:rPr lang="en-US" sz="2400" b="0" i="1" baseline="-250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329679B-2377-7449-9A95-C26F8375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927" y="6332230"/>
                <a:ext cx="5887761" cy="533479"/>
              </a:xfrm>
              <a:prstGeom prst="rect">
                <a:avLst/>
              </a:prstGeom>
              <a:blipFill>
                <a:blip r:embed="rId6"/>
                <a:stretch>
                  <a:fillRect l="-3233" t="-4651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3623D16-F460-A047-BE09-7A44298AA6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Sensing with an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EC6389-2E2C-3643-AEEA-0F0C03F59C69}"/>
              </a:ext>
            </a:extLst>
          </p:cNvPr>
          <p:cNvSpPr txBox="1"/>
          <p:nvPr/>
        </p:nvSpPr>
        <p:spPr>
          <a:xfrm>
            <a:off x="4294253" y="5354479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41632D-5E23-9B47-94BD-B1FA4C1EA9C5}"/>
              </a:ext>
            </a:extLst>
          </p:cNvPr>
          <p:cNvSpPr txBox="1"/>
          <p:nvPr/>
        </p:nvSpPr>
        <p:spPr>
          <a:xfrm>
            <a:off x="2282417" y="5357368"/>
            <a:ext cx="12751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</a:defRPr>
            </a:lvl1pPr>
          </a:lstStyle>
          <a:p>
            <a:r>
              <a:rPr lang="en-US" sz="1800" i="0" dirty="0">
                <a:latin typeface="+mn-lt"/>
              </a:rPr>
              <a:t>Extra phase-1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/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837636-6C09-C340-8A98-45A0D7535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141" y="5661943"/>
                <a:ext cx="991169" cy="381258"/>
              </a:xfrm>
              <a:prstGeom prst="rect">
                <a:avLst/>
              </a:prstGeom>
              <a:blipFill>
                <a:blip r:embed="rId7"/>
                <a:stretch>
                  <a:fillRect l="-18750" t="-16129" r="-8750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/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𝚹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C7EB3BC-B01E-6041-92E4-D5C0BA3B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16" y="5274914"/>
                <a:ext cx="991169" cy="381258"/>
              </a:xfrm>
              <a:prstGeom prst="rect">
                <a:avLst/>
              </a:prstGeom>
              <a:blipFill>
                <a:blip r:embed="rId8"/>
                <a:stretch>
                  <a:fillRect l="-17722" t="-19355" r="-886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472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58CFFF-957A-C34D-ACC5-563D9535099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F19F3-B31B-D94C-8B7D-A6551CCE2CBA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49F585-7A34-0B48-A816-1D735434A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9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A9BE15-2555-0B4C-B239-D1692E62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96" y="1579171"/>
            <a:ext cx="7905729" cy="36234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/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(𝚹</a:t>
                </a:r>
                <a:r>
                  <a:rPr kumimoji="0" lang="en-US" sz="2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Π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C0D00E-DB33-4E4C-A1BC-1D788523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18" y="5633461"/>
                <a:ext cx="3573479" cy="430887"/>
              </a:xfrm>
              <a:prstGeom prst="rect">
                <a:avLst/>
              </a:prstGeom>
              <a:blipFill>
                <a:blip r:embed="rId4"/>
                <a:stretch>
                  <a:fillRect l="-1773" t="-28571" r="-5319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79A95C5C-FE96-064A-B0DF-19521D87D9CE}"/>
              </a:ext>
            </a:extLst>
          </p:cNvPr>
          <p:cNvSpPr/>
          <p:nvPr/>
        </p:nvSpPr>
        <p:spPr>
          <a:xfrm rot="12066866" flipH="1">
            <a:off x="3661995" y="5015729"/>
            <a:ext cx="811242" cy="487995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024A9-44F2-9C44-A26F-F8613DD0C99B}"/>
              </a:ext>
            </a:extLst>
          </p:cNvPr>
          <p:cNvSpPr txBox="1"/>
          <p:nvPr/>
        </p:nvSpPr>
        <p:spPr>
          <a:xfrm>
            <a:off x="174529" y="5633461"/>
            <a:ext cx="437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 additional phase: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7277-F65A-DF43-A79B-AF28E266E5B5}"/>
              </a:ext>
            </a:extLst>
          </p:cNvPr>
          <p:cNvSpPr txBox="1"/>
          <p:nvPr/>
        </p:nvSpPr>
        <p:spPr>
          <a:xfrm>
            <a:off x="0" y="740700"/>
            <a:ext cx="330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Phased array</a:t>
            </a:r>
          </a:p>
        </p:txBody>
      </p:sp>
    </p:spTree>
    <p:extLst>
      <p:ext uri="{BB962C8B-B14F-4D97-AF65-F5344CB8AC3E}">
        <p14:creationId xmlns:p14="http://schemas.microsoft.com/office/powerpoint/2010/main" val="632081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F01BCF-DB56-284B-8C3A-ECE91DDD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DE9A-9F1E-E241-AE61-67432D23D3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396A71-D186-284E-8D66-585051C511C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Beam-steering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2DFD9-56C1-F945-9D6D-1CC67E251C93}"/>
              </a:ext>
            </a:extLst>
          </p:cNvPr>
          <p:cNvSpPr txBox="1"/>
          <p:nvPr/>
        </p:nvSpPr>
        <p:spPr>
          <a:xfrm>
            <a:off x="0" y="740700"/>
            <a:ext cx="725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Delay-sum beamformer or Phased array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7E3360-E45E-B64A-BDBA-18B04FA9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89" y="1419845"/>
            <a:ext cx="3712306" cy="4004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DA88FB-B806-8A48-8CCF-A931DF8A9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767" y="2517737"/>
            <a:ext cx="4655233" cy="19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&quot;Ultrasound on a Chip&quot; Tool Could Revolutionize Medical Imaging - IEEE  Spectrum">
            <a:extLst>
              <a:ext uri="{FF2B5EF4-FFF2-40B4-BE49-F238E27FC236}">
                <a16:creationId xmlns:a16="http://schemas.microsoft.com/office/drawing/2014/main" id="{2B80EBD2-B9B4-3B4E-AD92-8DED4DFD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tterfly Network's smartphone ultrasound device launches in UK -">
            <a:extLst>
              <a:ext uri="{FF2B5EF4-FFF2-40B4-BE49-F238E27FC236}">
                <a16:creationId xmlns:a16="http://schemas.microsoft.com/office/drawing/2014/main" id="{40FB163F-DD2F-D145-9673-E35F1E86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6908"/>
            <a:ext cx="4265744" cy="30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exa... by Nick Paradise on Dribbble">
            <a:extLst>
              <a:ext uri="{FF2B5EF4-FFF2-40B4-BE49-F238E27FC236}">
                <a16:creationId xmlns:a16="http://schemas.microsoft.com/office/drawing/2014/main" id="{D238CB05-CDE8-B842-B119-494669CC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31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 Beam Steering GIFs | Gfycat">
            <a:extLst>
              <a:ext uri="{FF2B5EF4-FFF2-40B4-BE49-F238E27FC236}">
                <a16:creationId xmlns:a16="http://schemas.microsoft.com/office/drawing/2014/main" id="{DC53CA3C-958A-C849-BDBD-34F1B2023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87450"/>
            <a:ext cx="7874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ECCF1-8169-4444-8940-A296D667AD6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Computationally controlling beam direction</a:t>
            </a:r>
          </a:p>
        </p:txBody>
      </p:sp>
    </p:spTree>
    <p:extLst>
      <p:ext uri="{BB962C8B-B14F-4D97-AF65-F5344CB8AC3E}">
        <p14:creationId xmlns:p14="http://schemas.microsoft.com/office/powerpoint/2010/main" val="7761585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5772B-9D96-4047-97F8-FED05C4D27B7}"/>
              </a:ext>
            </a:extLst>
          </p:cNvPr>
          <p:cNvSpPr txBox="1"/>
          <p:nvPr/>
        </p:nvSpPr>
        <p:spPr>
          <a:xfrm>
            <a:off x="0" y="2721114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Slide for reference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taught in class)</a:t>
            </a:r>
          </a:p>
        </p:txBody>
      </p:sp>
    </p:spTree>
    <p:extLst>
      <p:ext uri="{BB962C8B-B14F-4D97-AF65-F5344CB8AC3E}">
        <p14:creationId xmlns:p14="http://schemas.microsoft.com/office/powerpoint/2010/main" val="247905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 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 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𝑠𝑖𝑛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(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8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9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065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4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5772B-9D96-4047-97F8-FED05C4D27B7}"/>
              </a:ext>
            </a:extLst>
          </p:cNvPr>
          <p:cNvSpPr txBox="1"/>
          <p:nvPr/>
        </p:nvSpPr>
        <p:spPr>
          <a:xfrm>
            <a:off x="0" y="2721114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</p:txBody>
      </p:sp>
    </p:spTree>
    <p:extLst>
      <p:ext uri="{BB962C8B-B14F-4D97-AF65-F5344CB8AC3E}">
        <p14:creationId xmlns:p14="http://schemas.microsoft.com/office/powerpoint/2010/main" val="37970120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5B6C2-A75C-E94F-A889-C10F4FB61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43"/>
            <a:ext cx="9144000" cy="1592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09C313-9E3C-7844-A56A-0C728B688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20"/>
          <a:stretch/>
        </p:blipFill>
        <p:spPr>
          <a:xfrm>
            <a:off x="668782" y="2208262"/>
            <a:ext cx="7806436" cy="45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70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97B86-9FAE-C94F-AC8B-D274C3422159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</p:spTree>
    <p:extLst>
      <p:ext uri="{BB962C8B-B14F-4D97-AF65-F5344CB8AC3E}">
        <p14:creationId xmlns:p14="http://schemas.microsoft.com/office/powerpoint/2010/main" val="538321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FCD8781-E536-264F-A7B1-63E1A1760B72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A08C5-0CBA-C74A-B931-A2C83921A262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781842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B7C2444-F41C-F244-AE2F-0A3C5A53E714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C4568-0311-BD4C-87F4-56CB6B854EC4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</p:spTree>
    <p:extLst>
      <p:ext uri="{BB962C8B-B14F-4D97-AF65-F5344CB8AC3E}">
        <p14:creationId xmlns:p14="http://schemas.microsoft.com/office/powerpoint/2010/main" val="2781389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CDC39C-50D7-7446-98D1-CAE0B9B0CFB5}"/>
              </a:ext>
            </a:extLst>
          </p:cNvPr>
          <p:cNvCxnSpPr>
            <a:cxnSpLocks/>
          </p:cNvCxnSpPr>
          <p:nvPr/>
        </p:nvCxnSpPr>
        <p:spPr>
          <a:xfrm>
            <a:off x="3747813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02F402-04D6-0F46-A5B5-6AD118E3D18D}"/>
              </a:ext>
            </a:extLst>
          </p:cNvPr>
          <p:cNvCxnSpPr>
            <a:cxnSpLocks/>
          </p:cNvCxnSpPr>
          <p:nvPr/>
        </p:nvCxnSpPr>
        <p:spPr>
          <a:xfrm flipH="1">
            <a:off x="1372890" y="2993870"/>
            <a:ext cx="1097797" cy="1170434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19D756-5E89-2A4D-8219-A9CCB75465A9}"/>
              </a:ext>
            </a:extLst>
          </p:cNvPr>
          <p:cNvCxnSpPr>
            <a:cxnSpLocks/>
          </p:cNvCxnSpPr>
          <p:nvPr/>
        </p:nvCxnSpPr>
        <p:spPr>
          <a:xfrm>
            <a:off x="5158352" y="3059304"/>
            <a:ext cx="0" cy="1110553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A57E91-6B3C-CD4C-B39C-5F1D44E14FA3}"/>
              </a:ext>
            </a:extLst>
          </p:cNvPr>
          <p:cNvCxnSpPr>
            <a:cxnSpLocks/>
          </p:cNvCxnSpPr>
          <p:nvPr/>
        </p:nvCxnSpPr>
        <p:spPr>
          <a:xfrm>
            <a:off x="6098680" y="3021286"/>
            <a:ext cx="914206" cy="1089502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45E82-A19F-BA4B-99CB-647858BF4FD8}"/>
              </a:ext>
            </a:extLst>
          </p:cNvPr>
          <p:cNvCxnSpPr>
            <a:cxnSpLocks/>
          </p:cNvCxnSpPr>
          <p:nvPr/>
        </p:nvCxnSpPr>
        <p:spPr>
          <a:xfrm>
            <a:off x="1500751" y="1546548"/>
            <a:ext cx="1617186" cy="901255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18DBEC-4957-B54F-AF3A-67A2E1AD7C4D}"/>
              </a:ext>
            </a:extLst>
          </p:cNvPr>
          <p:cNvCxnSpPr>
            <a:cxnSpLocks/>
          </p:cNvCxnSpPr>
          <p:nvPr/>
        </p:nvCxnSpPr>
        <p:spPr>
          <a:xfrm>
            <a:off x="4321443" y="1529736"/>
            <a:ext cx="0" cy="91806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EF4644-CB38-374E-9373-AA0D552A6592}"/>
              </a:ext>
            </a:extLst>
          </p:cNvPr>
          <p:cNvCxnSpPr>
            <a:cxnSpLocks/>
          </p:cNvCxnSpPr>
          <p:nvPr/>
        </p:nvCxnSpPr>
        <p:spPr>
          <a:xfrm flipH="1">
            <a:off x="6026066" y="1546548"/>
            <a:ext cx="1196145" cy="92798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A69EB8-A97A-AC42-90F0-2AF4E661616D}"/>
              </a:ext>
            </a:extLst>
          </p:cNvPr>
          <p:cNvSpPr txBox="1"/>
          <p:nvPr/>
        </p:nvSpPr>
        <p:spPr>
          <a:xfrm>
            <a:off x="1689316" y="2474529"/>
            <a:ext cx="5796366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Finding distance using waves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(Ranging)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D3055E-11A2-B14B-B370-D855E3617CB3}"/>
              </a:ext>
            </a:extLst>
          </p:cNvPr>
          <p:cNvSpPr/>
          <p:nvPr/>
        </p:nvSpPr>
        <p:spPr>
          <a:xfrm>
            <a:off x="3283058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65356-A256-BC44-B778-24A9D7797D8A}"/>
              </a:ext>
            </a:extLst>
          </p:cNvPr>
          <p:cNvSpPr txBox="1"/>
          <p:nvPr/>
        </p:nvSpPr>
        <p:spPr>
          <a:xfrm>
            <a:off x="3484535" y="853720"/>
            <a:ext cx="1673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AD69F2-A9D9-CC45-8FFD-8588D20DA7BE}"/>
              </a:ext>
            </a:extLst>
          </p:cNvPr>
          <p:cNvSpPr/>
          <p:nvPr/>
        </p:nvSpPr>
        <p:spPr>
          <a:xfrm>
            <a:off x="6354306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822FA2-FBEB-DC42-B195-64ED21BF7EDA}"/>
              </a:ext>
            </a:extLst>
          </p:cNvPr>
          <p:cNvSpPr txBox="1"/>
          <p:nvPr/>
        </p:nvSpPr>
        <p:spPr>
          <a:xfrm>
            <a:off x="6555783" y="715551"/>
            <a:ext cx="1673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(detection)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764D92-6092-074E-81DE-7E5B0BA7EF60}"/>
              </a:ext>
            </a:extLst>
          </p:cNvPr>
          <p:cNvSpPr txBox="1"/>
          <p:nvPr/>
        </p:nvSpPr>
        <p:spPr>
          <a:xfrm>
            <a:off x="144460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45A862-986B-494A-82D9-BBA380D06A6F}"/>
              </a:ext>
            </a:extLst>
          </p:cNvPr>
          <p:cNvSpPr txBox="1"/>
          <p:nvPr/>
        </p:nvSpPr>
        <p:spPr>
          <a:xfrm>
            <a:off x="4694332" y="4164304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9ACF83-60DD-3E43-9703-A61045BD7826}"/>
              </a:ext>
            </a:extLst>
          </p:cNvPr>
          <p:cNvSpPr txBox="1"/>
          <p:nvPr/>
        </p:nvSpPr>
        <p:spPr>
          <a:xfrm>
            <a:off x="6969267" y="4148806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8A3B0-8D94-0045-9DCC-902DC77D49CE}"/>
              </a:ext>
            </a:extLst>
          </p:cNvPr>
          <p:cNvSpPr txBox="1"/>
          <p:nvPr/>
        </p:nvSpPr>
        <p:spPr>
          <a:xfrm>
            <a:off x="5622010" y="564147"/>
            <a:ext cx="8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889FAB-8707-554B-908E-D674E9991062}"/>
              </a:ext>
            </a:extLst>
          </p:cNvPr>
          <p:cNvSpPr txBox="1"/>
          <p:nvPr/>
        </p:nvSpPr>
        <p:spPr>
          <a:xfrm>
            <a:off x="2419396" y="4169557"/>
            <a:ext cx="207677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5FE69B-224E-7546-B63B-1291FE5CEE38}"/>
              </a:ext>
            </a:extLst>
          </p:cNvPr>
          <p:cNvSpPr/>
          <p:nvPr/>
        </p:nvSpPr>
        <p:spPr>
          <a:xfrm>
            <a:off x="511444" y="542441"/>
            <a:ext cx="2076773" cy="108488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FD261-9903-354B-9A7C-CA20CD34894F}"/>
              </a:ext>
            </a:extLst>
          </p:cNvPr>
          <p:cNvSpPr txBox="1"/>
          <p:nvPr/>
        </p:nvSpPr>
        <p:spPr>
          <a:xfrm>
            <a:off x="659133" y="853719"/>
            <a:ext cx="187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Depth/Image</a:t>
            </a:r>
          </a:p>
        </p:txBody>
      </p:sp>
    </p:spTree>
    <p:extLst>
      <p:ext uri="{BB962C8B-B14F-4D97-AF65-F5344CB8AC3E}">
        <p14:creationId xmlns:p14="http://schemas.microsoft.com/office/powerpoint/2010/main" val="38607036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</p:spTree>
    <p:extLst>
      <p:ext uri="{BB962C8B-B14F-4D97-AF65-F5344CB8AC3E}">
        <p14:creationId xmlns:p14="http://schemas.microsoft.com/office/powerpoint/2010/main" val="216100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0A497B-71E1-A242-B8BC-8FDEBB797C28}"/>
              </a:ext>
            </a:extLst>
          </p:cNvPr>
          <p:cNvSpPr/>
          <p:nvPr/>
        </p:nvSpPr>
        <p:spPr>
          <a:xfrm>
            <a:off x="0" y="1677695"/>
            <a:ext cx="9144000" cy="51803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116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3CFE9-D992-5C42-9477-0A27C6286AB6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C119-5BA0-E642-85AB-8A0343DC6809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</p:spTree>
    <p:extLst>
      <p:ext uri="{BB962C8B-B14F-4D97-AF65-F5344CB8AC3E}">
        <p14:creationId xmlns:p14="http://schemas.microsoft.com/office/powerpoint/2010/main" val="3197922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EEB102-9F04-E441-9474-6AC06546F826}"/>
              </a:ext>
            </a:extLst>
          </p:cNvPr>
          <p:cNvCxnSpPr>
            <a:cxnSpLocks/>
          </p:cNvCxnSpPr>
          <p:nvPr/>
        </p:nvCxnSpPr>
        <p:spPr>
          <a:xfrm flipV="1">
            <a:off x="3739062" y="3803757"/>
            <a:ext cx="138361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556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0C40F24-F7FD-1A46-AA5D-F4731E0D4563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42EA7EC8-082F-A24F-89CB-AAD59188F6A8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/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D572EFC-AFE0-D04D-8775-BE673B1365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1312" y="2152968"/>
                  <a:ext cx="285526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0435" r="-30435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88AB66C-1761-0A4F-AFA1-6723FF443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4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𝑠𝑖𝑛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61179" cy="430887"/>
              </a:xfrm>
              <a:prstGeom prst="rect">
                <a:avLst/>
              </a:prstGeom>
              <a:blipFill>
                <a:blip r:embed="rId6"/>
                <a:stretch>
                  <a:fillRect l="-10000" t="-22857" r="-16000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920890" y="3123459"/>
            <a:ext cx="2438887" cy="1699369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/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𝑓𝑡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+ </m:t>
                                </m:r>
                                <m:f>
                                  <m:fPr>
                                    <m:ctrlP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𝜋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𝑑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𝑠𝑖𝑛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(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𝜙</m:t>
                                    </m:r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kumimoji="0" lang="en-US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sup>
                        </m:sSup>
                      </m:fName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5D38123-936B-5544-9A7B-18A41EFA0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40" y="6143859"/>
                <a:ext cx="4916828" cy="533416"/>
              </a:xfrm>
              <a:prstGeom prst="rect">
                <a:avLst/>
              </a:prstGeom>
              <a:blipFill>
                <a:blip r:embed="rId8"/>
                <a:stretch>
                  <a:fillRect l="-3599" t="-4651" b="-302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/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Parameters: d,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𝜙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𝜆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(or </a:t>
                </a:r>
                <a:r>
                  <a:rPr kumimoji="0" lang="en-US" sz="3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DEF91E2-9020-6743-8D7D-3DC44409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blipFill>
                <a:blip r:embed="rId9"/>
                <a:stretch>
                  <a:fillRect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1DFE9A86-C514-5444-8056-22C74921BC7D}"/>
              </a:ext>
            </a:extLst>
          </p:cNvPr>
          <p:cNvSpPr/>
          <p:nvPr/>
        </p:nvSpPr>
        <p:spPr>
          <a:xfrm>
            <a:off x="0" y="1759919"/>
            <a:ext cx="914399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the gain depend on the distance from the array?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/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</m:e>
                        </m:d>
                      </m:e>
                    </m:func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 </m:t>
                    </m:r>
                    <m:func>
                      <m:func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𝑓𝑡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 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𝜋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𝑠𝑖𝑛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 (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𝜙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66C11B-6484-9D4F-8128-1FA4749FA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84" y="5449267"/>
                <a:ext cx="9744322" cy="552715"/>
              </a:xfrm>
              <a:prstGeom prst="rect">
                <a:avLst/>
              </a:prstGeom>
              <a:blipFill>
                <a:blip r:embed="rId10"/>
                <a:stretch>
                  <a:fillRect l="-1953" t="-4444" b="-15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257232" y="413715"/>
            <a:ext cx="249574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43071-EB6C-344C-80D4-9E57B8E9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99" y="1087194"/>
            <a:ext cx="7112001" cy="535709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D238EE-461F-2946-B658-57A8F997676D}"/>
              </a:ext>
            </a:extLst>
          </p:cNvPr>
          <p:cNvSpPr/>
          <p:nvPr/>
        </p:nvSpPr>
        <p:spPr>
          <a:xfrm>
            <a:off x="1720312" y="4029558"/>
            <a:ext cx="2851688" cy="356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9534C7-3C5C-594F-9247-8D4E202AEBA2}"/>
              </a:ext>
            </a:extLst>
          </p:cNvPr>
          <p:cNvSpPr/>
          <p:nvPr/>
        </p:nvSpPr>
        <p:spPr>
          <a:xfrm>
            <a:off x="4997587" y="4076053"/>
            <a:ext cx="2356767" cy="216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D48BF7-B764-7B4B-8C65-FEAB33C53ABB}"/>
              </a:ext>
            </a:extLst>
          </p:cNvPr>
          <p:cNvSpPr/>
          <p:nvPr/>
        </p:nvSpPr>
        <p:spPr>
          <a:xfrm>
            <a:off x="5554213" y="2148580"/>
            <a:ext cx="306194" cy="2886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048CA8-7A19-BD40-BDBC-D259E29F1CA2}"/>
              </a:ext>
            </a:extLst>
          </p:cNvPr>
          <p:cNvSpPr/>
          <p:nvPr/>
        </p:nvSpPr>
        <p:spPr>
          <a:xfrm>
            <a:off x="3146156" y="3699296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3067CE-897A-BA4D-906B-DEFD2DD293E7}"/>
              </a:ext>
            </a:extLst>
          </p:cNvPr>
          <p:cNvSpPr/>
          <p:nvPr/>
        </p:nvSpPr>
        <p:spPr>
          <a:xfrm>
            <a:off x="5369029" y="3714337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E8CF4A-38CD-8841-90BC-04DF47E5BCB4}"/>
              </a:ext>
            </a:extLst>
          </p:cNvPr>
          <p:cNvSpPr/>
          <p:nvPr/>
        </p:nvSpPr>
        <p:spPr>
          <a:xfrm>
            <a:off x="3256105" y="2548896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D25C1C-30EA-344B-9D1C-6662034CA9ED}"/>
              </a:ext>
            </a:extLst>
          </p:cNvPr>
          <p:cNvSpPr/>
          <p:nvPr/>
        </p:nvSpPr>
        <p:spPr>
          <a:xfrm>
            <a:off x="6189417" y="2681630"/>
            <a:ext cx="497997" cy="376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19884C-75FB-6F4F-AB7D-691050D3AAAB}"/>
              </a:ext>
            </a:extLst>
          </p:cNvPr>
          <p:cNvSpPr txBox="1"/>
          <p:nvPr/>
        </p:nvSpPr>
        <p:spPr>
          <a:xfrm>
            <a:off x="4049465" y="2216923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B3FF27-1F89-BD48-9486-59890B349A84}"/>
              </a:ext>
            </a:extLst>
          </p:cNvPr>
          <p:cNvSpPr txBox="1"/>
          <p:nvPr/>
        </p:nvSpPr>
        <p:spPr>
          <a:xfrm>
            <a:off x="5978747" y="2368026"/>
            <a:ext cx="42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AE2032-5311-8C49-997A-12F8A6C001CB}"/>
              </a:ext>
            </a:extLst>
          </p:cNvPr>
          <p:cNvSpPr/>
          <p:nvPr/>
        </p:nvSpPr>
        <p:spPr>
          <a:xfrm>
            <a:off x="1569516" y="4813204"/>
            <a:ext cx="3373177" cy="70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089DC-8DBD-264A-A700-3C8D449F5E11}"/>
              </a:ext>
            </a:extLst>
          </p:cNvPr>
          <p:cNvSpPr txBox="1"/>
          <p:nvPr/>
        </p:nvSpPr>
        <p:spPr>
          <a:xfrm>
            <a:off x="483516" y="4406315"/>
            <a:ext cx="4088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Find the location of the wave source when (a-b) is known.</a:t>
            </a:r>
          </a:p>
        </p:txBody>
      </p:sp>
    </p:spTree>
    <p:extLst>
      <p:ext uri="{BB962C8B-B14F-4D97-AF65-F5344CB8AC3E}">
        <p14:creationId xmlns:p14="http://schemas.microsoft.com/office/powerpoint/2010/main" val="33986070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63C831A-D60A-AE4B-A569-5CB90E55B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887" y="1342159"/>
            <a:ext cx="6292273" cy="5253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9CE4A4-F894-C541-B7F4-AA7D16354D22}"/>
              </a:ext>
            </a:extLst>
          </p:cNvPr>
          <p:cNvSpPr txBox="1"/>
          <p:nvPr/>
        </p:nvSpPr>
        <p:spPr>
          <a:xfrm>
            <a:off x="2257232" y="413715"/>
            <a:ext cx="2495744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167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5675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00618" y="2772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>
            <a:off x="1274019" y="3028046"/>
            <a:ext cx="1869550" cy="506717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39933" y="3283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32FCD6-90F7-A443-8613-6107F963940F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1C2F7-DB67-5841-99A4-9303CA99BBD0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9670665-48A9-124B-8435-47B30193CA6E}"/>
              </a:ext>
            </a:extLst>
          </p:cNvPr>
          <p:cNvCxnSpPr>
            <a:cxnSpLocks/>
          </p:cNvCxnSpPr>
          <p:nvPr/>
        </p:nvCxnSpPr>
        <p:spPr>
          <a:xfrm>
            <a:off x="1274019" y="3025897"/>
            <a:ext cx="3907563" cy="45792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06E560-C630-3140-ACDB-EBC4F4A8C560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4D687A-1BCE-C947-8FC6-7F1E7B3A6E86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FA9661-ED25-F445-A95B-2C0E2697D26C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1174E-7E11-EE4E-ABE2-0F0E13280E46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CC639-CD59-0040-89E1-121401F939F6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0D50F6-1B3C-854D-AD7F-E45D26DD9AD4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1BD0F10D-082B-E146-B5D8-1DB8F5A0B0DE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E29DB-DF1E-A946-A283-C46390121008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CCAD17-83FF-6448-9E8E-E72FCC5213C0}"/>
              </a:ext>
            </a:extLst>
          </p:cNvPr>
          <p:cNvSpPr txBox="1"/>
          <p:nvPr/>
        </p:nvSpPr>
        <p:spPr>
          <a:xfrm>
            <a:off x="-5121" y="2722330"/>
            <a:ext cx="9149121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detect the signal at the receiver/observer?</a:t>
            </a:r>
          </a:p>
        </p:txBody>
      </p:sp>
    </p:spTree>
    <p:extLst>
      <p:ext uri="{BB962C8B-B14F-4D97-AF65-F5344CB8AC3E}">
        <p14:creationId xmlns:p14="http://schemas.microsoft.com/office/powerpoint/2010/main" val="8678202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</p:spTree>
    <p:extLst>
      <p:ext uri="{BB962C8B-B14F-4D97-AF65-F5344CB8AC3E}">
        <p14:creationId xmlns:p14="http://schemas.microsoft.com/office/powerpoint/2010/main" val="41130927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</p:spTree>
    <p:extLst>
      <p:ext uri="{BB962C8B-B14F-4D97-AF65-F5344CB8AC3E}">
        <p14:creationId xmlns:p14="http://schemas.microsoft.com/office/powerpoint/2010/main" val="31482620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11246-99B4-A541-9E3F-5CC6B579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82" y="4706849"/>
            <a:ext cx="3035300" cy="1816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0C18AC-8432-B940-B77F-7B637A9D840C}"/>
              </a:ext>
            </a:extLst>
          </p:cNvPr>
          <p:cNvSpPr txBox="1"/>
          <p:nvPr/>
        </p:nvSpPr>
        <p:spPr>
          <a:xfrm>
            <a:off x="125065" y="5343252"/>
            <a:ext cx="4707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of a discrete signal x(n),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619F49-3669-9B4D-9910-2F9714F8D505}"/>
              </a:ext>
            </a:extLst>
          </p:cNvPr>
          <p:cNvSpPr txBox="1"/>
          <p:nvPr/>
        </p:nvSpPr>
        <p:spPr>
          <a:xfrm>
            <a:off x="200054" y="4150975"/>
            <a:ext cx="4981622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based signal detector</a:t>
            </a:r>
          </a:p>
        </p:txBody>
      </p:sp>
    </p:spTree>
    <p:extLst>
      <p:ext uri="{BB962C8B-B14F-4D97-AF65-F5344CB8AC3E}">
        <p14:creationId xmlns:p14="http://schemas.microsoft.com/office/powerpoint/2010/main" val="512318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021403-0D5F-0A49-AE54-490AB0220D49}"/>
              </a:ext>
            </a:extLst>
          </p:cNvPr>
          <p:cNvCxnSpPr>
            <a:cxnSpLocks/>
          </p:cNvCxnSpPr>
          <p:nvPr/>
        </p:nvCxnSpPr>
        <p:spPr>
          <a:xfrm>
            <a:off x="421289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0A8CA4-C70F-0240-B62D-897AFD1B6E38}"/>
              </a:ext>
            </a:extLst>
          </p:cNvPr>
          <p:cNvCxnSpPr/>
          <p:nvPr/>
        </p:nvCxnSpPr>
        <p:spPr>
          <a:xfrm flipV="1">
            <a:off x="423566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D0B0EF6-52CE-3341-809A-D6B1B26EAB7F}"/>
              </a:ext>
            </a:extLst>
          </p:cNvPr>
          <p:cNvSpPr txBox="1"/>
          <p:nvPr/>
        </p:nvSpPr>
        <p:spPr>
          <a:xfrm rot="16200000">
            <a:off x="-432322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E1C9A-46DD-794C-BFB6-3B7043523C47}"/>
              </a:ext>
            </a:extLst>
          </p:cNvPr>
          <p:cNvSpPr txBox="1"/>
          <p:nvPr/>
        </p:nvSpPr>
        <p:spPr>
          <a:xfrm>
            <a:off x="1339310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413443" y="2025055"/>
            <a:ext cx="2034372" cy="777647"/>
            <a:chOff x="987797" y="2140633"/>
            <a:chExt cx="2034372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298D6E-4B4A-3D4C-BCD5-7BDE0A71EB5F}"/>
              </a:ext>
            </a:extLst>
          </p:cNvPr>
          <p:cNvCxnSpPr>
            <a:cxnSpLocks/>
          </p:cNvCxnSpPr>
          <p:nvPr/>
        </p:nvCxnSpPr>
        <p:spPr>
          <a:xfrm>
            <a:off x="5392568" y="2950511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58859B-651A-6341-BB69-E5FD70437299}"/>
              </a:ext>
            </a:extLst>
          </p:cNvPr>
          <p:cNvCxnSpPr/>
          <p:nvPr/>
        </p:nvCxnSpPr>
        <p:spPr>
          <a:xfrm flipV="1">
            <a:off x="5394845" y="880392"/>
            <a:ext cx="0" cy="2147032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3CB6A3E-F37A-E546-B590-B97401896090}"/>
              </a:ext>
            </a:extLst>
          </p:cNvPr>
          <p:cNvSpPr txBox="1"/>
          <p:nvPr/>
        </p:nvSpPr>
        <p:spPr>
          <a:xfrm rot="16200000">
            <a:off x="4538957" y="1776663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512823B-711B-5343-A8BB-8C13410C79FC}"/>
              </a:ext>
            </a:extLst>
          </p:cNvPr>
          <p:cNvSpPr txBox="1"/>
          <p:nvPr/>
        </p:nvSpPr>
        <p:spPr>
          <a:xfrm>
            <a:off x="6310589" y="2896509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Time/Sample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D19C190-2D21-5F47-B18A-1A3D470241CC}"/>
              </a:ext>
            </a:extLst>
          </p:cNvPr>
          <p:cNvGrpSpPr/>
          <p:nvPr/>
        </p:nvGrpSpPr>
        <p:grpSpPr>
          <a:xfrm>
            <a:off x="5379653" y="1976718"/>
            <a:ext cx="2451257" cy="777647"/>
            <a:chOff x="90922" y="2140633"/>
            <a:chExt cx="2451257" cy="777647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3A50D0E-37AC-7B44-8EB2-35425EFE438F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C7B2F01-5CAA-AE4A-8101-E82D6A35BC6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6FD5E1-DD32-A84D-8C19-8907EA7D5155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32FF7D8-8DEF-064F-BB6C-FC6E94704D72}"/>
              </a:ext>
            </a:extLst>
          </p:cNvPr>
          <p:cNvSpPr txBox="1"/>
          <p:nvPr/>
        </p:nvSpPr>
        <p:spPr>
          <a:xfrm>
            <a:off x="663898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 signal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7FB71-C049-114B-BDE5-EE7ED5F55261}"/>
              </a:ext>
            </a:extLst>
          </p:cNvPr>
          <p:cNvSpPr txBox="1"/>
          <p:nvPr/>
        </p:nvSpPr>
        <p:spPr>
          <a:xfrm>
            <a:off x="5742304" y="3350979"/>
            <a:ext cx="2567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D1CDF-1B14-D44B-BBCE-8C359EFC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10179">
            <a:off x="3259524" y="3292402"/>
            <a:ext cx="1694286" cy="1694286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DEA0244-CAF0-4441-A4DB-56619C804A7A}"/>
              </a:ext>
            </a:extLst>
          </p:cNvPr>
          <p:cNvSpPr/>
          <p:nvPr/>
        </p:nvSpPr>
        <p:spPr>
          <a:xfrm>
            <a:off x="5749871" y="1710874"/>
            <a:ext cx="542441" cy="1132948"/>
          </a:xfrm>
          <a:custGeom>
            <a:avLst/>
            <a:gdLst>
              <a:gd name="connsiteX0" fmla="*/ 0 w 542441"/>
              <a:gd name="connsiteY0" fmla="*/ 737858 h 1132948"/>
              <a:gd name="connsiteX1" fmla="*/ 15498 w 542441"/>
              <a:gd name="connsiteY1" fmla="*/ 396895 h 1132948"/>
              <a:gd name="connsiteX2" fmla="*/ 77492 w 542441"/>
              <a:gd name="connsiteY2" fmla="*/ 1047824 h 1132948"/>
              <a:gd name="connsiteX3" fmla="*/ 139485 w 542441"/>
              <a:gd name="connsiteY3" fmla="*/ 9438 h 1132948"/>
              <a:gd name="connsiteX4" fmla="*/ 247973 w 542441"/>
              <a:gd name="connsiteY4" fmla="*/ 520882 h 1132948"/>
              <a:gd name="connsiteX5" fmla="*/ 371960 w 542441"/>
              <a:gd name="connsiteY5" fmla="*/ 288407 h 1132948"/>
              <a:gd name="connsiteX6" fmla="*/ 418454 w 542441"/>
              <a:gd name="connsiteY6" fmla="*/ 598373 h 1132948"/>
              <a:gd name="connsiteX7" fmla="*/ 480448 w 542441"/>
              <a:gd name="connsiteY7" fmla="*/ 427892 h 1132948"/>
              <a:gd name="connsiteX8" fmla="*/ 480448 w 542441"/>
              <a:gd name="connsiteY8" fmla="*/ 1125316 h 1132948"/>
              <a:gd name="connsiteX9" fmla="*/ 542441 w 542441"/>
              <a:gd name="connsiteY9" fmla="*/ 737858 h 11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441" h="1132948">
                <a:moveTo>
                  <a:pt x="0" y="737858"/>
                </a:moveTo>
                <a:cubicBezTo>
                  <a:pt x="1291" y="541546"/>
                  <a:pt x="2583" y="345234"/>
                  <a:pt x="15498" y="396895"/>
                </a:cubicBezTo>
                <a:cubicBezTo>
                  <a:pt x="28413" y="448556"/>
                  <a:pt x="56827" y="1112400"/>
                  <a:pt x="77492" y="1047824"/>
                </a:cubicBezTo>
                <a:cubicBezTo>
                  <a:pt x="98157" y="983248"/>
                  <a:pt x="111071" y="97262"/>
                  <a:pt x="139485" y="9438"/>
                </a:cubicBezTo>
                <a:cubicBezTo>
                  <a:pt x="167899" y="-78386"/>
                  <a:pt x="209227" y="474387"/>
                  <a:pt x="247973" y="520882"/>
                </a:cubicBezTo>
                <a:cubicBezTo>
                  <a:pt x="286719" y="567377"/>
                  <a:pt x="343547" y="275492"/>
                  <a:pt x="371960" y="288407"/>
                </a:cubicBezTo>
                <a:cubicBezTo>
                  <a:pt x="400373" y="301322"/>
                  <a:pt x="400373" y="575126"/>
                  <a:pt x="418454" y="598373"/>
                </a:cubicBezTo>
                <a:cubicBezTo>
                  <a:pt x="436535" y="621620"/>
                  <a:pt x="470116" y="340068"/>
                  <a:pt x="480448" y="427892"/>
                </a:cubicBezTo>
                <a:cubicBezTo>
                  <a:pt x="490780" y="515716"/>
                  <a:pt x="470116" y="1073655"/>
                  <a:pt x="480448" y="1125316"/>
                </a:cubicBezTo>
                <a:cubicBezTo>
                  <a:pt x="490780" y="1176977"/>
                  <a:pt x="516610" y="957417"/>
                  <a:pt x="542441" y="73785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B61A10-DD9D-BB41-8DD8-5193B026B141}"/>
              </a:ext>
            </a:extLst>
          </p:cNvPr>
          <p:cNvCxnSpPr>
            <a:cxnSpLocks/>
          </p:cNvCxnSpPr>
          <p:nvPr/>
        </p:nvCxnSpPr>
        <p:spPr>
          <a:xfrm flipH="1">
            <a:off x="4618496" y="2702083"/>
            <a:ext cx="1170304" cy="1152441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5DB8FC3C-A30C-594B-8F53-06185A9F9AD1}"/>
              </a:ext>
            </a:extLst>
          </p:cNvPr>
          <p:cNvSpPr/>
          <p:nvPr/>
        </p:nvSpPr>
        <p:spPr>
          <a:xfrm>
            <a:off x="7361696" y="2146650"/>
            <a:ext cx="418455" cy="534655"/>
          </a:xfrm>
          <a:custGeom>
            <a:avLst/>
            <a:gdLst>
              <a:gd name="connsiteX0" fmla="*/ 0 w 418455"/>
              <a:gd name="connsiteY0" fmla="*/ 271086 h 534655"/>
              <a:gd name="connsiteX1" fmla="*/ 77492 w 418455"/>
              <a:gd name="connsiteY1" fmla="*/ 7615 h 534655"/>
              <a:gd name="connsiteX2" fmla="*/ 216977 w 418455"/>
              <a:gd name="connsiteY2" fmla="*/ 534557 h 534655"/>
              <a:gd name="connsiteX3" fmla="*/ 325465 w 418455"/>
              <a:gd name="connsiteY3" fmla="*/ 54110 h 534655"/>
              <a:gd name="connsiteX4" fmla="*/ 418455 w 418455"/>
              <a:gd name="connsiteY4" fmla="*/ 317581 h 53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55" h="534655">
                <a:moveTo>
                  <a:pt x="0" y="271086"/>
                </a:moveTo>
                <a:cubicBezTo>
                  <a:pt x="20664" y="117394"/>
                  <a:pt x="41329" y="-36297"/>
                  <a:pt x="77492" y="7615"/>
                </a:cubicBezTo>
                <a:cubicBezTo>
                  <a:pt x="113655" y="51527"/>
                  <a:pt x="175648" y="526808"/>
                  <a:pt x="216977" y="534557"/>
                </a:cubicBezTo>
                <a:cubicBezTo>
                  <a:pt x="258306" y="542306"/>
                  <a:pt x="291885" y="90273"/>
                  <a:pt x="325465" y="54110"/>
                </a:cubicBezTo>
                <a:cubicBezTo>
                  <a:pt x="359045" y="17947"/>
                  <a:pt x="388750" y="167764"/>
                  <a:pt x="418455" y="317581"/>
                </a:cubicBezTo>
              </a:path>
            </a:pathLst>
          </a:cu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B54F4-28AE-8F4C-85F4-022730427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4115" flipH="1">
            <a:off x="7828244" y="3560548"/>
            <a:ext cx="1303717" cy="1422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5DF1C27-DE29-1D48-A687-C6308F88567D}"/>
              </a:ext>
            </a:extLst>
          </p:cNvPr>
          <p:cNvCxnSpPr>
            <a:cxnSpLocks/>
          </p:cNvCxnSpPr>
          <p:nvPr/>
        </p:nvCxnSpPr>
        <p:spPr>
          <a:xfrm>
            <a:off x="7739368" y="2609095"/>
            <a:ext cx="396631" cy="952287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0284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C4AFAD-3B3D-2641-BE1B-7ED91E1F806F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1F6D2-E71A-9344-8477-7D8D73CE567C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C75C857-29CA-6340-B4F6-542A77DCF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650CC1-B46F-3241-B69F-6CD841EB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55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9E1CF8-E710-284D-87D0-A09631802183}"/>
              </a:ext>
            </a:extLst>
          </p:cNvPr>
          <p:cNvGrpSpPr/>
          <p:nvPr/>
        </p:nvGrpSpPr>
        <p:grpSpPr>
          <a:xfrm>
            <a:off x="3383880" y="3078276"/>
            <a:ext cx="1348970" cy="777647"/>
            <a:chOff x="987797" y="2140633"/>
            <a:chExt cx="1348970" cy="777647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DE9C889-2294-FF47-85DB-F41170EAF4AA}"/>
                </a:ext>
              </a:extLst>
            </p:cNvPr>
            <p:cNvSpPr/>
            <p:nvPr/>
          </p:nvSpPr>
          <p:spPr>
            <a:xfrm>
              <a:off x="1238252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7F03E5D-46FD-2047-A4D6-4D893390353F}"/>
                </a:ext>
              </a:extLst>
            </p:cNvPr>
            <p:cNvCxnSpPr/>
            <p:nvPr/>
          </p:nvCxnSpPr>
          <p:spPr>
            <a:xfrm>
              <a:off x="1852297" y="2609095"/>
              <a:ext cx="484470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D1E48BB-E5C4-7647-86E9-743DC36757D2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C2C9B5-FD0E-B04F-BDDA-902F4CC577C3}"/>
              </a:ext>
            </a:extLst>
          </p:cNvPr>
          <p:cNvGrpSpPr/>
          <p:nvPr/>
        </p:nvGrpSpPr>
        <p:grpSpPr>
          <a:xfrm>
            <a:off x="2986021" y="902760"/>
            <a:ext cx="2451257" cy="1132948"/>
            <a:chOff x="5379653" y="1710874"/>
            <a:chExt cx="2451257" cy="113294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D19C190-2D21-5F47-B18A-1A3D470241CC}"/>
                </a:ext>
              </a:extLst>
            </p:cNvPr>
            <p:cNvGrpSpPr/>
            <p:nvPr/>
          </p:nvGrpSpPr>
          <p:grpSpPr>
            <a:xfrm>
              <a:off x="5379653" y="1976718"/>
              <a:ext cx="2451257" cy="777647"/>
              <a:chOff x="90922" y="2140633"/>
              <a:chExt cx="2451257" cy="777647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3A50D0E-37AC-7B44-8EB2-35425EFE438F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C7B2F01-5CAA-AE4A-8101-E82D6A35BC65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6FD5E1-DD32-A84D-8C19-8907EA7D51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DEA0244-CAF0-4441-A4DB-56619C804A7A}"/>
                </a:ext>
              </a:extLst>
            </p:cNvPr>
            <p:cNvSpPr/>
            <p:nvPr/>
          </p:nvSpPr>
          <p:spPr>
            <a:xfrm>
              <a:off x="5749871" y="1710874"/>
              <a:ext cx="542441" cy="1132948"/>
            </a:xfrm>
            <a:custGeom>
              <a:avLst/>
              <a:gdLst>
                <a:gd name="connsiteX0" fmla="*/ 0 w 542441"/>
                <a:gd name="connsiteY0" fmla="*/ 737858 h 1132948"/>
                <a:gd name="connsiteX1" fmla="*/ 15498 w 542441"/>
                <a:gd name="connsiteY1" fmla="*/ 396895 h 1132948"/>
                <a:gd name="connsiteX2" fmla="*/ 77492 w 542441"/>
                <a:gd name="connsiteY2" fmla="*/ 1047824 h 1132948"/>
                <a:gd name="connsiteX3" fmla="*/ 139485 w 542441"/>
                <a:gd name="connsiteY3" fmla="*/ 9438 h 1132948"/>
                <a:gd name="connsiteX4" fmla="*/ 247973 w 542441"/>
                <a:gd name="connsiteY4" fmla="*/ 520882 h 1132948"/>
                <a:gd name="connsiteX5" fmla="*/ 371960 w 542441"/>
                <a:gd name="connsiteY5" fmla="*/ 288407 h 1132948"/>
                <a:gd name="connsiteX6" fmla="*/ 418454 w 542441"/>
                <a:gd name="connsiteY6" fmla="*/ 598373 h 1132948"/>
                <a:gd name="connsiteX7" fmla="*/ 480448 w 542441"/>
                <a:gd name="connsiteY7" fmla="*/ 427892 h 1132948"/>
                <a:gd name="connsiteX8" fmla="*/ 480448 w 542441"/>
                <a:gd name="connsiteY8" fmla="*/ 1125316 h 1132948"/>
                <a:gd name="connsiteX9" fmla="*/ 542441 w 542441"/>
                <a:gd name="connsiteY9" fmla="*/ 737858 h 11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2441" h="1132948">
                  <a:moveTo>
                    <a:pt x="0" y="737858"/>
                  </a:moveTo>
                  <a:cubicBezTo>
                    <a:pt x="1291" y="541546"/>
                    <a:pt x="2583" y="345234"/>
                    <a:pt x="15498" y="396895"/>
                  </a:cubicBezTo>
                  <a:cubicBezTo>
                    <a:pt x="28413" y="448556"/>
                    <a:pt x="56827" y="1112400"/>
                    <a:pt x="77492" y="1047824"/>
                  </a:cubicBezTo>
                  <a:cubicBezTo>
                    <a:pt x="98157" y="983248"/>
                    <a:pt x="111071" y="97262"/>
                    <a:pt x="139485" y="9438"/>
                  </a:cubicBezTo>
                  <a:cubicBezTo>
                    <a:pt x="167899" y="-78386"/>
                    <a:pt x="209227" y="474387"/>
                    <a:pt x="247973" y="520882"/>
                  </a:cubicBezTo>
                  <a:cubicBezTo>
                    <a:pt x="286719" y="567377"/>
                    <a:pt x="343547" y="275492"/>
                    <a:pt x="371960" y="288407"/>
                  </a:cubicBezTo>
                  <a:cubicBezTo>
                    <a:pt x="400373" y="301322"/>
                    <a:pt x="400373" y="575126"/>
                    <a:pt x="418454" y="598373"/>
                  </a:cubicBezTo>
                  <a:cubicBezTo>
                    <a:pt x="436535" y="621620"/>
                    <a:pt x="470116" y="340068"/>
                    <a:pt x="480448" y="427892"/>
                  </a:cubicBezTo>
                  <a:cubicBezTo>
                    <a:pt x="490780" y="515716"/>
                    <a:pt x="470116" y="1073655"/>
                    <a:pt x="480448" y="1125316"/>
                  </a:cubicBezTo>
                  <a:cubicBezTo>
                    <a:pt x="490780" y="1176977"/>
                    <a:pt x="516610" y="957417"/>
                    <a:pt x="542441" y="737858"/>
                  </a:cubicBezTo>
                </a:path>
              </a:pathLst>
            </a:cu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B8FC3C-A30C-594B-8F53-06185A9F9AD1}"/>
                </a:ext>
              </a:extLst>
            </p:cNvPr>
            <p:cNvSpPr/>
            <p:nvPr/>
          </p:nvSpPr>
          <p:spPr>
            <a:xfrm>
              <a:off x="7361696" y="2146650"/>
              <a:ext cx="418455" cy="534655"/>
            </a:xfrm>
            <a:custGeom>
              <a:avLst/>
              <a:gdLst>
                <a:gd name="connsiteX0" fmla="*/ 0 w 418455"/>
                <a:gd name="connsiteY0" fmla="*/ 271086 h 534655"/>
                <a:gd name="connsiteX1" fmla="*/ 77492 w 418455"/>
                <a:gd name="connsiteY1" fmla="*/ 7615 h 534655"/>
                <a:gd name="connsiteX2" fmla="*/ 216977 w 418455"/>
                <a:gd name="connsiteY2" fmla="*/ 534557 h 534655"/>
                <a:gd name="connsiteX3" fmla="*/ 325465 w 418455"/>
                <a:gd name="connsiteY3" fmla="*/ 54110 h 534655"/>
                <a:gd name="connsiteX4" fmla="*/ 418455 w 418455"/>
                <a:gd name="connsiteY4" fmla="*/ 317581 h 53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455" h="534655">
                  <a:moveTo>
                    <a:pt x="0" y="271086"/>
                  </a:moveTo>
                  <a:cubicBezTo>
                    <a:pt x="20664" y="117394"/>
                    <a:pt x="41329" y="-36297"/>
                    <a:pt x="77492" y="7615"/>
                  </a:cubicBezTo>
                  <a:cubicBezTo>
                    <a:pt x="113655" y="51527"/>
                    <a:pt x="175648" y="526808"/>
                    <a:pt x="216977" y="534557"/>
                  </a:cubicBezTo>
                  <a:cubicBezTo>
                    <a:pt x="258306" y="542306"/>
                    <a:pt x="291885" y="90273"/>
                    <a:pt x="325465" y="54110"/>
                  </a:cubicBezTo>
                  <a:cubicBezTo>
                    <a:pt x="359045" y="17947"/>
                    <a:pt x="388750" y="167764"/>
                    <a:pt x="418455" y="317581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1D17DC-3CF1-114A-B78A-47AA22F817CC}"/>
              </a:ext>
            </a:extLst>
          </p:cNvPr>
          <p:cNvCxnSpPr>
            <a:cxnSpLocks/>
          </p:cNvCxnSpPr>
          <p:nvPr/>
        </p:nvCxnSpPr>
        <p:spPr>
          <a:xfrm>
            <a:off x="3583628" y="2035708"/>
            <a:ext cx="0" cy="98113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07DEBE2-37D7-7746-9858-BCC0A2569365}"/>
              </a:ext>
            </a:extLst>
          </p:cNvPr>
          <p:cNvSpPr txBox="1"/>
          <p:nvPr/>
        </p:nvSpPr>
        <p:spPr>
          <a:xfrm>
            <a:off x="3928459" y="2281372"/>
            <a:ext cx="256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matching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147222" y="4055974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9FC08-7D2B-9943-8E1E-BCFE5B76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55" y="4707127"/>
            <a:ext cx="6834909" cy="2043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9808B6-12A9-8F43-B1EF-10B1C33B68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64" t="29689" r="28914" b="25528"/>
          <a:stretch/>
        </p:blipFill>
        <p:spPr>
          <a:xfrm>
            <a:off x="1767348" y="1235108"/>
            <a:ext cx="1115568" cy="915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8C032-0F6B-3E4B-8ED9-A364679B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5" y="3171510"/>
            <a:ext cx="1166091" cy="7504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74B2DD-A771-F442-93B3-9B755ACA03A8}"/>
              </a:ext>
            </a:extLst>
          </p:cNvPr>
          <p:cNvSpPr txBox="1"/>
          <p:nvPr/>
        </p:nvSpPr>
        <p:spPr>
          <a:xfrm>
            <a:off x="5677377" y="1431415"/>
            <a:ext cx="27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 signal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342362-743C-0E4F-816D-8540C64FFDBD}"/>
              </a:ext>
            </a:extLst>
          </p:cNvPr>
          <p:cNvSpPr txBox="1"/>
          <p:nvPr/>
        </p:nvSpPr>
        <p:spPr>
          <a:xfrm>
            <a:off x="4411977" y="3559089"/>
            <a:ext cx="3678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 signal template</a:t>
            </a:r>
          </a:p>
        </p:txBody>
      </p:sp>
    </p:spTree>
    <p:extLst>
      <p:ext uri="{BB962C8B-B14F-4D97-AF65-F5344CB8AC3E}">
        <p14:creationId xmlns:p14="http://schemas.microsoft.com/office/powerpoint/2010/main" val="297905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5200F-BA34-6D4D-B258-A4BC7D80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75" y="1360009"/>
            <a:ext cx="4464668" cy="41379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1642C4-7C5F-D043-838B-BB2D4DF769BB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 gain of an array</a:t>
            </a:r>
          </a:p>
        </p:txBody>
      </p:sp>
    </p:spTree>
    <p:extLst>
      <p:ext uri="{BB962C8B-B14F-4D97-AF65-F5344CB8AC3E}">
        <p14:creationId xmlns:p14="http://schemas.microsoft.com/office/powerpoint/2010/main" val="18954642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9C326-A87F-B340-AFDF-A392F07338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detection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3C61E2-6A7A-AD41-B5FC-FAF55AA86E23}"/>
              </a:ext>
            </a:extLst>
          </p:cNvPr>
          <p:cNvSpPr txBox="1"/>
          <p:nvPr/>
        </p:nvSpPr>
        <p:spPr>
          <a:xfrm>
            <a:off x="255711" y="863323"/>
            <a:ext cx="23325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B9BE9-B30E-A546-AD7B-DCBB2F26B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76" y="1762552"/>
            <a:ext cx="6614655" cy="46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477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40DC8-571D-414A-8893-4B56E72E6E08}"/>
              </a:ext>
            </a:extLst>
          </p:cNvPr>
          <p:cNvSpPr/>
          <p:nvPr/>
        </p:nvSpPr>
        <p:spPr>
          <a:xfrm>
            <a:off x="635430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491787-D333-6440-AE4C-0ED4083AB963}"/>
              </a:ext>
            </a:extLst>
          </p:cNvPr>
          <p:cNvSpPr/>
          <p:nvPr/>
        </p:nvSpPr>
        <p:spPr>
          <a:xfrm>
            <a:off x="4212956" y="1658319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CEF2C-F15D-1847-BDA2-02B2DE0A4680}"/>
              </a:ext>
            </a:extLst>
          </p:cNvPr>
          <p:cNvCxnSpPr>
            <a:cxnSpLocks/>
          </p:cNvCxnSpPr>
          <p:nvPr/>
        </p:nvCxnSpPr>
        <p:spPr>
          <a:xfrm flipV="1">
            <a:off x="1308831" y="1914042"/>
            <a:ext cx="276722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965CD5-DA47-1449-8A16-287AD8AABB89}"/>
              </a:ext>
            </a:extLst>
          </p:cNvPr>
          <p:cNvSpPr txBox="1"/>
          <p:nvPr/>
        </p:nvSpPr>
        <p:spPr>
          <a:xfrm>
            <a:off x="-5121" y="216976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B2FB5-CE70-7645-BE91-6FB053C8B22A}"/>
              </a:ext>
            </a:extLst>
          </p:cNvPr>
          <p:cNvSpPr txBox="1"/>
          <p:nvPr/>
        </p:nvSpPr>
        <p:spPr>
          <a:xfrm>
            <a:off x="3600864" y="2154265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E292B-F74A-B749-8B02-92F0CE971873}"/>
              </a:ext>
            </a:extLst>
          </p:cNvPr>
          <p:cNvSpPr txBox="1"/>
          <p:nvPr/>
        </p:nvSpPr>
        <p:spPr>
          <a:xfrm>
            <a:off x="5632913" y="1739094"/>
            <a:ext cx="3147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8414B6-AA21-B944-997A-68BDAC085C89}"/>
              </a:ext>
            </a:extLst>
          </p:cNvPr>
          <p:cNvSpPr/>
          <p:nvPr/>
        </p:nvSpPr>
        <p:spPr>
          <a:xfrm>
            <a:off x="635430" y="3250528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10A38-4E02-F644-93A2-88C933270420}"/>
              </a:ext>
            </a:extLst>
          </p:cNvPr>
          <p:cNvSpPr/>
          <p:nvPr/>
        </p:nvSpPr>
        <p:spPr>
          <a:xfrm>
            <a:off x="3149533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63E420-208C-2442-BAAC-53E97DAFF4E8}"/>
              </a:ext>
            </a:extLst>
          </p:cNvPr>
          <p:cNvCxnSpPr>
            <a:cxnSpLocks/>
          </p:cNvCxnSpPr>
          <p:nvPr/>
        </p:nvCxnSpPr>
        <p:spPr>
          <a:xfrm flipV="1">
            <a:off x="1308831" y="3506253"/>
            <a:ext cx="1963027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71D07B-694D-EF47-9C67-93509F5B530B}"/>
              </a:ext>
            </a:extLst>
          </p:cNvPr>
          <p:cNvSpPr txBox="1"/>
          <p:nvPr/>
        </p:nvSpPr>
        <p:spPr>
          <a:xfrm>
            <a:off x="-5121" y="3761972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A2367-ECBB-D147-A3ED-1462066F2553}"/>
              </a:ext>
            </a:extLst>
          </p:cNvPr>
          <p:cNvSpPr txBox="1"/>
          <p:nvPr/>
        </p:nvSpPr>
        <p:spPr>
          <a:xfrm>
            <a:off x="2537440" y="4030709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C2BDB-4951-7A44-A89E-974F9E5E97D3}"/>
              </a:ext>
            </a:extLst>
          </p:cNvPr>
          <p:cNvSpPr txBox="1"/>
          <p:nvPr/>
        </p:nvSpPr>
        <p:spPr>
          <a:xfrm>
            <a:off x="5872143" y="3306195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Difference of Arrival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TDoA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C28B23-2905-4C45-B2A1-0707FFC6E560}"/>
              </a:ext>
            </a:extLst>
          </p:cNvPr>
          <p:cNvSpPr/>
          <p:nvPr/>
        </p:nvSpPr>
        <p:spPr>
          <a:xfrm>
            <a:off x="5181582" y="3534763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48DE24-74D4-9647-A8E8-FAE990D42869}"/>
              </a:ext>
            </a:extLst>
          </p:cNvPr>
          <p:cNvSpPr txBox="1"/>
          <p:nvPr/>
        </p:nvSpPr>
        <p:spPr>
          <a:xfrm>
            <a:off x="4569489" y="4017511"/>
            <a:ext cx="203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observer2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227CEE5-5C09-A246-8AAA-3EEF764D3DFA}"/>
              </a:ext>
            </a:extLst>
          </p:cNvPr>
          <p:cNvCxnSpPr>
            <a:cxnSpLocks/>
          </p:cNvCxnSpPr>
          <p:nvPr/>
        </p:nvCxnSpPr>
        <p:spPr>
          <a:xfrm flipV="1">
            <a:off x="3691973" y="3503767"/>
            <a:ext cx="1489609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54F7535D-AAC7-8E44-BC9E-80487C603BF7}"/>
              </a:ext>
            </a:extLst>
          </p:cNvPr>
          <p:cNvSpPr/>
          <p:nvPr/>
        </p:nvSpPr>
        <p:spPr>
          <a:xfrm>
            <a:off x="635430" y="5361865"/>
            <a:ext cx="542440" cy="51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E74EA6-1F6D-AE4B-8B6D-4D5FBC442D87}"/>
              </a:ext>
            </a:extLst>
          </p:cNvPr>
          <p:cNvCxnSpPr>
            <a:cxnSpLocks/>
          </p:cNvCxnSpPr>
          <p:nvPr/>
        </p:nvCxnSpPr>
        <p:spPr>
          <a:xfrm flipV="1">
            <a:off x="1434614" y="5540098"/>
            <a:ext cx="2515656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775926E-E47C-6E45-8E75-8206EA1F6A9D}"/>
              </a:ext>
            </a:extLst>
          </p:cNvPr>
          <p:cNvSpPr txBox="1"/>
          <p:nvPr/>
        </p:nvSpPr>
        <p:spPr>
          <a:xfrm>
            <a:off x="-5121" y="5873309"/>
            <a:ext cx="1823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 source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observer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8C5144-C333-8D44-A713-3BF72AF80631}"/>
              </a:ext>
            </a:extLst>
          </p:cNvPr>
          <p:cNvSpPr txBox="1"/>
          <p:nvPr/>
        </p:nvSpPr>
        <p:spPr>
          <a:xfrm>
            <a:off x="3383888" y="6142043"/>
            <a:ext cx="182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Reflector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E978DD-97E1-FD4A-9489-BC6E47832FCC}"/>
              </a:ext>
            </a:extLst>
          </p:cNvPr>
          <p:cNvSpPr/>
          <p:nvPr/>
        </p:nvSpPr>
        <p:spPr>
          <a:xfrm>
            <a:off x="4197973" y="5244778"/>
            <a:ext cx="204062" cy="83860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16B09F-B759-414B-AFF2-5794F85E976E}"/>
              </a:ext>
            </a:extLst>
          </p:cNvPr>
          <p:cNvCxnSpPr>
            <a:cxnSpLocks/>
          </p:cNvCxnSpPr>
          <p:nvPr/>
        </p:nvCxnSpPr>
        <p:spPr>
          <a:xfrm flipH="1" flipV="1">
            <a:off x="1477287" y="5885769"/>
            <a:ext cx="2448001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518D62D3-24AE-B24F-864D-A5229D79FA09}"/>
              </a:ext>
            </a:extLst>
          </p:cNvPr>
          <p:cNvSpPr/>
          <p:nvPr/>
        </p:nvSpPr>
        <p:spPr>
          <a:xfrm rot="5002448">
            <a:off x="3705556" y="5464969"/>
            <a:ext cx="347833" cy="511425"/>
          </a:xfrm>
          <a:prstGeom prst="arc">
            <a:avLst>
              <a:gd name="adj1" fmla="val 11680588"/>
              <a:gd name="adj2" fmla="val 0"/>
            </a:avLst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6B820B-AF29-DD4E-BD92-F58AE1DEA83B}"/>
              </a:ext>
            </a:extLst>
          </p:cNvPr>
          <p:cNvSpPr txBox="1"/>
          <p:nvPr/>
        </p:nvSpPr>
        <p:spPr>
          <a:xfrm>
            <a:off x="5872143" y="5244778"/>
            <a:ext cx="314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Round-trip Time of Flight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RToF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A138F-2FDD-E546-BF87-B07F1322CD4B}"/>
              </a:ext>
            </a:extLst>
          </p:cNvPr>
          <p:cNvSpPr txBox="1"/>
          <p:nvPr/>
        </p:nvSpPr>
        <p:spPr>
          <a:xfrm>
            <a:off x="268446" y="413715"/>
            <a:ext cx="6473317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speed information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631625-7FC9-EB4D-A06C-D0AD49DA6D16}"/>
              </a:ext>
            </a:extLst>
          </p:cNvPr>
          <p:cNvSpPr txBox="1"/>
          <p:nvPr/>
        </p:nvSpPr>
        <p:spPr>
          <a:xfrm>
            <a:off x="635430" y="1171765"/>
            <a:ext cx="445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(speed) X (time of travel)</a:t>
            </a:r>
          </a:p>
        </p:txBody>
      </p:sp>
    </p:spTree>
    <p:extLst>
      <p:ext uri="{BB962C8B-B14F-4D97-AF65-F5344CB8AC3E}">
        <p14:creationId xmlns:p14="http://schemas.microsoft.com/office/powerpoint/2010/main" val="40388070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B236B-94A0-A541-AC10-7C91BD9EB0FD}"/>
              </a:ext>
            </a:extLst>
          </p:cNvPr>
          <p:cNvSpPr/>
          <p:nvPr/>
        </p:nvSpPr>
        <p:spPr>
          <a:xfrm>
            <a:off x="0" y="3212026"/>
            <a:ext cx="9144000" cy="51803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29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42020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3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45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506DC68-DE59-F54D-82EE-91282BF5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74" y="3467100"/>
            <a:ext cx="3395277" cy="337482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2848F9A-79E7-6146-9C53-85F4D036E58D}"/>
              </a:ext>
            </a:extLst>
          </p:cNvPr>
          <p:cNvSpPr txBox="1"/>
          <p:nvPr/>
        </p:nvSpPr>
        <p:spPr>
          <a:xfrm>
            <a:off x="597779" y="4197369"/>
            <a:ext cx="360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Attenuation due to atmospheric absorption and diffraction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8721EC-2AA7-0D43-9917-C5070F476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3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2820EA-E4CF-0B42-B624-F5169D81D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4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56267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EC9900-DA38-7D4F-BF41-C7135CCEFE7B}"/>
              </a:ext>
            </a:extLst>
          </p:cNvPr>
          <p:cNvGrpSpPr/>
          <p:nvPr/>
        </p:nvGrpSpPr>
        <p:grpSpPr>
          <a:xfrm>
            <a:off x="97965" y="1536206"/>
            <a:ext cx="3718190" cy="1350521"/>
            <a:chOff x="268446" y="2094145"/>
            <a:chExt cx="3718190" cy="135052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71F02F9-957A-D342-8EE9-3AB533925395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3D1C049-884D-3941-9CA1-BB09767352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6CB7C4-46ED-694C-8CA0-CF43F45C1266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1DC64A-4476-CE4C-AE30-97CDD3E19E6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5AFEB5-8AAF-F349-B0DA-D3C979E1E380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B24158A-E4B7-BB4D-8FC9-0E011B6BDDDB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D8BE5AE-FFA1-1149-859A-283063595EF5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FF5350-9A05-4549-B5C9-D76F07A0A290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9AE09E-D0DF-114A-99E3-B19E1E6828F3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5CF0C9-F16C-2849-8DEC-D41B7D500558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EB7709-5014-6D42-8519-AB2567CA4E5D}"/>
              </a:ext>
            </a:extLst>
          </p:cNvPr>
          <p:cNvGrpSpPr/>
          <p:nvPr/>
        </p:nvGrpSpPr>
        <p:grpSpPr>
          <a:xfrm>
            <a:off x="5389285" y="1564878"/>
            <a:ext cx="3718190" cy="1350521"/>
            <a:chOff x="268446" y="2094145"/>
            <a:chExt cx="3718190" cy="135052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56E3C4-616C-344A-A65D-5B0E5F60A70F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D9E57A-9C2D-7D4C-A2AE-259440F60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06188D-3ADE-5C4C-AB97-3DB3FDFECB90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235499-984C-6E43-82C6-71A514377AB7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7C68A21-96CE-2B42-9032-482EDEF1F070}"/>
                </a:ext>
              </a:extLst>
            </p:cNvPr>
            <p:cNvGrpSpPr/>
            <p:nvPr/>
          </p:nvGrpSpPr>
          <p:grpSpPr>
            <a:xfrm>
              <a:off x="710715" y="2588510"/>
              <a:ext cx="2481391" cy="512162"/>
              <a:chOff x="899346" y="1542159"/>
              <a:chExt cx="2481391" cy="38479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24A9F7C5-25A9-2240-8779-A664CA510B1A}"/>
                  </a:ext>
                </a:extLst>
              </p:cNvPr>
              <p:cNvSpPr/>
              <p:nvPr/>
            </p:nvSpPr>
            <p:spPr>
              <a:xfrm>
                <a:off x="899346" y="1542159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D985EFF-4904-B84B-AA08-457EBE5F8FE8}"/>
                  </a:ext>
                </a:extLst>
              </p:cNvPr>
              <p:cNvSpPr/>
              <p:nvPr/>
            </p:nvSpPr>
            <p:spPr>
              <a:xfrm>
                <a:off x="2139103" y="1556842"/>
                <a:ext cx="1241634" cy="370112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B92781-F44A-AD4A-B5AA-89AFF120BC7F}"/>
                </a:ext>
              </a:extLst>
            </p:cNvPr>
            <p:cNvSpPr txBox="1"/>
            <p:nvPr/>
          </p:nvSpPr>
          <p:spPr>
            <a:xfrm>
              <a:off x="2721882" y="250443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(sec)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079D201-B6D1-424E-8E5E-62224F06A744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3EBA73-8A61-1848-8C26-FE736C540315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8C7919-5BC2-8644-BFCB-7388A0188125}"/>
              </a:ext>
            </a:extLst>
          </p:cNvPr>
          <p:cNvCxnSpPr>
            <a:cxnSpLocks/>
          </p:cNvCxnSpPr>
          <p:nvPr/>
        </p:nvCxnSpPr>
        <p:spPr>
          <a:xfrm flipH="1">
            <a:off x="3816155" y="2040725"/>
            <a:ext cx="1262396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0589F7-5D45-804F-A03B-9889F6544929}"/>
              </a:ext>
            </a:extLst>
          </p:cNvPr>
          <p:cNvSpPr txBox="1"/>
          <p:nvPr/>
        </p:nvSpPr>
        <p:spPr>
          <a:xfrm>
            <a:off x="3704023" y="16752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Dist. =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D63C7-1AB8-914F-8941-4ECEFFA52473}"/>
                  </a:ext>
                </a:extLst>
              </p:cNvPr>
              <p:cNvSpPr txBox="1"/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30D63C7-1AB8-914F-8941-4ECEFFA52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88" y="2990278"/>
                <a:ext cx="1887824" cy="369332"/>
              </a:xfrm>
              <a:prstGeom prst="rect">
                <a:avLst/>
              </a:prstGeom>
              <a:blipFill>
                <a:blip r:embed="rId2"/>
                <a:stretch>
                  <a:fillRect l="-1325" t="-3125" r="-3311" b="-31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1051A0-BDB0-4947-ADD4-EAE4CA1A0C65}"/>
                  </a:ext>
                </a:extLst>
              </p:cNvPr>
              <p:cNvSpPr txBox="1"/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𝑓𝑡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1051A0-BDB0-4947-ADD4-EAE4CA1A0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66" y="2925201"/>
                <a:ext cx="1935915" cy="369332"/>
              </a:xfrm>
              <a:prstGeom prst="rect">
                <a:avLst/>
              </a:prstGeom>
              <a:blipFill>
                <a:blip r:embed="rId3"/>
                <a:stretch>
                  <a:fillRect l="-1299" t="-3226" r="-2597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DD88F1-8852-214F-A277-7829D2244229}"/>
                  </a:ext>
                </a:extLst>
              </p:cNvPr>
              <p:cNvSpPr txBox="1"/>
              <p:nvPr/>
            </p:nvSpPr>
            <p:spPr>
              <a:xfrm>
                <a:off x="3658426" y="4326732"/>
                <a:ext cx="2485552" cy="501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m:rPr>
                          <m:sty m:val="p"/>
                        </m:rPr>
                        <a:rPr kumimoji="0" lang="en-US" sz="3200" b="0" i="0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O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𝐴𝑆</m:t>
                      </m:r>
                      <m:r>
                        <a:rPr kumimoji="0" lang="en-US" sz="3200" b="0" i="1" u="none" strike="noStrike" kern="1200" cap="none" spc="0" normalizeH="0" baseline="-25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𝛼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9DD88F1-8852-214F-A277-7829D2244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426" y="4326732"/>
                <a:ext cx="2485552" cy="501291"/>
              </a:xfrm>
              <a:prstGeom prst="rect">
                <a:avLst/>
              </a:prstGeom>
              <a:blipFill>
                <a:blip r:embed="rId4"/>
                <a:stretch>
                  <a:fillRect l="-3571" t="-5000" r="-510" b="-5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B37A146D-A5E9-0346-8F65-F1192D90B125}"/>
              </a:ext>
            </a:extLst>
          </p:cNvPr>
          <p:cNvSpPr txBox="1"/>
          <p:nvPr/>
        </p:nvSpPr>
        <p:spPr>
          <a:xfrm>
            <a:off x="3562349" y="5166786"/>
            <a:ext cx="5780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  = attenuation coefficient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frequency 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( temperature, humidity etc.)</a:t>
            </a:r>
          </a:p>
        </p:txBody>
      </p:sp>
    </p:spTree>
    <p:extLst>
      <p:ext uri="{BB962C8B-B14F-4D97-AF65-F5344CB8AC3E}">
        <p14:creationId xmlns:p14="http://schemas.microsoft.com/office/powerpoint/2010/main" val="21465720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1D97-7D4D-5D48-93D0-D2AEBA14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C295B-486F-9F4F-B0DD-737B62A9D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2130681"/>
            <a:ext cx="8479790" cy="445643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AEA5C53C-3477-6F4A-B88B-BF5737B832AE}"/>
              </a:ext>
            </a:extLst>
          </p:cNvPr>
          <p:cNvSpPr/>
          <p:nvPr/>
        </p:nvSpPr>
        <p:spPr>
          <a:xfrm>
            <a:off x="1929597" y="2247253"/>
            <a:ext cx="6842444" cy="4293031"/>
          </a:xfrm>
          <a:custGeom>
            <a:avLst/>
            <a:gdLst>
              <a:gd name="connsiteX0" fmla="*/ 1697006 w 6842444"/>
              <a:gd name="connsiteY0" fmla="*/ 2123268 h 4293031"/>
              <a:gd name="connsiteX1" fmla="*/ 1697006 w 6842444"/>
              <a:gd name="connsiteY1" fmla="*/ 2123268 h 4293031"/>
              <a:gd name="connsiteX2" fmla="*/ 1464532 w 6842444"/>
              <a:gd name="connsiteY2" fmla="*/ 2340244 h 4293031"/>
              <a:gd name="connsiteX3" fmla="*/ 1418037 w 6842444"/>
              <a:gd name="connsiteY3" fmla="*/ 2371241 h 4293031"/>
              <a:gd name="connsiteX4" fmla="*/ 1402539 w 6842444"/>
              <a:gd name="connsiteY4" fmla="*/ 2417736 h 4293031"/>
              <a:gd name="connsiteX5" fmla="*/ 1371542 w 6842444"/>
              <a:gd name="connsiteY5" fmla="*/ 2464231 h 4293031"/>
              <a:gd name="connsiteX6" fmla="*/ 1325047 w 6842444"/>
              <a:gd name="connsiteY6" fmla="*/ 2557221 h 4293031"/>
              <a:gd name="connsiteX7" fmla="*/ 1247556 w 6842444"/>
              <a:gd name="connsiteY7" fmla="*/ 2696705 h 4293031"/>
              <a:gd name="connsiteX8" fmla="*/ 1154566 w 6842444"/>
              <a:gd name="connsiteY8" fmla="*/ 2774197 h 4293031"/>
              <a:gd name="connsiteX9" fmla="*/ 1108071 w 6842444"/>
              <a:gd name="connsiteY9" fmla="*/ 2805193 h 4293031"/>
              <a:gd name="connsiteX10" fmla="*/ 1030579 w 6842444"/>
              <a:gd name="connsiteY10" fmla="*/ 2882685 h 4293031"/>
              <a:gd name="connsiteX11" fmla="*/ 984084 w 6842444"/>
              <a:gd name="connsiteY11" fmla="*/ 2944678 h 4293031"/>
              <a:gd name="connsiteX12" fmla="*/ 922091 w 6842444"/>
              <a:gd name="connsiteY12" fmla="*/ 3037668 h 4293031"/>
              <a:gd name="connsiteX13" fmla="*/ 844600 w 6842444"/>
              <a:gd name="connsiteY13" fmla="*/ 3130658 h 4293031"/>
              <a:gd name="connsiteX14" fmla="*/ 798105 w 6842444"/>
              <a:gd name="connsiteY14" fmla="*/ 3146156 h 4293031"/>
              <a:gd name="connsiteX15" fmla="*/ 736111 w 6842444"/>
              <a:gd name="connsiteY15" fmla="*/ 3192651 h 4293031"/>
              <a:gd name="connsiteX16" fmla="*/ 689617 w 6842444"/>
              <a:gd name="connsiteY16" fmla="*/ 3208149 h 4293031"/>
              <a:gd name="connsiteX17" fmla="*/ 627623 w 6842444"/>
              <a:gd name="connsiteY17" fmla="*/ 3239146 h 4293031"/>
              <a:gd name="connsiteX18" fmla="*/ 581128 w 6842444"/>
              <a:gd name="connsiteY18" fmla="*/ 3254644 h 4293031"/>
              <a:gd name="connsiteX19" fmla="*/ 519135 w 6842444"/>
              <a:gd name="connsiteY19" fmla="*/ 3285641 h 4293031"/>
              <a:gd name="connsiteX20" fmla="*/ 379650 w 6842444"/>
              <a:gd name="connsiteY20" fmla="*/ 3332136 h 4293031"/>
              <a:gd name="connsiteX21" fmla="*/ 333156 w 6842444"/>
              <a:gd name="connsiteY21" fmla="*/ 3347634 h 4293031"/>
              <a:gd name="connsiteX22" fmla="*/ 255664 w 6842444"/>
              <a:gd name="connsiteY22" fmla="*/ 3425126 h 4293031"/>
              <a:gd name="connsiteX23" fmla="*/ 224667 w 6842444"/>
              <a:gd name="connsiteY23" fmla="*/ 3471621 h 4293031"/>
              <a:gd name="connsiteX24" fmla="*/ 85183 w 6842444"/>
              <a:gd name="connsiteY24" fmla="*/ 3595607 h 4293031"/>
              <a:gd name="connsiteX25" fmla="*/ 23189 w 6842444"/>
              <a:gd name="connsiteY25" fmla="*/ 3688597 h 4293031"/>
              <a:gd name="connsiteX26" fmla="*/ 23189 w 6842444"/>
              <a:gd name="connsiteY26" fmla="*/ 3952068 h 4293031"/>
              <a:gd name="connsiteX27" fmla="*/ 38688 w 6842444"/>
              <a:gd name="connsiteY27" fmla="*/ 3998563 h 4293031"/>
              <a:gd name="connsiteX28" fmla="*/ 85183 w 6842444"/>
              <a:gd name="connsiteY28" fmla="*/ 4029560 h 4293031"/>
              <a:gd name="connsiteX29" fmla="*/ 147176 w 6842444"/>
              <a:gd name="connsiteY29" fmla="*/ 4122549 h 4293031"/>
              <a:gd name="connsiteX30" fmla="*/ 240166 w 6842444"/>
              <a:gd name="connsiteY30" fmla="*/ 4153546 h 4293031"/>
              <a:gd name="connsiteX31" fmla="*/ 302159 w 6842444"/>
              <a:gd name="connsiteY31" fmla="*/ 4184543 h 4293031"/>
              <a:gd name="connsiteX32" fmla="*/ 364152 w 6842444"/>
              <a:gd name="connsiteY32" fmla="*/ 4200041 h 4293031"/>
              <a:gd name="connsiteX33" fmla="*/ 410647 w 6842444"/>
              <a:gd name="connsiteY33" fmla="*/ 4215539 h 4293031"/>
              <a:gd name="connsiteX34" fmla="*/ 643122 w 6842444"/>
              <a:gd name="connsiteY34" fmla="*/ 4246536 h 4293031"/>
              <a:gd name="connsiteX35" fmla="*/ 720613 w 6842444"/>
              <a:gd name="connsiteY35" fmla="*/ 4262034 h 4293031"/>
              <a:gd name="connsiteX36" fmla="*/ 875596 w 6842444"/>
              <a:gd name="connsiteY36" fmla="*/ 4277532 h 4293031"/>
              <a:gd name="connsiteX37" fmla="*/ 984084 w 6842444"/>
              <a:gd name="connsiteY37" fmla="*/ 4293031 h 4293031"/>
              <a:gd name="connsiteX38" fmla="*/ 1294050 w 6842444"/>
              <a:gd name="connsiteY38" fmla="*/ 4277532 h 4293031"/>
              <a:gd name="connsiteX39" fmla="*/ 1340545 w 6842444"/>
              <a:gd name="connsiteY39" fmla="*/ 4262034 h 4293031"/>
              <a:gd name="connsiteX40" fmla="*/ 1402539 w 6842444"/>
              <a:gd name="connsiteY40" fmla="*/ 4246536 h 4293031"/>
              <a:gd name="connsiteX41" fmla="*/ 1759000 w 6842444"/>
              <a:gd name="connsiteY41" fmla="*/ 4231038 h 4293031"/>
              <a:gd name="connsiteX42" fmla="*/ 2580410 w 6842444"/>
              <a:gd name="connsiteY42" fmla="*/ 4231038 h 4293031"/>
              <a:gd name="connsiteX43" fmla="*/ 3200342 w 6842444"/>
              <a:gd name="connsiteY43" fmla="*/ 4246536 h 4293031"/>
              <a:gd name="connsiteX44" fmla="*/ 3851271 w 6842444"/>
              <a:gd name="connsiteY44" fmla="*/ 4231038 h 4293031"/>
              <a:gd name="connsiteX45" fmla="*/ 3944261 w 6842444"/>
              <a:gd name="connsiteY45" fmla="*/ 4200041 h 4293031"/>
              <a:gd name="connsiteX46" fmla="*/ 4254227 w 6842444"/>
              <a:gd name="connsiteY46" fmla="*/ 4215539 h 4293031"/>
              <a:gd name="connsiteX47" fmla="*/ 4331718 w 6842444"/>
              <a:gd name="connsiteY47" fmla="*/ 4231038 h 4293031"/>
              <a:gd name="connsiteX48" fmla="*/ 4455705 w 6842444"/>
              <a:gd name="connsiteY48" fmla="*/ 4262034 h 4293031"/>
              <a:gd name="connsiteX49" fmla="*/ 4641684 w 6842444"/>
              <a:gd name="connsiteY49" fmla="*/ 4231038 h 4293031"/>
              <a:gd name="connsiteX50" fmla="*/ 4765671 w 6842444"/>
              <a:gd name="connsiteY50" fmla="*/ 4200041 h 4293031"/>
              <a:gd name="connsiteX51" fmla="*/ 4827664 w 6842444"/>
              <a:gd name="connsiteY51" fmla="*/ 4184543 h 4293031"/>
              <a:gd name="connsiteX52" fmla="*/ 5587081 w 6842444"/>
              <a:gd name="connsiteY52" fmla="*/ 4200041 h 4293031"/>
              <a:gd name="connsiteX53" fmla="*/ 5664572 w 6842444"/>
              <a:gd name="connsiteY53" fmla="*/ 4215539 h 4293031"/>
              <a:gd name="connsiteX54" fmla="*/ 5788559 w 6842444"/>
              <a:gd name="connsiteY54" fmla="*/ 4262034 h 4293031"/>
              <a:gd name="connsiteX55" fmla="*/ 5835054 w 6842444"/>
              <a:gd name="connsiteY55" fmla="*/ 4277532 h 4293031"/>
              <a:gd name="connsiteX56" fmla="*/ 6036532 w 6842444"/>
              <a:gd name="connsiteY56" fmla="*/ 4293031 h 4293031"/>
              <a:gd name="connsiteX57" fmla="*/ 6377495 w 6842444"/>
              <a:gd name="connsiteY57" fmla="*/ 4277532 h 4293031"/>
              <a:gd name="connsiteX58" fmla="*/ 6423989 w 6842444"/>
              <a:gd name="connsiteY58" fmla="*/ 4262034 h 4293031"/>
              <a:gd name="connsiteX59" fmla="*/ 6749454 w 6842444"/>
              <a:gd name="connsiteY59" fmla="*/ 4231038 h 4293031"/>
              <a:gd name="connsiteX60" fmla="*/ 6811447 w 6842444"/>
              <a:gd name="connsiteY60" fmla="*/ 3859078 h 4293031"/>
              <a:gd name="connsiteX61" fmla="*/ 6826945 w 6842444"/>
              <a:gd name="connsiteY61" fmla="*/ 3750590 h 4293031"/>
              <a:gd name="connsiteX62" fmla="*/ 6811447 w 6842444"/>
              <a:gd name="connsiteY62" fmla="*/ 3223648 h 4293031"/>
              <a:gd name="connsiteX63" fmla="*/ 6795949 w 6842444"/>
              <a:gd name="connsiteY63" fmla="*/ 3161654 h 4293031"/>
              <a:gd name="connsiteX64" fmla="*/ 6764952 w 6842444"/>
              <a:gd name="connsiteY64" fmla="*/ 3068665 h 4293031"/>
              <a:gd name="connsiteX65" fmla="*/ 6795949 w 6842444"/>
              <a:gd name="connsiteY65" fmla="*/ 2278251 h 4293031"/>
              <a:gd name="connsiteX66" fmla="*/ 6811447 w 6842444"/>
              <a:gd name="connsiteY66" fmla="*/ 1658319 h 4293031"/>
              <a:gd name="connsiteX67" fmla="*/ 6826945 w 6842444"/>
              <a:gd name="connsiteY67" fmla="*/ 1565329 h 4293031"/>
              <a:gd name="connsiteX68" fmla="*/ 6842444 w 6842444"/>
              <a:gd name="connsiteY68" fmla="*/ 1456841 h 4293031"/>
              <a:gd name="connsiteX69" fmla="*/ 6811447 w 6842444"/>
              <a:gd name="connsiteY69" fmla="*/ 991892 h 4293031"/>
              <a:gd name="connsiteX70" fmla="*/ 6795949 w 6842444"/>
              <a:gd name="connsiteY70" fmla="*/ 604434 h 4293031"/>
              <a:gd name="connsiteX71" fmla="*/ 6764952 w 6842444"/>
              <a:gd name="connsiteY71" fmla="*/ 511444 h 4293031"/>
              <a:gd name="connsiteX72" fmla="*/ 6671962 w 6842444"/>
              <a:gd name="connsiteY72" fmla="*/ 371960 h 4293031"/>
              <a:gd name="connsiteX73" fmla="*/ 6640966 w 6842444"/>
              <a:gd name="connsiteY73" fmla="*/ 325465 h 4293031"/>
              <a:gd name="connsiteX74" fmla="*/ 6625467 w 6842444"/>
              <a:gd name="connsiteY74" fmla="*/ 278970 h 4293031"/>
              <a:gd name="connsiteX75" fmla="*/ 6578972 w 6842444"/>
              <a:gd name="connsiteY75" fmla="*/ 232475 h 4293031"/>
              <a:gd name="connsiteX76" fmla="*/ 6485983 w 6842444"/>
              <a:gd name="connsiteY76" fmla="*/ 170482 h 4293031"/>
              <a:gd name="connsiteX77" fmla="*/ 6439488 w 6842444"/>
              <a:gd name="connsiteY77" fmla="*/ 108488 h 4293031"/>
              <a:gd name="connsiteX78" fmla="*/ 6377495 w 6842444"/>
              <a:gd name="connsiteY78" fmla="*/ 77492 h 4293031"/>
              <a:gd name="connsiteX79" fmla="*/ 6238010 w 6842444"/>
              <a:gd name="connsiteY79" fmla="*/ 0 h 4293031"/>
              <a:gd name="connsiteX80" fmla="*/ 6021034 w 6842444"/>
              <a:gd name="connsiteY80" fmla="*/ 15499 h 4293031"/>
              <a:gd name="connsiteX81" fmla="*/ 5959040 w 6842444"/>
              <a:gd name="connsiteY81" fmla="*/ 30997 h 4293031"/>
              <a:gd name="connsiteX82" fmla="*/ 5866050 w 6842444"/>
              <a:gd name="connsiteY82" fmla="*/ 61993 h 4293031"/>
              <a:gd name="connsiteX83" fmla="*/ 5757562 w 6842444"/>
              <a:gd name="connsiteY83" fmla="*/ 108488 h 4293031"/>
              <a:gd name="connsiteX84" fmla="*/ 5664572 w 6842444"/>
              <a:gd name="connsiteY84" fmla="*/ 154983 h 4293031"/>
              <a:gd name="connsiteX85" fmla="*/ 5602579 w 6842444"/>
              <a:gd name="connsiteY85" fmla="*/ 185980 h 4293031"/>
              <a:gd name="connsiteX86" fmla="*/ 5494091 w 6842444"/>
              <a:gd name="connsiteY86" fmla="*/ 216977 h 4293031"/>
              <a:gd name="connsiteX87" fmla="*/ 5385603 w 6842444"/>
              <a:gd name="connsiteY87" fmla="*/ 263471 h 4293031"/>
              <a:gd name="connsiteX88" fmla="*/ 5292613 w 6842444"/>
              <a:gd name="connsiteY88" fmla="*/ 294468 h 4293031"/>
              <a:gd name="connsiteX89" fmla="*/ 5153128 w 6842444"/>
              <a:gd name="connsiteY89" fmla="*/ 356461 h 4293031"/>
              <a:gd name="connsiteX90" fmla="*/ 5106634 w 6842444"/>
              <a:gd name="connsiteY90" fmla="*/ 371960 h 4293031"/>
              <a:gd name="connsiteX91" fmla="*/ 5060139 w 6842444"/>
              <a:gd name="connsiteY91" fmla="*/ 387458 h 4293031"/>
              <a:gd name="connsiteX92" fmla="*/ 5013644 w 6842444"/>
              <a:gd name="connsiteY92" fmla="*/ 418454 h 4293031"/>
              <a:gd name="connsiteX93" fmla="*/ 4796667 w 6842444"/>
              <a:gd name="connsiteY93" fmla="*/ 449451 h 4293031"/>
              <a:gd name="connsiteX94" fmla="*/ 4734674 w 6842444"/>
              <a:gd name="connsiteY94" fmla="*/ 464949 h 4293031"/>
              <a:gd name="connsiteX95" fmla="*/ 4672681 w 6842444"/>
              <a:gd name="connsiteY95" fmla="*/ 495946 h 4293031"/>
              <a:gd name="connsiteX96" fmla="*/ 4579691 w 6842444"/>
              <a:gd name="connsiteY96" fmla="*/ 526943 h 4293031"/>
              <a:gd name="connsiteX97" fmla="*/ 4471203 w 6842444"/>
              <a:gd name="connsiteY97" fmla="*/ 557939 h 4293031"/>
              <a:gd name="connsiteX98" fmla="*/ 4316220 w 6842444"/>
              <a:gd name="connsiteY98" fmla="*/ 650929 h 4293031"/>
              <a:gd name="connsiteX99" fmla="*/ 4207732 w 6842444"/>
              <a:gd name="connsiteY99" fmla="*/ 697424 h 4293031"/>
              <a:gd name="connsiteX100" fmla="*/ 4114742 w 6842444"/>
              <a:gd name="connsiteY100" fmla="*/ 759417 h 4293031"/>
              <a:gd name="connsiteX101" fmla="*/ 4021752 w 6842444"/>
              <a:gd name="connsiteY101" fmla="*/ 836909 h 4293031"/>
              <a:gd name="connsiteX102" fmla="*/ 3975257 w 6842444"/>
              <a:gd name="connsiteY102" fmla="*/ 867905 h 4293031"/>
              <a:gd name="connsiteX103" fmla="*/ 3882267 w 6842444"/>
              <a:gd name="connsiteY103" fmla="*/ 960895 h 4293031"/>
              <a:gd name="connsiteX104" fmla="*/ 3820274 w 6842444"/>
              <a:gd name="connsiteY104" fmla="*/ 1007390 h 4293031"/>
              <a:gd name="connsiteX105" fmla="*/ 3727284 w 6842444"/>
              <a:gd name="connsiteY105" fmla="*/ 1069383 h 4293031"/>
              <a:gd name="connsiteX106" fmla="*/ 3634295 w 6842444"/>
              <a:gd name="connsiteY106" fmla="*/ 1146875 h 4293031"/>
              <a:gd name="connsiteX107" fmla="*/ 3541305 w 6842444"/>
              <a:gd name="connsiteY107" fmla="*/ 1177871 h 4293031"/>
              <a:gd name="connsiteX108" fmla="*/ 3432817 w 6842444"/>
              <a:gd name="connsiteY108" fmla="*/ 1224366 h 4293031"/>
              <a:gd name="connsiteX109" fmla="*/ 3386322 w 6842444"/>
              <a:gd name="connsiteY109" fmla="*/ 1255363 h 4293031"/>
              <a:gd name="connsiteX110" fmla="*/ 3324328 w 6842444"/>
              <a:gd name="connsiteY110" fmla="*/ 1270861 h 4293031"/>
              <a:gd name="connsiteX111" fmla="*/ 3184844 w 6842444"/>
              <a:gd name="connsiteY111" fmla="*/ 1317356 h 4293031"/>
              <a:gd name="connsiteX112" fmla="*/ 3091854 w 6842444"/>
              <a:gd name="connsiteY112" fmla="*/ 1348353 h 4293031"/>
              <a:gd name="connsiteX113" fmla="*/ 3029861 w 6842444"/>
              <a:gd name="connsiteY113" fmla="*/ 1379349 h 4293031"/>
              <a:gd name="connsiteX114" fmla="*/ 2936871 w 6842444"/>
              <a:gd name="connsiteY114" fmla="*/ 1410346 h 4293031"/>
              <a:gd name="connsiteX115" fmla="*/ 2797386 w 6842444"/>
              <a:gd name="connsiteY115" fmla="*/ 1487838 h 4293031"/>
              <a:gd name="connsiteX116" fmla="*/ 2750891 w 6842444"/>
              <a:gd name="connsiteY116" fmla="*/ 1518834 h 4293031"/>
              <a:gd name="connsiteX117" fmla="*/ 2657901 w 6842444"/>
              <a:gd name="connsiteY117" fmla="*/ 1549831 h 4293031"/>
              <a:gd name="connsiteX118" fmla="*/ 2611406 w 6842444"/>
              <a:gd name="connsiteY118" fmla="*/ 1565329 h 4293031"/>
              <a:gd name="connsiteX119" fmla="*/ 2394430 w 6842444"/>
              <a:gd name="connsiteY119" fmla="*/ 1689315 h 4293031"/>
              <a:gd name="connsiteX120" fmla="*/ 2285942 w 6842444"/>
              <a:gd name="connsiteY120" fmla="*/ 1735810 h 4293031"/>
              <a:gd name="connsiteX121" fmla="*/ 2146457 w 6842444"/>
              <a:gd name="connsiteY121" fmla="*/ 1813302 h 4293031"/>
              <a:gd name="connsiteX122" fmla="*/ 1991474 w 6842444"/>
              <a:gd name="connsiteY122" fmla="*/ 1921790 h 4293031"/>
              <a:gd name="connsiteX123" fmla="*/ 1944979 w 6842444"/>
              <a:gd name="connsiteY123" fmla="*/ 1937288 h 4293031"/>
              <a:gd name="connsiteX124" fmla="*/ 1851989 w 6842444"/>
              <a:gd name="connsiteY124" fmla="*/ 1999282 h 4293031"/>
              <a:gd name="connsiteX125" fmla="*/ 1789996 w 6842444"/>
              <a:gd name="connsiteY125" fmla="*/ 2092271 h 4293031"/>
              <a:gd name="connsiteX126" fmla="*/ 1697006 w 6842444"/>
              <a:gd name="connsiteY126" fmla="*/ 2123268 h 4293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842444" h="4293031">
                <a:moveTo>
                  <a:pt x="1697006" y="2123268"/>
                </a:moveTo>
                <a:lnTo>
                  <a:pt x="1697006" y="2123268"/>
                </a:lnTo>
                <a:cubicBezTo>
                  <a:pt x="1619515" y="2195593"/>
                  <a:pt x="1543757" y="2269822"/>
                  <a:pt x="1464532" y="2340244"/>
                </a:cubicBezTo>
                <a:cubicBezTo>
                  <a:pt x="1450610" y="2352619"/>
                  <a:pt x="1429673" y="2356696"/>
                  <a:pt x="1418037" y="2371241"/>
                </a:cubicBezTo>
                <a:cubicBezTo>
                  <a:pt x="1407832" y="2383998"/>
                  <a:pt x="1409845" y="2403124"/>
                  <a:pt x="1402539" y="2417736"/>
                </a:cubicBezTo>
                <a:cubicBezTo>
                  <a:pt x="1394209" y="2434396"/>
                  <a:pt x="1381874" y="2448733"/>
                  <a:pt x="1371542" y="2464231"/>
                </a:cubicBezTo>
                <a:cubicBezTo>
                  <a:pt x="1332589" y="2581094"/>
                  <a:pt x="1385134" y="2437049"/>
                  <a:pt x="1325047" y="2557221"/>
                </a:cubicBezTo>
                <a:cubicBezTo>
                  <a:pt x="1296783" y="2613747"/>
                  <a:pt x="1320857" y="2647837"/>
                  <a:pt x="1247556" y="2696705"/>
                </a:cubicBezTo>
                <a:cubicBezTo>
                  <a:pt x="1132111" y="2773669"/>
                  <a:pt x="1273906" y="2674748"/>
                  <a:pt x="1154566" y="2774197"/>
                </a:cubicBezTo>
                <a:cubicBezTo>
                  <a:pt x="1140257" y="2786121"/>
                  <a:pt x="1123569" y="2794861"/>
                  <a:pt x="1108071" y="2805193"/>
                </a:cubicBezTo>
                <a:cubicBezTo>
                  <a:pt x="1025412" y="2929180"/>
                  <a:pt x="1133902" y="2779362"/>
                  <a:pt x="1030579" y="2882685"/>
                </a:cubicBezTo>
                <a:cubicBezTo>
                  <a:pt x="1012314" y="2900950"/>
                  <a:pt x="998897" y="2923517"/>
                  <a:pt x="984084" y="2944678"/>
                </a:cubicBezTo>
                <a:cubicBezTo>
                  <a:pt x="962721" y="2975197"/>
                  <a:pt x="942755" y="3006671"/>
                  <a:pt x="922091" y="3037668"/>
                </a:cubicBezTo>
                <a:cubicBezTo>
                  <a:pt x="899219" y="3071977"/>
                  <a:pt x="880401" y="3106791"/>
                  <a:pt x="844600" y="3130658"/>
                </a:cubicBezTo>
                <a:cubicBezTo>
                  <a:pt x="831007" y="3139720"/>
                  <a:pt x="813603" y="3140990"/>
                  <a:pt x="798105" y="3146156"/>
                </a:cubicBezTo>
                <a:cubicBezTo>
                  <a:pt x="777440" y="3161654"/>
                  <a:pt x="758538" y="3179835"/>
                  <a:pt x="736111" y="3192651"/>
                </a:cubicBezTo>
                <a:cubicBezTo>
                  <a:pt x="721927" y="3200756"/>
                  <a:pt x="704632" y="3201714"/>
                  <a:pt x="689617" y="3208149"/>
                </a:cubicBezTo>
                <a:cubicBezTo>
                  <a:pt x="668381" y="3217250"/>
                  <a:pt x="648859" y="3230045"/>
                  <a:pt x="627623" y="3239146"/>
                </a:cubicBezTo>
                <a:cubicBezTo>
                  <a:pt x="612607" y="3245581"/>
                  <a:pt x="596144" y="3248209"/>
                  <a:pt x="581128" y="3254644"/>
                </a:cubicBezTo>
                <a:cubicBezTo>
                  <a:pt x="559893" y="3263745"/>
                  <a:pt x="540586" y="3277060"/>
                  <a:pt x="519135" y="3285641"/>
                </a:cubicBezTo>
                <a:cubicBezTo>
                  <a:pt x="519115" y="3285649"/>
                  <a:pt x="402908" y="3324383"/>
                  <a:pt x="379650" y="3332136"/>
                </a:cubicBezTo>
                <a:lnTo>
                  <a:pt x="333156" y="3347634"/>
                </a:lnTo>
                <a:cubicBezTo>
                  <a:pt x="250497" y="3471621"/>
                  <a:pt x="358987" y="3321803"/>
                  <a:pt x="255664" y="3425126"/>
                </a:cubicBezTo>
                <a:cubicBezTo>
                  <a:pt x="242493" y="3438297"/>
                  <a:pt x="237838" y="3458450"/>
                  <a:pt x="224667" y="3471621"/>
                </a:cubicBezTo>
                <a:cubicBezTo>
                  <a:pt x="131492" y="3564795"/>
                  <a:pt x="215362" y="3400341"/>
                  <a:pt x="85183" y="3595607"/>
                </a:cubicBezTo>
                <a:lnTo>
                  <a:pt x="23189" y="3688597"/>
                </a:lnTo>
                <a:cubicBezTo>
                  <a:pt x="-13443" y="3798494"/>
                  <a:pt x="-1442" y="3742705"/>
                  <a:pt x="23189" y="3952068"/>
                </a:cubicBezTo>
                <a:cubicBezTo>
                  <a:pt x="25098" y="3968293"/>
                  <a:pt x="28482" y="3985806"/>
                  <a:pt x="38688" y="3998563"/>
                </a:cubicBezTo>
                <a:cubicBezTo>
                  <a:pt x="50324" y="4013108"/>
                  <a:pt x="69685" y="4019228"/>
                  <a:pt x="85183" y="4029560"/>
                </a:cubicBezTo>
                <a:cubicBezTo>
                  <a:pt x="105847" y="4060556"/>
                  <a:pt x="111835" y="4110768"/>
                  <a:pt x="147176" y="4122549"/>
                </a:cubicBezTo>
                <a:cubicBezTo>
                  <a:pt x="178173" y="4132881"/>
                  <a:pt x="210942" y="4138934"/>
                  <a:pt x="240166" y="4153546"/>
                </a:cubicBezTo>
                <a:cubicBezTo>
                  <a:pt x="260830" y="4163878"/>
                  <a:pt x="280527" y="4176431"/>
                  <a:pt x="302159" y="4184543"/>
                </a:cubicBezTo>
                <a:cubicBezTo>
                  <a:pt x="322103" y="4192022"/>
                  <a:pt x="343671" y="4194189"/>
                  <a:pt x="364152" y="4200041"/>
                </a:cubicBezTo>
                <a:cubicBezTo>
                  <a:pt x="379860" y="4204529"/>
                  <a:pt x="394798" y="4211577"/>
                  <a:pt x="410647" y="4215539"/>
                </a:cubicBezTo>
                <a:cubicBezTo>
                  <a:pt x="496255" y="4236941"/>
                  <a:pt x="546273" y="4236851"/>
                  <a:pt x="643122" y="4246536"/>
                </a:cubicBezTo>
                <a:cubicBezTo>
                  <a:pt x="668952" y="4251702"/>
                  <a:pt x="694502" y="4258553"/>
                  <a:pt x="720613" y="4262034"/>
                </a:cubicBezTo>
                <a:cubicBezTo>
                  <a:pt x="772076" y="4268896"/>
                  <a:pt x="824033" y="4271466"/>
                  <a:pt x="875596" y="4277532"/>
                </a:cubicBezTo>
                <a:cubicBezTo>
                  <a:pt x="911876" y="4281800"/>
                  <a:pt x="947921" y="4287865"/>
                  <a:pt x="984084" y="4293031"/>
                </a:cubicBezTo>
                <a:cubicBezTo>
                  <a:pt x="1087406" y="4287865"/>
                  <a:pt x="1190988" y="4286494"/>
                  <a:pt x="1294050" y="4277532"/>
                </a:cubicBezTo>
                <a:cubicBezTo>
                  <a:pt x="1310325" y="4276117"/>
                  <a:pt x="1324837" y="4266522"/>
                  <a:pt x="1340545" y="4262034"/>
                </a:cubicBezTo>
                <a:cubicBezTo>
                  <a:pt x="1361026" y="4256182"/>
                  <a:pt x="1381297" y="4248109"/>
                  <a:pt x="1402539" y="4246536"/>
                </a:cubicBezTo>
                <a:cubicBezTo>
                  <a:pt x="1521147" y="4237750"/>
                  <a:pt x="1640180" y="4236204"/>
                  <a:pt x="1759000" y="4231038"/>
                </a:cubicBezTo>
                <a:cubicBezTo>
                  <a:pt x="2386860" y="4265919"/>
                  <a:pt x="1618028" y="4231038"/>
                  <a:pt x="2580410" y="4231038"/>
                </a:cubicBezTo>
                <a:cubicBezTo>
                  <a:pt x="2787119" y="4231038"/>
                  <a:pt x="2993698" y="4241370"/>
                  <a:pt x="3200342" y="4246536"/>
                </a:cubicBezTo>
                <a:cubicBezTo>
                  <a:pt x="3417318" y="4241370"/>
                  <a:pt x="3634656" y="4244576"/>
                  <a:pt x="3851271" y="4231038"/>
                </a:cubicBezTo>
                <a:cubicBezTo>
                  <a:pt x="3883881" y="4229000"/>
                  <a:pt x="3944261" y="4200041"/>
                  <a:pt x="3944261" y="4200041"/>
                </a:cubicBezTo>
                <a:cubicBezTo>
                  <a:pt x="4047583" y="4205207"/>
                  <a:pt x="4151105" y="4207289"/>
                  <a:pt x="4254227" y="4215539"/>
                </a:cubicBezTo>
                <a:cubicBezTo>
                  <a:pt x="4280485" y="4217640"/>
                  <a:pt x="4306051" y="4225115"/>
                  <a:pt x="4331718" y="4231038"/>
                </a:cubicBezTo>
                <a:cubicBezTo>
                  <a:pt x="4373228" y="4240617"/>
                  <a:pt x="4455705" y="4262034"/>
                  <a:pt x="4455705" y="4262034"/>
                </a:cubicBezTo>
                <a:cubicBezTo>
                  <a:pt x="4708999" y="4233891"/>
                  <a:pt x="4516734" y="4265115"/>
                  <a:pt x="4641684" y="4231038"/>
                </a:cubicBezTo>
                <a:cubicBezTo>
                  <a:pt x="4682784" y="4219829"/>
                  <a:pt x="4724342" y="4210373"/>
                  <a:pt x="4765671" y="4200041"/>
                </a:cubicBezTo>
                <a:lnTo>
                  <a:pt x="4827664" y="4184543"/>
                </a:lnTo>
                <a:lnTo>
                  <a:pt x="5587081" y="4200041"/>
                </a:lnTo>
                <a:cubicBezTo>
                  <a:pt x="5613405" y="4201016"/>
                  <a:pt x="5639017" y="4209150"/>
                  <a:pt x="5664572" y="4215539"/>
                </a:cubicBezTo>
                <a:cubicBezTo>
                  <a:pt x="5699740" y="4224331"/>
                  <a:pt x="5760133" y="4251374"/>
                  <a:pt x="5788559" y="4262034"/>
                </a:cubicBezTo>
                <a:cubicBezTo>
                  <a:pt x="5803856" y="4267770"/>
                  <a:pt x="5818844" y="4275506"/>
                  <a:pt x="5835054" y="4277532"/>
                </a:cubicBezTo>
                <a:cubicBezTo>
                  <a:pt x="5901892" y="4285887"/>
                  <a:pt x="5969373" y="4287865"/>
                  <a:pt x="6036532" y="4293031"/>
                </a:cubicBezTo>
                <a:cubicBezTo>
                  <a:pt x="6150186" y="4287865"/>
                  <a:pt x="6264086" y="4286605"/>
                  <a:pt x="6377495" y="4277532"/>
                </a:cubicBezTo>
                <a:cubicBezTo>
                  <a:pt x="6393779" y="4276229"/>
                  <a:pt x="6407875" y="4264720"/>
                  <a:pt x="6423989" y="4262034"/>
                </a:cubicBezTo>
                <a:cubicBezTo>
                  <a:pt x="6491093" y="4250850"/>
                  <a:pt x="6695322" y="4235549"/>
                  <a:pt x="6749454" y="4231038"/>
                </a:cubicBezTo>
                <a:cubicBezTo>
                  <a:pt x="6909992" y="4177523"/>
                  <a:pt x="6786399" y="4234807"/>
                  <a:pt x="6811447" y="3859078"/>
                </a:cubicBezTo>
                <a:cubicBezTo>
                  <a:pt x="6813877" y="3822629"/>
                  <a:pt x="6821779" y="3786753"/>
                  <a:pt x="6826945" y="3750590"/>
                </a:cubicBezTo>
                <a:cubicBezTo>
                  <a:pt x="6821779" y="3574943"/>
                  <a:pt x="6820683" y="3399128"/>
                  <a:pt x="6811447" y="3223648"/>
                </a:cubicBezTo>
                <a:cubicBezTo>
                  <a:pt x="6810327" y="3202377"/>
                  <a:pt x="6802070" y="3182056"/>
                  <a:pt x="6795949" y="3161654"/>
                </a:cubicBezTo>
                <a:cubicBezTo>
                  <a:pt x="6786560" y="3130359"/>
                  <a:pt x="6764952" y="3068665"/>
                  <a:pt x="6764952" y="3068665"/>
                </a:cubicBezTo>
                <a:cubicBezTo>
                  <a:pt x="6775284" y="2805194"/>
                  <a:pt x="6789359" y="2541842"/>
                  <a:pt x="6795949" y="2278251"/>
                </a:cubicBezTo>
                <a:cubicBezTo>
                  <a:pt x="6801115" y="2071607"/>
                  <a:pt x="6802468" y="1864832"/>
                  <a:pt x="6811447" y="1658319"/>
                </a:cubicBezTo>
                <a:cubicBezTo>
                  <a:pt x="6812812" y="1626924"/>
                  <a:pt x="6822167" y="1596388"/>
                  <a:pt x="6826945" y="1565329"/>
                </a:cubicBezTo>
                <a:cubicBezTo>
                  <a:pt x="6832500" y="1529224"/>
                  <a:pt x="6837278" y="1493004"/>
                  <a:pt x="6842444" y="1456841"/>
                </a:cubicBezTo>
                <a:cubicBezTo>
                  <a:pt x="6833178" y="1327118"/>
                  <a:pt x="6817609" y="1118221"/>
                  <a:pt x="6811447" y="991892"/>
                </a:cubicBezTo>
                <a:cubicBezTo>
                  <a:pt x="6805149" y="862790"/>
                  <a:pt x="6808399" y="733089"/>
                  <a:pt x="6795949" y="604434"/>
                </a:cubicBezTo>
                <a:cubicBezTo>
                  <a:pt x="6792802" y="571913"/>
                  <a:pt x="6783076" y="538630"/>
                  <a:pt x="6764952" y="511444"/>
                </a:cubicBezTo>
                <a:lnTo>
                  <a:pt x="6671962" y="371960"/>
                </a:lnTo>
                <a:cubicBezTo>
                  <a:pt x="6661630" y="356462"/>
                  <a:pt x="6646856" y="343136"/>
                  <a:pt x="6640966" y="325465"/>
                </a:cubicBezTo>
                <a:cubicBezTo>
                  <a:pt x="6635800" y="309967"/>
                  <a:pt x="6634529" y="292563"/>
                  <a:pt x="6625467" y="278970"/>
                </a:cubicBezTo>
                <a:cubicBezTo>
                  <a:pt x="6613309" y="260733"/>
                  <a:pt x="6596273" y="245931"/>
                  <a:pt x="6578972" y="232475"/>
                </a:cubicBezTo>
                <a:cubicBezTo>
                  <a:pt x="6549566" y="209604"/>
                  <a:pt x="6485983" y="170482"/>
                  <a:pt x="6485983" y="170482"/>
                </a:cubicBezTo>
                <a:cubicBezTo>
                  <a:pt x="6470485" y="149817"/>
                  <a:pt x="6459100" y="125298"/>
                  <a:pt x="6439488" y="108488"/>
                </a:cubicBezTo>
                <a:cubicBezTo>
                  <a:pt x="6421947" y="93453"/>
                  <a:pt x="6397306" y="89379"/>
                  <a:pt x="6377495" y="77492"/>
                </a:cubicBezTo>
                <a:cubicBezTo>
                  <a:pt x="6244264" y="-2446"/>
                  <a:pt x="6331533" y="31176"/>
                  <a:pt x="6238010" y="0"/>
                </a:cubicBezTo>
                <a:cubicBezTo>
                  <a:pt x="6165685" y="5166"/>
                  <a:pt x="6093100" y="7492"/>
                  <a:pt x="6021034" y="15499"/>
                </a:cubicBezTo>
                <a:cubicBezTo>
                  <a:pt x="5999864" y="17851"/>
                  <a:pt x="5979442" y="24876"/>
                  <a:pt x="5959040" y="30997"/>
                </a:cubicBezTo>
                <a:cubicBezTo>
                  <a:pt x="5927745" y="40385"/>
                  <a:pt x="5895274" y="47381"/>
                  <a:pt x="5866050" y="61993"/>
                </a:cubicBezTo>
                <a:cubicBezTo>
                  <a:pt x="5789445" y="100296"/>
                  <a:pt x="5825975" y="85684"/>
                  <a:pt x="5757562" y="108488"/>
                </a:cubicBezTo>
                <a:cubicBezTo>
                  <a:pt x="5668208" y="168058"/>
                  <a:pt x="5754406" y="116483"/>
                  <a:pt x="5664572" y="154983"/>
                </a:cubicBezTo>
                <a:cubicBezTo>
                  <a:pt x="5643337" y="164084"/>
                  <a:pt x="5623814" y="176879"/>
                  <a:pt x="5602579" y="185980"/>
                </a:cubicBezTo>
                <a:cubicBezTo>
                  <a:pt x="5571457" y="199318"/>
                  <a:pt x="5525542" y="209114"/>
                  <a:pt x="5494091" y="216977"/>
                </a:cubicBezTo>
                <a:cubicBezTo>
                  <a:pt x="5420324" y="266154"/>
                  <a:pt x="5476586" y="236176"/>
                  <a:pt x="5385603" y="263471"/>
                </a:cubicBezTo>
                <a:cubicBezTo>
                  <a:pt x="5354308" y="272860"/>
                  <a:pt x="5292613" y="294468"/>
                  <a:pt x="5292613" y="294468"/>
                </a:cubicBezTo>
                <a:cubicBezTo>
                  <a:pt x="5218930" y="343590"/>
                  <a:pt x="5263792" y="319573"/>
                  <a:pt x="5153128" y="356461"/>
                </a:cubicBezTo>
                <a:lnTo>
                  <a:pt x="5106634" y="371960"/>
                </a:lnTo>
                <a:cubicBezTo>
                  <a:pt x="5091136" y="377126"/>
                  <a:pt x="5073732" y="378396"/>
                  <a:pt x="5060139" y="387458"/>
                </a:cubicBezTo>
                <a:cubicBezTo>
                  <a:pt x="5044641" y="397790"/>
                  <a:pt x="5031775" y="414188"/>
                  <a:pt x="5013644" y="418454"/>
                </a:cubicBezTo>
                <a:cubicBezTo>
                  <a:pt x="4942526" y="435188"/>
                  <a:pt x="4867546" y="431732"/>
                  <a:pt x="4796667" y="449451"/>
                </a:cubicBezTo>
                <a:lnTo>
                  <a:pt x="4734674" y="464949"/>
                </a:lnTo>
                <a:cubicBezTo>
                  <a:pt x="4714010" y="475281"/>
                  <a:pt x="4694132" y="487365"/>
                  <a:pt x="4672681" y="495946"/>
                </a:cubicBezTo>
                <a:cubicBezTo>
                  <a:pt x="4642345" y="508081"/>
                  <a:pt x="4610688" y="516611"/>
                  <a:pt x="4579691" y="526943"/>
                </a:cubicBezTo>
                <a:cubicBezTo>
                  <a:pt x="4512994" y="549175"/>
                  <a:pt x="4549037" y="538481"/>
                  <a:pt x="4471203" y="557939"/>
                </a:cubicBezTo>
                <a:cubicBezTo>
                  <a:pt x="4405101" y="602006"/>
                  <a:pt x="4382936" y="622336"/>
                  <a:pt x="4316220" y="650929"/>
                </a:cubicBezTo>
                <a:cubicBezTo>
                  <a:pt x="4265626" y="672612"/>
                  <a:pt x="4259137" y="660706"/>
                  <a:pt x="4207732" y="697424"/>
                </a:cubicBezTo>
                <a:cubicBezTo>
                  <a:pt x="4106152" y="769981"/>
                  <a:pt x="4214478" y="726173"/>
                  <a:pt x="4114742" y="759417"/>
                </a:cubicBezTo>
                <a:cubicBezTo>
                  <a:pt x="3999297" y="836381"/>
                  <a:pt x="4141092" y="737460"/>
                  <a:pt x="4021752" y="836909"/>
                </a:cubicBezTo>
                <a:cubicBezTo>
                  <a:pt x="4007443" y="848833"/>
                  <a:pt x="3989179" y="855530"/>
                  <a:pt x="3975257" y="867905"/>
                </a:cubicBezTo>
                <a:cubicBezTo>
                  <a:pt x="3942494" y="897028"/>
                  <a:pt x="3917336" y="934593"/>
                  <a:pt x="3882267" y="960895"/>
                </a:cubicBezTo>
                <a:cubicBezTo>
                  <a:pt x="3861603" y="976393"/>
                  <a:pt x="3839886" y="990580"/>
                  <a:pt x="3820274" y="1007390"/>
                </a:cubicBezTo>
                <a:cubicBezTo>
                  <a:pt x="3746397" y="1070713"/>
                  <a:pt x="3806371" y="1043021"/>
                  <a:pt x="3727284" y="1069383"/>
                </a:cubicBezTo>
                <a:cubicBezTo>
                  <a:pt x="3698089" y="1098578"/>
                  <a:pt x="3673131" y="1129615"/>
                  <a:pt x="3634295" y="1146875"/>
                </a:cubicBezTo>
                <a:cubicBezTo>
                  <a:pt x="3604438" y="1160145"/>
                  <a:pt x="3570529" y="1163259"/>
                  <a:pt x="3541305" y="1177871"/>
                </a:cubicBezTo>
                <a:cubicBezTo>
                  <a:pt x="3464699" y="1216174"/>
                  <a:pt x="3501229" y="1201562"/>
                  <a:pt x="3432817" y="1224366"/>
                </a:cubicBezTo>
                <a:cubicBezTo>
                  <a:pt x="3417319" y="1234698"/>
                  <a:pt x="3403443" y="1248026"/>
                  <a:pt x="3386322" y="1255363"/>
                </a:cubicBezTo>
                <a:cubicBezTo>
                  <a:pt x="3366744" y="1263754"/>
                  <a:pt x="3344687" y="1264597"/>
                  <a:pt x="3324328" y="1270861"/>
                </a:cubicBezTo>
                <a:cubicBezTo>
                  <a:pt x="3277486" y="1285274"/>
                  <a:pt x="3231339" y="1301858"/>
                  <a:pt x="3184844" y="1317356"/>
                </a:cubicBezTo>
                <a:lnTo>
                  <a:pt x="3091854" y="1348353"/>
                </a:lnTo>
                <a:cubicBezTo>
                  <a:pt x="3071190" y="1358685"/>
                  <a:pt x="3051312" y="1370769"/>
                  <a:pt x="3029861" y="1379349"/>
                </a:cubicBezTo>
                <a:cubicBezTo>
                  <a:pt x="2999525" y="1391484"/>
                  <a:pt x="2936871" y="1410346"/>
                  <a:pt x="2936871" y="1410346"/>
                </a:cubicBezTo>
                <a:cubicBezTo>
                  <a:pt x="2790952" y="1556265"/>
                  <a:pt x="3024941" y="1336138"/>
                  <a:pt x="2797386" y="1487838"/>
                </a:cubicBezTo>
                <a:cubicBezTo>
                  <a:pt x="2781888" y="1498170"/>
                  <a:pt x="2767912" y="1511269"/>
                  <a:pt x="2750891" y="1518834"/>
                </a:cubicBezTo>
                <a:cubicBezTo>
                  <a:pt x="2721034" y="1532104"/>
                  <a:pt x="2688898" y="1539499"/>
                  <a:pt x="2657901" y="1549831"/>
                </a:cubicBezTo>
                <a:lnTo>
                  <a:pt x="2611406" y="1565329"/>
                </a:lnTo>
                <a:cubicBezTo>
                  <a:pt x="2479967" y="1652955"/>
                  <a:pt x="2551741" y="1610660"/>
                  <a:pt x="2394430" y="1689315"/>
                </a:cubicBezTo>
                <a:cubicBezTo>
                  <a:pt x="2317821" y="1727619"/>
                  <a:pt x="2354358" y="1713005"/>
                  <a:pt x="2285942" y="1735810"/>
                </a:cubicBezTo>
                <a:cubicBezTo>
                  <a:pt x="2179359" y="1806866"/>
                  <a:pt x="2228294" y="1786024"/>
                  <a:pt x="2146457" y="1813302"/>
                </a:cubicBezTo>
                <a:cubicBezTo>
                  <a:pt x="2118164" y="1834522"/>
                  <a:pt x="2014372" y="1914158"/>
                  <a:pt x="1991474" y="1921790"/>
                </a:cubicBezTo>
                <a:lnTo>
                  <a:pt x="1944979" y="1937288"/>
                </a:lnTo>
                <a:cubicBezTo>
                  <a:pt x="1913982" y="1957953"/>
                  <a:pt x="1872654" y="1968285"/>
                  <a:pt x="1851989" y="1999282"/>
                </a:cubicBezTo>
                <a:cubicBezTo>
                  <a:pt x="1831325" y="2030278"/>
                  <a:pt x="1820992" y="2071607"/>
                  <a:pt x="1789996" y="2092271"/>
                </a:cubicBezTo>
                <a:cubicBezTo>
                  <a:pt x="1737422" y="2127321"/>
                  <a:pt x="1712504" y="2118102"/>
                  <a:pt x="1697006" y="2123268"/>
                </a:cubicBezTo>
                <a:close/>
              </a:path>
            </a:pathLst>
          </a:custGeom>
          <a:solidFill>
            <a:srgbClr val="FFE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3E46F-4B3F-D741-BA49-F26BB84BD336}"/>
              </a:ext>
            </a:extLst>
          </p:cNvPr>
          <p:cNvSpPr txBox="1"/>
          <p:nvPr/>
        </p:nvSpPr>
        <p:spPr>
          <a:xfrm>
            <a:off x="332105" y="1311805"/>
            <a:ext cx="302993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loss</a:t>
            </a:r>
          </a:p>
        </p:txBody>
      </p:sp>
    </p:spTree>
    <p:extLst>
      <p:ext uri="{BB962C8B-B14F-4D97-AF65-F5344CB8AC3E}">
        <p14:creationId xmlns:p14="http://schemas.microsoft.com/office/powerpoint/2010/main" val="15128906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amplitude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F1D97-7D4D-5D48-93D0-D2AEBA14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FC295B-486F-9F4F-B0DD-737B62A9D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05" y="2130681"/>
            <a:ext cx="8479790" cy="4456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578F9-196E-FD42-8D80-2839BDC199C0}"/>
              </a:ext>
            </a:extLst>
          </p:cNvPr>
          <p:cNvSpPr txBox="1"/>
          <p:nvPr/>
        </p:nvSpPr>
        <p:spPr>
          <a:xfrm>
            <a:off x="332105" y="1311805"/>
            <a:ext cx="3029931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Propagation loss</a:t>
            </a:r>
          </a:p>
        </p:txBody>
      </p:sp>
    </p:spTree>
    <p:extLst>
      <p:ext uri="{BB962C8B-B14F-4D97-AF65-F5344CB8AC3E}">
        <p14:creationId xmlns:p14="http://schemas.microsoft.com/office/powerpoint/2010/main" val="14301202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730D5-F57E-F34E-B804-C4D2EA9951DA}"/>
              </a:ext>
            </a:extLst>
          </p:cNvPr>
          <p:cNvSpPr txBox="1"/>
          <p:nvPr/>
        </p:nvSpPr>
        <p:spPr>
          <a:xfrm>
            <a:off x="371959" y="247977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1. Distance from the speed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93567-4AB4-0E42-A475-B45907C754B8}"/>
              </a:ext>
            </a:extLst>
          </p:cNvPr>
          <p:cNvSpPr txBox="1"/>
          <p:nvPr/>
        </p:nvSpPr>
        <p:spPr>
          <a:xfrm>
            <a:off x="387457" y="182622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2. Distance from the amplitude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F0A56-71C7-E04C-8401-1233F0F24F65}"/>
              </a:ext>
            </a:extLst>
          </p:cNvPr>
          <p:cNvSpPr txBox="1"/>
          <p:nvPr/>
        </p:nvSpPr>
        <p:spPr>
          <a:xfrm>
            <a:off x="371959" y="72124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Techniques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9EEE9-1E7B-D74B-8689-2C132E19E99E}"/>
              </a:ext>
            </a:extLst>
          </p:cNvPr>
          <p:cNvSpPr txBox="1"/>
          <p:nvPr/>
        </p:nvSpPr>
        <p:spPr>
          <a:xfrm>
            <a:off x="387457" y="1154475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Signal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B145A-6026-9743-B9D6-EEBD56DF5522}"/>
              </a:ext>
            </a:extLst>
          </p:cNvPr>
          <p:cNvSpPr txBox="1"/>
          <p:nvPr/>
        </p:nvSpPr>
        <p:spPr>
          <a:xfrm>
            <a:off x="387457" y="227195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Absorption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F336A-A94D-BD47-901B-7F9ABF0244D8}"/>
              </a:ext>
            </a:extLst>
          </p:cNvPr>
          <p:cNvSpPr txBox="1"/>
          <p:nvPr/>
        </p:nvSpPr>
        <p:spPr>
          <a:xfrm>
            <a:off x="402955" y="2689684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Propagation loss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2C852-CFC8-4D4E-8858-C290DD8D4677}"/>
              </a:ext>
            </a:extLst>
          </p:cNvPr>
          <p:cNvSpPr txBox="1"/>
          <p:nvPr/>
        </p:nvSpPr>
        <p:spPr>
          <a:xfrm>
            <a:off x="402955" y="3330434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3. Distance from the frequency information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10854-CFD4-3D40-A168-39C53BC0489B}"/>
              </a:ext>
            </a:extLst>
          </p:cNvPr>
          <p:cNvSpPr txBox="1"/>
          <p:nvPr/>
        </p:nvSpPr>
        <p:spPr>
          <a:xfrm>
            <a:off x="402955" y="3807160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Doppler effect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603885-6C41-0340-8310-EC5AF435B235}"/>
              </a:ext>
            </a:extLst>
          </p:cNvPr>
          <p:cNvSpPr txBox="1"/>
          <p:nvPr/>
        </p:nvSpPr>
        <p:spPr>
          <a:xfrm>
            <a:off x="418453" y="4240388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A case study (Doppler + Triangulation)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E23884-8BBB-A340-9358-0ED1D3619318}"/>
              </a:ext>
            </a:extLst>
          </p:cNvPr>
          <p:cNvSpPr txBox="1"/>
          <p:nvPr/>
        </p:nvSpPr>
        <p:spPr>
          <a:xfrm>
            <a:off x="402955" y="4935226"/>
            <a:ext cx="8214102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4. Distance from the phase information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44CDE-34F4-8242-A2DF-B1E6365B2A01}"/>
              </a:ext>
            </a:extLst>
          </p:cNvPr>
          <p:cNvSpPr txBox="1"/>
          <p:nvPr/>
        </p:nvSpPr>
        <p:spPr>
          <a:xfrm>
            <a:off x="402955" y="5411952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a. Overview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0C3A3-A7BF-F74D-B82D-F176E5F46E75}"/>
              </a:ext>
            </a:extLst>
          </p:cNvPr>
          <p:cNvSpPr txBox="1"/>
          <p:nvPr/>
        </p:nvSpPr>
        <p:spPr>
          <a:xfrm>
            <a:off x="418453" y="5798686"/>
            <a:ext cx="8322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b. Impulse function, Impulse response, Convolution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86A4A-63D7-714D-9C58-146A8C4008E2}"/>
              </a:ext>
            </a:extLst>
          </p:cNvPr>
          <p:cNvSpPr txBox="1"/>
          <p:nvPr/>
        </p:nvSpPr>
        <p:spPr>
          <a:xfrm>
            <a:off x="418453" y="6210117"/>
            <a:ext cx="759417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c. A case study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BBF202-1C08-294A-8986-7E01A58C6F6E}"/>
              </a:ext>
            </a:extLst>
          </p:cNvPr>
          <p:cNvSpPr/>
          <p:nvPr/>
        </p:nvSpPr>
        <p:spPr>
          <a:xfrm>
            <a:off x="0" y="4779832"/>
            <a:ext cx="9144000" cy="241665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9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E02C30-DA21-EE4A-ADF5-DDF8AF530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31" y="1738630"/>
            <a:ext cx="8857539" cy="3380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E45B1-BACA-E648-A5C0-59DF7C49EF0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</p:spTree>
    <p:extLst>
      <p:ext uri="{BB962C8B-B14F-4D97-AF65-F5344CB8AC3E}">
        <p14:creationId xmlns:p14="http://schemas.microsoft.com/office/powerpoint/2010/main" val="36896959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B0E65-A5A1-4F42-8D26-E7A5E3F7FC0F}"/>
              </a:ext>
            </a:extLst>
          </p:cNvPr>
          <p:cNvSpPr txBox="1"/>
          <p:nvPr/>
        </p:nvSpPr>
        <p:spPr>
          <a:xfrm>
            <a:off x="268446" y="413715"/>
            <a:ext cx="73722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from the frequency information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7A146D-A5E9-0346-8F65-F1192D90B125}"/>
              </a:ext>
            </a:extLst>
          </p:cNvPr>
          <p:cNvSpPr txBox="1"/>
          <p:nvPr/>
        </p:nvSpPr>
        <p:spPr>
          <a:xfrm>
            <a:off x="1472368" y="2285081"/>
            <a:ext cx="6648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Motion of the sound source and/or the observer changes the frequency of the observed signal.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change depends on the velocity of the source/observer.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phenomena is known as Doppler effect or Doppler shift.</a:t>
            </a:r>
          </a:p>
        </p:txBody>
      </p:sp>
    </p:spTree>
    <p:extLst>
      <p:ext uri="{BB962C8B-B14F-4D97-AF65-F5344CB8AC3E}">
        <p14:creationId xmlns:p14="http://schemas.microsoft.com/office/powerpoint/2010/main" val="401461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613A7D-DF28-E94C-8B80-E542960A1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44" y="1792721"/>
            <a:ext cx="6545112" cy="32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686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5CA5ED-5FAB-0F40-97B2-72613D929A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5" t="2969" r="2000" b="1678"/>
          <a:stretch>
            <a:fillRect/>
          </a:stretch>
        </p:blipFill>
        <p:spPr>
          <a:xfrm>
            <a:off x="3056513" y="1924919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9310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CAB9F7-1A8D-A444-AA7B-1E0ACEB441A5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C6AB62-366E-4940-B325-A3A3AA1CA26E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7661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45E6-83E2-4D4A-AE69-0BAA34C2360A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</p:spTree>
    <p:extLst>
      <p:ext uri="{BB962C8B-B14F-4D97-AF65-F5344CB8AC3E}">
        <p14:creationId xmlns:p14="http://schemas.microsoft.com/office/powerpoint/2010/main" val="15575104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06C9B-797F-ED4C-94A2-7D6C4F937152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A86A7-EE52-384E-82A1-20DAB9412BB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ADA8E2-370D-204F-98FC-0C37193A8812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</a:p>
        </p:txBody>
      </p:sp>
    </p:spTree>
    <p:extLst>
      <p:ext uri="{BB962C8B-B14F-4D97-AF65-F5344CB8AC3E}">
        <p14:creationId xmlns:p14="http://schemas.microsoft.com/office/powerpoint/2010/main" val="30883485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46713-9FB6-1C4F-8230-498903783246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7D67B-AB9C-4048-86EB-AAE9F034015A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07867848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07DC0-B966-EF48-9101-1F429A4A30D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F4B15-1C79-DD42-A928-837A74F657E7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9366437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8E22A-EB8D-1340-9696-877BA7BCFC1C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BFAD0-4B64-6740-ADAC-F1EC79ABE7E7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1533513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ECDC3-0C51-4445-B2DF-38DAF37697CF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056216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6D61A9-2096-AC4D-BEFB-07018677E5A4}"/>
              </a:ext>
            </a:extLst>
          </p:cNvPr>
          <p:cNvGrpSpPr/>
          <p:nvPr/>
        </p:nvGrpSpPr>
        <p:grpSpPr>
          <a:xfrm>
            <a:off x="3263957" y="739858"/>
            <a:ext cx="1892792" cy="3722973"/>
            <a:chOff x="3263957" y="739858"/>
            <a:chExt cx="1892792" cy="3722973"/>
          </a:xfrm>
        </p:grpSpPr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01EA734B-D34F-1149-975C-4DF5CF1B6345}"/>
                </a:ext>
              </a:extLst>
            </p:cNvPr>
            <p:cNvSpPr/>
            <p:nvPr/>
          </p:nvSpPr>
          <p:spPr>
            <a:xfrm rot="20259443">
              <a:off x="3263957" y="2570039"/>
              <a:ext cx="1892792" cy="1892792"/>
            </a:xfrm>
            <a:prstGeom prst="arc">
              <a:avLst>
                <a:gd name="adj1" fmla="val 16464034"/>
                <a:gd name="adj2" fmla="val 21276368"/>
              </a:avLst>
            </a:prstGeom>
            <a:ln w="3492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/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7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𝜙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955D530-4294-5F4D-A113-8AB20973E2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5819" y="2152968"/>
                  <a:ext cx="28552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0909" r="-31818" b="-3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671DFD-B02B-AB4B-875A-346BD631FD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4268" y="739858"/>
              <a:ext cx="0" cy="3556074"/>
            </a:xfrm>
            <a:prstGeom prst="line">
              <a:avLst/>
            </a:prstGeom>
            <a:noFill/>
            <a:ln w="38100" cmpd="sng">
              <a:solidFill>
                <a:schemeClr val="bg1">
                  <a:lumMod val="8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6856B1-E111-BB4C-B9B7-E6E6418CDB85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2423011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AFBBA9-5562-2E48-94D8-26B9D33C7F5E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Stationary 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ECDC3-0C51-4445-B2DF-38DAF37697CF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8B8C81-5915-FA46-A45C-09D992A94FD8}"/>
              </a:ext>
            </a:extLst>
          </p:cNvPr>
          <p:cNvCxnSpPr>
            <a:cxnSpLocks/>
          </p:cNvCxnSpPr>
          <p:nvPr/>
        </p:nvCxnSpPr>
        <p:spPr>
          <a:xfrm flipH="1">
            <a:off x="5339399" y="3429000"/>
            <a:ext cx="543437" cy="0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0AA3891-21F4-C447-9668-A3DEDADD7369}"/>
              </a:ext>
            </a:extLst>
          </p:cNvPr>
          <p:cNvSpPr txBox="1"/>
          <p:nvPr/>
        </p:nvSpPr>
        <p:spPr>
          <a:xfrm>
            <a:off x="6096725" y="4233290"/>
            <a:ext cx="3086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meters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03C59CE-9F46-D948-A55A-E54144154CE2}"/>
              </a:ext>
            </a:extLst>
          </p:cNvPr>
          <p:cNvSpPr/>
          <p:nvPr/>
        </p:nvSpPr>
        <p:spPr>
          <a:xfrm rot="5750195">
            <a:off x="6053183" y="3119603"/>
            <a:ext cx="585078" cy="1568736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3996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3E5EC7-FCA1-8D4F-A7FF-04858E4C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107" y="1160947"/>
            <a:ext cx="4941080" cy="49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20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145E6-83E2-4D4A-AE69-0BAA34C2360A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</p:spTree>
    <p:extLst>
      <p:ext uri="{BB962C8B-B14F-4D97-AF65-F5344CB8AC3E}">
        <p14:creationId xmlns:p14="http://schemas.microsoft.com/office/powerpoint/2010/main" val="39812515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330336" y="3172097"/>
            <a:ext cx="509451" cy="50945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06C9B-797F-ED4C-94A2-7D6C4F937152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16283-5F32-B546-A783-96EC812AD95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2EAE9-BADD-3447-8BAC-0A8278291EC9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</a:p>
        </p:txBody>
      </p:sp>
    </p:spTree>
    <p:extLst>
      <p:ext uri="{BB962C8B-B14F-4D97-AF65-F5344CB8AC3E}">
        <p14:creationId xmlns:p14="http://schemas.microsoft.com/office/powerpoint/2010/main" val="23427586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526279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D9DEF-F699-5E46-BB30-BA3887184DC9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C9D9-F7F4-F54B-B598-926FD62C3974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29373898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EE871D-8855-424F-B119-B72EE82CFEEA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D9DEF-F699-5E46-BB30-BA3887184DC9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C9D9-F7F4-F54B-B598-926FD62C3974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37153514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539344" y="3172097"/>
            <a:ext cx="509451" cy="50945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3857895" y="2699656"/>
            <a:ext cx="1454332" cy="145433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07EBD-2E6E-284A-B62E-A19CB6A31372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FCB860-86A3-B948-A2E4-FCA6B96FA410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C6C015-EC90-C94C-A0E6-F9B37BBACE02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</a:p>
        </p:txBody>
      </p:sp>
    </p:spTree>
    <p:extLst>
      <p:ext uri="{BB962C8B-B14F-4D97-AF65-F5344CB8AC3E}">
        <p14:creationId xmlns:p14="http://schemas.microsoft.com/office/powerpoint/2010/main" val="10230022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6C66-3073-F146-A0BF-D45FBB39DBE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6E05-822C-7743-95A3-A26C1F3822AE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999AA0-B1CE-1946-B5E9-C827E16B7E42}"/>
              </a:ext>
            </a:extLst>
          </p:cNvPr>
          <p:cNvSpPr/>
          <p:nvPr/>
        </p:nvSpPr>
        <p:spPr>
          <a:xfrm>
            <a:off x="4735287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47080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26C66-3073-F146-A0BF-D45FBB39DBE8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6E05-822C-7743-95A3-A26C1F3822AE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10504718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920FE-C212-8A45-8471-710349AD61A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Doppler effect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530AEA-DD8F-F849-AEDB-18F8F10FF365}"/>
              </a:ext>
            </a:extLst>
          </p:cNvPr>
          <p:cNvSpPr/>
          <p:nvPr/>
        </p:nvSpPr>
        <p:spPr>
          <a:xfrm>
            <a:off x="4748352" y="3172097"/>
            <a:ext cx="509451" cy="509451"/>
          </a:xfrm>
          <a:prstGeom prst="ellipse">
            <a:avLst/>
          </a:prstGeom>
          <a:noFill/>
          <a:ln w="412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700BD3-1957-F649-BDBC-2E81A1789329}"/>
              </a:ext>
            </a:extLst>
          </p:cNvPr>
          <p:cNvSpPr/>
          <p:nvPr/>
        </p:nvSpPr>
        <p:spPr>
          <a:xfrm>
            <a:off x="4944295" y="3368040"/>
            <a:ext cx="117565" cy="11756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01394A-FC93-014A-B56D-9EE9FB50BDC9}"/>
              </a:ext>
            </a:extLst>
          </p:cNvPr>
          <p:cNvSpPr/>
          <p:nvPr/>
        </p:nvSpPr>
        <p:spPr>
          <a:xfrm>
            <a:off x="4066903" y="2699656"/>
            <a:ext cx="1454332" cy="1454332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2663C-9CB3-1246-9233-BF161CD45518}"/>
              </a:ext>
            </a:extLst>
          </p:cNvPr>
          <p:cNvSpPr/>
          <p:nvPr/>
        </p:nvSpPr>
        <p:spPr>
          <a:xfrm>
            <a:off x="3296842" y="2138603"/>
            <a:ext cx="2576439" cy="257643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543A0-89B3-A647-AB52-EF5B519D7010}"/>
              </a:ext>
            </a:extLst>
          </p:cNvPr>
          <p:cNvSpPr txBox="1"/>
          <p:nvPr/>
        </p:nvSpPr>
        <p:spPr>
          <a:xfrm>
            <a:off x="0" y="10668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wave model: Moving 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409AB-C866-9A4E-ACB4-C7D08EDEBDF6}"/>
              </a:ext>
            </a:extLst>
          </p:cNvPr>
          <p:cNvSpPr txBox="1"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t3</a:t>
            </a:r>
          </a:p>
        </p:txBody>
      </p:sp>
    </p:spTree>
    <p:extLst>
      <p:ext uri="{BB962C8B-B14F-4D97-AF65-F5344CB8AC3E}">
        <p14:creationId xmlns:p14="http://schemas.microsoft.com/office/powerpoint/2010/main" val="4180636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8875</TotalTime>
  <Words>2473</Words>
  <Application>Microsoft Macintosh PowerPoint</Application>
  <PresentationFormat>On-screen Show (4:3)</PresentationFormat>
  <Paragraphs>611</Paragraphs>
  <Slides>111</Slides>
  <Notes>17</Notes>
  <HiddenSlides>8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8" baseType="lpstr">
      <vt:lpstr>Arial</vt:lpstr>
      <vt:lpstr>Avenir Book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626</cp:revision>
  <dcterms:created xsi:type="dcterms:W3CDTF">2019-02-13T16:19:48Z</dcterms:created>
  <dcterms:modified xsi:type="dcterms:W3CDTF">2022-10-30T13:35:56Z</dcterms:modified>
</cp:coreProperties>
</file>