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1"/>
  </p:notesMasterIdLst>
  <p:sldIdLst>
    <p:sldId id="1697" r:id="rId2"/>
    <p:sldId id="1626" r:id="rId3"/>
    <p:sldId id="1627" r:id="rId4"/>
    <p:sldId id="1485" r:id="rId5"/>
    <p:sldId id="1495" r:id="rId6"/>
    <p:sldId id="1489" r:id="rId7"/>
    <p:sldId id="1629" r:id="rId8"/>
    <p:sldId id="1478" r:id="rId9"/>
    <p:sldId id="1656" r:id="rId10"/>
    <p:sldId id="1630" r:id="rId11"/>
    <p:sldId id="1631" r:id="rId12"/>
    <p:sldId id="1490" r:id="rId13"/>
    <p:sldId id="1632" r:id="rId14"/>
    <p:sldId id="1660" r:id="rId15"/>
    <p:sldId id="1659" r:id="rId16"/>
    <p:sldId id="1633" r:id="rId17"/>
    <p:sldId id="1634" r:id="rId18"/>
    <p:sldId id="1498" r:id="rId19"/>
    <p:sldId id="1661" r:id="rId20"/>
    <p:sldId id="1559" r:id="rId21"/>
    <p:sldId id="1645" r:id="rId22"/>
    <p:sldId id="1646" r:id="rId23"/>
    <p:sldId id="1647" r:id="rId24"/>
    <p:sldId id="1648" r:id="rId25"/>
    <p:sldId id="1636" r:id="rId26"/>
    <p:sldId id="1560" r:id="rId27"/>
    <p:sldId id="1600" r:id="rId28"/>
    <p:sldId id="1529" r:id="rId29"/>
    <p:sldId id="1662" r:id="rId30"/>
    <p:sldId id="1649" r:id="rId31"/>
    <p:sldId id="1650" r:id="rId32"/>
    <p:sldId id="1651" r:id="rId33"/>
    <p:sldId id="1652" r:id="rId34"/>
    <p:sldId id="1562" r:id="rId35"/>
    <p:sldId id="1563" r:id="rId36"/>
    <p:sldId id="1625" r:id="rId37"/>
    <p:sldId id="1624" r:id="rId38"/>
    <p:sldId id="1698" r:id="rId39"/>
    <p:sldId id="1706" r:id="rId40"/>
    <p:sldId id="1699" r:id="rId41"/>
    <p:sldId id="1700" r:id="rId42"/>
    <p:sldId id="1701" r:id="rId43"/>
    <p:sldId id="1702" r:id="rId44"/>
    <p:sldId id="1703" r:id="rId45"/>
    <p:sldId id="1704" r:id="rId46"/>
    <p:sldId id="1705" r:id="rId47"/>
    <p:sldId id="1622" r:id="rId48"/>
    <p:sldId id="1663" r:id="rId49"/>
    <p:sldId id="1623" r:id="rId50"/>
    <p:sldId id="725" r:id="rId51"/>
    <p:sldId id="616" r:id="rId52"/>
    <p:sldId id="681" r:id="rId53"/>
    <p:sldId id="682" r:id="rId54"/>
    <p:sldId id="679" r:id="rId55"/>
    <p:sldId id="689" r:id="rId56"/>
    <p:sldId id="654" r:id="rId57"/>
    <p:sldId id="652" r:id="rId58"/>
    <p:sldId id="739" r:id="rId59"/>
    <p:sldId id="740" r:id="rId60"/>
    <p:sldId id="741" r:id="rId61"/>
    <p:sldId id="742" r:id="rId62"/>
    <p:sldId id="666" r:id="rId63"/>
    <p:sldId id="668" r:id="rId64"/>
    <p:sldId id="680" r:id="rId65"/>
    <p:sldId id="669" r:id="rId66"/>
    <p:sldId id="670" r:id="rId67"/>
    <p:sldId id="671" r:id="rId68"/>
    <p:sldId id="672" r:id="rId69"/>
    <p:sldId id="678" r:id="rId70"/>
    <p:sldId id="684" r:id="rId71"/>
    <p:sldId id="655" r:id="rId72"/>
    <p:sldId id="686" r:id="rId73"/>
    <p:sldId id="685" r:id="rId74"/>
    <p:sldId id="657" r:id="rId75"/>
    <p:sldId id="658" r:id="rId76"/>
    <p:sldId id="688" r:id="rId77"/>
    <p:sldId id="690" r:id="rId78"/>
    <p:sldId id="659" r:id="rId79"/>
    <p:sldId id="597" r:id="rId80"/>
    <p:sldId id="599" r:id="rId81"/>
    <p:sldId id="598" r:id="rId82"/>
    <p:sldId id="605" r:id="rId83"/>
    <p:sldId id="600" r:id="rId84"/>
    <p:sldId id="601" r:id="rId85"/>
    <p:sldId id="603" r:id="rId86"/>
    <p:sldId id="602" r:id="rId87"/>
    <p:sldId id="604" r:id="rId88"/>
    <p:sldId id="712" r:id="rId89"/>
    <p:sldId id="1620" r:id="rId90"/>
    <p:sldId id="606" r:id="rId91"/>
    <p:sldId id="607" r:id="rId92"/>
    <p:sldId id="608" r:id="rId93"/>
    <p:sldId id="612" r:id="rId94"/>
    <p:sldId id="609" r:id="rId95"/>
    <p:sldId id="610" r:id="rId96"/>
    <p:sldId id="613" r:id="rId97"/>
    <p:sldId id="611" r:id="rId98"/>
    <p:sldId id="614" r:id="rId99"/>
    <p:sldId id="691" r:id="rId100"/>
    <p:sldId id="1482" r:id="rId101"/>
    <p:sldId id="617" r:id="rId102"/>
    <p:sldId id="615" r:id="rId103"/>
    <p:sldId id="620" r:id="rId104"/>
    <p:sldId id="621" r:id="rId105"/>
    <p:sldId id="619" r:id="rId106"/>
    <p:sldId id="732" r:id="rId107"/>
    <p:sldId id="692" r:id="rId108"/>
    <p:sldId id="1621" r:id="rId109"/>
    <p:sldId id="1483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2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4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32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5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14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1.png"/><Relationship Id="rId15" Type="http://schemas.openxmlformats.org/officeDocument/2006/relationships/image" Target="../media/image280.png"/><Relationship Id="rId10" Type="http://schemas.openxmlformats.org/officeDocument/2006/relationships/image" Target="../media/image571.png"/><Relationship Id="rId9" Type="http://schemas.openxmlformats.org/officeDocument/2006/relationships/image" Target="../media/image561.png"/><Relationship Id="rId14" Type="http://schemas.openxmlformats.org/officeDocument/2006/relationships/image" Target="../media/image27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1950728" y="4827447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 (temporary location CSI 2118)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31E21-8664-260A-1A6F-DD9BA72864FA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.5: Direction of arrival (</a:t>
            </a:r>
            <a:r>
              <a:rPr lang="en-US" sz="2400" b="1" dirty="0" err="1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Cont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1277737" y="1634532"/>
            <a:ext cx="1115840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1911-DA2D-E24E-A730-10656C3639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7" y="1943587"/>
            <a:ext cx="404661" cy="4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06CD5-6500-5449-896E-881F3948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6" y="2577251"/>
            <a:ext cx="404661" cy="40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E6E62-DA0F-034E-9032-70CD2F15E8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5" y="3732688"/>
            <a:ext cx="404661" cy="40466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C6D36-5473-D54F-AE01-70581FCC40B6}"/>
              </a:ext>
            </a:extLst>
          </p:cNvPr>
          <p:cNvCxnSpPr>
            <a:cxnSpLocks/>
          </p:cNvCxnSpPr>
          <p:nvPr/>
        </p:nvCxnSpPr>
        <p:spPr>
          <a:xfrm flipV="1">
            <a:off x="556006" y="2220979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D2BD1-3B6A-9343-B4DC-0E1A4635D8FB}"/>
              </a:ext>
            </a:extLst>
          </p:cNvPr>
          <p:cNvCxnSpPr>
            <a:cxnSpLocks/>
          </p:cNvCxnSpPr>
          <p:nvPr/>
        </p:nvCxnSpPr>
        <p:spPr>
          <a:xfrm flipV="1">
            <a:off x="556006" y="2779581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DEA199-0527-EA43-9A71-6B89AE6038F2}"/>
              </a:ext>
            </a:extLst>
          </p:cNvPr>
          <p:cNvCxnSpPr>
            <a:cxnSpLocks/>
          </p:cNvCxnSpPr>
          <p:nvPr/>
        </p:nvCxnSpPr>
        <p:spPr>
          <a:xfrm flipV="1">
            <a:off x="556006" y="3935017"/>
            <a:ext cx="677960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813-C892-214A-84FF-CCDFF92BF7F0}"/>
              </a:ext>
            </a:extLst>
          </p:cNvPr>
          <p:cNvSpPr txBox="1"/>
          <p:nvPr/>
        </p:nvSpPr>
        <p:spPr>
          <a:xfrm rot="5400000">
            <a:off x="853464" y="2762822"/>
            <a:ext cx="23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…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42932EB8-A476-884A-BD68-6346040D5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/>
          <a:stretch/>
        </p:blipFill>
        <p:spPr bwMode="auto">
          <a:xfrm>
            <a:off x="2354126" y="1634532"/>
            <a:ext cx="477267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FD9CCF-F9BE-4B88-70A5-D0E4B32546D0}"/>
              </a:ext>
            </a:extLst>
          </p:cNvPr>
          <p:cNvSpPr/>
          <p:nvPr/>
        </p:nvSpPr>
        <p:spPr>
          <a:xfrm>
            <a:off x="0" y="3060280"/>
            <a:ext cx="9144000" cy="10770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Note: Here the samples from individual sensors are collected separately and simultaneously, not added together.</a:t>
            </a:r>
          </a:p>
        </p:txBody>
      </p:sp>
    </p:spTree>
    <p:extLst>
      <p:ext uri="{BB962C8B-B14F-4D97-AF65-F5344CB8AC3E}">
        <p14:creationId xmlns:p14="http://schemas.microsoft.com/office/powerpoint/2010/main" val="9553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0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80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1"/>
          <a:stretch/>
        </p:blipFill>
        <p:spPr bwMode="auto">
          <a:xfrm>
            <a:off x="35642" y="731730"/>
            <a:ext cx="8552515" cy="18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2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0"/>
          <a:stretch/>
        </p:blipFill>
        <p:spPr bwMode="auto">
          <a:xfrm>
            <a:off x="35642" y="731730"/>
            <a:ext cx="8552515" cy="29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1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6780-1462-D04B-B6DB-750A1D881471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is this a “delay -sum” ?</a:t>
            </a:r>
          </a:p>
        </p:txBody>
      </p:sp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6" y="4292598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3641396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4397182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3932946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F7CA67-7101-D845-9EAC-473F3245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" y="894386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different approach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4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observation on the spatial samples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768FB4-1784-D047-B63C-2C0D885E9B28}"/>
              </a:ext>
            </a:extLst>
          </p:cNvPr>
          <p:cNvSpPr txBox="1"/>
          <p:nvPr/>
        </p:nvSpPr>
        <p:spPr>
          <a:xfrm>
            <a:off x="1371600" y="4296376"/>
            <a:ext cx="6400800" cy="461665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Agnostic of the type of signal or sampling details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E5140AF-3477-0E41-991D-1B8243085C8E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3894A-7583-3A40-AA5E-122500C4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555" y="4432986"/>
            <a:ext cx="5537947" cy="3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6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6CC0E64-38CB-614C-9503-4C1B0C83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03" y="4365750"/>
            <a:ext cx="5467393" cy="2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287767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</p:spTree>
    <p:extLst>
      <p:ext uri="{BB962C8B-B14F-4D97-AF65-F5344CB8AC3E}">
        <p14:creationId xmlns:p14="http://schemas.microsoft.com/office/powerpoint/2010/main" val="141461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78AB-8E52-464E-A396-8C27FF9A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83"/>
          <a:stretch/>
        </p:blipFill>
        <p:spPr>
          <a:xfrm>
            <a:off x="266700" y="2146300"/>
            <a:ext cx="3471582" cy="2565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3E1A252-61B8-874C-BC8C-7FFE218B56B1}"/>
              </a:ext>
            </a:extLst>
          </p:cNvPr>
          <p:cNvGrpSpPr/>
          <p:nvPr/>
        </p:nvGrpSpPr>
        <p:grpSpPr>
          <a:xfrm>
            <a:off x="5310609" y="1539969"/>
            <a:ext cx="3441135" cy="3305955"/>
            <a:chOff x="5310609" y="1539969"/>
            <a:chExt cx="3441135" cy="330595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E7C27-25BD-704A-8881-1F25C29C3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97835" y="3784009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D45F09-8780-6F46-990E-31FC295698E3}"/>
                </a:ext>
              </a:extLst>
            </p:cNvPr>
            <p:cNvCxnSpPr/>
            <p:nvPr/>
          </p:nvCxnSpPr>
          <p:spPr>
            <a:xfrm flipV="1">
              <a:off x="5700531" y="1539969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A5B5E-94A7-614F-8B71-DEF80AFFD9E5}"/>
                </a:ext>
              </a:extLst>
            </p:cNvPr>
            <p:cNvSpPr txBox="1"/>
            <p:nvPr/>
          </p:nvSpPr>
          <p:spPr>
            <a:xfrm rot="16200000">
              <a:off x="4830621" y="2577844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54AAF4-3BCE-DA44-9EA7-2FFF0C46A1A1}"/>
                </a:ext>
              </a:extLst>
            </p:cNvPr>
            <p:cNvGrpSpPr/>
            <p:nvPr/>
          </p:nvGrpSpPr>
          <p:grpSpPr>
            <a:xfrm>
              <a:off x="6888459" y="3657400"/>
              <a:ext cx="315804" cy="573687"/>
              <a:chOff x="7225127" y="3524912"/>
              <a:chExt cx="315804" cy="57368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9515AD4-C5B5-D843-B654-25FB7F9EFBE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8B14F4-24E4-D342-A762-DD073610ADC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3866A1-16AA-224E-9CE9-1524417ED334}"/>
                </a:ext>
              </a:extLst>
            </p:cNvPr>
            <p:cNvSpPr txBox="1"/>
            <p:nvPr/>
          </p:nvSpPr>
          <p:spPr>
            <a:xfrm>
              <a:off x="6341682" y="4138038"/>
              <a:ext cx="1980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 </a:t>
              </a:r>
              <a:r>
                <a:rPr lang="en-US" sz="2000" dirty="0">
                  <a:solidFill>
                    <a:srgbClr val="FF0000"/>
                  </a:solidFill>
                </a:rPr>
                <a:t>??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819DF-FF02-D14A-873B-F7DAD3B536F6}"/>
                </a:ext>
              </a:extLst>
            </p:cNvPr>
            <p:cNvSpPr txBox="1"/>
            <p:nvPr/>
          </p:nvSpPr>
          <p:spPr>
            <a:xfrm>
              <a:off x="5443125" y="3854621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04C1C-C505-C84A-8487-9143284E4D62}"/>
                </a:ext>
              </a:extLst>
            </p:cNvPr>
            <p:cNvGrpSpPr/>
            <p:nvPr/>
          </p:nvGrpSpPr>
          <p:grpSpPr>
            <a:xfrm>
              <a:off x="7582327" y="3650266"/>
              <a:ext cx="517647" cy="573687"/>
              <a:chOff x="7225126" y="3524912"/>
              <a:chExt cx="517647" cy="57368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8D0FF-EF92-794A-9172-6F7C6362225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5DD13C-D02C-354A-9ED0-AD9587331D6E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A16CC8-F727-1A42-91A4-1AD97802F2D7}"/>
                </a:ext>
              </a:extLst>
            </p:cNvPr>
            <p:cNvGrpSpPr/>
            <p:nvPr/>
          </p:nvGrpSpPr>
          <p:grpSpPr>
            <a:xfrm>
              <a:off x="8234099" y="3657400"/>
              <a:ext cx="517645" cy="573687"/>
              <a:chOff x="7225126" y="3524912"/>
              <a:chExt cx="517645" cy="5736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3B82B-F686-154A-B678-6E3A914F4EF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C1F0C7C-C6C1-5E49-B2B5-008C39C94CE1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75934-2BEA-8C47-8577-9328EAB60701}"/>
                </a:ext>
              </a:extLst>
            </p:cNvPr>
            <p:cNvGrpSpPr/>
            <p:nvPr/>
          </p:nvGrpSpPr>
          <p:grpSpPr>
            <a:xfrm>
              <a:off x="6226088" y="3650266"/>
              <a:ext cx="315804" cy="573687"/>
              <a:chOff x="7225127" y="3524912"/>
              <a:chExt cx="315804" cy="57368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E55772-FBA7-3448-9EA4-9B4ACD0F08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6D3B23-33FA-FF44-BCBD-17F5576A9D5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ACFB5D5-9512-B840-9048-12640B09707F}"/>
                </a:ext>
              </a:extLst>
            </p:cNvPr>
            <p:cNvSpPr/>
            <p:nvPr/>
          </p:nvSpPr>
          <p:spPr>
            <a:xfrm>
              <a:off x="5730303" y="1961241"/>
              <a:ext cx="2627086" cy="1838636"/>
            </a:xfrm>
            <a:custGeom>
              <a:avLst/>
              <a:gdLst>
                <a:gd name="connsiteX0" fmla="*/ 0 w 2627086"/>
                <a:gd name="connsiteY0" fmla="*/ 1770790 h 1838636"/>
                <a:gd name="connsiteX1" fmla="*/ 87086 w 2627086"/>
                <a:gd name="connsiteY1" fmla="*/ 1712733 h 1838636"/>
                <a:gd name="connsiteX2" fmla="*/ 188686 w 2627086"/>
                <a:gd name="connsiteY2" fmla="*/ 1741761 h 1838636"/>
                <a:gd name="connsiteX3" fmla="*/ 304800 w 2627086"/>
                <a:gd name="connsiteY3" fmla="*/ 1669190 h 1838636"/>
                <a:gd name="connsiteX4" fmla="*/ 391886 w 2627086"/>
                <a:gd name="connsiteY4" fmla="*/ 1741761 h 1838636"/>
                <a:gd name="connsiteX5" fmla="*/ 566058 w 2627086"/>
                <a:gd name="connsiteY5" fmla="*/ 1669190 h 1838636"/>
                <a:gd name="connsiteX6" fmla="*/ 595086 w 2627086"/>
                <a:gd name="connsiteY6" fmla="*/ 1727247 h 1838636"/>
                <a:gd name="connsiteX7" fmla="*/ 653143 w 2627086"/>
                <a:gd name="connsiteY7" fmla="*/ 47 h 1838636"/>
                <a:gd name="connsiteX8" fmla="*/ 754743 w 2627086"/>
                <a:gd name="connsiteY8" fmla="*/ 1785304 h 1838636"/>
                <a:gd name="connsiteX9" fmla="*/ 885372 w 2627086"/>
                <a:gd name="connsiteY9" fmla="*/ 1393418 h 1838636"/>
                <a:gd name="connsiteX10" fmla="*/ 972458 w 2627086"/>
                <a:gd name="connsiteY10" fmla="*/ 1640161 h 1838636"/>
                <a:gd name="connsiteX11" fmla="*/ 1045029 w 2627086"/>
                <a:gd name="connsiteY11" fmla="*/ 1582104 h 1838636"/>
                <a:gd name="connsiteX12" fmla="*/ 1146629 w 2627086"/>
                <a:gd name="connsiteY12" fmla="*/ 1727247 h 1838636"/>
                <a:gd name="connsiteX13" fmla="*/ 1219200 w 2627086"/>
                <a:gd name="connsiteY13" fmla="*/ 1611133 h 1838636"/>
                <a:gd name="connsiteX14" fmla="*/ 1436915 w 2627086"/>
                <a:gd name="connsiteY14" fmla="*/ 1756276 h 1838636"/>
                <a:gd name="connsiteX15" fmla="*/ 1582058 w 2627086"/>
                <a:gd name="connsiteY15" fmla="*/ 1625647 h 1838636"/>
                <a:gd name="connsiteX16" fmla="*/ 1669143 w 2627086"/>
                <a:gd name="connsiteY16" fmla="*/ 1785304 h 1838636"/>
                <a:gd name="connsiteX17" fmla="*/ 1799772 w 2627086"/>
                <a:gd name="connsiteY17" fmla="*/ 1669190 h 1838636"/>
                <a:gd name="connsiteX18" fmla="*/ 1872343 w 2627086"/>
                <a:gd name="connsiteY18" fmla="*/ 1770790 h 1838636"/>
                <a:gd name="connsiteX19" fmla="*/ 1915886 w 2627086"/>
                <a:gd name="connsiteY19" fmla="*/ 812847 h 1838636"/>
                <a:gd name="connsiteX20" fmla="*/ 2119086 w 2627086"/>
                <a:gd name="connsiteY20" fmla="*/ 1785304 h 1838636"/>
                <a:gd name="connsiteX21" fmla="*/ 2235200 w 2627086"/>
                <a:gd name="connsiteY21" fmla="*/ 1654676 h 1838636"/>
                <a:gd name="connsiteX22" fmla="*/ 2394858 w 2627086"/>
                <a:gd name="connsiteY22" fmla="*/ 1785304 h 1838636"/>
                <a:gd name="connsiteX23" fmla="*/ 2510972 w 2627086"/>
                <a:gd name="connsiteY23" fmla="*/ 1727247 h 1838636"/>
                <a:gd name="connsiteX24" fmla="*/ 2627086 w 2627086"/>
                <a:gd name="connsiteY24" fmla="*/ 1828847 h 18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7086" h="1838636">
                  <a:moveTo>
                    <a:pt x="0" y="1770790"/>
                  </a:moveTo>
                  <a:cubicBezTo>
                    <a:pt x="27819" y="1744180"/>
                    <a:pt x="55638" y="1717571"/>
                    <a:pt x="87086" y="1712733"/>
                  </a:cubicBezTo>
                  <a:cubicBezTo>
                    <a:pt x="118534" y="1707895"/>
                    <a:pt x="152400" y="1749018"/>
                    <a:pt x="188686" y="1741761"/>
                  </a:cubicBezTo>
                  <a:cubicBezTo>
                    <a:pt x="224972" y="1734504"/>
                    <a:pt x="304800" y="1669190"/>
                    <a:pt x="304800" y="1669190"/>
                  </a:cubicBezTo>
                  <a:cubicBezTo>
                    <a:pt x="338667" y="1669190"/>
                    <a:pt x="348343" y="1741761"/>
                    <a:pt x="391886" y="1741761"/>
                  </a:cubicBezTo>
                  <a:cubicBezTo>
                    <a:pt x="435429" y="1741761"/>
                    <a:pt x="566058" y="1669190"/>
                    <a:pt x="566058" y="1669190"/>
                  </a:cubicBezTo>
                  <a:cubicBezTo>
                    <a:pt x="599925" y="1666771"/>
                    <a:pt x="580572" y="2005437"/>
                    <a:pt x="595086" y="1727247"/>
                  </a:cubicBezTo>
                  <a:cubicBezTo>
                    <a:pt x="609600" y="1449057"/>
                    <a:pt x="626534" y="-9629"/>
                    <a:pt x="653143" y="47"/>
                  </a:cubicBezTo>
                  <a:cubicBezTo>
                    <a:pt x="679753" y="9723"/>
                    <a:pt x="716038" y="1553075"/>
                    <a:pt x="754743" y="1785304"/>
                  </a:cubicBezTo>
                  <a:cubicBezTo>
                    <a:pt x="793448" y="2017533"/>
                    <a:pt x="849086" y="1417608"/>
                    <a:pt x="885372" y="1393418"/>
                  </a:cubicBezTo>
                  <a:cubicBezTo>
                    <a:pt x="921658" y="1369228"/>
                    <a:pt x="972458" y="1640161"/>
                    <a:pt x="972458" y="1640161"/>
                  </a:cubicBezTo>
                  <a:cubicBezTo>
                    <a:pt x="999067" y="1671608"/>
                    <a:pt x="1016001" y="1567590"/>
                    <a:pt x="1045029" y="1582104"/>
                  </a:cubicBezTo>
                  <a:cubicBezTo>
                    <a:pt x="1074057" y="1596618"/>
                    <a:pt x="1117601" y="1722409"/>
                    <a:pt x="1146629" y="1727247"/>
                  </a:cubicBezTo>
                  <a:cubicBezTo>
                    <a:pt x="1175657" y="1732085"/>
                    <a:pt x="1170819" y="1606295"/>
                    <a:pt x="1219200" y="1611133"/>
                  </a:cubicBezTo>
                  <a:cubicBezTo>
                    <a:pt x="1267581" y="1615971"/>
                    <a:pt x="1376439" y="1753857"/>
                    <a:pt x="1436915" y="1756276"/>
                  </a:cubicBezTo>
                  <a:cubicBezTo>
                    <a:pt x="1497391" y="1758695"/>
                    <a:pt x="1543353" y="1620809"/>
                    <a:pt x="1582058" y="1625647"/>
                  </a:cubicBezTo>
                  <a:cubicBezTo>
                    <a:pt x="1620763" y="1630485"/>
                    <a:pt x="1632857" y="1778047"/>
                    <a:pt x="1669143" y="1785304"/>
                  </a:cubicBezTo>
                  <a:cubicBezTo>
                    <a:pt x="1705429" y="1792561"/>
                    <a:pt x="1765905" y="1671609"/>
                    <a:pt x="1799772" y="1669190"/>
                  </a:cubicBezTo>
                  <a:cubicBezTo>
                    <a:pt x="1833639" y="1666771"/>
                    <a:pt x="1852991" y="1913514"/>
                    <a:pt x="1872343" y="1770790"/>
                  </a:cubicBezTo>
                  <a:cubicBezTo>
                    <a:pt x="1891695" y="1628066"/>
                    <a:pt x="1874762" y="810428"/>
                    <a:pt x="1915886" y="812847"/>
                  </a:cubicBezTo>
                  <a:cubicBezTo>
                    <a:pt x="1957010" y="815266"/>
                    <a:pt x="2065867" y="1644999"/>
                    <a:pt x="2119086" y="1785304"/>
                  </a:cubicBezTo>
                  <a:cubicBezTo>
                    <a:pt x="2172305" y="1925609"/>
                    <a:pt x="2189238" y="1654676"/>
                    <a:pt x="2235200" y="1654676"/>
                  </a:cubicBezTo>
                  <a:cubicBezTo>
                    <a:pt x="2281162" y="1654676"/>
                    <a:pt x="2348896" y="1773209"/>
                    <a:pt x="2394858" y="1785304"/>
                  </a:cubicBezTo>
                  <a:cubicBezTo>
                    <a:pt x="2440820" y="1797399"/>
                    <a:pt x="2472267" y="1719990"/>
                    <a:pt x="2510972" y="1727247"/>
                  </a:cubicBezTo>
                  <a:cubicBezTo>
                    <a:pt x="2549677" y="1734504"/>
                    <a:pt x="2588381" y="1781675"/>
                    <a:pt x="2627086" y="18288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D6D7AA2E-D955-E94E-BE38-BD1307DE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" y="5123144"/>
            <a:ext cx="4518506" cy="17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802C404-BE6B-F644-B0C3-8792A02021B1}"/>
              </a:ext>
            </a:extLst>
          </p:cNvPr>
          <p:cNvSpPr/>
          <p:nvPr/>
        </p:nvSpPr>
        <p:spPr>
          <a:xfrm>
            <a:off x="1566695" y="4393466"/>
            <a:ext cx="461569" cy="636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>
            <a:extLst>
              <a:ext uri="{FF2B5EF4-FFF2-40B4-BE49-F238E27FC236}">
                <a16:creationId xmlns:a16="http://schemas.microsoft.com/office/drawing/2014/main" id="{C83ED686-4C05-934A-9A34-B7D725E0694C}"/>
              </a:ext>
            </a:extLst>
          </p:cNvPr>
          <p:cNvSpPr/>
          <p:nvPr/>
        </p:nvSpPr>
        <p:spPr>
          <a:xfrm>
            <a:off x="3843655" y="2534764"/>
            <a:ext cx="1385047" cy="76500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34723-7A90-6348-9D49-830A63C47D64}"/>
              </a:ext>
            </a:extLst>
          </p:cNvPr>
          <p:cNvSpPr txBox="1"/>
          <p:nvPr/>
        </p:nvSpPr>
        <p:spPr>
          <a:xfrm>
            <a:off x="4147471" y="265191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36404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2963210-8BB7-BA45-90B1-C465AAD1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82" y="3188725"/>
            <a:ext cx="2643050" cy="21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045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5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854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2018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07E3E-CCF9-E044-A4CC-3E8565B4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"/>
            <a:ext cx="9144000" cy="222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72FE-2B97-7E4D-BE2A-D15FB876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606"/>
            <a:ext cx="9144000" cy="2542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D2FA5-17EB-BD43-87E9-38C81C4B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30" y="2542394"/>
            <a:ext cx="3737823" cy="1537713"/>
          </a:xfrm>
          <a:prstGeom prst="rect">
            <a:avLst/>
          </a:prstGeom>
        </p:spPr>
      </p:pic>
      <p:pic>
        <p:nvPicPr>
          <p:cNvPr id="2050" name="Picture 2" descr="Smartwatch - Wikipedia">
            <a:extLst>
              <a:ext uri="{FF2B5EF4-FFF2-40B4-BE49-F238E27FC236}">
                <a16:creationId xmlns:a16="http://schemas.microsoft.com/office/drawing/2014/main" id="{B156F79D-782E-A14E-B928-B0D61DD2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30" y="2399186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7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C84909F2-9A56-404F-93DD-B51914FFB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11587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2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AE67A1-E801-79B4-268C-9D6E81C2B214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Announcements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DAEE8-2EA7-0786-FA9F-1AB8549C27CB}"/>
              </a:ext>
            </a:extLst>
          </p:cNvPr>
          <p:cNvSpPr txBox="1"/>
          <p:nvPr/>
        </p:nvSpPr>
        <p:spPr>
          <a:xfrm>
            <a:off x="679269" y="1828800"/>
            <a:ext cx="74481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/>
              <a:t>Assignment-1 scores are out.  Congratulations!</a:t>
            </a:r>
          </a:p>
          <a:p>
            <a:pPr marL="342900" indent="-342900">
              <a:buAutoNum type="arabicParenR"/>
            </a:pPr>
            <a:endParaRPr lang="en-US" sz="2800" dirty="0"/>
          </a:p>
          <a:p>
            <a:pPr marL="342900" indent="-342900">
              <a:buAutoNum type="arabicParenR"/>
            </a:pPr>
            <a:r>
              <a:rPr lang="en-US" sz="2800" dirty="0"/>
              <a:t>Papers for class presentations are released.</a:t>
            </a:r>
          </a:p>
          <a:p>
            <a:r>
              <a:rPr lang="en-US" sz="2800" dirty="0"/>
              <a:t>    Prepare a list of choices and wait for the FCFS </a:t>
            </a:r>
          </a:p>
          <a:p>
            <a:r>
              <a:rPr lang="en-US" sz="2800" dirty="0"/>
              <a:t>    slot selection on Friday 12noon.</a:t>
            </a:r>
          </a:p>
          <a:p>
            <a:endParaRPr lang="en-US" sz="2800" dirty="0"/>
          </a:p>
          <a:p>
            <a:r>
              <a:rPr lang="en-US" sz="2800" dirty="0"/>
              <a:t>3)   Assignment-2 will be released today.</a:t>
            </a:r>
          </a:p>
        </p:txBody>
      </p:sp>
    </p:spTree>
    <p:extLst>
      <p:ext uri="{BB962C8B-B14F-4D97-AF65-F5344CB8AC3E}">
        <p14:creationId xmlns:p14="http://schemas.microsoft.com/office/powerpoint/2010/main" val="1245347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DE789-C2CC-4703-D3E3-7127D565486C}"/>
              </a:ext>
            </a:extLst>
          </p:cNvPr>
          <p:cNvSpPr txBox="1"/>
          <p:nvPr/>
        </p:nvSpPr>
        <p:spPr>
          <a:xfrm>
            <a:off x="1185528" y="2674760"/>
            <a:ext cx="6772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Extra slides </a:t>
            </a:r>
          </a:p>
          <a:p>
            <a:pPr algn="ctr"/>
            <a:r>
              <a:rPr lang="en-US" sz="5400" dirty="0"/>
              <a:t>(not covered in lecture)</a:t>
            </a:r>
          </a:p>
        </p:txBody>
      </p:sp>
    </p:spTree>
    <p:extLst>
      <p:ext uri="{BB962C8B-B14F-4D97-AF65-F5344CB8AC3E}">
        <p14:creationId xmlns:p14="http://schemas.microsoft.com/office/powerpoint/2010/main" val="201363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3587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3981871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3657D-F64F-E61D-6CD0-51573C83D3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</p:spTree>
    <p:extLst>
      <p:ext uri="{BB962C8B-B14F-4D97-AF65-F5344CB8AC3E}">
        <p14:creationId xmlns:p14="http://schemas.microsoft.com/office/powerpoint/2010/main" val="1173635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2AB7D-6D94-9B0C-FD72-EB63E5188C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</p:spTree>
    <p:extLst>
      <p:ext uri="{BB962C8B-B14F-4D97-AF65-F5344CB8AC3E}">
        <p14:creationId xmlns:p14="http://schemas.microsoft.com/office/powerpoint/2010/main" val="2275795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50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6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1660945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8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Slide for reference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presented in class)</a:t>
            </a:r>
          </a:p>
        </p:txBody>
      </p:sp>
    </p:spTree>
    <p:extLst>
      <p:ext uri="{BB962C8B-B14F-4D97-AF65-F5344CB8AC3E}">
        <p14:creationId xmlns:p14="http://schemas.microsoft.com/office/powerpoint/2010/main" val="2479052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797012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02807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elements = 30, wave length = 10cm, distance between elements =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46C12-EC36-8142-839C-2B20589D6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1503447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Delay-sum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18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8290B0-BEB7-AC4A-8B73-B1B29ACA01E2}"/>
              </a:ext>
            </a:extLst>
          </p:cNvPr>
          <p:cNvGrpSpPr/>
          <p:nvPr/>
        </p:nvGrpSpPr>
        <p:grpSpPr>
          <a:xfrm>
            <a:off x="138545" y="547040"/>
            <a:ext cx="8866909" cy="1392325"/>
            <a:chOff x="138545" y="547040"/>
            <a:chExt cx="8866909" cy="1392325"/>
          </a:xfrm>
        </p:grpSpPr>
        <p:pic>
          <p:nvPicPr>
            <p:cNvPr id="4097" name="Picture 1">
              <a:extLst>
                <a:ext uri="{FF2B5EF4-FFF2-40B4-BE49-F238E27FC236}">
                  <a16:creationId xmlns:a16="http://schemas.microsoft.com/office/drawing/2014/main" id="{D5ABA1BB-CAAB-2D43-B35C-73F11EA92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67"/>
            <a:stretch/>
          </p:blipFill>
          <p:spPr bwMode="auto">
            <a:xfrm>
              <a:off x="138545" y="547040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4787D3E-442F-014E-9E92-59A17964A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733" y="916954"/>
              <a:ext cx="354856" cy="31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2EC33-A173-EA44-A96F-3FA96369B354}"/>
              </a:ext>
            </a:extLst>
          </p:cNvPr>
          <p:cNvGrpSpPr/>
          <p:nvPr/>
        </p:nvGrpSpPr>
        <p:grpSpPr>
          <a:xfrm>
            <a:off x="32277" y="2001677"/>
            <a:ext cx="8866909" cy="1392325"/>
            <a:chOff x="32277" y="2001677"/>
            <a:chExt cx="8866909" cy="1392325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D83C756-9A5A-AA40-9DD9-3ED147E85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7"/>
            <a:stretch/>
          </p:blipFill>
          <p:spPr bwMode="auto">
            <a:xfrm>
              <a:off x="32277" y="2001677"/>
              <a:ext cx="8866909" cy="13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FE23A9-3648-554C-8BC9-BBFD980B743A}"/>
                </a:ext>
              </a:extLst>
            </p:cNvPr>
            <p:cNvSpPr/>
            <p:nvPr/>
          </p:nvSpPr>
          <p:spPr>
            <a:xfrm>
              <a:off x="4961965" y="2393576"/>
              <a:ext cx="255494" cy="147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</p:spTree>
    <p:extLst>
      <p:ext uri="{BB962C8B-B14F-4D97-AF65-F5344CB8AC3E}">
        <p14:creationId xmlns:p14="http://schemas.microsoft.com/office/powerpoint/2010/main" val="4173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71A7A-1A1D-8340-8C23-2F333184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6" y="776319"/>
            <a:ext cx="5537947" cy="3058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717534-D293-9A42-AC62-0BE2B6B30D20}"/>
              </a:ext>
            </a:extLst>
          </p:cNvPr>
          <p:cNvSpPr/>
          <p:nvPr/>
        </p:nvSpPr>
        <p:spPr>
          <a:xfrm>
            <a:off x="2724368" y="2357754"/>
            <a:ext cx="613086" cy="61308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5D36CBD-8FE9-FB45-81E8-B429BE47F3B1}"/>
              </a:ext>
            </a:extLst>
          </p:cNvPr>
          <p:cNvCxnSpPr>
            <a:cxnSpLocks/>
            <a:stCxn id="3" idx="4"/>
            <a:endCxn id="4100" idx="0"/>
          </p:cNvCxnSpPr>
          <p:nvPr/>
        </p:nvCxnSpPr>
        <p:spPr>
          <a:xfrm rot="16200000" flipH="1">
            <a:off x="2812172" y="3189578"/>
            <a:ext cx="1728302" cy="129082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CEB55-B89E-4A44-8711-86135C22A33C}"/>
              </a:ext>
            </a:extLst>
          </p:cNvPr>
          <p:cNvSpPr txBox="1"/>
          <p:nvPr/>
        </p:nvSpPr>
        <p:spPr>
          <a:xfrm>
            <a:off x="4586917" y="3834990"/>
            <a:ext cx="254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3</a:t>
            </a:r>
            <a:r>
              <a:rPr lang="en-US" sz="2400" baseline="30000" dirty="0"/>
              <a:t>rd</a:t>
            </a:r>
            <a:r>
              <a:rPr lang="en-US" sz="2400" dirty="0"/>
              <a:t> mic, n == 3</a:t>
            </a:r>
          </a:p>
        </p:txBody>
      </p:sp>
    </p:spTree>
    <p:extLst>
      <p:ext uri="{BB962C8B-B14F-4D97-AF65-F5344CB8AC3E}">
        <p14:creationId xmlns:p14="http://schemas.microsoft.com/office/powerpoint/2010/main" val="585613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8927</TotalTime>
  <Words>2349</Words>
  <Application>Microsoft Macintosh PowerPoint</Application>
  <PresentationFormat>On-screen Show (4:3)</PresentationFormat>
  <Paragraphs>584</Paragraphs>
  <Slides>109</Slides>
  <Notes>14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635</cp:revision>
  <dcterms:created xsi:type="dcterms:W3CDTF">2019-02-13T16:19:48Z</dcterms:created>
  <dcterms:modified xsi:type="dcterms:W3CDTF">2022-10-30T13:37:57Z</dcterms:modified>
</cp:coreProperties>
</file>