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sldIdLst>
    <p:sldId id="1697" r:id="rId2"/>
    <p:sldId id="365" r:id="rId3"/>
    <p:sldId id="366" r:id="rId4"/>
    <p:sldId id="367" r:id="rId5"/>
    <p:sldId id="368" r:id="rId6"/>
    <p:sldId id="372" r:id="rId7"/>
    <p:sldId id="371" r:id="rId8"/>
    <p:sldId id="373" r:id="rId9"/>
    <p:sldId id="374" r:id="rId10"/>
    <p:sldId id="1495" r:id="rId11"/>
    <p:sldId id="1496" r:id="rId12"/>
    <p:sldId id="1497" r:id="rId13"/>
    <p:sldId id="1498" r:id="rId14"/>
    <p:sldId id="376" r:id="rId15"/>
    <p:sldId id="364" r:id="rId16"/>
    <p:sldId id="1469" r:id="rId17"/>
    <p:sldId id="1470" r:id="rId18"/>
    <p:sldId id="359" r:id="rId19"/>
    <p:sldId id="363" r:id="rId20"/>
    <p:sldId id="361" r:id="rId21"/>
    <p:sldId id="380" r:id="rId22"/>
    <p:sldId id="379" r:id="rId23"/>
    <p:sldId id="381" r:id="rId24"/>
    <p:sldId id="1503" r:id="rId25"/>
    <p:sldId id="1502" r:id="rId26"/>
    <p:sldId id="1499" r:id="rId27"/>
    <p:sldId id="1501" r:id="rId28"/>
    <p:sldId id="1500" r:id="rId29"/>
    <p:sldId id="1493" r:id="rId30"/>
    <p:sldId id="1494" r:id="rId31"/>
    <p:sldId id="1471" r:id="rId32"/>
    <p:sldId id="383" r:id="rId33"/>
    <p:sldId id="384" r:id="rId34"/>
    <p:sldId id="385" r:id="rId35"/>
    <p:sldId id="387" r:id="rId36"/>
    <p:sldId id="389" r:id="rId37"/>
    <p:sldId id="386" r:id="rId38"/>
    <p:sldId id="377" r:id="rId39"/>
    <p:sldId id="382" r:id="rId40"/>
    <p:sldId id="324" r:id="rId41"/>
    <p:sldId id="325" r:id="rId42"/>
    <p:sldId id="332" r:id="rId43"/>
    <p:sldId id="326" r:id="rId44"/>
    <p:sldId id="331" r:id="rId45"/>
    <p:sldId id="328" r:id="rId46"/>
    <p:sldId id="329" r:id="rId47"/>
    <p:sldId id="333" r:id="rId48"/>
    <p:sldId id="335" r:id="rId49"/>
    <p:sldId id="336" r:id="rId50"/>
    <p:sldId id="337" r:id="rId51"/>
    <p:sldId id="341" r:id="rId52"/>
    <p:sldId id="340" r:id="rId53"/>
    <p:sldId id="338" r:id="rId54"/>
    <p:sldId id="370" r:id="rId55"/>
    <p:sldId id="390" r:id="rId56"/>
    <p:sldId id="344" r:id="rId57"/>
    <p:sldId id="345" r:id="rId58"/>
    <p:sldId id="346" r:id="rId59"/>
    <p:sldId id="347" r:id="rId60"/>
    <p:sldId id="348" r:id="rId61"/>
    <p:sldId id="1472" r:id="rId62"/>
    <p:sldId id="349" r:id="rId63"/>
    <p:sldId id="147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08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7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49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7D291-791C-294A-83B4-833CFEB67F9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7AE3A-882E-DF4E-A2C4-617093AE48B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6AB7-DD16-BA47-A6EF-FD6A615EBBA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456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45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75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92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0938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0640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9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0498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3002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677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376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1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1950728" y="4827447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 (temporary location CSI 2118)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3.1: Machine Learning for IoT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verfly motion vision">
            <a:extLst>
              <a:ext uri="{FF2B5EF4-FFF2-40B4-BE49-F238E27FC236}">
                <a16:creationId xmlns:a16="http://schemas.microsoft.com/office/drawing/2014/main" id="{A8D261DE-E0B3-7A47-B045-B4DAA9C4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707D4-9323-F946-B702-945640A7893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 are not perfect</a:t>
            </a:r>
          </a:p>
        </p:txBody>
      </p:sp>
      <p:pic>
        <p:nvPicPr>
          <p:cNvPr id="4098" name="Picture 2" descr="Hoverfly motion vision">
            <a:extLst>
              <a:ext uri="{FF2B5EF4-FFF2-40B4-BE49-F238E27FC236}">
                <a16:creationId xmlns:a16="http://schemas.microsoft.com/office/drawing/2014/main" id="{F71BDC9C-B465-7A43-A81A-C4E1B5D99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0ABC9-9811-4C4A-A169-142B89E0BE0A}"/>
              </a:ext>
            </a:extLst>
          </p:cNvPr>
          <p:cNvSpPr/>
          <p:nvPr/>
        </p:nvSpPr>
        <p:spPr>
          <a:xfrm>
            <a:off x="2474259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E85C0-1F15-AF42-9EC3-D741501783DC}"/>
              </a:ext>
            </a:extLst>
          </p:cNvPr>
          <p:cNvSpPr/>
          <p:nvPr/>
        </p:nvSpPr>
        <p:spPr>
          <a:xfrm>
            <a:off x="6992471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994B1D-ECB8-2E48-B62F-5012E876B1D7}"/>
              </a:ext>
            </a:extLst>
          </p:cNvPr>
          <p:cNvCxnSpPr/>
          <p:nvPr/>
        </p:nvCxnSpPr>
        <p:spPr>
          <a:xfrm>
            <a:off x="-143211" y="3012141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B47098-3D65-9248-A969-2ACCB8B06B2E}"/>
              </a:ext>
            </a:extLst>
          </p:cNvPr>
          <p:cNvCxnSpPr/>
          <p:nvPr/>
        </p:nvCxnSpPr>
        <p:spPr>
          <a:xfrm>
            <a:off x="0" y="3944470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5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1991225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1923990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2259106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2259106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2346512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4511488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4468906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4480112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1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8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633078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565843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900959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900959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988365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3153341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3110759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3121965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65EDE2-DB0C-7443-A33A-AD77B42AE990}"/>
              </a:ext>
            </a:extLst>
          </p:cNvPr>
          <p:cNvSpPr txBox="1"/>
          <p:nvPr/>
        </p:nvSpPr>
        <p:spPr>
          <a:xfrm>
            <a:off x="6062503" y="2598003"/>
            <a:ext cx="244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Neither perfect nor adequate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1310E-3959-624C-95AF-1384FFF9C2E0}"/>
              </a:ext>
            </a:extLst>
          </p:cNvPr>
          <p:cNvSpPr txBox="1"/>
          <p:nvPr/>
        </p:nvSpPr>
        <p:spPr>
          <a:xfrm>
            <a:off x="5727393" y="4883699"/>
            <a:ext cx="355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sz="2400" dirty="0"/>
              <a:t>Inherently probabilistic</a:t>
            </a:r>
          </a:p>
          <a:p>
            <a:r>
              <a:rPr lang="en-US" sz="2400" dirty="0"/>
              <a:t>in nature</a:t>
            </a:r>
          </a:p>
        </p:txBody>
      </p:sp>
    </p:spTree>
    <p:extLst>
      <p:ext uri="{BB962C8B-B14F-4D97-AF65-F5344CB8AC3E}">
        <p14:creationId xmlns:p14="http://schemas.microsoft.com/office/powerpoint/2010/main" val="8769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refresher</a:t>
            </a:r>
          </a:p>
        </p:txBody>
      </p:sp>
    </p:spTree>
    <p:extLst>
      <p:ext uri="{BB962C8B-B14F-4D97-AF65-F5344CB8AC3E}">
        <p14:creationId xmlns:p14="http://schemas.microsoft.com/office/powerpoint/2010/main" val="214379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810407-AE5E-3A4F-B824-B60546069F1A}"/>
              </a:ext>
            </a:extLst>
          </p:cNvPr>
          <p:cNvSpPr/>
          <p:nvPr/>
        </p:nvSpPr>
        <p:spPr>
          <a:xfrm>
            <a:off x="1584960" y="441442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52D632A5-5DB4-7045-BE6D-61BD75A3EFD3}"/>
              </a:ext>
            </a:extLst>
          </p:cNvPr>
          <p:cNvSpPr/>
          <p:nvPr/>
        </p:nvSpPr>
        <p:spPr>
          <a:xfrm>
            <a:off x="1584960" y="441442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6EB49F9-D555-1F40-BBBD-DBCB7D41C66E}"/>
              </a:ext>
            </a:extLst>
          </p:cNvPr>
          <p:cNvSpPr/>
          <p:nvPr/>
        </p:nvSpPr>
        <p:spPr>
          <a:xfrm>
            <a:off x="3377081" y="440702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695DBED9-1A0B-CD47-A74D-7B659ABBCF3E}"/>
              </a:ext>
            </a:extLst>
          </p:cNvPr>
          <p:cNvSpPr/>
          <p:nvPr/>
        </p:nvSpPr>
        <p:spPr>
          <a:xfrm>
            <a:off x="5458131" y="442401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9CB8-98F3-1649-B821-0E4FCA0F866E}"/>
              </a:ext>
            </a:extLst>
          </p:cNvPr>
          <p:cNvSpPr txBox="1"/>
          <p:nvPr/>
        </p:nvSpPr>
        <p:spPr>
          <a:xfrm>
            <a:off x="1779675" y="4545531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3B93F-A142-494F-9887-644DADB03802}"/>
              </a:ext>
            </a:extLst>
          </p:cNvPr>
          <p:cNvSpPr txBox="1"/>
          <p:nvPr/>
        </p:nvSpPr>
        <p:spPr>
          <a:xfrm>
            <a:off x="4543092" y="4538660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125BB-A028-7A48-810D-001D7C00ECA5}"/>
              </a:ext>
            </a:extLst>
          </p:cNvPr>
          <p:cNvSpPr txBox="1"/>
          <p:nvPr/>
        </p:nvSpPr>
        <p:spPr>
          <a:xfrm>
            <a:off x="6199689" y="4545394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BD999C9-955B-054F-A247-10D1F3DF9B36}"/>
              </a:ext>
            </a:extLst>
          </p:cNvPr>
          <p:cNvSpPr/>
          <p:nvPr/>
        </p:nvSpPr>
        <p:spPr>
          <a:xfrm>
            <a:off x="3059769" y="525667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AFAC9-8068-0142-B645-4DC004DA19BD}"/>
              </a:ext>
            </a:extLst>
          </p:cNvPr>
          <p:cNvSpPr txBox="1"/>
          <p:nvPr/>
        </p:nvSpPr>
        <p:spPr>
          <a:xfrm>
            <a:off x="5691537" y="6067217"/>
            <a:ext cx="309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5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23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89A9-C83C-164E-AEB7-918CA5E93E87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8380B-1426-0642-BA9F-A3BF8DBA781C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8E2D-B0C4-8B44-8798-28165F41B92C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F5A30-A66A-4F49-8AA3-74FD2EB1337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96115A-7E07-D94C-AD26-938142FB8B00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D6EF6-3C11-A842-9ACA-E0EF299C68A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32532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2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3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5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4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83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08C4C-0887-0C4C-824F-6A7DD695A59C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47A4E-27FB-FE41-8AD2-0AD5250FCAB0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7323D-65ED-0548-81E7-0353560E62E0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B9D684-84FC-0A49-8A64-D03955E2A09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7E6E2E-D7F4-3644-8EB5-4A1AB017F126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5BF05-B138-0E4C-8CFE-86286F70CFE1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29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5036" t="-14035" r="-1439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790" t="-12069" b="-8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2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6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5CF7C-7D46-9C43-885F-BD6C26794BF8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728C9-2F07-2C46-8467-9265912CFF65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A902C-6018-5A46-BF14-E5EAB52DBFA5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0C8F5D-4E0E-8545-AA6A-E6BBEA5613B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199DB1-99AF-F346-9CF0-C3EC8BBA8D38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3E291-916F-8B4C-8EA1-F27AF9B8491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2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341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2291055" y="6252222"/>
            <a:ext cx="45346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the believes, based on evidences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|~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(~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blipFill>
                <a:blip r:embed="rId2"/>
                <a:stretch>
                  <a:fillRect l="-268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3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77" y="1892288"/>
            <a:ext cx="4083537" cy="304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60801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76169-294B-3F4B-BEBC-390AE987F5EF}"/>
              </a:ext>
            </a:extLst>
          </p:cNvPr>
          <p:cNvSpPr txBox="1"/>
          <p:nvPr/>
        </p:nvSpPr>
        <p:spPr>
          <a:xfrm>
            <a:off x="476044" y="5630293"/>
            <a:ext cx="828365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the “sequence” of tricky questions asked today, what should be the answer?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3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E3D8-A2C9-F241-AB0A-0253D2AC6B24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</p:spTree>
    <p:extLst>
      <p:ext uri="{BB962C8B-B14F-4D97-AF65-F5344CB8AC3E}">
        <p14:creationId xmlns:p14="http://schemas.microsoft.com/office/powerpoint/2010/main" val="2504328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0289A-77BC-5940-BA67-322AFD02F12D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452565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BA22A5-7038-254B-925A-FC11442DB4DF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1716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7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0C2BD-B525-6D45-9296-7D9590C53568}"/>
              </a:ext>
            </a:extLst>
          </p:cNvPr>
          <p:cNvSpPr txBox="1"/>
          <p:nvPr/>
        </p:nvSpPr>
        <p:spPr>
          <a:xfrm>
            <a:off x="225552" y="2831217"/>
            <a:ext cx="8747760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The future depends on the present only, not on the 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554005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837734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location of the robot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852D5-8B09-8087-F641-88C5E1C3C6CC}"/>
              </a:ext>
            </a:extLst>
          </p:cNvPr>
          <p:cNvSpPr txBox="1"/>
          <p:nvPr/>
        </p:nvSpPr>
        <p:spPr>
          <a:xfrm>
            <a:off x="2286000" y="731103"/>
            <a:ext cx="443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from an arbitrary location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(All locations are equally likely)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ADB04-0504-DBA7-B1C2-7812E0265093}"/>
              </a:ext>
            </a:extLst>
          </p:cNvPr>
          <p:cNvGrpSpPr/>
          <p:nvPr/>
        </p:nvGrpSpPr>
        <p:grpSpPr>
          <a:xfrm>
            <a:off x="2638135" y="1361569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CC560A24-3901-E224-971C-F3F243732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E8927DD2-1A95-962B-0642-838F2ADA4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BFD358B-2F11-9A58-F73D-3242507DC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166" y="1154972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A50E3-C174-F491-CF4C-0C1BCCB978FB}"/>
              </a:ext>
            </a:extLst>
          </p:cNvPr>
          <p:cNvSpPr txBox="1"/>
          <p:nvPr/>
        </p:nvSpPr>
        <p:spPr>
          <a:xfrm>
            <a:off x="4686300" y="637130"/>
            <a:ext cx="43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changes the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1D4F37-A9A7-2260-4DD8-5CCE519CDB74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E96D583D-87E4-3F26-FEC5-4B92BBEED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7CCE87DE-6819-6CB6-F9A4-026FD61A6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AE481F56-9C6D-1221-D6B5-24597696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F1BC9-2F81-D5CB-85C0-B90663A181B6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471ECFD9-7EED-22BF-F2ED-91B7D9D4F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ine 37">
              <a:extLst>
                <a:ext uri="{FF2B5EF4-FFF2-40B4-BE49-F238E27FC236}">
                  <a16:creationId xmlns:a16="http://schemas.microsoft.com/office/drawing/2014/main" id="{2D373FA2-D33E-0167-BCCF-9A16B57C9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33">
            <a:extLst>
              <a:ext uri="{FF2B5EF4-FFF2-40B4-BE49-F238E27FC236}">
                <a16:creationId xmlns:a16="http://schemas.microsoft.com/office/drawing/2014/main" id="{C4787C3E-2127-F2B7-D20C-155D87602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753B77-DF04-8E13-A0A7-6D71DD990D19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1A1788F9-C0E8-718A-3440-66484BC86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2F8C31EA-7E83-0A95-BD10-C8B0CE1D5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1394C652-52A7-D213-FEEB-38AF6ACA8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5FE7C-4A4F-D8A6-6B28-82AF8E5F4DC3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50ED482B-F235-E385-8952-969B499CE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AC7C90F5-117C-CDB3-F371-4B01E1FA8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26773D37-CA50-41D4-5F4B-6F9BCEA88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4827DF-CC3F-8DC4-8FAE-D24C1854BC10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844D3E25-AA50-A3B8-422E-4D4BD1C26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EC4C5535-A63D-3802-8A37-AF038B7C7B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5EBBBFA8-4DD2-B1B5-B85A-2C17A92C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6F75D-6BD6-E074-A871-943E85E36528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F52C8971-A8E0-5A4E-26B5-71BD5D90C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56C201FB-5596-302F-DAAC-2E5214642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6F023108-67FC-6ABB-14F8-B5CD6EB17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3A9D06-2FF6-76AE-1EB3-6FE02A6BD77D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6261FA69-43CA-E29E-6968-C2DAFF053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4B1544CC-F7DC-B4F8-5A3E-0F92DA73CA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5C14369-5E5E-31D1-00D7-5D6F2458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73CAD-68E2-69D8-CBB8-11E10092D7CB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CC5D8949-D9A0-AB2C-F403-CD70ECD19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6E634238-AB4A-7DEC-8989-0E5634B59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9354990F-5AFB-9B9C-0A83-4C2C3858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732138-7A12-9D27-7119-E42FBD4CDDBF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7FFFB93D-A477-59EB-5A90-2264FC417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7C6C4808-1D7C-2DD6-15F4-782411625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6160D8A2-A8B6-3D4A-825E-273CC829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B28C30-F360-5A2B-35AE-BF741C05F927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310ABE39-988B-EBB3-0980-40574DD8D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AB402E70-9DA3-DBD0-0B21-AAF39DB9E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5FA6C820-6A8C-9757-40B9-2744EF21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AD4939-DCD5-15AE-3AD8-929F0BBB81D7}"/>
              </a:ext>
            </a:extLst>
          </p:cNvPr>
          <p:cNvGrpSpPr/>
          <p:nvPr/>
        </p:nvGrpSpPr>
        <p:grpSpPr>
          <a:xfrm>
            <a:off x="6177003" y="1458045"/>
            <a:ext cx="881062" cy="440456"/>
            <a:chOff x="4776788" y="2400300"/>
            <a:chExt cx="881062" cy="440456"/>
          </a:xfrm>
        </p:grpSpPr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2EF78463-1C1D-DBD6-25AD-842669E7A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DC2FF1CC-2627-49E8-D686-8F50CFCCB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FC5227FB-F849-0490-851A-FC3A0D274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7319" y="2576364"/>
              <a:ext cx="1" cy="264392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val 33">
            <a:extLst>
              <a:ext uri="{FF2B5EF4-FFF2-40B4-BE49-F238E27FC236}">
                <a16:creationId xmlns:a16="http://schemas.microsoft.com/office/drawing/2014/main" id="{2FC9A732-4DFF-8E17-7B19-CA867D6E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034" y="1251448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39CAB5-4E9F-A747-A984-83AAFAD3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8" y="1070566"/>
            <a:ext cx="1986517" cy="1979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A4F9-7C06-AB4A-BA0B-CBD6890932B4}"/>
              </a:ext>
            </a:extLst>
          </p:cNvPr>
          <p:cNvSpPr txBox="1"/>
          <p:nvPr/>
        </p:nvSpPr>
        <p:spPr>
          <a:xfrm>
            <a:off x="596700" y="3073853"/>
            <a:ext cx="214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experience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79941C-9C03-5C41-A8EA-0470CAA6D447}"/>
              </a:ext>
            </a:extLst>
          </p:cNvPr>
          <p:cNvCxnSpPr>
            <a:cxnSpLocks/>
          </p:cNvCxnSpPr>
          <p:nvPr/>
        </p:nvCxnSpPr>
        <p:spPr>
          <a:xfrm flipH="1" flipV="1">
            <a:off x="2642615" y="1145319"/>
            <a:ext cx="1324192" cy="1811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03929-C234-EC48-A7C1-83DC1CFF25F2}"/>
              </a:ext>
            </a:extLst>
          </p:cNvPr>
          <p:cNvCxnSpPr>
            <a:cxnSpLocks/>
          </p:cNvCxnSpPr>
          <p:nvPr/>
        </p:nvCxnSpPr>
        <p:spPr>
          <a:xfrm flipV="1">
            <a:off x="2624326" y="2957271"/>
            <a:ext cx="1342481" cy="6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4BF2F9-DCD1-AA41-8C85-462FD8FCC311}"/>
              </a:ext>
            </a:extLst>
          </p:cNvPr>
          <p:cNvSpPr txBox="1"/>
          <p:nvPr/>
        </p:nvSpPr>
        <p:spPr>
          <a:xfrm>
            <a:off x="1649356" y="5240229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 dolphin is happy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Experience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12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change over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9108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BC936D-15F8-4347-B6B4-C48B9FBA7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21203009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6">
            <a:extLst>
              <a:ext uri="{FF2B5EF4-FFF2-40B4-BE49-F238E27FC236}">
                <a16:creationId xmlns:a16="http://schemas.microsoft.com/office/drawing/2014/main" id="{C65D3CF9-1FF9-AC4D-9F57-3F8F516F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58" name="AutoShape 7">
            <a:extLst>
              <a:ext uri="{FF2B5EF4-FFF2-40B4-BE49-F238E27FC236}">
                <a16:creationId xmlns:a16="http://schemas.microsoft.com/office/drawing/2014/main" id="{34F23E98-B3A7-6E44-8BC4-036CE9EC8CC3}"/>
              </a:ext>
            </a:extLst>
          </p:cNvPr>
          <p:cNvCxnSpPr>
            <a:cxnSpLocks noChangeShapeType="1"/>
            <a:stCxn id="57" idx="4"/>
            <a:endCxn id="68" idx="0"/>
          </p:cNvCxnSpPr>
          <p:nvPr/>
        </p:nvCxnSpPr>
        <p:spPr bwMode="auto">
          <a:xfrm>
            <a:off x="36576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8">
            <a:extLst>
              <a:ext uri="{FF2B5EF4-FFF2-40B4-BE49-F238E27FC236}">
                <a16:creationId xmlns:a16="http://schemas.microsoft.com/office/drawing/2014/main" id="{4A115C2F-4CFD-D843-8EC3-65BC8E1C8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0" name="AutoShape 9">
            <a:extLst>
              <a:ext uri="{FF2B5EF4-FFF2-40B4-BE49-F238E27FC236}">
                <a16:creationId xmlns:a16="http://schemas.microsoft.com/office/drawing/2014/main" id="{2B51939E-DA32-CF4D-8C08-E518A59EBD43}"/>
              </a:ext>
            </a:extLst>
          </p:cNvPr>
          <p:cNvCxnSpPr>
            <a:cxnSpLocks noChangeShapeType="1"/>
            <a:stCxn id="61" idx="6"/>
            <a:endCxn id="57" idx="2"/>
          </p:cNvCxnSpPr>
          <p:nvPr/>
        </p:nvCxnSpPr>
        <p:spPr bwMode="auto">
          <a:xfrm>
            <a:off x="30241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Oval 10">
            <a:extLst>
              <a:ext uri="{FF2B5EF4-FFF2-40B4-BE49-F238E27FC236}">
                <a16:creationId xmlns:a16="http://schemas.microsoft.com/office/drawing/2014/main" id="{41A03E45-73F3-0C42-A1D6-89A69BB24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62" name="AutoShape 11">
            <a:extLst>
              <a:ext uri="{FF2B5EF4-FFF2-40B4-BE49-F238E27FC236}">
                <a16:creationId xmlns:a16="http://schemas.microsoft.com/office/drawing/2014/main" id="{2E888939-397E-E340-A185-4D3660F8FED9}"/>
              </a:ext>
            </a:extLst>
          </p:cNvPr>
          <p:cNvCxnSpPr>
            <a:cxnSpLocks noChangeShapeType="1"/>
            <a:stCxn id="61" idx="4"/>
            <a:endCxn id="59" idx="0"/>
          </p:cNvCxnSpPr>
          <p:nvPr/>
        </p:nvCxnSpPr>
        <p:spPr bwMode="auto">
          <a:xfrm>
            <a:off x="27432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Oval 12">
            <a:extLst>
              <a:ext uri="{FF2B5EF4-FFF2-40B4-BE49-F238E27FC236}">
                <a16:creationId xmlns:a16="http://schemas.microsoft.com/office/drawing/2014/main" id="{066671DD-3C9B-8442-B040-9E0B28C57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cxnSp>
        <p:nvCxnSpPr>
          <p:cNvPr id="64" name="AutoShape 13">
            <a:extLst>
              <a:ext uri="{FF2B5EF4-FFF2-40B4-BE49-F238E27FC236}">
                <a16:creationId xmlns:a16="http://schemas.microsoft.com/office/drawing/2014/main" id="{3470BD14-D18B-464D-B992-BDF6A2EA2B02}"/>
              </a:ext>
            </a:extLst>
          </p:cNvPr>
          <p:cNvCxnSpPr>
            <a:cxnSpLocks noChangeShapeType="1"/>
            <a:stCxn id="63" idx="6"/>
            <a:endCxn id="66" idx="2"/>
          </p:cNvCxnSpPr>
          <p:nvPr/>
        </p:nvCxnSpPr>
        <p:spPr bwMode="auto">
          <a:xfrm>
            <a:off x="48529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4">
            <a:extLst>
              <a:ext uri="{FF2B5EF4-FFF2-40B4-BE49-F238E27FC236}">
                <a16:creationId xmlns:a16="http://schemas.microsoft.com/office/drawing/2014/main" id="{E9CB5A50-AB8C-5846-9E4F-70819A0B6229}"/>
              </a:ext>
            </a:extLst>
          </p:cNvPr>
          <p:cNvCxnSpPr>
            <a:cxnSpLocks noChangeShapeType="1"/>
            <a:stCxn id="57" idx="6"/>
            <a:endCxn id="63" idx="2"/>
          </p:cNvCxnSpPr>
          <p:nvPr/>
        </p:nvCxnSpPr>
        <p:spPr bwMode="auto">
          <a:xfrm>
            <a:off x="3938588" y="1885188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Oval 15">
            <a:extLst>
              <a:ext uri="{FF2B5EF4-FFF2-40B4-BE49-F238E27FC236}">
                <a16:creationId xmlns:a16="http://schemas.microsoft.com/office/drawing/2014/main" id="{AFA1ECB9-3326-9B47-B904-98ED1395F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6184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67" name="AutoShape 16">
            <a:extLst>
              <a:ext uri="{FF2B5EF4-FFF2-40B4-BE49-F238E27FC236}">
                <a16:creationId xmlns:a16="http://schemas.microsoft.com/office/drawing/2014/main" id="{B1DC521D-F72F-9F48-A689-91F0D3873F1B}"/>
              </a:ext>
            </a:extLst>
          </p:cNvPr>
          <p:cNvCxnSpPr>
            <a:cxnSpLocks noChangeShapeType="1"/>
            <a:stCxn id="66" idx="6"/>
          </p:cNvCxnSpPr>
          <p:nvPr/>
        </p:nvCxnSpPr>
        <p:spPr bwMode="auto">
          <a:xfrm>
            <a:off x="5767388" y="1885188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Oval 17">
            <a:extLst>
              <a:ext uri="{FF2B5EF4-FFF2-40B4-BE49-F238E27FC236}">
                <a16:creationId xmlns:a16="http://schemas.microsoft.com/office/drawing/2014/main" id="{1E0EE9BA-7B03-9641-BAB8-627F5D854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69" name="Oval 18">
            <a:extLst>
              <a:ext uri="{FF2B5EF4-FFF2-40B4-BE49-F238E27FC236}">
                <a16:creationId xmlns:a16="http://schemas.microsoft.com/office/drawing/2014/main" id="{CED16132-F6C4-7E47-9377-C5BB1B35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0" name="Oval 19">
            <a:extLst>
              <a:ext uri="{FF2B5EF4-FFF2-40B4-BE49-F238E27FC236}">
                <a16:creationId xmlns:a16="http://schemas.microsoft.com/office/drawing/2014/main" id="{E6F819A6-9F18-6547-A877-96C93722B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2685288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cxnSp>
        <p:nvCxnSpPr>
          <p:cNvPr id="72" name="AutoShape 21">
            <a:extLst>
              <a:ext uri="{FF2B5EF4-FFF2-40B4-BE49-F238E27FC236}">
                <a16:creationId xmlns:a16="http://schemas.microsoft.com/office/drawing/2014/main" id="{B96B095C-EF57-1340-AC07-C61F7207B447}"/>
              </a:ext>
            </a:extLst>
          </p:cNvPr>
          <p:cNvCxnSpPr>
            <a:cxnSpLocks noChangeShapeType="1"/>
            <a:stCxn id="63" idx="4"/>
            <a:endCxn id="69" idx="0"/>
          </p:cNvCxnSpPr>
          <p:nvPr/>
        </p:nvCxnSpPr>
        <p:spPr bwMode="auto">
          <a:xfrm>
            <a:off x="45720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AutoShape 22">
            <a:extLst>
              <a:ext uri="{FF2B5EF4-FFF2-40B4-BE49-F238E27FC236}">
                <a16:creationId xmlns:a16="http://schemas.microsoft.com/office/drawing/2014/main" id="{73AAC07C-559A-4442-91F7-1F25A0EAA1CE}"/>
              </a:ext>
            </a:extLst>
          </p:cNvPr>
          <p:cNvCxnSpPr>
            <a:cxnSpLocks noChangeShapeType="1"/>
            <a:stCxn id="66" idx="4"/>
            <a:endCxn id="70" idx="0"/>
          </p:cNvCxnSpPr>
          <p:nvPr/>
        </p:nvCxnSpPr>
        <p:spPr bwMode="auto">
          <a:xfrm>
            <a:off x="5486400" y="2166176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4BE8C88-E9DF-0341-8CFA-12A36E84900C}"/>
              </a:ext>
            </a:extLst>
          </p:cNvPr>
          <p:cNvSpPr/>
          <p:nvPr/>
        </p:nvSpPr>
        <p:spPr>
          <a:xfrm>
            <a:off x="1255776" y="1024128"/>
            <a:ext cx="6083808" cy="1328928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FD23C0-CED9-734D-9348-BC3EEAE4C9D6}"/>
              </a:ext>
            </a:extLst>
          </p:cNvPr>
          <p:cNvSpPr txBox="1"/>
          <p:nvPr/>
        </p:nvSpPr>
        <p:spPr>
          <a:xfrm>
            <a:off x="2651760" y="1020942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F5CCA6-F7AD-C046-B8A7-16E4344079A7}"/>
              </a:ext>
            </a:extLst>
          </p:cNvPr>
          <p:cNvSpPr/>
          <p:nvPr/>
        </p:nvSpPr>
        <p:spPr>
          <a:xfrm>
            <a:off x="1263396" y="2462784"/>
            <a:ext cx="6083808" cy="1328928"/>
          </a:xfrm>
          <a:prstGeom prst="ellipse">
            <a:avLst/>
          </a:prstGeom>
          <a:solidFill>
            <a:srgbClr val="FF7E79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26946A-C19E-D548-944D-568828765CB7}"/>
              </a:ext>
            </a:extLst>
          </p:cNvPr>
          <p:cNvSpPr txBox="1"/>
          <p:nvPr/>
        </p:nvSpPr>
        <p:spPr>
          <a:xfrm>
            <a:off x="2743200" y="3207951"/>
            <a:ext cx="3206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35F21E-FC3A-3F45-BBE1-9979479495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81839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074949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5EA12-226C-0548-A016-E00C4F7142F7}"/>
              </a:ext>
            </a:extLst>
          </p:cNvPr>
          <p:cNvSpPr txBox="1"/>
          <p:nvPr/>
        </p:nvSpPr>
        <p:spPr>
          <a:xfrm>
            <a:off x="770009" y="4007043"/>
            <a:ext cx="754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probability depends on the current state only.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1F047-3ED0-5047-B8B0-A8F02FA396A7}"/>
              </a:ext>
            </a:extLst>
          </p:cNvPr>
          <p:cNvSpPr txBox="1"/>
          <p:nvPr/>
        </p:nvSpPr>
        <p:spPr>
          <a:xfrm>
            <a:off x="770009" y="5293299"/>
            <a:ext cx="8178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 independence assumption: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Output/Emission probability depends on the current state only.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FAD3D566-1AE7-7748-A2A4-31A0E802B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210683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M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A7CDF9AA-CD60-0141-9924-5158C2C53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975" y="104003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cxnSp>
        <p:nvCxnSpPr>
          <p:cNvPr id="28" name="AutoShape 6">
            <a:extLst>
              <a:ext uri="{FF2B5EF4-FFF2-40B4-BE49-F238E27FC236}">
                <a16:creationId xmlns:a16="http://schemas.microsoft.com/office/drawing/2014/main" id="{2C298FF8-128B-174F-B085-CC7AA948B72C}"/>
              </a:ext>
            </a:extLst>
          </p:cNvPr>
          <p:cNvCxnSpPr>
            <a:cxnSpLocks noChangeShapeType="1"/>
            <a:stCxn id="27" idx="4"/>
            <a:endCxn id="26" idx="0"/>
          </p:cNvCxnSpPr>
          <p:nvPr/>
        </p:nvCxnSpPr>
        <p:spPr bwMode="auto">
          <a:xfrm>
            <a:off x="6285675" y="158772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61A0D2E-156E-724C-9604-C3C8897E97CD}"/>
              </a:ext>
            </a:extLst>
          </p:cNvPr>
          <p:cNvSpPr txBox="1"/>
          <p:nvPr/>
        </p:nvSpPr>
        <p:spPr>
          <a:xfrm>
            <a:off x="5738249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</a:p>
        </p:txBody>
      </p:sp>
      <p:sp>
        <p:nvSpPr>
          <p:cNvPr id="30" name="Oval 38">
            <a:extLst>
              <a:ext uri="{FF2B5EF4-FFF2-40B4-BE49-F238E27FC236}">
                <a16:creationId xmlns:a16="http://schemas.microsoft.com/office/drawing/2014/main" id="{F634DC48-1755-474F-95C1-CC87331FF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6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cxnSp>
        <p:nvCxnSpPr>
          <p:cNvPr id="31" name="AutoShape 39">
            <a:extLst>
              <a:ext uri="{FF2B5EF4-FFF2-40B4-BE49-F238E27FC236}">
                <a16:creationId xmlns:a16="http://schemas.microsoft.com/office/drawing/2014/main" id="{ECE7A06B-CC9D-EE42-854D-724C1196E51A}"/>
              </a:ext>
            </a:extLst>
          </p:cNvPr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224914" y="1854422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40">
            <a:extLst>
              <a:ext uri="{FF2B5EF4-FFF2-40B4-BE49-F238E27FC236}">
                <a16:creationId xmlns:a16="http://schemas.microsoft.com/office/drawing/2014/main" id="{01BAE40F-1EE9-5E47-9AB7-170AFC32A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226" y="1587722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3CD08F-AB80-AF4B-823F-5EE5F0DB49BC}"/>
              </a:ext>
            </a:extLst>
          </p:cNvPr>
          <p:cNvSpPr txBox="1"/>
          <p:nvPr/>
        </p:nvSpPr>
        <p:spPr>
          <a:xfrm>
            <a:off x="1874207" y="2737924"/>
            <a:ext cx="140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67F4B6-8A36-7247-B0D6-609B6A9B454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5932461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4881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330B7C4-C6E7-CB44-A568-FDF1AEDF392A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8F36839E-7B32-1B49-9958-5DD181ED7E93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208800-EB23-CE46-BF9E-1565683611E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08606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304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D9FB2F-A1D5-384C-811E-668E22B26F13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591E5D8-3548-E740-929E-96C26265BF55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4BF-F029-294D-A5D4-673B38B2D3A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610773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1902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48EB6-C78E-2140-8FD1-58B2DDCFFFF1}"/>
              </a:ext>
            </a:extLst>
          </p:cNvPr>
          <p:cNvSpPr txBox="1"/>
          <p:nvPr/>
        </p:nvSpPr>
        <p:spPr>
          <a:xfrm>
            <a:off x="5012825" y="1446723"/>
            <a:ext cx="441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 sequence of hidden states, given a sequence of observations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2F54B27-88CF-7F4B-B4AF-4463BCA9A72A}"/>
              </a:ext>
            </a:extLst>
          </p:cNvPr>
          <p:cNvSpPr/>
          <p:nvPr/>
        </p:nvSpPr>
        <p:spPr>
          <a:xfrm>
            <a:off x="4352544" y="775650"/>
            <a:ext cx="975360" cy="711774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DA8B9-C020-C840-AAEF-7A66A7CB40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3779477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3840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CC8D7-36CF-0246-9E03-01575174B8C2}"/>
              </a:ext>
            </a:extLst>
          </p:cNvPr>
          <p:cNvSpPr txBox="1"/>
          <p:nvPr/>
        </p:nvSpPr>
        <p:spPr>
          <a:xfrm>
            <a:off x="120743" y="3429000"/>
            <a:ext cx="160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75FDC0-A19C-6847-BA63-4DB64CC310EE}"/>
              </a:ext>
            </a:extLst>
          </p:cNvPr>
          <p:cNvSpPr/>
          <p:nvPr/>
        </p:nvSpPr>
        <p:spPr>
          <a:xfrm flipH="1">
            <a:off x="924479" y="291353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81CE4-BD90-1844-A713-4BD36A292E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</p:spTree>
    <p:extLst>
      <p:ext uri="{BB962C8B-B14F-4D97-AF65-F5344CB8AC3E}">
        <p14:creationId xmlns:p14="http://schemas.microsoft.com/office/powerpoint/2010/main" val="113888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50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2684206" y="2477728"/>
            <a:ext cx="5294671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2544448" y="4700231"/>
            <a:ext cx="5294671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5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 animBg="1"/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520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8E6BE-E674-7649-8345-7473073A576F}"/>
              </a:ext>
            </a:extLst>
          </p:cNvPr>
          <p:cNvSpPr txBox="1"/>
          <p:nvPr/>
        </p:nvSpPr>
        <p:spPr>
          <a:xfrm>
            <a:off x="120743" y="34290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depends on the current state only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332A72D-3D5C-734D-A534-CB7359331497}"/>
              </a:ext>
            </a:extLst>
          </p:cNvPr>
          <p:cNvSpPr/>
          <p:nvPr/>
        </p:nvSpPr>
        <p:spPr>
          <a:xfrm rot="2242079" flipH="1">
            <a:off x="1740712" y="4183052"/>
            <a:ext cx="1607472" cy="584775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48722-CF7C-DC42-BE82-0D83B72C6191}"/>
              </a:ext>
            </a:extLst>
          </p:cNvPr>
          <p:cNvSpPr txBox="1"/>
          <p:nvPr/>
        </p:nvSpPr>
        <p:spPr>
          <a:xfrm>
            <a:off x="404208" y="5213857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state depends on the current state only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81AB0-CDC3-244E-A160-B29677AD40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9AB001-3258-4941-8CF9-0139A8AB3B6E}"/>
              </a:ext>
            </a:extLst>
          </p:cNvPr>
          <p:cNvSpPr/>
          <p:nvPr/>
        </p:nvSpPr>
        <p:spPr>
          <a:xfrm>
            <a:off x="4675239" y="3421626"/>
            <a:ext cx="3864077" cy="98076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B80077-26A4-FB44-B5D3-9B496CFFB967}"/>
              </a:ext>
            </a:extLst>
          </p:cNvPr>
          <p:cNvSpPr/>
          <p:nvPr/>
        </p:nvSpPr>
        <p:spPr>
          <a:xfrm>
            <a:off x="3613354" y="5205873"/>
            <a:ext cx="5100934" cy="49038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AE1788C-8A85-7C4D-9769-E1BA8FD0B546}"/>
              </a:ext>
            </a:extLst>
          </p:cNvPr>
          <p:cNvSpPr/>
          <p:nvPr/>
        </p:nvSpPr>
        <p:spPr>
          <a:xfrm rot="18613450" flipH="1" flipV="1">
            <a:off x="2039739" y="5556736"/>
            <a:ext cx="1930899" cy="1001598"/>
          </a:xfrm>
          <a:custGeom>
            <a:avLst/>
            <a:gdLst>
              <a:gd name="connsiteX0" fmla="*/ 975360 w 975360"/>
              <a:gd name="connsiteY0" fmla="*/ 711774 h 711774"/>
              <a:gd name="connsiteX1" fmla="*/ 573024 w 975360"/>
              <a:gd name="connsiteY1" fmla="*/ 89982 h 711774"/>
              <a:gd name="connsiteX2" fmla="*/ 0 w 975360"/>
              <a:gd name="connsiteY2" fmla="*/ 16830 h 71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711774">
                <a:moveTo>
                  <a:pt x="975360" y="711774"/>
                </a:moveTo>
                <a:cubicBezTo>
                  <a:pt x="855472" y="458790"/>
                  <a:pt x="735584" y="205806"/>
                  <a:pt x="573024" y="89982"/>
                </a:cubicBezTo>
                <a:cubicBezTo>
                  <a:pt x="410464" y="-25842"/>
                  <a:pt x="205232" y="-4506"/>
                  <a:pt x="0" y="16830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54550F-150A-DB47-B747-1524B52E672D}"/>
                  </a:ext>
                </a:extLst>
              </p:cNvPr>
              <p:cNvSpPr txBox="1"/>
              <p:nvPr/>
            </p:nvSpPr>
            <p:spPr>
              <a:xfrm>
                <a:off x="-2669502" y="1312818"/>
                <a:ext cx="3290068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lang="en-US" sz="2400" baseline="-25000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1:n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lang="en-US" sz="2400" dirty="0">
                    <a:solidFill>
                      <a:srgbClr val="C00000"/>
                    </a:solidFill>
                    <a:latin typeface="Calibri" panose="020F0502020204030204"/>
                  </a:rPr>
                  <a:t>M</a:t>
                </a:r>
                <a:r>
                  <a:rPr lang="en-US" sz="2400" baseline="-25000" dirty="0">
                    <a:solidFill>
                      <a:srgbClr val="C00000"/>
                    </a:solidFill>
                    <a:latin typeface="Calibri" panose="020F0502020204030204"/>
                  </a:rPr>
                  <a:t>1:n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54550F-150A-DB47-B747-1524B52E6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9502" y="1312818"/>
                <a:ext cx="3290068" cy="690382"/>
              </a:xfrm>
              <a:prstGeom prst="rect">
                <a:avLst/>
              </a:prstGeom>
              <a:blipFill>
                <a:blip r:embed="rId5"/>
                <a:stretch>
                  <a:fillRect l="-269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1D39AC-3354-0A10-BAD2-326967D91007}"/>
                  </a:ext>
                </a:extLst>
              </p:cNvPr>
              <p:cNvSpPr txBox="1"/>
              <p:nvPr/>
            </p:nvSpPr>
            <p:spPr>
              <a:xfrm>
                <a:off x="-2669502" y="2152414"/>
                <a:ext cx="1773562" cy="731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S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1: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>
                                <a:solidFill>
                                  <a:schemeClr val="tx1"/>
                                </a:solidFill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C00000"/>
                                </a:solidFill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C00000"/>
                                </a:solidFill>
                              </a:rPr>
                              <m:t>1:</m:t>
                            </m:r>
                            <m:r>
                              <m:rPr>
                                <m:nor/>
                              </m:rPr>
                              <a:rPr lang="en-US" sz="2400" baseline="-25000" dirty="0">
                                <a:solidFill>
                                  <a:srgbClr val="C00000"/>
                                </a:solidFill>
                              </a:rPr>
                              <m:t>n</m:t>
                            </m:r>
                          </m:e>
                        </m:d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C0000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C00000"/>
                            </a:solidFill>
                          </a:rPr>
                          <m:t>1: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C00000"/>
                            </a:solidFill>
                          </a:rPr>
                          <m:t>n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1D39AC-3354-0A10-BAD2-326967D91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69502" y="2152414"/>
                <a:ext cx="1773562" cy="731162"/>
              </a:xfrm>
              <a:prstGeom prst="rect">
                <a:avLst/>
              </a:prstGeom>
              <a:blipFill>
                <a:blip r:embed="rId6"/>
                <a:stretch>
                  <a:fillRect l="-496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7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DFE44-0717-AB45-8C5F-3128B495B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2423" y="584775"/>
            <a:ext cx="6607369" cy="6273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FFC0D9-AB48-A640-AE7E-50F29F2C7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Definition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1AA39-7064-4C4F-8259-04FD4E5194B1}"/>
              </a:ext>
            </a:extLst>
          </p:cNvPr>
          <p:cNvSpPr txBox="1"/>
          <p:nvPr/>
        </p:nvSpPr>
        <p:spPr>
          <a:xfrm>
            <a:off x="0" y="3305888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N hidden states and a sequence of T observations,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combinations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530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2155B-73FB-BB4A-B3F3-2BF161475DE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 solved by HMM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6B4BD4-E6F7-9948-AFA4-C7841600672A}"/>
              </a:ext>
            </a:extLst>
          </p:cNvPr>
          <p:cNvSpPr txBox="1"/>
          <p:nvPr/>
        </p:nvSpPr>
        <p:spPr>
          <a:xfrm>
            <a:off x="288758" y="1662851"/>
            <a:ext cx="88552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1) Likelihood: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Determine the likelihood of an observation sequence.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17A26-3073-4440-B7FC-D2E8264CCA4E}"/>
              </a:ext>
            </a:extLst>
          </p:cNvPr>
          <p:cNvSpPr txBox="1"/>
          <p:nvPr/>
        </p:nvSpPr>
        <p:spPr>
          <a:xfrm>
            <a:off x="288758" y="2982724"/>
            <a:ext cx="88552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2) Decoding: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sequence, determine the best sequence of hidden states.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4D105-D757-044A-A8EA-C3C815A99744}"/>
              </a:ext>
            </a:extLst>
          </p:cNvPr>
          <p:cNvSpPr txBox="1"/>
          <p:nvPr/>
        </p:nvSpPr>
        <p:spPr>
          <a:xfrm>
            <a:off x="288758" y="4671929"/>
            <a:ext cx="88552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3) Learning: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Given an observation sequence and a sequence of states, learn the HMM parameters: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Transition probabilities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			    ii) Emission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E071-AB4D-A94C-8A4A-2F57020CF151}"/>
              </a:ext>
            </a:extLst>
          </p:cNvPr>
          <p:cNvSpPr txBox="1"/>
          <p:nvPr/>
        </p:nvSpPr>
        <p:spPr>
          <a:xfrm>
            <a:off x="2600266" y="3025170"/>
            <a:ext cx="341407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[Viterbi algorithm]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72465-931D-4847-8D1D-B746BB4DEBCD}"/>
              </a:ext>
            </a:extLst>
          </p:cNvPr>
          <p:cNvSpPr txBox="1"/>
          <p:nvPr/>
        </p:nvSpPr>
        <p:spPr>
          <a:xfrm>
            <a:off x="2471928" y="4296397"/>
            <a:ext cx="5677461" cy="892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[Forward-backward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[Baum-Welch algorithm]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9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8354D-463F-F944-BBFE-D6388F1D81BC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15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0F8AF9-FB8F-5F4A-83ED-EA64DB77C8F9}"/>
              </a:ext>
            </a:extLst>
          </p:cNvPr>
          <p:cNvCxnSpPr>
            <a:cxnSpLocks/>
          </p:cNvCxnSpPr>
          <p:nvPr/>
        </p:nvCxnSpPr>
        <p:spPr>
          <a:xfrm flipH="1">
            <a:off x="2462626" y="4283991"/>
            <a:ext cx="751059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8672B4-C488-4F42-91BC-47CFDBC35B62}"/>
              </a:ext>
            </a:extLst>
          </p:cNvPr>
          <p:cNvSpPr txBox="1"/>
          <p:nvPr/>
        </p:nvSpPr>
        <p:spPr>
          <a:xfrm>
            <a:off x="305856" y="3748126"/>
            <a:ext cx="21567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Arm’s gesture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movement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6B3F9-3964-4843-A315-A551CA18CE2E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20941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10611</TotalTime>
  <Words>1567</Words>
  <Application>Microsoft Macintosh PowerPoint</Application>
  <PresentationFormat>On-screen Show (4:3)</PresentationFormat>
  <Paragraphs>435</Paragraphs>
  <Slides>63</Slides>
  <Notes>28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648</cp:revision>
  <dcterms:created xsi:type="dcterms:W3CDTF">2019-02-13T16:19:48Z</dcterms:created>
  <dcterms:modified xsi:type="dcterms:W3CDTF">2022-10-06T16:22:19Z</dcterms:modified>
</cp:coreProperties>
</file>