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1697" r:id="rId2"/>
    <p:sldId id="1698" r:id="rId3"/>
    <p:sldId id="1506" r:id="rId4"/>
    <p:sldId id="1521" r:id="rId5"/>
    <p:sldId id="1522" r:id="rId6"/>
    <p:sldId id="1507" r:id="rId7"/>
    <p:sldId id="386" r:id="rId8"/>
    <p:sldId id="390" r:id="rId9"/>
    <p:sldId id="349" r:id="rId10"/>
    <p:sldId id="350" r:id="rId11"/>
    <p:sldId id="351" r:id="rId12"/>
    <p:sldId id="352" r:id="rId13"/>
    <p:sldId id="388" r:id="rId14"/>
    <p:sldId id="1473" r:id="rId15"/>
    <p:sldId id="1489" r:id="rId16"/>
    <p:sldId id="1474" r:id="rId17"/>
    <p:sldId id="1520" r:id="rId18"/>
    <p:sldId id="1511" r:id="rId19"/>
    <p:sldId id="1512" r:id="rId20"/>
    <p:sldId id="1513" r:id="rId21"/>
    <p:sldId id="1514" r:id="rId22"/>
    <p:sldId id="1515" r:id="rId23"/>
    <p:sldId id="1516" r:id="rId24"/>
    <p:sldId id="1487" r:id="rId25"/>
    <p:sldId id="1488" r:id="rId26"/>
    <p:sldId id="151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8"/>
    <a:srgbClr val="FFE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56"/>
    <p:restoredTop sz="81293"/>
  </p:normalViewPr>
  <p:slideViewPr>
    <p:cSldViewPr snapToGrid="0" snapToObjects="1" showGuides="1">
      <p:cViewPr varScale="1">
        <p:scale>
          <a:sx n="98" d="100"/>
          <a:sy n="98" d="100"/>
        </p:scale>
        <p:origin x="1960" y="192"/>
      </p:cViewPr>
      <p:guideLst>
        <p:guide orient="horz" pos="2136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804FE-524B-1740-88E7-08E54D6B9F9A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1AF78-9C63-2C46-9D2F-C9E87719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4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F534F046-227B-0E48-A4A3-25D1755ECE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0058B5-984D-AE4A-9E84-5C5E8BDA4FB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9BC04F71-E2DC-E847-8A28-38C90DBF6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0760CDA-4555-5343-AACE-FF32C9103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64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E0114-E855-B742-9744-6505CFC20F9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3766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E0114-E855-B742-9744-6505CFC20F9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051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E0114-E855-B742-9744-6505CFC20F9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6089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E0114-E855-B742-9744-6505CFC20F9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2987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0C10D2E1-8B51-D94C-8A98-3A7A14BAB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E0114-E855-B742-9744-6505CFC20F9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704B6-89CB-7041-B0EF-22E9EA8E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D8881D0-202D-C147-93DB-319D3078E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2272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www.davidsbatista.net</a:t>
            </a:r>
            <a:r>
              <a:rPr lang="en-US" dirty="0"/>
              <a:t>/assets/documents/posts/2017-11-11-hmm_viterbi_mini_example.pdf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7A015E-1142-2B43-9F9E-C09CF067BC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07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2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8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8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1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4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5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0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4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0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0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F2CAD-3A65-C24F-8C6E-53483CFF24C0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8DE9A-9F1E-E241-AE61-67432D23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6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3E69D-A04A-E246-A3C0-46ACBE637F13}"/>
              </a:ext>
            </a:extLst>
          </p:cNvPr>
          <p:cNvSpPr txBox="1"/>
          <p:nvPr/>
        </p:nvSpPr>
        <p:spPr>
          <a:xfrm>
            <a:off x="0" y="1407876"/>
            <a:ext cx="91440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Wireless and Mobile Systems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for the IoT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9A777-E05F-7845-9662-C68BAC3FB0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 flipH="1">
            <a:off x="5384" y="0"/>
            <a:ext cx="1996901" cy="1343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53C1DA-861C-2241-9F85-B898F75433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69" y="0"/>
            <a:ext cx="2025254" cy="1343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993C2-906B-BD4B-88DC-A2BAB6517D3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14" y="0"/>
            <a:ext cx="2034226" cy="1343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CEA7FB-EFFD-3B44-A86A-C7A6164C567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8635" y="5504228"/>
            <a:ext cx="1815365" cy="1352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88B0C-5D03-394B-847E-43453356004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" y="5508662"/>
            <a:ext cx="1996901" cy="1347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2AA96E-EE2B-D34B-A660-D55D6C8AEC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30000"/>
          </a:blip>
          <a:srcRect l="14066" r="9796"/>
          <a:stretch/>
        </p:blipFill>
        <p:spPr>
          <a:xfrm>
            <a:off x="2393114" y="5504805"/>
            <a:ext cx="2040047" cy="13514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7A88D3-319C-0044-946E-22EE76012E8F}"/>
              </a:ext>
            </a:extLst>
          </p:cNvPr>
          <p:cNvSpPr txBox="1"/>
          <p:nvPr/>
        </p:nvSpPr>
        <p:spPr>
          <a:xfrm>
            <a:off x="150222" y="4407636"/>
            <a:ext cx="884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9E4994-D17B-DE4F-B6E9-C809FAE2AB67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0000"/>
          </a:blip>
          <a:stretch>
            <a:fillRect/>
          </a:stretch>
        </p:blipFill>
        <p:spPr>
          <a:xfrm>
            <a:off x="4823990" y="5494159"/>
            <a:ext cx="2113815" cy="13621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7C3A76-2BF2-5445-A080-643468C5D89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0000"/>
          </a:blip>
          <a:stretch>
            <a:fillRect/>
          </a:stretch>
        </p:blipFill>
        <p:spPr>
          <a:xfrm flipH="1">
            <a:off x="6906351" y="0"/>
            <a:ext cx="2237649" cy="13638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2A5218-ECBB-384E-A052-6B47A9781DD5}"/>
              </a:ext>
            </a:extLst>
          </p:cNvPr>
          <p:cNvSpPr txBox="1"/>
          <p:nvPr/>
        </p:nvSpPr>
        <p:spPr>
          <a:xfrm>
            <a:off x="1950728" y="4827447"/>
            <a:ext cx="5262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Tu-Th 12:30-1:45pm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CSI 3120 (temporary location CSI 2118)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87E29F-DE24-354C-A014-C78EAA4875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22" y="4664614"/>
            <a:ext cx="2189001" cy="7603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6BF136-A7BB-C241-B057-D88B7C55BFF6}"/>
              </a:ext>
            </a:extLst>
          </p:cNvPr>
          <p:cNvSpPr txBox="1"/>
          <p:nvPr/>
        </p:nvSpPr>
        <p:spPr>
          <a:xfrm>
            <a:off x="2719137" y="2592390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CMSC 715 : Fall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B06B0-D0CA-5EB4-5D76-94D800BCF72C}"/>
              </a:ext>
            </a:extLst>
          </p:cNvPr>
          <p:cNvSpPr txBox="1"/>
          <p:nvPr/>
        </p:nvSpPr>
        <p:spPr>
          <a:xfrm>
            <a:off x="0" y="35082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Lecture </a:t>
            </a:r>
            <a:r>
              <a:rPr lang="en-US" sz="2400" b="1" dirty="0">
                <a:solidFill>
                  <a:srgbClr val="4472C4">
                    <a:lumMod val="75000"/>
                  </a:srgbClr>
                </a:solidFill>
                <a:latin typeface="Lucida Bright" panose="02040602050505020304" pitchFamily="18" charset="77"/>
              </a:rPr>
              <a:t>3.2: Machine Learning for IoT</a:t>
            </a:r>
          </a:p>
        </p:txBody>
      </p:sp>
    </p:spTree>
    <p:extLst>
      <p:ext uri="{BB962C8B-B14F-4D97-AF65-F5344CB8AC3E}">
        <p14:creationId xmlns:p14="http://schemas.microsoft.com/office/powerpoint/2010/main" val="337153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DFF025-1187-CF4A-A047-B95C49EE9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rgbClr val="FF7E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4252" y="1887890"/>
            <a:ext cx="5677705" cy="2159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1FD198-16A7-EE4A-BE35-F7123CF461EE}"/>
              </a:ext>
            </a:extLst>
          </p:cNvPr>
          <p:cNvSpPr txBox="1"/>
          <p:nvPr/>
        </p:nvSpPr>
        <p:spPr>
          <a:xfrm>
            <a:off x="170431" y="939259"/>
            <a:ext cx="747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Probability of a given observation/measurement sequence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8B2B2AA-E5C4-914B-92FF-28C7D0BEA41E}"/>
              </a:ext>
            </a:extLst>
          </p:cNvPr>
          <p:cNvSpPr/>
          <p:nvPr/>
        </p:nvSpPr>
        <p:spPr>
          <a:xfrm rot="17105787" flipH="1">
            <a:off x="1341601" y="1334071"/>
            <a:ext cx="599292" cy="963168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FDAA3-5727-4549-AF8A-6DF52378ADE4}"/>
              </a:ext>
            </a:extLst>
          </p:cNvPr>
          <p:cNvSpPr txBox="1"/>
          <p:nvPr/>
        </p:nvSpPr>
        <p:spPr>
          <a:xfrm>
            <a:off x="496135" y="4118492"/>
            <a:ext cx="229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Marginal probability rule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BA1F095-020C-0B44-A872-03830EA6551A}"/>
              </a:ext>
            </a:extLst>
          </p:cNvPr>
          <p:cNvSpPr/>
          <p:nvPr/>
        </p:nvSpPr>
        <p:spPr>
          <a:xfrm rot="18613450" flipH="1" flipV="1">
            <a:off x="2088507" y="3988750"/>
            <a:ext cx="1930899" cy="1001598"/>
          </a:xfrm>
          <a:custGeom>
            <a:avLst/>
            <a:gdLst>
              <a:gd name="connsiteX0" fmla="*/ 975360 w 975360"/>
              <a:gd name="connsiteY0" fmla="*/ 711774 h 711774"/>
              <a:gd name="connsiteX1" fmla="*/ 573024 w 975360"/>
              <a:gd name="connsiteY1" fmla="*/ 89982 h 711774"/>
              <a:gd name="connsiteX2" fmla="*/ 0 w 975360"/>
              <a:gd name="connsiteY2" fmla="*/ 16830 h 71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711774">
                <a:moveTo>
                  <a:pt x="975360" y="711774"/>
                </a:moveTo>
                <a:cubicBezTo>
                  <a:pt x="855472" y="458790"/>
                  <a:pt x="735584" y="205806"/>
                  <a:pt x="573024" y="89982"/>
                </a:cubicBezTo>
                <a:cubicBezTo>
                  <a:pt x="410464" y="-25842"/>
                  <a:pt x="205232" y="-4506"/>
                  <a:pt x="0" y="1683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6CF64-E7E2-9F43-A34D-5160B78E3D7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Hidden Markov Model: Definition</a:t>
            </a:r>
          </a:p>
        </p:txBody>
      </p:sp>
    </p:spTree>
    <p:extLst>
      <p:ext uri="{BB962C8B-B14F-4D97-AF65-F5344CB8AC3E}">
        <p14:creationId xmlns:p14="http://schemas.microsoft.com/office/powerpoint/2010/main" val="253690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DFF025-1187-CF4A-A047-B95C49EE9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rgbClr val="FF7E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4252" y="1887890"/>
            <a:ext cx="5677705" cy="2159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1FD198-16A7-EE4A-BE35-F7123CF461EE}"/>
              </a:ext>
            </a:extLst>
          </p:cNvPr>
          <p:cNvSpPr txBox="1"/>
          <p:nvPr/>
        </p:nvSpPr>
        <p:spPr>
          <a:xfrm>
            <a:off x="170431" y="939259"/>
            <a:ext cx="747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Probability of a given observation/measurement sequence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8B2B2AA-E5C4-914B-92FF-28C7D0BEA41E}"/>
              </a:ext>
            </a:extLst>
          </p:cNvPr>
          <p:cNvSpPr/>
          <p:nvPr/>
        </p:nvSpPr>
        <p:spPr>
          <a:xfrm rot="17105787" flipH="1">
            <a:off x="1341601" y="1334071"/>
            <a:ext cx="599292" cy="963168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AFEB8-7722-0043-8D85-262E2255DF82}"/>
              </a:ext>
            </a:extLst>
          </p:cNvPr>
          <p:cNvSpPr txBox="1"/>
          <p:nvPr/>
        </p:nvSpPr>
        <p:spPr>
          <a:xfrm>
            <a:off x="481327" y="5116515"/>
            <a:ext cx="3944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Summation over all possible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combinations of hidden states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0A2600B-E3D6-5045-ABA1-D8B7DF4A2C98}"/>
              </a:ext>
            </a:extLst>
          </p:cNvPr>
          <p:cNvSpPr/>
          <p:nvPr/>
        </p:nvSpPr>
        <p:spPr>
          <a:xfrm rot="11723841" flipH="1">
            <a:off x="2657241" y="4028834"/>
            <a:ext cx="805095" cy="1212328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2E31F-20F2-C243-96C3-6542894C7ADC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Hidden Markov Model: Definition</a:t>
            </a:r>
          </a:p>
        </p:txBody>
      </p:sp>
    </p:spTree>
    <p:extLst>
      <p:ext uri="{BB962C8B-B14F-4D97-AF65-F5344CB8AC3E}">
        <p14:creationId xmlns:p14="http://schemas.microsoft.com/office/powerpoint/2010/main" val="2325779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DFF025-1187-CF4A-A047-B95C49EE9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rgbClr val="FF7E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4252" y="1887890"/>
            <a:ext cx="5677705" cy="2159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1FD198-16A7-EE4A-BE35-F7123CF461EE}"/>
              </a:ext>
            </a:extLst>
          </p:cNvPr>
          <p:cNvSpPr txBox="1"/>
          <p:nvPr/>
        </p:nvSpPr>
        <p:spPr>
          <a:xfrm>
            <a:off x="170431" y="939259"/>
            <a:ext cx="747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Probability of a given observation/measurement sequence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8B2B2AA-E5C4-914B-92FF-28C7D0BEA41E}"/>
              </a:ext>
            </a:extLst>
          </p:cNvPr>
          <p:cNvSpPr/>
          <p:nvPr/>
        </p:nvSpPr>
        <p:spPr>
          <a:xfrm rot="17105787" flipH="1">
            <a:off x="1341601" y="1334071"/>
            <a:ext cx="599292" cy="963168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AFEB8-7722-0043-8D85-262E2255DF82}"/>
              </a:ext>
            </a:extLst>
          </p:cNvPr>
          <p:cNvSpPr txBox="1"/>
          <p:nvPr/>
        </p:nvSpPr>
        <p:spPr>
          <a:xfrm>
            <a:off x="481327" y="5116515"/>
            <a:ext cx="3944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Summation over all possible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combinations of hidden states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0A2600B-E3D6-5045-ABA1-D8B7DF4A2C98}"/>
              </a:ext>
            </a:extLst>
          </p:cNvPr>
          <p:cNvSpPr/>
          <p:nvPr/>
        </p:nvSpPr>
        <p:spPr>
          <a:xfrm rot="11723841" flipH="1">
            <a:off x="2657241" y="4028834"/>
            <a:ext cx="805095" cy="1212328"/>
          </a:xfrm>
          <a:custGeom>
            <a:avLst/>
            <a:gdLst>
              <a:gd name="connsiteX0" fmla="*/ 0 w 792480"/>
              <a:gd name="connsiteY0" fmla="*/ 0 h 963168"/>
              <a:gd name="connsiteX1" fmla="*/ 243840 w 792480"/>
              <a:gd name="connsiteY1" fmla="*/ 463296 h 963168"/>
              <a:gd name="connsiteX2" fmla="*/ 451104 w 792480"/>
              <a:gd name="connsiteY2" fmla="*/ 73152 h 963168"/>
              <a:gd name="connsiteX3" fmla="*/ 792480 w 792480"/>
              <a:gd name="connsiteY3" fmla="*/ 963168 h 96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" h="963168">
                <a:moveTo>
                  <a:pt x="0" y="0"/>
                </a:moveTo>
                <a:cubicBezTo>
                  <a:pt x="84328" y="225552"/>
                  <a:pt x="168656" y="451104"/>
                  <a:pt x="243840" y="463296"/>
                </a:cubicBezTo>
                <a:cubicBezTo>
                  <a:pt x="319024" y="475488"/>
                  <a:pt x="359664" y="-10160"/>
                  <a:pt x="451104" y="73152"/>
                </a:cubicBezTo>
                <a:cubicBezTo>
                  <a:pt x="542544" y="156464"/>
                  <a:pt x="667512" y="559816"/>
                  <a:pt x="792480" y="963168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6D7292-9F3C-D040-800E-5E92CAD511E5}"/>
              </a:ext>
            </a:extLst>
          </p:cNvPr>
          <p:cNvSpPr txBox="1"/>
          <p:nvPr/>
        </p:nvSpPr>
        <p:spPr>
          <a:xfrm>
            <a:off x="1098241" y="6017500"/>
            <a:ext cx="6919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N hidden states and a sequence of T observations,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combinations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381C82-33C1-B64B-8A84-2EF2227DB36D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Hidden Markov Model: Definition</a:t>
            </a:r>
          </a:p>
        </p:txBody>
      </p:sp>
    </p:spTree>
    <p:extLst>
      <p:ext uri="{BB962C8B-B14F-4D97-AF65-F5344CB8AC3E}">
        <p14:creationId xmlns:p14="http://schemas.microsoft.com/office/powerpoint/2010/main" val="258366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1FD198-16A7-EE4A-BE35-F7123CF461EE}"/>
              </a:ext>
            </a:extLst>
          </p:cNvPr>
          <p:cNvSpPr txBox="1"/>
          <p:nvPr/>
        </p:nvSpPr>
        <p:spPr>
          <a:xfrm>
            <a:off x="1084831" y="2060923"/>
            <a:ext cx="4845237" cy="1318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Forward-backward algorithm.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Viterbi algorithm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381C82-33C1-B64B-8A84-2EF2227DB36D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Hidden Markov Model: Definition</a:t>
            </a:r>
          </a:p>
        </p:txBody>
      </p:sp>
    </p:spTree>
    <p:extLst>
      <p:ext uri="{BB962C8B-B14F-4D97-AF65-F5344CB8AC3E}">
        <p14:creationId xmlns:p14="http://schemas.microsoft.com/office/powerpoint/2010/main" val="3933806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32155B-73FB-BB4A-B3F3-2BF161475DEC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Problems solved by HMM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B4BD4-E6F7-9948-AFA4-C7841600672A}"/>
              </a:ext>
            </a:extLst>
          </p:cNvPr>
          <p:cNvSpPr txBox="1"/>
          <p:nvPr/>
        </p:nvSpPr>
        <p:spPr>
          <a:xfrm>
            <a:off x="288758" y="1662851"/>
            <a:ext cx="88552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1) Likelihood: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Determine the likelihood of an observation sequence.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617A26-3073-4440-B7FC-D2E8264CCA4E}"/>
              </a:ext>
            </a:extLst>
          </p:cNvPr>
          <p:cNvSpPr txBox="1"/>
          <p:nvPr/>
        </p:nvSpPr>
        <p:spPr>
          <a:xfrm>
            <a:off x="288758" y="2982724"/>
            <a:ext cx="88552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2) Decoding: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Given an observation sequence, determine the best sequence of hidden states.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4D105-D757-044A-A8EA-C3C815A99744}"/>
              </a:ext>
            </a:extLst>
          </p:cNvPr>
          <p:cNvSpPr txBox="1"/>
          <p:nvPr/>
        </p:nvSpPr>
        <p:spPr>
          <a:xfrm>
            <a:off x="288758" y="4671929"/>
            <a:ext cx="885524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3) Learning: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Given an observation sequence and a sequence of states, learn the HMM parameters: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			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) Transition probabilities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			    ii) Emission probabilities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DE071-AB4D-A94C-8A4A-2F57020CF151}"/>
              </a:ext>
            </a:extLst>
          </p:cNvPr>
          <p:cNvSpPr txBox="1"/>
          <p:nvPr/>
        </p:nvSpPr>
        <p:spPr>
          <a:xfrm>
            <a:off x="2600266" y="3025170"/>
            <a:ext cx="341407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[Viterbi algorithm]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72465-931D-4847-8D1D-B746BB4DEBCD}"/>
              </a:ext>
            </a:extLst>
          </p:cNvPr>
          <p:cNvSpPr txBox="1"/>
          <p:nvPr/>
        </p:nvSpPr>
        <p:spPr>
          <a:xfrm>
            <a:off x="2471928" y="4296397"/>
            <a:ext cx="5677461" cy="892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[Forward-backward algorithm]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[Baum-Welch algorithm]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9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32155B-73FB-BB4A-B3F3-2BF161475DEC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Problems solved by HMM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B4BD4-E6F7-9948-AFA4-C7841600672A}"/>
              </a:ext>
            </a:extLst>
          </p:cNvPr>
          <p:cNvSpPr txBox="1"/>
          <p:nvPr/>
        </p:nvSpPr>
        <p:spPr>
          <a:xfrm>
            <a:off x="288758" y="1662851"/>
            <a:ext cx="88552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1) Likelihood: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Determine the likelihood of an observation sequence.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617A26-3073-4440-B7FC-D2E8264CCA4E}"/>
              </a:ext>
            </a:extLst>
          </p:cNvPr>
          <p:cNvSpPr txBox="1"/>
          <p:nvPr/>
        </p:nvSpPr>
        <p:spPr>
          <a:xfrm>
            <a:off x="288758" y="2982724"/>
            <a:ext cx="88552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2) Decoding: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Given an observation sequence, determine the best sequence of hidden states.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4D105-D757-044A-A8EA-C3C815A99744}"/>
              </a:ext>
            </a:extLst>
          </p:cNvPr>
          <p:cNvSpPr txBox="1"/>
          <p:nvPr/>
        </p:nvSpPr>
        <p:spPr>
          <a:xfrm>
            <a:off x="288758" y="4671929"/>
            <a:ext cx="885524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3) Learning: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Given an observation sequence and a sequence of states, learn the HMM parameters: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				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) Transition probabilities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			    ii) Emission probabilities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DE071-AB4D-A94C-8A4A-2F57020CF151}"/>
              </a:ext>
            </a:extLst>
          </p:cNvPr>
          <p:cNvSpPr txBox="1"/>
          <p:nvPr/>
        </p:nvSpPr>
        <p:spPr>
          <a:xfrm>
            <a:off x="2600266" y="3025170"/>
            <a:ext cx="341407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[Viterbi algorithm]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72465-931D-4847-8D1D-B746BB4DEBCD}"/>
              </a:ext>
            </a:extLst>
          </p:cNvPr>
          <p:cNvSpPr txBox="1"/>
          <p:nvPr/>
        </p:nvSpPr>
        <p:spPr>
          <a:xfrm>
            <a:off x="2471928" y="4296397"/>
            <a:ext cx="5677461" cy="892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[Forward-backward algorithm]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[Baum-Welch algorithm]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Lucida Bright" panose="02040602050505020304" pitchFamily="18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50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7285D3-D228-7843-BB2A-5F49E77D54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76" t="10467" r="16448" b="35977"/>
          <a:stretch/>
        </p:blipFill>
        <p:spPr>
          <a:xfrm>
            <a:off x="2017490" y="943011"/>
            <a:ext cx="4882457" cy="3969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6B2D01-AC37-D344-ABEE-8219D3835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0618" y="2156393"/>
            <a:ext cx="1831783" cy="2545214"/>
          </a:xfrm>
          <a:prstGeom prst="rect">
            <a:avLst/>
          </a:prstGeom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DBE8CE23-EE0A-8B4B-B368-F8EF0AB1CC45}"/>
              </a:ext>
            </a:extLst>
          </p:cNvPr>
          <p:cNvSpPr/>
          <p:nvPr/>
        </p:nvSpPr>
        <p:spPr>
          <a:xfrm rot="5400000">
            <a:off x="5702968" y="1631108"/>
            <a:ext cx="1367393" cy="1479688"/>
          </a:xfrm>
          <a:prstGeom prst="triangle">
            <a:avLst>
              <a:gd name="adj" fmla="val 51099"/>
            </a:avLst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3ED57A-D4CA-B94A-9889-00C084FE0054}"/>
              </a:ext>
            </a:extLst>
          </p:cNvPr>
          <p:cNvGrpSpPr/>
          <p:nvPr/>
        </p:nvGrpSpPr>
        <p:grpSpPr>
          <a:xfrm>
            <a:off x="6494540" y="5672645"/>
            <a:ext cx="941393" cy="942127"/>
            <a:chOff x="1076097" y="5311996"/>
            <a:chExt cx="941393" cy="94212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E594442-8C04-5549-9212-380651AC890E}"/>
                </a:ext>
              </a:extLst>
            </p:cNvPr>
            <p:cNvSpPr/>
            <p:nvPr/>
          </p:nvSpPr>
          <p:spPr>
            <a:xfrm>
              <a:off x="1076097" y="5311996"/>
              <a:ext cx="941393" cy="942127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979503-CBEE-A44E-9BFF-940A7D3568BA}"/>
                </a:ext>
              </a:extLst>
            </p:cNvPr>
            <p:cNvSpPr txBox="1"/>
            <p:nvPr/>
          </p:nvSpPr>
          <p:spPr>
            <a:xfrm>
              <a:off x="1108181" y="5536184"/>
              <a:ext cx="880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77"/>
                  <a:ea typeface="+mn-ea"/>
                  <a:cs typeface="+mn-cs"/>
                </a:rPr>
                <a:t>Near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626907-2738-0542-8144-82198B5F0169}"/>
              </a:ext>
            </a:extLst>
          </p:cNvPr>
          <p:cNvGrpSpPr/>
          <p:nvPr/>
        </p:nvGrpSpPr>
        <p:grpSpPr>
          <a:xfrm>
            <a:off x="7840462" y="5656601"/>
            <a:ext cx="941393" cy="942127"/>
            <a:chOff x="1076097" y="5311996"/>
            <a:chExt cx="941393" cy="94212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C2D6633-A542-7E48-8DC3-4F68CAA9945F}"/>
                </a:ext>
              </a:extLst>
            </p:cNvPr>
            <p:cNvSpPr/>
            <p:nvPr/>
          </p:nvSpPr>
          <p:spPr>
            <a:xfrm>
              <a:off x="1076097" y="5311996"/>
              <a:ext cx="941393" cy="942127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FE2B53-A1BB-8A4C-8123-6688076B0F49}"/>
                </a:ext>
              </a:extLst>
            </p:cNvPr>
            <p:cNvSpPr txBox="1"/>
            <p:nvPr/>
          </p:nvSpPr>
          <p:spPr>
            <a:xfrm>
              <a:off x="1220475" y="5536184"/>
              <a:ext cx="6543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77"/>
                  <a:ea typeface="+mn-ea"/>
                  <a:cs typeface="+mn-cs"/>
                </a:rPr>
                <a:t>Far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469B6E2-D261-DC4B-9DFB-676E6006CDEC}"/>
              </a:ext>
            </a:extLst>
          </p:cNvPr>
          <p:cNvSpPr txBox="1"/>
          <p:nvPr/>
        </p:nvSpPr>
        <p:spPr>
          <a:xfrm>
            <a:off x="5769863" y="5028145"/>
            <a:ext cx="2576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Observations: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913E5F-DE1E-224A-A5AA-795B0F11DDA6}"/>
              </a:ext>
            </a:extLst>
          </p:cNvPr>
          <p:cNvGrpSpPr/>
          <p:nvPr/>
        </p:nvGrpSpPr>
        <p:grpSpPr>
          <a:xfrm>
            <a:off x="1076097" y="5672645"/>
            <a:ext cx="941393" cy="942127"/>
            <a:chOff x="1076097" y="5311996"/>
            <a:chExt cx="941393" cy="94212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0E0AC59-ECAB-844A-ABD6-F77C994EC25F}"/>
                </a:ext>
              </a:extLst>
            </p:cNvPr>
            <p:cNvSpPr/>
            <p:nvPr/>
          </p:nvSpPr>
          <p:spPr>
            <a:xfrm>
              <a:off x="1076097" y="5311996"/>
              <a:ext cx="941393" cy="942127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AE30D5-C876-DE41-8ED3-CEAF15CC0AA0}"/>
                </a:ext>
              </a:extLst>
            </p:cNvPr>
            <p:cNvSpPr txBox="1"/>
            <p:nvPr/>
          </p:nvSpPr>
          <p:spPr>
            <a:xfrm>
              <a:off x="1156307" y="5552226"/>
              <a:ext cx="7585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77"/>
                  <a:ea typeface="+mn-ea"/>
                  <a:cs typeface="+mn-cs"/>
                </a:rPr>
                <a:t>Call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290E79-84CD-CD4A-A8F5-723050F11BEC}"/>
              </a:ext>
            </a:extLst>
          </p:cNvPr>
          <p:cNvGrpSpPr/>
          <p:nvPr/>
        </p:nvGrpSpPr>
        <p:grpSpPr>
          <a:xfrm>
            <a:off x="2422019" y="5656601"/>
            <a:ext cx="941393" cy="942127"/>
            <a:chOff x="1076097" y="5311996"/>
            <a:chExt cx="941393" cy="94212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11DCD56-D1F9-9448-891D-31B3E6594CC8}"/>
                </a:ext>
              </a:extLst>
            </p:cNvPr>
            <p:cNvSpPr/>
            <p:nvPr/>
          </p:nvSpPr>
          <p:spPr>
            <a:xfrm>
              <a:off x="1076097" y="5311996"/>
              <a:ext cx="941393" cy="942127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B1982A-828F-9845-8631-4EFCCCC6B896}"/>
                </a:ext>
              </a:extLst>
            </p:cNvPr>
            <p:cNvSpPr txBox="1"/>
            <p:nvPr/>
          </p:nvSpPr>
          <p:spPr>
            <a:xfrm>
              <a:off x="1172349" y="5343680"/>
              <a:ext cx="7585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77"/>
                  <a:ea typeface="+mn-ea"/>
                  <a:cs typeface="+mn-cs"/>
                </a:rPr>
                <a:t>No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Bright" panose="02040602050505020304" pitchFamily="18" charset="77"/>
                  <a:ea typeface="+mn-ea"/>
                  <a:cs typeface="+mn-cs"/>
                </a:rPr>
                <a:t>Call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624620B-FF3A-FB47-A4B6-90D79CC611D2}"/>
              </a:ext>
            </a:extLst>
          </p:cNvPr>
          <p:cNvSpPr txBox="1"/>
          <p:nvPr/>
        </p:nvSpPr>
        <p:spPr>
          <a:xfrm>
            <a:off x="351420" y="5028145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States: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DDCAA9-5302-B749-BF2F-BCE1C9E81C57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simple gesture recognition example</a:t>
            </a:r>
          </a:p>
        </p:txBody>
      </p:sp>
    </p:spTree>
    <p:extLst>
      <p:ext uri="{BB962C8B-B14F-4D97-AF65-F5344CB8AC3E}">
        <p14:creationId xmlns:p14="http://schemas.microsoft.com/office/powerpoint/2010/main" val="257345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FB44D4-7572-D34D-8E14-7910B1B42F04}"/>
              </a:ext>
            </a:extLst>
          </p:cNvPr>
          <p:cNvSpPr txBox="1"/>
          <p:nvPr/>
        </p:nvSpPr>
        <p:spPr>
          <a:xfrm>
            <a:off x="0" y="293145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Extra slides</a:t>
            </a:r>
          </a:p>
          <a:p>
            <a:pPr algn="ctr"/>
            <a:r>
              <a:rPr lang="en-US" sz="2800" dirty="0"/>
              <a:t>(Not taught </a:t>
            </a:r>
            <a:r>
              <a:rPr lang="en-US" sz="2800"/>
              <a:t>in class)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2945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ke-up-word recognition">
            <a:extLst>
              <a:ext uri="{FF2B5EF4-FFF2-40B4-BE49-F238E27FC236}">
                <a16:creationId xmlns:a16="http://schemas.microsoft.com/office/drawing/2014/main" id="{C904D88A-672C-284B-BB70-A82C01C3D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7138"/>
            <a:ext cx="9144000" cy="44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886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 1: Steps to compute the log-Mel spectrogram of a speech signal or sound wave.">
            <a:extLst>
              <a:ext uri="{FF2B5EF4-FFF2-40B4-BE49-F238E27FC236}">
                <a16:creationId xmlns:a16="http://schemas.microsoft.com/office/drawing/2014/main" id="{094D9B71-F4EA-F54F-8DDF-2D0647DB5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8100"/>
            <a:ext cx="78994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66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78900B-66B7-6C10-CEB2-4BB1B443FB51}"/>
              </a:ext>
            </a:extLst>
          </p:cNvPr>
          <p:cNvSpPr txBox="1"/>
          <p:nvPr/>
        </p:nvSpPr>
        <p:spPr>
          <a:xfrm>
            <a:off x="0" y="2155372"/>
            <a:ext cx="9144000" cy="255454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 a team of 2 for Assignment-3 and class project.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Embedded_ML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kit from the TA Nakul by Oct 19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003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F3DC566-B058-1042-9011-57841FC44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7354"/>
            <a:ext cx="9144000" cy="17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84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C68365D-B15B-434E-A56C-B6BBB7B0F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9398"/>
            <a:ext cx="9144000" cy="26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8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D8DD51A-AE72-2447-9CD9-5CBFC0A24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2609"/>
            <a:ext cx="9144000" cy="44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30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D4BF180-1B35-0B40-8865-5BC2DE98F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0" y="1384300"/>
            <a:ext cx="60833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17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F5BFD8-6894-4E48-B820-CCA5BE77B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1854200"/>
            <a:ext cx="5740400" cy="314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43CDD8-5693-1C4E-8E8A-C4DF9CF367A6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Application of HMM and Viterbi Algorithm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0D9B3-4413-5F40-A709-0E97132B027F}"/>
              </a:ext>
            </a:extLst>
          </p:cNvPr>
          <p:cNvSpPr txBox="1"/>
          <p:nvPr/>
        </p:nvSpPr>
        <p:spPr>
          <a:xfrm>
            <a:off x="577516" y="6336632"/>
            <a:ext cx="8147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Ref: 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www.ri.cmu.edu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pub_files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/pub3/yang_jie_1994_1/yang_jie_1994_1.pdf</a:t>
            </a:r>
          </a:p>
        </p:txBody>
      </p:sp>
    </p:spTree>
    <p:extLst>
      <p:ext uri="{BB962C8B-B14F-4D97-AF65-F5344CB8AC3E}">
        <p14:creationId xmlns:p14="http://schemas.microsoft.com/office/powerpoint/2010/main" val="4114966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8601E7-E6F9-484B-8F07-C8B4DB82348D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Application of HMM and Viterbi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6C428-4B39-234D-96BF-4C0E49743550}"/>
              </a:ext>
            </a:extLst>
          </p:cNvPr>
          <p:cNvSpPr txBox="1"/>
          <p:nvPr/>
        </p:nvSpPr>
        <p:spPr>
          <a:xfrm>
            <a:off x="201148" y="996335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Approach: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6B3687-9BAE-4744-BCF8-557F4D3DC1A8}"/>
              </a:ext>
            </a:extLst>
          </p:cNvPr>
          <p:cNvSpPr txBox="1"/>
          <p:nvPr/>
        </p:nvSpPr>
        <p:spPr>
          <a:xfrm>
            <a:off x="1065327" y="1458000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1) Define meaningful gestures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966F9-CCC6-CF44-A820-8FC2FE7ACA29}"/>
              </a:ext>
            </a:extLst>
          </p:cNvPr>
          <p:cNvSpPr txBox="1"/>
          <p:nvPr/>
        </p:nvSpPr>
        <p:spPr>
          <a:xfrm>
            <a:off x="1065327" y="2150497"/>
            <a:ext cx="6886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2) Describe each gesture in terms of an HMM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A71AC-1D0F-234B-8F81-24C220901E81}"/>
              </a:ext>
            </a:extLst>
          </p:cNvPr>
          <p:cNvSpPr txBox="1"/>
          <p:nvPr/>
        </p:nvSpPr>
        <p:spPr>
          <a:xfrm>
            <a:off x="1065327" y="2842994"/>
            <a:ext cx="3106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3) Collect base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65671-A05C-334E-9B96-1CC84E25FFCE}"/>
              </a:ext>
            </a:extLst>
          </p:cNvPr>
          <p:cNvSpPr txBox="1"/>
          <p:nvPr/>
        </p:nvSpPr>
        <p:spPr>
          <a:xfrm>
            <a:off x="1065327" y="3535491"/>
            <a:ext cx="7640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4) Find parameters of the HMM through base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27606-AF54-CA4D-99F7-5F4A75EDEB36}"/>
              </a:ext>
            </a:extLst>
          </p:cNvPr>
          <p:cNvSpPr txBox="1"/>
          <p:nvPr/>
        </p:nvSpPr>
        <p:spPr>
          <a:xfrm>
            <a:off x="1065327" y="4227988"/>
            <a:ext cx="6410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+mn-cs"/>
              </a:rPr>
              <a:t>5) Estimate gestures with the HMM model</a:t>
            </a:r>
          </a:p>
        </p:txBody>
      </p:sp>
    </p:spTree>
    <p:extLst>
      <p:ext uri="{BB962C8B-B14F-4D97-AF65-F5344CB8AC3E}">
        <p14:creationId xmlns:p14="http://schemas.microsoft.com/office/powerpoint/2010/main" val="13516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857DA4-27E3-C24C-AEE0-9C751E0B46DF}"/>
              </a:ext>
            </a:extLst>
          </p:cNvPr>
          <p:cNvSpPr txBox="1"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jonathan-hui.medium.com</a:t>
            </a:r>
            <a:r>
              <a:rPr lang="en-US" dirty="0"/>
              <a:t>/speech-recognition-gmm-hmm-8bb5eff8b196</a:t>
            </a:r>
          </a:p>
        </p:txBody>
      </p:sp>
    </p:spTree>
    <p:extLst>
      <p:ext uri="{BB962C8B-B14F-4D97-AF65-F5344CB8AC3E}">
        <p14:creationId xmlns:p14="http://schemas.microsoft.com/office/powerpoint/2010/main" val="186344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B76FB3-5A28-9047-A1E9-EBFACF8FA8B2}"/>
              </a:ext>
            </a:extLst>
          </p:cNvPr>
          <p:cNvSpPr txBox="1"/>
          <p:nvPr/>
        </p:nvSpPr>
        <p:spPr>
          <a:xfrm>
            <a:off x="154641" y="793377"/>
            <a:ext cx="883471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class project == 30% of the total grade.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Demonstrate your understanding of the core theories and capability to transform them into real-world solutions.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You can pick a project idea from the following list, or may improvise an idea from the list, or may work on your own idea.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Project must conform to the philosophy of this course, "wireless and mobile systems for the IoT."  (Recommend in-person discussions with the instructor to ensure that your project qualifies.)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A7CA6-0C14-8843-B68B-9A95FF5BE15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 project: Rules</a:t>
            </a:r>
          </a:p>
        </p:txBody>
      </p:sp>
    </p:spTree>
    <p:extLst>
      <p:ext uri="{BB962C8B-B14F-4D97-AF65-F5344CB8AC3E}">
        <p14:creationId xmlns:p14="http://schemas.microsoft.com/office/powerpoint/2010/main" val="129143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B76FB3-5A28-9047-A1E9-EBFACF8FA8B2}"/>
              </a:ext>
            </a:extLst>
          </p:cNvPr>
          <p:cNvSpPr txBox="1"/>
          <p:nvPr/>
        </p:nvSpPr>
        <p:spPr>
          <a:xfrm>
            <a:off x="154641" y="1659285"/>
            <a:ext cx="88347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Team of two. Need the instructor's permission for any other team sizes.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More than one team may pick the same project idea, must work independently.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Your final project report should contain no more than six (6) pages, including all figures and references.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A7CA6-0C14-8843-B68B-9A95FF5BE15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 project: Rules</a:t>
            </a:r>
          </a:p>
        </p:txBody>
      </p:sp>
    </p:spTree>
    <p:extLst>
      <p:ext uri="{BB962C8B-B14F-4D97-AF65-F5344CB8AC3E}">
        <p14:creationId xmlns:p14="http://schemas.microsoft.com/office/powerpoint/2010/main" val="396428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B76FB3-5A28-9047-A1E9-EBFACF8FA8B2}"/>
              </a:ext>
            </a:extLst>
          </p:cNvPr>
          <p:cNvSpPr txBox="1"/>
          <p:nvPr/>
        </p:nvSpPr>
        <p:spPr>
          <a:xfrm>
            <a:off x="154641" y="584775"/>
            <a:ext cx="883471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Final project report must contain the following sections: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Introduction (includes an overview of the project and the motivation)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System Design (describes the methods and implementation details)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Evaluation (evaluates the developed system with experimental results and plots)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-- A template is provided.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5% of the project grades as a bonus for submitting a working demo of the project.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Each student will be graded separately.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We can help.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A7CA6-0C14-8843-B68B-9A95FF5BE15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 project: Rules</a:t>
            </a:r>
          </a:p>
        </p:txBody>
      </p:sp>
    </p:spTree>
    <p:extLst>
      <p:ext uri="{BB962C8B-B14F-4D97-AF65-F5344CB8AC3E}">
        <p14:creationId xmlns:p14="http://schemas.microsoft.com/office/powerpoint/2010/main" val="415050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9E63F53-189F-F74D-828E-B0494BFAAC92}"/>
              </a:ext>
            </a:extLst>
          </p:cNvPr>
          <p:cNvSpPr txBox="1"/>
          <p:nvPr/>
        </p:nvSpPr>
        <p:spPr>
          <a:xfrm>
            <a:off x="0" y="2598003"/>
            <a:ext cx="914400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 list of project ideas is given here: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http://</a:t>
            </a:r>
            <a:r>
              <a:rPr lang="en-US" sz="2000" dirty="0" err="1">
                <a:solidFill>
                  <a:schemeClr val="bg1"/>
                </a:solidFill>
              </a:rPr>
              <a:t>www.cs.umd.edu</a:t>
            </a:r>
            <a:r>
              <a:rPr lang="en-US" sz="2000" dirty="0">
                <a:solidFill>
                  <a:schemeClr val="bg1"/>
                </a:solidFill>
              </a:rPr>
              <a:t>/class/fall2022/cmsc715/</a:t>
            </a:r>
            <a:r>
              <a:rPr lang="en-US" sz="2000" dirty="0" err="1">
                <a:solidFill>
                  <a:schemeClr val="bg1"/>
                </a:solidFill>
              </a:rPr>
              <a:t>projectIdeas.html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5BFBC0-16D7-9143-9216-34F8C6D6B21B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 project: Ideas</a:t>
            </a:r>
          </a:p>
        </p:txBody>
      </p:sp>
    </p:spTree>
    <p:extLst>
      <p:ext uri="{BB962C8B-B14F-4D97-AF65-F5344CB8AC3E}">
        <p14:creationId xmlns:p14="http://schemas.microsoft.com/office/powerpoint/2010/main" val="131921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9DF59F4C-7C63-B043-9AFB-5027420928D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Markov Model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2792FE0-0D7D-3243-B6A1-6E03D7BBE5C1}"/>
              </a:ext>
            </a:extLst>
          </p:cNvPr>
          <p:cNvSpPr/>
          <p:nvPr/>
        </p:nvSpPr>
        <p:spPr>
          <a:xfrm>
            <a:off x="2206752" y="2670048"/>
            <a:ext cx="1414272" cy="128016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6479A-12E6-FA45-B5E3-6A4F253ACAB1}"/>
              </a:ext>
            </a:extLst>
          </p:cNvPr>
          <p:cNvSpPr txBox="1"/>
          <p:nvPr/>
        </p:nvSpPr>
        <p:spPr>
          <a:xfrm>
            <a:off x="2414016" y="2962656"/>
            <a:ext cx="10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Sunny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E7EB1D2-783F-744E-BEFC-112E04CFA298}"/>
              </a:ext>
            </a:extLst>
          </p:cNvPr>
          <p:cNvSpPr/>
          <p:nvPr/>
        </p:nvSpPr>
        <p:spPr>
          <a:xfrm>
            <a:off x="5559554" y="2670048"/>
            <a:ext cx="1414272" cy="128016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D5FAF4-3533-E248-AFDF-CBDBA6803126}"/>
              </a:ext>
            </a:extLst>
          </p:cNvPr>
          <p:cNvSpPr txBox="1"/>
          <p:nvPr/>
        </p:nvSpPr>
        <p:spPr>
          <a:xfrm>
            <a:off x="5766818" y="2962656"/>
            <a:ext cx="10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day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6FDA846-9098-7444-AD6C-0B0FA3E01FD3}"/>
              </a:ext>
            </a:extLst>
          </p:cNvPr>
          <p:cNvSpPr/>
          <p:nvPr/>
        </p:nvSpPr>
        <p:spPr>
          <a:xfrm>
            <a:off x="2913888" y="1901819"/>
            <a:ext cx="3072384" cy="768229"/>
          </a:xfrm>
          <a:custGeom>
            <a:avLst/>
            <a:gdLst>
              <a:gd name="connsiteX0" fmla="*/ 0 w 3072384"/>
              <a:gd name="connsiteY0" fmla="*/ 768229 h 768229"/>
              <a:gd name="connsiteX1" fmla="*/ 1463040 w 3072384"/>
              <a:gd name="connsiteY1" fmla="*/ 133 h 768229"/>
              <a:gd name="connsiteX2" fmla="*/ 3072384 w 3072384"/>
              <a:gd name="connsiteY2" fmla="*/ 719461 h 76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2384" h="768229">
                <a:moveTo>
                  <a:pt x="0" y="768229"/>
                </a:moveTo>
                <a:cubicBezTo>
                  <a:pt x="475488" y="388245"/>
                  <a:pt x="950976" y="8261"/>
                  <a:pt x="1463040" y="133"/>
                </a:cubicBezTo>
                <a:cubicBezTo>
                  <a:pt x="1975104" y="-7995"/>
                  <a:pt x="2523744" y="355733"/>
                  <a:pt x="3072384" y="71946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D8476107-7B17-6940-AA45-325A6746690A}"/>
              </a:ext>
            </a:extLst>
          </p:cNvPr>
          <p:cNvSpPr/>
          <p:nvPr/>
        </p:nvSpPr>
        <p:spPr>
          <a:xfrm rot="10800000">
            <a:off x="3035808" y="3987092"/>
            <a:ext cx="3072384" cy="768229"/>
          </a:xfrm>
          <a:custGeom>
            <a:avLst/>
            <a:gdLst>
              <a:gd name="connsiteX0" fmla="*/ 0 w 3072384"/>
              <a:gd name="connsiteY0" fmla="*/ 768229 h 768229"/>
              <a:gd name="connsiteX1" fmla="*/ 1463040 w 3072384"/>
              <a:gd name="connsiteY1" fmla="*/ 133 h 768229"/>
              <a:gd name="connsiteX2" fmla="*/ 3072384 w 3072384"/>
              <a:gd name="connsiteY2" fmla="*/ 719461 h 76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2384" h="768229">
                <a:moveTo>
                  <a:pt x="0" y="768229"/>
                </a:moveTo>
                <a:cubicBezTo>
                  <a:pt x="475488" y="388245"/>
                  <a:pt x="950976" y="8261"/>
                  <a:pt x="1463040" y="133"/>
                </a:cubicBezTo>
                <a:cubicBezTo>
                  <a:pt x="1975104" y="-7995"/>
                  <a:pt x="2523744" y="355733"/>
                  <a:pt x="3072384" y="71946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918C15F-7EB3-8A49-8021-8464ADFABAD1}"/>
              </a:ext>
            </a:extLst>
          </p:cNvPr>
          <p:cNvSpPr/>
          <p:nvPr/>
        </p:nvSpPr>
        <p:spPr>
          <a:xfrm>
            <a:off x="1383978" y="2332617"/>
            <a:ext cx="1005654" cy="1544451"/>
          </a:xfrm>
          <a:custGeom>
            <a:avLst/>
            <a:gdLst>
              <a:gd name="connsiteX0" fmla="*/ 1005654 w 1005654"/>
              <a:gd name="connsiteY0" fmla="*/ 483735 h 1544451"/>
              <a:gd name="connsiteX1" fmla="*/ 310710 w 1005654"/>
              <a:gd name="connsiteY1" fmla="*/ 44823 h 1544451"/>
              <a:gd name="connsiteX2" fmla="*/ 18102 w 1005654"/>
              <a:gd name="connsiteY2" fmla="*/ 1446903 h 1544451"/>
              <a:gd name="connsiteX3" fmla="*/ 798390 w 1005654"/>
              <a:gd name="connsiteY3" fmla="*/ 1312791 h 15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654" h="1544451">
                <a:moveTo>
                  <a:pt x="1005654" y="483735"/>
                </a:moveTo>
                <a:cubicBezTo>
                  <a:pt x="740478" y="184015"/>
                  <a:pt x="475302" y="-115705"/>
                  <a:pt x="310710" y="44823"/>
                </a:cubicBezTo>
                <a:cubicBezTo>
                  <a:pt x="146118" y="205351"/>
                  <a:pt x="-63178" y="1235575"/>
                  <a:pt x="18102" y="1446903"/>
                </a:cubicBezTo>
                <a:cubicBezTo>
                  <a:pt x="99382" y="1658231"/>
                  <a:pt x="448886" y="1485511"/>
                  <a:pt x="798390" y="131279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047EB16D-3DBC-874B-953A-585BBC519B13}"/>
              </a:ext>
            </a:extLst>
          </p:cNvPr>
          <p:cNvSpPr/>
          <p:nvPr/>
        </p:nvSpPr>
        <p:spPr>
          <a:xfrm rot="11130351">
            <a:off x="6775799" y="2875525"/>
            <a:ext cx="1005654" cy="1544451"/>
          </a:xfrm>
          <a:custGeom>
            <a:avLst/>
            <a:gdLst>
              <a:gd name="connsiteX0" fmla="*/ 1005654 w 1005654"/>
              <a:gd name="connsiteY0" fmla="*/ 483735 h 1544451"/>
              <a:gd name="connsiteX1" fmla="*/ 310710 w 1005654"/>
              <a:gd name="connsiteY1" fmla="*/ 44823 h 1544451"/>
              <a:gd name="connsiteX2" fmla="*/ 18102 w 1005654"/>
              <a:gd name="connsiteY2" fmla="*/ 1446903 h 1544451"/>
              <a:gd name="connsiteX3" fmla="*/ 798390 w 1005654"/>
              <a:gd name="connsiteY3" fmla="*/ 1312791 h 15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654" h="1544451">
                <a:moveTo>
                  <a:pt x="1005654" y="483735"/>
                </a:moveTo>
                <a:cubicBezTo>
                  <a:pt x="740478" y="184015"/>
                  <a:pt x="475302" y="-115705"/>
                  <a:pt x="310710" y="44823"/>
                </a:cubicBezTo>
                <a:cubicBezTo>
                  <a:pt x="146118" y="205351"/>
                  <a:pt x="-63178" y="1235575"/>
                  <a:pt x="18102" y="1446903"/>
                </a:cubicBezTo>
                <a:cubicBezTo>
                  <a:pt x="99382" y="1658231"/>
                  <a:pt x="448886" y="1485511"/>
                  <a:pt x="798390" y="1312791"/>
                </a:cubicBezTo>
              </a:path>
            </a:pathLst>
          </a:custGeom>
          <a:noFill/>
          <a:ln w="38100"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3E1C577-2AB2-1D47-9DF7-647D0DAE1965}"/>
              </a:ext>
            </a:extLst>
          </p:cNvPr>
          <p:cNvSpPr txBox="1"/>
          <p:nvPr/>
        </p:nvSpPr>
        <p:spPr>
          <a:xfrm>
            <a:off x="225552" y="796414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Sunny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D55157-EC41-A148-A4CA-B6A148A01153}"/>
              </a:ext>
            </a:extLst>
          </p:cNvPr>
          <p:cNvSpPr txBox="1"/>
          <p:nvPr/>
        </p:nvSpPr>
        <p:spPr>
          <a:xfrm>
            <a:off x="15971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Sunny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E4D617-773B-7648-A0E7-36B0E162CC87}"/>
              </a:ext>
            </a:extLst>
          </p:cNvPr>
          <p:cNvSpPr txBox="1"/>
          <p:nvPr/>
        </p:nvSpPr>
        <p:spPr>
          <a:xfrm>
            <a:off x="29687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4A0A6F-F74B-F04F-9C44-79A55D58EFF7}"/>
              </a:ext>
            </a:extLst>
          </p:cNvPr>
          <p:cNvSpPr txBox="1"/>
          <p:nvPr/>
        </p:nvSpPr>
        <p:spPr>
          <a:xfrm>
            <a:off x="43403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Sunny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F72EF1-703B-4143-9D41-4924FDC24F54}"/>
              </a:ext>
            </a:extLst>
          </p:cNvPr>
          <p:cNvSpPr txBox="1"/>
          <p:nvPr/>
        </p:nvSpPr>
        <p:spPr>
          <a:xfrm>
            <a:off x="57119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8FA00A-CE1F-DE47-B9A7-234F818E1F47}"/>
              </a:ext>
            </a:extLst>
          </p:cNvPr>
          <p:cNvSpPr txBox="1"/>
          <p:nvPr/>
        </p:nvSpPr>
        <p:spPr>
          <a:xfrm>
            <a:off x="7083552" y="828315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Rainy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8899E7F-165F-484B-B42B-EB10374A122F}"/>
              </a:ext>
            </a:extLst>
          </p:cNvPr>
          <p:cNvCxnSpPr>
            <a:cxnSpLocks/>
          </p:cNvCxnSpPr>
          <p:nvPr/>
        </p:nvCxnSpPr>
        <p:spPr>
          <a:xfrm>
            <a:off x="1203178" y="107632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8BBF245-8DFD-8B41-A00D-2B936D5E17AF}"/>
              </a:ext>
            </a:extLst>
          </p:cNvPr>
          <p:cNvCxnSpPr>
            <a:cxnSpLocks/>
          </p:cNvCxnSpPr>
          <p:nvPr/>
        </p:nvCxnSpPr>
        <p:spPr>
          <a:xfrm>
            <a:off x="2621280" y="107365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E3859E0-AC18-CE46-84B3-2FB09966D8E5}"/>
              </a:ext>
            </a:extLst>
          </p:cNvPr>
          <p:cNvCxnSpPr>
            <a:cxnSpLocks/>
          </p:cNvCxnSpPr>
          <p:nvPr/>
        </p:nvCxnSpPr>
        <p:spPr>
          <a:xfrm>
            <a:off x="3954038" y="107098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B4213F2-9D2F-2C49-B82C-202252579B29}"/>
              </a:ext>
            </a:extLst>
          </p:cNvPr>
          <p:cNvCxnSpPr>
            <a:cxnSpLocks/>
          </p:cNvCxnSpPr>
          <p:nvPr/>
        </p:nvCxnSpPr>
        <p:spPr>
          <a:xfrm>
            <a:off x="5286796" y="106831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9BD9059-1474-0040-9587-72790607AFBC}"/>
              </a:ext>
            </a:extLst>
          </p:cNvPr>
          <p:cNvCxnSpPr>
            <a:cxnSpLocks/>
          </p:cNvCxnSpPr>
          <p:nvPr/>
        </p:nvCxnSpPr>
        <p:spPr>
          <a:xfrm>
            <a:off x="6656130" y="1065642"/>
            <a:ext cx="418358" cy="0"/>
          </a:xfrm>
          <a:prstGeom prst="straightConnector1">
            <a:avLst/>
          </a:prstGeom>
          <a:ln w="349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2D17FCF-E59D-8D41-946E-6D3008839945}"/>
              </a:ext>
            </a:extLst>
          </p:cNvPr>
          <p:cNvSpPr txBox="1"/>
          <p:nvPr/>
        </p:nvSpPr>
        <p:spPr>
          <a:xfrm>
            <a:off x="69157" y="1923579"/>
            <a:ext cx="276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 (sunny after sunny)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0EA207-5B72-7A4D-B810-713821076EEA}"/>
              </a:ext>
            </a:extLst>
          </p:cNvPr>
          <p:cNvSpPr txBox="1"/>
          <p:nvPr/>
        </p:nvSpPr>
        <p:spPr>
          <a:xfrm>
            <a:off x="3326436" y="4792206"/>
            <a:ext cx="276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 (rainy after sunny)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2B75FF-895C-E641-A06C-99CE1969975D}"/>
              </a:ext>
            </a:extLst>
          </p:cNvPr>
          <p:cNvSpPr txBox="1"/>
          <p:nvPr/>
        </p:nvSpPr>
        <p:spPr>
          <a:xfrm>
            <a:off x="3069429" y="1523469"/>
            <a:ext cx="276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 (sunny after rainy)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19E057-AA21-F840-B944-668F47158110}"/>
              </a:ext>
            </a:extLst>
          </p:cNvPr>
          <p:cNvSpPr txBox="1"/>
          <p:nvPr/>
        </p:nvSpPr>
        <p:spPr>
          <a:xfrm>
            <a:off x="6656130" y="2445296"/>
            <a:ext cx="276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 (rainy after rainy)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78875E-E415-CA46-86FC-AFC1EDC57E1D}"/>
              </a:ext>
            </a:extLst>
          </p:cNvPr>
          <p:cNvSpPr/>
          <p:nvPr/>
        </p:nvSpPr>
        <p:spPr>
          <a:xfrm>
            <a:off x="202035" y="4464659"/>
            <a:ext cx="965967" cy="874367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64449-07EF-7346-B374-0186C20F90A7}"/>
              </a:ext>
            </a:extLst>
          </p:cNvPr>
          <p:cNvSpPr txBox="1"/>
          <p:nvPr/>
        </p:nvSpPr>
        <p:spPr>
          <a:xfrm>
            <a:off x="197338" y="4651906"/>
            <a:ext cx="10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Temp.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79DEB6E-6805-EB4E-9F9D-8C6FDBD8A32A}"/>
              </a:ext>
            </a:extLst>
          </p:cNvPr>
          <p:cNvSpPr/>
          <p:nvPr/>
        </p:nvSpPr>
        <p:spPr>
          <a:xfrm>
            <a:off x="900994" y="5344494"/>
            <a:ext cx="965967" cy="874367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194B27-60F2-704D-A611-EC09EF285346}"/>
              </a:ext>
            </a:extLst>
          </p:cNvPr>
          <p:cNvSpPr txBox="1"/>
          <p:nvPr/>
        </p:nvSpPr>
        <p:spPr>
          <a:xfrm>
            <a:off x="788764" y="5568317"/>
            <a:ext cx="1239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Humidity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05CF32-2402-B645-B75B-5DA2F2438C86}"/>
              </a:ext>
            </a:extLst>
          </p:cNvPr>
          <p:cNvSpPr/>
          <p:nvPr/>
        </p:nvSpPr>
        <p:spPr>
          <a:xfrm>
            <a:off x="1979191" y="5663042"/>
            <a:ext cx="965967" cy="874367"/>
          </a:xfrm>
          <a:prstGeom prst="ellipse">
            <a:avLst/>
          </a:prstGeom>
          <a:noFill/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2757D9-FCFE-C047-9A0D-3AD071C6739D}"/>
              </a:ext>
            </a:extLst>
          </p:cNvPr>
          <p:cNvSpPr txBox="1"/>
          <p:nvPr/>
        </p:nvSpPr>
        <p:spPr>
          <a:xfrm>
            <a:off x="1866961" y="5886865"/>
            <a:ext cx="1239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Wind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9DE81B5-56BA-B54F-90CD-87C942F161BA}"/>
              </a:ext>
            </a:extLst>
          </p:cNvPr>
          <p:cNvCxnSpPr>
            <a:cxnSpLocks/>
          </p:cNvCxnSpPr>
          <p:nvPr/>
        </p:nvCxnSpPr>
        <p:spPr>
          <a:xfrm flipH="1">
            <a:off x="1249681" y="3903193"/>
            <a:ext cx="1139951" cy="852129"/>
          </a:xfrm>
          <a:prstGeom prst="straightConnector1">
            <a:avLst/>
          </a:prstGeom>
          <a:ln w="3492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8DC5F77-B36C-8C4A-9FE2-50BB404E109A}"/>
              </a:ext>
            </a:extLst>
          </p:cNvPr>
          <p:cNvCxnSpPr>
            <a:cxnSpLocks/>
          </p:cNvCxnSpPr>
          <p:nvPr/>
        </p:nvCxnSpPr>
        <p:spPr>
          <a:xfrm flipH="1">
            <a:off x="1558661" y="3997918"/>
            <a:ext cx="967906" cy="1289234"/>
          </a:xfrm>
          <a:prstGeom prst="straightConnector1">
            <a:avLst/>
          </a:prstGeom>
          <a:ln w="3492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F3FDF7-FE4E-4340-868F-CE9BCB9AEB37}"/>
              </a:ext>
            </a:extLst>
          </p:cNvPr>
          <p:cNvCxnSpPr>
            <a:cxnSpLocks/>
          </p:cNvCxnSpPr>
          <p:nvPr/>
        </p:nvCxnSpPr>
        <p:spPr>
          <a:xfrm flipH="1">
            <a:off x="2312473" y="4086261"/>
            <a:ext cx="361661" cy="1503641"/>
          </a:xfrm>
          <a:prstGeom prst="straightConnector1">
            <a:avLst/>
          </a:prstGeom>
          <a:ln w="3492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2BE67B-FFA7-A84A-8ED2-9ED51368EDFA}"/>
              </a:ext>
            </a:extLst>
          </p:cNvPr>
          <p:cNvGrpSpPr/>
          <p:nvPr/>
        </p:nvGrpSpPr>
        <p:grpSpPr>
          <a:xfrm rot="309295" flipH="1">
            <a:off x="5673927" y="4075692"/>
            <a:ext cx="2908818" cy="2634216"/>
            <a:chOff x="6127871" y="4128570"/>
            <a:chExt cx="2908818" cy="263421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6027F7-697F-594E-A284-CE9A642EBEAB}"/>
                </a:ext>
              </a:extLst>
            </p:cNvPr>
            <p:cNvSpPr/>
            <p:nvPr/>
          </p:nvSpPr>
          <p:spPr>
            <a:xfrm>
              <a:off x="6132568" y="4690036"/>
              <a:ext cx="965967" cy="874367"/>
            </a:xfrm>
            <a:prstGeom prst="ellipse">
              <a:avLst/>
            </a:pr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F8CB7A1-D7C5-364A-AAA6-7D15569D1E32}"/>
                </a:ext>
              </a:extLst>
            </p:cNvPr>
            <p:cNvSpPr txBox="1"/>
            <p:nvPr/>
          </p:nvSpPr>
          <p:spPr>
            <a:xfrm>
              <a:off x="6127871" y="4877283"/>
              <a:ext cx="1024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Temp.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E8655AC-D184-E44A-8D95-F85ADC0700B6}"/>
                </a:ext>
              </a:extLst>
            </p:cNvPr>
            <p:cNvSpPr/>
            <p:nvPr/>
          </p:nvSpPr>
          <p:spPr>
            <a:xfrm>
              <a:off x="6831527" y="5569871"/>
              <a:ext cx="965967" cy="874367"/>
            </a:xfrm>
            <a:prstGeom prst="ellipse">
              <a:avLst/>
            </a:pr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79E4EB4-2261-C744-B92A-EC5A41520F65}"/>
                </a:ext>
              </a:extLst>
            </p:cNvPr>
            <p:cNvSpPr txBox="1"/>
            <p:nvPr/>
          </p:nvSpPr>
          <p:spPr>
            <a:xfrm>
              <a:off x="6719297" y="5793694"/>
              <a:ext cx="12391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Humidity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A788AF5-26AE-8C41-AB1E-0E48905F84D6}"/>
                </a:ext>
              </a:extLst>
            </p:cNvPr>
            <p:cNvSpPr/>
            <p:nvPr/>
          </p:nvSpPr>
          <p:spPr>
            <a:xfrm>
              <a:off x="7909724" y="5888419"/>
              <a:ext cx="965967" cy="874367"/>
            </a:xfrm>
            <a:prstGeom prst="ellipse">
              <a:avLst/>
            </a:pr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8B64E8E-88E2-6744-9529-ED4D65CED93E}"/>
                </a:ext>
              </a:extLst>
            </p:cNvPr>
            <p:cNvSpPr txBox="1"/>
            <p:nvPr/>
          </p:nvSpPr>
          <p:spPr>
            <a:xfrm>
              <a:off x="7797494" y="6112242"/>
              <a:ext cx="12391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Wind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61EAA10-51FD-DA49-BF8C-AF1DCB1FE1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0214" y="4128570"/>
              <a:ext cx="1139951" cy="852129"/>
            </a:xfrm>
            <a:prstGeom prst="straightConnector1">
              <a:avLst/>
            </a:prstGeom>
            <a:ln w="34925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8B332A9-FEB2-4840-BB60-9F9C47C348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9194" y="4223295"/>
              <a:ext cx="967906" cy="1289234"/>
            </a:xfrm>
            <a:prstGeom prst="straightConnector1">
              <a:avLst/>
            </a:prstGeom>
            <a:ln w="34925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5A5143E-56FE-894C-9F3C-396CBAB11D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43006" y="4311638"/>
              <a:ext cx="361661" cy="1503641"/>
            </a:xfrm>
            <a:prstGeom prst="straightConnector1">
              <a:avLst/>
            </a:prstGeom>
            <a:ln w="34925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1C04F2BF-D8F7-7043-BF46-E13E3A24EE0E}"/>
              </a:ext>
            </a:extLst>
          </p:cNvPr>
          <p:cNvSpPr txBox="1"/>
          <p:nvPr/>
        </p:nvSpPr>
        <p:spPr>
          <a:xfrm>
            <a:off x="630936" y="1258079"/>
            <a:ext cx="828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t1                    t2                       t3                        t4                     t5                      t6      (time)</a:t>
            </a:r>
          </a:p>
        </p:txBody>
      </p:sp>
    </p:spTree>
    <p:extLst>
      <p:ext uri="{BB962C8B-B14F-4D97-AF65-F5344CB8AC3E}">
        <p14:creationId xmlns:p14="http://schemas.microsoft.com/office/powerpoint/2010/main" val="212626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15EA12-226C-0548-A016-E00C4F7142F7}"/>
              </a:ext>
            </a:extLst>
          </p:cNvPr>
          <p:cNvSpPr txBox="1"/>
          <p:nvPr/>
        </p:nvSpPr>
        <p:spPr>
          <a:xfrm>
            <a:off x="770009" y="4007043"/>
            <a:ext cx="754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order Markov assumption: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 probability depends on the current state only.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1F047-3ED0-5047-B8B0-A8F02FA396A7}"/>
              </a:ext>
            </a:extLst>
          </p:cNvPr>
          <p:cNvSpPr txBox="1"/>
          <p:nvPr/>
        </p:nvSpPr>
        <p:spPr>
          <a:xfrm>
            <a:off x="770009" y="5293299"/>
            <a:ext cx="8178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 independence assumption: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Output/Emission probability depends on the current state only.</a:t>
            </a: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FAD3D566-1AE7-7748-A2A4-31A0E802B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604" y="2106834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27" name="Oval 5">
            <a:extLst>
              <a:ext uri="{FF2B5EF4-FFF2-40B4-BE49-F238E27FC236}">
                <a16:creationId xmlns:a16="http://schemas.microsoft.com/office/drawing/2014/main" id="{A7CDF9AA-CD60-0141-9924-5158C2C53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604" y="1040034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cxnSp>
        <p:nvCxnSpPr>
          <p:cNvPr id="28" name="AutoShape 6">
            <a:extLst>
              <a:ext uri="{FF2B5EF4-FFF2-40B4-BE49-F238E27FC236}">
                <a16:creationId xmlns:a16="http://schemas.microsoft.com/office/drawing/2014/main" id="{2C298FF8-128B-174F-B085-CC7AA948B72C}"/>
              </a:ext>
            </a:extLst>
          </p:cNvPr>
          <p:cNvCxnSpPr>
            <a:cxnSpLocks noChangeShapeType="1"/>
            <a:stCxn id="27" idx="4"/>
            <a:endCxn id="26" idx="0"/>
          </p:cNvCxnSpPr>
          <p:nvPr/>
        </p:nvCxnSpPr>
        <p:spPr bwMode="auto">
          <a:xfrm>
            <a:off x="8410304" y="1587722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61A0D2E-156E-724C-9604-C3C8897E97CD}"/>
              </a:ext>
            </a:extLst>
          </p:cNvPr>
          <p:cNvSpPr txBox="1"/>
          <p:nvPr/>
        </p:nvSpPr>
        <p:spPr>
          <a:xfrm>
            <a:off x="7862878" y="2737924"/>
            <a:ext cx="140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Emission</a:t>
            </a:r>
          </a:p>
        </p:txBody>
      </p:sp>
      <p:sp>
        <p:nvSpPr>
          <p:cNvPr id="30" name="Oval 38">
            <a:extLst>
              <a:ext uri="{FF2B5EF4-FFF2-40B4-BE49-F238E27FC236}">
                <a16:creationId xmlns:a16="http://schemas.microsoft.com/office/drawing/2014/main" id="{F634DC48-1755-474F-95C1-CC87331FF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7108" y="155914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cxnSp>
        <p:nvCxnSpPr>
          <p:cNvPr id="31" name="AutoShape 39">
            <a:extLst>
              <a:ext uri="{FF2B5EF4-FFF2-40B4-BE49-F238E27FC236}">
                <a16:creationId xmlns:a16="http://schemas.microsoft.com/office/drawing/2014/main" id="{ECE7A06B-CC9D-EE42-854D-724C1196E51A}"/>
              </a:ext>
            </a:extLst>
          </p:cNvPr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6420396" y="1825847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40">
            <a:extLst>
              <a:ext uri="{FF2B5EF4-FFF2-40B4-BE49-F238E27FC236}">
                <a16:creationId xmlns:a16="http://schemas.microsoft.com/office/drawing/2014/main" id="{01BAE40F-1EE9-5E47-9AB7-170AFC32A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708" y="155914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3CD08F-AB80-AF4B-823F-5EE5F0DB49BC}"/>
              </a:ext>
            </a:extLst>
          </p:cNvPr>
          <p:cNvSpPr txBox="1"/>
          <p:nvPr/>
        </p:nvSpPr>
        <p:spPr>
          <a:xfrm>
            <a:off x="6069689" y="2709349"/>
            <a:ext cx="140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67F4B6-8A36-7247-B0D6-609B6A9B4543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Hidden Markov Model: Definition</a:t>
            </a: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AF6D9D44-E61F-2440-8C44-B7E73A051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113" y="1483041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cxnSp>
        <p:nvCxnSpPr>
          <p:cNvPr id="14" name="AutoShape 7">
            <a:extLst>
              <a:ext uri="{FF2B5EF4-FFF2-40B4-BE49-F238E27FC236}">
                <a16:creationId xmlns:a16="http://schemas.microsoft.com/office/drawing/2014/main" id="{04A8F0FB-1253-8941-9F83-5A8A8FDC685B}"/>
              </a:ext>
            </a:extLst>
          </p:cNvPr>
          <p:cNvCxnSpPr>
            <a:cxnSpLocks noChangeShapeType="1"/>
            <a:stCxn id="13" idx="4"/>
            <a:endCxn id="24" idx="0"/>
          </p:cNvCxnSpPr>
          <p:nvPr/>
        </p:nvCxnSpPr>
        <p:spPr bwMode="auto">
          <a:xfrm>
            <a:off x="1716813" y="2030729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8">
            <a:extLst>
              <a:ext uri="{FF2B5EF4-FFF2-40B4-BE49-F238E27FC236}">
                <a16:creationId xmlns:a16="http://schemas.microsoft.com/office/drawing/2014/main" id="{ACE0AE04-FFDF-A346-8C33-3E6534B91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13" y="2549841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cxnSp>
        <p:nvCxnSpPr>
          <p:cNvPr id="16" name="AutoShape 9">
            <a:extLst>
              <a:ext uri="{FF2B5EF4-FFF2-40B4-BE49-F238E27FC236}">
                <a16:creationId xmlns:a16="http://schemas.microsoft.com/office/drawing/2014/main" id="{280CABB0-C213-974A-963E-1AE9D0BF438C}"/>
              </a:ext>
            </a:extLst>
          </p:cNvPr>
          <p:cNvCxnSpPr>
            <a:cxnSpLocks noChangeShapeType="1"/>
            <a:stCxn id="17" idx="6"/>
            <a:endCxn id="13" idx="2"/>
          </p:cNvCxnSpPr>
          <p:nvPr/>
        </p:nvCxnSpPr>
        <p:spPr bwMode="auto">
          <a:xfrm>
            <a:off x="1083401" y="1749741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10">
            <a:extLst>
              <a:ext uri="{FF2B5EF4-FFF2-40B4-BE49-F238E27FC236}">
                <a16:creationId xmlns:a16="http://schemas.microsoft.com/office/drawing/2014/main" id="{F9FFD532-B9E1-B144-9A91-4B7C8D10E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13" y="1483041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cxnSp>
        <p:nvCxnSpPr>
          <p:cNvPr id="18" name="AutoShape 11">
            <a:extLst>
              <a:ext uri="{FF2B5EF4-FFF2-40B4-BE49-F238E27FC236}">
                <a16:creationId xmlns:a16="http://schemas.microsoft.com/office/drawing/2014/main" id="{548F75C7-64BD-E144-9EAF-458AF9CD693B}"/>
              </a:ext>
            </a:extLst>
          </p:cNvPr>
          <p:cNvCxnSpPr>
            <a:cxnSpLocks noChangeShapeType="1"/>
            <a:stCxn id="17" idx="4"/>
            <a:endCxn id="15" idx="0"/>
          </p:cNvCxnSpPr>
          <p:nvPr/>
        </p:nvCxnSpPr>
        <p:spPr bwMode="auto">
          <a:xfrm>
            <a:off x="802413" y="2030729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12">
            <a:extLst>
              <a:ext uri="{FF2B5EF4-FFF2-40B4-BE49-F238E27FC236}">
                <a16:creationId xmlns:a16="http://schemas.microsoft.com/office/drawing/2014/main" id="{8C98F52E-1110-9741-B53E-E4B0FC8D5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513" y="1483041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cxnSp>
        <p:nvCxnSpPr>
          <p:cNvPr id="20" name="AutoShape 13">
            <a:extLst>
              <a:ext uri="{FF2B5EF4-FFF2-40B4-BE49-F238E27FC236}">
                <a16:creationId xmlns:a16="http://schemas.microsoft.com/office/drawing/2014/main" id="{8DA3AC85-B78F-224B-8784-3BA115D6BD0D}"/>
              </a:ext>
            </a:extLst>
          </p:cNvPr>
          <p:cNvCxnSpPr>
            <a:cxnSpLocks noChangeShapeType="1"/>
            <a:stCxn id="19" idx="6"/>
            <a:endCxn id="22" idx="2"/>
          </p:cNvCxnSpPr>
          <p:nvPr/>
        </p:nvCxnSpPr>
        <p:spPr bwMode="auto">
          <a:xfrm>
            <a:off x="2912201" y="1749741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4">
            <a:extLst>
              <a:ext uri="{FF2B5EF4-FFF2-40B4-BE49-F238E27FC236}">
                <a16:creationId xmlns:a16="http://schemas.microsoft.com/office/drawing/2014/main" id="{9A928550-7CBD-FE40-B754-07A4BD7E4985}"/>
              </a:ext>
            </a:extLst>
          </p:cNvPr>
          <p:cNvCxnSpPr>
            <a:cxnSpLocks noChangeShapeType="1"/>
            <a:stCxn id="13" idx="6"/>
            <a:endCxn id="19" idx="2"/>
          </p:cNvCxnSpPr>
          <p:nvPr/>
        </p:nvCxnSpPr>
        <p:spPr bwMode="auto">
          <a:xfrm>
            <a:off x="1997801" y="1749741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Oval 15">
            <a:extLst>
              <a:ext uri="{FF2B5EF4-FFF2-40B4-BE49-F238E27FC236}">
                <a16:creationId xmlns:a16="http://schemas.microsoft.com/office/drawing/2014/main" id="{2A287F4A-004C-E743-BB16-EACE0CD50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913" y="1483041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4</a:t>
            </a:r>
          </a:p>
        </p:txBody>
      </p:sp>
      <p:cxnSp>
        <p:nvCxnSpPr>
          <p:cNvPr id="23" name="AutoShape 16">
            <a:extLst>
              <a:ext uri="{FF2B5EF4-FFF2-40B4-BE49-F238E27FC236}">
                <a16:creationId xmlns:a16="http://schemas.microsoft.com/office/drawing/2014/main" id="{F8D261F6-3096-B644-BBFA-726DE3701805}"/>
              </a:ext>
            </a:extLst>
          </p:cNvPr>
          <p:cNvCxnSpPr>
            <a:cxnSpLocks noChangeShapeType="1"/>
            <a:stCxn id="22" idx="6"/>
          </p:cNvCxnSpPr>
          <p:nvPr/>
        </p:nvCxnSpPr>
        <p:spPr bwMode="auto">
          <a:xfrm>
            <a:off x="3826601" y="1749741"/>
            <a:ext cx="962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l 17">
            <a:extLst>
              <a:ext uri="{FF2B5EF4-FFF2-40B4-BE49-F238E27FC236}">
                <a16:creationId xmlns:a16="http://schemas.microsoft.com/office/drawing/2014/main" id="{91B9281C-5334-5C42-BACC-929B70569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113" y="2549841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sp>
        <p:nvSpPr>
          <p:cNvPr id="25" name="Oval 18">
            <a:extLst>
              <a:ext uri="{FF2B5EF4-FFF2-40B4-BE49-F238E27FC236}">
                <a16:creationId xmlns:a16="http://schemas.microsoft.com/office/drawing/2014/main" id="{3549A8C4-2659-0449-9980-64431C99D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513" y="2549841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35" name="Oval 19">
            <a:extLst>
              <a:ext uri="{FF2B5EF4-FFF2-40B4-BE49-F238E27FC236}">
                <a16:creationId xmlns:a16="http://schemas.microsoft.com/office/drawing/2014/main" id="{5CEFA584-5450-2244-920B-720B461A8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913" y="2549841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4</a:t>
            </a:r>
          </a:p>
        </p:txBody>
      </p:sp>
      <p:cxnSp>
        <p:nvCxnSpPr>
          <p:cNvPr id="36" name="AutoShape 21">
            <a:extLst>
              <a:ext uri="{FF2B5EF4-FFF2-40B4-BE49-F238E27FC236}">
                <a16:creationId xmlns:a16="http://schemas.microsoft.com/office/drawing/2014/main" id="{4EFDE634-5C2F-2A44-A3CC-C1A39A62AD73}"/>
              </a:ext>
            </a:extLst>
          </p:cNvPr>
          <p:cNvCxnSpPr>
            <a:cxnSpLocks noChangeShapeType="1"/>
            <a:stCxn id="19" idx="4"/>
            <a:endCxn id="25" idx="0"/>
          </p:cNvCxnSpPr>
          <p:nvPr/>
        </p:nvCxnSpPr>
        <p:spPr bwMode="auto">
          <a:xfrm>
            <a:off x="2631213" y="2030729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22">
            <a:extLst>
              <a:ext uri="{FF2B5EF4-FFF2-40B4-BE49-F238E27FC236}">
                <a16:creationId xmlns:a16="http://schemas.microsoft.com/office/drawing/2014/main" id="{59051653-BDAD-4040-B000-4025825EDC39}"/>
              </a:ext>
            </a:extLst>
          </p:cNvPr>
          <p:cNvCxnSpPr>
            <a:cxnSpLocks noChangeShapeType="1"/>
            <a:stCxn id="22" idx="4"/>
            <a:endCxn id="35" idx="0"/>
          </p:cNvCxnSpPr>
          <p:nvPr/>
        </p:nvCxnSpPr>
        <p:spPr bwMode="auto">
          <a:xfrm>
            <a:off x="3545613" y="2030729"/>
            <a:ext cx="0" cy="504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9AA4789A-1793-7E41-AD12-31896CAAA305}"/>
              </a:ext>
            </a:extLst>
          </p:cNvPr>
          <p:cNvSpPr/>
          <p:nvPr/>
        </p:nvSpPr>
        <p:spPr>
          <a:xfrm>
            <a:off x="71466" y="888681"/>
            <a:ext cx="4570855" cy="1328928"/>
          </a:xfrm>
          <a:prstGeom prst="ellipse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63BCD3-B2D7-CA48-8AE9-8AA40D6C2EF8}"/>
              </a:ext>
            </a:extLst>
          </p:cNvPr>
          <p:cNvSpPr txBox="1"/>
          <p:nvPr/>
        </p:nvSpPr>
        <p:spPr>
          <a:xfrm>
            <a:off x="710973" y="885495"/>
            <a:ext cx="320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Hidden states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8964129-1D4D-8F4C-BEE9-4604D5E2DA2A}"/>
              </a:ext>
            </a:extLst>
          </p:cNvPr>
          <p:cNvSpPr/>
          <p:nvPr/>
        </p:nvSpPr>
        <p:spPr>
          <a:xfrm>
            <a:off x="79086" y="2327337"/>
            <a:ext cx="4570855" cy="1328928"/>
          </a:xfrm>
          <a:prstGeom prst="ellipse">
            <a:avLst/>
          </a:prstGeom>
          <a:solidFill>
            <a:srgbClr val="FF7E79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5D5D08-367A-4A4E-B783-A974AC27A09E}"/>
              </a:ext>
            </a:extLst>
          </p:cNvPr>
          <p:cNvSpPr txBox="1"/>
          <p:nvPr/>
        </p:nvSpPr>
        <p:spPr>
          <a:xfrm>
            <a:off x="802413" y="3072504"/>
            <a:ext cx="320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59324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6" grpId="0" animBg="1"/>
      <p:bldP spid="27" grpId="0" animBg="1"/>
      <p:bldP spid="29" grpId="0"/>
      <p:bldP spid="30" grpId="0" animBg="1"/>
      <p:bldP spid="32" grpId="0" animBg="1"/>
      <p:bldP spid="33" grpId="0"/>
      <p:bldP spid="38" grpId="0" animBg="1"/>
      <p:bldP spid="39" grpId="0"/>
      <p:bldP spid="40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BDFE44-0717-AB45-8C5F-3128B495B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2423" y="584775"/>
            <a:ext cx="6607369" cy="6273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FFC0D9-AB48-A640-AE7E-50F29F2C78F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Hidden Markov Model: Definition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C1AA39-7064-4C4F-8259-04FD4E5194B1}"/>
              </a:ext>
            </a:extLst>
          </p:cNvPr>
          <p:cNvSpPr txBox="1"/>
          <p:nvPr/>
        </p:nvSpPr>
        <p:spPr>
          <a:xfrm>
            <a:off x="0" y="3305888"/>
            <a:ext cx="914400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N hidden states and a sequence of T observations, N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combinations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953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10683</TotalTime>
  <Words>826</Words>
  <Application>Microsoft Macintosh PowerPoint</Application>
  <PresentationFormat>On-screen Show (4:3)</PresentationFormat>
  <Paragraphs>152</Paragraphs>
  <Slides>26</Slides>
  <Notes>7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Lucida Bright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681</cp:revision>
  <dcterms:created xsi:type="dcterms:W3CDTF">2019-02-13T16:19:48Z</dcterms:created>
  <dcterms:modified xsi:type="dcterms:W3CDTF">2022-10-30T13:47:42Z</dcterms:modified>
</cp:coreProperties>
</file>