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1697" r:id="rId2"/>
    <p:sldId id="1519" r:id="rId3"/>
    <p:sldId id="1698" r:id="rId4"/>
    <p:sldId id="1706" r:id="rId5"/>
    <p:sldId id="1707" r:id="rId6"/>
    <p:sldId id="1708" r:id="rId7"/>
    <p:sldId id="1709" r:id="rId8"/>
    <p:sldId id="1710" r:id="rId9"/>
    <p:sldId id="1711" r:id="rId10"/>
    <p:sldId id="1712" r:id="rId11"/>
    <p:sldId id="1713" r:id="rId12"/>
    <p:sldId id="1714" r:id="rId13"/>
    <p:sldId id="1715" r:id="rId14"/>
    <p:sldId id="1716" r:id="rId15"/>
    <p:sldId id="1717" r:id="rId16"/>
    <p:sldId id="1718" r:id="rId17"/>
    <p:sldId id="1719" r:id="rId18"/>
    <p:sldId id="1720" r:id="rId19"/>
    <p:sldId id="1721" r:id="rId20"/>
    <p:sldId id="172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200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43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437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801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640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7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7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7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443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65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22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12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132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79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1950728" y="4827447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 (temporary location CSI 2118)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3.4: Machine Learning </a:t>
            </a:r>
          </a:p>
          <a:p>
            <a:pPr algn="ctr"/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and Statistical Inference for IoT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5104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77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" grpId="0" animBg="1"/>
      <p:bldP spid="9" grpId="0"/>
      <p:bldP spid="42" grpId="0"/>
      <p:bldP spid="47" grpId="0"/>
      <p:bldP spid="50" grpId="0"/>
      <p:bldP spid="79" grpId="0" animBg="1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cxnSp>
        <p:nvCxnSpPr>
          <p:cNvPr id="8" name="直線箭頭接點 7"/>
          <p:cNvCxnSpPr/>
          <p:nvPr/>
        </p:nvCxnSpPr>
        <p:spPr>
          <a:xfrm>
            <a:off x="2699792" y="3356992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/>
          <p:nvPr/>
        </p:nvSpPr>
        <p:spPr>
          <a:xfrm>
            <a:off x="2267744" y="1877925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Observed</a:t>
            </a:r>
          </a:p>
          <a:p>
            <a:pPr algn="ctr"/>
            <a:r>
              <a:rPr lang="en-US" sz="2200" dirty="0"/>
              <a:t>watch motion</a:t>
            </a:r>
          </a:p>
        </p:txBody>
      </p:sp>
      <p:pic>
        <p:nvPicPr>
          <p:cNvPr id="19" name="圖片 18" descr="Screen Shot 2015-08-10 at 10.56.1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43808" y="2695973"/>
            <a:ext cx="1475000" cy="37298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3995936" y="3068961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Compute</a:t>
            </a:r>
          </a:p>
          <a:p>
            <a:r>
              <a:rPr kumimoji="1" lang="en-US" altLang="zh-TW" sz="2200" dirty="0"/>
              <a:t>likelihood</a:t>
            </a:r>
            <a:endParaRPr kumimoji="1" lang="zh-TW" altLang="en-US" sz="2200" dirty="0"/>
          </a:p>
        </p:txBody>
      </p:sp>
      <p:cxnSp>
        <p:nvCxnSpPr>
          <p:cNvPr id="21" name="直線箭頭接點 20"/>
          <p:cNvCxnSpPr/>
          <p:nvPr/>
        </p:nvCxnSpPr>
        <p:spPr>
          <a:xfrm>
            <a:off x="5364088" y="33569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6228184" y="2433177"/>
          <a:ext cx="2808312" cy="2667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Rank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aseline="0" dirty="0"/>
                        <a:t>word guess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confident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tx1"/>
                          </a:solidFill>
                        </a:rPr>
                        <a:t>consider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3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commander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4999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are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5000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is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8" name="直線箭頭接點 27"/>
          <p:cNvCxnSpPr/>
          <p:nvPr/>
        </p:nvCxnSpPr>
        <p:spPr>
          <a:xfrm flipV="1">
            <a:off x="4499992" y="393305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4788024" y="440749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1</a:t>
            </a:r>
            <a:endParaRPr kumimoji="1" lang="zh-TW" altLang="en-US" sz="2800" baseline="-25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788024" y="476753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2</a:t>
            </a:r>
            <a:endParaRPr kumimoji="1" lang="zh-TW" altLang="en-US" sz="2800" baseline="-25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88024" y="512757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3</a:t>
            </a:r>
            <a:endParaRPr kumimoji="1" lang="zh-TW" altLang="en-US" sz="2800" baseline="-25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788024" y="537321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…</a:t>
            </a:r>
            <a:endParaRPr kumimoji="1" lang="zh-TW" altLang="en-US" sz="2800" baseline="-25000" dirty="0"/>
          </a:p>
        </p:txBody>
      </p:sp>
      <p:sp>
        <p:nvSpPr>
          <p:cNvPr id="22" name="TextBox 3"/>
          <p:cNvSpPr txBox="1"/>
          <p:nvPr/>
        </p:nvSpPr>
        <p:spPr>
          <a:xfrm>
            <a:off x="-108520" y="1917994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Input “</a:t>
            </a:r>
            <a:r>
              <a:rPr lang="en-US" sz="2200" dirty="0">
                <a:solidFill>
                  <a:srgbClr val="FF0000"/>
                </a:solidFill>
              </a:rPr>
              <a:t>confident</a:t>
            </a:r>
            <a:r>
              <a:rPr lang="en-US" sz="2200" dirty="0"/>
              <a:t>”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6244054" y="1845986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MoLe</a:t>
            </a:r>
            <a:r>
              <a:rPr lang="en-US" sz="2200" dirty="0"/>
              <a:t> output list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5085184"/>
            <a:ext cx="1728192" cy="1728192"/>
          </a:xfrm>
          <a:prstGeom prst="rect">
            <a:avLst/>
          </a:prstGeom>
        </p:spPr>
      </p:pic>
      <p:pic>
        <p:nvPicPr>
          <p:cNvPr id="26" name="圖片 25" descr="groundTruth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20888"/>
            <a:ext cx="2813189" cy="1944216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4788024" y="5662409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4999</a:t>
            </a:r>
            <a:endParaRPr kumimoji="1" lang="zh-TW" altLang="en-US" sz="2800" baseline="-250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788024" y="5950441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5000</a:t>
            </a:r>
            <a:endParaRPr kumimoji="1" lang="zh-TW" alt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6052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16" grpId="0"/>
      <p:bldP spid="18" grpId="0"/>
      <p:bldP spid="24" grpId="0"/>
      <p:bldP spid="25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889248" y="4869160"/>
            <a:ext cx="6779096" cy="1584176"/>
          </a:xfrm>
        </p:spPr>
        <p:txBody>
          <a:bodyPr>
            <a:normAutofit/>
          </a:bodyPr>
          <a:lstStyle/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6549807" y="4221089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err="1"/>
              <a:t>prob</a:t>
            </a:r>
            <a:r>
              <a:rPr kumimoji="1" lang="en-US" altLang="zh-TW" sz="2200" dirty="0"/>
              <a:t> of observation</a:t>
            </a:r>
            <a:endParaRPr kumimoji="1" lang="zh-TW" altLang="en-US" sz="2200" dirty="0"/>
          </a:p>
        </p:txBody>
      </p:sp>
      <p:cxnSp>
        <p:nvCxnSpPr>
          <p:cNvPr id="29" name="直線箭頭接點 28"/>
          <p:cNvCxnSpPr>
            <a:stCxn id="27" idx="1"/>
          </p:cNvCxnSpPr>
          <p:nvPr/>
        </p:nvCxnSpPr>
        <p:spPr>
          <a:xfrm flipH="1" flipV="1">
            <a:off x="5940156" y="3789041"/>
            <a:ext cx="609651" cy="647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1619672" y="2348880"/>
          <a:ext cx="5616624" cy="141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663700" imgH="419100" progId="Equation.3">
                  <p:embed/>
                </p:oleObj>
              </mc:Choice>
              <mc:Fallback>
                <p:oleObj name="方程式" r:id="rId3" imgW="1663700" imgH="4191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2348880"/>
                        <a:ext cx="5616624" cy="1414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635896" y="1196754"/>
            <a:ext cx="518457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889248" y="4869160"/>
            <a:ext cx="6779096" cy="1584176"/>
          </a:xfrm>
        </p:spPr>
        <p:txBody>
          <a:bodyPr>
            <a:normAutofit/>
          </a:bodyPr>
          <a:lstStyle/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788024" y="1701969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 frequency</a:t>
            </a:r>
            <a:endParaRPr kumimoji="1" lang="zh-TW" altLang="en-US" sz="2200" dirty="0"/>
          </a:p>
        </p:txBody>
      </p:sp>
      <p:cxnSp>
        <p:nvCxnSpPr>
          <p:cNvPr id="12" name="直線箭頭接點 11"/>
          <p:cNvCxnSpPr/>
          <p:nvPr/>
        </p:nvCxnSpPr>
        <p:spPr>
          <a:xfrm>
            <a:off x="6031370" y="2132856"/>
            <a:ext cx="106091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197100" imgH="215900" progId="Equation.3">
                  <p:embed/>
                </p:oleObj>
              </mc:Choice>
              <mc:Fallback>
                <p:oleObj name="方程式" r:id="rId3" imgW="2197100" imgH="2159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5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3707904" y="1791491"/>
            <a:ext cx="352839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Likelihood function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35896" y="2444697"/>
            <a:ext cx="2448272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889248" y="4869160"/>
            <a:ext cx="677909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197100" imgH="215900" progId="Equation.3">
                  <p:embed/>
                </p:oleObj>
              </mc:Choice>
              <mc:Fallback>
                <p:oleObj name="方程式" r:id="rId3" imgW="2197100" imgH="2159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26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Number of keystrokes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Location of keystrokes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Time interval between keystrokes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50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1: Number of Keystrokes</a:t>
            </a:r>
          </a:p>
        </p:txBody>
      </p:sp>
      <p:pic>
        <p:nvPicPr>
          <p:cNvPr id="7" name="圖片 6" descr="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803152"/>
            <a:ext cx="8282596" cy="4154240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059832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644008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TextBox 3"/>
          <p:cNvSpPr txBox="1"/>
          <p:nvPr/>
        </p:nvSpPr>
        <p:spPr>
          <a:xfrm>
            <a:off x="827584" y="1412777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keystrokes</a:t>
            </a:r>
          </a:p>
          <a:p>
            <a:r>
              <a:rPr lang="en-US" sz="2400" dirty="0"/>
              <a:t>detected</a:t>
            </a:r>
          </a:p>
        </p:txBody>
      </p:sp>
      <p:cxnSp>
        <p:nvCxnSpPr>
          <p:cNvPr id="3" name="直線箭頭接點 2"/>
          <p:cNvCxnSpPr/>
          <p:nvPr/>
        </p:nvCxnSpPr>
        <p:spPr>
          <a:xfrm>
            <a:off x="2771800" y="1700808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/>
        </p:nvSpPr>
        <p:spPr>
          <a:xfrm>
            <a:off x="4572000" y="129140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/>
              <a:t>h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 (2)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/>
              <a:t>in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 (2)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4427984" y="242205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</a:t>
            </a:r>
            <a:r>
              <a:rPr lang="en-US" sz="2400" dirty="0"/>
              <a:t>mini</a:t>
            </a:r>
            <a:r>
              <a:rPr lang="en-US" sz="2400" dirty="0">
                <a:solidFill>
                  <a:srgbClr val="FF0000"/>
                </a:solidFill>
              </a:rPr>
              <a:t>strat</a:t>
            </a:r>
            <a:r>
              <a:rPr lang="en-US" sz="2400" dirty="0"/>
              <a:t>iv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 (9)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ompr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h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n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i</a:t>
            </a:r>
            <a:r>
              <a:rPr lang="en-US" sz="2400" dirty="0">
                <a:solidFill>
                  <a:srgbClr val="FF0000"/>
                </a:solidFill>
              </a:rPr>
              <a:t>ve</a:t>
            </a:r>
            <a:r>
              <a:rPr lang="en-US" sz="2400" dirty="0"/>
              <a:t> (7)</a:t>
            </a:r>
          </a:p>
        </p:txBody>
      </p:sp>
      <p:cxnSp>
        <p:nvCxnSpPr>
          <p:cNvPr id="16" name="直線箭頭接點 15"/>
          <p:cNvCxnSpPr>
            <a:endCxn id="13" idx="1"/>
          </p:cNvCxnSpPr>
          <p:nvPr/>
        </p:nvCxnSpPr>
        <p:spPr>
          <a:xfrm>
            <a:off x="2771800" y="1700808"/>
            <a:ext cx="1656184" cy="1136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"/>
          <p:cNvSpPr txBox="1"/>
          <p:nvPr/>
        </p:nvSpPr>
        <p:spPr>
          <a:xfrm>
            <a:off x="3275856" y="126876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likely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2627784" y="227687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unlikely</a:t>
            </a:r>
          </a:p>
        </p:txBody>
      </p:sp>
      <p:sp>
        <p:nvSpPr>
          <p:cNvPr id="14" name="TextBox 67"/>
          <p:cNvSpPr txBox="1"/>
          <p:nvPr/>
        </p:nvSpPr>
        <p:spPr>
          <a:xfrm>
            <a:off x="5436096" y="360495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Lucida Bright"/>
              </a:rPr>
              <a:t>keystroke</a:t>
            </a:r>
          </a:p>
        </p:txBody>
      </p:sp>
      <p:sp>
        <p:nvSpPr>
          <p:cNvPr id="15" name="橢圓 14"/>
          <p:cNvSpPr/>
          <p:nvPr/>
        </p:nvSpPr>
        <p:spPr>
          <a:xfrm>
            <a:off x="5220072" y="3738519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51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33" name="橢圓 32"/>
          <p:cNvSpPr/>
          <p:nvPr/>
        </p:nvSpPr>
        <p:spPr>
          <a:xfrm>
            <a:off x="2643664" y="42157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2746473" y="461735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051273" y="442383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3100864" y="46729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2195738" y="53732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2290480" y="475523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595280" y="456171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2644871" y="48108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2898873" y="43681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253264" y="442383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442880" y="45060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1619674" y="53012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2700511" y="451333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2902501" y="505036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3207300" y="485684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2987826" y="53237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3054901" y="480120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2198561" y="491005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2588023" y="491005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2" name="橢圓 51"/>
          <p:cNvSpPr/>
          <p:nvPr/>
        </p:nvSpPr>
        <p:spPr>
          <a:xfrm>
            <a:off x="2637614" y="515922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3464929" y="455203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686273" y="461977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3484280" y="431497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3108120" y="420369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3391148" y="46076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3502286" y="528381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090908" y="456897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47666" y="503567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1892546" y="471411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1835698" y="481329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1547666" y="497053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2171946" y="512535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019546" y="50697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3142247" y="3987674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3491882" y="38610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4582407" y="496366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3574295" y="48742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990119" y="530631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3779914" y="35010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3644282" y="40134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4510397" y="33569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4006343" y="378904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3796682" y="38610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4294375" y="371703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3796682" y="41658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4067946" y="48742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4294375" y="50266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4067946" y="510768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646303" y="52517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4220346" y="50266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4078351" y="34290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4582407" y="35730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4150359" y="36534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</p:spTree>
    <p:extLst>
      <p:ext uri="{BB962C8B-B14F-4D97-AF65-F5344CB8AC3E}">
        <p14:creationId xmlns:p14="http://schemas.microsoft.com/office/powerpoint/2010/main" val="1243637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q</a:t>
            </a:r>
            <a:endParaRPr kumimoji="1"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1" name="TextBox 3"/>
          <p:cNvSpPr txBox="1"/>
          <p:nvPr/>
        </p:nvSpPr>
        <p:spPr>
          <a:xfrm>
            <a:off x="971600" y="138316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sp>
        <p:nvSpPr>
          <p:cNvPr id="42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 cloud (after fitting with training data)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4" name="TextBox 67"/>
          <p:cNvSpPr txBox="1"/>
          <p:nvPr/>
        </p:nvSpPr>
        <p:spPr>
          <a:xfrm>
            <a:off x="5544616" y="3388929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Lucida Bright"/>
              </a:rPr>
              <a:t>Detected keystroke location</a:t>
            </a:r>
          </a:p>
        </p:txBody>
      </p:sp>
      <p:sp>
        <p:nvSpPr>
          <p:cNvPr id="37" name="橢圓 36"/>
          <p:cNvSpPr/>
          <p:nvPr/>
        </p:nvSpPr>
        <p:spPr>
          <a:xfrm>
            <a:off x="5370717" y="3547887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TextBox 3"/>
          <p:cNvSpPr txBox="1"/>
          <p:nvPr/>
        </p:nvSpPr>
        <p:spPr>
          <a:xfrm>
            <a:off x="971600" y="138316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sp>
        <p:nvSpPr>
          <p:cNvPr id="35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2" name="文字方塊 51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q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54" name="橢圓 53"/>
          <p:cNvSpPr/>
          <p:nvPr/>
        </p:nvSpPr>
        <p:spPr>
          <a:xfrm>
            <a:off x="4572000" y="3356992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77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6D871-08F0-B349-9982-50D28AD33389}"/>
              </a:ext>
            </a:extLst>
          </p:cNvPr>
          <p:cNvSpPr/>
          <p:nvPr/>
        </p:nvSpPr>
        <p:spPr>
          <a:xfrm>
            <a:off x="0" y="2618232"/>
            <a:ext cx="9144000" cy="1621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E10C-3BCD-FA4E-A447-72476ACE835D}"/>
              </a:ext>
            </a:extLst>
          </p:cNvPr>
          <p:cNvSpPr txBox="1"/>
          <p:nvPr/>
        </p:nvSpPr>
        <p:spPr>
          <a:xfrm>
            <a:off x="531159" y="2828835"/>
            <a:ext cx="808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Sample applications of statistical inference in IoT</a:t>
            </a:r>
          </a:p>
        </p:txBody>
      </p:sp>
    </p:spTree>
    <p:extLst>
      <p:ext uri="{BB962C8B-B14F-4D97-AF65-F5344CB8AC3E}">
        <p14:creationId xmlns:p14="http://schemas.microsoft.com/office/powerpoint/2010/main" val="872227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圖片 5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499992" y="4941168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TextBox 3"/>
          <p:cNvSpPr txBox="1"/>
          <p:nvPr/>
        </p:nvSpPr>
        <p:spPr>
          <a:xfrm>
            <a:off x="971600" y="138316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sp>
        <p:nvSpPr>
          <p:cNvPr id="44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  <p:sp>
        <p:nvSpPr>
          <p:cNvPr id="46" name="TextBox 67"/>
          <p:cNvSpPr txBox="1"/>
          <p:nvPr/>
        </p:nvSpPr>
        <p:spPr>
          <a:xfrm>
            <a:off x="5544616" y="3388929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Lucida Bright"/>
              </a:rPr>
              <a:t>Detected keystroke location</a:t>
            </a:r>
          </a:p>
        </p:txBody>
      </p:sp>
      <p:sp>
        <p:nvSpPr>
          <p:cNvPr id="47" name="橢圓 46"/>
          <p:cNvSpPr/>
          <p:nvPr/>
        </p:nvSpPr>
        <p:spPr>
          <a:xfrm>
            <a:off x="5370717" y="3547887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7" name="文字方塊 56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q</a:t>
            </a:r>
            <a:endParaRPr kumimoji="1" lang="zh-TW" altLang="en-US" sz="24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6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2576" y="836712"/>
            <a:ext cx="10081120" cy="1872208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MoLe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Mo</a:t>
            </a:r>
            <a:r>
              <a:rPr lang="en-US" sz="3600" b="1" dirty="0"/>
              <a:t>tion </a:t>
            </a:r>
            <a:r>
              <a:rPr lang="en-US" sz="3600" b="1" dirty="0">
                <a:solidFill>
                  <a:srgbClr val="FF0000"/>
                </a:solidFill>
              </a:rPr>
              <a:t>Le</a:t>
            </a:r>
            <a:r>
              <a:rPr lang="en-US" sz="3600" b="1" dirty="0"/>
              <a:t>aks through </a:t>
            </a:r>
            <a:r>
              <a:rPr lang="en-US" sz="3600" b="1" dirty="0" err="1"/>
              <a:t>Smartwatch</a:t>
            </a:r>
            <a:r>
              <a:rPr lang="en-US" sz="3600" b="1" dirty="0"/>
              <a:t> Sensors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70" y="3789040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Wang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Ted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Tsung-Te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Lai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Romit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Roy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Choudhury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UIUC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MobiCom’15 Presentation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930996"/>
            <a:ext cx="3312942" cy="33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1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000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45" grpId="0"/>
      <p:bldP spid="46" grpId="0"/>
      <p:bldP spid="8" grpId="0" animBg="1"/>
      <p:bldP spid="9" grpId="0"/>
      <p:bldP spid="50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pic>
        <p:nvPicPr>
          <p:cNvPr id="3" name="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800"/>
          <a:stretch/>
        </p:blipFill>
        <p:spPr>
          <a:xfrm>
            <a:off x="0" y="1772816"/>
            <a:ext cx="9144000" cy="46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104" name="橢圓 103"/>
          <p:cNvSpPr/>
          <p:nvPr/>
        </p:nvSpPr>
        <p:spPr>
          <a:xfrm>
            <a:off x="1751361" y="441728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2374264" y="40181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2053220" y="45285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1907389" y="48502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2233958" y="51236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1705398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2168645" y="42842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2386361" y="46132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1882912" y="41971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3084262" y="50438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2251582" y="49059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55654" y="46978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1475658" y="48808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2095008" y="39048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1476511" y="421864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1714717" y="52202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2098279" y="53513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3102404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468963" y="52539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2127287" y="46627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4" name="橢圓 123"/>
          <p:cNvSpPr/>
          <p:nvPr/>
        </p:nvSpPr>
        <p:spPr>
          <a:xfrm>
            <a:off x="3110863" y="52204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841141" y="4201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3801185" y="40230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3289879" y="455033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2748007" y="44946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310434" y="428665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0" name="橢圓 129"/>
          <p:cNvSpPr/>
          <p:nvPr/>
        </p:nvSpPr>
        <p:spPr>
          <a:xfrm>
            <a:off x="2601654" y="41874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1" name="橢圓 130"/>
          <p:cNvSpPr/>
          <p:nvPr/>
        </p:nvSpPr>
        <p:spPr>
          <a:xfrm>
            <a:off x="3514850" y="44995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647623" y="47027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697214" y="49518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4" name="橢圓 133"/>
          <p:cNvSpPr/>
          <p:nvPr/>
        </p:nvSpPr>
        <p:spPr>
          <a:xfrm>
            <a:off x="3149569" y="48091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5" name="橢圓 134"/>
          <p:cNvSpPr/>
          <p:nvPr/>
        </p:nvSpPr>
        <p:spPr>
          <a:xfrm>
            <a:off x="2998678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6" name="橢圓 135"/>
          <p:cNvSpPr/>
          <p:nvPr/>
        </p:nvSpPr>
        <p:spPr>
          <a:xfrm>
            <a:off x="2484479" y="437360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7" name="橢圓 136"/>
          <p:cNvSpPr/>
          <p:nvPr/>
        </p:nvSpPr>
        <p:spPr>
          <a:xfrm>
            <a:off x="2691728" y="396876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514850" y="52663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9" name="橢圓 138"/>
          <p:cNvSpPr/>
          <p:nvPr/>
        </p:nvSpPr>
        <p:spPr>
          <a:xfrm>
            <a:off x="3845093" y="465868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372138" y="47793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1" name="橢圓 140"/>
          <p:cNvSpPr/>
          <p:nvPr/>
        </p:nvSpPr>
        <p:spPr>
          <a:xfrm>
            <a:off x="3436242" y="50752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2" name="橢圓 141"/>
          <p:cNvSpPr/>
          <p:nvPr/>
        </p:nvSpPr>
        <p:spPr>
          <a:xfrm>
            <a:off x="4232108" y="46446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3" name="橢圓 142"/>
          <p:cNvSpPr/>
          <p:nvPr/>
        </p:nvSpPr>
        <p:spPr>
          <a:xfrm>
            <a:off x="4022877" y="39237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4" name="橢圓 143"/>
          <p:cNvSpPr/>
          <p:nvPr/>
        </p:nvSpPr>
        <p:spPr>
          <a:xfrm>
            <a:off x="3882558" y="436648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5" name="橢圓 144"/>
          <p:cNvSpPr/>
          <p:nvPr/>
        </p:nvSpPr>
        <p:spPr>
          <a:xfrm>
            <a:off x="3633964" y="420271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936556" y="3670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7" name="橢圓 146"/>
          <p:cNvSpPr/>
          <p:nvPr/>
        </p:nvSpPr>
        <p:spPr>
          <a:xfrm>
            <a:off x="3009865" y="4020561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9" name="橢圓 148"/>
          <p:cNvSpPr/>
          <p:nvPr/>
        </p:nvSpPr>
        <p:spPr>
          <a:xfrm>
            <a:off x="3333432" y="37665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0" name="橢圓 149"/>
          <p:cNvSpPr/>
          <p:nvPr/>
        </p:nvSpPr>
        <p:spPr>
          <a:xfrm>
            <a:off x="3383023" y="40157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1" name="橢圓 150"/>
          <p:cNvSpPr/>
          <p:nvPr/>
        </p:nvSpPr>
        <p:spPr>
          <a:xfrm>
            <a:off x="3637599" y="3953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2" name="橢圓 151"/>
          <p:cNvSpPr/>
          <p:nvPr/>
        </p:nvSpPr>
        <p:spPr>
          <a:xfrm>
            <a:off x="3059723" y="435994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3" name="橢圓 152"/>
          <p:cNvSpPr/>
          <p:nvPr/>
        </p:nvSpPr>
        <p:spPr>
          <a:xfrm>
            <a:off x="4274460" y="374626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4" name="橢圓 153"/>
          <p:cNvSpPr/>
          <p:nvPr/>
        </p:nvSpPr>
        <p:spPr>
          <a:xfrm>
            <a:off x="4246630" y="41729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5" name="橢圓 154"/>
          <p:cNvSpPr/>
          <p:nvPr/>
        </p:nvSpPr>
        <p:spPr>
          <a:xfrm>
            <a:off x="4228497" y="44318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6" name="橢圓 155"/>
          <p:cNvSpPr/>
          <p:nvPr/>
        </p:nvSpPr>
        <p:spPr>
          <a:xfrm>
            <a:off x="4549057" y="42049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7" name="橢圓 156"/>
          <p:cNvSpPr/>
          <p:nvPr/>
        </p:nvSpPr>
        <p:spPr>
          <a:xfrm>
            <a:off x="3639474" y="48623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8" name="橢圓 157"/>
          <p:cNvSpPr/>
          <p:nvPr/>
        </p:nvSpPr>
        <p:spPr>
          <a:xfrm>
            <a:off x="4006804" y="52687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9" name="橢圓 158"/>
          <p:cNvSpPr/>
          <p:nvPr/>
        </p:nvSpPr>
        <p:spPr>
          <a:xfrm>
            <a:off x="4555953" y="46801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0" name="橢圓 159"/>
          <p:cNvSpPr/>
          <p:nvPr/>
        </p:nvSpPr>
        <p:spPr>
          <a:xfrm>
            <a:off x="3916657" y="49120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1" name="橢圓 160"/>
          <p:cNvSpPr/>
          <p:nvPr/>
        </p:nvSpPr>
        <p:spPr>
          <a:xfrm>
            <a:off x="3075608" y="41955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74" name="橢圓 173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X</a:t>
            </a:r>
            <a:endParaRPr kumimoji="1" lang="zh-TW" altLang="en-US" dirty="0"/>
          </a:p>
        </p:txBody>
      </p:sp>
      <p:sp>
        <p:nvSpPr>
          <p:cNvPr id="175" name="橢圓 174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</a:t>
            </a:r>
            <a:endParaRPr kumimoji="1" lang="zh-TW" altLang="en-US" dirty="0"/>
          </a:p>
        </p:txBody>
      </p:sp>
      <p:sp>
        <p:nvSpPr>
          <p:cNvPr id="176" name="橢圓 175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77" name="橢圓 176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78" name="橢圓 177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W</a:t>
            </a:r>
            <a:endParaRPr kumimoji="1" lang="zh-TW" altLang="en-US" dirty="0"/>
          </a:p>
        </p:txBody>
      </p:sp>
      <p:sp>
        <p:nvSpPr>
          <p:cNvPr id="162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64" name="橢圓 163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68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6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4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6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4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8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2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6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4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6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4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8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2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6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4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2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6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4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8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2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6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4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32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36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44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4" grpId="0" animBg="1"/>
      <p:bldP spid="175" grpId="0" animBg="1"/>
      <p:bldP spid="176" grpId="0" animBg="1"/>
      <p:bldP spid="177" grpId="0" animBg="1"/>
      <p:bldP spid="1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475658" y="3561025"/>
            <a:ext cx="3285914" cy="2100223"/>
            <a:chOff x="1475658" y="3561025"/>
            <a:chExt cx="3285914" cy="2100223"/>
          </a:xfrm>
        </p:grpSpPr>
        <p:sp>
          <p:nvSpPr>
            <p:cNvPr id="104" name="橢圓 103"/>
            <p:cNvSpPr/>
            <p:nvPr/>
          </p:nvSpPr>
          <p:spPr>
            <a:xfrm>
              <a:off x="1751361" y="441728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5" name="橢圓 104"/>
            <p:cNvSpPr/>
            <p:nvPr/>
          </p:nvSpPr>
          <p:spPr>
            <a:xfrm>
              <a:off x="2374264" y="401814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6" name="橢圓 105"/>
            <p:cNvSpPr/>
            <p:nvPr/>
          </p:nvSpPr>
          <p:spPr>
            <a:xfrm>
              <a:off x="2053220" y="452856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7" name="橢圓 106"/>
            <p:cNvSpPr/>
            <p:nvPr/>
          </p:nvSpPr>
          <p:spPr>
            <a:xfrm>
              <a:off x="1907389" y="48502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8" name="橢圓 107"/>
            <p:cNvSpPr/>
            <p:nvPr/>
          </p:nvSpPr>
          <p:spPr>
            <a:xfrm>
              <a:off x="2233958" y="51236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1705398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2168645" y="42842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1" name="橢圓 110"/>
            <p:cNvSpPr/>
            <p:nvPr/>
          </p:nvSpPr>
          <p:spPr>
            <a:xfrm>
              <a:off x="2386361" y="461323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2" name="橢圓 111"/>
            <p:cNvSpPr/>
            <p:nvPr/>
          </p:nvSpPr>
          <p:spPr>
            <a:xfrm>
              <a:off x="1882912" y="419715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3" name="橢圓 112"/>
            <p:cNvSpPr/>
            <p:nvPr/>
          </p:nvSpPr>
          <p:spPr>
            <a:xfrm>
              <a:off x="3084262" y="50438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4" name="橢圓 113"/>
            <p:cNvSpPr/>
            <p:nvPr/>
          </p:nvSpPr>
          <p:spPr>
            <a:xfrm>
              <a:off x="2251582" y="490593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5" name="橢圓 114"/>
            <p:cNvSpPr/>
            <p:nvPr/>
          </p:nvSpPr>
          <p:spPr>
            <a:xfrm>
              <a:off x="2855654" y="46978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6" name="橢圓 115"/>
            <p:cNvSpPr/>
            <p:nvPr/>
          </p:nvSpPr>
          <p:spPr>
            <a:xfrm>
              <a:off x="1475658" y="48808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2095008" y="390487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1476511" y="421864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1714717" y="52202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2098279" y="535132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3102404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2468963" y="52539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2127287" y="46627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110863" y="522041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2841141" y="42019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801185" y="40230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3289879" y="455033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2748007" y="44946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9" name="橢圓 128"/>
            <p:cNvSpPr/>
            <p:nvPr/>
          </p:nvSpPr>
          <p:spPr>
            <a:xfrm>
              <a:off x="3310434" y="428665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0" name="橢圓 129"/>
            <p:cNvSpPr/>
            <p:nvPr/>
          </p:nvSpPr>
          <p:spPr>
            <a:xfrm>
              <a:off x="2601654" y="41874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1" name="橢圓 130"/>
            <p:cNvSpPr/>
            <p:nvPr/>
          </p:nvSpPr>
          <p:spPr>
            <a:xfrm>
              <a:off x="3514850" y="44995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2647623" y="47027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2697214" y="49518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3149569" y="48091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2998678" y="54677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484479" y="437360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2691728" y="396876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8" name="橢圓 137"/>
            <p:cNvSpPr/>
            <p:nvPr/>
          </p:nvSpPr>
          <p:spPr>
            <a:xfrm>
              <a:off x="3514850" y="526637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9" name="橢圓 138"/>
            <p:cNvSpPr/>
            <p:nvPr/>
          </p:nvSpPr>
          <p:spPr>
            <a:xfrm>
              <a:off x="3845093" y="465868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0" name="橢圓 139"/>
            <p:cNvSpPr/>
            <p:nvPr/>
          </p:nvSpPr>
          <p:spPr>
            <a:xfrm>
              <a:off x="3372138" y="47793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1" name="橢圓 140"/>
            <p:cNvSpPr/>
            <p:nvPr/>
          </p:nvSpPr>
          <p:spPr>
            <a:xfrm>
              <a:off x="3436242" y="507526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2" name="橢圓 141"/>
            <p:cNvSpPr/>
            <p:nvPr/>
          </p:nvSpPr>
          <p:spPr>
            <a:xfrm>
              <a:off x="4232108" y="46446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3" name="橢圓 142"/>
            <p:cNvSpPr/>
            <p:nvPr/>
          </p:nvSpPr>
          <p:spPr>
            <a:xfrm>
              <a:off x="4022877" y="39237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4" name="橢圓 143"/>
            <p:cNvSpPr/>
            <p:nvPr/>
          </p:nvSpPr>
          <p:spPr>
            <a:xfrm>
              <a:off x="3882558" y="436648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3633964" y="420271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2936556" y="36707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3009865" y="4020561"/>
              <a:ext cx="201990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3644272" y="356102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3333432" y="37665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3383023" y="40157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3637599" y="395368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3059723" y="435994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3" name="橢圓 152"/>
            <p:cNvSpPr/>
            <p:nvPr/>
          </p:nvSpPr>
          <p:spPr>
            <a:xfrm>
              <a:off x="4274460" y="374626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4246630" y="41729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5" name="橢圓 154"/>
            <p:cNvSpPr/>
            <p:nvPr/>
          </p:nvSpPr>
          <p:spPr>
            <a:xfrm>
              <a:off x="4228497" y="443180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6" name="橢圓 155"/>
            <p:cNvSpPr/>
            <p:nvPr/>
          </p:nvSpPr>
          <p:spPr>
            <a:xfrm>
              <a:off x="4549057" y="420490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7" name="橢圓 156"/>
            <p:cNvSpPr/>
            <p:nvPr/>
          </p:nvSpPr>
          <p:spPr>
            <a:xfrm>
              <a:off x="3639474" y="48623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8" name="橢圓 157"/>
            <p:cNvSpPr/>
            <p:nvPr/>
          </p:nvSpPr>
          <p:spPr>
            <a:xfrm>
              <a:off x="4006804" y="52687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9" name="橢圓 158"/>
            <p:cNvSpPr/>
            <p:nvPr/>
          </p:nvSpPr>
          <p:spPr>
            <a:xfrm>
              <a:off x="4555953" y="468011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0" name="橢圓 159"/>
            <p:cNvSpPr/>
            <p:nvPr/>
          </p:nvSpPr>
          <p:spPr>
            <a:xfrm>
              <a:off x="3916657" y="491205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1" name="橢圓 160"/>
            <p:cNvSpPr/>
            <p:nvPr/>
          </p:nvSpPr>
          <p:spPr>
            <a:xfrm>
              <a:off x="3075608" y="41955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4" name="橢圓 173"/>
            <p:cNvSpPr/>
            <p:nvPr/>
          </p:nvSpPr>
          <p:spPr>
            <a:xfrm>
              <a:off x="1907704" y="515719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X</a:t>
              </a:r>
              <a:endParaRPr kumimoji="1" lang="zh-TW" altLang="en-US" dirty="0"/>
            </a:p>
          </p:txBody>
        </p:sp>
        <p:sp>
          <p:nvSpPr>
            <p:cNvPr id="175" name="橢圓 174"/>
            <p:cNvSpPr/>
            <p:nvPr/>
          </p:nvSpPr>
          <p:spPr>
            <a:xfrm>
              <a:off x="3635896" y="4869159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T</a:t>
              </a:r>
              <a:endParaRPr kumimoji="1" lang="zh-TW" altLang="en-US" dirty="0"/>
            </a:p>
          </p:txBody>
        </p:sp>
        <p:sp>
          <p:nvSpPr>
            <p:cNvPr id="176" name="橢圓 175"/>
            <p:cNvSpPr/>
            <p:nvPr/>
          </p:nvSpPr>
          <p:spPr>
            <a:xfrm>
              <a:off x="2483768" y="479715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A</a:t>
              </a:r>
              <a:endParaRPr kumimoji="1" lang="zh-TW" altLang="en-US" dirty="0"/>
            </a:p>
          </p:txBody>
        </p:sp>
        <p:sp>
          <p:nvSpPr>
            <p:cNvPr id="177" name="橢圓 176"/>
            <p:cNvSpPr/>
            <p:nvPr/>
          </p:nvSpPr>
          <p:spPr>
            <a:xfrm>
              <a:off x="3491880" y="3645023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Q</a:t>
              </a:r>
              <a:endParaRPr kumimoji="1" lang="zh-TW" altLang="en-US" dirty="0"/>
            </a:p>
          </p:txBody>
        </p:sp>
        <p:sp>
          <p:nvSpPr>
            <p:cNvPr id="178" name="橢圓 177"/>
            <p:cNvSpPr/>
            <p:nvPr/>
          </p:nvSpPr>
          <p:spPr>
            <a:xfrm>
              <a:off x="2987824" y="4221088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W</a:t>
              </a:r>
              <a:endParaRPr kumimoji="1" lang="zh-TW" altLang="en-US" dirty="0"/>
            </a:p>
          </p:txBody>
        </p:sp>
      </p:grpSp>
      <p:sp>
        <p:nvSpPr>
          <p:cNvPr id="81" name="橢圓 80"/>
          <p:cNvSpPr/>
          <p:nvPr/>
        </p:nvSpPr>
        <p:spPr>
          <a:xfrm>
            <a:off x="2643664" y="41437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2746473" y="4545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3051273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3100864" y="46009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1979714" y="408218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2290480" y="46832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2595280" y="4489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2644871" y="47388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2898873" y="42961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3253264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2442880" y="44340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2483768" y="39381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3" name="橢圓 92"/>
          <p:cNvSpPr/>
          <p:nvPr/>
        </p:nvSpPr>
        <p:spPr>
          <a:xfrm>
            <a:off x="2700511" y="44413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4" name="橢圓 93"/>
          <p:cNvSpPr/>
          <p:nvPr/>
        </p:nvSpPr>
        <p:spPr>
          <a:xfrm>
            <a:off x="2902501" y="497835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5" name="橢圓 94"/>
          <p:cNvSpPr/>
          <p:nvPr/>
        </p:nvSpPr>
        <p:spPr>
          <a:xfrm>
            <a:off x="3207300" y="47848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2987826" y="525170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7" name="橢圓 96"/>
          <p:cNvSpPr/>
          <p:nvPr/>
        </p:nvSpPr>
        <p:spPr>
          <a:xfrm>
            <a:off x="3054901" y="4729195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2198561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9" name="橢圓 98"/>
          <p:cNvSpPr/>
          <p:nvPr/>
        </p:nvSpPr>
        <p:spPr>
          <a:xfrm>
            <a:off x="2588023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2637614" y="508721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3464929" y="448003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3686273" y="45477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3" name="橢圓 102"/>
          <p:cNvSpPr/>
          <p:nvPr/>
        </p:nvSpPr>
        <p:spPr>
          <a:xfrm>
            <a:off x="3484280" y="4242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2" name="橢圓 161"/>
          <p:cNvSpPr/>
          <p:nvPr/>
        </p:nvSpPr>
        <p:spPr>
          <a:xfrm>
            <a:off x="3108120" y="413169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3" name="橢圓 162"/>
          <p:cNvSpPr/>
          <p:nvPr/>
        </p:nvSpPr>
        <p:spPr>
          <a:xfrm>
            <a:off x="3391148" y="453567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4" name="橢圓 163"/>
          <p:cNvSpPr/>
          <p:nvPr/>
        </p:nvSpPr>
        <p:spPr>
          <a:xfrm>
            <a:off x="3502286" y="52118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5" name="橢圓 164"/>
          <p:cNvSpPr/>
          <p:nvPr/>
        </p:nvSpPr>
        <p:spPr>
          <a:xfrm>
            <a:off x="2090908" y="4496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6" name="橢圓 165"/>
          <p:cNvSpPr/>
          <p:nvPr/>
        </p:nvSpPr>
        <p:spPr>
          <a:xfrm>
            <a:off x="1547666" y="437021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7" name="橢圓 166"/>
          <p:cNvSpPr/>
          <p:nvPr/>
        </p:nvSpPr>
        <p:spPr>
          <a:xfrm>
            <a:off x="1892546" y="464210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8" name="橢圓 167"/>
          <p:cNvSpPr/>
          <p:nvPr/>
        </p:nvSpPr>
        <p:spPr>
          <a:xfrm>
            <a:off x="1835698" y="474128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9" name="橢圓 168"/>
          <p:cNvSpPr/>
          <p:nvPr/>
        </p:nvSpPr>
        <p:spPr>
          <a:xfrm>
            <a:off x="1547666" y="48985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0" name="橢圓 169"/>
          <p:cNvSpPr/>
          <p:nvPr/>
        </p:nvSpPr>
        <p:spPr>
          <a:xfrm>
            <a:off x="2171946" y="5053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1" name="橢圓 170"/>
          <p:cNvSpPr/>
          <p:nvPr/>
        </p:nvSpPr>
        <p:spPr>
          <a:xfrm>
            <a:off x="2019546" y="4997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3" name="橢圓 172"/>
          <p:cNvSpPr/>
          <p:nvPr/>
        </p:nvSpPr>
        <p:spPr>
          <a:xfrm>
            <a:off x="3142247" y="39156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9" name="橢圓 178"/>
          <p:cNvSpPr/>
          <p:nvPr/>
        </p:nvSpPr>
        <p:spPr>
          <a:xfrm>
            <a:off x="4078351" y="422619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0" name="橢圓 179"/>
          <p:cNvSpPr/>
          <p:nvPr/>
        </p:nvSpPr>
        <p:spPr>
          <a:xfrm>
            <a:off x="4067946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1" name="橢圓 180"/>
          <p:cNvSpPr/>
          <p:nvPr/>
        </p:nvSpPr>
        <p:spPr>
          <a:xfrm>
            <a:off x="3574295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2" name="橢圓 181"/>
          <p:cNvSpPr/>
          <p:nvPr/>
        </p:nvSpPr>
        <p:spPr>
          <a:xfrm>
            <a:off x="1990119" y="52343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3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84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185" name="橢圓 18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82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3" grpId="0" animBg="1"/>
      <p:bldP spid="179" grpId="0" animBg="1"/>
      <p:bldP spid="180" grpId="0" animBg="1"/>
      <p:bldP spid="181" grpId="0" animBg="1"/>
      <p:bldP spid="1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群組 56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10" name="直線接點 9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群組 52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4" name="直線接點 3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接點 4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接點 6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橢圓 19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56" name="群組 5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23" name="直線接點 22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橢圓 35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58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60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55" name="橢圓 5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Find convex hulls and centroids</a:t>
            </a:r>
          </a:p>
        </p:txBody>
      </p:sp>
    </p:spTree>
    <p:extLst>
      <p:ext uri="{BB962C8B-B14F-4D97-AF65-F5344CB8AC3E}">
        <p14:creationId xmlns:p14="http://schemas.microsoft.com/office/powerpoint/2010/main" val="271077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群組 190"/>
          <p:cNvGrpSpPr/>
          <p:nvPr/>
        </p:nvGrpSpPr>
        <p:grpSpPr>
          <a:xfrm>
            <a:off x="1547666" y="3987674"/>
            <a:ext cx="2664294" cy="1529558"/>
            <a:chOff x="1547666" y="3915666"/>
            <a:chExt cx="2664294" cy="1529558"/>
          </a:xfrm>
        </p:grpSpPr>
        <p:sp>
          <p:nvSpPr>
            <p:cNvPr id="192" name="橢圓 191"/>
            <p:cNvSpPr/>
            <p:nvPr/>
          </p:nvSpPr>
          <p:spPr>
            <a:xfrm>
              <a:off x="2643664" y="41437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746473" y="4545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4" name="橢圓 193"/>
            <p:cNvSpPr/>
            <p:nvPr/>
          </p:nvSpPr>
          <p:spPr>
            <a:xfrm>
              <a:off x="3051273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3100864" y="46009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0621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>
              <a:off x="2290480" y="46832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>
              <a:off x="2595280" y="4489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4871" y="47388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0" name="橢圓 199"/>
            <p:cNvSpPr/>
            <p:nvPr/>
          </p:nvSpPr>
          <p:spPr>
            <a:xfrm>
              <a:off x="2898873" y="42961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3253264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442880" y="44340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>
              <a:off x="2512308" y="407707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>
              <a:off x="2700511" y="444132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02501" y="497835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6" name="橢圓 205"/>
            <p:cNvSpPr/>
            <p:nvPr/>
          </p:nvSpPr>
          <p:spPr>
            <a:xfrm>
              <a:off x="3207300" y="47848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87826" y="525170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54901" y="4729195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>
              <a:off x="2198561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>
              <a:off x="2588023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2637614" y="508721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2" name="橢圓 211"/>
            <p:cNvSpPr/>
            <p:nvPr/>
          </p:nvSpPr>
          <p:spPr>
            <a:xfrm>
              <a:off x="3464929" y="448003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686273" y="45477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484280" y="4242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>
              <a:off x="3108120" y="413169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>
              <a:off x="3391148" y="453567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3502286" y="521181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8" name="橢圓 217"/>
            <p:cNvSpPr/>
            <p:nvPr/>
          </p:nvSpPr>
          <p:spPr>
            <a:xfrm>
              <a:off x="2090908" y="4496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1547666" y="437021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1892546" y="464210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>
              <a:off x="1835698" y="47412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>
              <a:off x="1554801" y="488426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3" name="橢圓 222"/>
            <p:cNvSpPr/>
            <p:nvPr/>
          </p:nvSpPr>
          <p:spPr>
            <a:xfrm>
              <a:off x="2171946" y="5053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2019546" y="4997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5" name="橢圓 224"/>
            <p:cNvSpPr/>
            <p:nvPr/>
          </p:nvSpPr>
          <p:spPr>
            <a:xfrm>
              <a:off x="3142247" y="391566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623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4006341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>
              <a:off x="3574295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>
              <a:off x="1990119" y="517969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54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Find convex hulls and centroids</a:t>
            </a:r>
          </a:p>
          <a:p>
            <a:pPr marL="0" indent="0">
              <a:buNone/>
            </a:pPr>
            <a:r>
              <a:rPr lang="en-US" altLang="zh-TW" sz="2400" dirty="0"/>
              <a:t>Rotate and scale</a:t>
            </a:r>
          </a:p>
        </p:txBody>
      </p:sp>
      <p:sp>
        <p:nvSpPr>
          <p:cNvPr id="55" name="橢圓 54"/>
          <p:cNvSpPr/>
          <p:nvPr/>
        </p:nvSpPr>
        <p:spPr>
          <a:xfrm>
            <a:off x="1640695" y="4322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2263598" y="409957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1942552" y="443397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1796722" y="4755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123294" y="50290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94732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2057979" y="418964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2275695" y="451864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3000197" y="4358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1774093" y="41715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973594" y="49492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2744988" y="46033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1846103" y="525170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1547664" y="431559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437217" y="455735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1411789" y="503567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1868084" y="50774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2991738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2388179" y="5084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2123730" y="532370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3000197" y="512582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2730475" y="41074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3690519" y="39284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3179215" y="44557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2637341" y="44001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199768" y="41920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2483768" y="41490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3404184" y="44049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2536957" y="46081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2586548" y="48573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橢圓 85"/>
          <p:cNvSpPr/>
          <p:nvPr/>
        </p:nvSpPr>
        <p:spPr>
          <a:xfrm>
            <a:off x="3038903" y="47145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7" name="橢圓 86"/>
          <p:cNvSpPr/>
          <p:nvPr/>
        </p:nvSpPr>
        <p:spPr>
          <a:xfrm>
            <a:off x="3216718" y="52685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2792166" y="513066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3070237" y="55397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3646301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3734427" y="456410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3261472" y="46848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3325576" y="498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4061767" y="49323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4121442" y="45500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3912211" y="38292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3771892" y="42719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3672710" y="36748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2915541" y="371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2899199" y="3925977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3491882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3222766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272357" y="39211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3930345" y="37170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4355976" y="39555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4163794" y="37890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4135964" y="40783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4117831" y="433721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4438391" y="41103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3528808" y="47678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3896138" y="51742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4438389" y="46154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4164576" y="47726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4150359" y="5176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98607" y="41032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3001416" y="4504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3306216" y="43112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3355807" y="45604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2442614" y="42411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2850223" y="444914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899814" y="46983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3153816" y="42556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697823" y="43935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2905863" y="41516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2955454" y="440076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3157444" y="4937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462244" y="47442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453504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842966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363063" y="40911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686011" y="50539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426889" y="5012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X</a:t>
            </a:r>
            <a:endParaRPr kumimoji="1" lang="zh-TW" altLang="en-US" dirty="0"/>
          </a:p>
        </p:txBody>
      </p:sp>
      <p:sp>
        <p:nvSpPr>
          <p:cNvPr id="187" name="橢圓 186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</a:t>
            </a:r>
            <a:endParaRPr kumimoji="1" lang="zh-TW" altLang="en-US" dirty="0"/>
          </a:p>
        </p:txBody>
      </p:sp>
      <p:sp>
        <p:nvSpPr>
          <p:cNvPr id="188" name="橢圓 187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89" name="橢圓 188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90" name="橢圓 189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W</a:t>
            </a:r>
            <a:endParaRPr kumimoji="1" lang="zh-TW" altLang="en-US" dirty="0"/>
          </a:p>
        </p:txBody>
      </p:sp>
      <p:grpSp>
        <p:nvGrpSpPr>
          <p:cNvPr id="230" name="群組 229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231" name="直線接點 230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接點 231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接點 232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群組 233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235" name="直線接點 234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接點 235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接點 236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線接點 237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線接點 238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接點 239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橢圓 240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sp>
        <p:nvSpPr>
          <p:cNvPr id="176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77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178" name="橢圓 177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9" name="橢圓 178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04" name="群組 303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305" name="直線接點 304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線接點 305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線接點 306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" name="群組 307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309" name="直線接點 308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接點 309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接點 310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線接點 311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接點 312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線接點 313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5" name="橢圓 314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316" name="群組 31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317" name="直線接點 316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橢圓 323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325" name="群組 324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326" name="直線接點 325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7" name="直線接點 326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8" name="直線接點 327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直線接點 328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0" name="直線接點 329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1" name="直線接點 330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直線接點 331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接點 332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直線接點 333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直線接點 334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6" name="直線接點 335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7" name="直線接點 336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直線接點 337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39" name="橢圓 338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574E-6 -1.78786E-6 L -0.01042 0.031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5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62E-6 -1.25029E-7 L -0.02779 0.030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26E-6 6.39185E-7 L -0.0224 0.029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4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98E-6 4.67484E-7 L -0.04567 0.053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26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946E-6 1.93608E-6 L -0.05 0.03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5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666 L -0.03889 0.07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712E-6 1.71567E-6 L -0.00886 0.082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1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71E-6 3.04559E-6 L -0.02969 0.053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26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729E-6 3.21445E-6 L -0.01632 0.091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45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551E-6 -1.44246E-6 L -0.03021 0.076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" y="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565E-8 4.70956E-6 L -0.029 0.063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" y="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361E-7 -3.92733E-6 L -0.07692 0.106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5" y="53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45E-6 -1.13452E-6 L -0.08126 0.066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3" y="33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716E-6 1.82597E-6 L -0.07918 0.10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9" y="50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35216E-6 L -0.03803 0.028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14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8 0.03542 L -0.0745 0.04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4466 0.0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227E-6 2.02499E-6 L -0.04827 0.035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" y="175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87543E-6 L -0.04845 0.0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331E-6 3.22991E-6 L -0.05973 0.005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7" y="25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411 -0.014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74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989 -0.02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4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3099 -0.02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132E-6 1.60917E-6 L -0.03161 -0.010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5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964E-6 -2.78074E-6 L 0.01806 0.016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391E-6 -1.4633E-6 L 0.0231 0.0104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4377E-7 -9.40032E-7 L 0.01962 0.01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3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746E-6 -8.01111E-7 L 0.01927 -0.0245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2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38E-7 3.97314E-6 L 0.02813 0.0175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8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402E-6 2.77842E-8 L 0.01129 0.00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244E-6 -1.41699E-6 L 0.02535 -0.0138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" y="-69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11E-7 8.60912E-7 L 0.00799 -0.0430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5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672 L 0.0165 -0.045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19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562E-6 2.35362E-6 L 0.00017 -0.0363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9309E-7 2.43694E-6 L -0.0092 -0.029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65E-7 3.81856E-6 L 0.00452 -0.040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01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818E-7 -1.94026E-6 L -0.00122 -0.041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06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0469 -0.036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80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1354 -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878E-6 -4.73026E-6 L 0.02118 0.0620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401E-6 -1.87775E-6 L 0.02466 0.0215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106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602E-6 1.92317E-6 L 0.01476 0.0261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29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5E-6 -3.4545E-6 L 0.02934 -0.00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" y="-32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173E-6 -3.18824E-6 L 0.01737 -0.0358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80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614E-7 -3.38116E-6 L 0.01753 -0.0222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1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462E-6 3.95925E-6 L 0.03056 -0.012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521E-6 4.26256E-6 L 0.02083 0.02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3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8581E-7 -3.71845E-6 L -0.00903 -0.0259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129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27E-7 8.47026E-7 L -0.00295 -0.03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0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066E-6 2.42417E-6 L -0.03299 -0.0224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" y="-11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579E-6 -2.05372E-6 L 0.00209 0.0395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6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9356E-7 3.26233E-6 L -0.03542 0.0046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3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1134 L -0.0422 0.026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76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357E-6 -3.33411E-7 L -0.0224 0.0034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6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0408E-6 2.02825E-6 L -0.01562 2.02825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74E-6 -2.13938E-6 L -0.03212 0.0113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55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158 -0.0703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351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4445 0.0518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259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04635 -0.0155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-78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1493 -0.0606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303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4722 0.0525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3" grpId="1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8" grpId="1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10511</TotalTime>
  <Words>654</Words>
  <Application>Microsoft Macintosh PowerPoint</Application>
  <PresentationFormat>On-screen Show (4:3)</PresentationFormat>
  <Paragraphs>287</Paragraphs>
  <Slides>20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Lucida Bright</vt:lpstr>
      <vt:lpstr>Office Theme</vt:lpstr>
      <vt:lpstr>方程式</vt:lpstr>
      <vt:lpstr>PowerPoint Presentation</vt:lpstr>
      <vt:lpstr>PowerPoint Presentation</vt:lpstr>
      <vt:lpstr>MoLe Motion Leaks through Smartwatch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720</cp:revision>
  <dcterms:created xsi:type="dcterms:W3CDTF">2019-02-13T16:19:48Z</dcterms:created>
  <dcterms:modified xsi:type="dcterms:W3CDTF">2022-10-30T13:43:13Z</dcterms:modified>
</cp:coreProperties>
</file>