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1697" r:id="rId2"/>
    <p:sldId id="1698" r:id="rId3"/>
    <p:sldId id="1700" r:id="rId4"/>
    <p:sldId id="1716" r:id="rId5"/>
    <p:sldId id="1717" r:id="rId6"/>
    <p:sldId id="1718" r:id="rId7"/>
    <p:sldId id="1722" r:id="rId8"/>
    <p:sldId id="1723" r:id="rId9"/>
    <p:sldId id="1724" r:id="rId10"/>
    <p:sldId id="1725" r:id="rId11"/>
    <p:sldId id="1726" r:id="rId12"/>
    <p:sldId id="1727" r:id="rId13"/>
    <p:sldId id="1741" r:id="rId14"/>
    <p:sldId id="1729" r:id="rId15"/>
    <p:sldId id="1730" r:id="rId16"/>
    <p:sldId id="1731" r:id="rId17"/>
    <p:sldId id="1732" r:id="rId18"/>
    <p:sldId id="1733" r:id="rId19"/>
    <p:sldId id="1734" r:id="rId20"/>
    <p:sldId id="1735" r:id="rId21"/>
    <p:sldId id="1736" r:id="rId22"/>
    <p:sldId id="1737" r:id="rId23"/>
    <p:sldId id="1738" r:id="rId24"/>
    <p:sldId id="1739" r:id="rId25"/>
    <p:sldId id="1740" r:id="rId26"/>
    <p:sldId id="650" r:id="rId27"/>
    <p:sldId id="651" r:id="rId28"/>
    <p:sldId id="1543" r:id="rId29"/>
    <p:sldId id="1551" r:id="rId30"/>
    <p:sldId id="1552" r:id="rId31"/>
    <p:sldId id="1549" r:id="rId32"/>
    <p:sldId id="153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8"/>
    <a:srgbClr val="FFE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/>
    <p:restoredTop sz="81293"/>
  </p:normalViewPr>
  <p:slideViewPr>
    <p:cSldViewPr snapToGrid="0" snapToObjects="1" showGuides="1">
      <p:cViewPr varScale="1">
        <p:scale>
          <a:sx n="98" d="100"/>
          <a:sy n="98" d="100"/>
        </p:scale>
        <p:origin x="1960" y="192"/>
      </p:cViewPr>
      <p:guideLst>
        <p:guide orient="horz" pos="213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04FE-524B-1740-88E7-08E54D6B9F9A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1AF78-9C63-2C46-9D2F-C9E87719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93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93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49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81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56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43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604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06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70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88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543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70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72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sz="1200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49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802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049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824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17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80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64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7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65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65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8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4F85A-20D5-49AA-A090-7F42B1B17B5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31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Wireless and Mobile Systems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for the IoT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1950728" y="4827447"/>
            <a:ext cx="526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Tu-Th 12:30-1:45pm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CSI 3120 (temporary location CSI 2118)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CMSC 715 : Fall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B06B0-D0CA-5EB4-5D76-94D800BCF72C}"/>
              </a:ext>
            </a:extLst>
          </p:cNvPr>
          <p:cNvSpPr txBox="1"/>
          <p:nvPr/>
        </p:nvSpPr>
        <p:spPr>
          <a:xfrm>
            <a:off x="0" y="35082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Lecture 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Lucida Bright" panose="02040602050505020304" pitchFamily="18" charset="77"/>
              </a:rPr>
              <a:t>3.5: Machine Learning and </a:t>
            </a:r>
          </a:p>
          <a:p>
            <a:pPr algn="ctr"/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Lucida Bright" panose="02040602050505020304" pitchFamily="18" charset="77"/>
              </a:rPr>
              <a:t>Statistical Inference for IoT</a:t>
            </a:r>
          </a:p>
        </p:txBody>
      </p:sp>
    </p:spTree>
    <p:extLst>
      <p:ext uri="{BB962C8B-B14F-4D97-AF65-F5344CB8AC3E}">
        <p14:creationId xmlns:p14="http://schemas.microsoft.com/office/powerpoint/2010/main" val="337153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投影片編號版面配置區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9A32F-3905-47F9-9BBF-0F8DB231018F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4" name="圖片 3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70" y="1844824"/>
            <a:ext cx="10335700" cy="5184000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187624" y="2276875"/>
            <a:ext cx="3832730" cy="338554"/>
            <a:chOff x="4499992" y="1444136"/>
            <a:chExt cx="3832730" cy="338553"/>
          </a:xfrm>
        </p:grpSpPr>
        <p:sp>
          <p:nvSpPr>
            <p:cNvPr id="36" name="TextBox 67"/>
            <p:cNvSpPr txBox="1"/>
            <p:nvPr/>
          </p:nvSpPr>
          <p:spPr>
            <a:xfrm>
              <a:off x="4860032" y="1444136"/>
              <a:ext cx="3472690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/>
                  <a:cs typeface="Lucida Bright"/>
                </a:rPr>
                <a:t>z-axis linear acceleration</a:t>
              </a: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4499992" y="1628800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67"/>
          <p:cNvSpPr txBox="1"/>
          <p:nvPr/>
        </p:nvSpPr>
        <p:spPr>
          <a:xfrm>
            <a:off x="1547664" y="26369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/>
                <a:cs typeface="Lucida Bright"/>
              </a:rPr>
              <a:t>keystroke</a:t>
            </a:r>
          </a:p>
        </p:txBody>
      </p:sp>
      <p:sp>
        <p:nvSpPr>
          <p:cNvPr id="41" name="橢圓 40"/>
          <p:cNvSpPr/>
          <p:nvPr/>
        </p:nvSpPr>
        <p:spPr>
          <a:xfrm>
            <a:off x="1331640" y="270892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484040" y="400506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051720" y="400506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923928" y="378904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716016" y="3573016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364088" y="270892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084168" y="335699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7452320" y="292494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6876256" y="371703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" name="直線箭頭接點 2"/>
          <p:cNvCxnSpPr/>
          <p:nvPr/>
        </p:nvCxnSpPr>
        <p:spPr>
          <a:xfrm>
            <a:off x="2339752" y="4005064"/>
            <a:ext cx="151216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67"/>
          <p:cNvSpPr txBox="1"/>
          <p:nvPr/>
        </p:nvSpPr>
        <p:spPr>
          <a:xfrm>
            <a:off x="2615540" y="354313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Lucida Bright"/>
                <a:cs typeface="Lucida Bright"/>
              </a:rPr>
              <a:t>0.6 sec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-108520" y="0"/>
            <a:ext cx="936104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3: Time Interval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108520" y="0"/>
            <a:ext cx="936104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3: Time Interval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  <p:pic>
        <p:nvPicPr>
          <p:cNvPr id="2" name="圖片 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172"/>
            <a:ext cx="9144000" cy="487918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67467" y="5389928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LL</a:t>
            </a:r>
            <a:r>
              <a:rPr kumimoji="1" lang="en-US" altLang="zh-TW" sz="2400" dirty="0"/>
              <a:t>            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/>
              <a:t>          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RR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/>
              <a:t>       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RRR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/>
              <a:t>     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RRRR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/>
              <a:t>   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r>
              <a:rPr kumimoji="1"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RRRRR</a:t>
            </a:r>
            <a:r>
              <a:rPr kumimoji="1" lang="en-US" altLang="zh-TW" sz="2400" dirty="0">
                <a:solidFill>
                  <a:srgbClr val="FF0000"/>
                </a:solidFill>
              </a:rPr>
              <a:t>L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31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200"/>
            <a:ext cx="9144000" cy="4879181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-108520" y="0"/>
            <a:ext cx="936104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3: Time Interval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detection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13177"/>
            <a:ext cx="3170499" cy="1469159"/>
          </a:xfrm>
          <a:prstGeom prst="rect">
            <a:avLst/>
          </a:prstGeom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27698"/>
              </p:ext>
            </p:extLst>
          </p:nvPr>
        </p:nvGraphicFramePr>
        <p:xfrm>
          <a:off x="158752" y="2481263"/>
          <a:ext cx="86836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156200" imgH="876300" progId="Equation.3">
                  <p:embed/>
                </p:oleObj>
              </mc:Choice>
              <mc:Fallback>
                <p:oleObj name="方程式" r:id="rId4" imgW="5156200" imgH="876300" progId="Equation.3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2" y="2481263"/>
                        <a:ext cx="868362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Bayesian Inference</a:t>
            </a:r>
          </a:p>
        </p:txBody>
      </p:sp>
      <p:sp>
        <p:nvSpPr>
          <p:cNvPr id="7" name="左大括弧 6"/>
          <p:cNvSpPr/>
          <p:nvPr/>
        </p:nvSpPr>
        <p:spPr>
          <a:xfrm rot="16200000">
            <a:off x="1403648" y="2594795"/>
            <a:ext cx="504056" cy="2520279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左大括弧 7"/>
          <p:cNvSpPr/>
          <p:nvPr/>
        </p:nvSpPr>
        <p:spPr>
          <a:xfrm rot="16200000">
            <a:off x="3563891" y="3026842"/>
            <a:ext cx="504056" cy="1656182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TextBox 3"/>
          <p:cNvSpPr txBox="1"/>
          <p:nvPr/>
        </p:nvSpPr>
        <p:spPr>
          <a:xfrm>
            <a:off x="107504" y="4178971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Number of keystrokes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987824" y="4178971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Location distribution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868144" y="4178971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Time interval distribution</a:t>
            </a:r>
          </a:p>
        </p:txBody>
      </p:sp>
      <p:pic>
        <p:nvPicPr>
          <p:cNvPr id="34" name="圖片 33" descr="Screen Shot 2015-08-30 at 11.16.38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2"/>
            <a:ext cx="3384376" cy="1876419"/>
          </a:xfrm>
          <a:prstGeom prst="rect">
            <a:avLst/>
          </a:prstGeom>
        </p:spPr>
      </p:pic>
      <p:sp>
        <p:nvSpPr>
          <p:cNvPr id="13" name="左大括弧 12"/>
          <p:cNvSpPr/>
          <p:nvPr/>
        </p:nvSpPr>
        <p:spPr>
          <a:xfrm rot="5400000">
            <a:off x="395536" y="1772818"/>
            <a:ext cx="504056" cy="936103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179512" y="1556794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probability of the observed motion given </a:t>
            </a:r>
            <a:r>
              <a:rPr lang="en-US" sz="2200" dirty="0" err="1">
                <a:solidFill>
                  <a:srgbClr val="FF0000"/>
                </a:solidFill>
              </a:rPr>
              <a:t>word</a:t>
            </a:r>
            <a:r>
              <a:rPr lang="en-US" sz="2200" baseline="-25000" dirty="0" err="1">
                <a:solidFill>
                  <a:srgbClr val="FF0000"/>
                </a:solidFill>
              </a:rPr>
              <a:t>i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18" name="左大括弧 17"/>
          <p:cNvSpPr/>
          <p:nvPr/>
        </p:nvSpPr>
        <p:spPr>
          <a:xfrm rot="16200000">
            <a:off x="6480212" y="1844095"/>
            <a:ext cx="504056" cy="4032448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5" name="圖片 14" descr="Screen Shot 2015-09-06 at 5.54.25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27736"/>
            <a:ext cx="2453960" cy="17696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BF22F8-220C-2579-4E12-1F054CB879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504" t="23358" r="28201" b="29142"/>
          <a:stretch/>
        </p:blipFill>
        <p:spPr>
          <a:xfrm>
            <a:off x="4105274" y="3322784"/>
            <a:ext cx="76201" cy="120650"/>
          </a:xfrm>
          <a:prstGeom prst="rect">
            <a:avLst/>
          </a:prstGeom>
        </p:spPr>
      </p:pic>
      <p:pic>
        <p:nvPicPr>
          <p:cNvPr id="41" name="圖片 11" descr="detection1.pdf">
            <a:extLst>
              <a:ext uri="{FF2B5EF4-FFF2-40B4-BE49-F238E27FC236}">
                <a16:creationId xmlns:a16="http://schemas.microsoft.com/office/drawing/2014/main" id="{58924DE4-657A-6F1B-88F6-1653A320D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13177"/>
            <a:ext cx="3170499" cy="1469159"/>
          </a:xfrm>
          <a:prstGeom prst="rect">
            <a:avLst/>
          </a:prstGeom>
        </p:spPr>
      </p:pic>
      <p:sp>
        <p:nvSpPr>
          <p:cNvPr id="42" name="左大括弧 6">
            <a:extLst>
              <a:ext uri="{FF2B5EF4-FFF2-40B4-BE49-F238E27FC236}">
                <a16:creationId xmlns:a16="http://schemas.microsoft.com/office/drawing/2014/main" id="{BE391D39-FF42-4721-251C-1260C45AE6AD}"/>
              </a:ext>
            </a:extLst>
          </p:cNvPr>
          <p:cNvSpPr/>
          <p:nvPr/>
        </p:nvSpPr>
        <p:spPr>
          <a:xfrm rot="16200000">
            <a:off x="1403648" y="2594795"/>
            <a:ext cx="504056" cy="2520279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左大括弧 7">
            <a:extLst>
              <a:ext uri="{FF2B5EF4-FFF2-40B4-BE49-F238E27FC236}">
                <a16:creationId xmlns:a16="http://schemas.microsoft.com/office/drawing/2014/main" id="{B0EF3AC3-BA1D-F25E-3AF5-1B44BFD71276}"/>
              </a:ext>
            </a:extLst>
          </p:cNvPr>
          <p:cNvSpPr/>
          <p:nvPr/>
        </p:nvSpPr>
        <p:spPr>
          <a:xfrm rot="16200000">
            <a:off x="3563891" y="3026842"/>
            <a:ext cx="504056" cy="1656182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9C82BD38-05C8-9623-A891-787461555B63}"/>
              </a:ext>
            </a:extLst>
          </p:cNvPr>
          <p:cNvSpPr txBox="1"/>
          <p:nvPr/>
        </p:nvSpPr>
        <p:spPr>
          <a:xfrm>
            <a:off x="107504" y="4178971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Number of keystrokes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D83401CC-D8E6-78E1-3325-E26E8058979D}"/>
              </a:ext>
            </a:extLst>
          </p:cNvPr>
          <p:cNvSpPr txBox="1"/>
          <p:nvPr/>
        </p:nvSpPr>
        <p:spPr>
          <a:xfrm>
            <a:off x="2987824" y="4178971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Location distribution</a:t>
            </a: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6BA6F339-4DE9-6C4A-6A34-9C67E30981D7}"/>
              </a:ext>
            </a:extLst>
          </p:cNvPr>
          <p:cNvSpPr txBox="1"/>
          <p:nvPr/>
        </p:nvSpPr>
        <p:spPr>
          <a:xfrm>
            <a:off x="5868144" y="4178971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Time interval distribution</a:t>
            </a:r>
          </a:p>
        </p:txBody>
      </p:sp>
      <p:pic>
        <p:nvPicPr>
          <p:cNvPr id="47" name="圖片 33" descr="Screen Shot 2015-08-30 at 11.16.38 PM.png">
            <a:extLst>
              <a:ext uri="{FF2B5EF4-FFF2-40B4-BE49-F238E27FC236}">
                <a16:creationId xmlns:a16="http://schemas.microsoft.com/office/drawing/2014/main" id="{A951E017-E7CE-C01B-7BAA-576BF690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2"/>
            <a:ext cx="3384376" cy="1876419"/>
          </a:xfrm>
          <a:prstGeom prst="rect">
            <a:avLst/>
          </a:prstGeom>
        </p:spPr>
      </p:pic>
      <p:sp>
        <p:nvSpPr>
          <p:cNvPr id="48" name="左大括弧 17">
            <a:extLst>
              <a:ext uri="{FF2B5EF4-FFF2-40B4-BE49-F238E27FC236}">
                <a16:creationId xmlns:a16="http://schemas.microsoft.com/office/drawing/2014/main" id="{E5628B40-A0A8-113F-4788-86A0909E12D2}"/>
              </a:ext>
            </a:extLst>
          </p:cNvPr>
          <p:cNvSpPr/>
          <p:nvPr/>
        </p:nvSpPr>
        <p:spPr>
          <a:xfrm rot="16200000">
            <a:off x="6480212" y="1844095"/>
            <a:ext cx="504056" cy="4032448"/>
          </a:xfrm>
          <a:prstGeom prst="leftBrace">
            <a:avLst>
              <a:gd name="adj1" fmla="val 8333"/>
              <a:gd name="adj2" fmla="val 49280"/>
            </a:avLst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49" name="群組 5">
            <a:extLst>
              <a:ext uri="{FF2B5EF4-FFF2-40B4-BE49-F238E27FC236}">
                <a16:creationId xmlns:a16="http://schemas.microsoft.com/office/drawing/2014/main" id="{28CCD607-4A9C-8477-E333-E8579208101E}"/>
              </a:ext>
            </a:extLst>
          </p:cNvPr>
          <p:cNvGrpSpPr/>
          <p:nvPr/>
        </p:nvGrpSpPr>
        <p:grpSpPr>
          <a:xfrm>
            <a:off x="4718712" y="2970817"/>
            <a:ext cx="5328592" cy="3626535"/>
            <a:chOff x="4700036" y="2996952"/>
            <a:chExt cx="5328592" cy="3626535"/>
          </a:xfrm>
        </p:grpSpPr>
        <p:sp>
          <p:nvSpPr>
            <p:cNvPr id="50" name="文字方塊 16">
              <a:extLst>
                <a:ext uri="{FF2B5EF4-FFF2-40B4-BE49-F238E27FC236}">
                  <a16:creationId xmlns:a16="http://schemas.microsoft.com/office/drawing/2014/main" id="{86E0F5C3-D4CA-EBF2-7DCC-5C5923607BC7}"/>
                </a:ext>
              </a:extLst>
            </p:cNvPr>
            <p:cNvSpPr txBox="1"/>
            <p:nvPr/>
          </p:nvSpPr>
          <p:spPr>
            <a:xfrm>
              <a:off x="5940152" y="4221088"/>
              <a:ext cx="3600400" cy="36004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zh-TW" altLang="en-US" dirty="0"/>
            </a:p>
          </p:txBody>
        </p:sp>
        <p:sp>
          <p:nvSpPr>
            <p:cNvPr id="51" name="文字方塊 20">
              <a:extLst>
                <a:ext uri="{FF2B5EF4-FFF2-40B4-BE49-F238E27FC236}">
                  <a16:creationId xmlns:a16="http://schemas.microsoft.com/office/drawing/2014/main" id="{5214DF04-98F2-F9BD-6925-D05FBFAC8210}"/>
                </a:ext>
              </a:extLst>
            </p:cNvPr>
            <p:cNvSpPr txBox="1"/>
            <p:nvPr/>
          </p:nvSpPr>
          <p:spPr>
            <a:xfrm>
              <a:off x="5868144" y="4869160"/>
              <a:ext cx="3600400" cy="175432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zh-TW" altLang="en-US" dirty="0"/>
            </a:p>
          </p:txBody>
        </p:sp>
        <p:sp>
          <p:nvSpPr>
            <p:cNvPr id="52" name="文字方塊 21">
              <a:extLst>
                <a:ext uri="{FF2B5EF4-FFF2-40B4-BE49-F238E27FC236}">
                  <a16:creationId xmlns:a16="http://schemas.microsoft.com/office/drawing/2014/main" id="{0124C984-DF1F-A195-22C8-BCEE69DB06DA}"/>
                </a:ext>
              </a:extLst>
            </p:cNvPr>
            <p:cNvSpPr txBox="1"/>
            <p:nvPr/>
          </p:nvSpPr>
          <p:spPr>
            <a:xfrm>
              <a:off x="4700036" y="2996952"/>
              <a:ext cx="5328592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zh-TW" altLang="en-US" dirty="0"/>
            </a:p>
          </p:txBody>
        </p:sp>
      </p:grpSp>
      <p:pic>
        <p:nvPicPr>
          <p:cNvPr id="53" name="圖片 14" descr="Screen Shot 2015-09-06 at 5.54.25 PM.png">
            <a:extLst>
              <a:ext uri="{FF2B5EF4-FFF2-40B4-BE49-F238E27FC236}">
                <a16:creationId xmlns:a16="http://schemas.microsoft.com/office/drawing/2014/main" id="{AF297366-BC8B-E3D9-DD92-D81E42B67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27736"/>
            <a:ext cx="2453960" cy="1769616"/>
          </a:xfrm>
          <a:prstGeom prst="rect">
            <a:avLst/>
          </a:prstGeom>
        </p:spPr>
      </p:pic>
      <p:grpSp>
        <p:nvGrpSpPr>
          <p:cNvPr id="54" name="群組 22">
            <a:extLst>
              <a:ext uri="{FF2B5EF4-FFF2-40B4-BE49-F238E27FC236}">
                <a16:creationId xmlns:a16="http://schemas.microsoft.com/office/drawing/2014/main" id="{BC797750-8872-7CB8-3ECD-C5C64F1ACE53}"/>
              </a:ext>
            </a:extLst>
          </p:cNvPr>
          <p:cNvGrpSpPr/>
          <p:nvPr/>
        </p:nvGrpSpPr>
        <p:grpSpPr>
          <a:xfrm>
            <a:off x="2916852" y="2780928"/>
            <a:ext cx="2664296" cy="4052976"/>
            <a:chOff x="2915816" y="2924944"/>
            <a:chExt cx="2664296" cy="3485069"/>
          </a:xfrm>
        </p:grpSpPr>
        <p:sp>
          <p:nvSpPr>
            <p:cNvPr id="55" name="文字方塊 15">
              <a:extLst>
                <a:ext uri="{FF2B5EF4-FFF2-40B4-BE49-F238E27FC236}">
                  <a16:creationId xmlns:a16="http://schemas.microsoft.com/office/drawing/2014/main" id="{CA866425-A4BB-68D1-EDDE-29F1771191E0}"/>
                </a:ext>
              </a:extLst>
            </p:cNvPr>
            <p:cNvSpPr txBox="1"/>
            <p:nvPr/>
          </p:nvSpPr>
          <p:spPr>
            <a:xfrm>
              <a:off x="2915816" y="4225226"/>
              <a:ext cx="2519244" cy="43342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zh-TW" altLang="en-US" dirty="0"/>
            </a:p>
          </p:txBody>
        </p:sp>
        <p:sp>
          <p:nvSpPr>
            <p:cNvPr id="56" name="文字方塊 18">
              <a:extLst>
                <a:ext uri="{FF2B5EF4-FFF2-40B4-BE49-F238E27FC236}">
                  <a16:creationId xmlns:a16="http://schemas.microsoft.com/office/drawing/2014/main" id="{C7A68FCC-BC54-9AEB-4DD2-7DC4E9252D78}"/>
                </a:ext>
              </a:extLst>
            </p:cNvPr>
            <p:cNvSpPr txBox="1"/>
            <p:nvPr/>
          </p:nvSpPr>
          <p:spPr>
            <a:xfrm>
              <a:off x="3131840" y="4655686"/>
              <a:ext cx="2448272" cy="175432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en-US" altLang="zh-TW" dirty="0"/>
            </a:p>
            <a:p>
              <a:endParaRPr kumimoji="1" lang="zh-TW" altLang="en-US" dirty="0"/>
            </a:p>
          </p:txBody>
        </p:sp>
        <p:sp>
          <p:nvSpPr>
            <p:cNvPr id="57" name="文字方塊 19">
              <a:extLst>
                <a:ext uri="{FF2B5EF4-FFF2-40B4-BE49-F238E27FC236}">
                  <a16:creationId xmlns:a16="http://schemas.microsoft.com/office/drawing/2014/main" id="{45FC3C25-4C84-2EF1-4CA4-9A392092FA9B}"/>
                </a:ext>
              </a:extLst>
            </p:cNvPr>
            <p:cNvSpPr txBox="1"/>
            <p:nvPr/>
          </p:nvSpPr>
          <p:spPr>
            <a:xfrm>
              <a:off x="2971631" y="2924944"/>
              <a:ext cx="1808265" cy="12703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br>
                <a:rPr kumimoji="1" lang="en-US" altLang="zh-TW" dirty="0"/>
              </a:br>
              <a:br>
                <a:rPr kumimoji="1" lang="en-US" altLang="zh-TW" dirty="0"/>
              </a:br>
              <a:br>
                <a:rPr kumimoji="1" lang="en-US" altLang="zh-TW" dirty="0"/>
              </a:br>
              <a:endParaRPr kumimoji="1" lang="en-US" altLang="zh-TW" dirty="0"/>
            </a:p>
            <a:p>
              <a:endParaRPr kumimoji="1" lang="zh-TW" altLang="en-US" dirty="0"/>
            </a:p>
          </p:txBody>
        </p:sp>
      </p:grpSp>
      <p:sp>
        <p:nvSpPr>
          <p:cNvPr id="58" name="文字方塊 1">
            <a:extLst>
              <a:ext uri="{FF2B5EF4-FFF2-40B4-BE49-F238E27FC236}">
                <a16:creationId xmlns:a16="http://schemas.microsoft.com/office/drawing/2014/main" id="{D1FAB7EE-D05B-978A-A6AB-F062322329C6}"/>
              </a:ext>
            </a:extLst>
          </p:cNvPr>
          <p:cNvSpPr txBox="1"/>
          <p:nvPr/>
        </p:nvSpPr>
        <p:spPr>
          <a:xfrm>
            <a:off x="-828600" y="2924944"/>
            <a:ext cx="390317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73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Motivation &amp; Challenge</a:t>
            </a:r>
          </a:p>
          <a:p>
            <a:r>
              <a:rPr lang="en-US" altLang="zh-TW" sz="2800" dirty="0" err="1">
                <a:solidFill>
                  <a:schemeClr val="bg1">
                    <a:lumMod val="65000"/>
                  </a:schemeClr>
                </a:solidFill>
              </a:rPr>
              <a:t>MoLe</a:t>
            </a:r>
            <a:endParaRPr lang="en-US" altLang="zh-TW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Evaluation</a:t>
            </a:r>
          </a:p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Limitations</a:t>
            </a:r>
          </a:p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Outline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2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Experimental Setup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1700808"/>
            <a:ext cx="8229600" cy="4844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Samsung Galaxy Gear Live with Android Wear</a:t>
            </a:r>
          </a:p>
          <a:p>
            <a:pPr lvl="1"/>
            <a:r>
              <a:rPr lang="en-US" altLang="zh-TW" sz="2400" dirty="0"/>
              <a:t>Sample </a:t>
            </a:r>
            <a:r>
              <a:rPr lang="en-US" altLang="zh-TW" sz="2400" dirty="0" err="1"/>
              <a:t>accl</a:t>
            </a:r>
            <a:r>
              <a:rPr lang="en-US" altLang="zh-TW" sz="2400" dirty="0"/>
              <a:t> and gyro at 200Hz</a:t>
            </a:r>
          </a:p>
          <a:p>
            <a:pPr lvl="1"/>
            <a:r>
              <a:rPr lang="en-US" altLang="zh-TW" sz="2400" dirty="0"/>
              <a:t>Off-line </a:t>
            </a:r>
            <a:r>
              <a:rPr lang="en-US" altLang="zh-TW" sz="2400" dirty="0" err="1"/>
              <a:t>Matlab</a:t>
            </a:r>
            <a:r>
              <a:rPr lang="en-US" altLang="zh-TW" sz="2400" dirty="0"/>
              <a:t> analysis</a:t>
            </a:r>
          </a:p>
          <a:p>
            <a:endParaRPr lang="en-US" altLang="zh-TW" sz="2800" dirty="0"/>
          </a:p>
          <a:p>
            <a:r>
              <a:rPr lang="en-US" altLang="zh-TW" sz="2800" dirty="0"/>
              <a:t>8 Participants</a:t>
            </a:r>
          </a:p>
          <a:p>
            <a:pPr lvl="1"/>
            <a:r>
              <a:rPr lang="en-US" altLang="zh-TW" sz="2400" dirty="0"/>
              <a:t>5 native speakers, 3 non-native speakers</a:t>
            </a:r>
          </a:p>
          <a:p>
            <a:pPr lvl="1"/>
            <a:r>
              <a:rPr lang="en-US" altLang="zh-TW" sz="2400" dirty="0"/>
              <a:t>300 words for each subject, 2400 words total</a:t>
            </a:r>
          </a:p>
          <a:p>
            <a:pPr lvl="1"/>
            <a:r>
              <a:rPr lang="en-US" altLang="zh-TW" sz="2400" dirty="0"/>
              <a:t>Words are randomly selected from 5000 most frequently used words</a:t>
            </a:r>
          </a:p>
          <a:p>
            <a:pPr lvl="1"/>
            <a:endParaRPr lang="en-US" altLang="zh-TW" sz="2400" dirty="0"/>
          </a:p>
          <a:p>
            <a:r>
              <a:rPr lang="en-US" altLang="zh-TW" sz="2800" dirty="0"/>
              <a:t>2 labeled point clouds (training data)</a:t>
            </a:r>
          </a:p>
          <a:p>
            <a:pPr lvl="1"/>
            <a:r>
              <a:rPr lang="en-US" altLang="zh-TW" sz="2400" dirty="0"/>
              <a:t>2 persons collect offline data with Top-500 longest words</a:t>
            </a:r>
            <a:r>
              <a:rPr lang="en-US" altLang="zh-TW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0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Evaluation Metrics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9600" y="1752600"/>
            <a:ext cx="8229600" cy="484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How well can Mole guess each word?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Observation improvements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Recovery via human observation</a:t>
            </a:r>
          </a:p>
        </p:txBody>
      </p:sp>
    </p:spTree>
    <p:extLst>
      <p:ext uri="{BB962C8B-B14F-4D97-AF65-F5344CB8AC3E}">
        <p14:creationId xmlns:p14="http://schemas.microsoft.com/office/powerpoint/2010/main" val="23419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Rank CDF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pic>
        <p:nvPicPr>
          <p:cNvPr id="6" name="圖片 5" descr="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2276872"/>
            <a:ext cx="8064896" cy="4608512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79512" y="1196752"/>
            <a:ext cx="929099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Median rank = 24, 30 percentile rank = 5 (out of 5000 words)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81472" y="162880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</a:rPr>
              <a:t>When word length &gt; 6, median rank = 10 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 err="1">
                <a:solidFill>
                  <a:schemeClr val="bg1"/>
                </a:solidFill>
              </a:rPr>
              <a:t>Avg</a:t>
            </a:r>
            <a:r>
              <a:rPr lang="en-US" altLang="zh-TW" sz="4800" dirty="0">
                <a:solidFill>
                  <a:schemeClr val="bg1"/>
                </a:solidFill>
              </a:rPr>
              <a:t> Rank Across Users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pic>
        <p:nvPicPr>
          <p:cNvPr id="6" name="圖片 5" descr="top_us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7967331" cy="4388161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268760"/>
            <a:ext cx="8210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With perfect key press detection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median rank = 6, 30 percentile rank = 1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56177" y="5365780"/>
            <a:ext cx="164058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08501" y="6044581"/>
            <a:ext cx="185661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58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Evaluation Metrics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9600" y="1752600"/>
            <a:ext cx="8229600" cy="484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How well can Mole guess each word?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Observation improvements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Recovery via human observation</a:t>
            </a:r>
          </a:p>
        </p:txBody>
      </p:sp>
    </p:spTree>
    <p:extLst>
      <p:ext uri="{BB962C8B-B14F-4D97-AF65-F5344CB8AC3E}">
        <p14:creationId xmlns:p14="http://schemas.microsoft.com/office/powerpoint/2010/main" val="273012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576" y="836712"/>
            <a:ext cx="10081120" cy="187220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MoLe</a:t>
            </a:r>
            <a:br>
              <a:rPr lang="en-US" sz="3600" b="1" dirty="0"/>
            </a:br>
            <a:r>
              <a:rPr lang="en-US" sz="3600" b="1" dirty="0">
                <a:solidFill>
                  <a:srgbClr val="FF0000"/>
                </a:solidFill>
              </a:rPr>
              <a:t>Mo</a:t>
            </a:r>
            <a:r>
              <a:rPr lang="en-US" sz="3600" b="1" dirty="0"/>
              <a:t>tion </a:t>
            </a:r>
            <a:r>
              <a:rPr lang="en-US" sz="3600" b="1" dirty="0">
                <a:solidFill>
                  <a:srgbClr val="FF0000"/>
                </a:solidFill>
              </a:rPr>
              <a:t>Le</a:t>
            </a:r>
            <a:r>
              <a:rPr lang="en-US" sz="3600" b="1" dirty="0"/>
              <a:t>aks through </a:t>
            </a:r>
            <a:r>
              <a:rPr lang="en-US" sz="3600" b="1" dirty="0" err="1"/>
              <a:t>Smartwatch</a:t>
            </a:r>
            <a:r>
              <a:rPr lang="en-US" sz="3600" b="1" dirty="0"/>
              <a:t> Sensors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1570" y="3789040"/>
            <a:ext cx="8113078" cy="23179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 Wang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Ted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Tsung-Te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Romit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Roy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Choudhury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UIUC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MobiCom’15 Presentation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30996"/>
            <a:ext cx="3312942" cy="3306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D90CBE-8B42-C933-6C9F-F212BBBB05A6}"/>
              </a:ext>
            </a:extLst>
          </p:cNvPr>
          <p:cNvSpPr/>
          <p:nvPr/>
        </p:nvSpPr>
        <p:spPr>
          <a:xfrm>
            <a:off x="0" y="-41368"/>
            <a:ext cx="9144000" cy="1621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A249D-D445-5A50-20B8-31C22C79CDF5}"/>
              </a:ext>
            </a:extLst>
          </p:cNvPr>
          <p:cNvSpPr txBox="1"/>
          <p:nvPr/>
        </p:nvSpPr>
        <p:spPr>
          <a:xfrm>
            <a:off x="531159" y="169235"/>
            <a:ext cx="808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Sample applications of statistical inference in IoT</a:t>
            </a:r>
          </a:p>
        </p:txBody>
      </p:sp>
    </p:spTree>
    <p:extLst>
      <p:ext uri="{BB962C8B-B14F-4D97-AF65-F5344CB8AC3E}">
        <p14:creationId xmlns:p14="http://schemas.microsoft.com/office/powerpoint/2010/main" val="182231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Observation Improvements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pic>
        <p:nvPicPr>
          <p:cNvPr id="5" name="圖片 4" descr="metho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4" y="1817903"/>
            <a:ext cx="8444024" cy="49954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40588" y="2524834"/>
            <a:ext cx="46276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en-US" altLang="zh-TW" sz="1000" dirty="0"/>
          </a:p>
          <a:p>
            <a:endParaRPr kumimoji="1" lang="zh-TW" altLang="en-US" sz="1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22736" y="2903548"/>
            <a:ext cx="494946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en-US" altLang="zh-TW" sz="1000" dirty="0"/>
          </a:p>
          <a:p>
            <a:endParaRPr kumimoji="1" lang="zh-TW" altLang="en-US" sz="1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90936" y="5370528"/>
            <a:ext cx="393432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13624" y="5517232"/>
            <a:ext cx="465440" cy="3233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7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62832" y="5389413"/>
            <a:ext cx="36004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11852" y="5517232"/>
            <a:ext cx="339064" cy="3229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804004" y="5517232"/>
            <a:ext cx="416068" cy="32475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90376" y="5498558"/>
            <a:ext cx="361700" cy="3434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7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454528" y="5414163"/>
            <a:ext cx="3600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814568" y="5403279"/>
            <a:ext cx="360040" cy="4462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3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105052" y="5387969"/>
            <a:ext cx="36004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371712" y="5393693"/>
            <a:ext cx="360040" cy="4462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TW" altLang="en-US" sz="23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092280" y="211369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</a:rPr>
              <a:t>340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14968" y="4879703"/>
            <a:ext cx="720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</a:rPr>
              <a:t>49</a:t>
            </a:r>
          </a:p>
          <a:p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724372" y="5173178"/>
            <a:ext cx="720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</a:rPr>
              <a:t>24</a:t>
            </a:r>
          </a:p>
          <a:p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465168" y="37347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Evaluation Metrics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9600" y="1752600"/>
            <a:ext cx="8229600" cy="484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How well can Mole guess each word?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solidFill>
                  <a:srgbClr val="000000"/>
                </a:solidFill>
              </a:rPr>
              <a:t>Observation improvements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Recovery via human observation</a:t>
            </a:r>
          </a:p>
        </p:txBody>
      </p:sp>
    </p:spTree>
    <p:extLst>
      <p:ext uri="{BB962C8B-B14F-4D97-AF65-F5344CB8AC3E}">
        <p14:creationId xmlns:p14="http://schemas.microsoft.com/office/powerpoint/2010/main" val="140737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Can you guess the sentence?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-2" y="2060852"/>
          <a:ext cx="914400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96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Rank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W1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W2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W3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W4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W5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W6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W7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w8</a:t>
                      </a:r>
                      <a:endParaRPr lang="zh-TW" alt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1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motor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pistol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profound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angel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those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disappear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2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monitor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list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journalism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remaining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spray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today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tight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discourse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3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them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but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originally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telephone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super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third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tightly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secondary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4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lost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original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meanwhile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fire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through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thirty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adviser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5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most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profile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headline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shore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towel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truth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discover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947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-2" y="2060852"/>
          <a:ext cx="914400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96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Rank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W1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W2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W3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W4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W5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W6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W7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w8</a:t>
                      </a:r>
                      <a:endParaRPr lang="zh-TW" alt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1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motor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pistol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profound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technology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angel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those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that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disappear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2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monitor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list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journalism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remaining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spray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today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tight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discourse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3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them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but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originally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telephone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/>
                        <a:t>super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third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tightly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secondary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4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the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lost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original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meanwhile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fire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through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thirty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adviser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/>
                        <a:t>5</a:t>
                      </a:r>
                      <a:endParaRPr lang="zh-TW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then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most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profile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headline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shore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towel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truth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discover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Can you guess the sentence?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8520" y="112764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/>
              <a:t>“</a:t>
            </a:r>
            <a:r>
              <a:rPr lang="en-US" altLang="zh-TW" sz="2200" dirty="0">
                <a:solidFill>
                  <a:srgbClr val="FF0000"/>
                </a:solidFill>
              </a:rPr>
              <a:t>The most profound technologies are those that disappear</a:t>
            </a:r>
            <a:r>
              <a:rPr lang="en-US" altLang="zh-TW" sz="2200" dirty="0"/>
              <a:t>” </a:t>
            </a:r>
          </a:p>
          <a:p>
            <a:r>
              <a:rPr lang="en-US" altLang="zh-TW" sz="2200" dirty="0"/>
              <a:t>- Mark Weiser, 1991 </a:t>
            </a:r>
          </a:p>
          <a:p>
            <a:endParaRPr kumimoji="1"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69260" y="6329320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are</a:t>
            </a:r>
          </a:p>
          <a:p>
            <a:endParaRPr kumimoji="1"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9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Motivation &amp; Challenge</a:t>
            </a:r>
          </a:p>
          <a:p>
            <a:r>
              <a:rPr lang="en-US" altLang="zh-TW" sz="2800" dirty="0" err="1">
                <a:solidFill>
                  <a:schemeClr val="bg1">
                    <a:lumMod val="65000"/>
                  </a:schemeClr>
                </a:solidFill>
              </a:rPr>
              <a:t>MoLe</a:t>
            </a:r>
            <a:endParaRPr lang="en-US" altLang="zh-TW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Limitations</a:t>
            </a:r>
            <a:endParaRPr lang="en-US" altLang="zh-TW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Outline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8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Limitations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9600" y="1752600"/>
            <a:ext cx="8229600" cy="484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Single word only</a:t>
            </a:r>
          </a:p>
          <a:p>
            <a:pPr lvl="1"/>
            <a:r>
              <a:rPr lang="en-US" altLang="zh-TW" sz="2400" dirty="0"/>
              <a:t>Unable to detect space (could be right or left thumb)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English words only</a:t>
            </a:r>
          </a:p>
          <a:p>
            <a:pPr lvl="1"/>
            <a:r>
              <a:rPr lang="en-US" altLang="zh-TW" sz="2400" dirty="0"/>
              <a:t>Digits and non-English words are not applicable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Required standard typing method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39" y="5013176"/>
            <a:ext cx="301457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Motivation &amp; Challenge</a:t>
            </a:r>
          </a:p>
          <a:p>
            <a:r>
              <a:rPr lang="en-US" altLang="zh-TW" sz="2800" dirty="0" err="1">
                <a:solidFill>
                  <a:schemeClr val="bg1">
                    <a:lumMod val="65000"/>
                  </a:schemeClr>
                </a:solidFill>
              </a:rPr>
              <a:t>MoLe</a:t>
            </a:r>
            <a:endParaRPr lang="en-US" altLang="zh-TW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Limitations</a:t>
            </a:r>
          </a:p>
          <a:p>
            <a:r>
              <a:rPr lang="en-US" altLang="zh-TW" sz="2800" dirty="0">
                <a:solidFill>
                  <a:srgbClr val="000000"/>
                </a:solidFill>
              </a:rPr>
              <a:t>Conclusion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Outline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0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Conclusion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09600" y="1752600"/>
            <a:ext cx="8229600" cy="484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Mole: Motion Leaks through </a:t>
            </a:r>
            <a:r>
              <a:rPr lang="en-US" altLang="zh-TW" sz="2800" dirty="0" err="1"/>
              <a:t>Smartwatch</a:t>
            </a:r>
            <a:r>
              <a:rPr lang="en-US" altLang="zh-TW" sz="2800" dirty="0"/>
              <a:t> sensor</a:t>
            </a:r>
            <a:br>
              <a:rPr lang="en-US" altLang="zh-TW" sz="2800" dirty="0"/>
            </a:br>
            <a:endParaRPr lang="en-US" altLang="zh-TW" sz="2800" dirty="0"/>
          </a:p>
          <a:p>
            <a:r>
              <a:rPr lang="en-US" altLang="zh-TW" sz="2800" dirty="0"/>
              <a:t>Identify leaks when using watch motion sensors to infer input words</a:t>
            </a:r>
          </a:p>
          <a:p>
            <a:endParaRPr lang="en-US" altLang="zh-TW" sz="2400" dirty="0"/>
          </a:p>
          <a:p>
            <a:r>
              <a:rPr lang="en-US" altLang="zh-TW" sz="2800" dirty="0"/>
              <a:t>Type a word W with length &gt; 6, </a:t>
            </a:r>
            <a:r>
              <a:rPr lang="en-US" altLang="zh-TW" sz="2800" dirty="0" err="1"/>
              <a:t>MoLe</a:t>
            </a:r>
            <a:r>
              <a:rPr lang="en-US" altLang="zh-TW" sz="2800" dirty="0"/>
              <a:t> can shortlist 10 words (rank 10) on average that includes W</a:t>
            </a:r>
          </a:p>
          <a:p>
            <a:pPr marL="0" indent="0">
              <a:buNone/>
            </a:pPr>
            <a:endParaRPr lang="en-US" altLang="zh-TW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0285" y="4625752"/>
            <a:ext cx="223672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8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3B692-27F1-9A45-A135-7026EA938D52}"/>
              </a:ext>
            </a:extLst>
          </p:cNvPr>
          <p:cNvSpPr txBox="1"/>
          <p:nvPr/>
        </p:nvSpPr>
        <p:spPr>
          <a:xfrm>
            <a:off x="0" y="3136612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inference vs.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935180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87B09B4-8D2B-6D48-B638-3F400966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23" y="584775"/>
            <a:ext cx="3645153" cy="3850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3B692-27F1-9A45-A135-7026EA938D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inference vs.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09580-26B1-F24F-956D-42D803ADAC78}"/>
              </a:ext>
            </a:extLst>
          </p:cNvPr>
          <p:cNvSpPr txBox="1"/>
          <p:nvPr/>
        </p:nvSpPr>
        <p:spPr>
          <a:xfrm>
            <a:off x="2366680" y="4544599"/>
            <a:ext cx="441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Debate?</a:t>
            </a:r>
          </a:p>
        </p:txBody>
      </p:sp>
    </p:spTree>
    <p:extLst>
      <p:ext uri="{BB962C8B-B14F-4D97-AF65-F5344CB8AC3E}">
        <p14:creationId xmlns:p14="http://schemas.microsoft.com/office/powerpoint/2010/main" val="305964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 err="1">
                <a:solidFill>
                  <a:schemeClr val="bg1"/>
                </a:solidFill>
              </a:rPr>
              <a:t>MoLe</a:t>
            </a:r>
            <a:r>
              <a:rPr lang="en-US" altLang="zh-TW" sz="4800" dirty="0">
                <a:solidFill>
                  <a:schemeClr val="bg1"/>
                </a:solidFill>
              </a:rPr>
              <a:t> Architecture</a:t>
            </a:r>
          </a:p>
        </p:txBody>
      </p:sp>
      <p:cxnSp>
        <p:nvCxnSpPr>
          <p:cNvPr id="23" name="Straight Arrow Connector 32"/>
          <p:cNvCxnSpPr/>
          <p:nvPr/>
        </p:nvCxnSpPr>
        <p:spPr bwMode="auto">
          <a:xfrm>
            <a:off x="3275856" y="4365104"/>
            <a:ext cx="165618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6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455371"/>
            <a:ext cx="1311046" cy="845837"/>
          </a:xfrm>
          <a:prstGeom prst="rect">
            <a:avLst/>
          </a:prstGeom>
        </p:spPr>
      </p:pic>
      <p:cxnSp>
        <p:nvCxnSpPr>
          <p:cNvPr id="29" name="Straight Arrow Connector 44"/>
          <p:cNvCxnSpPr/>
          <p:nvPr/>
        </p:nvCxnSpPr>
        <p:spPr bwMode="auto">
          <a:xfrm rot="16200000" flipV="1">
            <a:off x="6700904" y="4947124"/>
            <a:ext cx="1148579" cy="127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45"/>
          <p:cNvCxnSpPr/>
          <p:nvPr/>
        </p:nvCxnSpPr>
        <p:spPr bwMode="auto">
          <a:xfrm flipV="1">
            <a:off x="4716016" y="4360768"/>
            <a:ext cx="0" cy="11564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46"/>
          <p:cNvCxnSpPr/>
          <p:nvPr/>
        </p:nvCxnSpPr>
        <p:spPr bwMode="auto">
          <a:xfrm flipV="1">
            <a:off x="4716016" y="5517232"/>
            <a:ext cx="2565526" cy="21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ounded Rectangle 49"/>
          <p:cNvSpPr/>
          <p:nvPr/>
        </p:nvSpPr>
        <p:spPr bwMode="auto">
          <a:xfrm>
            <a:off x="6760841" y="3200533"/>
            <a:ext cx="1524000" cy="116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3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392" y="5517232"/>
            <a:ext cx="736016" cy="736016"/>
          </a:xfrm>
          <a:prstGeom prst="rect">
            <a:avLst/>
          </a:prstGeom>
        </p:spPr>
      </p:pic>
      <p:cxnSp>
        <p:nvCxnSpPr>
          <p:cNvPr id="34" name="Straight Arrow Connector 52"/>
          <p:cNvCxnSpPr/>
          <p:nvPr/>
        </p:nvCxnSpPr>
        <p:spPr bwMode="auto">
          <a:xfrm flipH="1" flipV="1">
            <a:off x="7780551" y="4382745"/>
            <a:ext cx="31809" cy="1138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Arrow Connector 54"/>
          <p:cNvCxnSpPr>
            <a:stCxn id="79" idx="3"/>
            <a:endCxn id="32" idx="1"/>
          </p:cNvCxnSpPr>
          <p:nvPr/>
        </p:nvCxnSpPr>
        <p:spPr bwMode="auto">
          <a:xfrm flipV="1">
            <a:off x="6012160" y="3782819"/>
            <a:ext cx="748681" cy="31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6" name="TextBox 64"/>
          <p:cNvSpPr txBox="1"/>
          <p:nvPr/>
        </p:nvSpPr>
        <p:spPr>
          <a:xfrm>
            <a:off x="7001189" y="3284984"/>
            <a:ext cx="1114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Bayesian</a:t>
            </a:r>
          </a:p>
          <a:p>
            <a:pPr algn="ctr"/>
            <a:r>
              <a:rPr lang="en-US" sz="1600" dirty="0">
                <a:latin typeface="Lucida Bright"/>
                <a:cs typeface="Lucida Bright"/>
              </a:rPr>
              <a:t>Inference</a:t>
            </a:r>
          </a:p>
          <a:p>
            <a:pPr algn="ctr"/>
            <a:endParaRPr lang="en-US" sz="1200" dirty="0">
              <a:latin typeface="Lucida Bright"/>
              <a:cs typeface="Lucida Bright"/>
            </a:endParaRPr>
          </a:p>
          <a:p>
            <a:pPr algn="ctr"/>
            <a:r>
              <a:rPr lang="en-US" sz="1600" dirty="0">
                <a:latin typeface="Lucida Bright"/>
                <a:cs typeface="Lucida Bright"/>
              </a:rPr>
              <a:t>P(</a:t>
            </a:r>
            <a:r>
              <a:rPr lang="en-US" sz="1600" dirty="0" err="1">
                <a:latin typeface="Lucida Bright"/>
                <a:cs typeface="Lucida Bright"/>
              </a:rPr>
              <a:t>O|W</a:t>
            </a:r>
            <a:r>
              <a:rPr lang="en-US" sz="1600" baseline="-25000" dirty="0" err="1">
                <a:latin typeface="Lucida Bright"/>
                <a:cs typeface="Lucida Bright"/>
              </a:rPr>
              <a:t>i</a:t>
            </a:r>
            <a:r>
              <a:rPr lang="en-US" sz="1600" dirty="0">
                <a:latin typeface="Lucida Bright"/>
                <a:cs typeface="Lucida Bright"/>
              </a:rPr>
              <a:t>)</a:t>
            </a:r>
          </a:p>
        </p:txBody>
      </p:sp>
      <p:sp>
        <p:nvSpPr>
          <p:cNvPr id="38" name="TextBox 67"/>
          <p:cNvSpPr txBox="1"/>
          <p:nvPr/>
        </p:nvSpPr>
        <p:spPr>
          <a:xfrm>
            <a:off x="6698665" y="1988840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Bright"/>
                <a:cs typeface="Lucida Bright"/>
              </a:rPr>
              <a:t>Rank of </a:t>
            </a:r>
            <a:r>
              <a:rPr lang="en-US" sz="1600" dirty="0" err="1">
                <a:latin typeface="Lucida Bright"/>
                <a:cs typeface="Lucida Bright"/>
              </a:rPr>
              <a:t>Word</a:t>
            </a:r>
            <a:r>
              <a:rPr lang="en-US" sz="1600" baseline="-25000" dirty="0" err="1">
                <a:latin typeface="Lucida Bright"/>
                <a:cs typeface="Lucida Bright"/>
              </a:rPr>
              <a:t>i</a:t>
            </a:r>
            <a:endParaRPr lang="en-US" sz="1600" baseline="-25000" dirty="0">
              <a:latin typeface="Lucida Bright"/>
              <a:cs typeface="Lucida Bright"/>
            </a:endParaRPr>
          </a:p>
        </p:txBody>
      </p:sp>
      <p:sp>
        <p:nvSpPr>
          <p:cNvPr id="39" name="TextBox 89"/>
          <p:cNvSpPr txBox="1"/>
          <p:nvPr/>
        </p:nvSpPr>
        <p:spPr>
          <a:xfrm>
            <a:off x="1691680" y="213285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Attacker Point Cloud</a:t>
            </a:r>
          </a:p>
        </p:txBody>
      </p:sp>
      <p:sp>
        <p:nvSpPr>
          <p:cNvPr id="40" name="TextBox 90"/>
          <p:cNvSpPr txBox="1"/>
          <p:nvPr/>
        </p:nvSpPr>
        <p:spPr>
          <a:xfrm>
            <a:off x="2195736" y="5301208"/>
            <a:ext cx="2407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Unlabeled Point Cloud</a:t>
            </a:r>
          </a:p>
        </p:txBody>
      </p:sp>
      <p:sp>
        <p:nvSpPr>
          <p:cNvPr id="45" name="TextBox 104"/>
          <p:cNvSpPr txBox="1"/>
          <p:nvPr/>
        </p:nvSpPr>
        <p:spPr>
          <a:xfrm>
            <a:off x="5418678" y="5538718"/>
            <a:ext cx="188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Observation ( O</a:t>
            </a:r>
            <a:r>
              <a:rPr lang="en-US" sz="1600" baseline="-25000" dirty="0">
                <a:latin typeface="Lucida Bright"/>
                <a:cs typeface="Lucida Bright"/>
              </a:rPr>
              <a:t> </a:t>
            </a:r>
            <a:r>
              <a:rPr lang="en-US" sz="1600" dirty="0">
                <a:latin typeface="Lucida Bright"/>
                <a:cs typeface="Lucida Bright"/>
              </a:rPr>
              <a:t>)</a:t>
            </a:r>
          </a:p>
        </p:txBody>
      </p:sp>
      <p:sp>
        <p:nvSpPr>
          <p:cNvPr id="46" name="TextBox 106"/>
          <p:cNvSpPr txBox="1"/>
          <p:nvPr/>
        </p:nvSpPr>
        <p:spPr>
          <a:xfrm>
            <a:off x="7963610" y="5034662"/>
            <a:ext cx="101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Word W</a:t>
            </a:r>
            <a:r>
              <a:rPr lang="en-US" sz="1600" baseline="-25000" dirty="0">
                <a:latin typeface="Lucida Bright"/>
                <a:cs typeface="Lucida Bright"/>
              </a:rPr>
              <a:t>i </a:t>
            </a:r>
            <a:r>
              <a:rPr lang="en-US" sz="1600" dirty="0">
                <a:latin typeface="Lucida Bright"/>
                <a:cs typeface="Lucida Bright"/>
              </a:rPr>
              <a:t> </a:t>
            </a:r>
          </a:p>
        </p:txBody>
      </p:sp>
      <p:pic>
        <p:nvPicPr>
          <p:cNvPr id="48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604475"/>
            <a:ext cx="934474" cy="53314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" y="5144989"/>
            <a:ext cx="875715" cy="876299"/>
          </a:xfrm>
          <a:prstGeom prst="rect">
            <a:avLst/>
          </a:prstGeom>
        </p:spPr>
      </p:pic>
      <p:cxnSp>
        <p:nvCxnSpPr>
          <p:cNvPr id="7" name="Straight Arrow Connector 5"/>
          <p:cNvCxnSpPr/>
          <p:nvPr/>
        </p:nvCxnSpPr>
        <p:spPr bwMode="auto">
          <a:xfrm>
            <a:off x="539552" y="4353180"/>
            <a:ext cx="1392583" cy="119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0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4" y="1556792"/>
            <a:ext cx="875716" cy="876300"/>
          </a:xfrm>
          <a:prstGeom prst="rect">
            <a:avLst/>
          </a:prstGeom>
        </p:spPr>
      </p:pic>
      <p:sp>
        <p:nvSpPr>
          <p:cNvPr id="8" name="Rounded Rectangle 14"/>
          <p:cNvSpPr/>
          <p:nvPr/>
        </p:nvSpPr>
        <p:spPr bwMode="auto">
          <a:xfrm>
            <a:off x="1937126" y="2780928"/>
            <a:ext cx="1338730" cy="2016224"/>
          </a:xfrm>
          <a:prstGeom prst="roundRect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2022715" y="2924944"/>
            <a:ext cx="1181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Bright"/>
                <a:cs typeface="Lucida Bright"/>
              </a:rPr>
              <a:t>Keystroke </a:t>
            </a:r>
          </a:p>
          <a:p>
            <a:r>
              <a:rPr lang="en-US" sz="1600" dirty="0">
                <a:latin typeface="Lucida Bright"/>
                <a:cs typeface="Lucida Bright"/>
              </a:rPr>
              <a:t>Detector</a:t>
            </a:r>
          </a:p>
        </p:txBody>
      </p:sp>
      <p:grpSp>
        <p:nvGrpSpPr>
          <p:cNvPr id="11" name="Group 21"/>
          <p:cNvGrpSpPr/>
          <p:nvPr/>
        </p:nvGrpSpPr>
        <p:grpSpPr>
          <a:xfrm>
            <a:off x="2105743" y="3573016"/>
            <a:ext cx="1026097" cy="461392"/>
            <a:chOff x="4038600" y="2057400"/>
            <a:chExt cx="1371600" cy="533400"/>
          </a:xfrm>
        </p:grpSpPr>
        <p:sp>
          <p:nvSpPr>
            <p:cNvPr id="12" name="Rounded Rectangle 15"/>
            <p:cNvSpPr/>
            <p:nvPr/>
          </p:nvSpPr>
          <p:spPr bwMode="auto">
            <a:xfrm>
              <a:off x="4038600" y="2057400"/>
              <a:ext cx="1371600" cy="533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TextBox 20"/>
            <p:cNvSpPr txBox="1"/>
            <p:nvPr/>
          </p:nvSpPr>
          <p:spPr>
            <a:xfrm>
              <a:off x="4447198" y="2174101"/>
              <a:ext cx="623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Bright"/>
                  <a:cs typeface="Lucida Bright"/>
                </a:rPr>
                <a:t>Time</a:t>
              </a:r>
            </a:p>
          </p:txBody>
        </p:sp>
      </p:grpSp>
      <p:pic>
        <p:nvPicPr>
          <p:cNvPr id="41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34470" y="2636912"/>
            <a:ext cx="989686" cy="262575"/>
          </a:xfrm>
          <a:prstGeom prst="rect">
            <a:avLst/>
          </a:prstGeom>
        </p:spPr>
      </p:pic>
      <p:sp>
        <p:nvSpPr>
          <p:cNvPr id="42" name="TextBox 92"/>
          <p:cNvSpPr txBox="1"/>
          <p:nvPr/>
        </p:nvSpPr>
        <p:spPr>
          <a:xfrm>
            <a:off x="683568" y="2827411"/>
            <a:ext cx="1255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ucida Bright"/>
                <a:cs typeface="Lucida Bright"/>
              </a:rPr>
              <a:t>a   b   c   d</a:t>
            </a:r>
          </a:p>
        </p:txBody>
      </p:sp>
      <p:pic>
        <p:nvPicPr>
          <p:cNvPr id="44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27584" y="4509120"/>
            <a:ext cx="922460" cy="444118"/>
          </a:xfrm>
          <a:prstGeom prst="rect">
            <a:avLst/>
          </a:prstGeom>
        </p:spPr>
      </p:pic>
      <p:sp>
        <p:nvSpPr>
          <p:cNvPr id="47" name="TextBox 67"/>
          <p:cNvSpPr txBox="1"/>
          <p:nvPr/>
        </p:nvSpPr>
        <p:spPr>
          <a:xfrm>
            <a:off x="179512" y="1196752"/>
            <a:ext cx="255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/>
                <a:cs typeface="Lucida Bright"/>
              </a:rPr>
              <a:t>Attacker Training Data</a:t>
            </a:r>
          </a:p>
        </p:txBody>
      </p:sp>
      <p:sp>
        <p:nvSpPr>
          <p:cNvPr id="50" name="TextBox 67"/>
          <p:cNvSpPr txBox="1"/>
          <p:nvPr/>
        </p:nvSpPr>
        <p:spPr>
          <a:xfrm>
            <a:off x="107504" y="5898758"/>
            <a:ext cx="135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/>
                <a:cs typeface="Lucida Bright"/>
              </a:rPr>
              <a:t>User Data</a:t>
            </a:r>
          </a:p>
        </p:txBody>
      </p:sp>
      <p:cxnSp>
        <p:nvCxnSpPr>
          <p:cNvPr id="53" name="Straight Arrow Connector 5"/>
          <p:cNvCxnSpPr/>
          <p:nvPr/>
        </p:nvCxnSpPr>
        <p:spPr bwMode="auto">
          <a:xfrm>
            <a:off x="539552" y="3256985"/>
            <a:ext cx="1392583" cy="119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54" name="Group 21"/>
          <p:cNvGrpSpPr/>
          <p:nvPr/>
        </p:nvGrpSpPr>
        <p:grpSpPr>
          <a:xfrm>
            <a:off x="2105743" y="4191744"/>
            <a:ext cx="1026097" cy="461392"/>
            <a:chOff x="4038596" y="2057397"/>
            <a:chExt cx="1371599" cy="533399"/>
          </a:xfrm>
        </p:grpSpPr>
        <p:sp>
          <p:nvSpPr>
            <p:cNvPr id="55" name="Rounded Rectangle 15"/>
            <p:cNvSpPr/>
            <p:nvPr/>
          </p:nvSpPr>
          <p:spPr bwMode="auto">
            <a:xfrm>
              <a:off x="4038596" y="2057397"/>
              <a:ext cx="1371599" cy="5333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TextBox 20"/>
            <p:cNvSpPr txBox="1"/>
            <p:nvPr/>
          </p:nvSpPr>
          <p:spPr>
            <a:xfrm>
              <a:off x="4138244" y="2151739"/>
              <a:ext cx="1241605" cy="35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Bright"/>
                  <a:cs typeface="Lucida Bright"/>
                </a:rPr>
                <a:t>Location</a:t>
              </a:r>
            </a:p>
          </p:txBody>
        </p:sp>
      </p:grpSp>
      <p:cxnSp>
        <p:nvCxnSpPr>
          <p:cNvPr id="73" name="Straight Arrow Connector 44"/>
          <p:cNvCxnSpPr>
            <a:stCxn id="32" idx="0"/>
            <a:endCxn id="38" idx="2"/>
          </p:cNvCxnSpPr>
          <p:nvPr/>
        </p:nvCxnSpPr>
        <p:spPr bwMode="auto">
          <a:xfrm flipH="1" flipV="1">
            <a:off x="7507541" y="2327394"/>
            <a:ext cx="15300" cy="8731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5" name="TextBox 106"/>
          <p:cNvSpPr txBox="1"/>
          <p:nvPr/>
        </p:nvSpPr>
        <p:spPr>
          <a:xfrm>
            <a:off x="7383240" y="6181240"/>
            <a:ext cx="1221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Dictionary </a:t>
            </a:r>
          </a:p>
        </p:txBody>
      </p:sp>
      <p:cxnSp>
        <p:nvCxnSpPr>
          <p:cNvPr id="76" name="Straight Arrow Connector 5"/>
          <p:cNvCxnSpPr/>
          <p:nvPr/>
        </p:nvCxnSpPr>
        <p:spPr bwMode="auto">
          <a:xfrm flipH="1" flipV="1">
            <a:off x="539552" y="4368644"/>
            <a:ext cx="8384" cy="788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Arrow Connector 5"/>
          <p:cNvCxnSpPr/>
          <p:nvPr/>
        </p:nvCxnSpPr>
        <p:spPr bwMode="auto">
          <a:xfrm flipH="1" flipV="1">
            <a:off x="539552" y="2478795"/>
            <a:ext cx="8384" cy="788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ounded Rectangle 14"/>
          <p:cNvSpPr/>
          <p:nvPr/>
        </p:nvSpPr>
        <p:spPr bwMode="auto">
          <a:xfrm>
            <a:off x="4932040" y="2774711"/>
            <a:ext cx="1080120" cy="2022441"/>
          </a:xfrm>
          <a:prstGeom prst="roundRect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TextBox 41"/>
          <p:cNvSpPr txBox="1"/>
          <p:nvPr/>
        </p:nvSpPr>
        <p:spPr>
          <a:xfrm>
            <a:off x="5076056" y="3284984"/>
            <a:ext cx="830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Bright"/>
                <a:cs typeface="Lucida Bright"/>
              </a:rPr>
              <a:t>Point</a:t>
            </a:r>
          </a:p>
          <a:p>
            <a:pPr algn="ctr"/>
            <a:r>
              <a:rPr lang="en-US" sz="1600" dirty="0">
                <a:latin typeface="Lucida Bright"/>
                <a:cs typeface="Lucida Bright"/>
              </a:rPr>
              <a:t>Cloud </a:t>
            </a:r>
          </a:p>
          <a:p>
            <a:pPr algn="ctr"/>
            <a:r>
              <a:rPr lang="en-US" sz="1600" dirty="0">
                <a:latin typeface="Lucida Bright"/>
                <a:cs typeface="Lucida Bright"/>
              </a:rPr>
              <a:t>Fitting</a:t>
            </a:r>
          </a:p>
        </p:txBody>
      </p:sp>
      <p:cxnSp>
        <p:nvCxnSpPr>
          <p:cNvPr id="83" name="Straight Arrow Connector 32"/>
          <p:cNvCxnSpPr/>
          <p:nvPr/>
        </p:nvCxnSpPr>
        <p:spPr bwMode="auto">
          <a:xfrm>
            <a:off x="3275856" y="3284984"/>
            <a:ext cx="165618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5492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87B09B4-8D2B-6D48-B638-3F400966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23" y="584775"/>
            <a:ext cx="3645153" cy="3850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3B692-27F1-9A45-A135-7026EA938D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inference vs.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09580-26B1-F24F-956D-42D803ADAC78}"/>
              </a:ext>
            </a:extLst>
          </p:cNvPr>
          <p:cNvSpPr txBox="1"/>
          <p:nvPr/>
        </p:nvSpPr>
        <p:spPr>
          <a:xfrm>
            <a:off x="2366680" y="4544599"/>
            <a:ext cx="441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Debate?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99A51-1203-E44C-A76C-929639305772}"/>
              </a:ext>
            </a:extLst>
          </p:cNvPr>
          <p:cNvSpPr txBox="1"/>
          <p:nvPr/>
        </p:nvSpPr>
        <p:spPr>
          <a:xfrm>
            <a:off x="0" y="6053316"/>
            <a:ext cx="9843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“No, Machine Learning is not just glorified Statistics”</a:t>
            </a:r>
            <a:br>
              <a:rPr lang="en-US" dirty="0"/>
            </a:br>
            <a:r>
              <a:rPr lang="en-US" sz="1600" dirty="0"/>
              <a:t>https://</a:t>
            </a:r>
            <a:r>
              <a:rPr lang="en-US" sz="1600" dirty="0" err="1"/>
              <a:t>towardsdatascience.com</a:t>
            </a:r>
            <a:r>
              <a:rPr lang="en-US" sz="1600" dirty="0"/>
              <a:t>/no-machine-learning-is-not-just-glorified-statistics-26d3952234e3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2C72B5-8FE8-0F4C-A651-E4989DC22ACA}"/>
              </a:ext>
            </a:extLst>
          </p:cNvPr>
          <p:cNvSpPr txBox="1"/>
          <p:nvPr/>
        </p:nvSpPr>
        <p:spPr>
          <a:xfrm>
            <a:off x="0" y="5318870"/>
            <a:ext cx="98432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“Machine Learning vs. Statistics”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www.svds.com</a:t>
            </a:r>
            <a:r>
              <a:rPr lang="en-US" dirty="0"/>
              <a:t>/machine-learning-vs-statistics/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2089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3B692-27F1-9A45-A135-7026EA938D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 learning: A new way to program computers</a:t>
            </a:r>
          </a:p>
        </p:txBody>
      </p:sp>
      <p:pic>
        <p:nvPicPr>
          <p:cNvPr id="21506" name="Picture 2" descr="TensorFlow/Outline.md at master · JiaRuiShao/TensorFlow · GitHub">
            <a:extLst>
              <a:ext uri="{FF2B5EF4-FFF2-40B4-BE49-F238E27FC236}">
                <a16:creationId xmlns:a16="http://schemas.microsoft.com/office/drawing/2014/main" id="{D55A6903-85E1-614D-B5D8-26E7B496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94"/>
            <a:ext cx="91440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66745-2B70-A444-91D4-197DBF0CDCC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 learning: A new way to program computers</a:t>
            </a:r>
          </a:p>
        </p:txBody>
      </p:sp>
      <p:pic>
        <p:nvPicPr>
          <p:cNvPr id="3" name="Picture 2" descr="ai learning machine - Cheap Online Shopping -">
            <a:extLst>
              <a:ext uri="{FF2B5EF4-FFF2-40B4-BE49-F238E27FC236}">
                <a16:creationId xmlns:a16="http://schemas.microsoft.com/office/drawing/2014/main" id="{D2B6640B-07A3-374E-A486-7FAB063A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963706"/>
            <a:ext cx="65405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Bayesian Inference</a:t>
            </a:r>
          </a:p>
        </p:txBody>
      </p:sp>
      <p:sp>
        <p:nvSpPr>
          <p:cNvPr id="26" name="內容版面配置區 2"/>
          <p:cNvSpPr>
            <a:spLocks noGrp="1"/>
          </p:cNvSpPr>
          <p:nvPr>
            <p:ph idx="1"/>
          </p:nvPr>
        </p:nvSpPr>
        <p:spPr>
          <a:xfrm>
            <a:off x="3707904" y="1791491"/>
            <a:ext cx="352839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Likelihood function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35896" y="2444697"/>
            <a:ext cx="2448272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89248" y="4869160"/>
            <a:ext cx="67790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W</a:t>
            </a:r>
            <a:r>
              <a:rPr lang="en-US" altLang="zh-TW" baseline="-25000" dirty="0"/>
              <a:t>i</a:t>
            </a:r>
            <a:r>
              <a:rPr lang="en-US" altLang="zh-TW" dirty="0"/>
              <a:t>: Candidate </a:t>
            </a:r>
            <a:r>
              <a:rPr lang="en-US" altLang="zh-TW" dirty="0" err="1"/>
              <a:t>word</a:t>
            </a:r>
            <a:r>
              <a:rPr lang="en-US" altLang="zh-TW" baseline="-25000" dirty="0" err="1"/>
              <a:t>i</a:t>
            </a:r>
            <a:r>
              <a:rPr lang="en-US" altLang="zh-TW" dirty="0"/>
              <a:t> in dictionary</a:t>
            </a:r>
            <a:endParaRPr lang="zh-TW" altLang="en-US" dirty="0"/>
          </a:p>
          <a:p>
            <a:r>
              <a:rPr lang="en-US" altLang="zh-TW" dirty="0"/>
              <a:t>O: Motion observation</a:t>
            </a:r>
          </a:p>
          <a:p>
            <a:endParaRPr lang="zh-TW" altLang="en-US" dirty="0"/>
          </a:p>
        </p:txBody>
      </p:sp>
      <p:graphicFrame>
        <p:nvGraphicFramePr>
          <p:cNvPr id="8" name="內容版面配置區 4"/>
          <p:cNvGraphicFramePr>
            <a:graphicFrameLocks noChangeAspect="1"/>
          </p:cNvGraphicFramePr>
          <p:nvPr/>
        </p:nvGraphicFramePr>
        <p:xfrm>
          <a:off x="738188" y="2708920"/>
          <a:ext cx="74183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2197100" imgH="215900" progId="Equation.3">
                  <p:embed/>
                </p:oleObj>
              </mc:Choice>
              <mc:Fallback>
                <p:oleObj name="方程式" r:id="rId3" imgW="2197100" imgH="215900" progId="Equation.3">
                  <p:embed/>
                  <p:pic>
                    <p:nvPicPr>
                      <p:cNvPr id="8" name="內容版面配置區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88" y="2708920"/>
                        <a:ext cx="7418387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26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800" dirty="0">
                <a:solidFill>
                  <a:schemeClr val="bg1"/>
                </a:solidFill>
              </a:rPr>
              <a:t>Observations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TW" dirty="0"/>
              <a:t>Number of keystrokes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dirty="0"/>
              <a:t>Location of keystrokes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dirty="0"/>
              <a:t>Time interval between keystrokes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050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1: Number of Keystrokes</a:t>
            </a:r>
          </a:p>
        </p:txBody>
      </p:sp>
      <p:pic>
        <p:nvPicPr>
          <p:cNvPr id="7" name="圖片 6" descr="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803152"/>
            <a:ext cx="8282596" cy="415424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3059832" y="443711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644008" y="443711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TextBox 3"/>
          <p:cNvSpPr txBox="1"/>
          <p:nvPr/>
        </p:nvSpPr>
        <p:spPr>
          <a:xfrm>
            <a:off x="827584" y="141277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keystrokes</a:t>
            </a:r>
          </a:p>
          <a:p>
            <a:r>
              <a:rPr lang="en-US" sz="2400" dirty="0"/>
              <a:t>detected</a:t>
            </a:r>
          </a:p>
        </p:txBody>
      </p:sp>
      <p:cxnSp>
        <p:nvCxnSpPr>
          <p:cNvPr id="3" name="直線箭頭接點 2"/>
          <p:cNvCxnSpPr/>
          <p:nvPr/>
        </p:nvCxnSpPr>
        <p:spPr>
          <a:xfrm>
            <a:off x="2771800" y="170080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4572000" y="129140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 (2)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in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 (2)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4427984" y="242205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mini</a:t>
            </a:r>
            <a:r>
              <a:rPr lang="en-US" sz="2400" dirty="0">
                <a:solidFill>
                  <a:srgbClr val="FF0000"/>
                </a:solidFill>
              </a:rPr>
              <a:t>strat</a:t>
            </a:r>
            <a:r>
              <a:rPr lang="en-US" sz="2400" dirty="0"/>
              <a:t>iv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 (9)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ompr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n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</a:t>
            </a:r>
            <a:r>
              <a:rPr lang="en-US" sz="2400" dirty="0">
                <a:solidFill>
                  <a:srgbClr val="FF0000"/>
                </a:solidFill>
              </a:rPr>
              <a:t>ve</a:t>
            </a:r>
            <a:r>
              <a:rPr lang="en-US" sz="2400" dirty="0"/>
              <a:t> (7)</a:t>
            </a:r>
          </a:p>
        </p:txBody>
      </p:sp>
      <p:cxnSp>
        <p:nvCxnSpPr>
          <p:cNvPr id="16" name="直線箭頭接點 15"/>
          <p:cNvCxnSpPr>
            <a:endCxn id="13" idx="1"/>
          </p:cNvCxnSpPr>
          <p:nvPr/>
        </p:nvCxnSpPr>
        <p:spPr>
          <a:xfrm>
            <a:off x="2771800" y="1700808"/>
            <a:ext cx="1656184" cy="1136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3"/>
          <p:cNvSpPr txBox="1"/>
          <p:nvPr/>
        </p:nvSpPr>
        <p:spPr>
          <a:xfrm>
            <a:off x="3275856" y="126876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likely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2627784" y="227687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unlikely</a:t>
            </a:r>
          </a:p>
        </p:txBody>
      </p:sp>
      <p:sp>
        <p:nvSpPr>
          <p:cNvPr id="14" name="TextBox 67"/>
          <p:cNvSpPr txBox="1"/>
          <p:nvPr/>
        </p:nvSpPr>
        <p:spPr>
          <a:xfrm>
            <a:off x="5436096" y="360495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Lucida Bright"/>
              </a:rPr>
              <a:t>keystroke</a:t>
            </a:r>
          </a:p>
        </p:txBody>
      </p:sp>
      <p:sp>
        <p:nvSpPr>
          <p:cNvPr id="15" name="橢圓 14"/>
          <p:cNvSpPr/>
          <p:nvPr/>
        </p:nvSpPr>
        <p:spPr>
          <a:xfrm>
            <a:off x="5220072" y="3738519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516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圖片 53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2654198" y="3789040"/>
            <a:ext cx="1341738" cy="11173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2: Location of Keystrokes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07505" y="2103241"/>
            <a:ext cx="6078289" cy="4710137"/>
            <a:chOff x="725959" y="1772816"/>
            <a:chExt cx="6078289" cy="4710137"/>
          </a:xfrm>
        </p:grpSpPr>
        <p:cxnSp>
          <p:nvCxnSpPr>
            <p:cNvPr id="7" name="直線箭頭接點 6"/>
            <p:cNvCxnSpPr/>
            <p:nvPr/>
          </p:nvCxnSpPr>
          <p:spPr>
            <a:xfrm>
              <a:off x="1737846" y="5631631"/>
              <a:ext cx="49685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箭頭接點 7"/>
            <p:cNvCxnSpPr/>
            <p:nvPr/>
          </p:nvCxnSpPr>
          <p:spPr>
            <a:xfrm flipH="1" flipV="1">
              <a:off x="1737846" y="2175247"/>
              <a:ext cx="8384" cy="34647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2699792" y="602128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400" dirty="0"/>
                <a:t>X Displacement (mm)</a:t>
              </a:r>
              <a:endParaRPr kumimoji="1" lang="zh-TW" altLang="en-US" sz="2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 rot="16200000">
              <a:off x="-915417" y="3414192"/>
              <a:ext cx="3744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400" dirty="0"/>
                <a:t>Y Displacement (mm)</a:t>
              </a:r>
              <a:endParaRPr kumimoji="1" lang="zh-TW" altLang="en-US" sz="2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123728" y="566124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-10               0               10               20</a:t>
              </a:r>
              <a:endParaRPr kumimoji="1"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259632" y="536392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-10</a:t>
              </a:r>
              <a:endParaRPr kumimoji="1"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259632" y="451763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  0</a:t>
              </a:r>
              <a:endParaRPr kumimoji="1"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59632" y="367134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10</a:t>
              </a:r>
              <a:endParaRPr kumimoji="1"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259632" y="282506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20</a:t>
              </a:r>
              <a:endParaRPr kumimoji="1" lang="zh-TW" altLang="en-US" dirty="0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547664" y="522920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z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75656" y="505556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x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691680" y="512757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c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63688" y="505556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v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339752" y="43611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a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195736" y="458112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d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428528" y="462352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f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555776" y="446273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s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131840" y="422108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e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75856" y="407707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w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627784" y="498356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b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139952" y="486916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t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275856" y="501317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g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4499992" y="4941168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TextBox 3"/>
          <p:cNvSpPr txBox="1"/>
          <p:nvPr/>
        </p:nvSpPr>
        <p:spPr>
          <a:xfrm>
            <a:off x="971600" y="138316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Model each keystroke location as Gaussian distribution</a:t>
            </a:r>
          </a:p>
        </p:txBody>
      </p:sp>
      <p:sp>
        <p:nvSpPr>
          <p:cNvPr id="44" name="TextBox 3"/>
          <p:cNvSpPr txBox="1"/>
          <p:nvPr/>
        </p:nvSpPr>
        <p:spPr>
          <a:xfrm>
            <a:off x="2123728" y="22768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Point cloud (after fitting with training data)</a:t>
            </a:r>
          </a:p>
        </p:txBody>
      </p:sp>
      <p:sp>
        <p:nvSpPr>
          <p:cNvPr id="46" name="TextBox 67"/>
          <p:cNvSpPr txBox="1"/>
          <p:nvPr/>
        </p:nvSpPr>
        <p:spPr>
          <a:xfrm>
            <a:off x="5544616" y="3388929"/>
            <a:ext cx="413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Lucida Bright"/>
              </a:rPr>
              <a:t>Detected keystroke location</a:t>
            </a:r>
          </a:p>
        </p:txBody>
      </p:sp>
      <p:sp>
        <p:nvSpPr>
          <p:cNvPr id="47" name="橢圓 46"/>
          <p:cNvSpPr/>
          <p:nvPr/>
        </p:nvSpPr>
        <p:spPr>
          <a:xfrm>
            <a:off x="5370717" y="3547887"/>
            <a:ext cx="170745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3563888" y="4615904"/>
            <a:ext cx="1341738" cy="1117352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1835696" y="4149080"/>
            <a:ext cx="1341738" cy="1117352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1142030" y="4725144"/>
            <a:ext cx="1341738" cy="1117352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2582190" y="4768304"/>
            <a:ext cx="1341738" cy="1117352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472700" y="2996952"/>
            <a:ext cx="1341738" cy="1117352"/>
          </a:xfrm>
          <a:prstGeom prst="rect">
            <a:avLst/>
          </a:prstGeom>
        </p:spPr>
      </p:pic>
      <p:sp>
        <p:nvSpPr>
          <p:cNvPr id="57" name="文字方塊 56"/>
          <p:cNvSpPr txBox="1"/>
          <p:nvPr/>
        </p:nvSpPr>
        <p:spPr>
          <a:xfrm>
            <a:off x="3995936" y="328498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q</a:t>
            </a:r>
            <a:endParaRPr kumimoji="1"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3779912" y="37594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000000"/>
                </a:solidFill>
              </a:rPr>
              <a:t>r</a:t>
            </a:r>
            <a:endParaRPr kumimoji="1"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36512" y="0"/>
            <a:ext cx="9289032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2: Location of Keystrokes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07505" y="2103241"/>
            <a:ext cx="6078289" cy="4710137"/>
            <a:chOff x="725959" y="1772816"/>
            <a:chExt cx="6078289" cy="4710137"/>
          </a:xfrm>
        </p:grpSpPr>
        <p:cxnSp>
          <p:nvCxnSpPr>
            <p:cNvPr id="7" name="直線箭頭接點 6"/>
            <p:cNvCxnSpPr/>
            <p:nvPr/>
          </p:nvCxnSpPr>
          <p:spPr>
            <a:xfrm>
              <a:off x="1737846" y="5631631"/>
              <a:ext cx="49685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箭頭接點 7"/>
            <p:cNvCxnSpPr/>
            <p:nvPr/>
          </p:nvCxnSpPr>
          <p:spPr>
            <a:xfrm flipH="1" flipV="1">
              <a:off x="1737846" y="2175247"/>
              <a:ext cx="8384" cy="34647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2699792" y="602128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400" dirty="0"/>
                <a:t>X Displacement (mm)</a:t>
              </a:r>
              <a:endParaRPr kumimoji="1" lang="zh-TW" altLang="en-US" sz="2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 rot="16200000">
              <a:off x="-915417" y="3414192"/>
              <a:ext cx="3744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400" dirty="0"/>
                <a:t>Y Displacement (mm)</a:t>
              </a:r>
              <a:endParaRPr kumimoji="1" lang="zh-TW" altLang="en-US" sz="2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123728" y="566124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-10               0               10               20</a:t>
              </a:r>
              <a:endParaRPr kumimoji="1"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259632" y="536392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-10</a:t>
              </a:r>
              <a:endParaRPr kumimoji="1"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259632" y="451763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  0</a:t>
              </a:r>
              <a:endParaRPr kumimoji="1"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59632" y="367134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10</a:t>
              </a:r>
              <a:endParaRPr kumimoji="1"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259632" y="282506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20</a:t>
              </a:r>
              <a:endParaRPr kumimoji="1" lang="zh-TW" altLang="en-US" dirty="0"/>
            </a:p>
          </p:txBody>
        </p:sp>
      </p:grpSp>
      <p:sp>
        <p:nvSpPr>
          <p:cNvPr id="38" name="橢圓 37"/>
          <p:cNvSpPr/>
          <p:nvPr/>
        </p:nvSpPr>
        <p:spPr>
          <a:xfrm>
            <a:off x="2267744" y="450912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2339752" y="4221088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2051720" y="4293096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2483768" y="443711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093640" y="461466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246040" y="476706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2483768" y="479715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563888" y="494955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716288" y="510195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868688" y="525435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4021088" y="4941168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4139952" y="515719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4283968" y="501317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3923928" y="508518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 rotWithShape="1">
          <a:blip r:embed="rId3"/>
          <a:srcRect l="11809" t="39426" r="47345" b="19133"/>
          <a:stretch/>
        </p:blipFill>
        <p:spPr>
          <a:xfrm>
            <a:off x="6797517" y="3717034"/>
            <a:ext cx="2346482" cy="1117373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3"/>
          <a:srcRect l="11809" t="39426" r="47345" b="19133"/>
          <a:stretch/>
        </p:blipFill>
        <p:spPr>
          <a:xfrm>
            <a:off x="6776963" y="1010611"/>
            <a:ext cx="2346482" cy="1117373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684" t="53933" r="79814" b="33876"/>
          <a:stretch/>
        </p:blipFill>
        <p:spPr>
          <a:xfrm>
            <a:off x="6906138" y="4106953"/>
            <a:ext cx="373530" cy="328707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684" t="53933" r="79814" b="33876"/>
          <a:stretch/>
        </p:blipFill>
        <p:spPr>
          <a:xfrm>
            <a:off x="6877707" y="1401983"/>
            <a:ext cx="373530" cy="328707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1854" t="39824" r="61644" b="47431"/>
          <a:stretch/>
        </p:blipFill>
        <p:spPr>
          <a:xfrm>
            <a:off x="7968620" y="3717034"/>
            <a:ext cx="373530" cy="343647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6820" t="67222" r="56418" b="19479"/>
          <a:stretch/>
        </p:blipFill>
        <p:spPr>
          <a:xfrm>
            <a:off x="8229467" y="1757875"/>
            <a:ext cx="388470" cy="358589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 rot="301330">
            <a:off x="6497553" y="1504089"/>
            <a:ext cx="2234708" cy="1926369"/>
            <a:chOff x="5799953" y="1579271"/>
            <a:chExt cx="2426495" cy="2289846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29870">
              <a:off x="6145641" y="1579271"/>
              <a:ext cx="2080807" cy="2168133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 l="26496" t="23228" r="34288" b="31461"/>
            <a:stretch/>
          </p:blipFill>
          <p:spPr>
            <a:xfrm rot="19103671">
              <a:off x="5799953" y="3112414"/>
              <a:ext cx="696964" cy="756703"/>
            </a:xfrm>
            <a:prstGeom prst="rect">
              <a:avLst/>
            </a:prstGeom>
          </p:spPr>
        </p:pic>
      </p:grpSp>
      <p:grpSp>
        <p:nvGrpSpPr>
          <p:cNvPr id="60" name="群組 59"/>
          <p:cNvGrpSpPr/>
          <p:nvPr/>
        </p:nvGrpSpPr>
        <p:grpSpPr>
          <a:xfrm rot="20486577">
            <a:off x="6622916" y="3881515"/>
            <a:ext cx="2256352" cy="1944216"/>
            <a:chOff x="5799953" y="1558056"/>
            <a:chExt cx="2449997" cy="2311061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29870">
              <a:off x="6169144" y="1558056"/>
              <a:ext cx="2080806" cy="2168133"/>
            </a:xfrm>
            <a:prstGeom prst="rect">
              <a:avLst/>
            </a:prstGeom>
          </p:spPr>
        </p:pic>
        <p:pic>
          <p:nvPicPr>
            <p:cNvPr id="62" name="圖片 61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 l="26496" t="23228" r="34288" b="31461"/>
            <a:stretch/>
          </p:blipFill>
          <p:spPr>
            <a:xfrm rot="19103671">
              <a:off x="5799953" y="3112414"/>
              <a:ext cx="696964" cy="756703"/>
            </a:xfrm>
            <a:prstGeom prst="rect">
              <a:avLst/>
            </a:prstGeom>
          </p:spPr>
        </p:pic>
      </p:grpSp>
      <p:sp>
        <p:nvSpPr>
          <p:cNvPr id="68" name="TextBox 3"/>
          <p:cNvSpPr txBox="1"/>
          <p:nvPr/>
        </p:nvSpPr>
        <p:spPr>
          <a:xfrm>
            <a:off x="6012160" y="126876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v-&gt;a</a:t>
            </a:r>
          </a:p>
        </p:txBody>
      </p:sp>
      <p:sp>
        <p:nvSpPr>
          <p:cNvPr id="69" name="TextBox 3"/>
          <p:cNvSpPr txBox="1"/>
          <p:nvPr/>
        </p:nvSpPr>
        <p:spPr>
          <a:xfrm>
            <a:off x="6054286" y="39754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r-&gt;a</a:t>
            </a:r>
          </a:p>
        </p:txBody>
      </p:sp>
      <p:sp>
        <p:nvSpPr>
          <p:cNvPr id="53" name="橢圓 52"/>
          <p:cNvSpPr/>
          <p:nvPr/>
        </p:nvSpPr>
        <p:spPr>
          <a:xfrm>
            <a:off x="5838262" y="1454903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5868144" y="4176265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TextBox 3"/>
          <p:cNvSpPr txBox="1"/>
          <p:nvPr/>
        </p:nvSpPr>
        <p:spPr>
          <a:xfrm>
            <a:off x="2051720" y="49411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v-&gt;a</a:t>
            </a:r>
          </a:p>
        </p:txBody>
      </p:sp>
      <p:sp>
        <p:nvSpPr>
          <p:cNvPr id="65" name="TextBox 3"/>
          <p:cNvSpPr txBox="1"/>
          <p:nvPr/>
        </p:nvSpPr>
        <p:spPr>
          <a:xfrm>
            <a:off x="3779912" y="44074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r-&gt;a</a:t>
            </a:r>
          </a:p>
        </p:txBody>
      </p:sp>
      <p:sp>
        <p:nvSpPr>
          <p:cNvPr id="70" name="橢圓 69"/>
          <p:cNvSpPr/>
          <p:nvPr/>
        </p:nvSpPr>
        <p:spPr>
          <a:xfrm>
            <a:off x="6213243" y="2507837"/>
            <a:ext cx="1152128" cy="11521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6588224" y="5157192"/>
            <a:ext cx="1152128" cy="11521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2" name="直線箭頭接點 71"/>
          <p:cNvCxnSpPr/>
          <p:nvPr/>
        </p:nvCxnSpPr>
        <p:spPr>
          <a:xfrm>
            <a:off x="4139952" y="2708920"/>
            <a:ext cx="2520280" cy="266429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箭頭接點 72"/>
          <p:cNvCxnSpPr/>
          <p:nvPr/>
        </p:nvCxnSpPr>
        <p:spPr>
          <a:xfrm>
            <a:off x="4139952" y="2708920"/>
            <a:ext cx="1944216" cy="288032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3"/>
          <p:cNvSpPr txBox="1"/>
          <p:nvPr/>
        </p:nvSpPr>
        <p:spPr>
          <a:xfrm>
            <a:off x="2051720" y="22048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Location of v and r is different</a:t>
            </a:r>
          </a:p>
        </p:txBody>
      </p:sp>
    </p:spTree>
    <p:extLst>
      <p:ext uri="{BB962C8B-B14F-4D97-AF65-F5344CB8AC3E}">
        <p14:creationId xmlns:p14="http://schemas.microsoft.com/office/powerpoint/2010/main" val="26670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9" grpId="0"/>
      <p:bldP spid="54" grpId="0" animBg="1"/>
      <p:bldP spid="55" grpId="0"/>
      <p:bldP spid="65" grpId="0"/>
      <p:bldP spid="70" grpId="0" animBg="1"/>
      <p:bldP spid="71" grpId="0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投影片編號版面配置區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9A32F-3905-47F9-9BBF-0F8DB231018F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34" name="圖片 3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70" y="1844824"/>
            <a:ext cx="10335700" cy="5184000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1187624" y="2276875"/>
            <a:ext cx="3832730" cy="338554"/>
            <a:chOff x="4499992" y="1444136"/>
            <a:chExt cx="3832730" cy="338553"/>
          </a:xfrm>
        </p:grpSpPr>
        <p:sp>
          <p:nvSpPr>
            <p:cNvPr id="36" name="TextBox 67"/>
            <p:cNvSpPr txBox="1"/>
            <p:nvPr/>
          </p:nvSpPr>
          <p:spPr>
            <a:xfrm>
              <a:off x="4860032" y="1444136"/>
              <a:ext cx="3472690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/>
                  <a:cs typeface="Lucida Bright"/>
                </a:rPr>
                <a:t>z-axis linear acceleration</a:t>
              </a: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4499992" y="1628800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67"/>
          <p:cNvSpPr txBox="1"/>
          <p:nvPr/>
        </p:nvSpPr>
        <p:spPr>
          <a:xfrm>
            <a:off x="1547664" y="26369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/>
                <a:cs typeface="Lucida Bright"/>
              </a:rPr>
              <a:t>keystroke</a:t>
            </a:r>
          </a:p>
        </p:txBody>
      </p:sp>
      <p:sp>
        <p:nvSpPr>
          <p:cNvPr id="41" name="橢圓 40"/>
          <p:cNvSpPr/>
          <p:nvPr/>
        </p:nvSpPr>
        <p:spPr>
          <a:xfrm>
            <a:off x="1331640" y="270892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484040" y="400506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051720" y="400506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923928" y="378904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716016" y="3573016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364088" y="2708920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084168" y="335699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7452320" y="2924944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6876256" y="3717032"/>
            <a:ext cx="144016" cy="1440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TextBox 5"/>
          <p:cNvSpPr txBox="1"/>
          <p:nvPr/>
        </p:nvSpPr>
        <p:spPr>
          <a:xfrm>
            <a:off x="-108520" y="0"/>
            <a:ext cx="9361040" cy="9807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ctr">
              <a:spcBef>
                <a:spcPct val="0"/>
              </a:spcBef>
            </a:pPr>
            <a:r>
              <a:rPr lang="en-US" altLang="zh-TW" sz="4400" dirty="0">
                <a:solidFill>
                  <a:schemeClr val="bg1"/>
                </a:solidFill>
              </a:rPr>
              <a:t>Observation 3: Time Interval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10746</TotalTime>
  <Words>829</Words>
  <Application>Microsoft Macintosh PowerPoint</Application>
  <PresentationFormat>On-screen Show (4:3)</PresentationFormat>
  <Paragraphs>354</Paragraphs>
  <Slides>32</Slides>
  <Notes>26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Lucida Bright</vt:lpstr>
      <vt:lpstr>Office Theme</vt:lpstr>
      <vt:lpstr>方程式</vt:lpstr>
      <vt:lpstr>PowerPoint Presentation</vt:lpstr>
      <vt:lpstr>MoLe Motion Leaks through Smartwatch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731</cp:revision>
  <dcterms:created xsi:type="dcterms:W3CDTF">2019-02-13T16:19:48Z</dcterms:created>
  <dcterms:modified xsi:type="dcterms:W3CDTF">2022-10-30T13:42:39Z</dcterms:modified>
</cp:coreProperties>
</file>