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2"/>
  </p:notesMasterIdLst>
  <p:sldIdLst>
    <p:sldId id="1697" r:id="rId2"/>
    <p:sldId id="1546" r:id="rId3"/>
    <p:sldId id="1537" r:id="rId4"/>
    <p:sldId id="1530" r:id="rId5"/>
    <p:sldId id="1538" r:id="rId6"/>
    <p:sldId id="1539" r:id="rId7"/>
    <p:sldId id="1540" r:id="rId8"/>
    <p:sldId id="1541" r:id="rId9"/>
    <p:sldId id="1542" r:id="rId10"/>
    <p:sldId id="1531" r:id="rId11"/>
    <p:sldId id="1550" r:id="rId12"/>
    <p:sldId id="1612" r:id="rId13"/>
    <p:sldId id="1613" r:id="rId14"/>
    <p:sldId id="1614" r:id="rId15"/>
    <p:sldId id="1625" r:id="rId16"/>
    <p:sldId id="1615" r:id="rId17"/>
    <p:sldId id="1604" r:id="rId18"/>
    <p:sldId id="1616" r:id="rId19"/>
    <p:sldId id="1618" r:id="rId20"/>
    <p:sldId id="1621" r:id="rId21"/>
    <p:sldId id="1622" r:id="rId22"/>
    <p:sldId id="1624" r:id="rId23"/>
    <p:sldId id="1623" r:id="rId24"/>
    <p:sldId id="1603" r:id="rId25"/>
    <p:sldId id="1605" r:id="rId26"/>
    <p:sldId id="1606" r:id="rId27"/>
    <p:sldId id="1607" r:id="rId28"/>
    <p:sldId id="1698" r:id="rId29"/>
    <p:sldId id="1557" r:id="rId30"/>
    <p:sldId id="1630" r:id="rId31"/>
    <p:sldId id="1633" r:id="rId32"/>
    <p:sldId id="1634" r:id="rId33"/>
    <p:sldId id="1635" r:id="rId34"/>
    <p:sldId id="1636" r:id="rId35"/>
    <p:sldId id="1637" r:id="rId36"/>
    <p:sldId id="1638" r:id="rId37"/>
    <p:sldId id="1639" r:id="rId38"/>
    <p:sldId id="1640" r:id="rId39"/>
    <p:sldId id="1641" r:id="rId40"/>
    <p:sldId id="1642" r:id="rId41"/>
    <p:sldId id="1643" r:id="rId42"/>
    <p:sldId id="1651" r:id="rId43"/>
    <p:sldId id="1654" r:id="rId44"/>
    <p:sldId id="1655" r:id="rId45"/>
    <p:sldId id="1656" r:id="rId46"/>
    <p:sldId id="1647" r:id="rId47"/>
    <p:sldId id="1648" r:id="rId48"/>
    <p:sldId id="1650" r:id="rId49"/>
    <p:sldId id="1584" r:id="rId50"/>
    <p:sldId id="1589" r:id="rId51"/>
    <p:sldId id="1590" r:id="rId52"/>
    <p:sldId id="1591" r:id="rId53"/>
    <p:sldId id="1652" r:id="rId54"/>
    <p:sldId id="1592" r:id="rId55"/>
    <p:sldId id="1595" r:id="rId56"/>
    <p:sldId id="1594" r:id="rId57"/>
    <p:sldId id="1597" r:id="rId58"/>
    <p:sldId id="1601" r:id="rId59"/>
    <p:sldId id="1602" r:id="rId60"/>
    <p:sldId id="1600"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8"/>
    <a:srgbClr val="FFE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52"/>
    <p:restoredTop sz="81361"/>
  </p:normalViewPr>
  <p:slideViewPr>
    <p:cSldViewPr snapToGrid="0" snapToObjects="1" showGuides="1">
      <p:cViewPr varScale="1">
        <p:scale>
          <a:sx n="98" d="100"/>
          <a:sy n="98" d="100"/>
        </p:scale>
        <p:origin x="1784" y="200"/>
      </p:cViewPr>
      <p:guideLst>
        <p:guide orient="horz" pos="213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804FE-524B-1740-88E7-08E54D6B9F9A}" type="datetimeFigureOut">
              <a:rPr lang="en-US" smtClean="0"/>
              <a:t>11/15/22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1AF78-9C63-2C46-9D2F-C9E877191EAD}" type="slidenum">
              <a:rPr lang="en-US" smtClean="0"/>
              <a:t>‹#›</a:t>
            </a:fld>
            <a:endParaRPr lang="en-US"/>
          </a:p>
        </p:txBody>
      </p:sp>
    </p:spTree>
    <p:extLst>
      <p:ext uri="{BB962C8B-B14F-4D97-AF65-F5344CB8AC3E}">
        <p14:creationId xmlns:p14="http://schemas.microsoft.com/office/powerpoint/2010/main" val="160674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7</a:t>
            </a:fld>
            <a:endParaRPr lang="en-US"/>
          </a:p>
        </p:txBody>
      </p:sp>
    </p:spTree>
    <p:extLst>
      <p:ext uri="{BB962C8B-B14F-4D97-AF65-F5344CB8AC3E}">
        <p14:creationId xmlns:p14="http://schemas.microsoft.com/office/powerpoint/2010/main" val="1595074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41</a:t>
            </a:fld>
            <a:endParaRPr lang="en-US"/>
          </a:p>
        </p:txBody>
      </p:sp>
    </p:spTree>
    <p:extLst>
      <p:ext uri="{BB962C8B-B14F-4D97-AF65-F5344CB8AC3E}">
        <p14:creationId xmlns:p14="http://schemas.microsoft.com/office/powerpoint/2010/main" val="1763706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49</a:t>
            </a:fld>
            <a:endParaRPr lang="en-US"/>
          </a:p>
        </p:txBody>
      </p:sp>
    </p:spTree>
    <p:extLst>
      <p:ext uri="{BB962C8B-B14F-4D97-AF65-F5344CB8AC3E}">
        <p14:creationId xmlns:p14="http://schemas.microsoft.com/office/powerpoint/2010/main" val="421226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50</a:t>
            </a:fld>
            <a:endParaRPr lang="en-US"/>
          </a:p>
        </p:txBody>
      </p:sp>
    </p:spTree>
    <p:extLst>
      <p:ext uri="{BB962C8B-B14F-4D97-AF65-F5344CB8AC3E}">
        <p14:creationId xmlns:p14="http://schemas.microsoft.com/office/powerpoint/2010/main" val="139528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51</a:t>
            </a:fld>
            <a:endParaRPr lang="en-US"/>
          </a:p>
        </p:txBody>
      </p:sp>
    </p:spTree>
    <p:extLst>
      <p:ext uri="{BB962C8B-B14F-4D97-AF65-F5344CB8AC3E}">
        <p14:creationId xmlns:p14="http://schemas.microsoft.com/office/powerpoint/2010/main" val="3605034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52</a:t>
            </a:fld>
            <a:endParaRPr lang="en-US"/>
          </a:p>
        </p:txBody>
      </p:sp>
    </p:spTree>
    <p:extLst>
      <p:ext uri="{BB962C8B-B14F-4D97-AF65-F5344CB8AC3E}">
        <p14:creationId xmlns:p14="http://schemas.microsoft.com/office/powerpoint/2010/main" val="1077816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https://</a:t>
            </a:r>
            <a:r>
              <a:rPr lang="en-US" dirty="0" err="1"/>
              <a:t>en.wikipedia.org</a:t>
            </a:r>
            <a:r>
              <a:rPr lang="en-US" dirty="0"/>
              <a:t>/wiki/Cross-validation_(statistics)</a:t>
            </a:r>
          </a:p>
        </p:txBody>
      </p:sp>
      <p:sp>
        <p:nvSpPr>
          <p:cNvPr id="4" name="Slide Number Placeholder 3"/>
          <p:cNvSpPr>
            <a:spLocks noGrp="1"/>
          </p:cNvSpPr>
          <p:nvPr>
            <p:ph type="sldNum" sz="quarter" idx="5"/>
          </p:nvPr>
        </p:nvSpPr>
        <p:spPr/>
        <p:txBody>
          <a:bodyPr/>
          <a:lstStyle/>
          <a:p>
            <a:fld id="{D711AF78-9C63-2C46-9D2F-C9E877191EAD}" type="slidenum">
              <a:rPr lang="en-US" smtClean="0"/>
              <a:t>53</a:t>
            </a:fld>
            <a:endParaRPr lang="en-US"/>
          </a:p>
        </p:txBody>
      </p:sp>
    </p:spTree>
    <p:extLst>
      <p:ext uri="{BB962C8B-B14F-4D97-AF65-F5344CB8AC3E}">
        <p14:creationId xmlns:p14="http://schemas.microsoft.com/office/powerpoint/2010/main" val="2720004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https://</a:t>
            </a:r>
            <a:r>
              <a:rPr lang="en-US" dirty="0" err="1"/>
              <a:t>towardsdatascience.com</a:t>
            </a:r>
            <a:r>
              <a:rPr lang="en-US" dirty="0"/>
              <a:t>/techniques-for-handling-underfitting-and-overfitting-in-machine-learning-348daa2380b9</a:t>
            </a:r>
          </a:p>
        </p:txBody>
      </p:sp>
      <p:sp>
        <p:nvSpPr>
          <p:cNvPr id="4" name="Slide Number Placeholder 3"/>
          <p:cNvSpPr>
            <a:spLocks noGrp="1"/>
          </p:cNvSpPr>
          <p:nvPr>
            <p:ph type="sldNum" sz="quarter" idx="5"/>
          </p:nvPr>
        </p:nvSpPr>
        <p:spPr/>
        <p:txBody>
          <a:bodyPr/>
          <a:lstStyle/>
          <a:p>
            <a:fld id="{D711AF78-9C63-2C46-9D2F-C9E877191EAD}" type="slidenum">
              <a:rPr lang="en-US" smtClean="0"/>
              <a:t>55</a:t>
            </a:fld>
            <a:endParaRPr lang="en-US"/>
          </a:p>
        </p:txBody>
      </p:sp>
    </p:spTree>
    <p:extLst>
      <p:ext uri="{BB962C8B-B14F-4D97-AF65-F5344CB8AC3E}">
        <p14:creationId xmlns:p14="http://schemas.microsoft.com/office/powerpoint/2010/main" val="2485163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towardsdatascience.com</a:t>
            </a:r>
            <a:r>
              <a:rPr lang="en-US" dirty="0"/>
              <a:t>/techniques-for-handling-underfitting-and-overfitting-in-machine-learning-348daa2380b9</a:t>
            </a:r>
          </a:p>
        </p:txBody>
      </p:sp>
      <p:sp>
        <p:nvSpPr>
          <p:cNvPr id="4" name="Slide Number Placeholder 3"/>
          <p:cNvSpPr>
            <a:spLocks noGrp="1"/>
          </p:cNvSpPr>
          <p:nvPr>
            <p:ph type="sldNum" sz="quarter" idx="5"/>
          </p:nvPr>
        </p:nvSpPr>
        <p:spPr/>
        <p:txBody>
          <a:bodyPr/>
          <a:lstStyle/>
          <a:p>
            <a:fld id="{D711AF78-9C63-2C46-9D2F-C9E877191EAD}" type="slidenum">
              <a:rPr lang="en-US" smtClean="0"/>
              <a:t>56</a:t>
            </a:fld>
            <a:endParaRPr lang="en-US"/>
          </a:p>
        </p:txBody>
      </p:sp>
    </p:spTree>
    <p:extLst>
      <p:ext uri="{BB962C8B-B14F-4D97-AF65-F5344CB8AC3E}">
        <p14:creationId xmlns:p14="http://schemas.microsoft.com/office/powerpoint/2010/main" val="4245855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towardsdatascience.com</a:t>
            </a:r>
            <a:r>
              <a:rPr lang="en-US" dirty="0"/>
              <a:t>/techniques-for-handling-underfitting-and-overfitting-in-machine-learning-348daa2380b9</a:t>
            </a:r>
          </a:p>
        </p:txBody>
      </p:sp>
      <p:sp>
        <p:nvSpPr>
          <p:cNvPr id="4" name="Slide Number Placeholder 3"/>
          <p:cNvSpPr>
            <a:spLocks noGrp="1"/>
          </p:cNvSpPr>
          <p:nvPr>
            <p:ph type="sldNum" sz="quarter" idx="5"/>
          </p:nvPr>
        </p:nvSpPr>
        <p:spPr/>
        <p:txBody>
          <a:bodyPr/>
          <a:lstStyle/>
          <a:p>
            <a:fld id="{D711AF78-9C63-2C46-9D2F-C9E877191EAD}" type="slidenum">
              <a:rPr lang="en-US" smtClean="0"/>
              <a:t>57</a:t>
            </a:fld>
            <a:endParaRPr lang="en-US"/>
          </a:p>
        </p:txBody>
      </p:sp>
    </p:spTree>
    <p:extLst>
      <p:ext uri="{BB962C8B-B14F-4D97-AF65-F5344CB8AC3E}">
        <p14:creationId xmlns:p14="http://schemas.microsoft.com/office/powerpoint/2010/main" val="2763197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DropConnect</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58</a:t>
            </a:fld>
            <a:endParaRPr lang="en-US"/>
          </a:p>
        </p:txBody>
      </p:sp>
    </p:spTree>
    <p:extLst>
      <p:ext uri="{BB962C8B-B14F-4D97-AF65-F5344CB8AC3E}">
        <p14:creationId xmlns:p14="http://schemas.microsoft.com/office/powerpoint/2010/main" val="2695126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16</a:t>
            </a:fld>
            <a:endParaRPr lang="en-US"/>
          </a:p>
        </p:txBody>
      </p:sp>
    </p:spTree>
    <p:extLst>
      <p:ext uri="{BB962C8B-B14F-4D97-AF65-F5344CB8AC3E}">
        <p14:creationId xmlns:p14="http://schemas.microsoft.com/office/powerpoint/2010/main" val="3776250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medium.com</a:t>
            </a:r>
            <a:r>
              <a:rPr lang="en-US" dirty="0"/>
              <a:t>/@</a:t>
            </a:r>
            <a:r>
              <a:rPr lang="en-US" dirty="0" err="1"/>
              <a:t>dhartidhami</a:t>
            </a:r>
            <a:r>
              <a:rPr lang="en-US" dirty="0"/>
              <a:t>/regularization-in-deep-learning-2065b7c889e5</a:t>
            </a:r>
          </a:p>
        </p:txBody>
      </p:sp>
      <p:sp>
        <p:nvSpPr>
          <p:cNvPr id="4" name="Slide Number Placeholder 3"/>
          <p:cNvSpPr>
            <a:spLocks noGrp="1"/>
          </p:cNvSpPr>
          <p:nvPr>
            <p:ph type="sldNum" sz="quarter" idx="5"/>
          </p:nvPr>
        </p:nvSpPr>
        <p:spPr/>
        <p:txBody>
          <a:bodyPr/>
          <a:lstStyle/>
          <a:p>
            <a:fld id="{D711AF78-9C63-2C46-9D2F-C9E877191EAD}" type="slidenum">
              <a:rPr lang="en-US" smtClean="0"/>
              <a:t>59</a:t>
            </a:fld>
            <a:endParaRPr lang="en-US"/>
          </a:p>
        </p:txBody>
      </p:sp>
    </p:spTree>
    <p:extLst>
      <p:ext uri="{BB962C8B-B14F-4D97-AF65-F5344CB8AC3E}">
        <p14:creationId xmlns:p14="http://schemas.microsoft.com/office/powerpoint/2010/main" val="1840382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18</a:t>
            </a:fld>
            <a:endParaRPr lang="en-US"/>
          </a:p>
        </p:txBody>
      </p:sp>
    </p:spTree>
    <p:extLst>
      <p:ext uri="{BB962C8B-B14F-4D97-AF65-F5344CB8AC3E}">
        <p14:creationId xmlns:p14="http://schemas.microsoft.com/office/powerpoint/2010/main" val="311460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19</a:t>
            </a:fld>
            <a:endParaRPr lang="en-US"/>
          </a:p>
        </p:txBody>
      </p:sp>
    </p:spTree>
    <p:extLst>
      <p:ext uri="{BB962C8B-B14F-4D97-AF65-F5344CB8AC3E}">
        <p14:creationId xmlns:p14="http://schemas.microsoft.com/office/powerpoint/2010/main" val="1969457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20</a:t>
            </a:fld>
            <a:endParaRPr lang="en-US"/>
          </a:p>
        </p:txBody>
      </p:sp>
    </p:spTree>
    <p:extLst>
      <p:ext uri="{BB962C8B-B14F-4D97-AF65-F5344CB8AC3E}">
        <p14:creationId xmlns:p14="http://schemas.microsoft.com/office/powerpoint/2010/main" val="981071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www.analyticsvidhya.com</a:t>
            </a:r>
            <a:r>
              <a:rPr lang="en-US" dirty="0"/>
              <a:t>/blog/2020/09/why-</a:t>
            </a:r>
            <a:r>
              <a:rPr lang="en-US" dirty="0" err="1"/>
              <a:t>gpus</a:t>
            </a:r>
            <a:r>
              <a:rPr lang="en-US" dirty="0"/>
              <a:t>-are-more-suited-for-deep-learning/</a:t>
            </a:r>
          </a:p>
        </p:txBody>
      </p:sp>
      <p:sp>
        <p:nvSpPr>
          <p:cNvPr id="4" name="Slide Number Placeholder 3"/>
          <p:cNvSpPr>
            <a:spLocks noGrp="1"/>
          </p:cNvSpPr>
          <p:nvPr>
            <p:ph type="sldNum" sz="quarter" idx="5"/>
          </p:nvPr>
        </p:nvSpPr>
        <p:spPr/>
        <p:txBody>
          <a:bodyPr/>
          <a:lstStyle/>
          <a:p>
            <a:fld id="{D711AF78-9C63-2C46-9D2F-C9E877191EAD}" type="slidenum">
              <a:rPr lang="en-US" smtClean="0"/>
              <a:t>21</a:t>
            </a:fld>
            <a:endParaRPr lang="en-US"/>
          </a:p>
        </p:txBody>
      </p:sp>
    </p:spTree>
    <p:extLst>
      <p:ext uri="{BB962C8B-B14F-4D97-AF65-F5344CB8AC3E}">
        <p14:creationId xmlns:p14="http://schemas.microsoft.com/office/powerpoint/2010/main" val="3874598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eli.thegreenplace.net</a:t>
            </a:r>
            <a:r>
              <a:rPr lang="en-US" dirty="0"/>
              <a:t>/2018/backpropagation-through-a-fully-connected-layer/</a:t>
            </a:r>
          </a:p>
        </p:txBody>
      </p:sp>
      <p:sp>
        <p:nvSpPr>
          <p:cNvPr id="4" name="Slide Number Placeholder 3"/>
          <p:cNvSpPr>
            <a:spLocks noGrp="1"/>
          </p:cNvSpPr>
          <p:nvPr>
            <p:ph type="sldNum" sz="quarter" idx="5"/>
          </p:nvPr>
        </p:nvSpPr>
        <p:spPr/>
        <p:txBody>
          <a:bodyPr/>
          <a:lstStyle/>
          <a:p>
            <a:fld id="{D711AF78-9C63-2C46-9D2F-C9E877191EAD}" type="slidenum">
              <a:rPr lang="en-US" smtClean="0"/>
              <a:t>22</a:t>
            </a:fld>
            <a:endParaRPr lang="en-US"/>
          </a:p>
        </p:txBody>
      </p:sp>
    </p:spTree>
    <p:extLst>
      <p:ext uri="{BB962C8B-B14F-4D97-AF65-F5344CB8AC3E}">
        <p14:creationId xmlns:p14="http://schemas.microsoft.com/office/powerpoint/2010/main" val="1866535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www.analyticsvidhya.com</a:t>
            </a:r>
            <a:r>
              <a:rPr lang="en-US" dirty="0"/>
              <a:t>/blog/2020/09/why-</a:t>
            </a:r>
            <a:r>
              <a:rPr lang="en-US" dirty="0" err="1"/>
              <a:t>gpus</a:t>
            </a:r>
            <a:r>
              <a:rPr lang="en-US" dirty="0"/>
              <a:t>-are-more-suited-for-deep-learning/</a:t>
            </a:r>
          </a:p>
        </p:txBody>
      </p:sp>
      <p:sp>
        <p:nvSpPr>
          <p:cNvPr id="4" name="Slide Number Placeholder 3"/>
          <p:cNvSpPr>
            <a:spLocks noGrp="1"/>
          </p:cNvSpPr>
          <p:nvPr>
            <p:ph type="sldNum" sz="quarter" idx="5"/>
          </p:nvPr>
        </p:nvSpPr>
        <p:spPr/>
        <p:txBody>
          <a:bodyPr/>
          <a:lstStyle/>
          <a:p>
            <a:fld id="{D711AF78-9C63-2C46-9D2F-C9E877191EAD}" type="slidenum">
              <a:rPr lang="en-US" smtClean="0"/>
              <a:t>23</a:t>
            </a:fld>
            <a:endParaRPr lang="en-US"/>
          </a:p>
        </p:txBody>
      </p:sp>
    </p:spTree>
    <p:extLst>
      <p:ext uri="{BB962C8B-B14F-4D97-AF65-F5344CB8AC3E}">
        <p14:creationId xmlns:p14="http://schemas.microsoft.com/office/powerpoint/2010/main" val="185521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tutorials.one</a:t>
            </a:r>
            <a:r>
              <a:rPr lang="en-US" dirty="0"/>
              <a:t>/tiny-machine-learning/</a:t>
            </a:r>
          </a:p>
        </p:txBody>
      </p:sp>
      <p:sp>
        <p:nvSpPr>
          <p:cNvPr id="4" name="Slide Number Placeholder 3"/>
          <p:cNvSpPr>
            <a:spLocks noGrp="1"/>
          </p:cNvSpPr>
          <p:nvPr>
            <p:ph type="sldNum" sz="quarter" idx="5"/>
          </p:nvPr>
        </p:nvSpPr>
        <p:spPr/>
        <p:txBody>
          <a:bodyPr/>
          <a:lstStyle/>
          <a:p>
            <a:fld id="{D711AF78-9C63-2C46-9D2F-C9E877191EAD}" type="slidenum">
              <a:rPr lang="en-US" smtClean="0"/>
              <a:t>24</a:t>
            </a:fld>
            <a:endParaRPr lang="en-US"/>
          </a:p>
        </p:txBody>
      </p:sp>
    </p:spTree>
    <p:extLst>
      <p:ext uri="{BB962C8B-B14F-4D97-AF65-F5344CB8AC3E}">
        <p14:creationId xmlns:p14="http://schemas.microsoft.com/office/powerpoint/2010/main" val="371297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3572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99958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2188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77766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2F2CAD-3A65-C24F-8C6E-53483CFF24C0}"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55781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2F2CAD-3A65-C24F-8C6E-53483CFF24C0}"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8324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2F2CAD-3A65-C24F-8C6E-53483CFF24C0}" type="datetimeFigureOut">
              <a:rPr lang="en-US" smtClean="0"/>
              <a:t>11/15/22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43215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2F2CAD-3A65-C24F-8C6E-53483CFF24C0}" type="datetimeFigureOut">
              <a:rPr lang="en-US" smtClean="0"/>
              <a:t>11/15/22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2480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F2CAD-3A65-C24F-8C6E-53483CFF24C0}" type="datetimeFigureOut">
              <a:rPr lang="en-US" smtClean="0"/>
              <a:t>11/15/22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22424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2F2CAD-3A65-C24F-8C6E-53483CFF24C0}"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4690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2F2CAD-3A65-C24F-8C6E-53483CFF24C0}"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3420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F2CAD-3A65-C24F-8C6E-53483CFF24C0}" type="datetimeFigureOut">
              <a:rPr lang="en-US" smtClean="0"/>
              <a:t>11/15/22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8DE9A-9F1E-E241-AE61-67432D23D3F3}" type="slidenum">
              <a:rPr lang="en-US" smtClean="0"/>
              <a:t>‹#›</a:t>
            </a:fld>
            <a:endParaRPr lang="en-US"/>
          </a:p>
        </p:txBody>
      </p:sp>
    </p:spTree>
    <p:extLst>
      <p:ext uri="{BB962C8B-B14F-4D97-AF65-F5344CB8AC3E}">
        <p14:creationId xmlns:p14="http://schemas.microsoft.com/office/powerpoint/2010/main" val="216206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0" Type="http://schemas.openxmlformats.org/officeDocument/2006/relationships/image" Target="../media/image46.jpg"/><Relationship Id="rId4" Type="http://schemas.openxmlformats.org/officeDocument/2006/relationships/image" Target="../media/image40.jpg"/><Relationship Id="rId9" Type="http://schemas.openxmlformats.org/officeDocument/2006/relationships/image" Target="../media/image45.jpg"/></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1950728" y="4827447"/>
            <a:ext cx="5262979"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Tu-Th 12:30-1:45pm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CSI 3120 (temporary location CSI 2118)</a:t>
            </a: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43715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715 : Fall 2022</a:t>
            </a:r>
          </a:p>
        </p:txBody>
      </p:sp>
      <p:sp>
        <p:nvSpPr>
          <p:cNvPr id="11" name="TextBox 10">
            <a:extLst>
              <a:ext uri="{FF2B5EF4-FFF2-40B4-BE49-F238E27FC236}">
                <a16:creationId xmlns:a16="http://schemas.microsoft.com/office/drawing/2014/main" id="{876B06B0-D0CA-5EB4-5D76-94D800BCF72C}"/>
              </a:ext>
            </a:extLst>
          </p:cNvPr>
          <p:cNvSpPr txBox="1"/>
          <p:nvPr/>
        </p:nvSpPr>
        <p:spPr>
          <a:xfrm>
            <a:off x="0" y="3508293"/>
            <a:ext cx="9144000" cy="461665"/>
          </a:xfrm>
          <a:prstGeom prst="rect">
            <a:avLst/>
          </a:prstGeom>
          <a:noFill/>
        </p:spPr>
        <p:txBody>
          <a:bodyPr wrap="square" rtlCol="0">
            <a:spAutoFit/>
          </a:bodyPr>
          <a:lstStyle/>
          <a:p>
            <a:pPr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Lecture </a:t>
            </a:r>
            <a:r>
              <a:rPr lang="en-US" sz="2400" b="1" dirty="0">
                <a:solidFill>
                  <a:srgbClr val="4472C4">
                    <a:lumMod val="75000"/>
                  </a:srgbClr>
                </a:solidFill>
                <a:latin typeface="Lucida Bright" panose="02040602050505020304" pitchFamily="18" charset="77"/>
              </a:rPr>
              <a:t>3.8: Deep Learning in IoT</a:t>
            </a:r>
          </a:p>
        </p:txBody>
      </p:sp>
    </p:spTree>
    <p:extLst>
      <p:ext uri="{BB962C8B-B14F-4D97-AF65-F5344CB8AC3E}">
        <p14:creationId xmlns:p14="http://schemas.microsoft.com/office/powerpoint/2010/main" val="3371539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I-Vision: Edge Computing and 5G. Our take on what 5G means for AI-Vision…  | by Juven | Becoming Human: Artificial Intelligence Magazine">
            <a:extLst>
              <a:ext uri="{FF2B5EF4-FFF2-40B4-BE49-F238E27FC236}">
                <a16:creationId xmlns:a16="http://schemas.microsoft.com/office/drawing/2014/main" id="{63DE63CA-308A-ED46-AEBE-188AE9C1C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825"/>
            <a:ext cx="9144000" cy="61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025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ring Machine Learning Into Embedded Systems | Artificial Intelligence in  Plain English">
            <a:extLst>
              <a:ext uri="{FF2B5EF4-FFF2-40B4-BE49-F238E27FC236}">
                <a16:creationId xmlns:a16="http://schemas.microsoft.com/office/drawing/2014/main" id="{0873BB8D-06E6-9443-9FE9-680DFB136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 y="194247"/>
            <a:ext cx="11064240" cy="6469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147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66745-2B70-A444-91D4-197DBF0CDCCD}"/>
              </a:ext>
            </a:extLst>
          </p:cNvPr>
          <p:cNvSpPr txBox="1"/>
          <p:nvPr/>
        </p:nvSpPr>
        <p:spPr>
          <a:xfrm>
            <a:off x="0" y="3025589"/>
            <a:ext cx="9144000" cy="1077218"/>
          </a:xfrm>
          <a:prstGeom prst="rect">
            <a:avLst/>
          </a:prstGeom>
          <a:solidFill>
            <a:schemeClr val="bg1">
              <a:lumMod val="50000"/>
            </a:schemeClr>
          </a:solidFill>
        </p:spPr>
        <p:txBody>
          <a:bodyPr wrap="square" rtlCol="0">
            <a:spAutoFit/>
          </a:bodyPr>
          <a:lstStyle/>
          <a:p>
            <a:pPr lvl="0" algn="ctr">
              <a:defRPr/>
            </a:pPr>
            <a:r>
              <a:rPr lang="en-US" sz="3200" dirty="0">
                <a:solidFill>
                  <a:prstClr val="white"/>
                </a:solidFill>
              </a:rPr>
              <a:t>Deep learning on Mobile/Embedded devices: Challenges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037C54D-809D-D34E-AB2E-34099F9682B2}"/>
              </a:ext>
            </a:extLst>
          </p:cNvPr>
          <p:cNvSpPr txBox="1"/>
          <p:nvPr/>
        </p:nvSpPr>
        <p:spPr>
          <a:xfrm>
            <a:off x="94129" y="6333564"/>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Tree>
    <p:extLst>
      <p:ext uri="{BB962C8B-B14F-4D97-AF65-F5344CB8AC3E}">
        <p14:creationId xmlns:p14="http://schemas.microsoft.com/office/powerpoint/2010/main" val="3196030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B8E38C-746B-C546-BE11-7C17CAAD2FB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44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AE20D1-E3AE-D745-B31A-9C439D09ACC8}"/>
              </a:ext>
            </a:extLst>
          </p:cNvPr>
          <p:cNvGrpSpPr/>
          <p:nvPr/>
        </p:nvGrpSpPr>
        <p:grpSpPr>
          <a:xfrm>
            <a:off x="255494" y="363075"/>
            <a:ext cx="8472869" cy="3587018"/>
            <a:chOff x="255494" y="1465729"/>
            <a:chExt cx="8472869" cy="3587018"/>
          </a:xfrm>
        </p:grpSpPr>
        <p:pic>
          <p:nvPicPr>
            <p:cNvPr id="3" name="Picture 2">
              <a:extLst>
                <a:ext uri="{FF2B5EF4-FFF2-40B4-BE49-F238E27FC236}">
                  <a16:creationId xmlns:a16="http://schemas.microsoft.com/office/drawing/2014/main" id="{46069E2C-1936-F94B-999A-68C49CBE29F4}"/>
                </a:ext>
              </a:extLst>
            </p:cNvPr>
            <p:cNvPicPr>
              <a:picLocks noChangeAspect="1"/>
            </p:cNvPicPr>
            <p:nvPr/>
          </p:nvPicPr>
          <p:blipFill>
            <a:blip r:embed="rId2"/>
            <a:stretch>
              <a:fillRect/>
            </a:stretch>
          </p:blipFill>
          <p:spPr>
            <a:xfrm>
              <a:off x="415636" y="1805252"/>
              <a:ext cx="8312727" cy="3247495"/>
            </a:xfrm>
            <a:prstGeom prst="rect">
              <a:avLst/>
            </a:prstGeom>
          </p:spPr>
        </p:pic>
        <p:sp>
          <p:nvSpPr>
            <p:cNvPr id="4" name="Rectangle 3">
              <a:extLst>
                <a:ext uri="{FF2B5EF4-FFF2-40B4-BE49-F238E27FC236}">
                  <a16:creationId xmlns:a16="http://schemas.microsoft.com/office/drawing/2014/main" id="{107608CF-A308-A542-BB0C-9BD231EB7F6A}"/>
                </a:ext>
              </a:extLst>
            </p:cNvPr>
            <p:cNvSpPr/>
            <p:nvPr/>
          </p:nvSpPr>
          <p:spPr>
            <a:xfrm>
              <a:off x="255494" y="1465729"/>
              <a:ext cx="1882588" cy="87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2B8E38C-746B-C546-BE11-7C17CAAD2FB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328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AE20D1-E3AE-D745-B31A-9C439D09ACC8}"/>
              </a:ext>
            </a:extLst>
          </p:cNvPr>
          <p:cNvGrpSpPr/>
          <p:nvPr/>
        </p:nvGrpSpPr>
        <p:grpSpPr>
          <a:xfrm>
            <a:off x="255494" y="363075"/>
            <a:ext cx="8472869" cy="3587018"/>
            <a:chOff x="255494" y="1465729"/>
            <a:chExt cx="8472869" cy="3587018"/>
          </a:xfrm>
        </p:grpSpPr>
        <p:pic>
          <p:nvPicPr>
            <p:cNvPr id="3" name="Picture 2">
              <a:extLst>
                <a:ext uri="{FF2B5EF4-FFF2-40B4-BE49-F238E27FC236}">
                  <a16:creationId xmlns:a16="http://schemas.microsoft.com/office/drawing/2014/main" id="{46069E2C-1936-F94B-999A-68C49CBE29F4}"/>
                </a:ext>
              </a:extLst>
            </p:cNvPr>
            <p:cNvPicPr>
              <a:picLocks noChangeAspect="1"/>
            </p:cNvPicPr>
            <p:nvPr/>
          </p:nvPicPr>
          <p:blipFill>
            <a:blip r:embed="rId2"/>
            <a:stretch>
              <a:fillRect/>
            </a:stretch>
          </p:blipFill>
          <p:spPr>
            <a:xfrm>
              <a:off x="415636" y="1805252"/>
              <a:ext cx="8312727" cy="3247495"/>
            </a:xfrm>
            <a:prstGeom prst="rect">
              <a:avLst/>
            </a:prstGeom>
          </p:spPr>
        </p:pic>
        <p:sp>
          <p:nvSpPr>
            <p:cNvPr id="4" name="Rectangle 3">
              <a:extLst>
                <a:ext uri="{FF2B5EF4-FFF2-40B4-BE49-F238E27FC236}">
                  <a16:creationId xmlns:a16="http://schemas.microsoft.com/office/drawing/2014/main" id="{107608CF-A308-A542-BB0C-9BD231EB7F6A}"/>
                </a:ext>
              </a:extLst>
            </p:cNvPr>
            <p:cNvSpPr/>
            <p:nvPr/>
          </p:nvSpPr>
          <p:spPr>
            <a:xfrm>
              <a:off x="255494" y="1465729"/>
              <a:ext cx="1882588" cy="87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2B8E38C-746B-C546-BE11-7C17CAAD2FB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763394D-D063-0247-8E62-7E2A04284D6F}"/>
              </a:ext>
            </a:extLst>
          </p:cNvPr>
          <p:cNvPicPr>
            <a:picLocks noChangeAspect="1"/>
          </p:cNvPicPr>
          <p:nvPr/>
        </p:nvPicPr>
        <p:blipFill>
          <a:blip r:embed="rId3"/>
          <a:stretch>
            <a:fillRect/>
          </a:stretch>
        </p:blipFill>
        <p:spPr>
          <a:xfrm>
            <a:off x="1752533" y="4742046"/>
            <a:ext cx="6245475" cy="2115954"/>
          </a:xfrm>
          <a:prstGeom prst="rect">
            <a:avLst/>
          </a:prstGeom>
        </p:spPr>
      </p:pic>
      <p:sp>
        <p:nvSpPr>
          <p:cNvPr id="7" name="TextBox 6">
            <a:extLst>
              <a:ext uri="{FF2B5EF4-FFF2-40B4-BE49-F238E27FC236}">
                <a16:creationId xmlns:a16="http://schemas.microsoft.com/office/drawing/2014/main" id="{19616B45-00E6-8247-8B37-7BD557895F6D}"/>
              </a:ext>
            </a:extLst>
          </p:cNvPr>
          <p:cNvSpPr txBox="1"/>
          <p:nvPr/>
        </p:nvSpPr>
        <p:spPr>
          <a:xfrm>
            <a:off x="0" y="4157271"/>
            <a:ext cx="2823882"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321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B585-3057-ED4C-A743-92EA46FDF82C}"/>
              </a:ext>
            </a:extLst>
          </p:cNvPr>
          <p:cNvPicPr>
            <a:picLocks noChangeAspect="1"/>
          </p:cNvPicPr>
          <p:nvPr/>
        </p:nvPicPr>
        <p:blipFill>
          <a:blip r:embed="rId3"/>
          <a:stretch>
            <a:fillRect/>
          </a:stretch>
        </p:blipFill>
        <p:spPr>
          <a:xfrm>
            <a:off x="0" y="1450443"/>
            <a:ext cx="9144000" cy="4871514"/>
          </a:xfrm>
          <a:prstGeom prst="rect">
            <a:avLst/>
          </a:prstGeom>
        </p:spPr>
      </p:pic>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Tree>
    <p:extLst>
      <p:ext uri="{BB962C8B-B14F-4D97-AF65-F5344CB8AC3E}">
        <p14:creationId xmlns:p14="http://schemas.microsoft.com/office/powerpoint/2010/main" val="374601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Rise of Cognitive AI. On the role of knowledge that is… | by Gadi  Singer | Towards Data Science">
            <a:extLst>
              <a:ext uri="{FF2B5EF4-FFF2-40B4-BE49-F238E27FC236}">
                <a16:creationId xmlns:a16="http://schemas.microsoft.com/office/drawing/2014/main" id="{7E3075D2-8B37-5D4C-9166-F9850F674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545" y="623455"/>
            <a:ext cx="8104909" cy="623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619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pic>
        <p:nvPicPr>
          <p:cNvPr id="5" name="Picture 4">
            <a:extLst>
              <a:ext uri="{FF2B5EF4-FFF2-40B4-BE49-F238E27FC236}">
                <a16:creationId xmlns:a16="http://schemas.microsoft.com/office/drawing/2014/main" id="{BD3034A0-C639-4D47-AABA-39E389CE4A24}"/>
              </a:ext>
            </a:extLst>
          </p:cNvPr>
          <p:cNvPicPr>
            <a:picLocks noChangeAspect="1"/>
          </p:cNvPicPr>
          <p:nvPr/>
        </p:nvPicPr>
        <p:blipFill>
          <a:blip r:embed="rId3"/>
          <a:stretch>
            <a:fillRect/>
          </a:stretch>
        </p:blipFill>
        <p:spPr>
          <a:xfrm>
            <a:off x="2042506" y="1161047"/>
            <a:ext cx="5058989" cy="5152516"/>
          </a:xfrm>
          <a:prstGeom prst="rect">
            <a:avLst/>
          </a:prstGeom>
        </p:spPr>
      </p:pic>
      <p:sp>
        <p:nvSpPr>
          <p:cNvPr id="7" name="TextBox 6">
            <a:extLst>
              <a:ext uri="{FF2B5EF4-FFF2-40B4-BE49-F238E27FC236}">
                <a16:creationId xmlns:a16="http://schemas.microsoft.com/office/drawing/2014/main" id="{CA47ECA3-9FA4-8545-9F3D-35462C20D5C0}"/>
              </a:ext>
            </a:extLst>
          </p:cNvPr>
          <p:cNvSpPr txBox="1"/>
          <p:nvPr/>
        </p:nvSpPr>
        <p:spPr>
          <a:xfrm>
            <a:off x="94129" y="7348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Floating point operation</a:t>
            </a:r>
            <a:endParaRPr lang="en-US" dirty="0"/>
          </a:p>
        </p:txBody>
      </p:sp>
    </p:spTree>
    <p:extLst>
      <p:ext uri="{BB962C8B-B14F-4D97-AF65-F5344CB8AC3E}">
        <p14:creationId xmlns:p14="http://schemas.microsoft.com/office/powerpoint/2010/main" val="3926006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
        <p:nvSpPr>
          <p:cNvPr id="7" name="TextBox 6">
            <a:extLst>
              <a:ext uri="{FF2B5EF4-FFF2-40B4-BE49-F238E27FC236}">
                <a16:creationId xmlns:a16="http://schemas.microsoft.com/office/drawing/2014/main" id="{CA47ECA3-9FA4-8545-9F3D-35462C20D5C0}"/>
              </a:ext>
            </a:extLst>
          </p:cNvPr>
          <p:cNvSpPr txBox="1"/>
          <p:nvPr/>
        </p:nvSpPr>
        <p:spPr>
          <a:xfrm>
            <a:off x="94129" y="7348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Floating point operation</a:t>
            </a:r>
            <a:endParaRPr lang="en-US" dirty="0"/>
          </a:p>
        </p:txBody>
      </p:sp>
      <p:pic>
        <p:nvPicPr>
          <p:cNvPr id="2" name="Picture 1">
            <a:extLst>
              <a:ext uri="{FF2B5EF4-FFF2-40B4-BE49-F238E27FC236}">
                <a16:creationId xmlns:a16="http://schemas.microsoft.com/office/drawing/2014/main" id="{503AFB1E-68B9-FB45-98D4-800AA849B39D}"/>
              </a:ext>
            </a:extLst>
          </p:cNvPr>
          <p:cNvPicPr>
            <a:picLocks noChangeAspect="1"/>
          </p:cNvPicPr>
          <p:nvPr/>
        </p:nvPicPr>
        <p:blipFill>
          <a:blip r:embed="rId3"/>
          <a:stretch>
            <a:fillRect/>
          </a:stretch>
        </p:blipFill>
        <p:spPr>
          <a:xfrm>
            <a:off x="2206779" y="1284571"/>
            <a:ext cx="4730441" cy="5152516"/>
          </a:xfrm>
          <a:prstGeom prst="rect">
            <a:avLst/>
          </a:prstGeom>
        </p:spPr>
      </p:pic>
    </p:spTree>
    <p:extLst>
      <p:ext uri="{BB962C8B-B14F-4D97-AF65-F5344CB8AC3E}">
        <p14:creationId xmlns:p14="http://schemas.microsoft.com/office/powerpoint/2010/main" val="2326392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4233DD-E49C-9141-BFF7-B354DA47EE6C}"/>
              </a:ext>
            </a:extLst>
          </p:cNvPr>
          <p:cNvSpPr txBox="1"/>
          <p:nvPr/>
        </p:nvSpPr>
        <p:spPr>
          <a:xfrm>
            <a:off x="0" y="2904564"/>
            <a:ext cx="9144000" cy="584775"/>
          </a:xfrm>
          <a:prstGeom prst="rect">
            <a:avLst/>
          </a:prstGeom>
          <a:solidFill>
            <a:schemeClr val="accent1">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Sensing + Machine learning: New opportunities</a:t>
            </a:r>
          </a:p>
        </p:txBody>
      </p:sp>
    </p:spTree>
    <p:extLst>
      <p:ext uri="{BB962C8B-B14F-4D97-AF65-F5344CB8AC3E}">
        <p14:creationId xmlns:p14="http://schemas.microsoft.com/office/powerpoint/2010/main" val="564096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
        <p:nvSpPr>
          <p:cNvPr id="7" name="TextBox 6">
            <a:extLst>
              <a:ext uri="{FF2B5EF4-FFF2-40B4-BE49-F238E27FC236}">
                <a16:creationId xmlns:a16="http://schemas.microsoft.com/office/drawing/2014/main" id="{CA47ECA3-9FA4-8545-9F3D-35462C20D5C0}"/>
              </a:ext>
            </a:extLst>
          </p:cNvPr>
          <p:cNvSpPr txBox="1"/>
          <p:nvPr/>
        </p:nvSpPr>
        <p:spPr>
          <a:xfrm>
            <a:off x="94129" y="7348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Floating point operation</a:t>
            </a:r>
            <a:endParaRPr lang="en-US" dirty="0"/>
          </a:p>
        </p:txBody>
      </p:sp>
      <p:pic>
        <p:nvPicPr>
          <p:cNvPr id="6" name="Picture 5">
            <a:extLst>
              <a:ext uri="{FF2B5EF4-FFF2-40B4-BE49-F238E27FC236}">
                <a16:creationId xmlns:a16="http://schemas.microsoft.com/office/drawing/2014/main" id="{54D2542C-A25F-C147-8219-761399FB4C45}"/>
              </a:ext>
            </a:extLst>
          </p:cNvPr>
          <p:cNvPicPr>
            <a:picLocks noChangeAspect="1"/>
          </p:cNvPicPr>
          <p:nvPr/>
        </p:nvPicPr>
        <p:blipFill>
          <a:blip r:embed="rId3"/>
          <a:stretch>
            <a:fillRect/>
          </a:stretch>
        </p:blipFill>
        <p:spPr>
          <a:xfrm>
            <a:off x="2433920" y="1258045"/>
            <a:ext cx="4276159" cy="4684105"/>
          </a:xfrm>
          <a:prstGeom prst="rect">
            <a:avLst/>
          </a:prstGeom>
        </p:spPr>
      </p:pic>
    </p:spTree>
    <p:extLst>
      <p:ext uri="{BB962C8B-B14F-4D97-AF65-F5344CB8AC3E}">
        <p14:creationId xmlns:p14="http://schemas.microsoft.com/office/powerpoint/2010/main" val="2419541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PUs for Deep Learning">
            <a:extLst>
              <a:ext uri="{FF2B5EF4-FFF2-40B4-BE49-F238E27FC236}">
                <a16:creationId xmlns:a16="http://schemas.microsoft.com/office/drawing/2014/main" id="{76AF66A6-2882-9D4C-8F8F-0743DB4CC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74" y="1364503"/>
            <a:ext cx="7556500" cy="3644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BCFDC1C-385D-BF4B-AEC2-B578B22E29C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CPU vs GPU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424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ackpropagation through a fully-connected layer - Eli Bendersky&amp;#39;s website">
            <a:extLst>
              <a:ext uri="{FF2B5EF4-FFF2-40B4-BE49-F238E27FC236}">
                <a16:creationId xmlns:a16="http://schemas.microsoft.com/office/drawing/2014/main" id="{078AB74B-7D50-464A-BDEE-EFD9A8FF5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65250"/>
            <a:ext cx="7010400" cy="412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ABEAE2-D07A-854C-908E-C6B19629B08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CPU vs GPU for parallel operations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169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CFDC1C-385D-BF4B-AEC2-B578B22E29C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CPU vs GPU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626" name="Picture 2" descr="GPUs for Deep Learning">
            <a:extLst>
              <a:ext uri="{FF2B5EF4-FFF2-40B4-BE49-F238E27FC236}">
                <a16:creationId xmlns:a16="http://schemas.microsoft.com/office/drawing/2014/main" id="{6F76805B-3997-8045-A2B6-EC7C34E16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1575"/>
            <a:ext cx="914400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230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 Tiny Machine Learning (TinyML) Tutorial 【Get Certified!】✓">
            <a:extLst>
              <a:ext uri="{FF2B5EF4-FFF2-40B4-BE49-F238E27FC236}">
                <a16:creationId xmlns:a16="http://schemas.microsoft.com/office/drawing/2014/main" id="{90B37E89-53CF-3848-A853-D2366A0A4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2288"/>
            <a:ext cx="9144000" cy="3271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F337C0-4C9D-6E40-8B11-9DD5BD41A3EA}"/>
              </a:ext>
            </a:extLst>
          </p:cNvPr>
          <p:cNvSpPr txBox="1"/>
          <p:nvPr/>
        </p:nvSpPr>
        <p:spPr>
          <a:xfrm>
            <a:off x="0" y="0"/>
            <a:ext cx="9144000" cy="1077218"/>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Compression of deep learning models</a:t>
            </a:r>
          </a:p>
          <a:p>
            <a:pPr lvl="0">
              <a:defRPr/>
            </a:pPr>
            <a:r>
              <a:rPr lang="en-US" sz="3200" dirty="0">
                <a:solidFill>
                  <a:prstClr val="white"/>
                </a:solidFill>
              </a:rPr>
              <a:t>(</a:t>
            </a:r>
            <a:r>
              <a:rPr lang="en-US" sz="3200" dirty="0" err="1">
                <a:solidFill>
                  <a:prstClr val="white"/>
                </a:solidFill>
              </a:rPr>
              <a:t>TinyML</a:t>
            </a:r>
            <a:r>
              <a:rPr lang="en-US" sz="3200" dirty="0">
                <a:solidFill>
                  <a:prstClr val="white"/>
                </a:solidFill>
              </a:rPr>
              <a:t> example)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76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ep learning compression online -">
            <a:extLst>
              <a:ext uri="{FF2B5EF4-FFF2-40B4-BE49-F238E27FC236}">
                <a16:creationId xmlns:a16="http://schemas.microsoft.com/office/drawing/2014/main" id="{9117CF89-24CD-1D4C-B8AA-FC10E28B2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70" y="1740119"/>
            <a:ext cx="7557025" cy="44266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D500B9-8DE4-224C-A65F-A9ABE41F13D0}"/>
              </a:ext>
            </a:extLst>
          </p:cNvPr>
          <p:cNvSpPr txBox="1"/>
          <p:nvPr/>
        </p:nvSpPr>
        <p:spPr>
          <a:xfrm>
            <a:off x="524257" y="642910"/>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Pruning</a:t>
            </a:r>
            <a:endParaRPr lang="en-US" dirty="0"/>
          </a:p>
        </p:txBody>
      </p:sp>
    </p:spTree>
    <p:extLst>
      <p:ext uri="{BB962C8B-B14F-4D97-AF65-F5344CB8AC3E}">
        <p14:creationId xmlns:p14="http://schemas.microsoft.com/office/powerpoint/2010/main" val="684613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iny Machine Learning: The Next AI Revolution | by Matthew Stewart, PhD  Researcher | Towards Data Science">
            <a:extLst>
              <a:ext uri="{FF2B5EF4-FFF2-40B4-BE49-F238E27FC236}">
                <a16:creationId xmlns:a16="http://schemas.microsoft.com/office/drawing/2014/main" id="{2EDAAABB-866C-D840-A0E3-FF8F3A99A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8813"/>
            <a:ext cx="9144000" cy="29987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930F91-8588-A842-9F2C-78F4E1B394BE}"/>
              </a:ext>
            </a:extLst>
          </p:cNvPr>
          <p:cNvSpPr txBox="1"/>
          <p:nvPr/>
        </p:nvSpPr>
        <p:spPr>
          <a:xfrm>
            <a:off x="524257" y="642910"/>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Quantization</a:t>
            </a:r>
            <a:endParaRPr lang="en-US" dirty="0"/>
          </a:p>
        </p:txBody>
      </p:sp>
    </p:spTree>
    <p:extLst>
      <p:ext uri="{BB962C8B-B14F-4D97-AF65-F5344CB8AC3E}">
        <p14:creationId xmlns:p14="http://schemas.microsoft.com/office/powerpoint/2010/main" val="1565621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queezed Deep 6DoF Object Detection Using Knowledge Distillation | DeepAI">
            <a:extLst>
              <a:ext uri="{FF2B5EF4-FFF2-40B4-BE49-F238E27FC236}">
                <a16:creationId xmlns:a16="http://schemas.microsoft.com/office/drawing/2014/main" id="{5FDB2A9A-0FF4-4448-A2D1-E0D14742F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075" y="1455756"/>
            <a:ext cx="6021070" cy="44843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14DB4E-702F-0E47-BC29-315D41A09779}"/>
              </a:ext>
            </a:extLst>
          </p:cNvPr>
          <p:cNvSpPr txBox="1"/>
          <p:nvPr/>
        </p:nvSpPr>
        <p:spPr>
          <a:xfrm>
            <a:off x="524257" y="642910"/>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c. Knowledge distillation</a:t>
            </a:r>
            <a:endParaRPr lang="en-US" dirty="0"/>
          </a:p>
        </p:txBody>
      </p:sp>
    </p:spTree>
    <p:extLst>
      <p:ext uri="{BB962C8B-B14F-4D97-AF65-F5344CB8AC3E}">
        <p14:creationId xmlns:p14="http://schemas.microsoft.com/office/powerpoint/2010/main" val="1358074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981F1-A3B4-307D-D97C-A20092E7385F}"/>
              </a:ext>
            </a:extLst>
          </p:cNvPr>
          <p:cNvSpPr txBox="1"/>
          <p:nvPr/>
        </p:nvSpPr>
        <p:spPr>
          <a:xfrm>
            <a:off x="3775166" y="3167390"/>
            <a:ext cx="1819794" cy="523220"/>
          </a:xfrm>
          <a:prstGeom prst="rect">
            <a:avLst/>
          </a:prstGeom>
          <a:noFill/>
        </p:spPr>
        <p:txBody>
          <a:bodyPr wrap="none" rtlCol="0">
            <a:spAutoFit/>
          </a:bodyPr>
          <a:lstStyle/>
          <a:p>
            <a:r>
              <a:rPr lang="en-US" sz="2800" dirty="0"/>
              <a:t>Extra slides</a:t>
            </a:r>
          </a:p>
        </p:txBody>
      </p:sp>
    </p:spTree>
    <p:extLst>
      <p:ext uri="{BB962C8B-B14F-4D97-AF65-F5344CB8AC3E}">
        <p14:creationId xmlns:p14="http://schemas.microsoft.com/office/powerpoint/2010/main" val="125769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F6577A-61AC-6F4E-A2F1-58A5543E3A28}"/>
              </a:ext>
            </a:extLst>
          </p:cNvPr>
          <p:cNvSpPr txBox="1"/>
          <p:nvPr/>
        </p:nvSpPr>
        <p:spPr>
          <a:xfrm>
            <a:off x="0" y="3136612"/>
            <a:ext cx="9144000" cy="707886"/>
          </a:xfrm>
          <a:prstGeom prst="rect">
            <a:avLst/>
          </a:prstGeom>
          <a:solidFill>
            <a:schemeClr val="accent1">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Deep Learning refresher</a:t>
            </a:r>
          </a:p>
        </p:txBody>
      </p:sp>
    </p:spTree>
    <p:extLst>
      <p:ext uri="{BB962C8B-B14F-4D97-AF65-F5344CB8AC3E}">
        <p14:creationId xmlns:p14="http://schemas.microsoft.com/office/powerpoint/2010/main" val="1837453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Precision Farming vs. Digital Farming vs. Smart Farming : What&amp;#39;s The  Difference? - DTN">
            <a:extLst>
              <a:ext uri="{FF2B5EF4-FFF2-40B4-BE49-F238E27FC236}">
                <a16:creationId xmlns:a16="http://schemas.microsoft.com/office/drawing/2014/main" id="{0B1D829D-2DCE-D74F-98DF-9AD666747C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16" r="9241" b="-3"/>
          <a:stretch/>
        </p:blipFill>
        <p:spPr bwMode="auto">
          <a:xfrm>
            <a:off x="144394" y="711882"/>
            <a:ext cx="4349608" cy="278342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ransforming the Retail Experience – Top Four RF Opportunities - Qorvo">
            <a:extLst>
              <a:ext uri="{FF2B5EF4-FFF2-40B4-BE49-F238E27FC236}">
                <a16:creationId xmlns:a16="http://schemas.microsoft.com/office/drawing/2014/main" id="{C9189919-79A6-6040-8ABD-2E6D618C66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79" r="-3" b="-3"/>
          <a:stretch/>
        </p:blipFill>
        <p:spPr bwMode="auto">
          <a:xfrm>
            <a:off x="4643716" y="711881"/>
            <a:ext cx="4347709" cy="2783429"/>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Smart Cities And The IoT: A Relationship To Build The Future | Must Read">
            <a:extLst>
              <a:ext uri="{FF2B5EF4-FFF2-40B4-BE49-F238E27FC236}">
                <a16:creationId xmlns:a16="http://schemas.microsoft.com/office/drawing/2014/main" id="{07EE2E5B-B922-1445-BBFB-AAB645778C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04" r="13356"/>
          <a:stretch/>
        </p:blipFill>
        <p:spPr bwMode="auto">
          <a:xfrm>
            <a:off x="147535" y="3676220"/>
            <a:ext cx="4349608" cy="279262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nsors | Free Full-Text | A Survey on Wireless Body Area Networks for  eHealthcare Systems in Residential Environments | HTML">
            <a:extLst>
              <a:ext uri="{FF2B5EF4-FFF2-40B4-BE49-F238E27FC236}">
                <a16:creationId xmlns:a16="http://schemas.microsoft.com/office/drawing/2014/main" id="{FF8E2D2B-26FE-0947-B0B9-9F23EE475A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307"/>
          <a:stretch/>
        </p:blipFill>
        <p:spPr bwMode="auto">
          <a:xfrm>
            <a:off x="4646857" y="3676219"/>
            <a:ext cx="4347709" cy="27926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AFDD3F-5AAA-EC49-862D-52D42B3BC34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Sensing + Machine learning: Applications space</a:t>
            </a:r>
          </a:p>
        </p:txBody>
      </p:sp>
    </p:spTree>
    <p:extLst>
      <p:ext uri="{BB962C8B-B14F-4D97-AF65-F5344CB8AC3E}">
        <p14:creationId xmlns:p14="http://schemas.microsoft.com/office/powerpoint/2010/main" val="4273511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a:extLst>
              <a:ext uri="{FF2B5EF4-FFF2-40B4-BE49-F238E27FC236}">
                <a16:creationId xmlns:a16="http://schemas.microsoft.com/office/drawing/2014/main" id="{C8B78F2F-6F78-BE49-ABD9-F067198BBBC0}"/>
              </a:ext>
            </a:extLst>
          </p:cNvPr>
          <p:cNvSpPr/>
          <p:nvPr/>
        </p:nvSpPr>
        <p:spPr>
          <a:xfrm>
            <a:off x="3260152" y="145772"/>
            <a:ext cx="1769566" cy="4964110"/>
          </a:xfrm>
          <a:prstGeom prst="roundRect">
            <a:avLst/>
          </a:prstGeom>
          <a:solidFill>
            <a:schemeClr val="bg1">
              <a:lumMod val="75000"/>
              <a:alpha val="67000"/>
            </a:schemeClr>
          </a:solidFill>
          <a:ln w="31750">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a:extLst>
              <a:ext uri="{FF2B5EF4-FFF2-40B4-BE49-F238E27FC236}">
                <a16:creationId xmlns:a16="http://schemas.microsoft.com/office/drawing/2014/main" id="{C9BAA52D-2A93-E84C-99FF-47BE80B4CEAA}"/>
              </a:ext>
            </a:extLst>
          </p:cNvPr>
          <p:cNvSpPr/>
          <p:nvPr/>
        </p:nvSpPr>
        <p:spPr>
          <a:xfrm>
            <a:off x="5847951" y="145771"/>
            <a:ext cx="1769566" cy="4964110"/>
          </a:xfrm>
          <a:prstGeom prst="roundRect">
            <a:avLst/>
          </a:prstGeom>
          <a:solidFill>
            <a:schemeClr val="bg1">
              <a:lumMod val="75000"/>
              <a:alpha val="67000"/>
            </a:schemeClr>
          </a:solidFill>
          <a:ln w="31750">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a:extLst>
              <a:ext uri="{FF2B5EF4-FFF2-40B4-BE49-F238E27FC236}">
                <a16:creationId xmlns:a16="http://schemas.microsoft.com/office/drawing/2014/main" id="{67A7B167-B29A-6C4C-8A8E-82472CD1E073}"/>
              </a:ext>
            </a:extLst>
          </p:cNvPr>
          <p:cNvSpPr/>
          <p:nvPr/>
        </p:nvSpPr>
        <p:spPr>
          <a:xfrm>
            <a:off x="672353" y="145771"/>
            <a:ext cx="1769566" cy="4964111"/>
          </a:xfrm>
          <a:prstGeom prst="roundRect">
            <a:avLst/>
          </a:prstGeom>
          <a:solidFill>
            <a:schemeClr val="bg1">
              <a:lumMod val="75000"/>
              <a:alpha val="67000"/>
            </a:schemeClr>
          </a:solidFill>
          <a:ln w="31750">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75177" y="1110597"/>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1</a:t>
            </a:r>
          </a:p>
        </p:txBody>
      </p:sp>
      <p:sp>
        <p:nvSpPr>
          <p:cNvPr id="41" name="TextBox 40">
            <a:extLst>
              <a:ext uri="{FF2B5EF4-FFF2-40B4-BE49-F238E27FC236}">
                <a16:creationId xmlns:a16="http://schemas.microsoft.com/office/drawing/2014/main" id="{71A2C6CA-1163-6540-B7BB-2BD4EB8662A5}"/>
              </a:ext>
            </a:extLst>
          </p:cNvPr>
          <p:cNvSpPr txBox="1"/>
          <p:nvPr/>
        </p:nvSpPr>
        <p:spPr>
          <a:xfrm>
            <a:off x="1270166" y="3549694"/>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2</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837329" y="112111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3126441" y="192464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3016969" y="271969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2844539" y="357350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5147050" y="178725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5153706" y="293715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3897942" y="1121115"/>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3897942" y="3541257"/>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52" name="TextBox 51">
            <a:extLst>
              <a:ext uri="{FF2B5EF4-FFF2-40B4-BE49-F238E27FC236}">
                <a16:creationId xmlns:a16="http://schemas.microsoft.com/office/drawing/2014/main" id="{3A6E08E3-610D-A047-A8FC-D263EC89AF92}"/>
              </a:ext>
            </a:extLst>
          </p:cNvPr>
          <p:cNvSpPr txBox="1"/>
          <p:nvPr/>
        </p:nvSpPr>
        <p:spPr>
          <a:xfrm>
            <a:off x="105984" y="6488668"/>
            <a:ext cx="8700247" cy="369332"/>
          </a:xfrm>
          <a:prstGeom prst="rect">
            <a:avLst/>
          </a:prstGeom>
          <a:noFill/>
        </p:spPr>
        <p:txBody>
          <a:bodyPr wrap="square">
            <a:spAutoFit/>
          </a:bodyPr>
          <a:lstStyle/>
          <a:p>
            <a:r>
              <a:rPr lang="en-US" dirty="0"/>
              <a:t>Ref: https://</a:t>
            </a:r>
            <a:r>
              <a:rPr lang="en-US" dirty="0" err="1"/>
              <a:t>hmkcode.com</a:t>
            </a:r>
            <a:r>
              <a:rPr lang="en-US" dirty="0"/>
              <a:t>/ai/backpropagation-step-by-step/</a:t>
            </a:r>
          </a:p>
        </p:txBody>
      </p:sp>
      <p:sp>
        <p:nvSpPr>
          <p:cNvPr id="54" name="Rounded Rectangle 53">
            <a:extLst>
              <a:ext uri="{FF2B5EF4-FFF2-40B4-BE49-F238E27FC236}">
                <a16:creationId xmlns:a16="http://schemas.microsoft.com/office/drawing/2014/main" id="{E852FF4B-E19D-1C45-914E-82CD5D491FFC}"/>
              </a:ext>
            </a:extLst>
          </p:cNvPr>
          <p:cNvSpPr/>
          <p:nvPr/>
        </p:nvSpPr>
        <p:spPr>
          <a:xfrm>
            <a:off x="3838722" y="201273"/>
            <a:ext cx="632012" cy="470647"/>
          </a:xfrm>
          <a:prstGeom prst="roundRect">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07EC824A-1DCB-1E42-AB63-093558664B27}"/>
              </a:ext>
            </a:extLst>
          </p:cNvPr>
          <p:cNvSpPr txBox="1"/>
          <p:nvPr/>
        </p:nvSpPr>
        <p:spPr>
          <a:xfrm>
            <a:off x="3905957" y="145771"/>
            <a:ext cx="550151" cy="523220"/>
          </a:xfrm>
          <a:prstGeom prst="rect">
            <a:avLst/>
          </a:prstGeom>
          <a:noFill/>
        </p:spPr>
        <p:txBody>
          <a:bodyPr wrap="none" rtlCol="0">
            <a:spAutoFit/>
          </a:bodyPr>
          <a:lstStyle/>
          <a:p>
            <a:r>
              <a:rPr lang="en-US" sz="2800" dirty="0">
                <a:latin typeface="Lucida Bright" panose="02040602050505020304" pitchFamily="18" charset="77"/>
              </a:rPr>
              <a:t>b</a:t>
            </a:r>
            <a:r>
              <a:rPr lang="en-US" sz="2800" baseline="-25000" dirty="0">
                <a:latin typeface="Lucida Bright" panose="02040602050505020304" pitchFamily="18" charset="77"/>
              </a:rPr>
              <a:t>1</a:t>
            </a:r>
          </a:p>
        </p:txBody>
      </p:sp>
      <p:cxnSp>
        <p:nvCxnSpPr>
          <p:cNvPr id="56" name="Straight Arrow Connector 55">
            <a:extLst>
              <a:ext uri="{FF2B5EF4-FFF2-40B4-BE49-F238E27FC236}">
                <a16:creationId xmlns:a16="http://schemas.microsoft.com/office/drawing/2014/main" id="{4E890919-EF9C-C84B-AB98-19359E830EF5}"/>
              </a:ext>
            </a:extLst>
          </p:cNvPr>
          <p:cNvCxnSpPr>
            <a:cxnSpLocks/>
            <a:endCxn id="4" idx="0"/>
          </p:cNvCxnSpPr>
          <p:nvPr/>
        </p:nvCxnSpPr>
        <p:spPr>
          <a:xfrm>
            <a:off x="4141694" y="667527"/>
            <a:ext cx="0" cy="32755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B4072EBD-4928-5744-8322-6C1877993F23}"/>
              </a:ext>
            </a:extLst>
          </p:cNvPr>
          <p:cNvSpPr/>
          <p:nvPr/>
        </p:nvSpPr>
        <p:spPr>
          <a:xfrm>
            <a:off x="3818363" y="2625383"/>
            <a:ext cx="632012" cy="470647"/>
          </a:xfrm>
          <a:prstGeom prst="roundRect">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82EF6E1B-C592-3F44-92BE-4F522124570E}"/>
              </a:ext>
            </a:extLst>
          </p:cNvPr>
          <p:cNvSpPr txBox="1"/>
          <p:nvPr/>
        </p:nvSpPr>
        <p:spPr>
          <a:xfrm>
            <a:off x="3885598" y="2569881"/>
            <a:ext cx="550151" cy="523220"/>
          </a:xfrm>
          <a:prstGeom prst="rect">
            <a:avLst/>
          </a:prstGeom>
          <a:noFill/>
        </p:spPr>
        <p:txBody>
          <a:bodyPr wrap="none" rtlCol="0">
            <a:spAutoFit/>
          </a:bodyPr>
          <a:lstStyle/>
          <a:p>
            <a:r>
              <a:rPr lang="en-US" sz="2800" dirty="0">
                <a:latin typeface="Lucida Bright" panose="02040602050505020304" pitchFamily="18" charset="77"/>
              </a:rPr>
              <a:t>b</a:t>
            </a:r>
            <a:r>
              <a:rPr lang="en-US" sz="2800" baseline="-25000" dirty="0">
                <a:latin typeface="Lucida Bright" panose="02040602050505020304" pitchFamily="18" charset="77"/>
              </a:rPr>
              <a:t>2</a:t>
            </a:r>
          </a:p>
        </p:txBody>
      </p:sp>
      <p:cxnSp>
        <p:nvCxnSpPr>
          <p:cNvPr id="62" name="Straight Arrow Connector 61">
            <a:extLst>
              <a:ext uri="{FF2B5EF4-FFF2-40B4-BE49-F238E27FC236}">
                <a16:creationId xmlns:a16="http://schemas.microsoft.com/office/drawing/2014/main" id="{CA786038-69A8-CD40-86CA-F5C1616A2C87}"/>
              </a:ext>
            </a:extLst>
          </p:cNvPr>
          <p:cNvCxnSpPr>
            <a:cxnSpLocks/>
          </p:cNvCxnSpPr>
          <p:nvPr/>
        </p:nvCxnSpPr>
        <p:spPr>
          <a:xfrm>
            <a:off x="4121335" y="3091637"/>
            <a:ext cx="0" cy="32755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D9F45D13-8CAD-7C40-B6C2-B2C6F960F04C}"/>
              </a:ext>
            </a:extLst>
          </p:cNvPr>
          <p:cNvSpPr txBox="1"/>
          <p:nvPr/>
        </p:nvSpPr>
        <p:spPr>
          <a:xfrm>
            <a:off x="672351" y="5271247"/>
            <a:ext cx="1769567" cy="400110"/>
          </a:xfrm>
          <a:prstGeom prst="rect">
            <a:avLst/>
          </a:prstGeom>
          <a:noFill/>
        </p:spPr>
        <p:txBody>
          <a:bodyPr wrap="square" rtlCol="0">
            <a:spAutoFit/>
          </a:bodyPr>
          <a:lstStyle/>
          <a:p>
            <a:pPr algn="ctr"/>
            <a:r>
              <a:rPr lang="en-US" sz="2000" dirty="0"/>
              <a:t>Input layer</a:t>
            </a:r>
          </a:p>
        </p:txBody>
      </p:sp>
      <p:sp>
        <p:nvSpPr>
          <p:cNvPr id="68" name="TextBox 67">
            <a:extLst>
              <a:ext uri="{FF2B5EF4-FFF2-40B4-BE49-F238E27FC236}">
                <a16:creationId xmlns:a16="http://schemas.microsoft.com/office/drawing/2014/main" id="{E131D735-5A6D-4146-BE9A-5E9A147A1F06}"/>
              </a:ext>
            </a:extLst>
          </p:cNvPr>
          <p:cNvSpPr txBox="1"/>
          <p:nvPr/>
        </p:nvSpPr>
        <p:spPr>
          <a:xfrm>
            <a:off x="3256910" y="5301335"/>
            <a:ext cx="1769567" cy="400110"/>
          </a:xfrm>
          <a:prstGeom prst="rect">
            <a:avLst/>
          </a:prstGeom>
          <a:noFill/>
        </p:spPr>
        <p:txBody>
          <a:bodyPr wrap="square" rtlCol="0">
            <a:spAutoFit/>
          </a:bodyPr>
          <a:lstStyle/>
          <a:p>
            <a:pPr algn="ctr"/>
            <a:r>
              <a:rPr lang="en-US" sz="2000" dirty="0"/>
              <a:t>Hidden layer</a:t>
            </a:r>
          </a:p>
        </p:txBody>
      </p:sp>
      <p:sp>
        <p:nvSpPr>
          <p:cNvPr id="69" name="TextBox 68">
            <a:extLst>
              <a:ext uri="{FF2B5EF4-FFF2-40B4-BE49-F238E27FC236}">
                <a16:creationId xmlns:a16="http://schemas.microsoft.com/office/drawing/2014/main" id="{EF045905-C784-F543-BA38-68D8B62A7130}"/>
              </a:ext>
            </a:extLst>
          </p:cNvPr>
          <p:cNvSpPr txBox="1"/>
          <p:nvPr/>
        </p:nvSpPr>
        <p:spPr>
          <a:xfrm>
            <a:off x="5841469" y="5331423"/>
            <a:ext cx="1769567" cy="400110"/>
          </a:xfrm>
          <a:prstGeom prst="rect">
            <a:avLst/>
          </a:prstGeom>
          <a:noFill/>
        </p:spPr>
        <p:txBody>
          <a:bodyPr wrap="square" rtlCol="0">
            <a:spAutoFit/>
          </a:bodyPr>
          <a:lstStyle/>
          <a:p>
            <a:pPr algn="ctr"/>
            <a:r>
              <a:rPr lang="en-US" sz="2000" dirty="0"/>
              <a:t>Output layer</a:t>
            </a:r>
          </a:p>
        </p:txBody>
      </p:sp>
    </p:spTree>
    <p:extLst>
      <p:ext uri="{BB962C8B-B14F-4D97-AF65-F5344CB8AC3E}">
        <p14:creationId xmlns:p14="http://schemas.microsoft.com/office/powerpoint/2010/main" val="372159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p:bldP spid="68" grpId="0"/>
      <p:bldP spid="6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 diagram to show the work of a neuron: input x, weights w, bias b,... |  Download Scientific Diagram">
            <a:extLst>
              <a:ext uri="{FF2B5EF4-FFF2-40B4-BE49-F238E27FC236}">
                <a16:creationId xmlns:a16="http://schemas.microsoft.com/office/drawing/2014/main" id="{551692F2-E498-0248-BC4B-B931D06B0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78"/>
          <a:stretch/>
        </p:blipFill>
        <p:spPr bwMode="auto">
          <a:xfrm>
            <a:off x="1183341" y="739592"/>
            <a:ext cx="6777318" cy="4620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AA6931-CCEF-5740-8F33-C2E6203958F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Structure of a neuron</a:t>
            </a:r>
          </a:p>
        </p:txBody>
      </p:sp>
    </p:spTree>
    <p:extLst>
      <p:ext uri="{BB962C8B-B14F-4D97-AF65-F5344CB8AC3E}">
        <p14:creationId xmlns:p14="http://schemas.microsoft.com/office/powerpoint/2010/main" val="781187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75177" y="1110597"/>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1</a:t>
            </a:r>
          </a:p>
        </p:txBody>
      </p:sp>
      <p:sp>
        <p:nvSpPr>
          <p:cNvPr id="41" name="TextBox 40">
            <a:extLst>
              <a:ext uri="{FF2B5EF4-FFF2-40B4-BE49-F238E27FC236}">
                <a16:creationId xmlns:a16="http://schemas.microsoft.com/office/drawing/2014/main" id="{71A2C6CA-1163-6540-B7BB-2BD4EB8662A5}"/>
              </a:ext>
            </a:extLst>
          </p:cNvPr>
          <p:cNvSpPr txBox="1"/>
          <p:nvPr/>
        </p:nvSpPr>
        <p:spPr>
          <a:xfrm>
            <a:off x="1270166" y="3549694"/>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2</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837329" y="112111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3126441" y="192464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3016969" y="271969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2844539" y="357350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5147050" y="178725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5153706" y="293715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3897942" y="1121115"/>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3897942" y="3541257"/>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54" name="Rounded Rectangle 53">
            <a:extLst>
              <a:ext uri="{FF2B5EF4-FFF2-40B4-BE49-F238E27FC236}">
                <a16:creationId xmlns:a16="http://schemas.microsoft.com/office/drawing/2014/main" id="{E852FF4B-E19D-1C45-914E-82CD5D491FFC}"/>
              </a:ext>
            </a:extLst>
          </p:cNvPr>
          <p:cNvSpPr/>
          <p:nvPr/>
        </p:nvSpPr>
        <p:spPr>
          <a:xfrm>
            <a:off x="3838722" y="201273"/>
            <a:ext cx="632012" cy="470647"/>
          </a:xfrm>
          <a:prstGeom prst="roundRect">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07EC824A-1DCB-1E42-AB63-093558664B27}"/>
              </a:ext>
            </a:extLst>
          </p:cNvPr>
          <p:cNvSpPr txBox="1"/>
          <p:nvPr/>
        </p:nvSpPr>
        <p:spPr>
          <a:xfrm>
            <a:off x="3905957" y="145771"/>
            <a:ext cx="550151" cy="523220"/>
          </a:xfrm>
          <a:prstGeom prst="rect">
            <a:avLst/>
          </a:prstGeom>
          <a:noFill/>
        </p:spPr>
        <p:txBody>
          <a:bodyPr wrap="none" rtlCol="0">
            <a:spAutoFit/>
          </a:bodyPr>
          <a:lstStyle/>
          <a:p>
            <a:r>
              <a:rPr lang="en-US" sz="2800" dirty="0">
                <a:latin typeface="Lucida Bright" panose="02040602050505020304" pitchFamily="18" charset="77"/>
              </a:rPr>
              <a:t>b</a:t>
            </a:r>
            <a:r>
              <a:rPr lang="en-US" sz="2800" baseline="-25000" dirty="0">
                <a:latin typeface="Lucida Bright" panose="02040602050505020304" pitchFamily="18" charset="77"/>
              </a:rPr>
              <a:t>1</a:t>
            </a:r>
          </a:p>
        </p:txBody>
      </p:sp>
      <p:cxnSp>
        <p:nvCxnSpPr>
          <p:cNvPr id="56" name="Straight Arrow Connector 55">
            <a:extLst>
              <a:ext uri="{FF2B5EF4-FFF2-40B4-BE49-F238E27FC236}">
                <a16:creationId xmlns:a16="http://schemas.microsoft.com/office/drawing/2014/main" id="{4E890919-EF9C-C84B-AB98-19359E830EF5}"/>
              </a:ext>
            </a:extLst>
          </p:cNvPr>
          <p:cNvCxnSpPr>
            <a:cxnSpLocks/>
            <a:endCxn id="4" idx="0"/>
          </p:cNvCxnSpPr>
          <p:nvPr/>
        </p:nvCxnSpPr>
        <p:spPr>
          <a:xfrm>
            <a:off x="4141694" y="667527"/>
            <a:ext cx="0" cy="32755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B4072EBD-4928-5744-8322-6C1877993F23}"/>
              </a:ext>
            </a:extLst>
          </p:cNvPr>
          <p:cNvSpPr/>
          <p:nvPr/>
        </p:nvSpPr>
        <p:spPr>
          <a:xfrm>
            <a:off x="3818363" y="2625383"/>
            <a:ext cx="632012" cy="470647"/>
          </a:xfrm>
          <a:prstGeom prst="roundRect">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82EF6E1B-C592-3F44-92BE-4F522124570E}"/>
              </a:ext>
            </a:extLst>
          </p:cNvPr>
          <p:cNvSpPr txBox="1"/>
          <p:nvPr/>
        </p:nvSpPr>
        <p:spPr>
          <a:xfrm>
            <a:off x="3885598" y="2569881"/>
            <a:ext cx="550151" cy="523220"/>
          </a:xfrm>
          <a:prstGeom prst="rect">
            <a:avLst/>
          </a:prstGeom>
          <a:noFill/>
        </p:spPr>
        <p:txBody>
          <a:bodyPr wrap="none" rtlCol="0">
            <a:spAutoFit/>
          </a:bodyPr>
          <a:lstStyle/>
          <a:p>
            <a:r>
              <a:rPr lang="en-US" sz="2800" dirty="0">
                <a:latin typeface="Lucida Bright" panose="02040602050505020304" pitchFamily="18" charset="77"/>
              </a:rPr>
              <a:t>b</a:t>
            </a:r>
            <a:r>
              <a:rPr lang="en-US" sz="2800" baseline="-25000" dirty="0">
                <a:latin typeface="Lucida Bright" panose="02040602050505020304" pitchFamily="18" charset="77"/>
              </a:rPr>
              <a:t>2</a:t>
            </a:r>
          </a:p>
        </p:txBody>
      </p:sp>
      <p:cxnSp>
        <p:nvCxnSpPr>
          <p:cNvPr id="62" name="Straight Arrow Connector 61">
            <a:extLst>
              <a:ext uri="{FF2B5EF4-FFF2-40B4-BE49-F238E27FC236}">
                <a16:creationId xmlns:a16="http://schemas.microsoft.com/office/drawing/2014/main" id="{CA786038-69A8-CD40-86CA-F5C1616A2C87}"/>
              </a:ext>
            </a:extLst>
          </p:cNvPr>
          <p:cNvCxnSpPr>
            <a:cxnSpLocks/>
          </p:cNvCxnSpPr>
          <p:nvPr/>
        </p:nvCxnSpPr>
        <p:spPr>
          <a:xfrm>
            <a:off x="4121335" y="3091637"/>
            <a:ext cx="0" cy="32755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B4A33FF-7304-B341-95C6-2C90EDB89657}"/>
              </a:ext>
            </a:extLst>
          </p:cNvPr>
          <p:cNvSpPr txBox="1"/>
          <p:nvPr/>
        </p:nvSpPr>
        <p:spPr>
          <a:xfrm>
            <a:off x="1021976" y="4884776"/>
            <a:ext cx="5836023" cy="1384995"/>
          </a:xfrm>
          <a:prstGeom prst="rect">
            <a:avLst/>
          </a:prstGeom>
          <a:noFill/>
        </p:spPr>
        <p:txBody>
          <a:bodyPr wrap="square" rtlCol="0">
            <a:spAutoFit/>
          </a:bodyPr>
          <a:lstStyle/>
          <a:p>
            <a:r>
              <a:rPr lang="en-US" sz="2800" dirty="0"/>
              <a:t>For simplicity:</a:t>
            </a:r>
          </a:p>
          <a:p>
            <a:pPr marL="342900" indent="-342900">
              <a:buAutoNum type="arabicPeriod"/>
            </a:pPr>
            <a:r>
              <a:rPr lang="en-US" sz="2800" dirty="0"/>
              <a:t>Set bias terms to zero.</a:t>
            </a:r>
          </a:p>
          <a:p>
            <a:pPr marL="342900" indent="-342900">
              <a:buAutoNum type="arabicPeriod"/>
            </a:pPr>
            <a:r>
              <a:rPr lang="en-US" sz="2800" dirty="0"/>
              <a:t>Activation function: f(z) = z</a:t>
            </a:r>
          </a:p>
        </p:txBody>
      </p:sp>
    </p:spTree>
    <p:extLst>
      <p:ext uri="{BB962C8B-B14F-4D97-AF65-F5344CB8AC3E}">
        <p14:creationId xmlns:p14="http://schemas.microsoft.com/office/powerpoint/2010/main" val="1117177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6212542" y="1936377"/>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6212542" y="3183327"/>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3523130" y="1936377"/>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3523130" y="1936377"/>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3523130" y="2240649"/>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3523130" y="4352728"/>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2662518" y="1506071"/>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2662518" y="392242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5351930" y="1506071"/>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5351930" y="3934649"/>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7859809" y="2753021"/>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4450977" y="170105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4706471" y="2495979"/>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4639236" y="3302802"/>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4450977" y="4161535"/>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6771454" y="2396674"/>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6771454" y="3500717"/>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2915719" y="1621586"/>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1</a:t>
            </a:r>
          </a:p>
        </p:txBody>
      </p:sp>
      <p:sp>
        <p:nvSpPr>
          <p:cNvPr id="41" name="TextBox 40">
            <a:extLst>
              <a:ext uri="{FF2B5EF4-FFF2-40B4-BE49-F238E27FC236}">
                <a16:creationId xmlns:a16="http://schemas.microsoft.com/office/drawing/2014/main" id="{71A2C6CA-1163-6540-B7BB-2BD4EB8662A5}"/>
              </a:ext>
            </a:extLst>
          </p:cNvPr>
          <p:cNvSpPr txBox="1"/>
          <p:nvPr/>
        </p:nvSpPr>
        <p:spPr>
          <a:xfrm>
            <a:off x="2910708" y="4060683"/>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2</a:t>
            </a:r>
          </a:p>
        </p:txBody>
      </p:sp>
      <p:sp>
        <p:nvSpPr>
          <p:cNvPr id="42" name="TextBox 41">
            <a:extLst>
              <a:ext uri="{FF2B5EF4-FFF2-40B4-BE49-F238E27FC236}">
                <a16:creationId xmlns:a16="http://schemas.microsoft.com/office/drawing/2014/main" id="{8C01FE35-DD12-8A4C-A4E8-35BBCDB49056}"/>
              </a:ext>
            </a:extLst>
          </p:cNvPr>
          <p:cNvSpPr txBox="1"/>
          <p:nvPr/>
        </p:nvSpPr>
        <p:spPr>
          <a:xfrm>
            <a:off x="8050450" y="2921717"/>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4477871" y="163210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4766983" y="243563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4657511" y="323068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4485081" y="4084491"/>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6787592" y="229824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6794248" y="344814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5538484" y="1632104"/>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5538484" y="4052246"/>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pic>
        <p:nvPicPr>
          <p:cNvPr id="1026" name="Picture 2" descr="What is the unit of x-axis of a sound signal? - Signal Processing Stack  Exchange">
            <a:extLst>
              <a:ext uri="{FF2B5EF4-FFF2-40B4-BE49-F238E27FC236}">
                <a16:creationId xmlns:a16="http://schemas.microsoft.com/office/drawing/2014/main" id="{117CF935-CD1D-2B47-AC98-E7496EF70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3" y="120680"/>
            <a:ext cx="1485426" cy="863920"/>
          </a:xfrm>
          <a:prstGeom prst="rect">
            <a:avLst/>
          </a:prstGeom>
          <a:noFill/>
          <a:ln w="317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028" name="Picture 4" descr="Human face icon free vector download (33,116 Free vector) for commercial  use. format: ai, eps, cdr, svg vector illustration graphic art design">
            <a:extLst>
              <a:ext uri="{FF2B5EF4-FFF2-40B4-BE49-F238E27FC236}">
                <a16:creationId xmlns:a16="http://schemas.microsoft.com/office/drawing/2014/main" id="{F53937C5-69A4-AD4B-94A7-D256F67EB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09" y="1182337"/>
            <a:ext cx="1487589" cy="1508079"/>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25DF6DB3-CCF7-2948-A82B-4FDE2A8549FB}"/>
              </a:ext>
            </a:extLst>
          </p:cNvPr>
          <p:cNvSpPr txBox="1"/>
          <p:nvPr/>
        </p:nvSpPr>
        <p:spPr>
          <a:xfrm>
            <a:off x="-27051" y="2958852"/>
            <a:ext cx="2079917" cy="400110"/>
          </a:xfrm>
          <a:prstGeom prst="rect">
            <a:avLst/>
          </a:prstGeom>
          <a:noFill/>
        </p:spPr>
        <p:txBody>
          <a:bodyPr wrap="square">
            <a:spAutoFit/>
          </a:bodyPr>
          <a:lstStyle/>
          <a:p>
            <a:r>
              <a:rPr lang="en-US" sz="2000" dirty="0"/>
              <a:t>[4.5, 0.8, 2.2, 9.1]</a:t>
            </a:r>
          </a:p>
        </p:txBody>
      </p:sp>
      <p:sp>
        <p:nvSpPr>
          <p:cNvPr id="14" name="Freeform 13">
            <a:extLst>
              <a:ext uri="{FF2B5EF4-FFF2-40B4-BE49-F238E27FC236}">
                <a16:creationId xmlns:a16="http://schemas.microsoft.com/office/drawing/2014/main" id="{BDA4C4EB-8D00-D543-B57D-1C7753B23B67}"/>
              </a:ext>
            </a:extLst>
          </p:cNvPr>
          <p:cNvSpPr/>
          <p:nvPr/>
        </p:nvSpPr>
        <p:spPr>
          <a:xfrm>
            <a:off x="1909482" y="1893524"/>
            <a:ext cx="672353" cy="1279982"/>
          </a:xfrm>
          <a:custGeom>
            <a:avLst/>
            <a:gdLst>
              <a:gd name="connsiteX0" fmla="*/ 0 w 672353"/>
              <a:gd name="connsiteY0" fmla="*/ 1279982 h 1279982"/>
              <a:gd name="connsiteX1" fmla="*/ 268942 w 672353"/>
              <a:gd name="connsiteY1" fmla="*/ 177323 h 1279982"/>
              <a:gd name="connsiteX2" fmla="*/ 672353 w 672353"/>
              <a:gd name="connsiteY2" fmla="*/ 15958 h 1279982"/>
            </a:gdLst>
            <a:ahLst/>
            <a:cxnLst>
              <a:cxn ang="0">
                <a:pos x="connsiteX0" y="connsiteY0"/>
              </a:cxn>
              <a:cxn ang="0">
                <a:pos x="connsiteX1" y="connsiteY1"/>
              </a:cxn>
              <a:cxn ang="0">
                <a:pos x="connsiteX2" y="connsiteY2"/>
              </a:cxn>
            </a:cxnLst>
            <a:rect l="l" t="t" r="r" b="b"/>
            <a:pathLst>
              <a:path w="672353" h="1279982">
                <a:moveTo>
                  <a:pt x="0" y="1279982"/>
                </a:moveTo>
                <a:cubicBezTo>
                  <a:pt x="78441" y="833988"/>
                  <a:pt x="156883" y="387994"/>
                  <a:pt x="268942" y="177323"/>
                </a:cubicBezTo>
                <a:cubicBezTo>
                  <a:pt x="381001" y="-33348"/>
                  <a:pt x="526677" y="-8695"/>
                  <a:pt x="672353" y="15958"/>
                </a:cubicBezTo>
              </a:path>
            </a:pathLst>
          </a:custGeom>
          <a:noFill/>
          <a:ln w="349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a:extLst>
              <a:ext uri="{FF2B5EF4-FFF2-40B4-BE49-F238E27FC236}">
                <a16:creationId xmlns:a16="http://schemas.microsoft.com/office/drawing/2014/main" id="{8BC04DD7-C0EE-6246-9FF8-FE6467D54644}"/>
              </a:ext>
            </a:extLst>
          </p:cNvPr>
          <p:cNvSpPr/>
          <p:nvPr/>
        </p:nvSpPr>
        <p:spPr>
          <a:xfrm flipV="1">
            <a:off x="1888487" y="3106107"/>
            <a:ext cx="672353" cy="1279982"/>
          </a:xfrm>
          <a:custGeom>
            <a:avLst/>
            <a:gdLst>
              <a:gd name="connsiteX0" fmla="*/ 0 w 672353"/>
              <a:gd name="connsiteY0" fmla="*/ 1279982 h 1279982"/>
              <a:gd name="connsiteX1" fmla="*/ 268942 w 672353"/>
              <a:gd name="connsiteY1" fmla="*/ 177323 h 1279982"/>
              <a:gd name="connsiteX2" fmla="*/ 672353 w 672353"/>
              <a:gd name="connsiteY2" fmla="*/ 15958 h 1279982"/>
            </a:gdLst>
            <a:ahLst/>
            <a:cxnLst>
              <a:cxn ang="0">
                <a:pos x="connsiteX0" y="connsiteY0"/>
              </a:cxn>
              <a:cxn ang="0">
                <a:pos x="connsiteX1" y="connsiteY1"/>
              </a:cxn>
              <a:cxn ang="0">
                <a:pos x="connsiteX2" y="connsiteY2"/>
              </a:cxn>
            </a:cxnLst>
            <a:rect l="l" t="t" r="r" b="b"/>
            <a:pathLst>
              <a:path w="672353" h="1279982">
                <a:moveTo>
                  <a:pt x="0" y="1279982"/>
                </a:moveTo>
                <a:cubicBezTo>
                  <a:pt x="78441" y="833988"/>
                  <a:pt x="156883" y="387994"/>
                  <a:pt x="268942" y="177323"/>
                </a:cubicBezTo>
                <a:cubicBezTo>
                  <a:pt x="381001" y="-33348"/>
                  <a:pt x="526677" y="-8695"/>
                  <a:pt x="672353" y="15958"/>
                </a:cubicBezTo>
              </a:path>
            </a:pathLst>
          </a:custGeom>
          <a:noFill/>
          <a:ln w="349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DCD3F5C7-30FD-AB4E-9143-58F9B1074F5F}"/>
              </a:ext>
            </a:extLst>
          </p:cNvPr>
          <p:cNvSpPr/>
          <p:nvPr/>
        </p:nvSpPr>
        <p:spPr>
          <a:xfrm>
            <a:off x="2756647" y="1786736"/>
            <a:ext cx="5257800" cy="1332982"/>
          </a:xfrm>
          <a:custGeom>
            <a:avLst/>
            <a:gdLst>
              <a:gd name="connsiteX0" fmla="*/ 0 w 5257800"/>
              <a:gd name="connsiteY0" fmla="*/ 136193 h 1332982"/>
              <a:gd name="connsiteX1" fmla="*/ 3240741 w 5257800"/>
              <a:gd name="connsiteY1" fmla="*/ 109299 h 1332982"/>
              <a:gd name="connsiteX2" fmla="*/ 5257800 w 5257800"/>
              <a:gd name="connsiteY2" fmla="*/ 1332982 h 1332982"/>
            </a:gdLst>
            <a:ahLst/>
            <a:cxnLst>
              <a:cxn ang="0">
                <a:pos x="connsiteX0" y="connsiteY0"/>
              </a:cxn>
              <a:cxn ang="0">
                <a:pos x="connsiteX1" y="connsiteY1"/>
              </a:cxn>
              <a:cxn ang="0">
                <a:pos x="connsiteX2" y="connsiteY2"/>
              </a:cxn>
            </a:cxnLst>
            <a:rect l="l" t="t" r="r" b="b"/>
            <a:pathLst>
              <a:path w="5257800" h="1332982">
                <a:moveTo>
                  <a:pt x="0" y="136193"/>
                </a:moveTo>
                <a:cubicBezTo>
                  <a:pt x="1182220" y="23013"/>
                  <a:pt x="2364441" y="-90166"/>
                  <a:pt x="3240741" y="109299"/>
                </a:cubicBezTo>
                <a:cubicBezTo>
                  <a:pt x="4117041" y="308764"/>
                  <a:pt x="4687420" y="820873"/>
                  <a:pt x="5257800" y="1332982"/>
                </a:cubicBezTo>
              </a:path>
            </a:pathLst>
          </a:custGeom>
          <a:noFill/>
          <a:ln w="349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9E7E042A-F2F3-144D-B2C3-EB5AEF3E9488}"/>
              </a:ext>
            </a:extLst>
          </p:cNvPr>
          <p:cNvSpPr/>
          <p:nvPr/>
        </p:nvSpPr>
        <p:spPr>
          <a:xfrm>
            <a:off x="2770094" y="1949824"/>
            <a:ext cx="5217459" cy="2635894"/>
          </a:xfrm>
          <a:custGeom>
            <a:avLst/>
            <a:gdLst>
              <a:gd name="connsiteX0" fmla="*/ 0 w 5217459"/>
              <a:gd name="connsiteY0" fmla="*/ 0 h 2635894"/>
              <a:gd name="connsiteX1" fmla="*/ 2299447 w 5217459"/>
              <a:gd name="connsiteY1" fmla="*/ 1223682 h 2635894"/>
              <a:gd name="connsiteX2" fmla="*/ 3039035 w 5217459"/>
              <a:gd name="connsiteY2" fmla="*/ 2635623 h 2635894"/>
              <a:gd name="connsiteX3" fmla="*/ 5217459 w 5217459"/>
              <a:gd name="connsiteY3" fmla="*/ 1317811 h 2635894"/>
            </a:gdLst>
            <a:ahLst/>
            <a:cxnLst>
              <a:cxn ang="0">
                <a:pos x="connsiteX0" y="connsiteY0"/>
              </a:cxn>
              <a:cxn ang="0">
                <a:pos x="connsiteX1" y="connsiteY1"/>
              </a:cxn>
              <a:cxn ang="0">
                <a:pos x="connsiteX2" y="connsiteY2"/>
              </a:cxn>
              <a:cxn ang="0">
                <a:pos x="connsiteX3" y="connsiteY3"/>
              </a:cxn>
            </a:cxnLst>
            <a:rect l="l" t="t" r="r" b="b"/>
            <a:pathLst>
              <a:path w="5217459" h="2635894">
                <a:moveTo>
                  <a:pt x="0" y="0"/>
                </a:moveTo>
                <a:cubicBezTo>
                  <a:pt x="896470" y="392205"/>
                  <a:pt x="1792941" y="784411"/>
                  <a:pt x="2299447" y="1223682"/>
                </a:cubicBezTo>
                <a:cubicBezTo>
                  <a:pt x="2805953" y="1662953"/>
                  <a:pt x="2552700" y="2619935"/>
                  <a:pt x="3039035" y="2635623"/>
                </a:cubicBezTo>
                <a:cubicBezTo>
                  <a:pt x="3525370" y="2651311"/>
                  <a:pt x="4371414" y="1984561"/>
                  <a:pt x="5217459" y="1317811"/>
                </a:cubicBezTo>
              </a:path>
            </a:pathLst>
          </a:custGeom>
          <a:noFill/>
          <a:ln w="349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AEF0208D-43FF-894D-853C-A961C7806838}"/>
              </a:ext>
            </a:extLst>
          </p:cNvPr>
          <p:cNvSpPr/>
          <p:nvPr/>
        </p:nvSpPr>
        <p:spPr>
          <a:xfrm flipV="1">
            <a:off x="2939007" y="3462279"/>
            <a:ext cx="5257800" cy="1332982"/>
          </a:xfrm>
          <a:custGeom>
            <a:avLst/>
            <a:gdLst>
              <a:gd name="connsiteX0" fmla="*/ 0 w 5257800"/>
              <a:gd name="connsiteY0" fmla="*/ 136193 h 1332982"/>
              <a:gd name="connsiteX1" fmla="*/ 3240741 w 5257800"/>
              <a:gd name="connsiteY1" fmla="*/ 109299 h 1332982"/>
              <a:gd name="connsiteX2" fmla="*/ 5257800 w 5257800"/>
              <a:gd name="connsiteY2" fmla="*/ 1332982 h 1332982"/>
            </a:gdLst>
            <a:ahLst/>
            <a:cxnLst>
              <a:cxn ang="0">
                <a:pos x="connsiteX0" y="connsiteY0"/>
              </a:cxn>
              <a:cxn ang="0">
                <a:pos x="connsiteX1" y="connsiteY1"/>
              </a:cxn>
              <a:cxn ang="0">
                <a:pos x="connsiteX2" y="connsiteY2"/>
              </a:cxn>
            </a:cxnLst>
            <a:rect l="l" t="t" r="r" b="b"/>
            <a:pathLst>
              <a:path w="5257800" h="1332982">
                <a:moveTo>
                  <a:pt x="0" y="136193"/>
                </a:moveTo>
                <a:cubicBezTo>
                  <a:pt x="1182220" y="23013"/>
                  <a:pt x="2364441" y="-90166"/>
                  <a:pt x="3240741" y="109299"/>
                </a:cubicBezTo>
                <a:cubicBezTo>
                  <a:pt x="4117041" y="308764"/>
                  <a:pt x="4687420" y="820873"/>
                  <a:pt x="5257800" y="1332982"/>
                </a:cubicBezTo>
              </a:path>
            </a:pathLst>
          </a:custGeom>
          <a:noFill/>
          <a:ln w="349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4DDC7982-2EB5-D847-972F-56F9D78F1EDC}"/>
              </a:ext>
            </a:extLst>
          </p:cNvPr>
          <p:cNvSpPr/>
          <p:nvPr/>
        </p:nvSpPr>
        <p:spPr>
          <a:xfrm flipV="1">
            <a:off x="2750748" y="1724475"/>
            <a:ext cx="5217459" cy="2635894"/>
          </a:xfrm>
          <a:custGeom>
            <a:avLst/>
            <a:gdLst>
              <a:gd name="connsiteX0" fmla="*/ 0 w 5217459"/>
              <a:gd name="connsiteY0" fmla="*/ 0 h 2635894"/>
              <a:gd name="connsiteX1" fmla="*/ 2299447 w 5217459"/>
              <a:gd name="connsiteY1" fmla="*/ 1223682 h 2635894"/>
              <a:gd name="connsiteX2" fmla="*/ 3039035 w 5217459"/>
              <a:gd name="connsiteY2" fmla="*/ 2635623 h 2635894"/>
              <a:gd name="connsiteX3" fmla="*/ 5217459 w 5217459"/>
              <a:gd name="connsiteY3" fmla="*/ 1317811 h 2635894"/>
            </a:gdLst>
            <a:ahLst/>
            <a:cxnLst>
              <a:cxn ang="0">
                <a:pos x="connsiteX0" y="connsiteY0"/>
              </a:cxn>
              <a:cxn ang="0">
                <a:pos x="connsiteX1" y="connsiteY1"/>
              </a:cxn>
              <a:cxn ang="0">
                <a:pos x="connsiteX2" y="connsiteY2"/>
              </a:cxn>
              <a:cxn ang="0">
                <a:pos x="connsiteX3" y="connsiteY3"/>
              </a:cxn>
            </a:cxnLst>
            <a:rect l="l" t="t" r="r" b="b"/>
            <a:pathLst>
              <a:path w="5217459" h="2635894">
                <a:moveTo>
                  <a:pt x="0" y="0"/>
                </a:moveTo>
                <a:cubicBezTo>
                  <a:pt x="896470" y="392205"/>
                  <a:pt x="1792941" y="784411"/>
                  <a:pt x="2299447" y="1223682"/>
                </a:cubicBezTo>
                <a:cubicBezTo>
                  <a:pt x="2805953" y="1662953"/>
                  <a:pt x="2552700" y="2619935"/>
                  <a:pt x="3039035" y="2635623"/>
                </a:cubicBezTo>
                <a:cubicBezTo>
                  <a:pt x="3525370" y="2651311"/>
                  <a:pt x="4371414" y="1984561"/>
                  <a:pt x="5217459" y="1317811"/>
                </a:cubicBezTo>
              </a:path>
            </a:pathLst>
          </a:custGeom>
          <a:noFill/>
          <a:ln w="349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1E0A42-CFF0-A744-B17E-9B1D974D44F5}"/>
              </a:ext>
            </a:extLst>
          </p:cNvPr>
          <p:cNvSpPr txBox="1"/>
          <p:nvPr/>
        </p:nvSpPr>
        <p:spPr>
          <a:xfrm>
            <a:off x="3523130" y="710289"/>
            <a:ext cx="2805833" cy="461665"/>
          </a:xfrm>
          <a:prstGeom prst="rect">
            <a:avLst/>
          </a:prstGeom>
          <a:noFill/>
          <a:ln w="25400">
            <a:solidFill>
              <a:schemeClr val="tx1"/>
            </a:solidFill>
          </a:ln>
        </p:spPr>
        <p:txBody>
          <a:bodyPr wrap="none" rtlCol="0">
            <a:spAutoFit/>
          </a:bodyPr>
          <a:lstStyle/>
          <a:p>
            <a:r>
              <a:rPr lang="en-US" sz="2400" dirty="0"/>
              <a:t>Forward propagation</a:t>
            </a:r>
          </a:p>
        </p:txBody>
      </p:sp>
      <p:sp>
        <p:nvSpPr>
          <p:cNvPr id="59" name="TextBox 58">
            <a:extLst>
              <a:ext uri="{FF2B5EF4-FFF2-40B4-BE49-F238E27FC236}">
                <a16:creationId xmlns:a16="http://schemas.microsoft.com/office/drawing/2014/main" id="{2B575758-F13C-5A4E-BAA4-96DA0481520B}"/>
              </a:ext>
            </a:extLst>
          </p:cNvPr>
          <p:cNvSpPr txBox="1"/>
          <p:nvPr/>
        </p:nvSpPr>
        <p:spPr>
          <a:xfrm>
            <a:off x="7764853" y="4213885"/>
            <a:ext cx="1459823" cy="461665"/>
          </a:xfrm>
          <a:prstGeom prst="rect">
            <a:avLst/>
          </a:prstGeom>
          <a:noFill/>
        </p:spPr>
        <p:txBody>
          <a:bodyPr wrap="none" rtlCol="0">
            <a:spAutoFit/>
          </a:bodyPr>
          <a:lstStyle/>
          <a:p>
            <a:r>
              <a:rPr lang="en-US" sz="2400" dirty="0"/>
              <a:t>Prediction</a:t>
            </a:r>
          </a:p>
        </p:txBody>
      </p:sp>
      <p:cxnSp>
        <p:nvCxnSpPr>
          <p:cNvPr id="63" name="Straight Arrow Connector 62">
            <a:extLst>
              <a:ext uri="{FF2B5EF4-FFF2-40B4-BE49-F238E27FC236}">
                <a16:creationId xmlns:a16="http://schemas.microsoft.com/office/drawing/2014/main" id="{B7EF3A4C-F1BB-D443-A995-7045377232B0}"/>
              </a:ext>
            </a:extLst>
          </p:cNvPr>
          <p:cNvCxnSpPr>
            <a:cxnSpLocks/>
          </p:cNvCxnSpPr>
          <p:nvPr/>
        </p:nvCxnSpPr>
        <p:spPr>
          <a:xfrm>
            <a:off x="8275042" y="3358222"/>
            <a:ext cx="8347" cy="885944"/>
          </a:xfrm>
          <a:prstGeom prst="straightConnector1">
            <a:avLst/>
          </a:prstGeom>
          <a:ln w="3492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9F48100-1D81-C34F-AD7A-C56D3FC62C62}"/>
              </a:ext>
            </a:extLst>
          </p:cNvPr>
          <p:cNvSpPr txBox="1"/>
          <p:nvPr/>
        </p:nvSpPr>
        <p:spPr>
          <a:xfrm>
            <a:off x="4437530" y="5235741"/>
            <a:ext cx="4779642" cy="461665"/>
          </a:xfrm>
          <a:prstGeom prst="rect">
            <a:avLst/>
          </a:prstGeom>
          <a:noFill/>
        </p:spPr>
        <p:txBody>
          <a:bodyPr wrap="none" rtlCol="0">
            <a:spAutoFit/>
          </a:bodyPr>
          <a:lstStyle/>
          <a:p>
            <a:r>
              <a:rPr lang="en-US" sz="2400" dirty="0"/>
              <a:t>Loss = ½(Actual output - prediction)</a:t>
            </a:r>
            <a:r>
              <a:rPr lang="en-US" sz="2400" baseline="30000" dirty="0"/>
              <a:t>2</a:t>
            </a:r>
          </a:p>
        </p:txBody>
      </p:sp>
      <p:sp>
        <p:nvSpPr>
          <p:cNvPr id="65" name="TextBox 64">
            <a:extLst>
              <a:ext uri="{FF2B5EF4-FFF2-40B4-BE49-F238E27FC236}">
                <a16:creationId xmlns:a16="http://schemas.microsoft.com/office/drawing/2014/main" id="{3A6493FD-FBC7-974A-BCA2-061FEF48752D}"/>
              </a:ext>
            </a:extLst>
          </p:cNvPr>
          <p:cNvSpPr txBox="1"/>
          <p:nvPr/>
        </p:nvSpPr>
        <p:spPr>
          <a:xfrm>
            <a:off x="2893235" y="5877108"/>
            <a:ext cx="6315319" cy="461665"/>
          </a:xfrm>
          <a:prstGeom prst="rect">
            <a:avLst/>
          </a:prstGeom>
          <a:noFill/>
        </p:spPr>
        <p:txBody>
          <a:bodyPr wrap="none" rtlCol="0">
            <a:spAutoFit/>
          </a:bodyPr>
          <a:lstStyle/>
          <a:p>
            <a:r>
              <a:rPr lang="en-US" sz="2400" dirty="0"/>
              <a:t>Optimization: Adjust parameters to minimize loss</a:t>
            </a:r>
            <a:endParaRPr lang="en-US" sz="2400" baseline="30000" dirty="0"/>
          </a:p>
        </p:txBody>
      </p:sp>
    </p:spTree>
    <p:extLst>
      <p:ext uri="{BB962C8B-B14F-4D97-AF65-F5344CB8AC3E}">
        <p14:creationId xmlns:p14="http://schemas.microsoft.com/office/powerpoint/2010/main" val="225513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 grpId="0" animBg="1"/>
      <p:bldP spid="53" grpId="0" animBg="1"/>
      <p:bldP spid="17" grpId="0" animBg="1"/>
      <p:bldP spid="18" grpId="0" animBg="1"/>
      <p:bldP spid="57" grpId="0" animBg="1"/>
      <p:bldP spid="58" grpId="0" animBg="1"/>
      <p:bldP spid="19" grpId="0" animBg="1"/>
      <p:bldP spid="59" grpId="0"/>
      <p:bldP spid="64" grpId="0"/>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6212542" y="1936377"/>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6212542" y="3183327"/>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3523130" y="1936377"/>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3523130" y="1936377"/>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3523130" y="2240649"/>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3523130" y="4352728"/>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2662518" y="1506071"/>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2662518" y="392242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5351930" y="1506071"/>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5351930" y="3934649"/>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7859809" y="2753021"/>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4450977" y="170105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4706471" y="2495979"/>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4639236" y="3302802"/>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4450977" y="4161535"/>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6771454" y="2396674"/>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6771454" y="3500717"/>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2915719" y="1621586"/>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1</a:t>
            </a:r>
          </a:p>
        </p:txBody>
      </p:sp>
      <p:sp>
        <p:nvSpPr>
          <p:cNvPr id="41" name="TextBox 40">
            <a:extLst>
              <a:ext uri="{FF2B5EF4-FFF2-40B4-BE49-F238E27FC236}">
                <a16:creationId xmlns:a16="http://schemas.microsoft.com/office/drawing/2014/main" id="{71A2C6CA-1163-6540-B7BB-2BD4EB8662A5}"/>
              </a:ext>
            </a:extLst>
          </p:cNvPr>
          <p:cNvSpPr txBox="1"/>
          <p:nvPr/>
        </p:nvSpPr>
        <p:spPr>
          <a:xfrm>
            <a:off x="2910708" y="4060683"/>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2</a:t>
            </a:r>
          </a:p>
        </p:txBody>
      </p:sp>
      <p:sp>
        <p:nvSpPr>
          <p:cNvPr id="42" name="TextBox 41">
            <a:extLst>
              <a:ext uri="{FF2B5EF4-FFF2-40B4-BE49-F238E27FC236}">
                <a16:creationId xmlns:a16="http://schemas.microsoft.com/office/drawing/2014/main" id="{8C01FE35-DD12-8A4C-A4E8-35BBCDB49056}"/>
              </a:ext>
            </a:extLst>
          </p:cNvPr>
          <p:cNvSpPr txBox="1"/>
          <p:nvPr/>
        </p:nvSpPr>
        <p:spPr>
          <a:xfrm>
            <a:off x="8050450" y="2921717"/>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4477871" y="163210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4766983" y="243563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4657511" y="323068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4485081" y="4084491"/>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6787592" y="229824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6794248" y="344814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5538484" y="1632104"/>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5538484" y="4052246"/>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19" name="TextBox 18">
            <a:extLst>
              <a:ext uri="{FF2B5EF4-FFF2-40B4-BE49-F238E27FC236}">
                <a16:creationId xmlns:a16="http://schemas.microsoft.com/office/drawing/2014/main" id="{621E0A42-CFF0-A744-B17E-9B1D974D44F5}"/>
              </a:ext>
            </a:extLst>
          </p:cNvPr>
          <p:cNvSpPr txBox="1"/>
          <p:nvPr/>
        </p:nvSpPr>
        <p:spPr>
          <a:xfrm>
            <a:off x="3523130" y="710289"/>
            <a:ext cx="2352824" cy="461665"/>
          </a:xfrm>
          <a:prstGeom prst="rect">
            <a:avLst/>
          </a:prstGeom>
          <a:noFill/>
          <a:ln w="25400">
            <a:solidFill>
              <a:schemeClr val="tx1"/>
            </a:solidFill>
          </a:ln>
        </p:spPr>
        <p:txBody>
          <a:bodyPr wrap="none" rtlCol="0">
            <a:spAutoFit/>
          </a:bodyPr>
          <a:lstStyle/>
          <a:p>
            <a:r>
              <a:rPr lang="en-US" sz="2400" dirty="0"/>
              <a:t>Back propagation</a:t>
            </a:r>
          </a:p>
        </p:txBody>
      </p:sp>
      <p:sp>
        <p:nvSpPr>
          <p:cNvPr id="59" name="TextBox 58">
            <a:extLst>
              <a:ext uri="{FF2B5EF4-FFF2-40B4-BE49-F238E27FC236}">
                <a16:creationId xmlns:a16="http://schemas.microsoft.com/office/drawing/2014/main" id="{2B575758-F13C-5A4E-BAA4-96DA0481520B}"/>
              </a:ext>
            </a:extLst>
          </p:cNvPr>
          <p:cNvSpPr txBox="1"/>
          <p:nvPr/>
        </p:nvSpPr>
        <p:spPr>
          <a:xfrm>
            <a:off x="7764853" y="4213885"/>
            <a:ext cx="1459823" cy="461665"/>
          </a:xfrm>
          <a:prstGeom prst="rect">
            <a:avLst/>
          </a:prstGeom>
          <a:noFill/>
        </p:spPr>
        <p:txBody>
          <a:bodyPr wrap="none" rtlCol="0">
            <a:spAutoFit/>
          </a:bodyPr>
          <a:lstStyle/>
          <a:p>
            <a:r>
              <a:rPr lang="en-US" sz="2400" dirty="0"/>
              <a:t>Prediction</a:t>
            </a:r>
          </a:p>
        </p:txBody>
      </p:sp>
      <p:sp>
        <p:nvSpPr>
          <p:cNvPr id="64" name="TextBox 63">
            <a:extLst>
              <a:ext uri="{FF2B5EF4-FFF2-40B4-BE49-F238E27FC236}">
                <a16:creationId xmlns:a16="http://schemas.microsoft.com/office/drawing/2014/main" id="{29F48100-1D81-C34F-AD7A-C56D3FC62C62}"/>
              </a:ext>
            </a:extLst>
          </p:cNvPr>
          <p:cNvSpPr txBox="1"/>
          <p:nvPr/>
        </p:nvSpPr>
        <p:spPr>
          <a:xfrm>
            <a:off x="4437530" y="5235741"/>
            <a:ext cx="4779642" cy="461665"/>
          </a:xfrm>
          <a:prstGeom prst="rect">
            <a:avLst/>
          </a:prstGeom>
          <a:noFill/>
        </p:spPr>
        <p:txBody>
          <a:bodyPr wrap="none" rtlCol="0">
            <a:spAutoFit/>
          </a:bodyPr>
          <a:lstStyle/>
          <a:p>
            <a:r>
              <a:rPr lang="en-US" sz="2400" dirty="0"/>
              <a:t>Loss = ½(Actual output - prediction)</a:t>
            </a:r>
            <a:r>
              <a:rPr lang="en-US" sz="2400" baseline="30000" dirty="0"/>
              <a:t>2</a:t>
            </a:r>
          </a:p>
        </p:txBody>
      </p:sp>
      <p:sp>
        <p:nvSpPr>
          <p:cNvPr id="65" name="TextBox 64">
            <a:extLst>
              <a:ext uri="{FF2B5EF4-FFF2-40B4-BE49-F238E27FC236}">
                <a16:creationId xmlns:a16="http://schemas.microsoft.com/office/drawing/2014/main" id="{3A6493FD-FBC7-974A-BCA2-061FEF48752D}"/>
              </a:ext>
            </a:extLst>
          </p:cNvPr>
          <p:cNvSpPr txBox="1"/>
          <p:nvPr/>
        </p:nvSpPr>
        <p:spPr>
          <a:xfrm>
            <a:off x="2893235" y="5877108"/>
            <a:ext cx="6315319" cy="461665"/>
          </a:xfrm>
          <a:prstGeom prst="rect">
            <a:avLst/>
          </a:prstGeom>
          <a:noFill/>
        </p:spPr>
        <p:txBody>
          <a:bodyPr wrap="none" rtlCol="0">
            <a:spAutoFit/>
          </a:bodyPr>
          <a:lstStyle/>
          <a:p>
            <a:r>
              <a:rPr lang="en-US" sz="2400" dirty="0"/>
              <a:t>Optimization: Adjust parameters to minimize loss</a:t>
            </a:r>
            <a:endParaRPr lang="en-US" sz="2400" baseline="30000" dirty="0"/>
          </a:p>
        </p:txBody>
      </p:sp>
      <p:sp>
        <p:nvSpPr>
          <p:cNvPr id="7" name="Freeform 6">
            <a:extLst>
              <a:ext uri="{FF2B5EF4-FFF2-40B4-BE49-F238E27FC236}">
                <a16:creationId xmlns:a16="http://schemas.microsoft.com/office/drawing/2014/main" id="{DB322D37-3661-4E44-9B06-2770E83D7EAB}"/>
              </a:ext>
            </a:extLst>
          </p:cNvPr>
          <p:cNvSpPr/>
          <p:nvPr/>
        </p:nvSpPr>
        <p:spPr>
          <a:xfrm>
            <a:off x="5109882" y="1748984"/>
            <a:ext cx="3353747" cy="4221510"/>
          </a:xfrm>
          <a:custGeom>
            <a:avLst/>
            <a:gdLst>
              <a:gd name="connsiteX0" fmla="*/ 3039036 w 3353747"/>
              <a:gd name="connsiteY0" fmla="*/ 4221510 h 4221510"/>
              <a:gd name="connsiteX1" fmla="*/ 3173506 w 3353747"/>
              <a:gd name="connsiteY1" fmla="*/ 1491757 h 4221510"/>
              <a:gd name="connsiteX2" fmla="*/ 887506 w 3353747"/>
              <a:gd name="connsiteY2" fmla="*/ 173945 h 4221510"/>
              <a:gd name="connsiteX3" fmla="*/ 0 w 3353747"/>
              <a:gd name="connsiteY3" fmla="*/ 52922 h 4221510"/>
            </a:gdLst>
            <a:ahLst/>
            <a:cxnLst>
              <a:cxn ang="0">
                <a:pos x="connsiteX0" y="connsiteY0"/>
              </a:cxn>
              <a:cxn ang="0">
                <a:pos x="connsiteX1" y="connsiteY1"/>
              </a:cxn>
              <a:cxn ang="0">
                <a:pos x="connsiteX2" y="connsiteY2"/>
              </a:cxn>
              <a:cxn ang="0">
                <a:pos x="connsiteX3" y="connsiteY3"/>
              </a:cxn>
            </a:cxnLst>
            <a:rect l="l" t="t" r="r" b="b"/>
            <a:pathLst>
              <a:path w="3353747" h="4221510">
                <a:moveTo>
                  <a:pt x="3039036" y="4221510"/>
                </a:moveTo>
                <a:cubicBezTo>
                  <a:pt x="3285565" y="3193930"/>
                  <a:pt x="3532094" y="2166351"/>
                  <a:pt x="3173506" y="1491757"/>
                </a:cubicBezTo>
                <a:cubicBezTo>
                  <a:pt x="2814918" y="817163"/>
                  <a:pt x="1416424" y="413751"/>
                  <a:pt x="887506" y="173945"/>
                </a:cubicBezTo>
                <a:cubicBezTo>
                  <a:pt x="358588" y="-65861"/>
                  <a:pt x="179294" y="-6470"/>
                  <a:pt x="0" y="52922"/>
                </a:cubicBezTo>
              </a:path>
            </a:pathLst>
          </a:custGeom>
          <a:noFill/>
          <a:ln w="34925">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7B2D6430-273E-DD45-8708-3A4BBFCE7D69}"/>
              </a:ext>
            </a:extLst>
          </p:cNvPr>
          <p:cNvSpPr/>
          <p:nvPr/>
        </p:nvSpPr>
        <p:spPr>
          <a:xfrm>
            <a:off x="5069541" y="2034006"/>
            <a:ext cx="3357317" cy="3909594"/>
          </a:xfrm>
          <a:custGeom>
            <a:avLst/>
            <a:gdLst>
              <a:gd name="connsiteX0" fmla="*/ 3079377 w 3357317"/>
              <a:gd name="connsiteY0" fmla="*/ 3909594 h 3909594"/>
              <a:gd name="connsiteX1" fmla="*/ 3146612 w 3357317"/>
              <a:gd name="connsiteY1" fmla="*/ 1193288 h 3909594"/>
              <a:gd name="connsiteX2" fmla="*/ 739588 w 3357317"/>
              <a:gd name="connsiteY2" fmla="*/ 36841 h 3909594"/>
              <a:gd name="connsiteX3" fmla="*/ 0 w 3357317"/>
              <a:gd name="connsiteY3" fmla="*/ 399912 h 3909594"/>
            </a:gdLst>
            <a:ahLst/>
            <a:cxnLst>
              <a:cxn ang="0">
                <a:pos x="connsiteX0" y="connsiteY0"/>
              </a:cxn>
              <a:cxn ang="0">
                <a:pos x="connsiteX1" y="connsiteY1"/>
              </a:cxn>
              <a:cxn ang="0">
                <a:pos x="connsiteX2" y="connsiteY2"/>
              </a:cxn>
              <a:cxn ang="0">
                <a:pos x="connsiteX3" y="connsiteY3"/>
              </a:cxn>
            </a:cxnLst>
            <a:rect l="l" t="t" r="r" b="b"/>
            <a:pathLst>
              <a:path w="3357317" h="3909594">
                <a:moveTo>
                  <a:pt x="3079377" y="3909594"/>
                </a:moveTo>
                <a:cubicBezTo>
                  <a:pt x="3307977" y="2874170"/>
                  <a:pt x="3536577" y="1838747"/>
                  <a:pt x="3146612" y="1193288"/>
                </a:cubicBezTo>
                <a:cubicBezTo>
                  <a:pt x="2756647" y="547829"/>
                  <a:pt x="1264023" y="169070"/>
                  <a:pt x="739588" y="36841"/>
                </a:cubicBezTo>
                <a:cubicBezTo>
                  <a:pt x="215153" y="-95388"/>
                  <a:pt x="107576" y="152262"/>
                  <a:pt x="0" y="399912"/>
                </a:cubicBezTo>
              </a:path>
            </a:pathLst>
          </a:custGeom>
          <a:noFill/>
          <a:ln w="34925">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4E3EA2F4-21F7-D44A-8B4B-1B12D4635431}"/>
              </a:ext>
            </a:extLst>
          </p:cNvPr>
          <p:cNvSpPr/>
          <p:nvPr/>
        </p:nvSpPr>
        <p:spPr>
          <a:xfrm>
            <a:off x="5177118" y="3110027"/>
            <a:ext cx="3132759" cy="2806679"/>
          </a:xfrm>
          <a:custGeom>
            <a:avLst/>
            <a:gdLst>
              <a:gd name="connsiteX0" fmla="*/ 2971800 w 3132759"/>
              <a:gd name="connsiteY0" fmla="*/ 2806679 h 2806679"/>
              <a:gd name="connsiteX1" fmla="*/ 2891117 w 3132759"/>
              <a:gd name="connsiteY1" fmla="*/ 36585 h 2806679"/>
              <a:gd name="connsiteX2" fmla="*/ 672353 w 3132759"/>
              <a:gd name="connsiteY2" fmla="*/ 1179585 h 2806679"/>
              <a:gd name="connsiteX3" fmla="*/ 0 w 3132759"/>
              <a:gd name="connsiteY3" fmla="*/ 587914 h 2806679"/>
            </a:gdLst>
            <a:ahLst/>
            <a:cxnLst>
              <a:cxn ang="0">
                <a:pos x="connsiteX0" y="connsiteY0"/>
              </a:cxn>
              <a:cxn ang="0">
                <a:pos x="connsiteX1" y="connsiteY1"/>
              </a:cxn>
              <a:cxn ang="0">
                <a:pos x="connsiteX2" y="connsiteY2"/>
              </a:cxn>
              <a:cxn ang="0">
                <a:pos x="connsiteX3" y="connsiteY3"/>
              </a:cxn>
            </a:cxnLst>
            <a:rect l="l" t="t" r="r" b="b"/>
            <a:pathLst>
              <a:path w="3132759" h="2806679">
                <a:moveTo>
                  <a:pt x="2971800" y="2806679"/>
                </a:moveTo>
                <a:cubicBezTo>
                  <a:pt x="3123079" y="1557223"/>
                  <a:pt x="3274358" y="307767"/>
                  <a:pt x="2891117" y="36585"/>
                </a:cubicBezTo>
                <a:cubicBezTo>
                  <a:pt x="2507876" y="-234597"/>
                  <a:pt x="1154206" y="1087697"/>
                  <a:pt x="672353" y="1179585"/>
                </a:cubicBezTo>
                <a:cubicBezTo>
                  <a:pt x="190500" y="1271473"/>
                  <a:pt x="95250" y="929693"/>
                  <a:pt x="0" y="587914"/>
                </a:cubicBezTo>
              </a:path>
            </a:pathLst>
          </a:custGeom>
          <a:noFill/>
          <a:ln w="34925">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4945CDB-DEA6-F448-B396-535791AA1D0B}"/>
              </a:ext>
            </a:extLst>
          </p:cNvPr>
          <p:cNvSpPr/>
          <p:nvPr/>
        </p:nvSpPr>
        <p:spPr>
          <a:xfrm>
            <a:off x="4812749" y="3403134"/>
            <a:ext cx="3538851" cy="2579264"/>
          </a:xfrm>
          <a:custGeom>
            <a:avLst/>
            <a:gdLst>
              <a:gd name="connsiteX0" fmla="*/ 3321424 w 3538851"/>
              <a:gd name="connsiteY0" fmla="*/ 2579264 h 2579264"/>
              <a:gd name="connsiteX1" fmla="*/ 3307977 w 3538851"/>
              <a:gd name="connsiteY1" fmla="*/ 24323 h 2579264"/>
              <a:gd name="connsiteX2" fmla="*/ 954741 w 3538851"/>
              <a:gd name="connsiteY2" fmla="*/ 1288346 h 2579264"/>
              <a:gd name="connsiteX3" fmla="*/ 0 w 3538851"/>
              <a:gd name="connsiteY3" fmla="*/ 1234558 h 2579264"/>
            </a:gdLst>
            <a:ahLst/>
            <a:cxnLst>
              <a:cxn ang="0">
                <a:pos x="connsiteX0" y="connsiteY0"/>
              </a:cxn>
              <a:cxn ang="0">
                <a:pos x="connsiteX1" y="connsiteY1"/>
              </a:cxn>
              <a:cxn ang="0">
                <a:pos x="connsiteX2" y="connsiteY2"/>
              </a:cxn>
              <a:cxn ang="0">
                <a:pos x="connsiteX3" y="connsiteY3"/>
              </a:cxn>
            </a:cxnLst>
            <a:rect l="l" t="t" r="r" b="b"/>
            <a:pathLst>
              <a:path w="3538851" h="2579264">
                <a:moveTo>
                  <a:pt x="3321424" y="2579264"/>
                </a:moveTo>
                <a:cubicBezTo>
                  <a:pt x="3511924" y="1409370"/>
                  <a:pt x="3702424" y="239476"/>
                  <a:pt x="3307977" y="24323"/>
                </a:cubicBezTo>
                <a:cubicBezTo>
                  <a:pt x="2913530" y="-190830"/>
                  <a:pt x="1506071" y="1086640"/>
                  <a:pt x="954741" y="1288346"/>
                </a:cubicBezTo>
                <a:cubicBezTo>
                  <a:pt x="403411" y="1490052"/>
                  <a:pt x="201705" y="1362305"/>
                  <a:pt x="0" y="1234558"/>
                </a:cubicBezTo>
              </a:path>
            </a:pathLst>
          </a:custGeom>
          <a:noFill/>
          <a:ln w="34925">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43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2"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75177" y="1110597"/>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1</a:t>
            </a:r>
          </a:p>
        </p:txBody>
      </p:sp>
      <p:sp>
        <p:nvSpPr>
          <p:cNvPr id="41" name="TextBox 40">
            <a:extLst>
              <a:ext uri="{FF2B5EF4-FFF2-40B4-BE49-F238E27FC236}">
                <a16:creationId xmlns:a16="http://schemas.microsoft.com/office/drawing/2014/main" id="{71A2C6CA-1163-6540-B7BB-2BD4EB8662A5}"/>
              </a:ext>
            </a:extLst>
          </p:cNvPr>
          <p:cNvSpPr txBox="1"/>
          <p:nvPr/>
        </p:nvSpPr>
        <p:spPr>
          <a:xfrm>
            <a:off x="1270166" y="3549694"/>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2</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837329" y="112111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3126441" y="192464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3016969" y="271969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2844539" y="357350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5147050" y="178725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5153706" y="293715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3897942" y="1121115"/>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3897942" y="3541257"/>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37" name="TextBox 36">
            <a:extLst>
              <a:ext uri="{FF2B5EF4-FFF2-40B4-BE49-F238E27FC236}">
                <a16:creationId xmlns:a16="http://schemas.microsoft.com/office/drawing/2014/main" id="{3A3A949F-BBD9-1741-BABE-F7248647E18F}"/>
              </a:ext>
            </a:extLst>
          </p:cNvPr>
          <p:cNvSpPr txBox="1"/>
          <p:nvPr/>
        </p:nvSpPr>
        <p:spPr>
          <a:xfrm>
            <a:off x="1021976" y="4576317"/>
            <a:ext cx="5836023" cy="1384995"/>
          </a:xfrm>
          <a:prstGeom prst="rect">
            <a:avLst/>
          </a:prstGeom>
          <a:noFill/>
        </p:spPr>
        <p:txBody>
          <a:bodyPr wrap="square" rtlCol="0">
            <a:spAutoFit/>
          </a:bodyPr>
          <a:lstStyle/>
          <a:p>
            <a:r>
              <a:rPr lang="en-US" sz="2800" dirty="0"/>
              <a:t>An example:</a:t>
            </a:r>
          </a:p>
          <a:p>
            <a:pPr marL="342900" indent="-342900">
              <a:buAutoNum type="arabicPeriod"/>
            </a:pPr>
            <a:r>
              <a:rPr lang="en-US" sz="2800" dirty="0"/>
              <a:t>Input: i</a:t>
            </a:r>
            <a:r>
              <a:rPr lang="en-US" sz="2800" baseline="-25000" dirty="0"/>
              <a:t>1</a:t>
            </a:r>
            <a:r>
              <a:rPr lang="en-US" sz="2800" dirty="0"/>
              <a:t>=2, i</a:t>
            </a:r>
            <a:r>
              <a:rPr lang="en-US" sz="2800" baseline="-25000" dirty="0"/>
              <a:t>2</a:t>
            </a:r>
            <a:r>
              <a:rPr lang="en-US" sz="2800" dirty="0"/>
              <a:t>=3</a:t>
            </a:r>
          </a:p>
          <a:p>
            <a:pPr marL="342900" indent="-342900">
              <a:buAutoNum type="arabicPeriod"/>
            </a:pPr>
            <a:r>
              <a:rPr lang="en-US" sz="2800" dirty="0"/>
              <a:t>Actual output = 1</a:t>
            </a:r>
          </a:p>
        </p:txBody>
      </p:sp>
    </p:spTree>
    <p:extLst>
      <p:ext uri="{BB962C8B-B14F-4D97-AF65-F5344CB8AC3E}">
        <p14:creationId xmlns:p14="http://schemas.microsoft.com/office/powerpoint/2010/main" val="1784673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48283" y="1137491"/>
            <a:ext cx="441146" cy="584775"/>
          </a:xfrm>
          <a:prstGeom prst="rect">
            <a:avLst/>
          </a:prstGeom>
          <a:noFill/>
        </p:spPr>
        <p:txBody>
          <a:bodyPr wrap="none" rtlCol="0">
            <a:spAutoFit/>
          </a:bodyPr>
          <a:lstStyle/>
          <a:p>
            <a:r>
              <a:rPr lang="en-US" sz="3200" b="1" dirty="0">
                <a:latin typeface="Lucida Bright" panose="02040602050505020304" pitchFamily="18" charset="77"/>
              </a:rPr>
              <a:t>2</a:t>
            </a:r>
            <a:endParaRPr lang="en-US" sz="3200" b="1" baseline="-25000" dirty="0">
              <a:latin typeface="Lucida Bright" panose="02040602050505020304" pitchFamily="18" charset="77"/>
            </a:endParaRPr>
          </a:p>
        </p:txBody>
      </p:sp>
      <p:sp>
        <p:nvSpPr>
          <p:cNvPr id="41" name="TextBox 40">
            <a:extLst>
              <a:ext uri="{FF2B5EF4-FFF2-40B4-BE49-F238E27FC236}">
                <a16:creationId xmlns:a16="http://schemas.microsoft.com/office/drawing/2014/main" id="{71A2C6CA-1163-6540-B7BB-2BD4EB8662A5}"/>
              </a:ext>
            </a:extLst>
          </p:cNvPr>
          <p:cNvSpPr txBox="1"/>
          <p:nvPr/>
        </p:nvSpPr>
        <p:spPr>
          <a:xfrm>
            <a:off x="1248283" y="3536418"/>
            <a:ext cx="441146" cy="584775"/>
          </a:xfrm>
          <a:prstGeom prst="rect">
            <a:avLst/>
          </a:prstGeom>
          <a:noFill/>
        </p:spPr>
        <p:txBody>
          <a:bodyPr wrap="none" rtlCol="0">
            <a:spAutoFit/>
          </a:bodyPr>
          <a:lstStyle>
            <a:defPPr>
              <a:defRPr lang="en-US"/>
            </a:defPPr>
            <a:lvl1pPr>
              <a:defRPr sz="3200" b="1">
                <a:latin typeface="Lucida Bright" panose="02040602050505020304" pitchFamily="18" charset="77"/>
              </a:defRPr>
            </a:lvl1pPr>
          </a:lstStyle>
          <a:p>
            <a:r>
              <a:rPr lang="en-US" dirty="0"/>
              <a:t>3</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837329" y="112111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3126441" y="192464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3016969" y="271969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2844539" y="357350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5147050" y="178725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5153706" y="293715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3897942" y="1121115"/>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3897942" y="3541257"/>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37" name="TextBox 36">
            <a:extLst>
              <a:ext uri="{FF2B5EF4-FFF2-40B4-BE49-F238E27FC236}">
                <a16:creationId xmlns:a16="http://schemas.microsoft.com/office/drawing/2014/main" id="{3A3A949F-BBD9-1741-BABE-F7248647E18F}"/>
              </a:ext>
            </a:extLst>
          </p:cNvPr>
          <p:cNvSpPr txBox="1"/>
          <p:nvPr/>
        </p:nvSpPr>
        <p:spPr>
          <a:xfrm>
            <a:off x="1021976" y="4576317"/>
            <a:ext cx="5836023" cy="1384995"/>
          </a:xfrm>
          <a:prstGeom prst="rect">
            <a:avLst/>
          </a:prstGeom>
          <a:noFill/>
        </p:spPr>
        <p:txBody>
          <a:bodyPr wrap="square" rtlCol="0">
            <a:spAutoFit/>
          </a:bodyPr>
          <a:lstStyle/>
          <a:p>
            <a:r>
              <a:rPr lang="en-US" sz="2800" dirty="0"/>
              <a:t>An example:</a:t>
            </a:r>
          </a:p>
          <a:p>
            <a:pPr marL="342900" indent="-342900">
              <a:buAutoNum type="arabicPeriod"/>
            </a:pPr>
            <a:r>
              <a:rPr lang="en-US" sz="2800" dirty="0"/>
              <a:t>Input: i</a:t>
            </a:r>
            <a:r>
              <a:rPr lang="en-US" sz="2800" baseline="-25000" dirty="0"/>
              <a:t>1</a:t>
            </a:r>
            <a:r>
              <a:rPr lang="en-US" sz="2800" dirty="0"/>
              <a:t>=2, i</a:t>
            </a:r>
            <a:r>
              <a:rPr lang="en-US" sz="2800" baseline="-25000" dirty="0"/>
              <a:t>2</a:t>
            </a:r>
            <a:r>
              <a:rPr lang="en-US" sz="2800" dirty="0"/>
              <a:t>=3</a:t>
            </a:r>
          </a:p>
          <a:p>
            <a:pPr marL="342900" indent="-342900">
              <a:buAutoNum type="arabicPeriod"/>
            </a:pPr>
            <a:r>
              <a:rPr lang="en-US" sz="2800" dirty="0"/>
              <a:t>Actual output = 1</a:t>
            </a:r>
          </a:p>
        </p:txBody>
      </p:sp>
      <p:sp>
        <p:nvSpPr>
          <p:cNvPr id="32" name="TextBox 31">
            <a:extLst>
              <a:ext uri="{FF2B5EF4-FFF2-40B4-BE49-F238E27FC236}">
                <a16:creationId xmlns:a16="http://schemas.microsoft.com/office/drawing/2014/main" id="{ED47D5C8-091E-6242-A38F-F793A089006D}"/>
              </a:ext>
            </a:extLst>
          </p:cNvPr>
          <p:cNvSpPr txBox="1"/>
          <p:nvPr/>
        </p:nvSpPr>
        <p:spPr>
          <a:xfrm>
            <a:off x="6351286" y="3388936"/>
            <a:ext cx="5836023" cy="523220"/>
          </a:xfrm>
          <a:prstGeom prst="rect">
            <a:avLst/>
          </a:prstGeom>
          <a:noFill/>
        </p:spPr>
        <p:txBody>
          <a:bodyPr wrap="square" rtlCol="0">
            <a:spAutoFit/>
          </a:bodyPr>
          <a:lstStyle/>
          <a:p>
            <a:r>
              <a:rPr lang="en-US" sz="2800" dirty="0"/>
              <a:t>Actual output = 1</a:t>
            </a:r>
          </a:p>
        </p:txBody>
      </p:sp>
    </p:spTree>
    <p:extLst>
      <p:ext uri="{BB962C8B-B14F-4D97-AF65-F5344CB8AC3E}">
        <p14:creationId xmlns:p14="http://schemas.microsoft.com/office/powerpoint/2010/main" val="2470770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48283" y="1137491"/>
            <a:ext cx="441146" cy="584775"/>
          </a:xfrm>
          <a:prstGeom prst="rect">
            <a:avLst/>
          </a:prstGeom>
          <a:noFill/>
        </p:spPr>
        <p:txBody>
          <a:bodyPr wrap="none" rtlCol="0">
            <a:spAutoFit/>
          </a:bodyPr>
          <a:lstStyle/>
          <a:p>
            <a:r>
              <a:rPr lang="en-US" sz="3200" b="1" dirty="0">
                <a:latin typeface="Lucida Bright" panose="02040602050505020304" pitchFamily="18" charset="77"/>
              </a:rPr>
              <a:t>2</a:t>
            </a:r>
            <a:endParaRPr lang="en-US" sz="3200" b="1" baseline="-25000" dirty="0">
              <a:latin typeface="Lucida Bright" panose="02040602050505020304" pitchFamily="18" charset="77"/>
            </a:endParaRPr>
          </a:p>
        </p:txBody>
      </p:sp>
      <p:sp>
        <p:nvSpPr>
          <p:cNvPr id="41" name="TextBox 40">
            <a:extLst>
              <a:ext uri="{FF2B5EF4-FFF2-40B4-BE49-F238E27FC236}">
                <a16:creationId xmlns:a16="http://schemas.microsoft.com/office/drawing/2014/main" id="{71A2C6CA-1163-6540-B7BB-2BD4EB8662A5}"/>
              </a:ext>
            </a:extLst>
          </p:cNvPr>
          <p:cNvSpPr txBox="1"/>
          <p:nvPr/>
        </p:nvSpPr>
        <p:spPr>
          <a:xfrm>
            <a:off x="1248283" y="3536418"/>
            <a:ext cx="441146" cy="584775"/>
          </a:xfrm>
          <a:prstGeom prst="rect">
            <a:avLst/>
          </a:prstGeom>
          <a:noFill/>
        </p:spPr>
        <p:txBody>
          <a:bodyPr wrap="none" rtlCol="0">
            <a:spAutoFit/>
          </a:bodyPr>
          <a:lstStyle>
            <a:defPPr>
              <a:defRPr lang="en-US"/>
            </a:defPPr>
            <a:lvl1pPr>
              <a:defRPr sz="3200" b="1">
                <a:latin typeface="Lucida Bright" panose="02040602050505020304" pitchFamily="18" charset="77"/>
              </a:defRPr>
            </a:lvl1pPr>
          </a:lstStyle>
          <a:p>
            <a:r>
              <a:rPr lang="en-US" dirty="0"/>
              <a:t>3</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837329" y="112111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44" name="TextBox 43">
            <a:extLst>
              <a:ext uri="{FF2B5EF4-FFF2-40B4-BE49-F238E27FC236}">
                <a16:creationId xmlns:a16="http://schemas.microsoft.com/office/drawing/2014/main" id="{07919D84-6802-AA41-9279-791CEBF86522}"/>
              </a:ext>
            </a:extLst>
          </p:cNvPr>
          <p:cNvSpPr txBox="1"/>
          <p:nvPr/>
        </p:nvSpPr>
        <p:spPr>
          <a:xfrm>
            <a:off x="3126441" y="192464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45" name="TextBox 44">
            <a:extLst>
              <a:ext uri="{FF2B5EF4-FFF2-40B4-BE49-F238E27FC236}">
                <a16:creationId xmlns:a16="http://schemas.microsoft.com/office/drawing/2014/main" id="{2DA23AFF-6ED2-0B4F-BCBD-7FF116272467}"/>
              </a:ext>
            </a:extLst>
          </p:cNvPr>
          <p:cNvSpPr txBox="1"/>
          <p:nvPr/>
        </p:nvSpPr>
        <p:spPr>
          <a:xfrm>
            <a:off x="3016969" y="2719694"/>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46" name="TextBox 45">
            <a:extLst>
              <a:ext uri="{FF2B5EF4-FFF2-40B4-BE49-F238E27FC236}">
                <a16:creationId xmlns:a16="http://schemas.microsoft.com/office/drawing/2014/main" id="{F0551375-6346-044E-A8B5-9232C7E7A857}"/>
              </a:ext>
            </a:extLst>
          </p:cNvPr>
          <p:cNvSpPr txBox="1"/>
          <p:nvPr/>
        </p:nvSpPr>
        <p:spPr>
          <a:xfrm>
            <a:off x="2844539" y="3573502"/>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47" name="TextBox 46">
            <a:extLst>
              <a:ext uri="{FF2B5EF4-FFF2-40B4-BE49-F238E27FC236}">
                <a16:creationId xmlns:a16="http://schemas.microsoft.com/office/drawing/2014/main" id="{39003A54-7C85-6143-A209-114622927B71}"/>
              </a:ext>
            </a:extLst>
          </p:cNvPr>
          <p:cNvSpPr txBox="1"/>
          <p:nvPr/>
        </p:nvSpPr>
        <p:spPr>
          <a:xfrm>
            <a:off x="5147050" y="1787253"/>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48" name="TextBox 47">
            <a:extLst>
              <a:ext uri="{FF2B5EF4-FFF2-40B4-BE49-F238E27FC236}">
                <a16:creationId xmlns:a16="http://schemas.microsoft.com/office/drawing/2014/main" id="{B9D2B7F9-3000-9A42-9382-E4200D84918E}"/>
              </a:ext>
            </a:extLst>
          </p:cNvPr>
          <p:cNvSpPr txBox="1"/>
          <p:nvPr/>
        </p:nvSpPr>
        <p:spPr>
          <a:xfrm>
            <a:off x="5153706" y="2937155"/>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49" name="TextBox 48">
            <a:extLst>
              <a:ext uri="{FF2B5EF4-FFF2-40B4-BE49-F238E27FC236}">
                <a16:creationId xmlns:a16="http://schemas.microsoft.com/office/drawing/2014/main" id="{8533B4F2-3255-6446-AE8A-93A25CD13C56}"/>
              </a:ext>
            </a:extLst>
          </p:cNvPr>
          <p:cNvSpPr txBox="1"/>
          <p:nvPr/>
        </p:nvSpPr>
        <p:spPr>
          <a:xfrm>
            <a:off x="3897942" y="1121115"/>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3897942" y="3541257"/>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37" name="TextBox 36">
            <a:extLst>
              <a:ext uri="{FF2B5EF4-FFF2-40B4-BE49-F238E27FC236}">
                <a16:creationId xmlns:a16="http://schemas.microsoft.com/office/drawing/2014/main" id="{3A3A949F-BBD9-1741-BABE-F7248647E18F}"/>
              </a:ext>
            </a:extLst>
          </p:cNvPr>
          <p:cNvSpPr txBox="1"/>
          <p:nvPr/>
        </p:nvSpPr>
        <p:spPr>
          <a:xfrm>
            <a:off x="6351286" y="3388936"/>
            <a:ext cx="5836023" cy="523220"/>
          </a:xfrm>
          <a:prstGeom prst="rect">
            <a:avLst/>
          </a:prstGeom>
          <a:noFill/>
        </p:spPr>
        <p:txBody>
          <a:bodyPr wrap="square" rtlCol="0">
            <a:spAutoFit/>
          </a:bodyPr>
          <a:lstStyle/>
          <a:p>
            <a:r>
              <a:rPr lang="en-US" sz="2800" dirty="0"/>
              <a:t>Actual output = 1</a:t>
            </a:r>
          </a:p>
        </p:txBody>
      </p:sp>
      <p:sp>
        <p:nvSpPr>
          <p:cNvPr id="32" name="TextBox 31">
            <a:extLst>
              <a:ext uri="{FF2B5EF4-FFF2-40B4-BE49-F238E27FC236}">
                <a16:creationId xmlns:a16="http://schemas.microsoft.com/office/drawing/2014/main" id="{49E0334A-7839-904A-8EFF-594EE1A73CB8}"/>
              </a:ext>
            </a:extLst>
          </p:cNvPr>
          <p:cNvSpPr txBox="1"/>
          <p:nvPr/>
        </p:nvSpPr>
        <p:spPr>
          <a:xfrm>
            <a:off x="1183347" y="181550"/>
            <a:ext cx="5836023" cy="523220"/>
          </a:xfrm>
          <a:prstGeom prst="rect">
            <a:avLst/>
          </a:prstGeom>
          <a:noFill/>
        </p:spPr>
        <p:txBody>
          <a:bodyPr wrap="square" rtlCol="0">
            <a:spAutoFit/>
          </a:bodyPr>
          <a:lstStyle/>
          <a:p>
            <a:r>
              <a:rPr lang="en-US" sz="2800" dirty="0"/>
              <a:t>Start with random parameters</a:t>
            </a:r>
          </a:p>
        </p:txBody>
      </p:sp>
    </p:spTree>
    <p:extLst>
      <p:ext uri="{BB962C8B-B14F-4D97-AF65-F5344CB8AC3E}">
        <p14:creationId xmlns:p14="http://schemas.microsoft.com/office/powerpoint/2010/main" val="2712611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48283" y="1137491"/>
            <a:ext cx="441146" cy="584775"/>
          </a:xfrm>
          <a:prstGeom prst="rect">
            <a:avLst/>
          </a:prstGeom>
          <a:noFill/>
        </p:spPr>
        <p:txBody>
          <a:bodyPr wrap="none" rtlCol="0">
            <a:spAutoFit/>
          </a:bodyPr>
          <a:lstStyle/>
          <a:p>
            <a:r>
              <a:rPr lang="en-US" sz="3200" b="1" dirty="0">
                <a:latin typeface="Lucida Bright" panose="02040602050505020304" pitchFamily="18" charset="77"/>
              </a:rPr>
              <a:t>2</a:t>
            </a:r>
            <a:endParaRPr lang="en-US" sz="3200" b="1" baseline="-25000" dirty="0">
              <a:latin typeface="Lucida Bright" panose="02040602050505020304" pitchFamily="18" charset="77"/>
            </a:endParaRPr>
          </a:p>
        </p:txBody>
      </p:sp>
      <p:sp>
        <p:nvSpPr>
          <p:cNvPr id="41" name="TextBox 40">
            <a:extLst>
              <a:ext uri="{FF2B5EF4-FFF2-40B4-BE49-F238E27FC236}">
                <a16:creationId xmlns:a16="http://schemas.microsoft.com/office/drawing/2014/main" id="{71A2C6CA-1163-6540-B7BB-2BD4EB8662A5}"/>
              </a:ext>
            </a:extLst>
          </p:cNvPr>
          <p:cNvSpPr txBox="1"/>
          <p:nvPr/>
        </p:nvSpPr>
        <p:spPr>
          <a:xfrm>
            <a:off x="1248283" y="3536418"/>
            <a:ext cx="441146" cy="584775"/>
          </a:xfrm>
          <a:prstGeom prst="rect">
            <a:avLst/>
          </a:prstGeom>
          <a:noFill/>
        </p:spPr>
        <p:txBody>
          <a:bodyPr wrap="none" rtlCol="0">
            <a:spAutoFit/>
          </a:bodyPr>
          <a:lstStyle>
            <a:defPPr>
              <a:defRPr lang="en-US"/>
            </a:defPPr>
            <a:lvl1pPr>
              <a:defRPr sz="3200" b="1">
                <a:latin typeface="Lucida Bright" panose="02040602050505020304" pitchFamily="18" charset="77"/>
              </a:defRPr>
            </a:lvl1pPr>
          </a:lstStyle>
          <a:p>
            <a:r>
              <a:rPr lang="en-US" dirty="0"/>
              <a:t>3</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777105" y="1213429"/>
            <a:ext cx="718466" cy="400110"/>
          </a:xfrm>
          <a:prstGeom prst="rect">
            <a:avLst/>
          </a:prstGeom>
          <a:noFill/>
        </p:spPr>
        <p:txBody>
          <a:bodyPr wrap="none" rtlCol="0">
            <a:spAutoFit/>
          </a:bodyPr>
          <a:lstStyle/>
          <a:p>
            <a:r>
              <a:rPr lang="en-US" sz="2000" dirty="0">
                <a:latin typeface="Lucida Bright" panose="02040602050505020304" pitchFamily="18" charset="77"/>
              </a:rPr>
              <a:t>0.11</a:t>
            </a:r>
            <a:endParaRPr lang="en-US" sz="2000" baseline="-25000" dirty="0">
              <a:latin typeface="Lucida Bright" panose="02040602050505020304" pitchFamily="18" charset="77"/>
            </a:endParaRPr>
          </a:p>
        </p:txBody>
      </p:sp>
      <p:sp>
        <p:nvSpPr>
          <p:cNvPr id="49" name="TextBox 48">
            <a:extLst>
              <a:ext uri="{FF2B5EF4-FFF2-40B4-BE49-F238E27FC236}">
                <a16:creationId xmlns:a16="http://schemas.microsoft.com/office/drawing/2014/main" id="{8533B4F2-3255-6446-AE8A-93A25CD13C56}"/>
              </a:ext>
            </a:extLst>
          </p:cNvPr>
          <p:cNvSpPr txBox="1"/>
          <p:nvPr/>
        </p:nvSpPr>
        <p:spPr>
          <a:xfrm>
            <a:off x="3897942" y="1121115"/>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50" name="TextBox 49">
            <a:extLst>
              <a:ext uri="{FF2B5EF4-FFF2-40B4-BE49-F238E27FC236}">
                <a16:creationId xmlns:a16="http://schemas.microsoft.com/office/drawing/2014/main" id="{B407A9B1-1EC0-8A4A-B089-32779ACB0FB6}"/>
              </a:ext>
            </a:extLst>
          </p:cNvPr>
          <p:cNvSpPr txBox="1"/>
          <p:nvPr/>
        </p:nvSpPr>
        <p:spPr>
          <a:xfrm>
            <a:off x="3897942" y="3541257"/>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
        <p:nvSpPr>
          <p:cNvPr id="37" name="TextBox 36">
            <a:extLst>
              <a:ext uri="{FF2B5EF4-FFF2-40B4-BE49-F238E27FC236}">
                <a16:creationId xmlns:a16="http://schemas.microsoft.com/office/drawing/2014/main" id="{3A3A949F-BBD9-1741-BABE-F7248647E18F}"/>
              </a:ext>
            </a:extLst>
          </p:cNvPr>
          <p:cNvSpPr txBox="1"/>
          <p:nvPr/>
        </p:nvSpPr>
        <p:spPr>
          <a:xfrm>
            <a:off x="6351286" y="3388936"/>
            <a:ext cx="5836023" cy="523220"/>
          </a:xfrm>
          <a:prstGeom prst="rect">
            <a:avLst/>
          </a:prstGeom>
          <a:noFill/>
        </p:spPr>
        <p:txBody>
          <a:bodyPr wrap="square" rtlCol="0">
            <a:spAutoFit/>
          </a:bodyPr>
          <a:lstStyle/>
          <a:p>
            <a:r>
              <a:rPr lang="en-US" sz="2800" dirty="0"/>
              <a:t>Actual output = 1</a:t>
            </a:r>
          </a:p>
        </p:txBody>
      </p:sp>
      <p:sp>
        <p:nvSpPr>
          <p:cNvPr id="32" name="TextBox 31">
            <a:extLst>
              <a:ext uri="{FF2B5EF4-FFF2-40B4-BE49-F238E27FC236}">
                <a16:creationId xmlns:a16="http://schemas.microsoft.com/office/drawing/2014/main" id="{49E0334A-7839-904A-8EFF-594EE1A73CB8}"/>
              </a:ext>
            </a:extLst>
          </p:cNvPr>
          <p:cNvSpPr txBox="1"/>
          <p:nvPr/>
        </p:nvSpPr>
        <p:spPr>
          <a:xfrm>
            <a:off x="1183347" y="181550"/>
            <a:ext cx="5836023" cy="523220"/>
          </a:xfrm>
          <a:prstGeom prst="rect">
            <a:avLst/>
          </a:prstGeom>
          <a:noFill/>
        </p:spPr>
        <p:txBody>
          <a:bodyPr wrap="square" rtlCol="0">
            <a:spAutoFit/>
          </a:bodyPr>
          <a:lstStyle/>
          <a:p>
            <a:r>
              <a:rPr lang="en-US" sz="2800" dirty="0"/>
              <a:t>Start with random parameters</a:t>
            </a:r>
          </a:p>
        </p:txBody>
      </p:sp>
      <p:sp>
        <p:nvSpPr>
          <p:cNvPr id="33" name="TextBox 32">
            <a:extLst>
              <a:ext uri="{FF2B5EF4-FFF2-40B4-BE49-F238E27FC236}">
                <a16:creationId xmlns:a16="http://schemas.microsoft.com/office/drawing/2014/main" id="{D7D97844-1EE3-F44B-9D4A-4033C67CD8A0}"/>
              </a:ext>
            </a:extLst>
          </p:cNvPr>
          <p:cNvSpPr txBox="1"/>
          <p:nvPr/>
        </p:nvSpPr>
        <p:spPr>
          <a:xfrm>
            <a:off x="3022702" y="2010618"/>
            <a:ext cx="718466" cy="400110"/>
          </a:xfrm>
          <a:prstGeom prst="rect">
            <a:avLst/>
          </a:prstGeom>
          <a:noFill/>
        </p:spPr>
        <p:txBody>
          <a:bodyPr wrap="none" rtlCol="0">
            <a:spAutoFit/>
          </a:bodyPr>
          <a:lstStyle/>
          <a:p>
            <a:r>
              <a:rPr lang="en-US" sz="2000" dirty="0">
                <a:latin typeface="Lucida Bright" panose="02040602050505020304" pitchFamily="18" charset="77"/>
              </a:rPr>
              <a:t>0.21</a:t>
            </a:r>
            <a:endParaRPr lang="en-US" sz="2000" baseline="-25000" dirty="0">
              <a:latin typeface="Lucida Bright" panose="02040602050505020304" pitchFamily="18" charset="77"/>
            </a:endParaRPr>
          </a:p>
        </p:txBody>
      </p:sp>
      <p:sp>
        <p:nvSpPr>
          <p:cNvPr id="34" name="TextBox 33">
            <a:extLst>
              <a:ext uri="{FF2B5EF4-FFF2-40B4-BE49-F238E27FC236}">
                <a16:creationId xmlns:a16="http://schemas.microsoft.com/office/drawing/2014/main" id="{DA9314A1-C50E-C94B-82EA-D16C0365EC37}"/>
              </a:ext>
            </a:extLst>
          </p:cNvPr>
          <p:cNvSpPr txBox="1"/>
          <p:nvPr/>
        </p:nvSpPr>
        <p:spPr>
          <a:xfrm>
            <a:off x="2955467" y="2836722"/>
            <a:ext cx="718466" cy="400110"/>
          </a:xfrm>
          <a:prstGeom prst="rect">
            <a:avLst/>
          </a:prstGeom>
          <a:noFill/>
        </p:spPr>
        <p:txBody>
          <a:bodyPr wrap="none" rtlCol="0">
            <a:spAutoFit/>
          </a:bodyPr>
          <a:lstStyle/>
          <a:p>
            <a:r>
              <a:rPr lang="en-US" sz="2000" dirty="0">
                <a:latin typeface="Lucida Bright" panose="02040602050505020304" pitchFamily="18" charset="77"/>
              </a:rPr>
              <a:t>0.12</a:t>
            </a:r>
            <a:endParaRPr lang="en-US" sz="2000" baseline="-25000" dirty="0">
              <a:latin typeface="Lucida Bright" panose="02040602050505020304" pitchFamily="18" charset="77"/>
            </a:endParaRPr>
          </a:p>
        </p:txBody>
      </p:sp>
      <p:sp>
        <p:nvSpPr>
          <p:cNvPr id="36" name="TextBox 35">
            <a:extLst>
              <a:ext uri="{FF2B5EF4-FFF2-40B4-BE49-F238E27FC236}">
                <a16:creationId xmlns:a16="http://schemas.microsoft.com/office/drawing/2014/main" id="{F1D281FA-FE29-2E48-BA7C-A4B10B7EBF2A}"/>
              </a:ext>
            </a:extLst>
          </p:cNvPr>
          <p:cNvSpPr txBox="1"/>
          <p:nvPr/>
        </p:nvSpPr>
        <p:spPr>
          <a:xfrm>
            <a:off x="2763658" y="3691829"/>
            <a:ext cx="718466" cy="400110"/>
          </a:xfrm>
          <a:prstGeom prst="rect">
            <a:avLst/>
          </a:prstGeom>
          <a:noFill/>
        </p:spPr>
        <p:txBody>
          <a:bodyPr wrap="none" rtlCol="0">
            <a:spAutoFit/>
          </a:bodyPr>
          <a:lstStyle/>
          <a:p>
            <a:r>
              <a:rPr lang="en-US" sz="2000" dirty="0">
                <a:latin typeface="Lucida Bright" panose="02040602050505020304" pitchFamily="18" charset="77"/>
              </a:rPr>
              <a:t>0.08</a:t>
            </a:r>
            <a:endParaRPr lang="en-US" sz="2000" baseline="-25000" dirty="0">
              <a:latin typeface="Lucida Bright" panose="02040602050505020304" pitchFamily="18" charset="77"/>
            </a:endParaRPr>
          </a:p>
        </p:txBody>
      </p:sp>
      <p:sp>
        <p:nvSpPr>
          <p:cNvPr id="38" name="TextBox 37">
            <a:extLst>
              <a:ext uri="{FF2B5EF4-FFF2-40B4-BE49-F238E27FC236}">
                <a16:creationId xmlns:a16="http://schemas.microsoft.com/office/drawing/2014/main" id="{111217BB-1823-D447-AC86-C9E5E058369B}"/>
              </a:ext>
            </a:extLst>
          </p:cNvPr>
          <p:cNvSpPr txBox="1"/>
          <p:nvPr/>
        </p:nvSpPr>
        <p:spPr>
          <a:xfrm>
            <a:off x="5122911" y="3037343"/>
            <a:ext cx="718466" cy="400110"/>
          </a:xfrm>
          <a:prstGeom prst="rect">
            <a:avLst/>
          </a:prstGeom>
          <a:noFill/>
        </p:spPr>
        <p:txBody>
          <a:bodyPr wrap="none" rtlCol="0">
            <a:spAutoFit/>
          </a:bodyPr>
          <a:lstStyle/>
          <a:p>
            <a:r>
              <a:rPr lang="en-US" sz="2000" dirty="0">
                <a:latin typeface="Lucida Bright" panose="02040602050505020304" pitchFamily="18" charset="77"/>
              </a:rPr>
              <a:t>0.15</a:t>
            </a:r>
            <a:endParaRPr lang="en-US" sz="2000" baseline="-25000" dirty="0">
              <a:latin typeface="Lucida Bright" panose="02040602050505020304" pitchFamily="18" charset="77"/>
            </a:endParaRPr>
          </a:p>
        </p:txBody>
      </p:sp>
      <p:sp>
        <p:nvSpPr>
          <p:cNvPr id="39" name="TextBox 38">
            <a:extLst>
              <a:ext uri="{FF2B5EF4-FFF2-40B4-BE49-F238E27FC236}">
                <a16:creationId xmlns:a16="http://schemas.microsoft.com/office/drawing/2014/main" id="{56AFF561-1957-A14A-A130-E8AB5248E116}"/>
              </a:ext>
            </a:extLst>
          </p:cNvPr>
          <p:cNvSpPr txBox="1"/>
          <p:nvPr/>
        </p:nvSpPr>
        <p:spPr>
          <a:xfrm>
            <a:off x="5087685" y="1920953"/>
            <a:ext cx="718466" cy="400110"/>
          </a:xfrm>
          <a:prstGeom prst="rect">
            <a:avLst/>
          </a:prstGeom>
          <a:noFill/>
        </p:spPr>
        <p:txBody>
          <a:bodyPr wrap="none" rtlCol="0">
            <a:spAutoFit/>
          </a:bodyPr>
          <a:lstStyle/>
          <a:p>
            <a:r>
              <a:rPr lang="en-US" sz="2000" dirty="0">
                <a:latin typeface="Lucida Bright" panose="02040602050505020304" pitchFamily="18" charset="77"/>
              </a:rPr>
              <a:t>0.14</a:t>
            </a:r>
            <a:endParaRPr lang="en-US" sz="2000" baseline="-25000" dirty="0">
              <a:latin typeface="Lucida Bright" panose="02040602050505020304" pitchFamily="18" charset="77"/>
            </a:endParaRPr>
          </a:p>
        </p:txBody>
      </p:sp>
      <p:sp>
        <p:nvSpPr>
          <p:cNvPr id="51" name="TextBox 50">
            <a:extLst>
              <a:ext uri="{FF2B5EF4-FFF2-40B4-BE49-F238E27FC236}">
                <a16:creationId xmlns:a16="http://schemas.microsoft.com/office/drawing/2014/main" id="{A75BF337-7B37-CA42-BF11-8EC678A1046F}"/>
              </a:ext>
            </a:extLst>
          </p:cNvPr>
          <p:cNvSpPr txBox="1"/>
          <p:nvPr/>
        </p:nvSpPr>
        <p:spPr>
          <a:xfrm>
            <a:off x="1248283" y="5609173"/>
            <a:ext cx="718466" cy="400110"/>
          </a:xfrm>
          <a:prstGeom prst="rect">
            <a:avLst/>
          </a:prstGeom>
          <a:noFill/>
        </p:spPr>
        <p:txBody>
          <a:bodyPr wrap="none" rtlCol="0">
            <a:spAutoFit/>
          </a:bodyPr>
          <a:lstStyle/>
          <a:p>
            <a:r>
              <a:rPr lang="en-US" sz="2000" dirty="0">
                <a:solidFill>
                  <a:schemeClr val="accent1">
                    <a:lumMod val="75000"/>
                  </a:schemeClr>
                </a:solidFill>
                <a:latin typeface="Lucida Bright" panose="02040602050505020304" pitchFamily="18" charset="77"/>
              </a:rPr>
              <a:t>0.11</a:t>
            </a:r>
            <a:endParaRPr lang="en-US" sz="2000" baseline="-25000" dirty="0">
              <a:solidFill>
                <a:schemeClr val="accent1">
                  <a:lumMod val="75000"/>
                </a:schemeClr>
              </a:solidFill>
              <a:latin typeface="Lucida Bright" panose="02040602050505020304" pitchFamily="18" charset="77"/>
            </a:endParaRPr>
          </a:p>
        </p:txBody>
      </p:sp>
      <p:sp>
        <p:nvSpPr>
          <p:cNvPr id="52" name="TextBox 51">
            <a:extLst>
              <a:ext uri="{FF2B5EF4-FFF2-40B4-BE49-F238E27FC236}">
                <a16:creationId xmlns:a16="http://schemas.microsoft.com/office/drawing/2014/main" id="{952D2EB3-274B-2645-AF84-AE1B85878E05}"/>
              </a:ext>
            </a:extLst>
          </p:cNvPr>
          <p:cNvSpPr txBox="1"/>
          <p:nvPr/>
        </p:nvSpPr>
        <p:spPr>
          <a:xfrm>
            <a:off x="1248283" y="6182211"/>
            <a:ext cx="718466" cy="400110"/>
          </a:xfrm>
          <a:prstGeom prst="rect">
            <a:avLst/>
          </a:prstGeom>
          <a:noFill/>
        </p:spPr>
        <p:txBody>
          <a:bodyPr wrap="none" rtlCol="0">
            <a:spAutoFit/>
          </a:bodyPr>
          <a:lstStyle/>
          <a:p>
            <a:r>
              <a:rPr lang="en-US" sz="2000" dirty="0">
                <a:solidFill>
                  <a:schemeClr val="accent1">
                    <a:lumMod val="75000"/>
                  </a:schemeClr>
                </a:solidFill>
                <a:latin typeface="Lucida Bright" panose="02040602050505020304" pitchFamily="18" charset="77"/>
              </a:rPr>
              <a:t>0.21</a:t>
            </a:r>
            <a:endParaRPr lang="en-US" sz="2000" baseline="-25000" dirty="0">
              <a:solidFill>
                <a:schemeClr val="accent1">
                  <a:lumMod val="75000"/>
                </a:schemeClr>
              </a:solidFill>
              <a:latin typeface="Lucida Bright" panose="02040602050505020304" pitchFamily="18" charset="77"/>
            </a:endParaRPr>
          </a:p>
        </p:txBody>
      </p:sp>
      <p:sp>
        <p:nvSpPr>
          <p:cNvPr id="53" name="TextBox 52">
            <a:extLst>
              <a:ext uri="{FF2B5EF4-FFF2-40B4-BE49-F238E27FC236}">
                <a16:creationId xmlns:a16="http://schemas.microsoft.com/office/drawing/2014/main" id="{E9F7265B-ECCB-D244-9D00-4EFBA8D0774A}"/>
              </a:ext>
            </a:extLst>
          </p:cNvPr>
          <p:cNvSpPr txBox="1"/>
          <p:nvPr/>
        </p:nvSpPr>
        <p:spPr>
          <a:xfrm>
            <a:off x="2068106" y="5609173"/>
            <a:ext cx="718466" cy="400110"/>
          </a:xfrm>
          <a:prstGeom prst="rect">
            <a:avLst/>
          </a:prstGeom>
          <a:noFill/>
        </p:spPr>
        <p:txBody>
          <a:bodyPr wrap="none" rtlCol="0">
            <a:spAutoFit/>
          </a:bodyPr>
          <a:lstStyle/>
          <a:p>
            <a:r>
              <a:rPr lang="en-US" sz="2000" dirty="0">
                <a:solidFill>
                  <a:schemeClr val="accent2">
                    <a:lumMod val="75000"/>
                  </a:schemeClr>
                </a:solidFill>
                <a:latin typeface="Lucida Bright" panose="02040602050505020304" pitchFamily="18" charset="77"/>
              </a:rPr>
              <a:t>0.12</a:t>
            </a:r>
            <a:endParaRPr lang="en-US" sz="2000" baseline="-25000" dirty="0">
              <a:solidFill>
                <a:schemeClr val="accent2">
                  <a:lumMod val="75000"/>
                </a:schemeClr>
              </a:solidFill>
              <a:latin typeface="Lucida Bright" panose="02040602050505020304" pitchFamily="18" charset="77"/>
            </a:endParaRPr>
          </a:p>
        </p:txBody>
      </p:sp>
      <p:sp>
        <p:nvSpPr>
          <p:cNvPr id="54" name="TextBox 53">
            <a:extLst>
              <a:ext uri="{FF2B5EF4-FFF2-40B4-BE49-F238E27FC236}">
                <a16:creationId xmlns:a16="http://schemas.microsoft.com/office/drawing/2014/main" id="{06E4FA87-F3D4-424C-A412-E07E88E55C10}"/>
              </a:ext>
            </a:extLst>
          </p:cNvPr>
          <p:cNvSpPr txBox="1"/>
          <p:nvPr/>
        </p:nvSpPr>
        <p:spPr>
          <a:xfrm>
            <a:off x="2068106" y="6182211"/>
            <a:ext cx="718466" cy="400110"/>
          </a:xfrm>
          <a:prstGeom prst="rect">
            <a:avLst/>
          </a:prstGeom>
          <a:noFill/>
        </p:spPr>
        <p:txBody>
          <a:bodyPr wrap="none" rtlCol="0">
            <a:spAutoFit/>
          </a:bodyPr>
          <a:lstStyle/>
          <a:p>
            <a:r>
              <a:rPr lang="en-US" sz="2000" dirty="0">
                <a:solidFill>
                  <a:schemeClr val="accent2">
                    <a:lumMod val="75000"/>
                  </a:schemeClr>
                </a:solidFill>
                <a:latin typeface="Lucida Bright" panose="02040602050505020304" pitchFamily="18" charset="77"/>
              </a:rPr>
              <a:t>0.08</a:t>
            </a:r>
            <a:endParaRPr lang="en-US" sz="2000" baseline="-25000" dirty="0">
              <a:solidFill>
                <a:schemeClr val="accent2">
                  <a:lumMod val="75000"/>
                </a:schemeClr>
              </a:solidFill>
              <a:latin typeface="Lucida Bright" panose="02040602050505020304" pitchFamily="18" charset="77"/>
            </a:endParaRPr>
          </a:p>
        </p:txBody>
      </p:sp>
      <p:sp>
        <p:nvSpPr>
          <p:cNvPr id="55" name="TextBox 54">
            <a:extLst>
              <a:ext uri="{FF2B5EF4-FFF2-40B4-BE49-F238E27FC236}">
                <a16:creationId xmlns:a16="http://schemas.microsoft.com/office/drawing/2014/main" id="{48C3B9E2-DA2B-424A-8324-7644C7D8A235}"/>
              </a:ext>
            </a:extLst>
          </p:cNvPr>
          <p:cNvSpPr txBox="1"/>
          <p:nvPr/>
        </p:nvSpPr>
        <p:spPr>
          <a:xfrm>
            <a:off x="238675" y="5850372"/>
            <a:ext cx="340158"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2</a:t>
            </a:r>
            <a:endParaRPr lang="en-US" sz="2000" baseline="-25000" dirty="0">
              <a:solidFill>
                <a:schemeClr val="accent4">
                  <a:lumMod val="50000"/>
                </a:schemeClr>
              </a:solidFill>
              <a:latin typeface="Lucida Bright" panose="02040602050505020304" pitchFamily="18" charset="77"/>
            </a:endParaRPr>
          </a:p>
        </p:txBody>
      </p:sp>
      <p:sp>
        <p:nvSpPr>
          <p:cNvPr id="56" name="TextBox 55">
            <a:extLst>
              <a:ext uri="{FF2B5EF4-FFF2-40B4-BE49-F238E27FC236}">
                <a16:creationId xmlns:a16="http://schemas.microsoft.com/office/drawing/2014/main" id="{66844CFF-825A-6A43-BF29-3A2BF395356E}"/>
              </a:ext>
            </a:extLst>
          </p:cNvPr>
          <p:cNvSpPr txBox="1"/>
          <p:nvPr/>
        </p:nvSpPr>
        <p:spPr>
          <a:xfrm>
            <a:off x="667586" y="5855881"/>
            <a:ext cx="340158"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3</a:t>
            </a:r>
            <a:endParaRPr lang="en-US" sz="2000" baseline="-25000" dirty="0">
              <a:solidFill>
                <a:schemeClr val="accent4">
                  <a:lumMod val="50000"/>
                </a:schemeClr>
              </a:solidFill>
              <a:latin typeface="Lucida Bright" panose="02040602050505020304" pitchFamily="18" charset="77"/>
            </a:endParaRPr>
          </a:p>
        </p:txBody>
      </p:sp>
      <p:sp>
        <p:nvSpPr>
          <p:cNvPr id="14" name="TextBox 13">
            <a:extLst>
              <a:ext uri="{FF2B5EF4-FFF2-40B4-BE49-F238E27FC236}">
                <a16:creationId xmlns:a16="http://schemas.microsoft.com/office/drawing/2014/main" id="{E15E945E-7CE9-C34D-8815-5C78A7060B2A}"/>
              </a:ext>
            </a:extLst>
          </p:cNvPr>
          <p:cNvSpPr txBox="1"/>
          <p:nvPr/>
        </p:nvSpPr>
        <p:spPr>
          <a:xfrm>
            <a:off x="53813" y="5765720"/>
            <a:ext cx="295274" cy="523220"/>
          </a:xfrm>
          <a:prstGeom prst="rect">
            <a:avLst/>
          </a:prstGeom>
          <a:noFill/>
        </p:spPr>
        <p:txBody>
          <a:bodyPr wrap="none" rtlCol="0">
            <a:spAutoFit/>
          </a:bodyPr>
          <a:lstStyle/>
          <a:p>
            <a:r>
              <a:rPr lang="en-US" sz="2800" dirty="0"/>
              <a:t>[</a:t>
            </a:r>
          </a:p>
        </p:txBody>
      </p:sp>
      <p:sp>
        <p:nvSpPr>
          <p:cNvPr id="57" name="TextBox 56">
            <a:extLst>
              <a:ext uri="{FF2B5EF4-FFF2-40B4-BE49-F238E27FC236}">
                <a16:creationId xmlns:a16="http://schemas.microsoft.com/office/drawing/2014/main" id="{3EB76AC6-E444-FB4A-B302-04D12FD42BCB}"/>
              </a:ext>
            </a:extLst>
          </p:cNvPr>
          <p:cNvSpPr txBox="1"/>
          <p:nvPr/>
        </p:nvSpPr>
        <p:spPr>
          <a:xfrm>
            <a:off x="867544" y="5765720"/>
            <a:ext cx="295274" cy="523220"/>
          </a:xfrm>
          <a:prstGeom prst="rect">
            <a:avLst/>
          </a:prstGeom>
          <a:noFill/>
        </p:spPr>
        <p:txBody>
          <a:bodyPr wrap="none" rtlCol="0">
            <a:spAutoFit/>
          </a:bodyPr>
          <a:lstStyle/>
          <a:p>
            <a:r>
              <a:rPr lang="en-US" sz="2800" dirty="0"/>
              <a:t>]</a:t>
            </a:r>
          </a:p>
        </p:txBody>
      </p:sp>
      <p:sp>
        <p:nvSpPr>
          <p:cNvPr id="17" name="Left Bracket 16">
            <a:extLst>
              <a:ext uri="{FF2B5EF4-FFF2-40B4-BE49-F238E27FC236}">
                <a16:creationId xmlns:a16="http://schemas.microsoft.com/office/drawing/2014/main" id="{BA9EA897-3B89-1640-ADB0-A46E3AF4263C}"/>
              </a:ext>
            </a:extLst>
          </p:cNvPr>
          <p:cNvSpPr/>
          <p:nvPr/>
        </p:nvSpPr>
        <p:spPr>
          <a:xfrm>
            <a:off x="1220149" y="5609173"/>
            <a:ext cx="45719" cy="97314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Left Bracket 57">
            <a:extLst>
              <a:ext uri="{FF2B5EF4-FFF2-40B4-BE49-F238E27FC236}">
                <a16:creationId xmlns:a16="http://schemas.microsoft.com/office/drawing/2014/main" id="{F62C5943-17E0-4740-8AC4-2B5F55E28ED0}"/>
              </a:ext>
            </a:extLst>
          </p:cNvPr>
          <p:cNvSpPr/>
          <p:nvPr/>
        </p:nvSpPr>
        <p:spPr>
          <a:xfrm flipH="1">
            <a:off x="2757493" y="5622620"/>
            <a:ext cx="45719" cy="97314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59" name="TextBox 58">
            <a:extLst>
              <a:ext uri="{FF2B5EF4-FFF2-40B4-BE49-F238E27FC236}">
                <a16:creationId xmlns:a16="http://schemas.microsoft.com/office/drawing/2014/main" id="{C4CCE862-EF8D-ED4D-9A83-8B90FE6188DF}"/>
              </a:ext>
            </a:extLst>
          </p:cNvPr>
          <p:cNvSpPr txBox="1"/>
          <p:nvPr/>
        </p:nvSpPr>
        <p:spPr>
          <a:xfrm>
            <a:off x="3631181" y="5850372"/>
            <a:ext cx="718466"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0.85</a:t>
            </a:r>
            <a:endParaRPr lang="en-US" sz="2000" baseline="-25000" dirty="0">
              <a:solidFill>
                <a:schemeClr val="accent4">
                  <a:lumMod val="50000"/>
                </a:schemeClr>
              </a:solidFill>
              <a:latin typeface="Lucida Bright" panose="02040602050505020304" pitchFamily="18" charset="77"/>
            </a:endParaRPr>
          </a:p>
        </p:txBody>
      </p:sp>
      <p:sp>
        <p:nvSpPr>
          <p:cNvPr id="60" name="TextBox 59">
            <a:extLst>
              <a:ext uri="{FF2B5EF4-FFF2-40B4-BE49-F238E27FC236}">
                <a16:creationId xmlns:a16="http://schemas.microsoft.com/office/drawing/2014/main" id="{7D9C34DC-A704-6247-8732-CE41098644C7}"/>
              </a:ext>
            </a:extLst>
          </p:cNvPr>
          <p:cNvSpPr txBox="1"/>
          <p:nvPr/>
        </p:nvSpPr>
        <p:spPr>
          <a:xfrm>
            <a:off x="4312056" y="5850372"/>
            <a:ext cx="718466"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0.48</a:t>
            </a:r>
            <a:endParaRPr lang="en-US" sz="2000" baseline="-25000" dirty="0">
              <a:solidFill>
                <a:schemeClr val="accent4">
                  <a:lumMod val="50000"/>
                </a:schemeClr>
              </a:solidFill>
              <a:latin typeface="Lucida Bright" panose="02040602050505020304" pitchFamily="18" charset="77"/>
            </a:endParaRPr>
          </a:p>
        </p:txBody>
      </p:sp>
      <p:sp>
        <p:nvSpPr>
          <p:cNvPr id="61" name="TextBox 60">
            <a:extLst>
              <a:ext uri="{FF2B5EF4-FFF2-40B4-BE49-F238E27FC236}">
                <a16:creationId xmlns:a16="http://schemas.microsoft.com/office/drawing/2014/main" id="{B92A9B77-E56A-1642-8EE4-5728A8762A32}"/>
              </a:ext>
            </a:extLst>
          </p:cNvPr>
          <p:cNvSpPr txBox="1"/>
          <p:nvPr/>
        </p:nvSpPr>
        <p:spPr>
          <a:xfrm>
            <a:off x="3446319" y="5765720"/>
            <a:ext cx="295274" cy="523220"/>
          </a:xfrm>
          <a:prstGeom prst="rect">
            <a:avLst/>
          </a:prstGeom>
          <a:noFill/>
        </p:spPr>
        <p:txBody>
          <a:bodyPr wrap="none" rtlCol="0">
            <a:spAutoFit/>
          </a:bodyPr>
          <a:lstStyle/>
          <a:p>
            <a:r>
              <a:rPr lang="en-US" sz="2800" dirty="0"/>
              <a:t>[</a:t>
            </a:r>
          </a:p>
        </p:txBody>
      </p:sp>
      <p:sp>
        <p:nvSpPr>
          <p:cNvPr id="62" name="TextBox 61">
            <a:extLst>
              <a:ext uri="{FF2B5EF4-FFF2-40B4-BE49-F238E27FC236}">
                <a16:creationId xmlns:a16="http://schemas.microsoft.com/office/drawing/2014/main" id="{A2E6433D-9FD5-9045-AA2A-CC87125228A2}"/>
              </a:ext>
            </a:extLst>
          </p:cNvPr>
          <p:cNvSpPr txBox="1"/>
          <p:nvPr/>
        </p:nvSpPr>
        <p:spPr>
          <a:xfrm>
            <a:off x="4901341" y="5765720"/>
            <a:ext cx="295274" cy="523220"/>
          </a:xfrm>
          <a:prstGeom prst="rect">
            <a:avLst/>
          </a:prstGeom>
          <a:noFill/>
        </p:spPr>
        <p:txBody>
          <a:bodyPr wrap="none" rtlCol="0">
            <a:spAutoFit/>
          </a:bodyPr>
          <a:lstStyle/>
          <a:p>
            <a:r>
              <a:rPr lang="en-US" sz="2800" dirty="0"/>
              <a:t>]</a:t>
            </a:r>
          </a:p>
        </p:txBody>
      </p:sp>
      <p:sp>
        <p:nvSpPr>
          <p:cNvPr id="18" name="TextBox 17">
            <a:extLst>
              <a:ext uri="{FF2B5EF4-FFF2-40B4-BE49-F238E27FC236}">
                <a16:creationId xmlns:a16="http://schemas.microsoft.com/office/drawing/2014/main" id="{595B9395-C661-894F-A53D-E839444C8379}"/>
              </a:ext>
            </a:extLst>
          </p:cNvPr>
          <p:cNvSpPr txBox="1"/>
          <p:nvPr/>
        </p:nvSpPr>
        <p:spPr>
          <a:xfrm>
            <a:off x="2995620" y="5765720"/>
            <a:ext cx="364202" cy="523220"/>
          </a:xfrm>
          <a:prstGeom prst="rect">
            <a:avLst/>
          </a:prstGeom>
          <a:noFill/>
        </p:spPr>
        <p:txBody>
          <a:bodyPr wrap="none" rtlCol="0">
            <a:spAutoFit/>
          </a:bodyPr>
          <a:lstStyle/>
          <a:p>
            <a:r>
              <a:rPr lang="en-US" sz="2800" dirty="0"/>
              <a:t>=</a:t>
            </a:r>
          </a:p>
        </p:txBody>
      </p:sp>
      <p:sp>
        <p:nvSpPr>
          <p:cNvPr id="63" name="TextBox 62">
            <a:extLst>
              <a:ext uri="{FF2B5EF4-FFF2-40B4-BE49-F238E27FC236}">
                <a16:creationId xmlns:a16="http://schemas.microsoft.com/office/drawing/2014/main" id="{C31B1990-943C-B34B-A3D3-14CDE17FF2BB}"/>
              </a:ext>
            </a:extLst>
          </p:cNvPr>
          <p:cNvSpPr txBox="1"/>
          <p:nvPr/>
        </p:nvSpPr>
        <p:spPr>
          <a:xfrm>
            <a:off x="104690" y="4611458"/>
            <a:ext cx="5836023" cy="523220"/>
          </a:xfrm>
          <a:prstGeom prst="rect">
            <a:avLst/>
          </a:prstGeom>
          <a:noFill/>
        </p:spPr>
        <p:txBody>
          <a:bodyPr wrap="square" rtlCol="0">
            <a:spAutoFit/>
          </a:bodyPr>
          <a:lstStyle/>
          <a:p>
            <a:r>
              <a:rPr lang="en-US" sz="2800" dirty="0"/>
              <a:t>Forward propagation:</a:t>
            </a:r>
          </a:p>
        </p:txBody>
      </p:sp>
    </p:spTree>
    <p:extLst>
      <p:ext uri="{BB962C8B-B14F-4D97-AF65-F5344CB8AC3E}">
        <p14:creationId xmlns:p14="http://schemas.microsoft.com/office/powerpoint/2010/main" val="47780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56" grpId="0"/>
      <p:bldP spid="14" grpId="0"/>
      <p:bldP spid="57" grpId="0"/>
      <p:bldP spid="17" grpId="0" animBg="1"/>
      <p:bldP spid="58" grpId="0" animBg="1"/>
      <p:bldP spid="59" grpId="0"/>
      <p:bldP spid="60" grpId="0"/>
      <p:bldP spid="61" grpId="0"/>
      <p:bldP spid="62" grpId="0"/>
      <p:bldP spid="18" grpId="0"/>
      <p:bldP spid="6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48283" y="1137491"/>
            <a:ext cx="441146" cy="584775"/>
          </a:xfrm>
          <a:prstGeom prst="rect">
            <a:avLst/>
          </a:prstGeom>
          <a:noFill/>
        </p:spPr>
        <p:txBody>
          <a:bodyPr wrap="none" rtlCol="0">
            <a:spAutoFit/>
          </a:bodyPr>
          <a:lstStyle/>
          <a:p>
            <a:r>
              <a:rPr lang="en-US" sz="3200" b="1" dirty="0">
                <a:latin typeface="Lucida Bright" panose="02040602050505020304" pitchFamily="18" charset="77"/>
              </a:rPr>
              <a:t>2</a:t>
            </a:r>
            <a:endParaRPr lang="en-US" sz="3200" b="1" baseline="-25000" dirty="0">
              <a:latin typeface="Lucida Bright" panose="02040602050505020304" pitchFamily="18" charset="77"/>
            </a:endParaRPr>
          </a:p>
        </p:txBody>
      </p:sp>
      <p:sp>
        <p:nvSpPr>
          <p:cNvPr id="41" name="TextBox 40">
            <a:extLst>
              <a:ext uri="{FF2B5EF4-FFF2-40B4-BE49-F238E27FC236}">
                <a16:creationId xmlns:a16="http://schemas.microsoft.com/office/drawing/2014/main" id="{71A2C6CA-1163-6540-B7BB-2BD4EB8662A5}"/>
              </a:ext>
            </a:extLst>
          </p:cNvPr>
          <p:cNvSpPr txBox="1"/>
          <p:nvPr/>
        </p:nvSpPr>
        <p:spPr>
          <a:xfrm>
            <a:off x="1248283" y="3536418"/>
            <a:ext cx="441146" cy="584775"/>
          </a:xfrm>
          <a:prstGeom prst="rect">
            <a:avLst/>
          </a:prstGeom>
          <a:noFill/>
        </p:spPr>
        <p:txBody>
          <a:bodyPr wrap="none" rtlCol="0">
            <a:spAutoFit/>
          </a:bodyPr>
          <a:lstStyle>
            <a:defPPr>
              <a:defRPr lang="en-US"/>
            </a:defPPr>
            <a:lvl1pPr>
              <a:defRPr sz="3200" b="1">
                <a:latin typeface="Lucida Bright" panose="02040602050505020304" pitchFamily="18" charset="77"/>
              </a:defRPr>
            </a:lvl1pPr>
          </a:lstStyle>
          <a:p>
            <a:r>
              <a:rPr lang="en-US" dirty="0"/>
              <a:t>3</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777105" y="1213429"/>
            <a:ext cx="718466" cy="400110"/>
          </a:xfrm>
          <a:prstGeom prst="rect">
            <a:avLst/>
          </a:prstGeom>
          <a:noFill/>
        </p:spPr>
        <p:txBody>
          <a:bodyPr wrap="none" rtlCol="0">
            <a:spAutoFit/>
          </a:bodyPr>
          <a:lstStyle/>
          <a:p>
            <a:r>
              <a:rPr lang="en-US" sz="2000" dirty="0">
                <a:latin typeface="Lucida Bright" panose="02040602050505020304" pitchFamily="18" charset="77"/>
              </a:rPr>
              <a:t>0.11</a:t>
            </a:r>
            <a:endParaRPr lang="en-US" sz="2000" baseline="-25000" dirty="0">
              <a:latin typeface="Lucida Bright" panose="02040602050505020304" pitchFamily="18" charset="77"/>
            </a:endParaRPr>
          </a:p>
        </p:txBody>
      </p:sp>
      <p:sp>
        <p:nvSpPr>
          <p:cNvPr id="49" name="TextBox 48">
            <a:extLst>
              <a:ext uri="{FF2B5EF4-FFF2-40B4-BE49-F238E27FC236}">
                <a16:creationId xmlns:a16="http://schemas.microsoft.com/office/drawing/2014/main" id="{8533B4F2-3255-6446-AE8A-93A25CD13C56}"/>
              </a:ext>
            </a:extLst>
          </p:cNvPr>
          <p:cNvSpPr txBox="1"/>
          <p:nvPr/>
        </p:nvSpPr>
        <p:spPr>
          <a:xfrm>
            <a:off x="3710390" y="1134584"/>
            <a:ext cx="933269" cy="523220"/>
          </a:xfrm>
          <a:prstGeom prst="rect">
            <a:avLst/>
          </a:prstGeom>
          <a:noFill/>
        </p:spPr>
        <p:txBody>
          <a:bodyPr wrap="none" rtlCol="0">
            <a:spAutoFit/>
          </a:bodyPr>
          <a:lstStyle/>
          <a:p>
            <a:r>
              <a:rPr lang="en-US" sz="2800" dirty="0">
                <a:latin typeface="Lucida Bright" panose="02040602050505020304" pitchFamily="18" charset="77"/>
              </a:rPr>
              <a:t>0.85</a:t>
            </a:r>
            <a:endParaRPr lang="en-US" sz="2800" baseline="-25000" dirty="0">
              <a:latin typeface="Lucida Bright" panose="02040602050505020304" pitchFamily="18" charset="77"/>
            </a:endParaRPr>
          </a:p>
        </p:txBody>
      </p:sp>
      <p:sp>
        <p:nvSpPr>
          <p:cNvPr id="37" name="TextBox 36">
            <a:extLst>
              <a:ext uri="{FF2B5EF4-FFF2-40B4-BE49-F238E27FC236}">
                <a16:creationId xmlns:a16="http://schemas.microsoft.com/office/drawing/2014/main" id="{3A3A949F-BBD9-1741-BABE-F7248647E18F}"/>
              </a:ext>
            </a:extLst>
          </p:cNvPr>
          <p:cNvSpPr txBox="1"/>
          <p:nvPr/>
        </p:nvSpPr>
        <p:spPr>
          <a:xfrm>
            <a:off x="6351286" y="3388936"/>
            <a:ext cx="5836023" cy="523220"/>
          </a:xfrm>
          <a:prstGeom prst="rect">
            <a:avLst/>
          </a:prstGeom>
          <a:noFill/>
        </p:spPr>
        <p:txBody>
          <a:bodyPr wrap="square" rtlCol="0">
            <a:spAutoFit/>
          </a:bodyPr>
          <a:lstStyle/>
          <a:p>
            <a:r>
              <a:rPr lang="en-US" sz="2800" dirty="0"/>
              <a:t>Actual output = 1</a:t>
            </a:r>
          </a:p>
        </p:txBody>
      </p:sp>
      <p:sp>
        <p:nvSpPr>
          <p:cNvPr id="32" name="TextBox 31">
            <a:extLst>
              <a:ext uri="{FF2B5EF4-FFF2-40B4-BE49-F238E27FC236}">
                <a16:creationId xmlns:a16="http://schemas.microsoft.com/office/drawing/2014/main" id="{49E0334A-7839-904A-8EFF-594EE1A73CB8}"/>
              </a:ext>
            </a:extLst>
          </p:cNvPr>
          <p:cNvSpPr txBox="1"/>
          <p:nvPr/>
        </p:nvSpPr>
        <p:spPr>
          <a:xfrm>
            <a:off x="1183347" y="181550"/>
            <a:ext cx="5836023" cy="523220"/>
          </a:xfrm>
          <a:prstGeom prst="rect">
            <a:avLst/>
          </a:prstGeom>
          <a:noFill/>
        </p:spPr>
        <p:txBody>
          <a:bodyPr wrap="square" rtlCol="0">
            <a:spAutoFit/>
          </a:bodyPr>
          <a:lstStyle/>
          <a:p>
            <a:r>
              <a:rPr lang="en-US" sz="2800" dirty="0"/>
              <a:t>Start with random parameters</a:t>
            </a:r>
          </a:p>
        </p:txBody>
      </p:sp>
      <p:sp>
        <p:nvSpPr>
          <p:cNvPr id="33" name="TextBox 32">
            <a:extLst>
              <a:ext uri="{FF2B5EF4-FFF2-40B4-BE49-F238E27FC236}">
                <a16:creationId xmlns:a16="http://schemas.microsoft.com/office/drawing/2014/main" id="{D7D97844-1EE3-F44B-9D4A-4033C67CD8A0}"/>
              </a:ext>
            </a:extLst>
          </p:cNvPr>
          <p:cNvSpPr txBox="1"/>
          <p:nvPr/>
        </p:nvSpPr>
        <p:spPr>
          <a:xfrm>
            <a:off x="3022702" y="2010618"/>
            <a:ext cx="718466" cy="400110"/>
          </a:xfrm>
          <a:prstGeom prst="rect">
            <a:avLst/>
          </a:prstGeom>
          <a:noFill/>
        </p:spPr>
        <p:txBody>
          <a:bodyPr wrap="none" rtlCol="0">
            <a:spAutoFit/>
          </a:bodyPr>
          <a:lstStyle/>
          <a:p>
            <a:r>
              <a:rPr lang="en-US" sz="2000" dirty="0">
                <a:latin typeface="Lucida Bright" panose="02040602050505020304" pitchFamily="18" charset="77"/>
              </a:rPr>
              <a:t>0.21</a:t>
            </a:r>
            <a:endParaRPr lang="en-US" sz="2000" baseline="-25000" dirty="0">
              <a:latin typeface="Lucida Bright" panose="02040602050505020304" pitchFamily="18" charset="77"/>
            </a:endParaRPr>
          </a:p>
        </p:txBody>
      </p:sp>
      <p:sp>
        <p:nvSpPr>
          <p:cNvPr id="34" name="TextBox 33">
            <a:extLst>
              <a:ext uri="{FF2B5EF4-FFF2-40B4-BE49-F238E27FC236}">
                <a16:creationId xmlns:a16="http://schemas.microsoft.com/office/drawing/2014/main" id="{DA9314A1-C50E-C94B-82EA-D16C0365EC37}"/>
              </a:ext>
            </a:extLst>
          </p:cNvPr>
          <p:cNvSpPr txBox="1"/>
          <p:nvPr/>
        </p:nvSpPr>
        <p:spPr>
          <a:xfrm>
            <a:off x="2955467" y="2836722"/>
            <a:ext cx="718466" cy="400110"/>
          </a:xfrm>
          <a:prstGeom prst="rect">
            <a:avLst/>
          </a:prstGeom>
          <a:noFill/>
        </p:spPr>
        <p:txBody>
          <a:bodyPr wrap="none" rtlCol="0">
            <a:spAutoFit/>
          </a:bodyPr>
          <a:lstStyle/>
          <a:p>
            <a:r>
              <a:rPr lang="en-US" sz="2000" dirty="0">
                <a:latin typeface="Lucida Bright" panose="02040602050505020304" pitchFamily="18" charset="77"/>
              </a:rPr>
              <a:t>0.12</a:t>
            </a:r>
            <a:endParaRPr lang="en-US" sz="2000" baseline="-25000" dirty="0">
              <a:latin typeface="Lucida Bright" panose="02040602050505020304" pitchFamily="18" charset="77"/>
            </a:endParaRPr>
          </a:p>
        </p:txBody>
      </p:sp>
      <p:sp>
        <p:nvSpPr>
          <p:cNvPr id="36" name="TextBox 35">
            <a:extLst>
              <a:ext uri="{FF2B5EF4-FFF2-40B4-BE49-F238E27FC236}">
                <a16:creationId xmlns:a16="http://schemas.microsoft.com/office/drawing/2014/main" id="{F1D281FA-FE29-2E48-BA7C-A4B10B7EBF2A}"/>
              </a:ext>
            </a:extLst>
          </p:cNvPr>
          <p:cNvSpPr txBox="1"/>
          <p:nvPr/>
        </p:nvSpPr>
        <p:spPr>
          <a:xfrm>
            <a:off x="2763658" y="3691829"/>
            <a:ext cx="718466" cy="400110"/>
          </a:xfrm>
          <a:prstGeom prst="rect">
            <a:avLst/>
          </a:prstGeom>
          <a:noFill/>
        </p:spPr>
        <p:txBody>
          <a:bodyPr wrap="none" rtlCol="0">
            <a:spAutoFit/>
          </a:bodyPr>
          <a:lstStyle/>
          <a:p>
            <a:r>
              <a:rPr lang="en-US" sz="2000" dirty="0">
                <a:latin typeface="Lucida Bright" panose="02040602050505020304" pitchFamily="18" charset="77"/>
              </a:rPr>
              <a:t>0.08</a:t>
            </a:r>
            <a:endParaRPr lang="en-US" sz="2000" baseline="-25000" dirty="0">
              <a:latin typeface="Lucida Bright" panose="02040602050505020304" pitchFamily="18" charset="77"/>
            </a:endParaRPr>
          </a:p>
        </p:txBody>
      </p:sp>
      <p:sp>
        <p:nvSpPr>
          <p:cNvPr id="38" name="TextBox 37">
            <a:extLst>
              <a:ext uri="{FF2B5EF4-FFF2-40B4-BE49-F238E27FC236}">
                <a16:creationId xmlns:a16="http://schemas.microsoft.com/office/drawing/2014/main" id="{111217BB-1823-D447-AC86-C9E5E058369B}"/>
              </a:ext>
            </a:extLst>
          </p:cNvPr>
          <p:cNvSpPr txBox="1"/>
          <p:nvPr/>
        </p:nvSpPr>
        <p:spPr>
          <a:xfrm>
            <a:off x="5122911" y="3037343"/>
            <a:ext cx="718466" cy="400110"/>
          </a:xfrm>
          <a:prstGeom prst="rect">
            <a:avLst/>
          </a:prstGeom>
          <a:noFill/>
        </p:spPr>
        <p:txBody>
          <a:bodyPr wrap="none" rtlCol="0">
            <a:spAutoFit/>
          </a:bodyPr>
          <a:lstStyle/>
          <a:p>
            <a:r>
              <a:rPr lang="en-US" sz="2000" dirty="0">
                <a:latin typeface="Lucida Bright" panose="02040602050505020304" pitchFamily="18" charset="77"/>
              </a:rPr>
              <a:t>0.15</a:t>
            </a:r>
            <a:endParaRPr lang="en-US" sz="2000" baseline="-25000" dirty="0">
              <a:latin typeface="Lucida Bright" panose="02040602050505020304" pitchFamily="18" charset="77"/>
            </a:endParaRPr>
          </a:p>
        </p:txBody>
      </p:sp>
      <p:sp>
        <p:nvSpPr>
          <p:cNvPr id="39" name="TextBox 38">
            <a:extLst>
              <a:ext uri="{FF2B5EF4-FFF2-40B4-BE49-F238E27FC236}">
                <a16:creationId xmlns:a16="http://schemas.microsoft.com/office/drawing/2014/main" id="{56AFF561-1957-A14A-A130-E8AB5248E116}"/>
              </a:ext>
            </a:extLst>
          </p:cNvPr>
          <p:cNvSpPr txBox="1"/>
          <p:nvPr/>
        </p:nvSpPr>
        <p:spPr>
          <a:xfrm>
            <a:off x="5087685" y="1920953"/>
            <a:ext cx="718466" cy="400110"/>
          </a:xfrm>
          <a:prstGeom prst="rect">
            <a:avLst/>
          </a:prstGeom>
          <a:noFill/>
        </p:spPr>
        <p:txBody>
          <a:bodyPr wrap="none" rtlCol="0">
            <a:spAutoFit/>
          </a:bodyPr>
          <a:lstStyle/>
          <a:p>
            <a:r>
              <a:rPr lang="en-US" sz="2000" dirty="0">
                <a:latin typeface="Lucida Bright" panose="02040602050505020304" pitchFamily="18" charset="77"/>
              </a:rPr>
              <a:t>0.14</a:t>
            </a:r>
            <a:endParaRPr lang="en-US" sz="2000" baseline="-25000" dirty="0">
              <a:latin typeface="Lucida Bright" panose="02040602050505020304" pitchFamily="18" charset="77"/>
            </a:endParaRPr>
          </a:p>
        </p:txBody>
      </p:sp>
      <p:sp>
        <p:nvSpPr>
          <p:cNvPr id="51" name="TextBox 50">
            <a:extLst>
              <a:ext uri="{FF2B5EF4-FFF2-40B4-BE49-F238E27FC236}">
                <a16:creationId xmlns:a16="http://schemas.microsoft.com/office/drawing/2014/main" id="{A75BF337-7B37-CA42-BF11-8EC678A1046F}"/>
              </a:ext>
            </a:extLst>
          </p:cNvPr>
          <p:cNvSpPr txBox="1"/>
          <p:nvPr/>
        </p:nvSpPr>
        <p:spPr>
          <a:xfrm>
            <a:off x="1248283" y="5609173"/>
            <a:ext cx="718466" cy="400110"/>
          </a:xfrm>
          <a:prstGeom prst="rect">
            <a:avLst/>
          </a:prstGeom>
          <a:noFill/>
        </p:spPr>
        <p:txBody>
          <a:bodyPr wrap="none" rtlCol="0">
            <a:spAutoFit/>
          </a:bodyPr>
          <a:lstStyle/>
          <a:p>
            <a:r>
              <a:rPr lang="en-US" sz="2000" dirty="0">
                <a:solidFill>
                  <a:schemeClr val="accent1">
                    <a:lumMod val="75000"/>
                  </a:schemeClr>
                </a:solidFill>
                <a:latin typeface="Lucida Bright" panose="02040602050505020304" pitchFamily="18" charset="77"/>
              </a:rPr>
              <a:t>0.11</a:t>
            </a:r>
            <a:endParaRPr lang="en-US" sz="2000" baseline="-25000" dirty="0">
              <a:solidFill>
                <a:schemeClr val="accent1">
                  <a:lumMod val="75000"/>
                </a:schemeClr>
              </a:solidFill>
              <a:latin typeface="Lucida Bright" panose="02040602050505020304" pitchFamily="18" charset="77"/>
            </a:endParaRPr>
          </a:p>
        </p:txBody>
      </p:sp>
      <p:sp>
        <p:nvSpPr>
          <p:cNvPr id="52" name="TextBox 51">
            <a:extLst>
              <a:ext uri="{FF2B5EF4-FFF2-40B4-BE49-F238E27FC236}">
                <a16:creationId xmlns:a16="http://schemas.microsoft.com/office/drawing/2014/main" id="{952D2EB3-274B-2645-AF84-AE1B85878E05}"/>
              </a:ext>
            </a:extLst>
          </p:cNvPr>
          <p:cNvSpPr txBox="1"/>
          <p:nvPr/>
        </p:nvSpPr>
        <p:spPr>
          <a:xfrm>
            <a:off x="1248283" y="6182211"/>
            <a:ext cx="718466" cy="400110"/>
          </a:xfrm>
          <a:prstGeom prst="rect">
            <a:avLst/>
          </a:prstGeom>
          <a:noFill/>
        </p:spPr>
        <p:txBody>
          <a:bodyPr wrap="none" rtlCol="0">
            <a:spAutoFit/>
          </a:bodyPr>
          <a:lstStyle/>
          <a:p>
            <a:r>
              <a:rPr lang="en-US" sz="2000" dirty="0">
                <a:solidFill>
                  <a:schemeClr val="accent1">
                    <a:lumMod val="75000"/>
                  </a:schemeClr>
                </a:solidFill>
                <a:latin typeface="Lucida Bright" panose="02040602050505020304" pitchFamily="18" charset="77"/>
              </a:rPr>
              <a:t>0.21</a:t>
            </a:r>
            <a:endParaRPr lang="en-US" sz="2000" baseline="-25000" dirty="0">
              <a:solidFill>
                <a:schemeClr val="accent1">
                  <a:lumMod val="75000"/>
                </a:schemeClr>
              </a:solidFill>
              <a:latin typeface="Lucida Bright" panose="02040602050505020304" pitchFamily="18" charset="77"/>
            </a:endParaRPr>
          </a:p>
        </p:txBody>
      </p:sp>
      <p:sp>
        <p:nvSpPr>
          <p:cNvPr id="53" name="TextBox 52">
            <a:extLst>
              <a:ext uri="{FF2B5EF4-FFF2-40B4-BE49-F238E27FC236}">
                <a16:creationId xmlns:a16="http://schemas.microsoft.com/office/drawing/2014/main" id="{E9F7265B-ECCB-D244-9D00-4EFBA8D0774A}"/>
              </a:ext>
            </a:extLst>
          </p:cNvPr>
          <p:cNvSpPr txBox="1"/>
          <p:nvPr/>
        </p:nvSpPr>
        <p:spPr>
          <a:xfrm>
            <a:off x="2068106" y="5609173"/>
            <a:ext cx="718466" cy="400110"/>
          </a:xfrm>
          <a:prstGeom prst="rect">
            <a:avLst/>
          </a:prstGeom>
          <a:noFill/>
        </p:spPr>
        <p:txBody>
          <a:bodyPr wrap="none" rtlCol="0">
            <a:spAutoFit/>
          </a:bodyPr>
          <a:lstStyle/>
          <a:p>
            <a:r>
              <a:rPr lang="en-US" sz="2000" dirty="0">
                <a:solidFill>
                  <a:schemeClr val="accent2">
                    <a:lumMod val="75000"/>
                  </a:schemeClr>
                </a:solidFill>
                <a:latin typeface="Lucida Bright" panose="02040602050505020304" pitchFamily="18" charset="77"/>
              </a:rPr>
              <a:t>0.12</a:t>
            </a:r>
            <a:endParaRPr lang="en-US" sz="2000" baseline="-25000" dirty="0">
              <a:solidFill>
                <a:schemeClr val="accent2">
                  <a:lumMod val="75000"/>
                </a:schemeClr>
              </a:solidFill>
              <a:latin typeface="Lucida Bright" panose="02040602050505020304" pitchFamily="18" charset="77"/>
            </a:endParaRPr>
          </a:p>
        </p:txBody>
      </p:sp>
      <p:sp>
        <p:nvSpPr>
          <p:cNvPr id="54" name="TextBox 53">
            <a:extLst>
              <a:ext uri="{FF2B5EF4-FFF2-40B4-BE49-F238E27FC236}">
                <a16:creationId xmlns:a16="http://schemas.microsoft.com/office/drawing/2014/main" id="{06E4FA87-F3D4-424C-A412-E07E88E55C10}"/>
              </a:ext>
            </a:extLst>
          </p:cNvPr>
          <p:cNvSpPr txBox="1"/>
          <p:nvPr/>
        </p:nvSpPr>
        <p:spPr>
          <a:xfrm>
            <a:off x="2068106" y="6182211"/>
            <a:ext cx="718466" cy="400110"/>
          </a:xfrm>
          <a:prstGeom prst="rect">
            <a:avLst/>
          </a:prstGeom>
          <a:noFill/>
        </p:spPr>
        <p:txBody>
          <a:bodyPr wrap="none" rtlCol="0">
            <a:spAutoFit/>
          </a:bodyPr>
          <a:lstStyle/>
          <a:p>
            <a:r>
              <a:rPr lang="en-US" sz="2000" dirty="0">
                <a:solidFill>
                  <a:schemeClr val="accent2">
                    <a:lumMod val="75000"/>
                  </a:schemeClr>
                </a:solidFill>
                <a:latin typeface="Lucida Bright" panose="02040602050505020304" pitchFamily="18" charset="77"/>
              </a:rPr>
              <a:t>0.08</a:t>
            </a:r>
            <a:endParaRPr lang="en-US" sz="2000" baseline="-25000" dirty="0">
              <a:solidFill>
                <a:schemeClr val="accent2">
                  <a:lumMod val="75000"/>
                </a:schemeClr>
              </a:solidFill>
              <a:latin typeface="Lucida Bright" panose="02040602050505020304" pitchFamily="18" charset="77"/>
            </a:endParaRPr>
          </a:p>
        </p:txBody>
      </p:sp>
      <p:sp>
        <p:nvSpPr>
          <p:cNvPr id="55" name="TextBox 54">
            <a:extLst>
              <a:ext uri="{FF2B5EF4-FFF2-40B4-BE49-F238E27FC236}">
                <a16:creationId xmlns:a16="http://schemas.microsoft.com/office/drawing/2014/main" id="{48C3B9E2-DA2B-424A-8324-7644C7D8A235}"/>
              </a:ext>
            </a:extLst>
          </p:cNvPr>
          <p:cNvSpPr txBox="1"/>
          <p:nvPr/>
        </p:nvSpPr>
        <p:spPr>
          <a:xfrm>
            <a:off x="238675" y="5850372"/>
            <a:ext cx="340158"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2</a:t>
            </a:r>
            <a:endParaRPr lang="en-US" sz="2000" baseline="-25000" dirty="0">
              <a:solidFill>
                <a:schemeClr val="accent4">
                  <a:lumMod val="50000"/>
                </a:schemeClr>
              </a:solidFill>
              <a:latin typeface="Lucida Bright" panose="02040602050505020304" pitchFamily="18" charset="77"/>
            </a:endParaRPr>
          </a:p>
        </p:txBody>
      </p:sp>
      <p:sp>
        <p:nvSpPr>
          <p:cNvPr id="56" name="TextBox 55">
            <a:extLst>
              <a:ext uri="{FF2B5EF4-FFF2-40B4-BE49-F238E27FC236}">
                <a16:creationId xmlns:a16="http://schemas.microsoft.com/office/drawing/2014/main" id="{66844CFF-825A-6A43-BF29-3A2BF395356E}"/>
              </a:ext>
            </a:extLst>
          </p:cNvPr>
          <p:cNvSpPr txBox="1"/>
          <p:nvPr/>
        </p:nvSpPr>
        <p:spPr>
          <a:xfrm>
            <a:off x="667586" y="5855881"/>
            <a:ext cx="340158"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3</a:t>
            </a:r>
            <a:endParaRPr lang="en-US" sz="2000" baseline="-25000" dirty="0">
              <a:solidFill>
                <a:schemeClr val="accent4">
                  <a:lumMod val="50000"/>
                </a:schemeClr>
              </a:solidFill>
              <a:latin typeface="Lucida Bright" panose="02040602050505020304" pitchFamily="18" charset="77"/>
            </a:endParaRPr>
          </a:p>
        </p:txBody>
      </p:sp>
      <p:sp>
        <p:nvSpPr>
          <p:cNvPr id="14" name="TextBox 13">
            <a:extLst>
              <a:ext uri="{FF2B5EF4-FFF2-40B4-BE49-F238E27FC236}">
                <a16:creationId xmlns:a16="http://schemas.microsoft.com/office/drawing/2014/main" id="{E15E945E-7CE9-C34D-8815-5C78A7060B2A}"/>
              </a:ext>
            </a:extLst>
          </p:cNvPr>
          <p:cNvSpPr txBox="1"/>
          <p:nvPr/>
        </p:nvSpPr>
        <p:spPr>
          <a:xfrm>
            <a:off x="53813" y="5765720"/>
            <a:ext cx="295274" cy="523220"/>
          </a:xfrm>
          <a:prstGeom prst="rect">
            <a:avLst/>
          </a:prstGeom>
          <a:noFill/>
        </p:spPr>
        <p:txBody>
          <a:bodyPr wrap="none" rtlCol="0">
            <a:spAutoFit/>
          </a:bodyPr>
          <a:lstStyle/>
          <a:p>
            <a:r>
              <a:rPr lang="en-US" sz="2800" dirty="0"/>
              <a:t>[</a:t>
            </a:r>
          </a:p>
        </p:txBody>
      </p:sp>
      <p:sp>
        <p:nvSpPr>
          <p:cNvPr id="57" name="TextBox 56">
            <a:extLst>
              <a:ext uri="{FF2B5EF4-FFF2-40B4-BE49-F238E27FC236}">
                <a16:creationId xmlns:a16="http://schemas.microsoft.com/office/drawing/2014/main" id="{3EB76AC6-E444-FB4A-B302-04D12FD42BCB}"/>
              </a:ext>
            </a:extLst>
          </p:cNvPr>
          <p:cNvSpPr txBox="1"/>
          <p:nvPr/>
        </p:nvSpPr>
        <p:spPr>
          <a:xfrm>
            <a:off x="867544" y="5765720"/>
            <a:ext cx="295274" cy="523220"/>
          </a:xfrm>
          <a:prstGeom prst="rect">
            <a:avLst/>
          </a:prstGeom>
          <a:noFill/>
        </p:spPr>
        <p:txBody>
          <a:bodyPr wrap="none" rtlCol="0">
            <a:spAutoFit/>
          </a:bodyPr>
          <a:lstStyle/>
          <a:p>
            <a:r>
              <a:rPr lang="en-US" sz="2800" dirty="0"/>
              <a:t>]</a:t>
            </a:r>
          </a:p>
        </p:txBody>
      </p:sp>
      <p:sp>
        <p:nvSpPr>
          <p:cNvPr id="17" name="Left Bracket 16">
            <a:extLst>
              <a:ext uri="{FF2B5EF4-FFF2-40B4-BE49-F238E27FC236}">
                <a16:creationId xmlns:a16="http://schemas.microsoft.com/office/drawing/2014/main" id="{BA9EA897-3B89-1640-ADB0-A46E3AF4263C}"/>
              </a:ext>
            </a:extLst>
          </p:cNvPr>
          <p:cNvSpPr/>
          <p:nvPr/>
        </p:nvSpPr>
        <p:spPr>
          <a:xfrm>
            <a:off x="1220149" y="5609173"/>
            <a:ext cx="45719" cy="97314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Left Bracket 57">
            <a:extLst>
              <a:ext uri="{FF2B5EF4-FFF2-40B4-BE49-F238E27FC236}">
                <a16:creationId xmlns:a16="http://schemas.microsoft.com/office/drawing/2014/main" id="{F62C5943-17E0-4740-8AC4-2B5F55E28ED0}"/>
              </a:ext>
            </a:extLst>
          </p:cNvPr>
          <p:cNvSpPr/>
          <p:nvPr/>
        </p:nvSpPr>
        <p:spPr>
          <a:xfrm flipH="1">
            <a:off x="2757493" y="5622620"/>
            <a:ext cx="45719" cy="97314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59" name="TextBox 58">
            <a:extLst>
              <a:ext uri="{FF2B5EF4-FFF2-40B4-BE49-F238E27FC236}">
                <a16:creationId xmlns:a16="http://schemas.microsoft.com/office/drawing/2014/main" id="{C4CCE862-EF8D-ED4D-9A83-8B90FE6188DF}"/>
              </a:ext>
            </a:extLst>
          </p:cNvPr>
          <p:cNvSpPr txBox="1"/>
          <p:nvPr/>
        </p:nvSpPr>
        <p:spPr>
          <a:xfrm>
            <a:off x="3631181" y="5850372"/>
            <a:ext cx="718466"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0.85</a:t>
            </a:r>
            <a:endParaRPr lang="en-US" sz="2000" baseline="-25000" dirty="0">
              <a:solidFill>
                <a:schemeClr val="accent4">
                  <a:lumMod val="50000"/>
                </a:schemeClr>
              </a:solidFill>
              <a:latin typeface="Lucida Bright" panose="02040602050505020304" pitchFamily="18" charset="77"/>
            </a:endParaRPr>
          </a:p>
        </p:txBody>
      </p:sp>
      <p:sp>
        <p:nvSpPr>
          <p:cNvPr id="60" name="TextBox 59">
            <a:extLst>
              <a:ext uri="{FF2B5EF4-FFF2-40B4-BE49-F238E27FC236}">
                <a16:creationId xmlns:a16="http://schemas.microsoft.com/office/drawing/2014/main" id="{7D9C34DC-A704-6247-8732-CE41098644C7}"/>
              </a:ext>
            </a:extLst>
          </p:cNvPr>
          <p:cNvSpPr txBox="1"/>
          <p:nvPr/>
        </p:nvSpPr>
        <p:spPr>
          <a:xfrm>
            <a:off x="4312056" y="5850372"/>
            <a:ext cx="718466"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0.48</a:t>
            </a:r>
            <a:endParaRPr lang="en-US" sz="2000" baseline="-25000" dirty="0">
              <a:solidFill>
                <a:schemeClr val="accent4">
                  <a:lumMod val="50000"/>
                </a:schemeClr>
              </a:solidFill>
              <a:latin typeface="Lucida Bright" panose="02040602050505020304" pitchFamily="18" charset="77"/>
            </a:endParaRPr>
          </a:p>
        </p:txBody>
      </p:sp>
      <p:sp>
        <p:nvSpPr>
          <p:cNvPr id="61" name="TextBox 60">
            <a:extLst>
              <a:ext uri="{FF2B5EF4-FFF2-40B4-BE49-F238E27FC236}">
                <a16:creationId xmlns:a16="http://schemas.microsoft.com/office/drawing/2014/main" id="{B92A9B77-E56A-1642-8EE4-5728A8762A32}"/>
              </a:ext>
            </a:extLst>
          </p:cNvPr>
          <p:cNvSpPr txBox="1"/>
          <p:nvPr/>
        </p:nvSpPr>
        <p:spPr>
          <a:xfrm>
            <a:off x="3446319" y="5765720"/>
            <a:ext cx="295274" cy="523220"/>
          </a:xfrm>
          <a:prstGeom prst="rect">
            <a:avLst/>
          </a:prstGeom>
          <a:noFill/>
        </p:spPr>
        <p:txBody>
          <a:bodyPr wrap="none" rtlCol="0">
            <a:spAutoFit/>
          </a:bodyPr>
          <a:lstStyle/>
          <a:p>
            <a:r>
              <a:rPr lang="en-US" sz="2800" dirty="0"/>
              <a:t>[</a:t>
            </a:r>
          </a:p>
        </p:txBody>
      </p:sp>
      <p:sp>
        <p:nvSpPr>
          <p:cNvPr id="62" name="TextBox 61">
            <a:extLst>
              <a:ext uri="{FF2B5EF4-FFF2-40B4-BE49-F238E27FC236}">
                <a16:creationId xmlns:a16="http://schemas.microsoft.com/office/drawing/2014/main" id="{A2E6433D-9FD5-9045-AA2A-CC87125228A2}"/>
              </a:ext>
            </a:extLst>
          </p:cNvPr>
          <p:cNvSpPr txBox="1"/>
          <p:nvPr/>
        </p:nvSpPr>
        <p:spPr>
          <a:xfrm>
            <a:off x="4901341" y="5765720"/>
            <a:ext cx="295274" cy="523220"/>
          </a:xfrm>
          <a:prstGeom prst="rect">
            <a:avLst/>
          </a:prstGeom>
          <a:noFill/>
        </p:spPr>
        <p:txBody>
          <a:bodyPr wrap="none" rtlCol="0">
            <a:spAutoFit/>
          </a:bodyPr>
          <a:lstStyle/>
          <a:p>
            <a:r>
              <a:rPr lang="en-US" sz="2800" dirty="0"/>
              <a:t>]</a:t>
            </a:r>
          </a:p>
        </p:txBody>
      </p:sp>
      <p:sp>
        <p:nvSpPr>
          <p:cNvPr id="18" name="TextBox 17">
            <a:extLst>
              <a:ext uri="{FF2B5EF4-FFF2-40B4-BE49-F238E27FC236}">
                <a16:creationId xmlns:a16="http://schemas.microsoft.com/office/drawing/2014/main" id="{595B9395-C661-894F-A53D-E839444C8379}"/>
              </a:ext>
            </a:extLst>
          </p:cNvPr>
          <p:cNvSpPr txBox="1"/>
          <p:nvPr/>
        </p:nvSpPr>
        <p:spPr>
          <a:xfrm>
            <a:off x="2995620" y="5765720"/>
            <a:ext cx="364202" cy="523220"/>
          </a:xfrm>
          <a:prstGeom prst="rect">
            <a:avLst/>
          </a:prstGeom>
          <a:noFill/>
        </p:spPr>
        <p:txBody>
          <a:bodyPr wrap="none" rtlCol="0">
            <a:spAutoFit/>
          </a:bodyPr>
          <a:lstStyle/>
          <a:p>
            <a:r>
              <a:rPr lang="en-US" sz="2800" dirty="0"/>
              <a:t>=</a:t>
            </a:r>
          </a:p>
        </p:txBody>
      </p:sp>
      <p:sp>
        <p:nvSpPr>
          <p:cNvPr id="63" name="TextBox 62">
            <a:extLst>
              <a:ext uri="{FF2B5EF4-FFF2-40B4-BE49-F238E27FC236}">
                <a16:creationId xmlns:a16="http://schemas.microsoft.com/office/drawing/2014/main" id="{C31B1990-943C-B34B-A3D3-14CDE17FF2BB}"/>
              </a:ext>
            </a:extLst>
          </p:cNvPr>
          <p:cNvSpPr txBox="1"/>
          <p:nvPr/>
        </p:nvSpPr>
        <p:spPr>
          <a:xfrm>
            <a:off x="104690" y="4611458"/>
            <a:ext cx="5836023" cy="523220"/>
          </a:xfrm>
          <a:prstGeom prst="rect">
            <a:avLst/>
          </a:prstGeom>
          <a:noFill/>
        </p:spPr>
        <p:txBody>
          <a:bodyPr wrap="square" rtlCol="0">
            <a:spAutoFit/>
          </a:bodyPr>
          <a:lstStyle/>
          <a:p>
            <a:r>
              <a:rPr lang="en-US" sz="2800" dirty="0"/>
              <a:t>Forward propagation:</a:t>
            </a:r>
          </a:p>
        </p:txBody>
      </p:sp>
      <p:sp>
        <p:nvSpPr>
          <p:cNvPr id="48" name="TextBox 47">
            <a:extLst>
              <a:ext uri="{FF2B5EF4-FFF2-40B4-BE49-F238E27FC236}">
                <a16:creationId xmlns:a16="http://schemas.microsoft.com/office/drawing/2014/main" id="{80EE743E-9218-1F45-826B-1438B32325B8}"/>
              </a:ext>
            </a:extLst>
          </p:cNvPr>
          <p:cNvSpPr txBox="1"/>
          <p:nvPr/>
        </p:nvSpPr>
        <p:spPr>
          <a:xfrm>
            <a:off x="5230852" y="5565665"/>
            <a:ext cx="718466" cy="400110"/>
          </a:xfrm>
          <a:prstGeom prst="rect">
            <a:avLst/>
          </a:prstGeom>
          <a:noFill/>
        </p:spPr>
        <p:txBody>
          <a:bodyPr wrap="none" rtlCol="0">
            <a:spAutoFit/>
          </a:bodyPr>
          <a:lstStyle/>
          <a:p>
            <a:r>
              <a:rPr lang="en-US" sz="2000" dirty="0">
                <a:solidFill>
                  <a:schemeClr val="accent1">
                    <a:lumMod val="75000"/>
                  </a:schemeClr>
                </a:solidFill>
                <a:latin typeface="Lucida Bright" panose="02040602050505020304" pitchFamily="18" charset="77"/>
              </a:rPr>
              <a:t>0.14</a:t>
            </a:r>
            <a:endParaRPr lang="en-US" sz="2000" baseline="-25000" dirty="0">
              <a:solidFill>
                <a:schemeClr val="accent1">
                  <a:lumMod val="75000"/>
                </a:schemeClr>
              </a:solidFill>
              <a:latin typeface="Lucida Bright" panose="02040602050505020304" pitchFamily="18" charset="77"/>
            </a:endParaRPr>
          </a:p>
        </p:txBody>
      </p:sp>
      <p:sp>
        <p:nvSpPr>
          <p:cNvPr id="64" name="TextBox 63">
            <a:extLst>
              <a:ext uri="{FF2B5EF4-FFF2-40B4-BE49-F238E27FC236}">
                <a16:creationId xmlns:a16="http://schemas.microsoft.com/office/drawing/2014/main" id="{CC149E69-7024-834E-AFCB-34D77FC38952}"/>
              </a:ext>
            </a:extLst>
          </p:cNvPr>
          <p:cNvSpPr txBox="1"/>
          <p:nvPr/>
        </p:nvSpPr>
        <p:spPr>
          <a:xfrm>
            <a:off x="5230852" y="6138703"/>
            <a:ext cx="718466" cy="400110"/>
          </a:xfrm>
          <a:prstGeom prst="rect">
            <a:avLst/>
          </a:prstGeom>
          <a:noFill/>
        </p:spPr>
        <p:txBody>
          <a:bodyPr wrap="none" rtlCol="0">
            <a:spAutoFit/>
          </a:bodyPr>
          <a:lstStyle/>
          <a:p>
            <a:r>
              <a:rPr lang="en-US" sz="2000" dirty="0">
                <a:solidFill>
                  <a:schemeClr val="accent1">
                    <a:lumMod val="75000"/>
                  </a:schemeClr>
                </a:solidFill>
                <a:latin typeface="Lucida Bright" panose="02040602050505020304" pitchFamily="18" charset="77"/>
              </a:rPr>
              <a:t>0.15</a:t>
            </a:r>
            <a:endParaRPr lang="en-US" sz="2000" baseline="-25000" dirty="0">
              <a:solidFill>
                <a:schemeClr val="accent1">
                  <a:lumMod val="75000"/>
                </a:schemeClr>
              </a:solidFill>
              <a:latin typeface="Lucida Bright" panose="02040602050505020304" pitchFamily="18" charset="77"/>
            </a:endParaRPr>
          </a:p>
        </p:txBody>
      </p:sp>
      <p:sp>
        <p:nvSpPr>
          <p:cNvPr id="67" name="Left Bracket 66">
            <a:extLst>
              <a:ext uri="{FF2B5EF4-FFF2-40B4-BE49-F238E27FC236}">
                <a16:creationId xmlns:a16="http://schemas.microsoft.com/office/drawing/2014/main" id="{D7A49EAB-1AF8-E24F-910F-32CA131F261F}"/>
              </a:ext>
            </a:extLst>
          </p:cNvPr>
          <p:cNvSpPr/>
          <p:nvPr/>
        </p:nvSpPr>
        <p:spPr>
          <a:xfrm>
            <a:off x="5202718" y="5565665"/>
            <a:ext cx="45719" cy="97314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Left Bracket 67">
            <a:extLst>
              <a:ext uri="{FF2B5EF4-FFF2-40B4-BE49-F238E27FC236}">
                <a16:creationId xmlns:a16="http://schemas.microsoft.com/office/drawing/2014/main" id="{61716A8D-C00D-F84A-9B9C-3992B25702B9}"/>
              </a:ext>
            </a:extLst>
          </p:cNvPr>
          <p:cNvSpPr/>
          <p:nvPr/>
        </p:nvSpPr>
        <p:spPr>
          <a:xfrm flipH="1">
            <a:off x="5919795" y="5579112"/>
            <a:ext cx="45719" cy="97314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69" name="TextBox 68">
            <a:extLst>
              <a:ext uri="{FF2B5EF4-FFF2-40B4-BE49-F238E27FC236}">
                <a16:creationId xmlns:a16="http://schemas.microsoft.com/office/drawing/2014/main" id="{AEC76F4E-87DC-E942-8F01-6879A6E59421}"/>
              </a:ext>
            </a:extLst>
          </p:cNvPr>
          <p:cNvSpPr txBox="1"/>
          <p:nvPr/>
        </p:nvSpPr>
        <p:spPr>
          <a:xfrm>
            <a:off x="3668121" y="3544697"/>
            <a:ext cx="933269" cy="523220"/>
          </a:xfrm>
          <a:prstGeom prst="rect">
            <a:avLst/>
          </a:prstGeom>
          <a:noFill/>
        </p:spPr>
        <p:txBody>
          <a:bodyPr wrap="none" rtlCol="0">
            <a:spAutoFit/>
          </a:bodyPr>
          <a:lstStyle/>
          <a:p>
            <a:r>
              <a:rPr lang="en-US" sz="2800" dirty="0">
                <a:latin typeface="Lucida Bright" panose="02040602050505020304" pitchFamily="18" charset="77"/>
              </a:rPr>
              <a:t>0.48</a:t>
            </a:r>
            <a:endParaRPr lang="en-US" sz="2800" baseline="-25000" dirty="0">
              <a:latin typeface="Lucida Bright" panose="02040602050505020304" pitchFamily="18" charset="77"/>
            </a:endParaRPr>
          </a:p>
        </p:txBody>
      </p:sp>
      <p:sp>
        <p:nvSpPr>
          <p:cNvPr id="7" name="TextBox 6">
            <a:extLst>
              <a:ext uri="{FF2B5EF4-FFF2-40B4-BE49-F238E27FC236}">
                <a16:creationId xmlns:a16="http://schemas.microsoft.com/office/drawing/2014/main" id="{89B70D52-A081-BB49-89E3-16B7C0B1FB3D}"/>
              </a:ext>
            </a:extLst>
          </p:cNvPr>
          <p:cNvSpPr txBox="1"/>
          <p:nvPr/>
        </p:nvSpPr>
        <p:spPr>
          <a:xfrm>
            <a:off x="3701073" y="5447386"/>
            <a:ext cx="450764" cy="461665"/>
          </a:xfrm>
          <a:prstGeom prst="rect">
            <a:avLst/>
          </a:prstGeom>
          <a:noFill/>
        </p:spPr>
        <p:txBody>
          <a:bodyPr wrap="none" rtlCol="0">
            <a:spAutoFit/>
          </a:bodyPr>
          <a:lstStyle/>
          <a:p>
            <a:r>
              <a:rPr lang="en-US" sz="2400" dirty="0"/>
              <a:t>h</a:t>
            </a:r>
            <a:r>
              <a:rPr lang="en-US" sz="2400" baseline="-25000" dirty="0"/>
              <a:t>1</a:t>
            </a:r>
          </a:p>
        </p:txBody>
      </p:sp>
      <p:sp>
        <p:nvSpPr>
          <p:cNvPr id="70" name="TextBox 69">
            <a:extLst>
              <a:ext uri="{FF2B5EF4-FFF2-40B4-BE49-F238E27FC236}">
                <a16:creationId xmlns:a16="http://schemas.microsoft.com/office/drawing/2014/main" id="{B0413905-DC4A-F44D-801C-D8F8F0450C3A}"/>
              </a:ext>
            </a:extLst>
          </p:cNvPr>
          <p:cNvSpPr txBox="1"/>
          <p:nvPr/>
        </p:nvSpPr>
        <p:spPr>
          <a:xfrm>
            <a:off x="4512505" y="5462583"/>
            <a:ext cx="450764" cy="461665"/>
          </a:xfrm>
          <a:prstGeom prst="rect">
            <a:avLst/>
          </a:prstGeom>
          <a:noFill/>
        </p:spPr>
        <p:txBody>
          <a:bodyPr wrap="none" rtlCol="0">
            <a:spAutoFit/>
          </a:bodyPr>
          <a:lstStyle/>
          <a:p>
            <a:r>
              <a:rPr lang="en-US" sz="2400" dirty="0"/>
              <a:t>h</a:t>
            </a:r>
            <a:r>
              <a:rPr lang="en-US" sz="2400" baseline="-25000" dirty="0"/>
              <a:t>2</a:t>
            </a:r>
          </a:p>
        </p:txBody>
      </p:sp>
      <p:sp>
        <p:nvSpPr>
          <p:cNvPr id="71" name="TextBox 70">
            <a:extLst>
              <a:ext uri="{FF2B5EF4-FFF2-40B4-BE49-F238E27FC236}">
                <a16:creationId xmlns:a16="http://schemas.microsoft.com/office/drawing/2014/main" id="{22433ACA-945F-6440-BEFD-EED09986B1ED}"/>
              </a:ext>
            </a:extLst>
          </p:cNvPr>
          <p:cNvSpPr txBox="1"/>
          <p:nvPr/>
        </p:nvSpPr>
        <p:spPr>
          <a:xfrm>
            <a:off x="6141099" y="5729620"/>
            <a:ext cx="364202" cy="523220"/>
          </a:xfrm>
          <a:prstGeom prst="rect">
            <a:avLst/>
          </a:prstGeom>
          <a:noFill/>
        </p:spPr>
        <p:txBody>
          <a:bodyPr wrap="none" rtlCol="0">
            <a:spAutoFit/>
          </a:bodyPr>
          <a:lstStyle/>
          <a:p>
            <a:r>
              <a:rPr lang="en-US" sz="2800" dirty="0"/>
              <a:t>=</a:t>
            </a:r>
          </a:p>
        </p:txBody>
      </p:sp>
      <p:sp>
        <p:nvSpPr>
          <p:cNvPr id="72" name="TextBox 71">
            <a:extLst>
              <a:ext uri="{FF2B5EF4-FFF2-40B4-BE49-F238E27FC236}">
                <a16:creationId xmlns:a16="http://schemas.microsoft.com/office/drawing/2014/main" id="{4FE2BC19-BA96-F744-B0B1-79C7AB55E0FF}"/>
              </a:ext>
            </a:extLst>
          </p:cNvPr>
          <p:cNvSpPr txBox="1"/>
          <p:nvPr/>
        </p:nvSpPr>
        <p:spPr>
          <a:xfrm>
            <a:off x="7017569" y="5447386"/>
            <a:ext cx="492443" cy="461665"/>
          </a:xfrm>
          <a:prstGeom prst="rect">
            <a:avLst/>
          </a:prstGeom>
          <a:noFill/>
        </p:spPr>
        <p:txBody>
          <a:bodyPr wrap="none" rtlCol="0">
            <a:spAutoFit/>
          </a:bodyPr>
          <a:lstStyle/>
          <a:p>
            <a:r>
              <a:rPr lang="en-US" sz="2400" dirty="0"/>
              <a:t>O</a:t>
            </a:r>
            <a:r>
              <a:rPr lang="en-US" sz="2400" baseline="-25000" dirty="0"/>
              <a:t>1</a:t>
            </a:r>
          </a:p>
        </p:txBody>
      </p:sp>
      <p:sp>
        <p:nvSpPr>
          <p:cNvPr id="73" name="TextBox 72">
            <a:extLst>
              <a:ext uri="{FF2B5EF4-FFF2-40B4-BE49-F238E27FC236}">
                <a16:creationId xmlns:a16="http://schemas.microsoft.com/office/drawing/2014/main" id="{F4B88BFA-C3C8-2743-94A7-7E1370C7AAFC}"/>
              </a:ext>
            </a:extLst>
          </p:cNvPr>
          <p:cNvSpPr txBox="1"/>
          <p:nvPr/>
        </p:nvSpPr>
        <p:spPr>
          <a:xfrm>
            <a:off x="6873717" y="5796541"/>
            <a:ext cx="873957"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0.191</a:t>
            </a:r>
            <a:endParaRPr lang="en-US" sz="2000" baseline="-25000" dirty="0">
              <a:solidFill>
                <a:schemeClr val="accent4">
                  <a:lumMod val="50000"/>
                </a:schemeClr>
              </a:solidFill>
              <a:latin typeface="Lucida Bright" panose="02040602050505020304" pitchFamily="18" charset="77"/>
            </a:endParaRPr>
          </a:p>
        </p:txBody>
      </p:sp>
      <p:sp>
        <p:nvSpPr>
          <p:cNvPr id="75" name="TextBox 74">
            <a:extLst>
              <a:ext uri="{FF2B5EF4-FFF2-40B4-BE49-F238E27FC236}">
                <a16:creationId xmlns:a16="http://schemas.microsoft.com/office/drawing/2014/main" id="{8FE78312-E997-6947-A35C-EFF27B089C74}"/>
              </a:ext>
            </a:extLst>
          </p:cNvPr>
          <p:cNvSpPr txBox="1"/>
          <p:nvPr/>
        </p:nvSpPr>
        <p:spPr>
          <a:xfrm>
            <a:off x="6688855" y="5711889"/>
            <a:ext cx="295274" cy="523220"/>
          </a:xfrm>
          <a:prstGeom prst="rect">
            <a:avLst/>
          </a:prstGeom>
          <a:noFill/>
        </p:spPr>
        <p:txBody>
          <a:bodyPr wrap="none" rtlCol="0">
            <a:spAutoFit/>
          </a:bodyPr>
          <a:lstStyle/>
          <a:p>
            <a:r>
              <a:rPr lang="en-US" sz="2800" dirty="0"/>
              <a:t>[</a:t>
            </a:r>
          </a:p>
        </p:txBody>
      </p:sp>
      <p:sp>
        <p:nvSpPr>
          <p:cNvPr id="76" name="TextBox 75">
            <a:extLst>
              <a:ext uri="{FF2B5EF4-FFF2-40B4-BE49-F238E27FC236}">
                <a16:creationId xmlns:a16="http://schemas.microsoft.com/office/drawing/2014/main" id="{21155691-615B-7345-9F69-DC5615884A92}"/>
              </a:ext>
            </a:extLst>
          </p:cNvPr>
          <p:cNvSpPr txBox="1"/>
          <p:nvPr/>
        </p:nvSpPr>
        <p:spPr>
          <a:xfrm>
            <a:off x="7596715" y="5711889"/>
            <a:ext cx="295274"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176752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4" grpId="0"/>
      <p:bldP spid="67" grpId="0" animBg="1"/>
      <p:bldP spid="68" grpId="0" animBg="1"/>
      <p:bldP spid="72" grpId="0"/>
      <p:bldP spid="73" grpId="0"/>
      <p:bldP spid="75" grpId="0"/>
      <p:bldP spid="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hat is Edge Computing? | Moving Intelligence to the Edge">
            <a:extLst>
              <a:ext uri="{FF2B5EF4-FFF2-40B4-BE49-F238E27FC236}">
                <a16:creationId xmlns:a16="http://schemas.microsoft.com/office/drawing/2014/main" id="{3D3FFA65-D96C-6942-815F-ACEDA6F6D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631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A0268F81-5F31-BA40-98B5-95CB59898E9E}"/>
              </a:ext>
            </a:extLst>
          </p:cNvPr>
          <p:cNvCxnSpPr>
            <a:cxnSpLocks/>
            <a:stCxn id="4" idx="6"/>
            <a:endCxn id="6" idx="2"/>
          </p:cNvCxnSpPr>
          <p:nvPr/>
        </p:nvCxnSpPr>
        <p:spPr>
          <a:xfrm>
            <a:off x="4572000" y="1425388"/>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F51C0E-300C-834B-BEA1-2904C5FF0125}"/>
              </a:ext>
            </a:extLst>
          </p:cNvPr>
          <p:cNvCxnSpPr>
            <a:cxnSpLocks/>
            <a:stCxn id="5" idx="6"/>
            <a:endCxn id="6" idx="2"/>
          </p:cNvCxnSpPr>
          <p:nvPr/>
        </p:nvCxnSpPr>
        <p:spPr>
          <a:xfrm flipV="1">
            <a:off x="4572000" y="2672338"/>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AE2DA-0FBA-4D44-BE8F-515312360F61}"/>
              </a:ext>
            </a:extLst>
          </p:cNvPr>
          <p:cNvCxnSpPr>
            <a:stCxn id="2" idx="6"/>
            <a:endCxn id="4" idx="2"/>
          </p:cNvCxnSpPr>
          <p:nvPr/>
        </p:nvCxnSpPr>
        <p:spPr>
          <a:xfrm>
            <a:off x="1882588" y="1425388"/>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EC1855-0F0E-DF41-A20F-98E161E1630B}"/>
              </a:ext>
            </a:extLst>
          </p:cNvPr>
          <p:cNvCxnSpPr>
            <a:cxnSpLocks/>
            <a:stCxn id="2" idx="6"/>
            <a:endCxn id="5" idx="1"/>
          </p:cNvCxnSpPr>
          <p:nvPr/>
        </p:nvCxnSpPr>
        <p:spPr>
          <a:xfrm>
            <a:off x="1882588" y="1425388"/>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87828F-517E-E24A-A82A-2DF92AD3907C}"/>
              </a:ext>
            </a:extLst>
          </p:cNvPr>
          <p:cNvCxnSpPr>
            <a:cxnSpLocks/>
            <a:stCxn id="3" idx="6"/>
            <a:endCxn id="4" idx="3"/>
          </p:cNvCxnSpPr>
          <p:nvPr/>
        </p:nvCxnSpPr>
        <p:spPr>
          <a:xfrm flipV="1">
            <a:off x="1882588" y="1729660"/>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9ED3A5-7FD2-F24A-9966-F6F95CE4BD5A}"/>
              </a:ext>
            </a:extLst>
          </p:cNvPr>
          <p:cNvCxnSpPr>
            <a:cxnSpLocks/>
            <a:stCxn id="3" idx="6"/>
            <a:endCxn id="5" idx="2"/>
          </p:cNvCxnSpPr>
          <p:nvPr/>
        </p:nvCxnSpPr>
        <p:spPr>
          <a:xfrm>
            <a:off x="1882588" y="3841739"/>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97D23840-227D-234D-9E65-655BEB0A0C5A}"/>
              </a:ext>
            </a:extLst>
          </p:cNvPr>
          <p:cNvSpPr/>
          <p:nvPr/>
        </p:nvSpPr>
        <p:spPr>
          <a:xfrm>
            <a:off x="1021976" y="995082"/>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EE20C92-6497-A04E-A5D0-01ACBD442F76}"/>
              </a:ext>
            </a:extLst>
          </p:cNvPr>
          <p:cNvSpPr/>
          <p:nvPr/>
        </p:nvSpPr>
        <p:spPr>
          <a:xfrm>
            <a:off x="1021976" y="3411433"/>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1727A7D-3A01-AF46-B078-54074A7716F0}"/>
              </a:ext>
            </a:extLst>
          </p:cNvPr>
          <p:cNvSpPr/>
          <p:nvPr/>
        </p:nvSpPr>
        <p:spPr>
          <a:xfrm>
            <a:off x="3711388" y="995082"/>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27B294-79B6-1942-85B2-DDCABD84FDA1}"/>
              </a:ext>
            </a:extLst>
          </p:cNvPr>
          <p:cNvSpPr/>
          <p:nvPr/>
        </p:nvSpPr>
        <p:spPr>
          <a:xfrm>
            <a:off x="3711388" y="3423660"/>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15B3D4-6FB4-8C4C-BBDC-6ED93F4B1F02}"/>
              </a:ext>
            </a:extLst>
          </p:cNvPr>
          <p:cNvSpPr/>
          <p:nvPr/>
        </p:nvSpPr>
        <p:spPr>
          <a:xfrm>
            <a:off x="6219267" y="2242032"/>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8BC0E8B-8DEA-B048-9662-840024467BE8}"/>
              </a:ext>
            </a:extLst>
          </p:cNvPr>
          <p:cNvSpPr/>
          <p:nvPr/>
        </p:nvSpPr>
        <p:spPr>
          <a:xfrm>
            <a:off x="2810435" y="119006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3BF1C85-163B-3549-A48A-148039A436F2}"/>
              </a:ext>
            </a:extLst>
          </p:cNvPr>
          <p:cNvSpPr/>
          <p:nvPr/>
        </p:nvSpPr>
        <p:spPr>
          <a:xfrm>
            <a:off x="3065929" y="198499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5CDA38F-328F-E441-89CE-2C42FAB3A811}"/>
              </a:ext>
            </a:extLst>
          </p:cNvPr>
          <p:cNvSpPr/>
          <p:nvPr/>
        </p:nvSpPr>
        <p:spPr>
          <a:xfrm>
            <a:off x="2998694" y="2791813"/>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C36CA11-218B-6F4D-8B59-2AC14A951E9B}"/>
              </a:ext>
            </a:extLst>
          </p:cNvPr>
          <p:cNvSpPr/>
          <p:nvPr/>
        </p:nvSpPr>
        <p:spPr>
          <a:xfrm>
            <a:off x="2810435" y="3650546"/>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B2BBC2-1B96-4E46-965E-E0EF61701043}"/>
              </a:ext>
            </a:extLst>
          </p:cNvPr>
          <p:cNvSpPr/>
          <p:nvPr/>
        </p:nvSpPr>
        <p:spPr>
          <a:xfrm>
            <a:off x="5130912" y="1885685"/>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29514D-0B4A-0E46-8BF9-196F525C764A}"/>
              </a:ext>
            </a:extLst>
          </p:cNvPr>
          <p:cNvSpPr/>
          <p:nvPr/>
        </p:nvSpPr>
        <p:spPr>
          <a:xfrm>
            <a:off x="5130912" y="2989728"/>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5C2BBED-2730-8D41-9843-42DFFA171F9E}"/>
              </a:ext>
            </a:extLst>
          </p:cNvPr>
          <p:cNvSpPr txBox="1"/>
          <p:nvPr/>
        </p:nvSpPr>
        <p:spPr>
          <a:xfrm>
            <a:off x="1248283" y="1137491"/>
            <a:ext cx="441146" cy="584775"/>
          </a:xfrm>
          <a:prstGeom prst="rect">
            <a:avLst/>
          </a:prstGeom>
          <a:noFill/>
        </p:spPr>
        <p:txBody>
          <a:bodyPr wrap="none" rtlCol="0">
            <a:spAutoFit/>
          </a:bodyPr>
          <a:lstStyle/>
          <a:p>
            <a:r>
              <a:rPr lang="en-US" sz="3200" b="1" dirty="0">
                <a:latin typeface="Lucida Bright" panose="02040602050505020304" pitchFamily="18" charset="77"/>
              </a:rPr>
              <a:t>2</a:t>
            </a:r>
            <a:endParaRPr lang="en-US" sz="3200" b="1" baseline="-25000" dirty="0">
              <a:latin typeface="Lucida Bright" panose="02040602050505020304" pitchFamily="18" charset="77"/>
            </a:endParaRPr>
          </a:p>
        </p:txBody>
      </p:sp>
      <p:sp>
        <p:nvSpPr>
          <p:cNvPr id="41" name="TextBox 40">
            <a:extLst>
              <a:ext uri="{FF2B5EF4-FFF2-40B4-BE49-F238E27FC236}">
                <a16:creationId xmlns:a16="http://schemas.microsoft.com/office/drawing/2014/main" id="{71A2C6CA-1163-6540-B7BB-2BD4EB8662A5}"/>
              </a:ext>
            </a:extLst>
          </p:cNvPr>
          <p:cNvSpPr txBox="1"/>
          <p:nvPr/>
        </p:nvSpPr>
        <p:spPr>
          <a:xfrm>
            <a:off x="1248283" y="3536418"/>
            <a:ext cx="441146" cy="584775"/>
          </a:xfrm>
          <a:prstGeom prst="rect">
            <a:avLst/>
          </a:prstGeom>
          <a:noFill/>
        </p:spPr>
        <p:txBody>
          <a:bodyPr wrap="none" rtlCol="0">
            <a:spAutoFit/>
          </a:bodyPr>
          <a:lstStyle>
            <a:defPPr>
              <a:defRPr lang="en-US"/>
            </a:defPPr>
            <a:lvl1pPr>
              <a:defRPr sz="3200" b="1">
                <a:latin typeface="Lucida Bright" panose="02040602050505020304" pitchFamily="18" charset="77"/>
              </a:defRPr>
            </a:lvl1pPr>
          </a:lstStyle>
          <a:p>
            <a:r>
              <a:rPr lang="en-US" dirty="0"/>
              <a:t>3</a:t>
            </a:r>
          </a:p>
        </p:txBody>
      </p:sp>
      <p:sp>
        <p:nvSpPr>
          <p:cNvPr id="42" name="TextBox 41">
            <a:extLst>
              <a:ext uri="{FF2B5EF4-FFF2-40B4-BE49-F238E27FC236}">
                <a16:creationId xmlns:a16="http://schemas.microsoft.com/office/drawing/2014/main" id="{8C01FE35-DD12-8A4C-A4E8-35BBCDB49056}"/>
              </a:ext>
            </a:extLst>
          </p:cNvPr>
          <p:cNvSpPr txBox="1"/>
          <p:nvPr/>
        </p:nvSpPr>
        <p:spPr>
          <a:xfrm>
            <a:off x="6409908" y="2410728"/>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43" name="TextBox 42">
            <a:extLst>
              <a:ext uri="{FF2B5EF4-FFF2-40B4-BE49-F238E27FC236}">
                <a16:creationId xmlns:a16="http://schemas.microsoft.com/office/drawing/2014/main" id="{D9574D98-317A-5A42-B9D1-EB4CD48EB8DF}"/>
              </a:ext>
            </a:extLst>
          </p:cNvPr>
          <p:cNvSpPr txBox="1"/>
          <p:nvPr/>
        </p:nvSpPr>
        <p:spPr>
          <a:xfrm>
            <a:off x="2777105" y="1213429"/>
            <a:ext cx="718466" cy="400110"/>
          </a:xfrm>
          <a:prstGeom prst="rect">
            <a:avLst/>
          </a:prstGeom>
          <a:noFill/>
        </p:spPr>
        <p:txBody>
          <a:bodyPr wrap="none" rtlCol="0">
            <a:spAutoFit/>
          </a:bodyPr>
          <a:lstStyle/>
          <a:p>
            <a:r>
              <a:rPr lang="en-US" sz="2000" dirty="0">
                <a:latin typeface="Lucida Bright" panose="02040602050505020304" pitchFamily="18" charset="77"/>
              </a:rPr>
              <a:t>0.11</a:t>
            </a:r>
            <a:endParaRPr lang="en-US" sz="2000" baseline="-25000" dirty="0">
              <a:latin typeface="Lucida Bright" panose="02040602050505020304" pitchFamily="18" charset="77"/>
            </a:endParaRPr>
          </a:p>
        </p:txBody>
      </p:sp>
      <p:sp>
        <p:nvSpPr>
          <p:cNvPr id="49" name="TextBox 48">
            <a:extLst>
              <a:ext uri="{FF2B5EF4-FFF2-40B4-BE49-F238E27FC236}">
                <a16:creationId xmlns:a16="http://schemas.microsoft.com/office/drawing/2014/main" id="{8533B4F2-3255-6446-AE8A-93A25CD13C56}"/>
              </a:ext>
            </a:extLst>
          </p:cNvPr>
          <p:cNvSpPr txBox="1"/>
          <p:nvPr/>
        </p:nvSpPr>
        <p:spPr>
          <a:xfrm>
            <a:off x="3710390" y="1134584"/>
            <a:ext cx="933269" cy="523220"/>
          </a:xfrm>
          <a:prstGeom prst="rect">
            <a:avLst/>
          </a:prstGeom>
          <a:noFill/>
        </p:spPr>
        <p:txBody>
          <a:bodyPr wrap="none" rtlCol="0">
            <a:spAutoFit/>
          </a:bodyPr>
          <a:lstStyle/>
          <a:p>
            <a:r>
              <a:rPr lang="en-US" sz="2800" dirty="0">
                <a:latin typeface="Lucida Bright" panose="02040602050505020304" pitchFamily="18" charset="77"/>
              </a:rPr>
              <a:t>0.85</a:t>
            </a:r>
            <a:endParaRPr lang="en-US" sz="2800" baseline="-25000" dirty="0">
              <a:latin typeface="Lucida Bright" panose="02040602050505020304" pitchFamily="18" charset="77"/>
            </a:endParaRPr>
          </a:p>
        </p:txBody>
      </p:sp>
      <p:sp>
        <p:nvSpPr>
          <p:cNvPr id="37" name="TextBox 36">
            <a:extLst>
              <a:ext uri="{FF2B5EF4-FFF2-40B4-BE49-F238E27FC236}">
                <a16:creationId xmlns:a16="http://schemas.microsoft.com/office/drawing/2014/main" id="{3A3A949F-BBD9-1741-BABE-F7248647E18F}"/>
              </a:ext>
            </a:extLst>
          </p:cNvPr>
          <p:cNvSpPr txBox="1"/>
          <p:nvPr/>
        </p:nvSpPr>
        <p:spPr>
          <a:xfrm>
            <a:off x="6351286" y="3388936"/>
            <a:ext cx="5836023" cy="523220"/>
          </a:xfrm>
          <a:prstGeom prst="rect">
            <a:avLst/>
          </a:prstGeom>
          <a:noFill/>
        </p:spPr>
        <p:txBody>
          <a:bodyPr wrap="square" rtlCol="0">
            <a:spAutoFit/>
          </a:bodyPr>
          <a:lstStyle/>
          <a:p>
            <a:r>
              <a:rPr lang="en-US" sz="2800" dirty="0"/>
              <a:t>Actual output = 1</a:t>
            </a:r>
          </a:p>
        </p:txBody>
      </p:sp>
      <p:sp>
        <p:nvSpPr>
          <p:cNvPr id="32" name="TextBox 31">
            <a:extLst>
              <a:ext uri="{FF2B5EF4-FFF2-40B4-BE49-F238E27FC236}">
                <a16:creationId xmlns:a16="http://schemas.microsoft.com/office/drawing/2014/main" id="{49E0334A-7839-904A-8EFF-594EE1A73CB8}"/>
              </a:ext>
            </a:extLst>
          </p:cNvPr>
          <p:cNvSpPr txBox="1"/>
          <p:nvPr/>
        </p:nvSpPr>
        <p:spPr>
          <a:xfrm>
            <a:off x="1183347" y="181550"/>
            <a:ext cx="5836023" cy="523220"/>
          </a:xfrm>
          <a:prstGeom prst="rect">
            <a:avLst/>
          </a:prstGeom>
          <a:noFill/>
        </p:spPr>
        <p:txBody>
          <a:bodyPr wrap="square" rtlCol="0">
            <a:spAutoFit/>
          </a:bodyPr>
          <a:lstStyle/>
          <a:p>
            <a:r>
              <a:rPr lang="en-US" sz="2800" dirty="0"/>
              <a:t>Start with random parameters</a:t>
            </a:r>
          </a:p>
        </p:txBody>
      </p:sp>
      <p:sp>
        <p:nvSpPr>
          <p:cNvPr id="33" name="TextBox 32">
            <a:extLst>
              <a:ext uri="{FF2B5EF4-FFF2-40B4-BE49-F238E27FC236}">
                <a16:creationId xmlns:a16="http://schemas.microsoft.com/office/drawing/2014/main" id="{D7D97844-1EE3-F44B-9D4A-4033C67CD8A0}"/>
              </a:ext>
            </a:extLst>
          </p:cNvPr>
          <p:cNvSpPr txBox="1"/>
          <p:nvPr/>
        </p:nvSpPr>
        <p:spPr>
          <a:xfrm>
            <a:off x="3022702" y="2010618"/>
            <a:ext cx="718466" cy="400110"/>
          </a:xfrm>
          <a:prstGeom prst="rect">
            <a:avLst/>
          </a:prstGeom>
          <a:noFill/>
        </p:spPr>
        <p:txBody>
          <a:bodyPr wrap="none" rtlCol="0">
            <a:spAutoFit/>
          </a:bodyPr>
          <a:lstStyle/>
          <a:p>
            <a:r>
              <a:rPr lang="en-US" sz="2000" dirty="0">
                <a:latin typeface="Lucida Bright" panose="02040602050505020304" pitchFamily="18" charset="77"/>
              </a:rPr>
              <a:t>0.21</a:t>
            </a:r>
            <a:endParaRPr lang="en-US" sz="2000" baseline="-25000" dirty="0">
              <a:latin typeface="Lucida Bright" panose="02040602050505020304" pitchFamily="18" charset="77"/>
            </a:endParaRPr>
          </a:p>
        </p:txBody>
      </p:sp>
      <p:sp>
        <p:nvSpPr>
          <p:cNvPr id="34" name="TextBox 33">
            <a:extLst>
              <a:ext uri="{FF2B5EF4-FFF2-40B4-BE49-F238E27FC236}">
                <a16:creationId xmlns:a16="http://schemas.microsoft.com/office/drawing/2014/main" id="{DA9314A1-C50E-C94B-82EA-D16C0365EC37}"/>
              </a:ext>
            </a:extLst>
          </p:cNvPr>
          <p:cNvSpPr txBox="1"/>
          <p:nvPr/>
        </p:nvSpPr>
        <p:spPr>
          <a:xfrm>
            <a:off x="2955467" y="2836722"/>
            <a:ext cx="718466" cy="400110"/>
          </a:xfrm>
          <a:prstGeom prst="rect">
            <a:avLst/>
          </a:prstGeom>
          <a:noFill/>
        </p:spPr>
        <p:txBody>
          <a:bodyPr wrap="none" rtlCol="0">
            <a:spAutoFit/>
          </a:bodyPr>
          <a:lstStyle/>
          <a:p>
            <a:r>
              <a:rPr lang="en-US" sz="2000" dirty="0">
                <a:latin typeface="Lucida Bright" panose="02040602050505020304" pitchFamily="18" charset="77"/>
              </a:rPr>
              <a:t>0.12</a:t>
            </a:r>
            <a:endParaRPr lang="en-US" sz="2000" baseline="-25000" dirty="0">
              <a:latin typeface="Lucida Bright" panose="02040602050505020304" pitchFamily="18" charset="77"/>
            </a:endParaRPr>
          </a:p>
        </p:txBody>
      </p:sp>
      <p:sp>
        <p:nvSpPr>
          <p:cNvPr id="36" name="TextBox 35">
            <a:extLst>
              <a:ext uri="{FF2B5EF4-FFF2-40B4-BE49-F238E27FC236}">
                <a16:creationId xmlns:a16="http://schemas.microsoft.com/office/drawing/2014/main" id="{F1D281FA-FE29-2E48-BA7C-A4B10B7EBF2A}"/>
              </a:ext>
            </a:extLst>
          </p:cNvPr>
          <p:cNvSpPr txBox="1"/>
          <p:nvPr/>
        </p:nvSpPr>
        <p:spPr>
          <a:xfrm>
            <a:off x="2763658" y="3691829"/>
            <a:ext cx="718466" cy="400110"/>
          </a:xfrm>
          <a:prstGeom prst="rect">
            <a:avLst/>
          </a:prstGeom>
          <a:noFill/>
        </p:spPr>
        <p:txBody>
          <a:bodyPr wrap="none" rtlCol="0">
            <a:spAutoFit/>
          </a:bodyPr>
          <a:lstStyle/>
          <a:p>
            <a:r>
              <a:rPr lang="en-US" sz="2000" dirty="0">
                <a:latin typeface="Lucida Bright" panose="02040602050505020304" pitchFamily="18" charset="77"/>
              </a:rPr>
              <a:t>0.08</a:t>
            </a:r>
            <a:endParaRPr lang="en-US" sz="2000" baseline="-25000" dirty="0">
              <a:latin typeface="Lucida Bright" panose="02040602050505020304" pitchFamily="18" charset="77"/>
            </a:endParaRPr>
          </a:p>
        </p:txBody>
      </p:sp>
      <p:sp>
        <p:nvSpPr>
          <p:cNvPr id="38" name="TextBox 37">
            <a:extLst>
              <a:ext uri="{FF2B5EF4-FFF2-40B4-BE49-F238E27FC236}">
                <a16:creationId xmlns:a16="http://schemas.microsoft.com/office/drawing/2014/main" id="{111217BB-1823-D447-AC86-C9E5E058369B}"/>
              </a:ext>
            </a:extLst>
          </p:cNvPr>
          <p:cNvSpPr txBox="1"/>
          <p:nvPr/>
        </p:nvSpPr>
        <p:spPr>
          <a:xfrm>
            <a:off x="5122911" y="3037343"/>
            <a:ext cx="718466" cy="400110"/>
          </a:xfrm>
          <a:prstGeom prst="rect">
            <a:avLst/>
          </a:prstGeom>
          <a:noFill/>
        </p:spPr>
        <p:txBody>
          <a:bodyPr wrap="none" rtlCol="0">
            <a:spAutoFit/>
          </a:bodyPr>
          <a:lstStyle/>
          <a:p>
            <a:r>
              <a:rPr lang="en-US" sz="2000" dirty="0">
                <a:latin typeface="Lucida Bright" panose="02040602050505020304" pitchFamily="18" charset="77"/>
              </a:rPr>
              <a:t>0.15</a:t>
            </a:r>
            <a:endParaRPr lang="en-US" sz="2000" baseline="-25000" dirty="0">
              <a:latin typeface="Lucida Bright" panose="02040602050505020304" pitchFamily="18" charset="77"/>
            </a:endParaRPr>
          </a:p>
        </p:txBody>
      </p:sp>
      <p:sp>
        <p:nvSpPr>
          <p:cNvPr id="39" name="TextBox 38">
            <a:extLst>
              <a:ext uri="{FF2B5EF4-FFF2-40B4-BE49-F238E27FC236}">
                <a16:creationId xmlns:a16="http://schemas.microsoft.com/office/drawing/2014/main" id="{56AFF561-1957-A14A-A130-E8AB5248E116}"/>
              </a:ext>
            </a:extLst>
          </p:cNvPr>
          <p:cNvSpPr txBox="1"/>
          <p:nvPr/>
        </p:nvSpPr>
        <p:spPr>
          <a:xfrm>
            <a:off x="5087685" y="1920953"/>
            <a:ext cx="718466" cy="400110"/>
          </a:xfrm>
          <a:prstGeom prst="rect">
            <a:avLst/>
          </a:prstGeom>
          <a:noFill/>
        </p:spPr>
        <p:txBody>
          <a:bodyPr wrap="none" rtlCol="0">
            <a:spAutoFit/>
          </a:bodyPr>
          <a:lstStyle/>
          <a:p>
            <a:r>
              <a:rPr lang="en-US" sz="2000" dirty="0">
                <a:latin typeface="Lucida Bright" panose="02040602050505020304" pitchFamily="18" charset="77"/>
              </a:rPr>
              <a:t>0.14</a:t>
            </a:r>
            <a:endParaRPr lang="en-US" sz="2000" baseline="-25000" dirty="0">
              <a:latin typeface="Lucida Bright" panose="02040602050505020304" pitchFamily="18" charset="77"/>
            </a:endParaRPr>
          </a:p>
        </p:txBody>
      </p:sp>
      <p:sp>
        <p:nvSpPr>
          <p:cNvPr id="63" name="TextBox 62">
            <a:extLst>
              <a:ext uri="{FF2B5EF4-FFF2-40B4-BE49-F238E27FC236}">
                <a16:creationId xmlns:a16="http://schemas.microsoft.com/office/drawing/2014/main" id="{C31B1990-943C-B34B-A3D3-14CDE17FF2BB}"/>
              </a:ext>
            </a:extLst>
          </p:cNvPr>
          <p:cNvSpPr txBox="1"/>
          <p:nvPr/>
        </p:nvSpPr>
        <p:spPr>
          <a:xfrm>
            <a:off x="104690" y="4611458"/>
            <a:ext cx="5836023" cy="523220"/>
          </a:xfrm>
          <a:prstGeom prst="rect">
            <a:avLst/>
          </a:prstGeom>
          <a:noFill/>
        </p:spPr>
        <p:txBody>
          <a:bodyPr wrap="square" rtlCol="0">
            <a:spAutoFit/>
          </a:bodyPr>
          <a:lstStyle/>
          <a:p>
            <a:r>
              <a:rPr lang="en-US" sz="2800" dirty="0">
                <a:solidFill>
                  <a:srgbClr val="FF0000"/>
                </a:solidFill>
              </a:rPr>
              <a:t>Error/Loss calculation:</a:t>
            </a:r>
          </a:p>
        </p:txBody>
      </p:sp>
      <p:sp>
        <p:nvSpPr>
          <p:cNvPr id="69" name="TextBox 68">
            <a:extLst>
              <a:ext uri="{FF2B5EF4-FFF2-40B4-BE49-F238E27FC236}">
                <a16:creationId xmlns:a16="http://schemas.microsoft.com/office/drawing/2014/main" id="{AEC76F4E-87DC-E942-8F01-6879A6E59421}"/>
              </a:ext>
            </a:extLst>
          </p:cNvPr>
          <p:cNvSpPr txBox="1"/>
          <p:nvPr/>
        </p:nvSpPr>
        <p:spPr>
          <a:xfrm>
            <a:off x="3668121" y="3544697"/>
            <a:ext cx="933269" cy="523220"/>
          </a:xfrm>
          <a:prstGeom prst="rect">
            <a:avLst/>
          </a:prstGeom>
          <a:noFill/>
        </p:spPr>
        <p:txBody>
          <a:bodyPr wrap="none" rtlCol="0">
            <a:spAutoFit/>
          </a:bodyPr>
          <a:lstStyle/>
          <a:p>
            <a:r>
              <a:rPr lang="en-US" sz="2800" dirty="0">
                <a:latin typeface="Lucida Bright" panose="02040602050505020304" pitchFamily="18" charset="77"/>
              </a:rPr>
              <a:t>0.48</a:t>
            </a:r>
            <a:endParaRPr lang="en-US" sz="2800" baseline="-25000" dirty="0">
              <a:latin typeface="Lucida Bright" panose="02040602050505020304" pitchFamily="18" charset="77"/>
            </a:endParaRPr>
          </a:p>
        </p:txBody>
      </p:sp>
      <p:sp>
        <p:nvSpPr>
          <p:cNvPr id="72" name="TextBox 71">
            <a:extLst>
              <a:ext uri="{FF2B5EF4-FFF2-40B4-BE49-F238E27FC236}">
                <a16:creationId xmlns:a16="http://schemas.microsoft.com/office/drawing/2014/main" id="{4FE2BC19-BA96-F744-B0B1-79C7AB55E0FF}"/>
              </a:ext>
            </a:extLst>
          </p:cNvPr>
          <p:cNvSpPr txBox="1"/>
          <p:nvPr/>
        </p:nvSpPr>
        <p:spPr>
          <a:xfrm>
            <a:off x="737538" y="5120507"/>
            <a:ext cx="492443" cy="461665"/>
          </a:xfrm>
          <a:prstGeom prst="rect">
            <a:avLst/>
          </a:prstGeom>
          <a:noFill/>
        </p:spPr>
        <p:txBody>
          <a:bodyPr wrap="none" rtlCol="0">
            <a:spAutoFit/>
          </a:bodyPr>
          <a:lstStyle/>
          <a:p>
            <a:r>
              <a:rPr lang="en-US" sz="2400" dirty="0"/>
              <a:t>O</a:t>
            </a:r>
            <a:r>
              <a:rPr lang="en-US" sz="2400" baseline="-25000" dirty="0"/>
              <a:t>1</a:t>
            </a:r>
          </a:p>
        </p:txBody>
      </p:sp>
      <p:sp>
        <p:nvSpPr>
          <p:cNvPr id="73" name="TextBox 72">
            <a:extLst>
              <a:ext uri="{FF2B5EF4-FFF2-40B4-BE49-F238E27FC236}">
                <a16:creationId xmlns:a16="http://schemas.microsoft.com/office/drawing/2014/main" id="{F4B88BFA-C3C8-2743-94A7-7E1370C7AAFC}"/>
              </a:ext>
            </a:extLst>
          </p:cNvPr>
          <p:cNvSpPr txBox="1"/>
          <p:nvPr/>
        </p:nvSpPr>
        <p:spPr>
          <a:xfrm>
            <a:off x="671157" y="5685960"/>
            <a:ext cx="873957"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0.191</a:t>
            </a:r>
            <a:endParaRPr lang="en-US" sz="2000" baseline="-25000" dirty="0">
              <a:solidFill>
                <a:schemeClr val="accent4">
                  <a:lumMod val="50000"/>
                </a:schemeClr>
              </a:solidFill>
              <a:latin typeface="Lucida Bright" panose="02040602050505020304" pitchFamily="18" charset="77"/>
            </a:endParaRPr>
          </a:p>
        </p:txBody>
      </p:sp>
      <p:sp>
        <p:nvSpPr>
          <p:cNvPr id="75" name="TextBox 74">
            <a:extLst>
              <a:ext uri="{FF2B5EF4-FFF2-40B4-BE49-F238E27FC236}">
                <a16:creationId xmlns:a16="http://schemas.microsoft.com/office/drawing/2014/main" id="{8FE78312-E997-6947-A35C-EFF27B089C74}"/>
              </a:ext>
            </a:extLst>
          </p:cNvPr>
          <p:cNvSpPr txBox="1"/>
          <p:nvPr/>
        </p:nvSpPr>
        <p:spPr>
          <a:xfrm>
            <a:off x="43543" y="5601308"/>
            <a:ext cx="798617" cy="523220"/>
          </a:xfrm>
          <a:prstGeom prst="rect">
            <a:avLst/>
          </a:prstGeom>
          <a:noFill/>
        </p:spPr>
        <p:txBody>
          <a:bodyPr wrap="none" rtlCol="0">
            <a:spAutoFit/>
          </a:bodyPr>
          <a:lstStyle/>
          <a:p>
            <a:r>
              <a:rPr lang="en-US" sz="2800" dirty="0"/>
              <a:t>1/2(</a:t>
            </a:r>
          </a:p>
        </p:txBody>
      </p:sp>
      <p:sp>
        <p:nvSpPr>
          <p:cNvPr id="76" name="TextBox 75">
            <a:extLst>
              <a:ext uri="{FF2B5EF4-FFF2-40B4-BE49-F238E27FC236}">
                <a16:creationId xmlns:a16="http://schemas.microsoft.com/office/drawing/2014/main" id="{21155691-615B-7345-9F69-DC5615884A92}"/>
              </a:ext>
            </a:extLst>
          </p:cNvPr>
          <p:cNvSpPr txBox="1"/>
          <p:nvPr/>
        </p:nvSpPr>
        <p:spPr>
          <a:xfrm>
            <a:off x="1972376" y="5601308"/>
            <a:ext cx="415498" cy="523220"/>
          </a:xfrm>
          <a:prstGeom prst="rect">
            <a:avLst/>
          </a:prstGeom>
          <a:noFill/>
        </p:spPr>
        <p:txBody>
          <a:bodyPr wrap="none" rtlCol="0">
            <a:spAutoFit/>
          </a:bodyPr>
          <a:lstStyle/>
          <a:p>
            <a:r>
              <a:rPr lang="en-US" sz="2800" dirty="0"/>
              <a:t>)</a:t>
            </a:r>
            <a:r>
              <a:rPr lang="en-US" sz="2800" baseline="30000" dirty="0"/>
              <a:t>2</a:t>
            </a:r>
          </a:p>
        </p:txBody>
      </p:sp>
      <p:sp>
        <p:nvSpPr>
          <p:cNvPr id="65" name="TextBox 64">
            <a:extLst>
              <a:ext uri="{FF2B5EF4-FFF2-40B4-BE49-F238E27FC236}">
                <a16:creationId xmlns:a16="http://schemas.microsoft.com/office/drawing/2014/main" id="{73CDE929-499A-964F-994E-EFAA02B6A9AF}"/>
              </a:ext>
            </a:extLst>
          </p:cNvPr>
          <p:cNvSpPr txBox="1"/>
          <p:nvPr/>
        </p:nvSpPr>
        <p:spPr>
          <a:xfrm>
            <a:off x="1773419" y="5672236"/>
            <a:ext cx="340158" cy="400110"/>
          </a:xfrm>
          <a:prstGeom prst="rect">
            <a:avLst/>
          </a:prstGeom>
          <a:noFill/>
        </p:spPr>
        <p:txBody>
          <a:bodyPr wrap="none" rtlCol="0">
            <a:spAutoFit/>
          </a:bodyPr>
          <a:lstStyle/>
          <a:p>
            <a:r>
              <a:rPr lang="en-US" sz="2000" dirty="0">
                <a:solidFill>
                  <a:schemeClr val="accent4">
                    <a:lumMod val="50000"/>
                  </a:schemeClr>
                </a:solidFill>
                <a:latin typeface="Lucida Bright" panose="02040602050505020304" pitchFamily="18" charset="77"/>
              </a:rPr>
              <a:t>1</a:t>
            </a:r>
            <a:endParaRPr lang="en-US" sz="2000" baseline="-25000" dirty="0">
              <a:solidFill>
                <a:schemeClr val="accent4">
                  <a:lumMod val="50000"/>
                </a:schemeClr>
              </a:solidFill>
              <a:latin typeface="Lucida Bright" panose="02040602050505020304" pitchFamily="18" charset="77"/>
            </a:endParaRPr>
          </a:p>
        </p:txBody>
      </p:sp>
      <p:sp>
        <p:nvSpPr>
          <p:cNvPr id="66" name="TextBox 65">
            <a:extLst>
              <a:ext uri="{FF2B5EF4-FFF2-40B4-BE49-F238E27FC236}">
                <a16:creationId xmlns:a16="http://schemas.microsoft.com/office/drawing/2014/main" id="{5A01177E-527D-5640-98F4-629305CD1CA5}"/>
              </a:ext>
            </a:extLst>
          </p:cNvPr>
          <p:cNvSpPr txBox="1"/>
          <p:nvPr/>
        </p:nvSpPr>
        <p:spPr>
          <a:xfrm>
            <a:off x="1511509" y="5601308"/>
            <a:ext cx="301686" cy="523220"/>
          </a:xfrm>
          <a:prstGeom prst="rect">
            <a:avLst/>
          </a:prstGeom>
          <a:noFill/>
        </p:spPr>
        <p:txBody>
          <a:bodyPr wrap="none" rtlCol="0">
            <a:spAutoFit/>
          </a:bodyPr>
          <a:lstStyle/>
          <a:p>
            <a:r>
              <a:rPr lang="en-US" sz="2800" dirty="0">
                <a:solidFill>
                  <a:schemeClr val="accent4">
                    <a:lumMod val="50000"/>
                  </a:schemeClr>
                </a:solidFill>
                <a:latin typeface="Lucida Bright" panose="02040602050505020304" pitchFamily="18" charset="77"/>
              </a:rPr>
              <a:t>-</a:t>
            </a:r>
            <a:endParaRPr lang="en-US" sz="2800" baseline="-25000" dirty="0">
              <a:solidFill>
                <a:schemeClr val="accent4">
                  <a:lumMod val="50000"/>
                </a:schemeClr>
              </a:solidFill>
              <a:latin typeface="Lucida Bright" panose="02040602050505020304" pitchFamily="18" charset="77"/>
            </a:endParaRPr>
          </a:p>
        </p:txBody>
      </p:sp>
      <p:sp>
        <p:nvSpPr>
          <p:cNvPr id="74" name="TextBox 73">
            <a:extLst>
              <a:ext uri="{FF2B5EF4-FFF2-40B4-BE49-F238E27FC236}">
                <a16:creationId xmlns:a16="http://schemas.microsoft.com/office/drawing/2014/main" id="{73D6D4B9-0923-034D-97F3-6F652B5D5E70}"/>
              </a:ext>
            </a:extLst>
          </p:cNvPr>
          <p:cNvSpPr txBox="1"/>
          <p:nvPr/>
        </p:nvSpPr>
        <p:spPr>
          <a:xfrm>
            <a:off x="1266593" y="5109053"/>
            <a:ext cx="1869745" cy="369332"/>
          </a:xfrm>
          <a:prstGeom prst="rect">
            <a:avLst/>
          </a:prstGeom>
          <a:noFill/>
        </p:spPr>
        <p:txBody>
          <a:bodyPr wrap="square" rtlCol="0">
            <a:spAutoFit/>
          </a:bodyPr>
          <a:lstStyle/>
          <a:p>
            <a:r>
              <a:rPr lang="en-US" dirty="0"/>
              <a:t>Actual output = 1</a:t>
            </a:r>
          </a:p>
        </p:txBody>
      </p:sp>
      <p:sp>
        <p:nvSpPr>
          <p:cNvPr id="19" name="Freeform 18">
            <a:extLst>
              <a:ext uri="{FF2B5EF4-FFF2-40B4-BE49-F238E27FC236}">
                <a16:creationId xmlns:a16="http://schemas.microsoft.com/office/drawing/2014/main" id="{055F5D24-3290-0843-A416-88B5EF50701D}"/>
              </a:ext>
            </a:extLst>
          </p:cNvPr>
          <p:cNvSpPr/>
          <p:nvPr/>
        </p:nvSpPr>
        <p:spPr>
          <a:xfrm rot="937064">
            <a:off x="1640541" y="5432612"/>
            <a:ext cx="322729" cy="228600"/>
          </a:xfrm>
          <a:custGeom>
            <a:avLst/>
            <a:gdLst>
              <a:gd name="connsiteX0" fmla="*/ 0 w 322729"/>
              <a:gd name="connsiteY0" fmla="*/ 0 h 228600"/>
              <a:gd name="connsiteX1" fmla="*/ 255494 w 322729"/>
              <a:gd name="connsiteY1" fmla="*/ 107576 h 228600"/>
              <a:gd name="connsiteX2" fmla="*/ 322729 w 322729"/>
              <a:gd name="connsiteY2" fmla="*/ 228600 h 228600"/>
            </a:gdLst>
            <a:ahLst/>
            <a:cxnLst>
              <a:cxn ang="0">
                <a:pos x="connsiteX0" y="connsiteY0"/>
              </a:cxn>
              <a:cxn ang="0">
                <a:pos x="connsiteX1" y="connsiteY1"/>
              </a:cxn>
              <a:cxn ang="0">
                <a:pos x="connsiteX2" y="connsiteY2"/>
              </a:cxn>
            </a:cxnLst>
            <a:rect l="l" t="t" r="r" b="b"/>
            <a:pathLst>
              <a:path w="322729" h="228600">
                <a:moveTo>
                  <a:pt x="0" y="0"/>
                </a:moveTo>
                <a:cubicBezTo>
                  <a:pt x="100853" y="34738"/>
                  <a:pt x="201706" y="69476"/>
                  <a:pt x="255494" y="107576"/>
                </a:cubicBezTo>
                <a:cubicBezTo>
                  <a:pt x="309282" y="145676"/>
                  <a:pt x="316005" y="187138"/>
                  <a:pt x="322729" y="228600"/>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26F08C19-4F6B-FD45-972D-5D6FA62C6727}"/>
              </a:ext>
            </a:extLst>
          </p:cNvPr>
          <p:cNvSpPr txBox="1"/>
          <p:nvPr/>
        </p:nvSpPr>
        <p:spPr>
          <a:xfrm>
            <a:off x="2412903" y="5601308"/>
            <a:ext cx="364202" cy="523220"/>
          </a:xfrm>
          <a:prstGeom prst="rect">
            <a:avLst/>
          </a:prstGeom>
          <a:noFill/>
        </p:spPr>
        <p:txBody>
          <a:bodyPr wrap="none" rtlCol="0">
            <a:spAutoFit/>
          </a:bodyPr>
          <a:lstStyle/>
          <a:p>
            <a:r>
              <a:rPr lang="en-US" sz="2800" dirty="0"/>
              <a:t>=</a:t>
            </a:r>
          </a:p>
        </p:txBody>
      </p:sp>
      <p:sp>
        <p:nvSpPr>
          <p:cNvPr id="78" name="TextBox 77">
            <a:extLst>
              <a:ext uri="{FF2B5EF4-FFF2-40B4-BE49-F238E27FC236}">
                <a16:creationId xmlns:a16="http://schemas.microsoft.com/office/drawing/2014/main" id="{7AB2F2FB-06E5-5E41-A9D1-C6919122A750}"/>
              </a:ext>
            </a:extLst>
          </p:cNvPr>
          <p:cNvSpPr txBox="1"/>
          <p:nvPr/>
        </p:nvSpPr>
        <p:spPr>
          <a:xfrm>
            <a:off x="2777105" y="5590628"/>
            <a:ext cx="1007007" cy="523220"/>
          </a:xfrm>
          <a:prstGeom prst="rect">
            <a:avLst/>
          </a:prstGeom>
          <a:noFill/>
        </p:spPr>
        <p:txBody>
          <a:bodyPr wrap="none" rtlCol="0">
            <a:spAutoFit/>
          </a:bodyPr>
          <a:lstStyle/>
          <a:p>
            <a:r>
              <a:rPr lang="en-US" sz="2800" dirty="0"/>
              <a:t>0.327</a:t>
            </a:r>
          </a:p>
        </p:txBody>
      </p:sp>
    </p:spTree>
    <p:extLst>
      <p:ext uri="{BB962C8B-B14F-4D97-AF65-F5344CB8AC3E}">
        <p14:creationId xmlns:p14="http://schemas.microsoft.com/office/powerpoint/2010/main" val="1231430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33CBEC-C936-0F4D-8D24-1FF93B551719}"/>
              </a:ext>
            </a:extLst>
          </p:cNvPr>
          <p:cNvPicPr>
            <a:picLocks noChangeAspect="1"/>
          </p:cNvPicPr>
          <p:nvPr/>
        </p:nvPicPr>
        <p:blipFill>
          <a:blip r:embed="rId3"/>
          <a:stretch>
            <a:fillRect/>
          </a:stretch>
        </p:blipFill>
        <p:spPr>
          <a:xfrm>
            <a:off x="1754205" y="3429000"/>
            <a:ext cx="5017025" cy="2728925"/>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69010D7A-44A7-494C-ADA8-73DE2D97984A}"/>
              </a:ext>
            </a:extLst>
          </p:cNvPr>
          <p:cNvPicPr>
            <a:picLocks noChangeAspect="1"/>
          </p:cNvPicPr>
          <p:nvPr/>
        </p:nvPicPr>
        <p:blipFill rotWithShape="1">
          <a:blip r:embed="rId4"/>
          <a:srcRect l="8557" t="23471" r="35350" b="69165"/>
          <a:stretch/>
        </p:blipFill>
        <p:spPr>
          <a:xfrm>
            <a:off x="376516" y="1"/>
            <a:ext cx="7584143" cy="1425388"/>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CBF63391-7F8E-784E-AB4F-E9882B44B01D}"/>
              </a:ext>
            </a:extLst>
          </p:cNvPr>
          <p:cNvPicPr>
            <a:picLocks noChangeAspect="1"/>
          </p:cNvPicPr>
          <p:nvPr/>
        </p:nvPicPr>
        <p:blipFill rotWithShape="1">
          <a:blip r:embed="rId4"/>
          <a:srcRect l="6180" t="37812" r="7145" b="55547"/>
          <a:stretch/>
        </p:blipFill>
        <p:spPr>
          <a:xfrm>
            <a:off x="121897" y="2226187"/>
            <a:ext cx="8900205" cy="976259"/>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3D499795-4FD0-6843-8AE4-CD973CD206AB}"/>
              </a:ext>
            </a:extLst>
          </p:cNvPr>
          <p:cNvPicPr>
            <a:picLocks noChangeAspect="1"/>
          </p:cNvPicPr>
          <p:nvPr/>
        </p:nvPicPr>
        <p:blipFill rotWithShape="1">
          <a:blip r:embed="rId4"/>
          <a:srcRect l="8557" t="31321" r="35350" b="65028"/>
          <a:stretch/>
        </p:blipFill>
        <p:spPr>
          <a:xfrm>
            <a:off x="376516" y="1519518"/>
            <a:ext cx="7584143" cy="706669"/>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0717505B-6D52-8D4C-8F30-B31DECF49546}"/>
              </a:ext>
            </a:extLst>
          </p:cNvPr>
          <p:cNvPicPr>
            <a:picLocks noChangeAspect="1"/>
          </p:cNvPicPr>
          <p:nvPr/>
        </p:nvPicPr>
        <p:blipFill rotWithShape="1">
          <a:blip r:embed="rId4"/>
          <a:srcRect t="45490" b="26079"/>
          <a:stretch/>
        </p:blipFill>
        <p:spPr>
          <a:xfrm>
            <a:off x="-95433" y="3041963"/>
            <a:ext cx="9334864" cy="3799655"/>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171FF760-EE3C-0E40-9C02-096048FFB38D}"/>
              </a:ext>
            </a:extLst>
          </p:cNvPr>
          <p:cNvPicPr>
            <a:picLocks noChangeAspect="1"/>
          </p:cNvPicPr>
          <p:nvPr/>
        </p:nvPicPr>
        <p:blipFill rotWithShape="1">
          <a:blip r:embed="rId5"/>
          <a:srcRect t="45490" b="26079"/>
          <a:stretch/>
        </p:blipFill>
        <p:spPr>
          <a:xfrm>
            <a:off x="-95433" y="3041963"/>
            <a:ext cx="9334864" cy="3799655"/>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A7FB0F3F-4063-C34D-9329-3CFF60ACB25D}"/>
              </a:ext>
            </a:extLst>
          </p:cNvPr>
          <p:cNvPicPr>
            <a:picLocks noChangeAspect="1"/>
          </p:cNvPicPr>
          <p:nvPr/>
        </p:nvPicPr>
        <p:blipFill rotWithShape="1">
          <a:blip r:embed="rId6"/>
          <a:srcRect t="45490" b="26079"/>
          <a:stretch/>
        </p:blipFill>
        <p:spPr>
          <a:xfrm>
            <a:off x="-95433" y="3041963"/>
            <a:ext cx="9334864" cy="3799655"/>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CEDE7636-7714-B04B-9075-EDDE53DC5811}"/>
              </a:ext>
            </a:extLst>
          </p:cNvPr>
          <p:cNvPicPr>
            <a:picLocks noChangeAspect="1"/>
          </p:cNvPicPr>
          <p:nvPr/>
        </p:nvPicPr>
        <p:blipFill rotWithShape="1">
          <a:blip r:embed="rId7"/>
          <a:srcRect t="45490" b="26079"/>
          <a:stretch/>
        </p:blipFill>
        <p:spPr>
          <a:xfrm>
            <a:off x="-95433" y="3041963"/>
            <a:ext cx="9334864" cy="3799655"/>
          </a:xfrm>
          <a:prstGeom prst="rect">
            <a:avLst/>
          </a:prstGeom>
        </p:spPr>
      </p:pic>
      <p:pic>
        <p:nvPicPr>
          <p:cNvPr id="12" name="Picture 11" descr="Diagram&#10;&#10;Description automatically generated">
            <a:extLst>
              <a:ext uri="{FF2B5EF4-FFF2-40B4-BE49-F238E27FC236}">
                <a16:creationId xmlns:a16="http://schemas.microsoft.com/office/drawing/2014/main" id="{A1B5C50B-0042-F44B-B8EB-36F97D5800EB}"/>
              </a:ext>
            </a:extLst>
          </p:cNvPr>
          <p:cNvPicPr>
            <a:picLocks noChangeAspect="1"/>
          </p:cNvPicPr>
          <p:nvPr/>
        </p:nvPicPr>
        <p:blipFill rotWithShape="1">
          <a:blip r:embed="rId8"/>
          <a:srcRect t="45490" b="26079"/>
          <a:stretch/>
        </p:blipFill>
        <p:spPr>
          <a:xfrm>
            <a:off x="-95433" y="3041963"/>
            <a:ext cx="9334864" cy="3799655"/>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C58E17DC-F92B-B447-A912-647CA22D472C}"/>
              </a:ext>
            </a:extLst>
          </p:cNvPr>
          <p:cNvPicPr>
            <a:picLocks noChangeAspect="1"/>
          </p:cNvPicPr>
          <p:nvPr/>
        </p:nvPicPr>
        <p:blipFill rotWithShape="1">
          <a:blip r:embed="rId9"/>
          <a:srcRect t="45490" b="26079"/>
          <a:stretch/>
        </p:blipFill>
        <p:spPr>
          <a:xfrm>
            <a:off x="-95433" y="3041963"/>
            <a:ext cx="9334864" cy="3799655"/>
          </a:xfrm>
          <a:prstGeom prst="rect">
            <a:avLst/>
          </a:prstGeom>
        </p:spPr>
      </p:pic>
      <p:pic>
        <p:nvPicPr>
          <p:cNvPr id="14" name="Picture 13" descr="Diagram&#10;&#10;Description automatically generated with medium confidence">
            <a:extLst>
              <a:ext uri="{FF2B5EF4-FFF2-40B4-BE49-F238E27FC236}">
                <a16:creationId xmlns:a16="http://schemas.microsoft.com/office/drawing/2014/main" id="{97A414EF-CC10-1B4B-8FF8-0D2EAD984828}"/>
              </a:ext>
            </a:extLst>
          </p:cNvPr>
          <p:cNvPicPr>
            <a:picLocks noChangeAspect="1"/>
          </p:cNvPicPr>
          <p:nvPr/>
        </p:nvPicPr>
        <p:blipFill rotWithShape="1">
          <a:blip r:embed="rId10"/>
          <a:srcRect t="45490" b="26079"/>
          <a:stretch/>
        </p:blipFill>
        <p:spPr>
          <a:xfrm>
            <a:off x="-95433" y="3041963"/>
            <a:ext cx="9334864" cy="3799655"/>
          </a:xfrm>
          <a:prstGeom prst="rect">
            <a:avLst/>
          </a:prstGeom>
        </p:spPr>
      </p:pic>
      <p:pic>
        <p:nvPicPr>
          <p:cNvPr id="15" name="Picture 14" descr="Diagram&#10;&#10;Description automatically generated with medium confidence">
            <a:extLst>
              <a:ext uri="{FF2B5EF4-FFF2-40B4-BE49-F238E27FC236}">
                <a16:creationId xmlns:a16="http://schemas.microsoft.com/office/drawing/2014/main" id="{3B975200-471C-934D-9A31-22414750538E}"/>
              </a:ext>
            </a:extLst>
          </p:cNvPr>
          <p:cNvPicPr>
            <a:picLocks noChangeAspect="1"/>
          </p:cNvPicPr>
          <p:nvPr/>
        </p:nvPicPr>
        <p:blipFill rotWithShape="1">
          <a:blip r:embed="rId11"/>
          <a:srcRect t="45490" b="26079"/>
          <a:stretch/>
        </p:blipFill>
        <p:spPr>
          <a:xfrm>
            <a:off x="-95433" y="3041963"/>
            <a:ext cx="9334864" cy="3799655"/>
          </a:xfrm>
          <a:prstGeom prst="rect">
            <a:avLst/>
          </a:prstGeom>
        </p:spPr>
      </p:pic>
    </p:spTree>
    <p:extLst>
      <p:ext uri="{BB962C8B-B14F-4D97-AF65-F5344CB8AC3E}">
        <p14:creationId xmlns:p14="http://schemas.microsoft.com/office/powerpoint/2010/main" val="232694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822F1-795F-AC44-8176-A82DE88904E5}"/>
              </a:ext>
            </a:extLst>
          </p:cNvPr>
          <p:cNvPicPr>
            <a:picLocks noChangeAspect="1"/>
          </p:cNvPicPr>
          <p:nvPr/>
        </p:nvPicPr>
        <p:blipFill rotWithShape="1">
          <a:blip r:embed="rId2"/>
          <a:srcRect t="42549" b="43462"/>
          <a:stretch/>
        </p:blipFill>
        <p:spPr>
          <a:xfrm>
            <a:off x="174035" y="188259"/>
            <a:ext cx="8795930" cy="1761565"/>
          </a:xfrm>
          <a:prstGeom prst="rect">
            <a:avLst/>
          </a:prstGeom>
        </p:spPr>
      </p:pic>
    </p:spTree>
    <p:extLst>
      <p:ext uri="{BB962C8B-B14F-4D97-AF65-F5344CB8AC3E}">
        <p14:creationId xmlns:p14="http://schemas.microsoft.com/office/powerpoint/2010/main" val="1310845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822F1-795F-AC44-8176-A82DE88904E5}"/>
              </a:ext>
            </a:extLst>
          </p:cNvPr>
          <p:cNvPicPr>
            <a:picLocks noChangeAspect="1"/>
          </p:cNvPicPr>
          <p:nvPr/>
        </p:nvPicPr>
        <p:blipFill rotWithShape="1">
          <a:blip r:embed="rId2"/>
          <a:srcRect t="42549" b="30008"/>
          <a:stretch/>
        </p:blipFill>
        <p:spPr>
          <a:xfrm>
            <a:off x="174035" y="188260"/>
            <a:ext cx="8795930" cy="3455894"/>
          </a:xfrm>
          <a:prstGeom prst="rect">
            <a:avLst/>
          </a:prstGeom>
        </p:spPr>
      </p:pic>
    </p:spTree>
    <p:extLst>
      <p:ext uri="{BB962C8B-B14F-4D97-AF65-F5344CB8AC3E}">
        <p14:creationId xmlns:p14="http://schemas.microsoft.com/office/powerpoint/2010/main" val="909263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822F1-795F-AC44-8176-A82DE88904E5}"/>
              </a:ext>
            </a:extLst>
          </p:cNvPr>
          <p:cNvPicPr>
            <a:picLocks noChangeAspect="1"/>
          </p:cNvPicPr>
          <p:nvPr/>
        </p:nvPicPr>
        <p:blipFill rotWithShape="1">
          <a:blip r:embed="rId2"/>
          <a:srcRect t="42549" b="15722"/>
          <a:stretch/>
        </p:blipFill>
        <p:spPr>
          <a:xfrm>
            <a:off x="174035" y="188259"/>
            <a:ext cx="8795930" cy="5254823"/>
          </a:xfrm>
          <a:prstGeom prst="rect">
            <a:avLst/>
          </a:prstGeom>
        </p:spPr>
      </p:pic>
    </p:spTree>
    <p:extLst>
      <p:ext uri="{BB962C8B-B14F-4D97-AF65-F5344CB8AC3E}">
        <p14:creationId xmlns:p14="http://schemas.microsoft.com/office/powerpoint/2010/main" val="2638574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822F1-795F-AC44-8176-A82DE88904E5}"/>
              </a:ext>
            </a:extLst>
          </p:cNvPr>
          <p:cNvPicPr>
            <a:picLocks noChangeAspect="1"/>
          </p:cNvPicPr>
          <p:nvPr/>
        </p:nvPicPr>
        <p:blipFill rotWithShape="1">
          <a:blip r:embed="rId2"/>
          <a:srcRect t="42549" b="15722"/>
          <a:stretch/>
        </p:blipFill>
        <p:spPr>
          <a:xfrm>
            <a:off x="174035" y="188259"/>
            <a:ext cx="8795930" cy="5254823"/>
          </a:xfrm>
          <a:prstGeom prst="rect">
            <a:avLst/>
          </a:prstGeom>
        </p:spPr>
      </p:pic>
      <p:pic>
        <p:nvPicPr>
          <p:cNvPr id="5" name="Picture 4">
            <a:extLst>
              <a:ext uri="{FF2B5EF4-FFF2-40B4-BE49-F238E27FC236}">
                <a16:creationId xmlns:a16="http://schemas.microsoft.com/office/drawing/2014/main" id="{645BAA97-86EF-3042-B1FA-D2338A7805C5}"/>
              </a:ext>
            </a:extLst>
          </p:cNvPr>
          <p:cNvPicPr>
            <a:picLocks noChangeAspect="1"/>
          </p:cNvPicPr>
          <p:nvPr/>
        </p:nvPicPr>
        <p:blipFill>
          <a:blip r:embed="rId3"/>
          <a:stretch>
            <a:fillRect/>
          </a:stretch>
        </p:blipFill>
        <p:spPr>
          <a:xfrm>
            <a:off x="2396493" y="5779787"/>
            <a:ext cx="4351014" cy="1078213"/>
          </a:xfrm>
          <a:prstGeom prst="rect">
            <a:avLst/>
          </a:prstGeom>
        </p:spPr>
      </p:pic>
    </p:spTree>
    <p:extLst>
      <p:ext uri="{BB962C8B-B14F-4D97-AF65-F5344CB8AC3E}">
        <p14:creationId xmlns:p14="http://schemas.microsoft.com/office/powerpoint/2010/main" val="3590674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DD7765-1F7B-504D-8DA3-EA95ABB78A38}"/>
              </a:ext>
            </a:extLst>
          </p:cNvPr>
          <p:cNvPicPr>
            <a:picLocks noChangeAspect="1"/>
          </p:cNvPicPr>
          <p:nvPr/>
        </p:nvPicPr>
        <p:blipFill>
          <a:blip r:embed="rId2"/>
          <a:stretch>
            <a:fillRect/>
          </a:stretch>
        </p:blipFill>
        <p:spPr>
          <a:xfrm>
            <a:off x="1907727" y="1005205"/>
            <a:ext cx="4763770" cy="4847590"/>
          </a:xfrm>
          <a:prstGeom prst="rect">
            <a:avLst/>
          </a:prstGeom>
        </p:spPr>
      </p:pic>
      <p:sp>
        <p:nvSpPr>
          <p:cNvPr id="3" name="TextBox 2">
            <a:extLst>
              <a:ext uri="{FF2B5EF4-FFF2-40B4-BE49-F238E27FC236}">
                <a16:creationId xmlns:a16="http://schemas.microsoft.com/office/drawing/2014/main" id="{8C00C194-03DB-3E4D-9DC0-EF6560E073A8}"/>
              </a:ext>
            </a:extLst>
          </p:cNvPr>
          <p:cNvSpPr txBox="1"/>
          <p:nvPr/>
        </p:nvSpPr>
        <p:spPr>
          <a:xfrm>
            <a:off x="105984" y="6488668"/>
            <a:ext cx="8700247" cy="369332"/>
          </a:xfrm>
          <a:prstGeom prst="rect">
            <a:avLst/>
          </a:prstGeom>
          <a:noFill/>
        </p:spPr>
        <p:txBody>
          <a:bodyPr wrap="square">
            <a:spAutoFit/>
          </a:bodyPr>
          <a:lstStyle/>
          <a:p>
            <a:r>
              <a:rPr lang="en-US" dirty="0"/>
              <a:t>Ref: https://</a:t>
            </a:r>
            <a:r>
              <a:rPr lang="en-US" dirty="0" err="1"/>
              <a:t>hmkcode.com</a:t>
            </a:r>
            <a:r>
              <a:rPr lang="en-US" dirty="0"/>
              <a:t>/ai/backpropagation-step-by-step/</a:t>
            </a:r>
          </a:p>
        </p:txBody>
      </p:sp>
    </p:spTree>
    <p:extLst>
      <p:ext uri="{BB962C8B-B14F-4D97-AF65-F5344CB8AC3E}">
        <p14:creationId xmlns:p14="http://schemas.microsoft.com/office/powerpoint/2010/main" val="4069099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7E967-5B01-204F-98C3-254C900A9C1F}"/>
              </a:ext>
            </a:extLst>
          </p:cNvPr>
          <p:cNvPicPr>
            <a:picLocks noChangeAspect="1"/>
          </p:cNvPicPr>
          <p:nvPr/>
        </p:nvPicPr>
        <p:blipFill>
          <a:blip r:embed="rId2"/>
          <a:stretch>
            <a:fillRect/>
          </a:stretch>
        </p:blipFill>
        <p:spPr>
          <a:xfrm>
            <a:off x="0" y="4969565"/>
            <a:ext cx="9144000" cy="1888435"/>
          </a:xfrm>
          <a:prstGeom prst="rect">
            <a:avLst/>
          </a:prstGeom>
        </p:spPr>
      </p:pic>
      <p:cxnSp>
        <p:nvCxnSpPr>
          <p:cNvPr id="3" name="Straight Arrow Connector 2">
            <a:extLst>
              <a:ext uri="{FF2B5EF4-FFF2-40B4-BE49-F238E27FC236}">
                <a16:creationId xmlns:a16="http://schemas.microsoft.com/office/drawing/2014/main" id="{DD44DBA4-A590-4649-B701-C9514CB89F83}"/>
              </a:ext>
            </a:extLst>
          </p:cNvPr>
          <p:cNvCxnSpPr>
            <a:cxnSpLocks/>
            <a:stCxn id="11" idx="6"/>
            <a:endCxn id="13" idx="2"/>
          </p:cNvCxnSpPr>
          <p:nvPr/>
        </p:nvCxnSpPr>
        <p:spPr>
          <a:xfrm>
            <a:off x="5432612" y="1000422"/>
            <a:ext cx="1647267" cy="12469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3344A51-0795-9248-ACAE-E13381B446E6}"/>
              </a:ext>
            </a:extLst>
          </p:cNvPr>
          <p:cNvCxnSpPr>
            <a:cxnSpLocks/>
            <a:stCxn id="12" idx="6"/>
            <a:endCxn id="13" idx="2"/>
          </p:cNvCxnSpPr>
          <p:nvPr/>
        </p:nvCxnSpPr>
        <p:spPr>
          <a:xfrm flipV="1">
            <a:off x="5432612" y="2247372"/>
            <a:ext cx="1647267" cy="118162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155F601-436E-0141-BD62-BF2855179EA7}"/>
              </a:ext>
            </a:extLst>
          </p:cNvPr>
          <p:cNvCxnSpPr>
            <a:stCxn id="9" idx="6"/>
            <a:endCxn id="11" idx="2"/>
          </p:cNvCxnSpPr>
          <p:nvPr/>
        </p:nvCxnSpPr>
        <p:spPr>
          <a:xfrm>
            <a:off x="2743200" y="1000422"/>
            <a:ext cx="18288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48B836B-330D-AB47-89C5-338732E3B685}"/>
              </a:ext>
            </a:extLst>
          </p:cNvPr>
          <p:cNvCxnSpPr>
            <a:cxnSpLocks/>
            <a:stCxn id="9" idx="6"/>
            <a:endCxn id="12" idx="1"/>
          </p:cNvCxnSpPr>
          <p:nvPr/>
        </p:nvCxnSpPr>
        <p:spPr>
          <a:xfrm>
            <a:off x="2743200" y="1000422"/>
            <a:ext cx="1954834" cy="212430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6082D8E-6420-2044-A0E5-C9633182255A}"/>
              </a:ext>
            </a:extLst>
          </p:cNvPr>
          <p:cNvCxnSpPr>
            <a:cxnSpLocks/>
            <a:stCxn id="10" idx="6"/>
            <a:endCxn id="11" idx="3"/>
          </p:cNvCxnSpPr>
          <p:nvPr/>
        </p:nvCxnSpPr>
        <p:spPr>
          <a:xfrm flipV="1">
            <a:off x="2743200" y="1304694"/>
            <a:ext cx="1954834" cy="211207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7A7D681-E94E-C74E-9702-088D8C457B40}"/>
              </a:ext>
            </a:extLst>
          </p:cNvPr>
          <p:cNvCxnSpPr>
            <a:cxnSpLocks/>
            <a:stCxn id="10" idx="6"/>
            <a:endCxn id="12" idx="2"/>
          </p:cNvCxnSpPr>
          <p:nvPr/>
        </p:nvCxnSpPr>
        <p:spPr>
          <a:xfrm>
            <a:off x="2743200" y="3416773"/>
            <a:ext cx="1828800" cy="1222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89249A5-C29A-0446-A37E-A1390462E7EB}"/>
              </a:ext>
            </a:extLst>
          </p:cNvPr>
          <p:cNvSpPr/>
          <p:nvPr/>
        </p:nvSpPr>
        <p:spPr>
          <a:xfrm>
            <a:off x="1882588" y="570116"/>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256F44C-7128-284E-88AE-76DA1F655067}"/>
              </a:ext>
            </a:extLst>
          </p:cNvPr>
          <p:cNvSpPr/>
          <p:nvPr/>
        </p:nvSpPr>
        <p:spPr>
          <a:xfrm>
            <a:off x="1882588" y="2986467"/>
            <a:ext cx="860612" cy="8606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F8D94DD-70C4-004C-9691-CF209E73F382}"/>
              </a:ext>
            </a:extLst>
          </p:cNvPr>
          <p:cNvSpPr/>
          <p:nvPr/>
        </p:nvSpPr>
        <p:spPr>
          <a:xfrm>
            <a:off x="4572000" y="570116"/>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8BD5FC-1271-3F45-AFE0-7093EFCD7A0D}"/>
              </a:ext>
            </a:extLst>
          </p:cNvPr>
          <p:cNvSpPr/>
          <p:nvPr/>
        </p:nvSpPr>
        <p:spPr>
          <a:xfrm>
            <a:off x="4572000" y="2998694"/>
            <a:ext cx="860612" cy="860612"/>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52411C-9DAB-AF4F-B1C0-AC37D0FEABE9}"/>
              </a:ext>
            </a:extLst>
          </p:cNvPr>
          <p:cNvSpPr/>
          <p:nvPr/>
        </p:nvSpPr>
        <p:spPr>
          <a:xfrm>
            <a:off x="7079879" y="1817066"/>
            <a:ext cx="860612" cy="86061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F244046D-AC6A-9B40-9236-8A001F2120F3}"/>
              </a:ext>
            </a:extLst>
          </p:cNvPr>
          <p:cNvSpPr/>
          <p:nvPr/>
        </p:nvSpPr>
        <p:spPr>
          <a:xfrm>
            <a:off x="3671047" y="765098"/>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B412738-4138-D144-8027-C115911FF037}"/>
              </a:ext>
            </a:extLst>
          </p:cNvPr>
          <p:cNvSpPr/>
          <p:nvPr/>
        </p:nvSpPr>
        <p:spPr>
          <a:xfrm>
            <a:off x="3926541" y="1560024"/>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9FE1ADF0-0294-774B-8885-006C50538F2A}"/>
              </a:ext>
            </a:extLst>
          </p:cNvPr>
          <p:cNvSpPr/>
          <p:nvPr/>
        </p:nvSpPr>
        <p:spPr>
          <a:xfrm>
            <a:off x="3859306" y="2366847"/>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0DE1BCE-20D8-C240-BCE6-477AF2E73036}"/>
              </a:ext>
            </a:extLst>
          </p:cNvPr>
          <p:cNvSpPr/>
          <p:nvPr/>
        </p:nvSpPr>
        <p:spPr>
          <a:xfrm>
            <a:off x="3671047" y="3225580"/>
            <a:ext cx="632012" cy="470647"/>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B73559F2-C04B-9144-B1AA-5F3B3658A4FB}"/>
              </a:ext>
            </a:extLst>
          </p:cNvPr>
          <p:cNvSpPr/>
          <p:nvPr/>
        </p:nvSpPr>
        <p:spPr>
          <a:xfrm>
            <a:off x="5991524" y="1460719"/>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9A703796-E906-0745-B3C0-2BB0EEBD867A}"/>
              </a:ext>
            </a:extLst>
          </p:cNvPr>
          <p:cNvSpPr/>
          <p:nvPr/>
        </p:nvSpPr>
        <p:spPr>
          <a:xfrm>
            <a:off x="5991524" y="2564762"/>
            <a:ext cx="632012" cy="470647"/>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EBB9D48-3013-3F47-BE6C-8E997D974982}"/>
              </a:ext>
            </a:extLst>
          </p:cNvPr>
          <p:cNvSpPr txBox="1"/>
          <p:nvPr/>
        </p:nvSpPr>
        <p:spPr>
          <a:xfrm>
            <a:off x="2135789" y="685631"/>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1</a:t>
            </a:r>
          </a:p>
        </p:txBody>
      </p:sp>
      <p:sp>
        <p:nvSpPr>
          <p:cNvPr id="21" name="TextBox 20">
            <a:extLst>
              <a:ext uri="{FF2B5EF4-FFF2-40B4-BE49-F238E27FC236}">
                <a16:creationId xmlns:a16="http://schemas.microsoft.com/office/drawing/2014/main" id="{07B537C9-C2AF-2E49-BE83-2987F87D1D71}"/>
              </a:ext>
            </a:extLst>
          </p:cNvPr>
          <p:cNvSpPr txBox="1"/>
          <p:nvPr/>
        </p:nvSpPr>
        <p:spPr>
          <a:xfrm>
            <a:off x="2130778" y="3124728"/>
            <a:ext cx="441146" cy="523220"/>
          </a:xfrm>
          <a:prstGeom prst="rect">
            <a:avLst/>
          </a:prstGeom>
          <a:noFill/>
        </p:spPr>
        <p:txBody>
          <a:bodyPr wrap="none" rtlCol="0">
            <a:spAutoFit/>
          </a:bodyPr>
          <a:lstStyle/>
          <a:p>
            <a:r>
              <a:rPr lang="en-US" sz="2800" dirty="0">
                <a:latin typeface="Lucida Bright" panose="02040602050505020304" pitchFamily="18" charset="77"/>
              </a:rPr>
              <a:t>i</a:t>
            </a:r>
            <a:r>
              <a:rPr lang="en-US" sz="2800" baseline="-25000" dirty="0">
                <a:latin typeface="Lucida Bright" panose="02040602050505020304" pitchFamily="18" charset="77"/>
              </a:rPr>
              <a:t>2</a:t>
            </a:r>
          </a:p>
        </p:txBody>
      </p:sp>
      <p:sp>
        <p:nvSpPr>
          <p:cNvPr id="22" name="TextBox 21">
            <a:extLst>
              <a:ext uri="{FF2B5EF4-FFF2-40B4-BE49-F238E27FC236}">
                <a16:creationId xmlns:a16="http://schemas.microsoft.com/office/drawing/2014/main" id="{B5879281-7C89-2E4D-9011-61100D171FF2}"/>
              </a:ext>
            </a:extLst>
          </p:cNvPr>
          <p:cNvSpPr txBox="1"/>
          <p:nvPr/>
        </p:nvSpPr>
        <p:spPr>
          <a:xfrm>
            <a:off x="7270520" y="1985762"/>
            <a:ext cx="609462" cy="523220"/>
          </a:xfrm>
          <a:prstGeom prst="rect">
            <a:avLst/>
          </a:prstGeom>
          <a:noFill/>
        </p:spPr>
        <p:txBody>
          <a:bodyPr wrap="none" rtlCol="0">
            <a:spAutoFit/>
          </a:bodyPr>
          <a:lstStyle/>
          <a:p>
            <a:r>
              <a:rPr lang="en-US" sz="2800" dirty="0">
                <a:latin typeface="Lucida Bright" panose="02040602050505020304" pitchFamily="18" charset="77"/>
              </a:rPr>
              <a:t>O</a:t>
            </a:r>
            <a:r>
              <a:rPr lang="en-US" sz="2800" baseline="-25000" dirty="0">
                <a:latin typeface="Lucida Bright" panose="02040602050505020304" pitchFamily="18" charset="77"/>
              </a:rPr>
              <a:t>1</a:t>
            </a:r>
          </a:p>
        </p:txBody>
      </p:sp>
      <p:sp>
        <p:nvSpPr>
          <p:cNvPr id="23" name="TextBox 22">
            <a:extLst>
              <a:ext uri="{FF2B5EF4-FFF2-40B4-BE49-F238E27FC236}">
                <a16:creationId xmlns:a16="http://schemas.microsoft.com/office/drawing/2014/main" id="{0593CEB2-1580-7844-B1AE-C2955A5262F0}"/>
              </a:ext>
            </a:extLst>
          </p:cNvPr>
          <p:cNvSpPr txBox="1"/>
          <p:nvPr/>
        </p:nvSpPr>
        <p:spPr>
          <a:xfrm>
            <a:off x="3697941" y="696149"/>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1</a:t>
            </a:r>
          </a:p>
        </p:txBody>
      </p:sp>
      <p:sp>
        <p:nvSpPr>
          <p:cNvPr id="24" name="TextBox 23">
            <a:extLst>
              <a:ext uri="{FF2B5EF4-FFF2-40B4-BE49-F238E27FC236}">
                <a16:creationId xmlns:a16="http://schemas.microsoft.com/office/drawing/2014/main" id="{05AA5644-C508-6A4A-9706-C8D84C6C3435}"/>
              </a:ext>
            </a:extLst>
          </p:cNvPr>
          <p:cNvSpPr txBox="1"/>
          <p:nvPr/>
        </p:nvSpPr>
        <p:spPr>
          <a:xfrm>
            <a:off x="3987053" y="1499677"/>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2</a:t>
            </a:r>
          </a:p>
        </p:txBody>
      </p:sp>
      <p:sp>
        <p:nvSpPr>
          <p:cNvPr id="25" name="TextBox 24">
            <a:extLst>
              <a:ext uri="{FF2B5EF4-FFF2-40B4-BE49-F238E27FC236}">
                <a16:creationId xmlns:a16="http://schemas.microsoft.com/office/drawing/2014/main" id="{F34FF9F3-C5C0-A445-87E0-6B1F088C45CB}"/>
              </a:ext>
            </a:extLst>
          </p:cNvPr>
          <p:cNvSpPr txBox="1"/>
          <p:nvPr/>
        </p:nvSpPr>
        <p:spPr>
          <a:xfrm>
            <a:off x="3877581" y="2294728"/>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3</a:t>
            </a:r>
          </a:p>
        </p:txBody>
      </p:sp>
      <p:sp>
        <p:nvSpPr>
          <p:cNvPr id="26" name="TextBox 25">
            <a:extLst>
              <a:ext uri="{FF2B5EF4-FFF2-40B4-BE49-F238E27FC236}">
                <a16:creationId xmlns:a16="http://schemas.microsoft.com/office/drawing/2014/main" id="{45E97DBD-55FC-4D48-BF7B-737E7E151413}"/>
              </a:ext>
            </a:extLst>
          </p:cNvPr>
          <p:cNvSpPr txBox="1"/>
          <p:nvPr/>
        </p:nvSpPr>
        <p:spPr>
          <a:xfrm>
            <a:off x="3705151" y="3148536"/>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4</a:t>
            </a:r>
          </a:p>
        </p:txBody>
      </p:sp>
      <p:sp>
        <p:nvSpPr>
          <p:cNvPr id="27" name="TextBox 26">
            <a:extLst>
              <a:ext uri="{FF2B5EF4-FFF2-40B4-BE49-F238E27FC236}">
                <a16:creationId xmlns:a16="http://schemas.microsoft.com/office/drawing/2014/main" id="{F521BB2F-A02D-0A44-939E-EA7FAE70028C}"/>
              </a:ext>
            </a:extLst>
          </p:cNvPr>
          <p:cNvSpPr txBox="1"/>
          <p:nvPr/>
        </p:nvSpPr>
        <p:spPr>
          <a:xfrm>
            <a:off x="6007662" y="1362287"/>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5</a:t>
            </a:r>
          </a:p>
        </p:txBody>
      </p:sp>
      <p:sp>
        <p:nvSpPr>
          <p:cNvPr id="28" name="TextBox 27">
            <a:extLst>
              <a:ext uri="{FF2B5EF4-FFF2-40B4-BE49-F238E27FC236}">
                <a16:creationId xmlns:a16="http://schemas.microsoft.com/office/drawing/2014/main" id="{1022FAD0-C1F8-504B-8C91-19014C7AF1DC}"/>
              </a:ext>
            </a:extLst>
          </p:cNvPr>
          <p:cNvSpPr txBox="1"/>
          <p:nvPr/>
        </p:nvSpPr>
        <p:spPr>
          <a:xfrm>
            <a:off x="6014318" y="2512189"/>
            <a:ext cx="615874" cy="523220"/>
          </a:xfrm>
          <a:prstGeom prst="rect">
            <a:avLst/>
          </a:prstGeom>
          <a:noFill/>
        </p:spPr>
        <p:txBody>
          <a:bodyPr wrap="none" rtlCol="0">
            <a:spAutoFit/>
          </a:bodyPr>
          <a:lstStyle/>
          <a:p>
            <a:r>
              <a:rPr lang="en-US" sz="2800" dirty="0">
                <a:latin typeface="Lucida Bright" panose="02040602050505020304" pitchFamily="18" charset="77"/>
              </a:rPr>
              <a:t>w</a:t>
            </a:r>
            <a:r>
              <a:rPr lang="en-US" sz="2800" baseline="-25000" dirty="0">
                <a:latin typeface="Lucida Bright" panose="02040602050505020304" pitchFamily="18" charset="77"/>
              </a:rPr>
              <a:t>6</a:t>
            </a:r>
          </a:p>
        </p:txBody>
      </p:sp>
      <p:sp>
        <p:nvSpPr>
          <p:cNvPr id="29" name="TextBox 28">
            <a:extLst>
              <a:ext uri="{FF2B5EF4-FFF2-40B4-BE49-F238E27FC236}">
                <a16:creationId xmlns:a16="http://schemas.microsoft.com/office/drawing/2014/main" id="{CFB3615D-33D8-4F42-939F-823CF07AFF6A}"/>
              </a:ext>
            </a:extLst>
          </p:cNvPr>
          <p:cNvSpPr txBox="1"/>
          <p:nvPr/>
        </p:nvSpPr>
        <p:spPr>
          <a:xfrm>
            <a:off x="4758554" y="696149"/>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1</a:t>
            </a:r>
          </a:p>
        </p:txBody>
      </p:sp>
      <p:sp>
        <p:nvSpPr>
          <p:cNvPr id="30" name="TextBox 29">
            <a:extLst>
              <a:ext uri="{FF2B5EF4-FFF2-40B4-BE49-F238E27FC236}">
                <a16:creationId xmlns:a16="http://schemas.microsoft.com/office/drawing/2014/main" id="{C1E893D9-C42C-414F-AD21-C5E40E0F800A}"/>
              </a:ext>
            </a:extLst>
          </p:cNvPr>
          <p:cNvSpPr txBox="1"/>
          <p:nvPr/>
        </p:nvSpPr>
        <p:spPr>
          <a:xfrm>
            <a:off x="4758554" y="3116291"/>
            <a:ext cx="558166" cy="523220"/>
          </a:xfrm>
          <a:prstGeom prst="rect">
            <a:avLst/>
          </a:prstGeom>
          <a:noFill/>
        </p:spPr>
        <p:txBody>
          <a:bodyPr wrap="none" rtlCol="0">
            <a:spAutoFit/>
          </a:bodyPr>
          <a:lstStyle/>
          <a:p>
            <a:r>
              <a:rPr lang="en-US" sz="2800" dirty="0">
                <a:latin typeface="Lucida Bright" panose="02040602050505020304" pitchFamily="18" charset="77"/>
              </a:rPr>
              <a:t>h</a:t>
            </a:r>
            <a:r>
              <a:rPr lang="en-US" sz="2800" baseline="-25000" dirty="0">
                <a:latin typeface="Lucida Bright" panose="02040602050505020304" pitchFamily="18" charset="77"/>
              </a:rPr>
              <a:t>2</a:t>
            </a:r>
          </a:p>
        </p:txBody>
      </p:sp>
    </p:spTree>
    <p:extLst>
      <p:ext uri="{BB962C8B-B14F-4D97-AF65-F5344CB8AC3E}">
        <p14:creationId xmlns:p14="http://schemas.microsoft.com/office/powerpoint/2010/main" val="4178466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8EE0BD-E208-E24B-AC5A-6172B08A3852}"/>
              </a:ext>
            </a:extLst>
          </p:cNvPr>
          <p:cNvPicPr>
            <a:picLocks noChangeAspect="1"/>
          </p:cNvPicPr>
          <p:nvPr/>
        </p:nvPicPr>
        <p:blipFill>
          <a:blip r:embed="rId2"/>
          <a:stretch>
            <a:fillRect/>
          </a:stretch>
        </p:blipFill>
        <p:spPr>
          <a:xfrm>
            <a:off x="0" y="2447"/>
            <a:ext cx="9144000" cy="6853105"/>
          </a:xfrm>
          <a:prstGeom prst="rect">
            <a:avLst/>
          </a:prstGeom>
        </p:spPr>
      </p:pic>
    </p:spTree>
    <p:extLst>
      <p:ext uri="{BB962C8B-B14F-4D97-AF65-F5344CB8AC3E}">
        <p14:creationId xmlns:p14="http://schemas.microsoft.com/office/powerpoint/2010/main" val="394766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5. Epoch, Batches, Batch size, Iteration</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815882"/>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Epoch: </a:t>
            </a:r>
          </a:p>
          <a:p>
            <a:r>
              <a:rPr lang="en-US" sz="2800" dirty="0">
                <a:solidFill>
                  <a:schemeClr val="accent2">
                    <a:lumMod val="75000"/>
                  </a:schemeClr>
                </a:solidFill>
                <a:latin typeface="TimesNewRomanPS"/>
              </a:rPr>
              <a:t>	-Entire dataset is passed (forward and backward) through the network.</a:t>
            </a:r>
          </a:p>
          <a:p>
            <a:r>
              <a:rPr lang="en-US" sz="2800" dirty="0">
                <a:solidFill>
                  <a:schemeClr val="accent2">
                    <a:lumMod val="75000"/>
                  </a:schemeClr>
                </a:solidFill>
                <a:latin typeface="TimesNewRomanPS"/>
              </a:rPr>
              <a:t>	</a:t>
            </a:r>
            <a:r>
              <a:rPr lang="en-US" sz="2800" dirty="0">
                <a:solidFill>
                  <a:schemeClr val="accent1">
                    <a:lumMod val="75000"/>
                  </a:schemeClr>
                </a:solidFill>
                <a:latin typeface="TimesNewRomanPS"/>
              </a:rPr>
              <a:t>-Why do we need multiple epochs?</a:t>
            </a:r>
            <a:endParaRPr lang="en-US" dirty="0">
              <a:solidFill>
                <a:schemeClr val="accent1">
                  <a:lumMod val="75000"/>
                </a:schemeClr>
              </a:solidFill>
            </a:endParaRPr>
          </a:p>
        </p:txBody>
      </p:sp>
      <p:pic>
        <p:nvPicPr>
          <p:cNvPr id="5122" name="Picture 2">
            <a:extLst>
              <a:ext uri="{FF2B5EF4-FFF2-40B4-BE49-F238E27FC236}">
                <a16:creationId xmlns:a16="http://schemas.microsoft.com/office/drawing/2014/main" id="{D4DCD1D1-9D77-2F4C-B661-580E07910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91" y="3429000"/>
            <a:ext cx="8081818" cy="28979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B2BF10A-EE0F-0A48-B22D-6AB32CB36AF6}"/>
              </a:ext>
            </a:extLst>
          </p:cNvPr>
          <p:cNvSpPr txBox="1"/>
          <p:nvPr/>
        </p:nvSpPr>
        <p:spPr>
          <a:xfrm>
            <a:off x="0" y="4616344"/>
            <a:ext cx="9144000" cy="523220"/>
          </a:xfrm>
          <a:prstGeom prst="rect">
            <a:avLst/>
          </a:prstGeom>
          <a:solidFill>
            <a:schemeClr val="accent1">
              <a:lumMod val="75000"/>
            </a:schemeClr>
          </a:solidFill>
        </p:spPr>
        <p:txBody>
          <a:bodyPr wrap="square">
            <a:spAutoFit/>
          </a:bodyPr>
          <a:lstStyle/>
          <a:p>
            <a:pPr algn="ctr"/>
            <a:r>
              <a:rPr lang="en-US" sz="2800" dirty="0">
                <a:solidFill>
                  <a:schemeClr val="bg1"/>
                </a:solidFill>
                <a:latin typeface="TimesNewRomanPS"/>
              </a:rPr>
              <a:t>How to find the right number of epochs?</a:t>
            </a:r>
            <a:endParaRPr lang="en-US" dirty="0">
              <a:solidFill>
                <a:schemeClr val="bg1"/>
              </a:solidFill>
            </a:endParaRPr>
          </a:p>
        </p:txBody>
      </p:sp>
    </p:spTree>
    <p:extLst>
      <p:ext uri="{BB962C8B-B14F-4D97-AF65-F5344CB8AC3E}">
        <p14:creationId xmlns:p14="http://schemas.microsoft.com/office/powerpoint/2010/main" val="232600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at is Amazon Alexa. Alexa is Amazon&amp;#39;s cloud-based voice… | by Jayakumar  Manian | Voice Tech Podcast | Medium">
            <a:extLst>
              <a:ext uri="{FF2B5EF4-FFF2-40B4-BE49-F238E27FC236}">
                <a16:creationId xmlns:a16="http://schemas.microsoft.com/office/drawing/2014/main" id="{B68F0567-1B74-1340-B867-D29A5FB1E6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029"/>
          <a:stretch/>
        </p:blipFill>
        <p:spPr bwMode="auto">
          <a:xfrm>
            <a:off x="0" y="1306943"/>
            <a:ext cx="4383523" cy="42441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413CB3-8CA3-5541-BC33-D808F00BEB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Computing on the cloud</a:t>
            </a:r>
          </a:p>
        </p:txBody>
      </p:sp>
      <p:pic>
        <p:nvPicPr>
          <p:cNvPr id="4" name="Picture 2" descr="What is Edge Computing? | Moving Intelligence to the Edge">
            <a:extLst>
              <a:ext uri="{FF2B5EF4-FFF2-40B4-BE49-F238E27FC236}">
                <a16:creationId xmlns:a16="http://schemas.microsoft.com/office/drawing/2014/main" id="{2A152DC1-D104-3D4C-B0F7-D206F258F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34912"/>
            <a:ext cx="4692318" cy="351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332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5. Epoch, Batches, Batch size, Iteration</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Epoch: </a:t>
            </a:r>
          </a:p>
          <a:p>
            <a:r>
              <a:rPr lang="en-US" sz="2800" dirty="0">
                <a:solidFill>
                  <a:schemeClr val="accent2">
                    <a:lumMod val="75000"/>
                  </a:schemeClr>
                </a:solidFill>
                <a:latin typeface="TimesNewRomanPS"/>
              </a:rPr>
              <a:t>	-Entire dataset is passed (forward and backward) through the network.</a:t>
            </a:r>
          </a:p>
        </p:txBody>
      </p:sp>
      <p:sp>
        <p:nvSpPr>
          <p:cNvPr id="7" name="TextBox 6">
            <a:extLst>
              <a:ext uri="{FF2B5EF4-FFF2-40B4-BE49-F238E27FC236}">
                <a16:creationId xmlns:a16="http://schemas.microsoft.com/office/drawing/2014/main" id="{18DF1E36-E8FC-EB4B-911C-4F7A1219C9AD}"/>
              </a:ext>
            </a:extLst>
          </p:cNvPr>
          <p:cNvSpPr txBox="1"/>
          <p:nvPr/>
        </p:nvSpPr>
        <p:spPr>
          <a:xfrm>
            <a:off x="1317809" y="3501224"/>
            <a:ext cx="7651379" cy="1384995"/>
          </a:xfrm>
          <a:prstGeom prst="rect">
            <a:avLst/>
          </a:prstGeom>
          <a:noFill/>
        </p:spPr>
        <p:txBody>
          <a:bodyPr wrap="square">
            <a:spAutoFit/>
          </a:bodyPr>
          <a:lstStyle/>
          <a:p>
            <a:r>
              <a:rPr lang="en-US" sz="2800" dirty="0">
                <a:solidFill>
                  <a:schemeClr val="accent2">
                    <a:lumMod val="75000"/>
                  </a:schemeClr>
                </a:solidFill>
                <a:latin typeface="TimesNewRomanPS"/>
              </a:rPr>
              <a:t>b</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Batch/Batch size: </a:t>
            </a:r>
          </a:p>
          <a:p>
            <a:r>
              <a:rPr lang="en-US" sz="2800" dirty="0">
                <a:solidFill>
                  <a:schemeClr val="accent2">
                    <a:lumMod val="75000"/>
                  </a:schemeClr>
                </a:solidFill>
                <a:latin typeface="TimesNewRomanPS"/>
              </a:rPr>
              <a:t>	-Large data set is divided into smaller chunks or batches of specific size.</a:t>
            </a:r>
            <a:endParaRPr lang="en-US" dirty="0">
              <a:solidFill>
                <a:schemeClr val="accent1">
                  <a:lumMod val="75000"/>
                </a:schemeClr>
              </a:solidFill>
            </a:endParaRPr>
          </a:p>
        </p:txBody>
      </p:sp>
    </p:spTree>
    <p:extLst>
      <p:ext uri="{BB962C8B-B14F-4D97-AF65-F5344CB8AC3E}">
        <p14:creationId xmlns:p14="http://schemas.microsoft.com/office/powerpoint/2010/main" val="27231180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5. Epoch, Batches, Batch size, Iteration</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Epoch: </a:t>
            </a:r>
          </a:p>
          <a:p>
            <a:r>
              <a:rPr lang="en-US" sz="2800" dirty="0">
                <a:solidFill>
                  <a:schemeClr val="accent2">
                    <a:lumMod val="75000"/>
                  </a:schemeClr>
                </a:solidFill>
                <a:latin typeface="TimesNewRomanPS"/>
              </a:rPr>
              <a:t>	-Entire dataset is passed (forward and backward) through the network.</a:t>
            </a:r>
          </a:p>
        </p:txBody>
      </p:sp>
      <p:sp>
        <p:nvSpPr>
          <p:cNvPr id="7" name="TextBox 6">
            <a:extLst>
              <a:ext uri="{FF2B5EF4-FFF2-40B4-BE49-F238E27FC236}">
                <a16:creationId xmlns:a16="http://schemas.microsoft.com/office/drawing/2014/main" id="{18DF1E36-E8FC-EB4B-911C-4F7A1219C9AD}"/>
              </a:ext>
            </a:extLst>
          </p:cNvPr>
          <p:cNvSpPr txBox="1"/>
          <p:nvPr/>
        </p:nvSpPr>
        <p:spPr>
          <a:xfrm>
            <a:off x="1317809" y="3501224"/>
            <a:ext cx="7651379" cy="1384995"/>
          </a:xfrm>
          <a:prstGeom prst="rect">
            <a:avLst/>
          </a:prstGeom>
          <a:noFill/>
        </p:spPr>
        <p:txBody>
          <a:bodyPr wrap="square">
            <a:spAutoFit/>
          </a:bodyPr>
          <a:lstStyle/>
          <a:p>
            <a:r>
              <a:rPr lang="en-US" sz="2800" dirty="0">
                <a:solidFill>
                  <a:schemeClr val="accent2">
                    <a:lumMod val="75000"/>
                  </a:schemeClr>
                </a:solidFill>
                <a:latin typeface="TimesNewRomanPS"/>
              </a:rPr>
              <a:t>b</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Batch/Batch size: </a:t>
            </a:r>
          </a:p>
          <a:p>
            <a:r>
              <a:rPr lang="en-US" sz="2800" dirty="0">
                <a:solidFill>
                  <a:schemeClr val="accent2">
                    <a:lumMod val="75000"/>
                  </a:schemeClr>
                </a:solidFill>
                <a:latin typeface="TimesNewRomanPS"/>
              </a:rPr>
              <a:t>	-Large data set is divided into smaller chunks or batches of specific size.</a:t>
            </a:r>
            <a:endParaRPr lang="en-US" dirty="0">
              <a:solidFill>
                <a:schemeClr val="accent1">
                  <a:lumMod val="75000"/>
                </a:schemeClr>
              </a:solidFill>
            </a:endParaRPr>
          </a:p>
        </p:txBody>
      </p:sp>
      <p:sp>
        <p:nvSpPr>
          <p:cNvPr id="6" name="TextBox 5">
            <a:extLst>
              <a:ext uri="{FF2B5EF4-FFF2-40B4-BE49-F238E27FC236}">
                <a16:creationId xmlns:a16="http://schemas.microsoft.com/office/drawing/2014/main" id="{7A88A952-EBB2-E34D-A975-B3158E2295B1}"/>
              </a:ext>
            </a:extLst>
          </p:cNvPr>
          <p:cNvSpPr txBox="1"/>
          <p:nvPr/>
        </p:nvSpPr>
        <p:spPr>
          <a:xfrm>
            <a:off x="1317809" y="5212679"/>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c. Iteration</a:t>
            </a:r>
            <a:r>
              <a:rPr lang="en-US" sz="2800" dirty="0">
                <a:solidFill>
                  <a:schemeClr val="accent2">
                    <a:lumMod val="75000"/>
                  </a:schemeClr>
                </a:solidFill>
                <a:latin typeface="TimesNewRomanPS"/>
              </a:rPr>
              <a:t>: </a:t>
            </a:r>
          </a:p>
          <a:p>
            <a:r>
              <a:rPr lang="en-US" sz="2800" dirty="0">
                <a:solidFill>
                  <a:schemeClr val="accent2">
                    <a:lumMod val="75000"/>
                  </a:schemeClr>
                </a:solidFill>
                <a:latin typeface="TimesNewRomanPS"/>
              </a:rPr>
              <a:t>	-Number of batches required to complete one epoch.</a:t>
            </a:r>
            <a:endParaRPr lang="en-US" dirty="0">
              <a:solidFill>
                <a:schemeClr val="accent1">
                  <a:lumMod val="75000"/>
                </a:schemeClr>
              </a:solidFill>
            </a:endParaRPr>
          </a:p>
        </p:txBody>
      </p:sp>
    </p:spTree>
    <p:extLst>
      <p:ext uri="{BB962C8B-B14F-4D97-AF65-F5344CB8AC3E}">
        <p14:creationId xmlns:p14="http://schemas.microsoft.com/office/powerpoint/2010/main" val="1673852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5. Epoch, Batches, Batch size, Iteration</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Epoch: </a:t>
            </a:r>
          </a:p>
          <a:p>
            <a:r>
              <a:rPr lang="en-US" sz="2800" dirty="0">
                <a:solidFill>
                  <a:schemeClr val="accent2">
                    <a:lumMod val="75000"/>
                  </a:schemeClr>
                </a:solidFill>
                <a:latin typeface="TimesNewRomanPS"/>
              </a:rPr>
              <a:t>	-Entire dataset is passed (forward and backward) through the network.</a:t>
            </a:r>
          </a:p>
        </p:txBody>
      </p:sp>
      <p:sp>
        <p:nvSpPr>
          <p:cNvPr id="7" name="TextBox 6">
            <a:extLst>
              <a:ext uri="{FF2B5EF4-FFF2-40B4-BE49-F238E27FC236}">
                <a16:creationId xmlns:a16="http://schemas.microsoft.com/office/drawing/2014/main" id="{18DF1E36-E8FC-EB4B-911C-4F7A1219C9AD}"/>
              </a:ext>
            </a:extLst>
          </p:cNvPr>
          <p:cNvSpPr txBox="1"/>
          <p:nvPr/>
        </p:nvSpPr>
        <p:spPr>
          <a:xfrm>
            <a:off x="1317809" y="3501224"/>
            <a:ext cx="7651379" cy="1384995"/>
          </a:xfrm>
          <a:prstGeom prst="rect">
            <a:avLst/>
          </a:prstGeom>
          <a:noFill/>
        </p:spPr>
        <p:txBody>
          <a:bodyPr wrap="square">
            <a:spAutoFit/>
          </a:bodyPr>
          <a:lstStyle/>
          <a:p>
            <a:r>
              <a:rPr lang="en-US" sz="2800" dirty="0">
                <a:solidFill>
                  <a:schemeClr val="accent2">
                    <a:lumMod val="75000"/>
                  </a:schemeClr>
                </a:solidFill>
                <a:latin typeface="TimesNewRomanPS"/>
              </a:rPr>
              <a:t>b</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Batch/Batch size: </a:t>
            </a:r>
          </a:p>
          <a:p>
            <a:r>
              <a:rPr lang="en-US" sz="2800" dirty="0">
                <a:solidFill>
                  <a:schemeClr val="accent2">
                    <a:lumMod val="75000"/>
                  </a:schemeClr>
                </a:solidFill>
                <a:latin typeface="TimesNewRomanPS"/>
              </a:rPr>
              <a:t>	-Large data set is divided into smaller chunks or batches of specific size.</a:t>
            </a:r>
            <a:endParaRPr lang="en-US" dirty="0">
              <a:solidFill>
                <a:schemeClr val="accent1">
                  <a:lumMod val="75000"/>
                </a:schemeClr>
              </a:solidFill>
            </a:endParaRPr>
          </a:p>
        </p:txBody>
      </p:sp>
      <p:sp>
        <p:nvSpPr>
          <p:cNvPr id="6" name="TextBox 5">
            <a:extLst>
              <a:ext uri="{FF2B5EF4-FFF2-40B4-BE49-F238E27FC236}">
                <a16:creationId xmlns:a16="http://schemas.microsoft.com/office/drawing/2014/main" id="{7A88A952-EBB2-E34D-A975-B3158E2295B1}"/>
              </a:ext>
            </a:extLst>
          </p:cNvPr>
          <p:cNvSpPr txBox="1"/>
          <p:nvPr/>
        </p:nvSpPr>
        <p:spPr>
          <a:xfrm>
            <a:off x="1317809" y="5212679"/>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c. Iteration</a:t>
            </a:r>
            <a:r>
              <a:rPr lang="en-US" sz="2800" dirty="0">
                <a:solidFill>
                  <a:schemeClr val="accent2">
                    <a:lumMod val="75000"/>
                  </a:schemeClr>
                </a:solidFill>
                <a:latin typeface="TimesNewRomanPS"/>
              </a:rPr>
              <a:t>: </a:t>
            </a:r>
          </a:p>
          <a:p>
            <a:r>
              <a:rPr lang="en-US" sz="2800" dirty="0">
                <a:solidFill>
                  <a:schemeClr val="accent2">
                    <a:lumMod val="75000"/>
                  </a:schemeClr>
                </a:solidFill>
                <a:latin typeface="TimesNewRomanPS"/>
              </a:rPr>
              <a:t>	-Number of batches required to complete one epoch.</a:t>
            </a:r>
            <a:endParaRPr lang="en-US" dirty="0">
              <a:solidFill>
                <a:schemeClr val="accent1">
                  <a:lumMod val="75000"/>
                </a:schemeClr>
              </a:solidFill>
            </a:endParaRPr>
          </a:p>
        </p:txBody>
      </p:sp>
      <p:sp>
        <p:nvSpPr>
          <p:cNvPr id="8" name="TextBox 7">
            <a:extLst>
              <a:ext uri="{FF2B5EF4-FFF2-40B4-BE49-F238E27FC236}">
                <a16:creationId xmlns:a16="http://schemas.microsoft.com/office/drawing/2014/main" id="{75C5454C-B7F0-824A-9B62-7157531A05DF}"/>
              </a:ext>
            </a:extLst>
          </p:cNvPr>
          <p:cNvSpPr txBox="1"/>
          <p:nvPr/>
        </p:nvSpPr>
        <p:spPr>
          <a:xfrm>
            <a:off x="0" y="3239614"/>
            <a:ext cx="9144000" cy="1384995"/>
          </a:xfrm>
          <a:prstGeom prst="rect">
            <a:avLst/>
          </a:prstGeom>
          <a:solidFill>
            <a:schemeClr val="accent1">
              <a:lumMod val="75000"/>
            </a:schemeClr>
          </a:solidFill>
        </p:spPr>
        <p:txBody>
          <a:bodyPr wrap="square">
            <a:spAutoFit/>
          </a:bodyPr>
          <a:lstStyle/>
          <a:p>
            <a:pPr algn="ctr"/>
            <a:r>
              <a:rPr lang="en-US" sz="2800" dirty="0">
                <a:solidFill>
                  <a:schemeClr val="bg1"/>
                </a:solidFill>
                <a:latin typeface="TimesNewRomanPS"/>
              </a:rPr>
              <a:t>A dataset of  1000 training examples is divided into batches of 200 examples.</a:t>
            </a:r>
          </a:p>
          <a:p>
            <a:pPr algn="ctr"/>
            <a:r>
              <a:rPr lang="en-US" sz="2800" dirty="0">
                <a:solidFill>
                  <a:schemeClr val="bg1"/>
                </a:solidFill>
                <a:latin typeface="TimesNewRomanPS"/>
              </a:rPr>
              <a:t>It will take 5 iterations to complete 1 epoch.</a:t>
            </a:r>
            <a:endParaRPr lang="en-US" dirty="0">
              <a:solidFill>
                <a:schemeClr val="bg1"/>
              </a:solidFill>
            </a:endParaRPr>
          </a:p>
        </p:txBody>
      </p:sp>
    </p:spTree>
    <p:extLst>
      <p:ext uri="{BB962C8B-B14F-4D97-AF65-F5344CB8AC3E}">
        <p14:creationId xmlns:p14="http://schemas.microsoft.com/office/powerpoint/2010/main" val="2223991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551DF-733A-9345-9082-C7574F8E98E5}"/>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latin typeface="TimesNewRomanPS"/>
              </a:rPr>
              <a:t>6</a:t>
            </a:r>
            <a:r>
              <a:rPr lang="en-US" sz="2800" dirty="0">
                <a:solidFill>
                  <a:schemeClr val="bg1"/>
                </a:solidFill>
                <a:effectLst/>
                <a:latin typeface="TimesNewRomanPS"/>
              </a:rPr>
              <a:t>. Cross-validation</a:t>
            </a:r>
            <a:endParaRPr lang="en-US" dirty="0">
              <a:solidFill>
                <a:schemeClr val="bg1"/>
              </a:solidFill>
            </a:endParaRPr>
          </a:p>
        </p:txBody>
      </p:sp>
      <p:sp>
        <p:nvSpPr>
          <p:cNvPr id="6" name="TextBox 5">
            <a:extLst>
              <a:ext uri="{FF2B5EF4-FFF2-40B4-BE49-F238E27FC236}">
                <a16:creationId xmlns:a16="http://schemas.microsoft.com/office/drawing/2014/main" id="{BB97F8ED-C534-F341-A871-716D07135A1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pic>
        <p:nvPicPr>
          <p:cNvPr id="4098" name="Picture 2" descr="3.1. Cross-validation: evaluating estimator performance — scikit-learn 1.0  documentation">
            <a:extLst>
              <a:ext uri="{FF2B5EF4-FFF2-40B4-BE49-F238E27FC236}">
                <a16:creationId xmlns:a16="http://schemas.microsoft.com/office/drawing/2014/main" id="{F4D472E8-12CE-CB4C-9DFD-8FDCF9AAB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94" y="1492646"/>
            <a:ext cx="7557025" cy="523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229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Types of learning problems</a:t>
            </a:r>
          </a:p>
        </p:txBody>
      </p:sp>
      <p:sp>
        <p:nvSpPr>
          <p:cNvPr id="7" name="TextBox 6">
            <a:extLst>
              <a:ext uri="{FF2B5EF4-FFF2-40B4-BE49-F238E27FC236}">
                <a16:creationId xmlns:a16="http://schemas.microsoft.com/office/drawing/2014/main" id="{AE00F47C-7255-AB40-B114-D1AFE28598FC}"/>
              </a:ext>
            </a:extLst>
          </p:cNvPr>
          <p:cNvSpPr txBox="1"/>
          <p:nvPr/>
        </p:nvSpPr>
        <p:spPr>
          <a:xfrm>
            <a:off x="1223682" y="857564"/>
            <a:ext cx="7248143" cy="523220"/>
          </a:xfrm>
          <a:prstGeom prst="rect">
            <a:avLst/>
          </a:prstGeom>
          <a:noFill/>
        </p:spPr>
        <p:txBody>
          <a:bodyPr wrap="square">
            <a:spAutoFit/>
          </a:bodyPr>
          <a:lstStyle/>
          <a:p>
            <a:r>
              <a:rPr lang="en-US" sz="2800" dirty="0">
                <a:solidFill>
                  <a:schemeClr val="accent1">
                    <a:lumMod val="75000"/>
                  </a:schemeClr>
                </a:solidFill>
                <a:effectLst/>
                <a:latin typeface="TimesNewRomanPS"/>
              </a:rPr>
              <a:t>1.  Supervised</a:t>
            </a:r>
            <a:endParaRPr lang="en-US" dirty="0">
              <a:solidFill>
                <a:schemeClr val="accent1">
                  <a:lumMod val="75000"/>
                </a:schemeClr>
              </a:solidFill>
            </a:endParaRPr>
          </a:p>
        </p:txBody>
      </p:sp>
      <p:sp>
        <p:nvSpPr>
          <p:cNvPr id="8" name="TextBox 7">
            <a:extLst>
              <a:ext uri="{FF2B5EF4-FFF2-40B4-BE49-F238E27FC236}">
                <a16:creationId xmlns:a16="http://schemas.microsoft.com/office/drawing/2014/main" id="{212C7977-151E-4645-AE95-2D2E7D0477CC}"/>
              </a:ext>
            </a:extLst>
          </p:cNvPr>
          <p:cNvSpPr txBox="1"/>
          <p:nvPr/>
        </p:nvSpPr>
        <p:spPr>
          <a:xfrm>
            <a:off x="1223682" y="2435135"/>
            <a:ext cx="7248143" cy="523220"/>
          </a:xfrm>
          <a:prstGeom prst="rect">
            <a:avLst/>
          </a:prstGeom>
          <a:noFill/>
        </p:spPr>
        <p:txBody>
          <a:bodyPr wrap="square">
            <a:spAutoFit/>
          </a:bodyPr>
          <a:lstStyle/>
          <a:p>
            <a:r>
              <a:rPr lang="en-US" sz="2800" dirty="0">
                <a:solidFill>
                  <a:schemeClr val="accent1">
                    <a:lumMod val="75000"/>
                  </a:schemeClr>
                </a:solidFill>
                <a:latin typeface="TimesNewRomanPS"/>
              </a:rPr>
              <a:t>2</a:t>
            </a:r>
            <a:r>
              <a:rPr lang="en-US" sz="2800" dirty="0">
                <a:solidFill>
                  <a:schemeClr val="accent1">
                    <a:lumMod val="75000"/>
                  </a:schemeClr>
                </a:solidFill>
                <a:effectLst/>
                <a:latin typeface="TimesNewRomanPS"/>
              </a:rPr>
              <a:t>.  Unsupervised</a:t>
            </a:r>
            <a:endParaRPr lang="en-US" dirty="0">
              <a:solidFill>
                <a:schemeClr val="accent1">
                  <a:lumMod val="75000"/>
                </a:schemeClr>
              </a:solidFill>
            </a:endParaRPr>
          </a:p>
        </p:txBody>
      </p:sp>
      <p:sp>
        <p:nvSpPr>
          <p:cNvPr id="9" name="TextBox 8">
            <a:extLst>
              <a:ext uri="{FF2B5EF4-FFF2-40B4-BE49-F238E27FC236}">
                <a16:creationId xmlns:a16="http://schemas.microsoft.com/office/drawing/2014/main" id="{B0389525-7C35-4148-A9E9-E0C5ED26BC97}"/>
              </a:ext>
            </a:extLst>
          </p:cNvPr>
          <p:cNvSpPr txBox="1"/>
          <p:nvPr/>
        </p:nvSpPr>
        <p:spPr>
          <a:xfrm>
            <a:off x="1223682" y="3972365"/>
            <a:ext cx="7248143" cy="523220"/>
          </a:xfrm>
          <a:prstGeom prst="rect">
            <a:avLst/>
          </a:prstGeom>
          <a:noFill/>
        </p:spPr>
        <p:txBody>
          <a:bodyPr wrap="square">
            <a:spAutoFit/>
          </a:bodyPr>
          <a:lstStyle/>
          <a:p>
            <a:r>
              <a:rPr lang="en-US" sz="2800" dirty="0">
                <a:solidFill>
                  <a:schemeClr val="accent1">
                    <a:lumMod val="75000"/>
                  </a:schemeClr>
                </a:solidFill>
                <a:effectLst/>
                <a:latin typeface="TimesNewRomanPS"/>
              </a:rPr>
              <a:t>3.  Reinforcement</a:t>
            </a:r>
            <a:endParaRPr lang="en-US" dirty="0">
              <a:solidFill>
                <a:schemeClr val="accent1">
                  <a:lumMod val="75000"/>
                </a:schemeClr>
              </a:solidFill>
            </a:endParaRPr>
          </a:p>
        </p:txBody>
      </p:sp>
      <p:sp>
        <p:nvSpPr>
          <p:cNvPr id="10" name="TextBox 9">
            <a:extLst>
              <a:ext uri="{FF2B5EF4-FFF2-40B4-BE49-F238E27FC236}">
                <a16:creationId xmlns:a16="http://schemas.microsoft.com/office/drawing/2014/main" id="{53F992DE-D937-8646-8991-7B536D789D68}"/>
              </a:ext>
            </a:extLst>
          </p:cNvPr>
          <p:cNvSpPr txBox="1"/>
          <p:nvPr/>
        </p:nvSpPr>
        <p:spPr>
          <a:xfrm>
            <a:off x="1895857" y="13104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Classification</a:t>
            </a:r>
            <a:endParaRPr lang="en-US" dirty="0"/>
          </a:p>
        </p:txBody>
      </p:sp>
      <p:sp>
        <p:nvSpPr>
          <p:cNvPr id="11" name="TextBox 10">
            <a:extLst>
              <a:ext uri="{FF2B5EF4-FFF2-40B4-BE49-F238E27FC236}">
                <a16:creationId xmlns:a16="http://schemas.microsoft.com/office/drawing/2014/main" id="{AB2DC899-B078-BA4C-B00D-81B6471BAC05}"/>
              </a:ext>
            </a:extLst>
          </p:cNvPr>
          <p:cNvSpPr txBox="1"/>
          <p:nvPr/>
        </p:nvSpPr>
        <p:spPr>
          <a:xfrm>
            <a:off x="1895857" y="1778579"/>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R</a:t>
            </a:r>
            <a:r>
              <a:rPr lang="en-US" sz="2800" dirty="0">
                <a:solidFill>
                  <a:schemeClr val="accent2">
                    <a:lumMod val="75000"/>
                  </a:schemeClr>
                </a:solidFill>
                <a:effectLst/>
                <a:latin typeface="TimesNewRomanPS"/>
              </a:rPr>
              <a:t>egression</a:t>
            </a:r>
            <a:endParaRPr lang="en-US" dirty="0"/>
          </a:p>
        </p:txBody>
      </p:sp>
      <p:sp>
        <p:nvSpPr>
          <p:cNvPr id="12" name="TextBox 11">
            <a:extLst>
              <a:ext uri="{FF2B5EF4-FFF2-40B4-BE49-F238E27FC236}">
                <a16:creationId xmlns:a16="http://schemas.microsoft.com/office/drawing/2014/main" id="{E094C995-C58B-6E4D-9A5F-4D75FD2601DC}"/>
              </a:ext>
            </a:extLst>
          </p:cNvPr>
          <p:cNvSpPr txBox="1"/>
          <p:nvPr/>
        </p:nvSpPr>
        <p:spPr>
          <a:xfrm>
            <a:off x="1895857" y="2873198"/>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Clustering</a:t>
            </a:r>
            <a:endParaRPr lang="en-US" dirty="0"/>
          </a:p>
        </p:txBody>
      </p:sp>
      <p:sp>
        <p:nvSpPr>
          <p:cNvPr id="13" name="TextBox 12">
            <a:extLst>
              <a:ext uri="{FF2B5EF4-FFF2-40B4-BE49-F238E27FC236}">
                <a16:creationId xmlns:a16="http://schemas.microsoft.com/office/drawing/2014/main" id="{B3EB3618-A8DB-6C47-9822-8D73E20D0775}"/>
              </a:ext>
            </a:extLst>
          </p:cNvPr>
          <p:cNvSpPr txBox="1"/>
          <p:nvPr/>
        </p:nvSpPr>
        <p:spPr>
          <a:xfrm>
            <a:off x="1895857" y="3341352"/>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Association</a:t>
            </a:r>
            <a:endParaRPr lang="en-US" dirty="0"/>
          </a:p>
        </p:txBody>
      </p:sp>
    </p:spTree>
    <p:extLst>
      <p:ext uri="{BB962C8B-B14F-4D97-AF65-F5344CB8AC3E}">
        <p14:creationId xmlns:p14="http://schemas.microsoft.com/office/powerpoint/2010/main" val="3131517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echniques for handling underfitting and overfitting in Machine Learning |  by Manpreet Singh Minhas | Towards Data Science">
            <a:extLst>
              <a:ext uri="{FF2B5EF4-FFF2-40B4-BE49-F238E27FC236}">
                <a16:creationId xmlns:a16="http://schemas.microsoft.com/office/drawing/2014/main" id="{86633720-B982-8A4A-A841-BCCFB8EBF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65" y="623455"/>
            <a:ext cx="7869670" cy="6234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DB6A79-5DA8-E041-BC5E-6F8FB886B53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Challenges: Underfitting &amp; Overfitting</a:t>
            </a:r>
          </a:p>
        </p:txBody>
      </p:sp>
    </p:spTree>
    <p:extLst>
      <p:ext uri="{BB962C8B-B14F-4D97-AF65-F5344CB8AC3E}">
        <p14:creationId xmlns:p14="http://schemas.microsoft.com/office/powerpoint/2010/main" val="491771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underfitting</a:t>
            </a:r>
          </a:p>
        </p:txBody>
      </p:sp>
      <p:sp>
        <p:nvSpPr>
          <p:cNvPr id="10" name="TextBox 9">
            <a:extLst>
              <a:ext uri="{FF2B5EF4-FFF2-40B4-BE49-F238E27FC236}">
                <a16:creationId xmlns:a16="http://schemas.microsoft.com/office/drawing/2014/main" id="{53F992DE-D937-8646-8991-7B536D789D68}"/>
              </a:ext>
            </a:extLst>
          </p:cNvPr>
          <p:cNvSpPr txBox="1"/>
          <p:nvPr/>
        </p:nvSpPr>
        <p:spPr>
          <a:xfrm>
            <a:off x="1895857" y="1619706"/>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Increase model complexity</a:t>
            </a:r>
            <a:endParaRPr lang="en-US" dirty="0"/>
          </a:p>
        </p:txBody>
      </p:sp>
      <p:sp>
        <p:nvSpPr>
          <p:cNvPr id="11" name="TextBox 10">
            <a:extLst>
              <a:ext uri="{FF2B5EF4-FFF2-40B4-BE49-F238E27FC236}">
                <a16:creationId xmlns:a16="http://schemas.microsoft.com/office/drawing/2014/main" id="{AB2DC899-B078-BA4C-B00D-81B6471BAC05}"/>
              </a:ext>
            </a:extLst>
          </p:cNvPr>
          <p:cNvSpPr txBox="1"/>
          <p:nvPr/>
        </p:nvSpPr>
        <p:spPr>
          <a:xfrm>
            <a:off x="1895857" y="2524353"/>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Use </a:t>
            </a:r>
            <a:r>
              <a:rPr lang="en-US" sz="2800" dirty="0">
                <a:solidFill>
                  <a:schemeClr val="accent2">
                    <a:lumMod val="75000"/>
                  </a:schemeClr>
                </a:solidFill>
                <a:latin typeface="TimesNewRomanPS"/>
              </a:rPr>
              <a:t>m</a:t>
            </a:r>
            <a:r>
              <a:rPr lang="en-US" sz="2800" dirty="0">
                <a:solidFill>
                  <a:schemeClr val="accent2">
                    <a:lumMod val="75000"/>
                  </a:schemeClr>
                </a:solidFill>
                <a:effectLst/>
                <a:latin typeface="TimesNewRomanPS"/>
              </a:rPr>
              <a:t>ore epochs for training</a:t>
            </a:r>
            <a:endParaRPr lang="en-US" dirty="0"/>
          </a:p>
        </p:txBody>
      </p:sp>
      <p:sp>
        <p:nvSpPr>
          <p:cNvPr id="14" name="TextBox 13">
            <a:extLst>
              <a:ext uri="{FF2B5EF4-FFF2-40B4-BE49-F238E27FC236}">
                <a16:creationId xmlns:a16="http://schemas.microsoft.com/office/drawing/2014/main" id="{B74A268A-94B9-5A45-83CC-71866B1A249C}"/>
              </a:ext>
            </a:extLst>
          </p:cNvPr>
          <p:cNvSpPr txBox="1"/>
          <p:nvPr/>
        </p:nvSpPr>
        <p:spPr>
          <a:xfrm>
            <a:off x="1895857" y="3429000"/>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c</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Shuffle data per epoch</a:t>
            </a:r>
            <a:endParaRPr lang="en-US" dirty="0"/>
          </a:p>
        </p:txBody>
      </p:sp>
    </p:spTree>
    <p:extLst>
      <p:ext uri="{BB962C8B-B14F-4D97-AF65-F5344CB8AC3E}">
        <p14:creationId xmlns:p14="http://schemas.microsoft.com/office/powerpoint/2010/main" val="1371999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sp>
        <p:nvSpPr>
          <p:cNvPr id="7" name="TextBox 6">
            <a:extLst>
              <a:ext uri="{FF2B5EF4-FFF2-40B4-BE49-F238E27FC236}">
                <a16:creationId xmlns:a16="http://schemas.microsoft.com/office/drawing/2014/main" id="{AE00F47C-7255-AB40-B114-D1AFE28598FC}"/>
              </a:ext>
            </a:extLst>
          </p:cNvPr>
          <p:cNvSpPr txBox="1"/>
          <p:nvPr/>
        </p:nvSpPr>
        <p:spPr>
          <a:xfrm>
            <a:off x="1223682" y="3035987"/>
            <a:ext cx="7248143" cy="523220"/>
          </a:xfrm>
          <a:prstGeom prst="rect">
            <a:avLst/>
          </a:prstGeom>
          <a:noFill/>
        </p:spPr>
        <p:txBody>
          <a:bodyPr wrap="square">
            <a:spAutoFit/>
          </a:bodyPr>
          <a:lstStyle/>
          <a:p>
            <a:r>
              <a:rPr lang="en-US" sz="2800" dirty="0">
                <a:solidFill>
                  <a:schemeClr val="accent1">
                    <a:lumMod val="75000"/>
                  </a:schemeClr>
                </a:solidFill>
                <a:effectLst/>
                <a:latin typeface="TimesNewRomanPS"/>
              </a:rPr>
              <a:t>Regularization</a:t>
            </a:r>
            <a:endParaRPr lang="en-US" dirty="0">
              <a:solidFill>
                <a:schemeClr val="accent1">
                  <a:lumMod val="75000"/>
                </a:schemeClr>
              </a:solidFill>
            </a:endParaRPr>
          </a:p>
        </p:txBody>
      </p:sp>
      <p:sp>
        <p:nvSpPr>
          <p:cNvPr id="10" name="TextBox 9">
            <a:extLst>
              <a:ext uri="{FF2B5EF4-FFF2-40B4-BE49-F238E27FC236}">
                <a16:creationId xmlns:a16="http://schemas.microsoft.com/office/drawing/2014/main" id="{53F992DE-D937-8646-8991-7B536D789D68}"/>
              </a:ext>
            </a:extLst>
          </p:cNvPr>
          <p:cNvSpPr txBox="1"/>
          <p:nvPr/>
        </p:nvSpPr>
        <p:spPr>
          <a:xfrm>
            <a:off x="1895857" y="3663659"/>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Dropout</a:t>
            </a:r>
            <a:endParaRPr lang="en-US" dirty="0"/>
          </a:p>
        </p:txBody>
      </p:sp>
      <p:sp>
        <p:nvSpPr>
          <p:cNvPr id="11" name="TextBox 10">
            <a:extLst>
              <a:ext uri="{FF2B5EF4-FFF2-40B4-BE49-F238E27FC236}">
                <a16:creationId xmlns:a16="http://schemas.microsoft.com/office/drawing/2014/main" id="{AB2DC899-B078-BA4C-B00D-81B6471BAC05}"/>
              </a:ext>
            </a:extLst>
          </p:cNvPr>
          <p:cNvSpPr txBox="1"/>
          <p:nvPr/>
        </p:nvSpPr>
        <p:spPr>
          <a:xfrm>
            <a:off x="1895857" y="4158707"/>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Augmentation</a:t>
            </a:r>
            <a:endParaRPr lang="en-US" dirty="0"/>
          </a:p>
        </p:txBody>
      </p:sp>
      <p:sp>
        <p:nvSpPr>
          <p:cNvPr id="14" name="TextBox 13">
            <a:extLst>
              <a:ext uri="{FF2B5EF4-FFF2-40B4-BE49-F238E27FC236}">
                <a16:creationId xmlns:a16="http://schemas.microsoft.com/office/drawing/2014/main" id="{B74A268A-94B9-5A45-83CC-71866B1A249C}"/>
              </a:ext>
            </a:extLst>
          </p:cNvPr>
          <p:cNvSpPr txBox="1"/>
          <p:nvPr/>
        </p:nvSpPr>
        <p:spPr>
          <a:xfrm>
            <a:off x="1895857" y="4639740"/>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c</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Early stopping</a:t>
            </a:r>
            <a:endParaRPr lang="en-US" dirty="0"/>
          </a:p>
        </p:txBody>
      </p:sp>
      <p:sp>
        <p:nvSpPr>
          <p:cNvPr id="8" name="TextBox 7">
            <a:extLst>
              <a:ext uri="{FF2B5EF4-FFF2-40B4-BE49-F238E27FC236}">
                <a16:creationId xmlns:a16="http://schemas.microsoft.com/office/drawing/2014/main" id="{3D701AA9-28E5-DD4B-B7E4-C40C552934AE}"/>
              </a:ext>
            </a:extLst>
          </p:cNvPr>
          <p:cNvSpPr txBox="1"/>
          <p:nvPr/>
        </p:nvSpPr>
        <p:spPr>
          <a:xfrm>
            <a:off x="1223681" y="9733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Increase training dataset</a:t>
            </a:r>
            <a:endParaRPr lang="en-US" dirty="0"/>
          </a:p>
        </p:txBody>
      </p:sp>
    </p:spTree>
    <p:extLst>
      <p:ext uri="{BB962C8B-B14F-4D97-AF65-F5344CB8AC3E}">
        <p14:creationId xmlns:p14="http://schemas.microsoft.com/office/powerpoint/2010/main" val="1678478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035A9-1B77-2B43-9FC6-B90AF9AB5110}"/>
              </a:ext>
            </a:extLst>
          </p:cNvPr>
          <p:cNvPicPr>
            <a:picLocks noChangeAspect="1"/>
          </p:cNvPicPr>
          <p:nvPr/>
        </p:nvPicPr>
        <p:blipFill>
          <a:blip r:embed="rId3"/>
          <a:stretch>
            <a:fillRect/>
          </a:stretch>
        </p:blipFill>
        <p:spPr>
          <a:xfrm>
            <a:off x="0" y="884072"/>
            <a:ext cx="9144000" cy="4390608"/>
          </a:xfrm>
          <a:prstGeom prst="rect">
            <a:avLst/>
          </a:prstGeom>
        </p:spPr>
      </p:pic>
      <p:sp>
        <p:nvSpPr>
          <p:cNvPr id="3" name="TextBox 2">
            <a:extLst>
              <a:ext uri="{FF2B5EF4-FFF2-40B4-BE49-F238E27FC236}">
                <a16:creationId xmlns:a16="http://schemas.microsoft.com/office/drawing/2014/main" id="{0EAC5636-5BE0-ED43-BC74-26F15EFFFA55}"/>
              </a:ext>
            </a:extLst>
          </p:cNvPr>
          <p:cNvSpPr txBox="1"/>
          <p:nvPr/>
        </p:nvSpPr>
        <p:spPr>
          <a:xfrm>
            <a:off x="188258" y="5973928"/>
            <a:ext cx="7057317" cy="646331"/>
          </a:xfrm>
          <a:prstGeom prst="rect">
            <a:avLst/>
          </a:prstGeom>
          <a:noFill/>
        </p:spPr>
        <p:txBody>
          <a:bodyPr wrap="none" rtlCol="0">
            <a:spAutoFit/>
          </a:bodyPr>
          <a:lstStyle/>
          <a:p>
            <a:r>
              <a:rPr lang="en-US" dirty="0"/>
              <a:t>Ref: Dropout: A Simple Way to Prevent Neural Networks from Overfitting </a:t>
            </a:r>
          </a:p>
          <a:p>
            <a:r>
              <a:rPr lang="en-US" dirty="0"/>
              <a:t>https://</a:t>
            </a:r>
            <a:r>
              <a:rPr lang="en-US" dirty="0" err="1"/>
              <a:t>www.cs.toronto.edu</a:t>
            </a:r>
            <a:r>
              <a:rPr lang="en-US" dirty="0"/>
              <a:t>/~</a:t>
            </a:r>
            <a:r>
              <a:rPr lang="en-US" dirty="0" err="1"/>
              <a:t>hinton</a:t>
            </a:r>
            <a:r>
              <a:rPr lang="en-US" dirty="0"/>
              <a:t>/</a:t>
            </a:r>
            <a:r>
              <a:rPr lang="en-US" dirty="0" err="1"/>
              <a:t>absps</a:t>
            </a:r>
            <a:r>
              <a:rPr lang="en-US" dirty="0"/>
              <a:t>/</a:t>
            </a:r>
            <a:r>
              <a:rPr lang="en-US" dirty="0" err="1"/>
              <a:t>JMLRdropout.pdf</a:t>
            </a:r>
            <a:endParaRPr lang="en-US" dirty="0"/>
          </a:p>
        </p:txBody>
      </p:sp>
      <p:sp>
        <p:nvSpPr>
          <p:cNvPr id="4" name="TextBox 3">
            <a:extLst>
              <a:ext uri="{FF2B5EF4-FFF2-40B4-BE49-F238E27FC236}">
                <a16:creationId xmlns:a16="http://schemas.microsoft.com/office/drawing/2014/main" id="{3CDC498E-50F0-824F-81FD-29FADE83D06C}"/>
              </a:ext>
            </a:extLst>
          </p:cNvPr>
          <p:cNvSpPr txBox="1"/>
          <p:nvPr/>
        </p:nvSpPr>
        <p:spPr>
          <a:xfrm>
            <a:off x="188258" y="1056666"/>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Dropout</a:t>
            </a:r>
            <a:endParaRPr lang="en-US" dirty="0"/>
          </a:p>
        </p:txBody>
      </p:sp>
      <p:sp>
        <p:nvSpPr>
          <p:cNvPr id="5" name="TextBox 4">
            <a:extLst>
              <a:ext uri="{FF2B5EF4-FFF2-40B4-BE49-F238E27FC236}">
                <a16:creationId xmlns:a16="http://schemas.microsoft.com/office/drawing/2014/main" id="{1DF4B8AD-1A8F-964C-91BF-342A83E4DDC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spTree>
    <p:extLst>
      <p:ext uri="{BB962C8B-B14F-4D97-AF65-F5344CB8AC3E}">
        <p14:creationId xmlns:p14="http://schemas.microsoft.com/office/powerpoint/2010/main" val="1400126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gularization in Deep Learning. Deep learning has found great success… |  by Dharti Dhami | Medium">
            <a:extLst>
              <a:ext uri="{FF2B5EF4-FFF2-40B4-BE49-F238E27FC236}">
                <a16:creationId xmlns:a16="http://schemas.microsoft.com/office/drawing/2014/main" id="{C3697C73-8AED-A948-848F-BBD6FC760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676"/>
          <a:stretch/>
        </p:blipFill>
        <p:spPr bwMode="auto">
          <a:xfrm>
            <a:off x="0" y="2232212"/>
            <a:ext cx="9144000" cy="35574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5A4E32-674B-5C43-8AAD-EBF7D9EDA41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sp>
        <p:nvSpPr>
          <p:cNvPr id="4" name="TextBox 3">
            <a:extLst>
              <a:ext uri="{FF2B5EF4-FFF2-40B4-BE49-F238E27FC236}">
                <a16:creationId xmlns:a16="http://schemas.microsoft.com/office/drawing/2014/main" id="{584BEEA0-FF67-A745-AED0-663FCCC126A9}"/>
              </a:ext>
            </a:extLst>
          </p:cNvPr>
          <p:cNvSpPr txBox="1"/>
          <p:nvPr/>
        </p:nvSpPr>
        <p:spPr>
          <a:xfrm>
            <a:off x="779751" y="1455848"/>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Augmentation</a:t>
            </a:r>
            <a:endParaRPr lang="en-US" dirty="0"/>
          </a:p>
        </p:txBody>
      </p:sp>
    </p:spTree>
    <p:extLst>
      <p:ext uri="{BB962C8B-B14F-4D97-AF65-F5344CB8AC3E}">
        <p14:creationId xmlns:p14="http://schemas.microsoft.com/office/powerpoint/2010/main" val="945926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I-Vision: Edge Computing and 5G. Our take on what 5G means for AI-Vision…  | by Juven | Becoming Human: Artificial Intelligence Magazine">
            <a:extLst>
              <a:ext uri="{FF2B5EF4-FFF2-40B4-BE49-F238E27FC236}">
                <a16:creationId xmlns:a16="http://schemas.microsoft.com/office/drawing/2014/main" id="{63DE63CA-308A-ED46-AEBE-188AE9C1C7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24" r="51324" b="5022"/>
          <a:stretch/>
        </p:blipFill>
        <p:spPr bwMode="auto">
          <a:xfrm>
            <a:off x="1879159" y="741605"/>
            <a:ext cx="5385681" cy="6020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4AE8FD-B4C4-774A-BCAD-B1ABC9FF0B2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Computing on the cloud</a:t>
            </a:r>
          </a:p>
        </p:txBody>
      </p:sp>
    </p:spTree>
    <p:extLst>
      <p:ext uri="{BB962C8B-B14F-4D97-AF65-F5344CB8AC3E}">
        <p14:creationId xmlns:p14="http://schemas.microsoft.com/office/powerpoint/2010/main" val="3744611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Early Stopping with PyTorch to Restrain your Model from Overfitting |  LaptrinhX">
            <a:extLst>
              <a:ext uri="{FF2B5EF4-FFF2-40B4-BE49-F238E27FC236}">
                <a16:creationId xmlns:a16="http://schemas.microsoft.com/office/drawing/2014/main" id="{3C05DF0A-5E60-544B-9A51-9F61E27CF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90" y="1828145"/>
            <a:ext cx="9144000" cy="424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3F6305-60D6-BC40-9E19-DA1D0C63656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sp>
        <p:nvSpPr>
          <p:cNvPr id="5" name="TextBox 4">
            <a:extLst>
              <a:ext uri="{FF2B5EF4-FFF2-40B4-BE49-F238E27FC236}">
                <a16:creationId xmlns:a16="http://schemas.microsoft.com/office/drawing/2014/main" id="{99ACC9D7-DD33-6A44-8E3F-50A43254FA14}"/>
              </a:ext>
            </a:extLst>
          </p:cNvPr>
          <p:cNvSpPr txBox="1"/>
          <p:nvPr/>
        </p:nvSpPr>
        <p:spPr>
          <a:xfrm>
            <a:off x="779751" y="889281"/>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c</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Early stopping</a:t>
            </a:r>
            <a:endParaRPr lang="en-US" dirty="0"/>
          </a:p>
        </p:txBody>
      </p:sp>
    </p:spTree>
    <p:extLst>
      <p:ext uri="{BB962C8B-B14F-4D97-AF65-F5344CB8AC3E}">
        <p14:creationId xmlns:p14="http://schemas.microsoft.com/office/powerpoint/2010/main" val="1209512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4AE8FD-B4C4-774A-BCAD-B1ABC9FF0B2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Computing on the cloud: Challenges</a:t>
            </a:r>
          </a:p>
        </p:txBody>
      </p:sp>
      <p:pic>
        <p:nvPicPr>
          <p:cNvPr id="16388" name="Picture 4" descr="Body Sensors Market Key Insights: Top Vendors, Key Challenges, Drivers &amp;amp;  Forecast To 2023 | Medgadget">
            <a:extLst>
              <a:ext uri="{FF2B5EF4-FFF2-40B4-BE49-F238E27FC236}">
                <a16:creationId xmlns:a16="http://schemas.microsoft.com/office/drawing/2014/main" id="{65F7463D-BD0C-A94F-9866-EDC14A62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648" y="784656"/>
            <a:ext cx="3489567" cy="247480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opology design and cross-layer optimization for wireless body sensor  networks - ScienceDirect">
            <a:extLst>
              <a:ext uri="{FF2B5EF4-FFF2-40B4-BE49-F238E27FC236}">
                <a16:creationId xmlns:a16="http://schemas.microsoft.com/office/drawing/2014/main" id="{8993ACE4-5CEF-4647-B661-63B0DC493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9290"/>
            <a:ext cx="4601297" cy="3216836"/>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16392" name="Picture 8" descr="Self-Driving Cars: Experience a Ride with Intel IoT">
            <a:extLst>
              <a:ext uri="{FF2B5EF4-FFF2-40B4-BE49-F238E27FC236}">
                <a16:creationId xmlns:a16="http://schemas.microsoft.com/office/drawing/2014/main" id="{F58BC26A-1876-4247-A007-551C08A44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3562" y="1224433"/>
            <a:ext cx="4020438" cy="5633567"/>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16386" name="Picture 2" descr="Body Sensor, Wearable Sensors, Soft Polymer Sensors">
            <a:extLst>
              <a:ext uri="{FF2B5EF4-FFF2-40B4-BE49-F238E27FC236}">
                <a16:creationId xmlns:a16="http://schemas.microsoft.com/office/drawing/2014/main" id="{5CA0F848-D47F-1C45-A17D-72B97518B6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393" t="8002" r="30350"/>
          <a:stretch/>
        </p:blipFill>
        <p:spPr bwMode="auto">
          <a:xfrm>
            <a:off x="0" y="662072"/>
            <a:ext cx="2837331" cy="261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6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F0427-FDD0-AA45-92F8-AAC471FE1AD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Computing on the cloud: Challenges</a:t>
            </a:r>
          </a:p>
        </p:txBody>
      </p:sp>
      <p:sp>
        <p:nvSpPr>
          <p:cNvPr id="3" name="TextBox 2">
            <a:extLst>
              <a:ext uri="{FF2B5EF4-FFF2-40B4-BE49-F238E27FC236}">
                <a16:creationId xmlns:a16="http://schemas.microsoft.com/office/drawing/2014/main" id="{BCDC6FFB-5E3A-5743-A99A-66BB57FEEFEE}"/>
              </a:ext>
            </a:extLst>
          </p:cNvPr>
          <p:cNvSpPr txBox="1"/>
          <p:nvPr/>
        </p:nvSpPr>
        <p:spPr>
          <a:xfrm>
            <a:off x="174810" y="1108074"/>
            <a:ext cx="8794378" cy="800219"/>
          </a:xfrm>
          <a:prstGeom prst="rect">
            <a:avLst/>
          </a:prstGeom>
          <a:noFill/>
        </p:spPr>
        <p:txBody>
          <a:bodyPr wrap="square">
            <a:spAutoFit/>
          </a:bodyPr>
          <a:lstStyle/>
          <a:p>
            <a:r>
              <a:rPr lang="en-US" sz="2800" i="1" dirty="0">
                <a:solidFill>
                  <a:schemeClr val="accent2">
                    <a:lumMod val="75000"/>
                  </a:schemeClr>
                </a:solidFill>
                <a:effectLst/>
                <a:latin typeface="TimesNewRomanPS"/>
              </a:rPr>
              <a:t>1. Latency </a:t>
            </a:r>
            <a:r>
              <a:rPr lang="en-US" sz="1800" dirty="0">
                <a:effectLst/>
                <a:latin typeface="TimesNewRomanPSMT"/>
              </a:rPr>
              <a:t>–Data transmission to the cloud typically introduces longer latency than data processing on the embedded device. Real-time applications are latency sensitive.</a:t>
            </a:r>
            <a:endParaRPr lang="en-US" dirty="0"/>
          </a:p>
        </p:txBody>
      </p:sp>
      <p:sp>
        <p:nvSpPr>
          <p:cNvPr id="4" name="TextBox 3">
            <a:extLst>
              <a:ext uri="{FF2B5EF4-FFF2-40B4-BE49-F238E27FC236}">
                <a16:creationId xmlns:a16="http://schemas.microsoft.com/office/drawing/2014/main" id="{28384FAF-9ED4-B648-BE06-32DCC427AC18}"/>
              </a:ext>
            </a:extLst>
          </p:cNvPr>
          <p:cNvSpPr txBox="1"/>
          <p:nvPr/>
        </p:nvSpPr>
        <p:spPr>
          <a:xfrm>
            <a:off x="174810" y="2184738"/>
            <a:ext cx="8686801" cy="1077218"/>
          </a:xfrm>
          <a:prstGeom prst="rect">
            <a:avLst/>
          </a:prstGeom>
          <a:noFill/>
        </p:spPr>
        <p:txBody>
          <a:bodyPr wrap="square">
            <a:spAutoFit/>
          </a:bodyPr>
          <a:lstStyle/>
          <a:p>
            <a:r>
              <a:rPr lang="en-US" sz="2800" i="1" dirty="0">
                <a:solidFill>
                  <a:schemeClr val="accent2">
                    <a:lumMod val="75000"/>
                  </a:schemeClr>
                </a:solidFill>
                <a:effectLst/>
                <a:latin typeface="TimesNewRomanPS"/>
              </a:rPr>
              <a:t>2. Unreliable data transmissions</a:t>
            </a:r>
            <a:r>
              <a:rPr lang="en-US" sz="1800" i="1" dirty="0">
                <a:effectLst/>
                <a:latin typeface="TimesNewRomanPS"/>
              </a:rPr>
              <a:t> </a:t>
            </a:r>
            <a:r>
              <a:rPr lang="en-US" sz="1800" dirty="0">
                <a:effectLst/>
                <a:latin typeface="TimesNewRomanPSMT"/>
              </a:rPr>
              <a:t>– When the network connectivity is unreliable or even nonexistent, </a:t>
            </a:r>
            <a:r>
              <a:rPr lang="en-US" dirty="0">
                <a:latin typeface="TimesNewRomanPSMT"/>
              </a:rPr>
              <a:t>i</a:t>
            </a:r>
            <a:r>
              <a:rPr lang="en-US" sz="1800" dirty="0">
                <a:effectLst/>
                <a:latin typeface="TimesNewRomanPSMT"/>
              </a:rPr>
              <a:t>t is often impractical to stream data from sensors that generate large amounts of raw data, such as cameras, accelerometers, or microphones. </a:t>
            </a:r>
            <a:endParaRPr lang="en-US" dirty="0"/>
          </a:p>
        </p:txBody>
      </p:sp>
      <p:sp>
        <p:nvSpPr>
          <p:cNvPr id="5" name="TextBox 4">
            <a:extLst>
              <a:ext uri="{FF2B5EF4-FFF2-40B4-BE49-F238E27FC236}">
                <a16:creationId xmlns:a16="http://schemas.microsoft.com/office/drawing/2014/main" id="{28315083-5FA7-5A41-84E1-54464BD67A5A}"/>
              </a:ext>
            </a:extLst>
          </p:cNvPr>
          <p:cNvSpPr txBox="1"/>
          <p:nvPr/>
        </p:nvSpPr>
        <p:spPr>
          <a:xfrm>
            <a:off x="174809" y="3457720"/>
            <a:ext cx="8686801" cy="1077218"/>
          </a:xfrm>
          <a:prstGeom prst="rect">
            <a:avLst/>
          </a:prstGeom>
          <a:noFill/>
        </p:spPr>
        <p:txBody>
          <a:bodyPr wrap="square">
            <a:spAutoFit/>
          </a:bodyPr>
          <a:lstStyle/>
          <a:p>
            <a:r>
              <a:rPr lang="en-US" sz="2800" i="1" dirty="0">
                <a:solidFill>
                  <a:schemeClr val="accent2">
                    <a:lumMod val="75000"/>
                  </a:schemeClr>
                </a:solidFill>
                <a:effectLst/>
                <a:latin typeface="TimesNewRomanPS"/>
              </a:rPr>
              <a:t>3. Energy efficiency</a:t>
            </a:r>
            <a:r>
              <a:rPr lang="en-US" sz="1800" i="1" dirty="0">
                <a:effectLst/>
                <a:latin typeface="TimesNewRomanPS"/>
              </a:rPr>
              <a:t> </a:t>
            </a:r>
            <a:r>
              <a:rPr lang="en-US" sz="1800" dirty="0">
                <a:effectLst/>
                <a:latin typeface="TimesNewRomanPSMT"/>
              </a:rPr>
              <a:t>– Microcontroller-based devices are inherently designed to perform extremely low-power computations, so they can operate for a long time on a small power budget.</a:t>
            </a:r>
            <a:endParaRPr lang="en-US" dirty="0"/>
          </a:p>
        </p:txBody>
      </p:sp>
      <p:sp>
        <p:nvSpPr>
          <p:cNvPr id="6" name="TextBox 5">
            <a:extLst>
              <a:ext uri="{FF2B5EF4-FFF2-40B4-BE49-F238E27FC236}">
                <a16:creationId xmlns:a16="http://schemas.microsoft.com/office/drawing/2014/main" id="{E3AEAEEC-2FBE-6044-8C6A-4727E4D8D07A}"/>
              </a:ext>
            </a:extLst>
          </p:cNvPr>
          <p:cNvSpPr txBox="1"/>
          <p:nvPr/>
        </p:nvSpPr>
        <p:spPr>
          <a:xfrm>
            <a:off x="174809" y="4811383"/>
            <a:ext cx="8444756" cy="1077218"/>
          </a:xfrm>
          <a:prstGeom prst="rect">
            <a:avLst/>
          </a:prstGeom>
          <a:noFill/>
        </p:spPr>
        <p:txBody>
          <a:bodyPr wrap="square">
            <a:spAutoFit/>
          </a:bodyPr>
          <a:lstStyle/>
          <a:p>
            <a:r>
              <a:rPr lang="en-US" sz="2800" i="1" dirty="0">
                <a:solidFill>
                  <a:schemeClr val="accent2">
                    <a:lumMod val="75000"/>
                  </a:schemeClr>
                </a:solidFill>
                <a:effectLst/>
                <a:latin typeface="TimesNewRomanPS"/>
              </a:rPr>
              <a:t>4. Low cost</a:t>
            </a:r>
            <a:r>
              <a:rPr lang="en-US" sz="1800" i="1" dirty="0">
                <a:effectLst/>
                <a:latin typeface="TimesNewRomanPS"/>
              </a:rPr>
              <a:t> </a:t>
            </a:r>
            <a:r>
              <a:rPr lang="en-US" sz="1800" dirty="0">
                <a:effectLst/>
                <a:latin typeface="TimesNewRomanPSMT"/>
              </a:rPr>
              <a:t>– The expansion of IoT applications in many industrial segments was driven by the low cost and high volumes of microprocessors and supporting embedded hardware, and this trend is likely to continue. </a:t>
            </a:r>
            <a:endParaRPr lang="en-US" dirty="0"/>
          </a:p>
        </p:txBody>
      </p:sp>
    </p:spTree>
    <p:extLst>
      <p:ext uri="{BB962C8B-B14F-4D97-AF65-F5344CB8AC3E}">
        <p14:creationId xmlns:p14="http://schemas.microsoft.com/office/powerpoint/2010/main" val="264830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F0427-FDD0-AA45-92F8-AAC471FE1AD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Computing on the cloud: Challenges</a:t>
            </a:r>
          </a:p>
        </p:txBody>
      </p:sp>
      <p:sp>
        <p:nvSpPr>
          <p:cNvPr id="7" name="TextBox 6">
            <a:extLst>
              <a:ext uri="{FF2B5EF4-FFF2-40B4-BE49-F238E27FC236}">
                <a16:creationId xmlns:a16="http://schemas.microsoft.com/office/drawing/2014/main" id="{4F02E37A-5384-964B-908A-3880F8AC847F}"/>
              </a:ext>
            </a:extLst>
          </p:cNvPr>
          <p:cNvSpPr txBox="1"/>
          <p:nvPr/>
        </p:nvSpPr>
        <p:spPr>
          <a:xfrm>
            <a:off x="255494" y="1068631"/>
            <a:ext cx="8767482" cy="1077218"/>
          </a:xfrm>
          <a:prstGeom prst="rect">
            <a:avLst/>
          </a:prstGeom>
          <a:noFill/>
        </p:spPr>
        <p:txBody>
          <a:bodyPr wrap="square">
            <a:spAutoFit/>
          </a:bodyPr>
          <a:lstStyle/>
          <a:p>
            <a:r>
              <a:rPr lang="en-US" sz="2800" i="1" dirty="0">
                <a:solidFill>
                  <a:schemeClr val="accent2">
                    <a:lumMod val="75000"/>
                  </a:schemeClr>
                </a:solidFill>
                <a:effectLst/>
                <a:latin typeface="TimesNewRomanPS"/>
              </a:rPr>
              <a:t>5. Privacy</a:t>
            </a:r>
            <a:r>
              <a:rPr lang="en-US" sz="1800" i="1" dirty="0">
                <a:effectLst/>
                <a:latin typeface="TimesNewRomanPS"/>
              </a:rPr>
              <a:t> </a:t>
            </a:r>
            <a:r>
              <a:rPr lang="en-US" sz="1800" dirty="0">
                <a:effectLst/>
                <a:latin typeface="TimesNewRomanPSMT"/>
              </a:rPr>
              <a:t>– Privacy is always a concern when personal or other highly sensitive data is handled outside of the device. This is particularly true if data is sent to the cloud, as data can be lost or stolen. </a:t>
            </a:r>
            <a:endParaRPr lang="en-US" dirty="0"/>
          </a:p>
        </p:txBody>
      </p:sp>
      <p:sp>
        <p:nvSpPr>
          <p:cNvPr id="8" name="TextBox 7">
            <a:extLst>
              <a:ext uri="{FF2B5EF4-FFF2-40B4-BE49-F238E27FC236}">
                <a16:creationId xmlns:a16="http://schemas.microsoft.com/office/drawing/2014/main" id="{8AF8246D-08F6-494F-B2D3-C3A79BEB0BE0}"/>
              </a:ext>
            </a:extLst>
          </p:cNvPr>
          <p:cNvSpPr txBox="1"/>
          <p:nvPr/>
        </p:nvSpPr>
        <p:spPr>
          <a:xfrm>
            <a:off x="255493" y="2690336"/>
            <a:ext cx="8767481" cy="1077218"/>
          </a:xfrm>
          <a:prstGeom prst="rect">
            <a:avLst/>
          </a:prstGeom>
          <a:noFill/>
        </p:spPr>
        <p:txBody>
          <a:bodyPr wrap="square">
            <a:spAutoFit/>
          </a:bodyPr>
          <a:lstStyle/>
          <a:p>
            <a:r>
              <a:rPr lang="en-US" sz="2800" i="1" dirty="0">
                <a:solidFill>
                  <a:schemeClr val="accent2">
                    <a:lumMod val="75000"/>
                  </a:schemeClr>
                </a:solidFill>
                <a:effectLst/>
                <a:latin typeface="TimesNewRomanPS"/>
              </a:rPr>
              <a:t>6. Autonomy</a:t>
            </a:r>
            <a:r>
              <a:rPr lang="en-US" sz="1800" i="1" dirty="0">
                <a:effectLst/>
                <a:latin typeface="TimesNewRomanPS"/>
              </a:rPr>
              <a:t> </a:t>
            </a:r>
            <a:r>
              <a:rPr lang="en-US" sz="1800" dirty="0">
                <a:effectLst/>
                <a:latin typeface="TimesNewRomanPSMT"/>
              </a:rPr>
              <a:t>– Small embedded devices can contribute to the increased autonomy of the system they belong to, by generating independent, data-driven local decisions that can be shared only within the system. </a:t>
            </a:r>
            <a:endParaRPr lang="en-US" dirty="0"/>
          </a:p>
        </p:txBody>
      </p:sp>
    </p:spTree>
    <p:extLst>
      <p:ext uri="{BB962C8B-B14F-4D97-AF65-F5344CB8AC3E}">
        <p14:creationId xmlns:p14="http://schemas.microsoft.com/office/powerpoint/2010/main" val="310453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11992</TotalTime>
  <Words>1347</Words>
  <Application>Microsoft Macintosh PowerPoint</Application>
  <PresentationFormat>On-screen Show (4:3)</PresentationFormat>
  <Paragraphs>345</Paragraphs>
  <Slides>60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Lucida Bright</vt:lpstr>
      <vt:lpstr>TimesNewRomanPS</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743</cp:revision>
  <dcterms:created xsi:type="dcterms:W3CDTF">2019-02-13T16:19:48Z</dcterms:created>
  <dcterms:modified xsi:type="dcterms:W3CDTF">2022-11-15T13:58:29Z</dcterms:modified>
</cp:coreProperties>
</file>