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ppm"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6"/>
  </p:notesMasterIdLst>
  <p:sldIdLst>
    <p:sldId id="415" r:id="rId2"/>
    <p:sldId id="396" r:id="rId3"/>
    <p:sldId id="385" r:id="rId4"/>
    <p:sldId id="314" r:id="rId5"/>
    <p:sldId id="394" r:id="rId6"/>
    <p:sldId id="398" r:id="rId7"/>
    <p:sldId id="400" r:id="rId8"/>
    <p:sldId id="321" r:id="rId9"/>
    <p:sldId id="411" r:id="rId10"/>
    <p:sldId id="406" r:id="rId11"/>
    <p:sldId id="403" r:id="rId12"/>
    <p:sldId id="409" r:id="rId13"/>
    <p:sldId id="404" r:id="rId14"/>
    <p:sldId id="407" r:id="rId15"/>
    <p:sldId id="377" r:id="rId16"/>
    <p:sldId id="410" r:id="rId17"/>
    <p:sldId id="412" r:id="rId18"/>
    <p:sldId id="317" r:id="rId19"/>
    <p:sldId id="408" r:id="rId20"/>
    <p:sldId id="382" r:id="rId21"/>
    <p:sldId id="373" r:id="rId22"/>
    <p:sldId id="414" r:id="rId23"/>
    <p:sldId id="391" r:id="rId24"/>
    <p:sldId id="390" r:id="rId25"/>
    <p:sldId id="388" r:id="rId26"/>
    <p:sldId id="389" r:id="rId27"/>
    <p:sldId id="392" r:id="rId28"/>
    <p:sldId id="310" r:id="rId29"/>
    <p:sldId id="393" r:id="rId30"/>
    <p:sldId id="413" r:id="rId31"/>
    <p:sldId id="399" r:id="rId32"/>
    <p:sldId id="402" r:id="rId33"/>
    <p:sldId id="405" r:id="rId34"/>
    <p:sldId id="401" r:id="rId35"/>
  </p:sldIdLst>
  <p:sldSz cx="9144000" cy="5143500" type="screen16x9"/>
  <p:notesSz cx="6858000" cy="9144000"/>
  <p:embeddedFontLst>
    <p:embeddedFont>
      <p:font typeface="Montserrat" pitchFamily="2" charset="77"/>
      <p:regular r:id="rId37"/>
      <p:bold r:id="rId38"/>
      <p:italic r:id="rId39"/>
      <p:boldItalic r:id="rId40"/>
    </p:embeddedFont>
    <p:embeddedFont>
      <p:font typeface="Montserrat ExtraBold" panose="020F0502020204030204" pitchFamily="34" charset="0"/>
      <p:bold r:id="rId41"/>
      <p:italic r:id="rId42"/>
      <p:boldItalic r:id="rId43"/>
    </p:embeddedFont>
    <p:embeddedFont>
      <p:font typeface="Montserrat ExtraLight" panose="020F0302020204030204" pitchFamily="34" charset="0"/>
      <p:regular r:id="rId44"/>
      <p:bold r:id="rId45"/>
      <p:italic r:id="rId46"/>
      <p:boldItalic r:id="rId47"/>
    </p:embeddedFont>
    <p:embeddedFont>
      <p:font typeface="Montserrat Medium"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D83ADD-539B-4DEA-98ED-4DB1FE233F09}">
  <a:tblStyle styleId="{92D83ADD-539B-4DEA-98ED-4DB1FE233F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p:restoredTop sz="94712"/>
  </p:normalViewPr>
  <p:slideViewPr>
    <p:cSldViewPr snapToGrid="0">
      <p:cViewPr>
        <p:scale>
          <a:sx n="217" d="100"/>
          <a:sy n="217" d="100"/>
        </p:scale>
        <p:origin x="1192" y="1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96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29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3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7f9262ee2f_0_26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7f9262ee2f_0_26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69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77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11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39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114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98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4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98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08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5476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4285500" y="2832875"/>
            <a:ext cx="3657300" cy="6447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56" name="Google Shape;56;p15"/>
          <p:cNvSpPr txBox="1">
            <a:spLocks noGrp="1"/>
          </p:cNvSpPr>
          <p:nvPr>
            <p:ph type="subTitle" idx="1"/>
          </p:nvPr>
        </p:nvSpPr>
        <p:spPr>
          <a:xfrm>
            <a:off x="4144050" y="3549850"/>
            <a:ext cx="394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6" name="Google Shape;146;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accent1"/>
                </a:solidFill>
                <a:latin typeface="Montserrat Medium"/>
                <a:ea typeface="Montserrat Medium"/>
                <a:cs typeface="Montserrat Medium"/>
                <a:sym typeface="Montserrat Medium"/>
              </a:rPr>
              <a:t>CREDITS: This presentation template was created by </a:t>
            </a:r>
            <a:r>
              <a:rPr lang="en" sz="1000">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a:solidFill>
                  <a:schemeClr val="accent1"/>
                </a:solidFill>
                <a:latin typeface="Montserrat Medium"/>
                <a:ea typeface="Montserrat Medium"/>
                <a:cs typeface="Montserrat Medium"/>
                <a:sym typeface="Montserrat Medium"/>
              </a:rPr>
              <a:t>, including icons by </a:t>
            </a:r>
            <a:r>
              <a:rPr lang="en" sz="1000">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a:solidFill>
                  <a:schemeClr val="accent1"/>
                </a:solidFill>
                <a:latin typeface="Montserrat Medium"/>
                <a:ea typeface="Montserrat Medium"/>
                <a:cs typeface="Montserrat Medium"/>
                <a:sym typeface="Montserrat Medium"/>
              </a:rPr>
              <a:t>, and infographics &amp; images by </a:t>
            </a:r>
            <a:r>
              <a:rPr lang="en" sz="1000">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a:solidFill>
                  <a:schemeClr val="accent1"/>
                </a:solidFill>
                <a:latin typeface="Montserrat Medium"/>
                <a:ea typeface="Montserrat Medium"/>
                <a:cs typeface="Montserrat Medium"/>
                <a:sym typeface="Montserrat Medium"/>
              </a:rPr>
              <a:t>. </a:t>
            </a:r>
            <a:endParaRPr sz="1000">
              <a:solidFill>
                <a:schemeClr val="accent1"/>
              </a:solidFill>
              <a:latin typeface="Montserrat Medium"/>
              <a:ea typeface="Montserrat Medium"/>
              <a:cs typeface="Montserrat Medium"/>
              <a:sym typeface="Montserrat Medium"/>
            </a:endParaRPr>
          </a:p>
          <a:p>
            <a:pPr marL="0" lvl="0" indent="0" algn="l" rtl="0">
              <a:spcBef>
                <a:spcPts val="300"/>
              </a:spcBef>
              <a:spcAft>
                <a:spcPts val="0"/>
              </a:spcAft>
              <a:buNone/>
            </a:pPr>
            <a:endParaRPr sz="1000">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8" r:id="rId5"/>
    <p:sldLayoutId id="2147483661"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semiengineering.com/a-dsp-for-implementing-high-performance-sensor-fusion-on-an-embedded-budget/" TargetMode="External"/><Relationship Id="rId2" Type="http://schemas.openxmlformats.org/officeDocument/2006/relationships/hyperlink" Target="https://medium.com/lansaar/what-is-sensor-fusion-cb596f7cf446" TargetMode="External"/><Relationship Id="rId1" Type="http://schemas.openxmlformats.org/officeDocument/2006/relationships/slideLayout" Target="../slideLayouts/slideLayout2.xml"/><Relationship Id="rId4" Type="http://schemas.openxmlformats.org/officeDocument/2006/relationships/hyperlink" Target="https://www.kaggle.com/code/fahadmehfoooz/human-activity-recognition-with-neural-network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pm"/><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8"/>
          <p:cNvSpPr txBox="1">
            <a:spLocks noGrp="1"/>
          </p:cNvSpPr>
          <p:nvPr>
            <p:ph type="ctrTitle"/>
          </p:nvPr>
        </p:nvSpPr>
        <p:spPr>
          <a:xfrm>
            <a:off x="2175900" y="1530100"/>
            <a:ext cx="4792200" cy="644700"/>
          </a:xfrm>
          <a:prstGeom prst="rect">
            <a:avLst/>
          </a:prstGeom>
          <a:effectLst>
            <a:outerShdw blurRad="142875" dist="19050" dir="8760000" algn="bl" rotWithShape="0">
              <a:srgbClr val="76A5AF">
                <a:alpha val="50000"/>
              </a:srgbClr>
            </a:outerShdw>
          </a:effectLst>
        </p:spPr>
        <p:txBody>
          <a:bodyPr spcFirstLastPara="1" vert="horz" wrap="square" lIns="91425" tIns="91425" rIns="91425" bIns="91425" rtlCol="0" anchor="b" anchorCtr="0">
            <a:noAutofit/>
          </a:bodyPr>
          <a:lstStyle/>
          <a:p>
            <a:r>
              <a:rPr lang="en" dirty="0"/>
              <a:t>GLOBAL FUSION</a:t>
            </a:r>
            <a:endParaRPr dirty="0"/>
          </a:p>
        </p:txBody>
      </p:sp>
      <p:cxnSp>
        <p:nvCxnSpPr>
          <p:cNvPr id="165" name="Google Shape;165;p38"/>
          <p:cNvCxnSpPr/>
          <p:nvPr/>
        </p:nvCxnSpPr>
        <p:spPr>
          <a:xfrm>
            <a:off x="3190500" y="214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79146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E71-DF92-3C98-0AB1-4B63BB57E6FF}"/>
              </a:ext>
            </a:extLst>
          </p:cNvPr>
          <p:cNvSpPr>
            <a:spLocks noGrp="1"/>
          </p:cNvSpPr>
          <p:nvPr>
            <p:ph type="title"/>
          </p:nvPr>
        </p:nvSpPr>
        <p:spPr/>
        <p:txBody>
          <a:bodyPr/>
          <a:lstStyle/>
          <a:p>
            <a:r>
              <a:rPr lang="en-US" dirty="0"/>
              <a:t>Overview :</a:t>
            </a:r>
            <a:br>
              <a:rPr lang="en-US" dirty="0"/>
            </a:br>
            <a:r>
              <a:rPr lang="en-US" dirty="0"/>
              <a:t>Fusion + Attention Process</a:t>
            </a:r>
          </a:p>
        </p:txBody>
      </p:sp>
      <p:pic>
        <p:nvPicPr>
          <p:cNvPr id="20484" name="Picture 4" descr="Example of accelerometer and gyroscope data. Data from several... |  Download Scientific Diagram">
            <a:extLst>
              <a:ext uri="{FF2B5EF4-FFF2-40B4-BE49-F238E27FC236}">
                <a16:creationId xmlns:a16="http://schemas.microsoft.com/office/drawing/2014/main" id="{618E1991-DA11-6403-68DE-12509EF79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378" y="1335362"/>
            <a:ext cx="2944953" cy="2944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9CA804-C554-5049-12EB-792603AF9E61}"/>
              </a:ext>
            </a:extLst>
          </p:cNvPr>
          <p:cNvSpPr txBox="1"/>
          <p:nvPr/>
        </p:nvSpPr>
        <p:spPr>
          <a:xfrm rot="16200000">
            <a:off x="2974449" y="2668376"/>
            <a:ext cx="2887329" cy="307777"/>
          </a:xfrm>
          <a:prstGeom prst="rect">
            <a:avLst/>
          </a:prstGeom>
          <a:solidFill>
            <a:schemeClr val="bg2">
              <a:lumMod val="60000"/>
              <a:lumOff val="40000"/>
            </a:schemeClr>
          </a:solidFill>
        </p:spPr>
        <p:txBody>
          <a:bodyPr wrap="none" rtlCol="0">
            <a:spAutoFit/>
          </a:bodyPr>
          <a:lstStyle/>
          <a:p>
            <a:r>
              <a:rPr lang="en-US" dirty="0"/>
              <a:t>Global Position Fusion + Attention</a:t>
            </a:r>
          </a:p>
        </p:txBody>
      </p:sp>
      <p:sp>
        <p:nvSpPr>
          <p:cNvPr id="5" name="TextBox 4">
            <a:extLst>
              <a:ext uri="{FF2B5EF4-FFF2-40B4-BE49-F238E27FC236}">
                <a16:creationId xmlns:a16="http://schemas.microsoft.com/office/drawing/2014/main" id="{2458F43B-29FF-AB62-A8BE-9E342EB7D3E6}"/>
              </a:ext>
            </a:extLst>
          </p:cNvPr>
          <p:cNvSpPr txBox="1"/>
          <p:nvPr/>
        </p:nvSpPr>
        <p:spPr>
          <a:xfrm rot="16200000">
            <a:off x="3403702" y="2653949"/>
            <a:ext cx="2916183" cy="307777"/>
          </a:xfrm>
          <a:prstGeom prst="rect">
            <a:avLst/>
          </a:prstGeom>
          <a:solidFill>
            <a:schemeClr val="bg2">
              <a:lumMod val="60000"/>
              <a:lumOff val="40000"/>
            </a:schemeClr>
          </a:solidFill>
        </p:spPr>
        <p:txBody>
          <a:bodyPr wrap="none" rtlCol="0">
            <a:spAutoFit/>
          </a:bodyPr>
          <a:lstStyle/>
          <a:p>
            <a:r>
              <a:rPr lang="en-US" dirty="0"/>
              <a:t>Global Modality Fusion + Attention</a:t>
            </a:r>
          </a:p>
        </p:txBody>
      </p:sp>
      <p:pic>
        <p:nvPicPr>
          <p:cNvPr id="6" name="Picture 5" descr="Convolutional Neural Networks">
            <a:extLst>
              <a:ext uri="{FF2B5EF4-FFF2-40B4-BE49-F238E27FC236}">
                <a16:creationId xmlns:a16="http://schemas.microsoft.com/office/drawing/2014/main" id="{9861C3DE-5AD0-4D06-ADC6-909500987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809" y="2540949"/>
            <a:ext cx="689216" cy="5557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gnetometer, gyroscope and accelerometer outputs in Test #1. | Download  Scientific Diagram">
            <a:extLst>
              <a:ext uri="{FF2B5EF4-FFF2-40B4-BE49-F238E27FC236}">
                <a16:creationId xmlns:a16="http://schemas.microsoft.com/office/drawing/2014/main" id="{60E3BBA9-E8F6-30E0-5DB9-A65843AF8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81" y="2223291"/>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gnetometer, gyroscope and accelerometer outputs in Test #1. | Download  Scientific Diagram">
            <a:extLst>
              <a:ext uri="{FF2B5EF4-FFF2-40B4-BE49-F238E27FC236}">
                <a16:creationId xmlns:a16="http://schemas.microsoft.com/office/drawing/2014/main" id="{25199A93-9F5C-7386-777F-17EBA6F56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1" y="2375691"/>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gnetometer, gyroscope and accelerometer outputs in Test #1. | Download  Scientific Diagram">
            <a:extLst>
              <a:ext uri="{FF2B5EF4-FFF2-40B4-BE49-F238E27FC236}">
                <a16:creationId xmlns:a16="http://schemas.microsoft.com/office/drawing/2014/main" id="{F0837FEE-AD76-817B-FA5E-CC6CDC6A6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81" y="2528091"/>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nvolutional Neural Networks">
            <a:extLst>
              <a:ext uri="{FF2B5EF4-FFF2-40B4-BE49-F238E27FC236}">
                <a16:creationId xmlns:a16="http://schemas.microsoft.com/office/drawing/2014/main" id="{A3730A34-661E-7917-5FD5-37BE5624C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448" y="2370819"/>
            <a:ext cx="689216" cy="5557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15B375-9377-4E2A-8B15-E535282C54F6}"/>
              </a:ext>
            </a:extLst>
          </p:cNvPr>
          <p:cNvSpPr txBox="1"/>
          <p:nvPr/>
        </p:nvSpPr>
        <p:spPr>
          <a:xfrm>
            <a:off x="593872" y="1595004"/>
            <a:ext cx="2116285" cy="307777"/>
          </a:xfrm>
          <a:prstGeom prst="rect">
            <a:avLst/>
          </a:prstGeom>
          <a:noFill/>
        </p:spPr>
        <p:txBody>
          <a:bodyPr wrap="none" rtlCol="0">
            <a:spAutoFit/>
          </a:bodyPr>
          <a:lstStyle/>
          <a:p>
            <a:r>
              <a:rPr lang="en-US" dirty="0">
                <a:solidFill>
                  <a:schemeClr val="accent1">
                    <a:lumMod val="75000"/>
                  </a:schemeClr>
                </a:solidFill>
              </a:rPr>
              <a:t>Many  Devices/Sensors</a:t>
            </a:r>
          </a:p>
        </p:txBody>
      </p:sp>
      <p:pic>
        <p:nvPicPr>
          <p:cNvPr id="13" name="Picture 12" descr="Convolutional Neural Networks">
            <a:extLst>
              <a:ext uri="{FF2B5EF4-FFF2-40B4-BE49-F238E27FC236}">
                <a16:creationId xmlns:a16="http://schemas.microsoft.com/office/drawing/2014/main" id="{F6F23DEC-28EC-F5F9-FB72-F1C6B7EC8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848" y="2523219"/>
            <a:ext cx="689216" cy="555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onvolutional Neural Networks">
            <a:extLst>
              <a:ext uri="{FF2B5EF4-FFF2-40B4-BE49-F238E27FC236}">
                <a16:creationId xmlns:a16="http://schemas.microsoft.com/office/drawing/2014/main" id="{59936D43-E0CF-1B0E-AA07-A1656CDAF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248" y="2675619"/>
            <a:ext cx="689216" cy="555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26EB0B7-6F52-58A1-8F5D-6C0E28B9F221}"/>
              </a:ext>
            </a:extLst>
          </p:cNvPr>
          <p:cNvSpPr txBox="1"/>
          <p:nvPr/>
        </p:nvSpPr>
        <p:spPr>
          <a:xfrm>
            <a:off x="2838697" y="1324860"/>
            <a:ext cx="1457451" cy="954107"/>
          </a:xfrm>
          <a:prstGeom prst="rect">
            <a:avLst/>
          </a:prstGeom>
          <a:noFill/>
        </p:spPr>
        <p:txBody>
          <a:bodyPr wrap="none" rtlCol="0">
            <a:spAutoFit/>
          </a:bodyPr>
          <a:lstStyle/>
          <a:p>
            <a:pPr algn="ctr"/>
            <a:r>
              <a:rPr lang="en-US" dirty="0">
                <a:solidFill>
                  <a:schemeClr val="accent1">
                    <a:lumMod val="75000"/>
                  </a:schemeClr>
                </a:solidFill>
              </a:rPr>
              <a:t>Individual </a:t>
            </a:r>
          </a:p>
          <a:p>
            <a:pPr algn="ctr"/>
            <a:r>
              <a:rPr lang="en-US" dirty="0">
                <a:solidFill>
                  <a:schemeClr val="accent1">
                    <a:lumMod val="75000"/>
                  </a:schemeClr>
                </a:solidFill>
              </a:rPr>
              <a:t>Convolution</a:t>
            </a:r>
          </a:p>
          <a:p>
            <a:pPr algn="ctr"/>
            <a:r>
              <a:rPr lang="en-US" dirty="0">
                <a:solidFill>
                  <a:schemeClr val="accent1">
                    <a:lumMod val="75000"/>
                  </a:schemeClr>
                </a:solidFill>
              </a:rPr>
              <a:t>Module</a:t>
            </a:r>
          </a:p>
          <a:p>
            <a:pPr algn="ctr"/>
            <a:r>
              <a:rPr lang="en-US" dirty="0">
                <a:solidFill>
                  <a:schemeClr val="accent1">
                    <a:lumMod val="75000"/>
                  </a:schemeClr>
                </a:solidFill>
              </a:rPr>
              <a:t>For each device</a:t>
            </a:r>
          </a:p>
        </p:txBody>
      </p:sp>
      <p:sp>
        <p:nvSpPr>
          <p:cNvPr id="3" name="TextBox 2">
            <a:extLst>
              <a:ext uri="{FF2B5EF4-FFF2-40B4-BE49-F238E27FC236}">
                <a16:creationId xmlns:a16="http://schemas.microsoft.com/office/drawing/2014/main" id="{A77322CC-8489-906E-015B-303C5A1E27E1}"/>
              </a:ext>
            </a:extLst>
          </p:cNvPr>
          <p:cNvSpPr txBox="1"/>
          <p:nvPr/>
        </p:nvSpPr>
        <p:spPr>
          <a:xfrm rot="16200000">
            <a:off x="2103750" y="3029358"/>
            <a:ext cx="1757256" cy="307777"/>
          </a:xfrm>
          <a:prstGeom prst="rect">
            <a:avLst/>
          </a:prstGeom>
          <a:solidFill>
            <a:schemeClr val="bg2">
              <a:lumMod val="60000"/>
              <a:lumOff val="40000"/>
            </a:schemeClr>
          </a:solidFill>
        </p:spPr>
        <p:txBody>
          <a:bodyPr wrap="square" rtlCol="0">
            <a:spAutoFit/>
          </a:bodyPr>
          <a:lstStyle/>
          <a:p>
            <a:pPr algn="ctr"/>
            <a:r>
              <a:rPr lang="en-US" dirty="0"/>
              <a:t>FFT</a:t>
            </a:r>
          </a:p>
        </p:txBody>
      </p:sp>
    </p:spTree>
    <p:extLst>
      <p:ext uri="{BB962C8B-B14F-4D97-AF65-F5344CB8AC3E}">
        <p14:creationId xmlns:p14="http://schemas.microsoft.com/office/powerpoint/2010/main" val="333302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E71-DF92-3C98-0AB1-4B63BB57E6FF}"/>
              </a:ext>
            </a:extLst>
          </p:cNvPr>
          <p:cNvSpPr>
            <a:spLocks noGrp="1"/>
          </p:cNvSpPr>
          <p:nvPr>
            <p:ph type="title"/>
          </p:nvPr>
        </p:nvSpPr>
        <p:spPr/>
        <p:txBody>
          <a:bodyPr/>
          <a:lstStyle/>
          <a:p>
            <a:r>
              <a:rPr lang="en-US" dirty="0"/>
              <a:t>Global Fusion 4 Modules </a:t>
            </a:r>
          </a:p>
        </p:txBody>
      </p:sp>
      <p:sp>
        <p:nvSpPr>
          <p:cNvPr id="17" name="TextBox 16">
            <a:extLst>
              <a:ext uri="{FF2B5EF4-FFF2-40B4-BE49-F238E27FC236}">
                <a16:creationId xmlns:a16="http://schemas.microsoft.com/office/drawing/2014/main" id="{2C1060E0-2DA3-4D1B-0D8F-AFE5A8F348BB}"/>
              </a:ext>
            </a:extLst>
          </p:cNvPr>
          <p:cNvSpPr txBox="1"/>
          <p:nvPr/>
        </p:nvSpPr>
        <p:spPr>
          <a:xfrm>
            <a:off x="3389801" y="1386425"/>
            <a:ext cx="3169457" cy="523220"/>
          </a:xfrm>
          <a:prstGeom prst="rect">
            <a:avLst/>
          </a:prstGeom>
          <a:solidFill>
            <a:schemeClr val="tx1">
              <a:lumMod val="25000"/>
              <a:lumOff val="75000"/>
            </a:schemeClr>
          </a:solidFill>
        </p:spPr>
        <p:txBody>
          <a:bodyPr wrap="none" rtlCol="0">
            <a:spAutoFit/>
          </a:bodyPr>
          <a:lstStyle/>
          <a:p>
            <a:r>
              <a:rPr lang="en-US" dirty="0"/>
              <a:t>Individual sensor convolution module</a:t>
            </a:r>
          </a:p>
          <a:p>
            <a:endParaRPr lang="en-US" dirty="0"/>
          </a:p>
        </p:txBody>
      </p:sp>
      <p:sp>
        <p:nvSpPr>
          <p:cNvPr id="19" name="TextBox 18">
            <a:extLst>
              <a:ext uri="{FF2B5EF4-FFF2-40B4-BE49-F238E27FC236}">
                <a16:creationId xmlns:a16="http://schemas.microsoft.com/office/drawing/2014/main" id="{514CE02D-9563-1454-5848-13F6B0338983}"/>
              </a:ext>
            </a:extLst>
          </p:cNvPr>
          <p:cNvSpPr txBox="1"/>
          <p:nvPr/>
        </p:nvSpPr>
        <p:spPr>
          <a:xfrm>
            <a:off x="4022775" y="3838855"/>
            <a:ext cx="2015295" cy="307777"/>
          </a:xfrm>
          <a:prstGeom prst="rect">
            <a:avLst/>
          </a:prstGeom>
          <a:solidFill>
            <a:schemeClr val="tx1">
              <a:lumMod val="25000"/>
              <a:lumOff val="75000"/>
            </a:schemeClr>
          </a:solidFill>
        </p:spPr>
        <p:txBody>
          <a:bodyPr wrap="none" rtlCol="0">
            <a:spAutoFit/>
          </a:bodyPr>
          <a:lstStyle/>
          <a:p>
            <a:r>
              <a:rPr lang="en-US" dirty="0"/>
              <a:t>modality fusion module</a:t>
            </a:r>
          </a:p>
        </p:txBody>
      </p:sp>
      <p:sp>
        <p:nvSpPr>
          <p:cNvPr id="20" name="TextBox 19">
            <a:extLst>
              <a:ext uri="{FF2B5EF4-FFF2-40B4-BE49-F238E27FC236}">
                <a16:creationId xmlns:a16="http://schemas.microsoft.com/office/drawing/2014/main" id="{A0142A5A-6611-149B-F079-D003A4ACDA1D}"/>
              </a:ext>
            </a:extLst>
          </p:cNvPr>
          <p:cNvSpPr txBox="1"/>
          <p:nvPr/>
        </p:nvSpPr>
        <p:spPr>
          <a:xfrm>
            <a:off x="4022775" y="4283677"/>
            <a:ext cx="1973617" cy="307777"/>
          </a:xfrm>
          <a:prstGeom prst="rect">
            <a:avLst/>
          </a:prstGeom>
          <a:solidFill>
            <a:schemeClr val="tx1">
              <a:lumMod val="25000"/>
              <a:lumOff val="75000"/>
            </a:schemeClr>
          </a:solidFill>
        </p:spPr>
        <p:txBody>
          <a:bodyPr wrap="none" rtlCol="0">
            <a:spAutoFit/>
          </a:bodyPr>
          <a:lstStyle/>
          <a:p>
            <a:r>
              <a:rPr lang="en-US" dirty="0"/>
              <a:t>time recurrent module.</a:t>
            </a:r>
          </a:p>
        </p:txBody>
      </p:sp>
      <p:grpSp>
        <p:nvGrpSpPr>
          <p:cNvPr id="23" name="Group 22">
            <a:extLst>
              <a:ext uri="{FF2B5EF4-FFF2-40B4-BE49-F238E27FC236}">
                <a16:creationId xmlns:a16="http://schemas.microsoft.com/office/drawing/2014/main" id="{8C4B8E75-49CC-60EE-CFA4-0475CB2A0665}"/>
              </a:ext>
            </a:extLst>
          </p:cNvPr>
          <p:cNvGrpSpPr/>
          <p:nvPr/>
        </p:nvGrpSpPr>
        <p:grpSpPr>
          <a:xfrm>
            <a:off x="3420581" y="2312227"/>
            <a:ext cx="3107899" cy="1169551"/>
            <a:chOff x="3485058" y="2637384"/>
            <a:chExt cx="3107899" cy="1169551"/>
          </a:xfrm>
        </p:grpSpPr>
        <p:sp>
          <p:nvSpPr>
            <p:cNvPr id="18" name="TextBox 17">
              <a:extLst>
                <a:ext uri="{FF2B5EF4-FFF2-40B4-BE49-F238E27FC236}">
                  <a16:creationId xmlns:a16="http://schemas.microsoft.com/office/drawing/2014/main" id="{291B2D46-2A9D-5FB0-24FD-1FCBBD7937B2}"/>
                </a:ext>
              </a:extLst>
            </p:cNvPr>
            <p:cNvSpPr txBox="1"/>
            <p:nvPr/>
          </p:nvSpPr>
          <p:spPr>
            <a:xfrm>
              <a:off x="3485058" y="2637384"/>
              <a:ext cx="3107899" cy="1169551"/>
            </a:xfrm>
            <a:prstGeom prst="rect">
              <a:avLst/>
            </a:prstGeom>
            <a:solidFill>
              <a:schemeClr val="tx1">
                <a:lumMod val="25000"/>
                <a:lumOff val="75000"/>
              </a:schemeClr>
            </a:solidFill>
          </p:spPr>
          <p:txBody>
            <a:bodyPr wrap="square" rtlCol="0">
              <a:spAutoFit/>
            </a:bodyPr>
            <a:lstStyle/>
            <a:p>
              <a:pPr algn="ctr"/>
              <a:r>
                <a:rPr lang="en-US" dirty="0"/>
                <a:t>Spatial fusion module</a:t>
              </a:r>
            </a:p>
            <a:p>
              <a:endParaRPr lang="en-US" dirty="0"/>
            </a:p>
            <a:p>
              <a:endParaRPr lang="en-US" dirty="0"/>
            </a:p>
            <a:p>
              <a:endParaRPr lang="en-US" dirty="0"/>
            </a:p>
            <a:p>
              <a:endParaRPr lang="en-US" dirty="0"/>
            </a:p>
          </p:txBody>
        </p:sp>
        <p:sp>
          <p:nvSpPr>
            <p:cNvPr id="21" name="TextBox 20">
              <a:extLst>
                <a:ext uri="{FF2B5EF4-FFF2-40B4-BE49-F238E27FC236}">
                  <a16:creationId xmlns:a16="http://schemas.microsoft.com/office/drawing/2014/main" id="{91D6F4EC-4AA8-168B-C343-BC0BE68BD8DB}"/>
                </a:ext>
              </a:extLst>
            </p:cNvPr>
            <p:cNvSpPr txBox="1"/>
            <p:nvPr/>
          </p:nvSpPr>
          <p:spPr>
            <a:xfrm>
              <a:off x="3882280" y="2985791"/>
              <a:ext cx="2313454" cy="307777"/>
            </a:xfrm>
            <a:prstGeom prst="rect">
              <a:avLst/>
            </a:prstGeom>
            <a:solidFill>
              <a:schemeClr val="tx1">
                <a:lumMod val="50000"/>
                <a:lumOff val="50000"/>
              </a:schemeClr>
            </a:solidFill>
          </p:spPr>
          <p:txBody>
            <a:bodyPr wrap="none" rtlCol="0">
              <a:spAutoFit/>
            </a:bodyPr>
            <a:lstStyle/>
            <a:p>
              <a:r>
                <a:rPr lang="en-US" dirty="0"/>
                <a:t>3 layer convolution module</a:t>
              </a:r>
            </a:p>
          </p:txBody>
        </p:sp>
        <p:sp>
          <p:nvSpPr>
            <p:cNvPr id="22" name="TextBox 21">
              <a:extLst>
                <a:ext uri="{FF2B5EF4-FFF2-40B4-BE49-F238E27FC236}">
                  <a16:creationId xmlns:a16="http://schemas.microsoft.com/office/drawing/2014/main" id="{3E6019AD-A5F5-587C-1EDB-2321D9191BF1}"/>
                </a:ext>
              </a:extLst>
            </p:cNvPr>
            <p:cNvSpPr txBox="1"/>
            <p:nvPr/>
          </p:nvSpPr>
          <p:spPr>
            <a:xfrm>
              <a:off x="3613003" y="3323754"/>
              <a:ext cx="2783134" cy="307777"/>
            </a:xfrm>
            <a:prstGeom prst="rect">
              <a:avLst/>
            </a:prstGeom>
            <a:solidFill>
              <a:schemeClr val="tx1">
                <a:lumMod val="50000"/>
                <a:lumOff val="50000"/>
              </a:schemeClr>
            </a:solidFill>
          </p:spPr>
          <p:txBody>
            <a:bodyPr wrap="none" rtlCol="0">
              <a:spAutoFit/>
            </a:bodyPr>
            <a:lstStyle/>
            <a:p>
              <a:r>
                <a:rPr lang="en-US" dirty="0"/>
                <a:t>Global Position Attention module</a:t>
              </a:r>
            </a:p>
          </p:txBody>
        </p:sp>
      </p:grpSp>
      <p:sp>
        <p:nvSpPr>
          <p:cNvPr id="26" name="Right Arrow 25">
            <a:extLst>
              <a:ext uri="{FF2B5EF4-FFF2-40B4-BE49-F238E27FC236}">
                <a16:creationId xmlns:a16="http://schemas.microsoft.com/office/drawing/2014/main" id="{256656E0-6233-D932-BCBF-285146AD04FE}"/>
              </a:ext>
            </a:extLst>
          </p:cNvPr>
          <p:cNvSpPr/>
          <p:nvPr/>
        </p:nvSpPr>
        <p:spPr>
          <a:xfrm rot="5400000">
            <a:off x="4854832" y="2051027"/>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174B77C2-C859-9012-67B9-88FD50B9D7F6}"/>
              </a:ext>
            </a:extLst>
          </p:cNvPr>
          <p:cNvSpPr/>
          <p:nvPr/>
        </p:nvSpPr>
        <p:spPr>
          <a:xfrm rot="5400000">
            <a:off x="4840917" y="3461194"/>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08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144050" y="2826297"/>
            <a:ext cx="48585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Fusion </a:t>
            </a:r>
            <a:endParaRPr dirty="0"/>
          </a:p>
        </p:txBody>
      </p:sp>
    </p:spTree>
    <p:extLst>
      <p:ext uri="{BB962C8B-B14F-4D97-AF65-F5344CB8AC3E}">
        <p14:creationId xmlns:p14="http://schemas.microsoft.com/office/powerpoint/2010/main" val="117444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E71-DF92-3C98-0AB1-4B63BB57E6FF}"/>
              </a:ext>
            </a:extLst>
          </p:cNvPr>
          <p:cNvSpPr>
            <a:spLocks noGrp="1"/>
          </p:cNvSpPr>
          <p:nvPr>
            <p:ph type="title"/>
          </p:nvPr>
        </p:nvSpPr>
        <p:spPr>
          <a:xfrm>
            <a:off x="938499" y="445025"/>
            <a:ext cx="5515309" cy="941400"/>
          </a:xfrm>
        </p:spPr>
        <p:txBody>
          <a:bodyPr/>
          <a:lstStyle/>
          <a:p>
            <a:r>
              <a:rPr lang="en-US" dirty="0"/>
              <a:t>Pre-</a:t>
            </a:r>
            <a:r>
              <a:rPr lang="en-US" dirty="0" err="1"/>
              <a:t>prosessing</a:t>
            </a:r>
            <a:r>
              <a:rPr lang="en-US" dirty="0"/>
              <a:t> </a:t>
            </a:r>
          </a:p>
        </p:txBody>
      </p:sp>
      <p:pic>
        <p:nvPicPr>
          <p:cNvPr id="20482" name="Picture 2" descr="Magnetometer, gyroscope and accelerometer outputs in Test #1. | Download  Scientific Diagram">
            <a:extLst>
              <a:ext uri="{FF2B5EF4-FFF2-40B4-BE49-F238E27FC236}">
                <a16:creationId xmlns:a16="http://schemas.microsoft.com/office/drawing/2014/main" id="{CD445723-250B-4E80-55B3-8D77DB95D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0" y="1507519"/>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gnetometer, gyroscope and accelerometer outputs in Test #1. | Download  Scientific Diagram">
            <a:extLst>
              <a:ext uri="{FF2B5EF4-FFF2-40B4-BE49-F238E27FC236}">
                <a16:creationId xmlns:a16="http://schemas.microsoft.com/office/drawing/2014/main" id="{9FAAE070-008E-86A4-1FE2-1FAF093C7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60" y="1659919"/>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gnetometer, gyroscope and accelerometer outputs in Test #1. | Download  Scientific Diagram">
            <a:extLst>
              <a:ext uri="{FF2B5EF4-FFF2-40B4-BE49-F238E27FC236}">
                <a16:creationId xmlns:a16="http://schemas.microsoft.com/office/drawing/2014/main" id="{60E3BBA9-E8F6-30E0-5DB9-A65843AF8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60" y="1812319"/>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gnetometer, gyroscope and accelerometer outputs in Test #1. | Download  Scientific Diagram">
            <a:extLst>
              <a:ext uri="{FF2B5EF4-FFF2-40B4-BE49-F238E27FC236}">
                <a16:creationId xmlns:a16="http://schemas.microsoft.com/office/drawing/2014/main" id="{25199A93-9F5C-7386-777F-17EBA6F56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60" y="1964719"/>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gnetometer, gyroscope and accelerometer outputs in Test #1. | Download  Scientific Diagram">
            <a:extLst>
              <a:ext uri="{FF2B5EF4-FFF2-40B4-BE49-F238E27FC236}">
                <a16:creationId xmlns:a16="http://schemas.microsoft.com/office/drawing/2014/main" id="{F0837FEE-AD76-817B-FA5E-CC6CDC6A6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60" y="2117119"/>
            <a:ext cx="2374527" cy="15337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nvolutional Neural Networks">
            <a:extLst>
              <a:ext uri="{FF2B5EF4-FFF2-40B4-BE49-F238E27FC236}">
                <a16:creationId xmlns:a16="http://schemas.microsoft.com/office/drawing/2014/main" id="{A3730A34-661E-7917-5FD5-37BE5624C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548" y="1769129"/>
            <a:ext cx="2136571" cy="17228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15B375-9377-4E2A-8B15-E535282C54F6}"/>
              </a:ext>
            </a:extLst>
          </p:cNvPr>
          <p:cNvSpPr txBox="1"/>
          <p:nvPr/>
        </p:nvSpPr>
        <p:spPr>
          <a:xfrm>
            <a:off x="791771" y="1022372"/>
            <a:ext cx="2116285" cy="307777"/>
          </a:xfrm>
          <a:prstGeom prst="rect">
            <a:avLst/>
          </a:prstGeom>
          <a:noFill/>
        </p:spPr>
        <p:txBody>
          <a:bodyPr wrap="none" rtlCol="0">
            <a:spAutoFit/>
          </a:bodyPr>
          <a:lstStyle/>
          <a:p>
            <a:r>
              <a:rPr lang="en-US" dirty="0">
                <a:solidFill>
                  <a:schemeClr val="accent1">
                    <a:lumMod val="75000"/>
                  </a:schemeClr>
                </a:solidFill>
              </a:rPr>
              <a:t>Many  Devices/Sensors</a:t>
            </a:r>
          </a:p>
        </p:txBody>
      </p:sp>
      <p:pic>
        <p:nvPicPr>
          <p:cNvPr id="13" name="Picture 12" descr="Diagram&#10;&#10;Description automatically generated with medium confidence">
            <a:extLst>
              <a:ext uri="{FF2B5EF4-FFF2-40B4-BE49-F238E27FC236}">
                <a16:creationId xmlns:a16="http://schemas.microsoft.com/office/drawing/2014/main" id="{3843F373-A1E7-A57E-7F98-D137F5B45F99}"/>
              </a:ext>
            </a:extLst>
          </p:cNvPr>
          <p:cNvPicPr>
            <a:picLocks noChangeAspect="1"/>
          </p:cNvPicPr>
          <p:nvPr/>
        </p:nvPicPr>
        <p:blipFill rotWithShape="1">
          <a:blip r:embed="rId4"/>
          <a:srcRect l="1731" r="5143"/>
          <a:stretch/>
        </p:blipFill>
        <p:spPr>
          <a:xfrm>
            <a:off x="1358347" y="3897596"/>
            <a:ext cx="1157739" cy="1128021"/>
          </a:xfrm>
          <a:prstGeom prst="rect">
            <a:avLst/>
          </a:prstGeom>
          <a:ln>
            <a:solidFill>
              <a:schemeClr val="accent1"/>
            </a:solidFill>
          </a:ln>
        </p:spPr>
      </p:pic>
      <p:pic>
        <p:nvPicPr>
          <p:cNvPr id="14" name="Picture 13" descr="Convolutional Neural Networks">
            <a:extLst>
              <a:ext uri="{FF2B5EF4-FFF2-40B4-BE49-F238E27FC236}">
                <a16:creationId xmlns:a16="http://schemas.microsoft.com/office/drawing/2014/main" id="{6D02B9A3-D47F-9879-DFB3-93AB862F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948" y="1921529"/>
            <a:ext cx="2136571" cy="17228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nvolutional Neural Networks">
            <a:extLst>
              <a:ext uri="{FF2B5EF4-FFF2-40B4-BE49-F238E27FC236}">
                <a16:creationId xmlns:a16="http://schemas.microsoft.com/office/drawing/2014/main" id="{9BE2406C-1C72-4D94-A46A-8AD8A8AE9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348" y="2073929"/>
            <a:ext cx="2136571" cy="17228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onvolutional Neural Networks">
            <a:extLst>
              <a:ext uri="{FF2B5EF4-FFF2-40B4-BE49-F238E27FC236}">
                <a16:creationId xmlns:a16="http://schemas.microsoft.com/office/drawing/2014/main" id="{5ACF26A6-2566-6114-D4D7-FDEAB9202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748" y="2226329"/>
            <a:ext cx="2136571" cy="17228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EB70CE-50EC-FE8B-1B72-3F34790A5F11}"/>
              </a:ext>
            </a:extLst>
          </p:cNvPr>
          <p:cNvSpPr txBox="1"/>
          <p:nvPr/>
        </p:nvSpPr>
        <p:spPr>
          <a:xfrm>
            <a:off x="4797509" y="1139673"/>
            <a:ext cx="3169457" cy="523220"/>
          </a:xfrm>
          <a:prstGeom prst="rect">
            <a:avLst/>
          </a:prstGeom>
          <a:solidFill>
            <a:schemeClr val="tx1">
              <a:lumMod val="25000"/>
              <a:lumOff val="75000"/>
            </a:schemeClr>
          </a:solidFill>
        </p:spPr>
        <p:txBody>
          <a:bodyPr wrap="none" rtlCol="0">
            <a:spAutoFit/>
          </a:bodyPr>
          <a:lstStyle/>
          <a:p>
            <a:r>
              <a:rPr lang="en-US" dirty="0"/>
              <a:t>Individual sensor convolution module</a:t>
            </a:r>
          </a:p>
          <a:p>
            <a:endParaRPr lang="en-US" dirty="0"/>
          </a:p>
        </p:txBody>
      </p:sp>
      <p:sp>
        <p:nvSpPr>
          <p:cNvPr id="23" name="TextBox 22">
            <a:extLst>
              <a:ext uri="{FF2B5EF4-FFF2-40B4-BE49-F238E27FC236}">
                <a16:creationId xmlns:a16="http://schemas.microsoft.com/office/drawing/2014/main" id="{D305CF1F-F046-53ED-3C72-18E084A37628}"/>
              </a:ext>
            </a:extLst>
          </p:cNvPr>
          <p:cNvSpPr txBox="1"/>
          <p:nvPr/>
        </p:nvSpPr>
        <p:spPr>
          <a:xfrm>
            <a:off x="3464447" y="1688077"/>
            <a:ext cx="1289134" cy="738664"/>
          </a:xfrm>
          <a:prstGeom prst="rect">
            <a:avLst/>
          </a:prstGeom>
          <a:solidFill>
            <a:schemeClr val="tx1">
              <a:lumMod val="25000"/>
              <a:lumOff val="75000"/>
            </a:schemeClr>
          </a:solidFill>
        </p:spPr>
        <p:txBody>
          <a:bodyPr wrap="none" rtlCol="0">
            <a:spAutoFit/>
          </a:bodyPr>
          <a:lstStyle/>
          <a:p>
            <a:pPr algn="ctr"/>
            <a:r>
              <a:rPr lang="en-US" dirty="0"/>
              <a:t>Segmentation</a:t>
            </a:r>
          </a:p>
          <a:p>
            <a:pPr algn="ctr"/>
            <a:r>
              <a:rPr lang="en-US" dirty="0"/>
              <a:t>&amp;</a:t>
            </a:r>
          </a:p>
          <a:p>
            <a:pPr algn="ctr"/>
            <a:r>
              <a:rPr lang="en-US" dirty="0"/>
              <a:t>FFT</a:t>
            </a:r>
          </a:p>
        </p:txBody>
      </p:sp>
      <p:sp>
        <p:nvSpPr>
          <p:cNvPr id="25" name="TextBox 24">
            <a:extLst>
              <a:ext uri="{FF2B5EF4-FFF2-40B4-BE49-F238E27FC236}">
                <a16:creationId xmlns:a16="http://schemas.microsoft.com/office/drawing/2014/main" id="{1F819625-9A81-D8D8-179B-C07D8AF30B74}"/>
              </a:ext>
            </a:extLst>
          </p:cNvPr>
          <p:cNvSpPr txBox="1"/>
          <p:nvPr/>
        </p:nvSpPr>
        <p:spPr>
          <a:xfrm>
            <a:off x="5003465" y="4194620"/>
            <a:ext cx="3607993" cy="830997"/>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Note : No sensor or body position interaction is considered in this</a:t>
            </a:r>
            <a:r>
              <a:rPr lang="en-US" sz="1200" dirty="0">
                <a:solidFill>
                  <a:schemeClr val="accent1">
                    <a:lumMod val="75000"/>
                  </a:schemeClr>
                </a:solidFill>
                <a:latin typeface="Helvetica" pitchFamily="2" charset="0"/>
              </a:rPr>
              <a:t> </a:t>
            </a:r>
            <a:r>
              <a:rPr lang="en-US" sz="1200" i="1" dirty="0">
                <a:solidFill>
                  <a:schemeClr val="accent1">
                    <a:lumMod val="75000"/>
                  </a:schemeClr>
                </a:solidFill>
                <a:effectLst/>
                <a:latin typeface="Helvetica" pitchFamily="2" charset="0"/>
              </a:rPr>
              <a:t>module. </a:t>
            </a:r>
            <a:r>
              <a:rPr lang="en-US" sz="1200" dirty="0">
                <a:solidFill>
                  <a:schemeClr val="accent1">
                    <a:lumMod val="75000"/>
                  </a:schemeClr>
                </a:solidFill>
                <a:effectLst/>
                <a:latin typeface="Helvetica" pitchFamily="2" charset="0"/>
              </a:rPr>
              <a:t>convolution layers are used to gradually extract frequency pattern features within the spectrum of each time interval.</a:t>
            </a:r>
          </a:p>
        </p:txBody>
      </p:sp>
      <p:sp>
        <p:nvSpPr>
          <p:cNvPr id="26" name="TextBox 25">
            <a:extLst>
              <a:ext uri="{FF2B5EF4-FFF2-40B4-BE49-F238E27FC236}">
                <a16:creationId xmlns:a16="http://schemas.microsoft.com/office/drawing/2014/main" id="{ACC6F0FC-E892-EB9B-CD76-5DBB6B758588}"/>
              </a:ext>
            </a:extLst>
          </p:cNvPr>
          <p:cNvSpPr txBox="1"/>
          <p:nvPr/>
        </p:nvSpPr>
        <p:spPr>
          <a:xfrm>
            <a:off x="8239394" y="2504821"/>
            <a:ext cx="916491" cy="769441"/>
          </a:xfrm>
          <a:prstGeom prst="rect">
            <a:avLst/>
          </a:prstGeom>
          <a:solidFill>
            <a:schemeClr val="tx2">
              <a:lumMod val="40000"/>
              <a:lumOff val="60000"/>
            </a:schemeClr>
          </a:solidFill>
        </p:spPr>
        <p:txBody>
          <a:bodyPr wrap="square" rtlCol="0">
            <a:spAutoFit/>
          </a:bodyPr>
          <a:lstStyle/>
          <a:p>
            <a:pPr marL="171450" indent="-171450">
              <a:buFont typeface="Arial" panose="020B0604020202020204" pitchFamily="34" charset="0"/>
              <a:buChar char="•"/>
            </a:pPr>
            <a:r>
              <a:rPr lang="en-US" sz="1100" dirty="0"/>
              <a:t>Sensor,</a:t>
            </a:r>
          </a:p>
          <a:p>
            <a:pPr marL="171450" indent="-171450">
              <a:buFont typeface="Arial" panose="020B0604020202020204" pitchFamily="34" charset="0"/>
              <a:buChar char="•"/>
            </a:pPr>
            <a:r>
              <a:rPr lang="en-US" sz="1100" dirty="0"/>
              <a:t>Position,</a:t>
            </a:r>
          </a:p>
          <a:p>
            <a:pPr marL="171450" indent="-171450">
              <a:buFont typeface="Arial" panose="020B0604020202020204" pitchFamily="34" charset="0"/>
              <a:buChar char="•"/>
            </a:pPr>
            <a:r>
              <a:rPr lang="en-US" sz="1100" dirty="0"/>
              <a:t>Interval ,</a:t>
            </a:r>
          </a:p>
          <a:p>
            <a:r>
              <a:rPr lang="en-US" sz="1100" dirty="0"/>
              <a:t>Features</a:t>
            </a:r>
          </a:p>
        </p:txBody>
      </p:sp>
      <p:sp>
        <p:nvSpPr>
          <p:cNvPr id="27" name="Right Arrow 26">
            <a:extLst>
              <a:ext uri="{FF2B5EF4-FFF2-40B4-BE49-F238E27FC236}">
                <a16:creationId xmlns:a16="http://schemas.microsoft.com/office/drawing/2014/main" id="{2AF94223-C973-B7F9-FE36-41915261FE3E}"/>
              </a:ext>
            </a:extLst>
          </p:cNvPr>
          <p:cNvSpPr/>
          <p:nvPr/>
        </p:nvSpPr>
        <p:spPr>
          <a:xfrm>
            <a:off x="7845287" y="2884011"/>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a:extLst>
              <a:ext uri="{FF2B5EF4-FFF2-40B4-BE49-F238E27FC236}">
                <a16:creationId xmlns:a16="http://schemas.microsoft.com/office/drawing/2014/main" id="{FED9C1C9-F725-740B-625A-4A6CB69EA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962" y="2570013"/>
            <a:ext cx="1769716" cy="9954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E6D289C-D8FD-35BB-D432-79D0C6304223}"/>
              </a:ext>
            </a:extLst>
          </p:cNvPr>
          <p:cNvSpPr txBox="1"/>
          <p:nvPr/>
        </p:nvSpPr>
        <p:spPr>
          <a:xfrm>
            <a:off x="3296962" y="3957478"/>
            <a:ext cx="7829550" cy="307777"/>
          </a:xfrm>
          <a:prstGeom prst="rect">
            <a:avLst/>
          </a:prstGeom>
          <a:noFill/>
        </p:spPr>
        <p:txBody>
          <a:bodyPr wrap="square">
            <a:spAutoFit/>
          </a:bodyPr>
          <a:lstStyle/>
          <a:p>
            <a:r>
              <a:rPr lang="en-US" sz="1400" dirty="0">
                <a:solidFill>
                  <a:schemeClr val="bg1"/>
                </a:solidFill>
              </a:rPr>
              <a:t>The preliminary Global Feature </a:t>
            </a:r>
            <a:r>
              <a:rPr lang="en-US" sz="1400" dirty="0" err="1">
                <a:solidFill>
                  <a:schemeClr val="bg1"/>
                </a:solidFill>
              </a:rPr>
              <a:t>Extration</a:t>
            </a:r>
            <a:r>
              <a:rPr lang="en-US" sz="1400" dirty="0">
                <a:solidFill>
                  <a:schemeClr val="bg1"/>
                </a:solidFill>
              </a:rPr>
              <a:t> Module refers to a 3 layer CNN</a:t>
            </a:r>
            <a:endParaRPr lang="en-US" dirty="0">
              <a:solidFill>
                <a:schemeClr val="bg1"/>
              </a:solidFill>
            </a:endParaRPr>
          </a:p>
        </p:txBody>
      </p:sp>
    </p:spTree>
    <p:extLst>
      <p:ext uri="{BB962C8B-B14F-4D97-AF65-F5344CB8AC3E}">
        <p14:creationId xmlns:p14="http://schemas.microsoft.com/office/powerpoint/2010/main" val="617204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792EA5F-E514-C56A-9075-AC2AF66F2DA4}"/>
              </a:ext>
            </a:extLst>
          </p:cNvPr>
          <p:cNvGrpSpPr/>
          <p:nvPr/>
        </p:nvGrpSpPr>
        <p:grpSpPr>
          <a:xfrm>
            <a:off x="440344" y="747486"/>
            <a:ext cx="8675237" cy="4310734"/>
            <a:chOff x="440344" y="376826"/>
            <a:chExt cx="8933930" cy="4470937"/>
          </a:xfrm>
        </p:grpSpPr>
        <p:grpSp>
          <p:nvGrpSpPr>
            <p:cNvPr id="35" name="Group 34">
              <a:extLst>
                <a:ext uri="{FF2B5EF4-FFF2-40B4-BE49-F238E27FC236}">
                  <a16:creationId xmlns:a16="http://schemas.microsoft.com/office/drawing/2014/main" id="{828B4C7C-F7C8-BB97-8159-414BEAF99F7D}"/>
                </a:ext>
              </a:extLst>
            </p:cNvPr>
            <p:cNvGrpSpPr/>
            <p:nvPr/>
          </p:nvGrpSpPr>
          <p:grpSpPr>
            <a:xfrm>
              <a:off x="440344" y="952221"/>
              <a:ext cx="8509721" cy="1727780"/>
              <a:chOff x="113250" y="1154199"/>
              <a:chExt cx="8509721" cy="1727780"/>
            </a:xfrm>
          </p:grpSpPr>
          <p:sp>
            <p:nvSpPr>
              <p:cNvPr id="25" name="TextBox 24">
                <a:extLst>
                  <a:ext uri="{FF2B5EF4-FFF2-40B4-BE49-F238E27FC236}">
                    <a16:creationId xmlns:a16="http://schemas.microsoft.com/office/drawing/2014/main" id="{1F819625-9A81-D8D8-179B-C07D8AF30B74}"/>
                  </a:ext>
                </a:extLst>
              </p:cNvPr>
              <p:cNvSpPr txBox="1"/>
              <p:nvPr/>
            </p:nvSpPr>
            <p:spPr>
              <a:xfrm>
                <a:off x="2371306" y="2420314"/>
                <a:ext cx="3829108" cy="461665"/>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Represent the information contained in a given sensor across all body positions at specific interval. </a:t>
                </a:r>
                <a:endParaRPr lang="en-US" sz="1200" dirty="0">
                  <a:solidFill>
                    <a:schemeClr val="accent1">
                      <a:lumMod val="75000"/>
                    </a:schemeClr>
                  </a:solidFill>
                  <a:effectLst/>
                  <a:latin typeface="Helvetica" pitchFamily="2" charset="0"/>
                </a:endParaRPr>
              </a:p>
            </p:txBody>
          </p:sp>
          <p:sp>
            <p:nvSpPr>
              <p:cNvPr id="26" name="TextBox 25">
                <a:extLst>
                  <a:ext uri="{FF2B5EF4-FFF2-40B4-BE49-F238E27FC236}">
                    <a16:creationId xmlns:a16="http://schemas.microsoft.com/office/drawing/2014/main" id="{ACC6F0FC-E892-EB9B-CD76-5DBB6B758588}"/>
                  </a:ext>
                </a:extLst>
              </p:cNvPr>
              <p:cNvSpPr txBox="1"/>
              <p:nvPr/>
            </p:nvSpPr>
            <p:spPr>
              <a:xfrm>
                <a:off x="365186" y="1610545"/>
                <a:ext cx="1878641" cy="938719"/>
              </a:xfrm>
              <a:prstGeom prst="rect">
                <a:avLst/>
              </a:prstGeom>
              <a:solidFill>
                <a:schemeClr val="tx2">
                  <a:lumMod val="40000"/>
                  <a:lumOff val="60000"/>
                </a:schemeClr>
              </a:solidFill>
            </p:spPr>
            <p:txBody>
              <a:bodyPr wrap="square" rtlCol="0">
                <a:spAutoFit/>
              </a:bodyPr>
              <a:lstStyle/>
              <a:p>
                <a:pPr algn="ctr"/>
                <a:r>
                  <a:rPr lang="en-US" sz="1100" dirty="0"/>
                  <a:t>{Sensor Modality Type , </a:t>
                </a:r>
              </a:p>
              <a:p>
                <a:pPr algn="ctr"/>
                <a:r>
                  <a:rPr lang="en-US" sz="1100" dirty="0"/>
                  <a:t>Position on Body , </a:t>
                </a:r>
              </a:p>
              <a:p>
                <a:pPr algn="ctr"/>
                <a:r>
                  <a:rPr lang="en-US" sz="1100" dirty="0"/>
                  <a:t>Time Interval }</a:t>
                </a:r>
              </a:p>
              <a:p>
                <a:pPr algn="ctr"/>
                <a:endParaRPr lang="en-US" sz="1100" dirty="0"/>
              </a:p>
              <a:p>
                <a:pPr algn="ctr"/>
                <a:r>
                  <a:rPr lang="en-US" sz="1100" dirty="0"/>
                  <a:t>Features</a:t>
                </a:r>
              </a:p>
            </p:txBody>
          </p:sp>
          <p:sp>
            <p:nvSpPr>
              <p:cNvPr id="5" name="TextBox 4">
                <a:extLst>
                  <a:ext uri="{FF2B5EF4-FFF2-40B4-BE49-F238E27FC236}">
                    <a16:creationId xmlns:a16="http://schemas.microsoft.com/office/drawing/2014/main" id="{2B83C9CE-38B1-AFB1-7017-BE1463142410}"/>
                  </a:ext>
                </a:extLst>
              </p:cNvPr>
              <p:cNvSpPr txBox="1"/>
              <p:nvPr/>
            </p:nvSpPr>
            <p:spPr>
              <a:xfrm>
                <a:off x="2849969" y="1610545"/>
                <a:ext cx="1878641" cy="769441"/>
              </a:xfrm>
              <a:prstGeom prst="rect">
                <a:avLst/>
              </a:prstGeom>
              <a:solidFill>
                <a:schemeClr val="tx2">
                  <a:lumMod val="40000"/>
                  <a:lumOff val="60000"/>
                </a:schemeClr>
              </a:solidFill>
            </p:spPr>
            <p:txBody>
              <a:bodyPr wrap="square" rtlCol="0">
                <a:spAutoFit/>
              </a:bodyPr>
              <a:lstStyle/>
              <a:p>
                <a:pPr algn="ctr"/>
                <a:r>
                  <a:rPr lang="en-US" sz="1100" dirty="0"/>
                  <a:t>{Sensor Modality Type ,  </a:t>
                </a:r>
              </a:p>
              <a:p>
                <a:pPr algn="ctr"/>
                <a:r>
                  <a:rPr lang="en-US" sz="1100" dirty="0"/>
                  <a:t>Time Interval }</a:t>
                </a:r>
              </a:p>
              <a:p>
                <a:pPr algn="ctr"/>
                <a:endParaRPr lang="en-US" sz="1100" dirty="0"/>
              </a:p>
              <a:p>
                <a:pPr algn="ctr"/>
                <a:r>
                  <a:rPr lang="en-US" sz="1100" dirty="0"/>
                  <a:t>Features</a:t>
                </a:r>
              </a:p>
            </p:txBody>
          </p:sp>
          <p:sp>
            <p:nvSpPr>
              <p:cNvPr id="6" name="Right Arrow 5">
                <a:extLst>
                  <a:ext uri="{FF2B5EF4-FFF2-40B4-BE49-F238E27FC236}">
                    <a16:creationId xmlns:a16="http://schemas.microsoft.com/office/drawing/2014/main" id="{5FC45140-7217-C5D9-E39A-9C171E3A08B3}"/>
                  </a:ext>
                </a:extLst>
              </p:cNvPr>
              <p:cNvSpPr/>
              <p:nvPr/>
            </p:nvSpPr>
            <p:spPr>
              <a:xfrm>
                <a:off x="2371306" y="1755780"/>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3D9281B-747D-AF8A-F73D-56F10331CB8B}"/>
                  </a:ext>
                </a:extLst>
              </p:cNvPr>
              <p:cNvSpPr/>
              <p:nvPr/>
            </p:nvSpPr>
            <p:spPr>
              <a:xfrm>
                <a:off x="4818894" y="1806840"/>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0E63871-17AA-93B1-FE9C-728E1BF464F3}"/>
                  </a:ext>
                </a:extLst>
              </p:cNvPr>
              <p:cNvSpPr txBox="1"/>
              <p:nvPr/>
            </p:nvSpPr>
            <p:spPr>
              <a:xfrm>
                <a:off x="5170077" y="1668260"/>
                <a:ext cx="1267009" cy="600164"/>
              </a:xfrm>
              <a:prstGeom prst="rect">
                <a:avLst/>
              </a:prstGeom>
              <a:solidFill>
                <a:schemeClr val="tx2">
                  <a:lumMod val="40000"/>
                  <a:lumOff val="60000"/>
                </a:schemeClr>
              </a:solidFill>
            </p:spPr>
            <p:txBody>
              <a:bodyPr wrap="square" rtlCol="0">
                <a:spAutoFit/>
              </a:bodyPr>
              <a:lstStyle/>
              <a:p>
                <a:pPr algn="ctr"/>
                <a:r>
                  <a:rPr lang="en-US" sz="1100" dirty="0"/>
                  <a:t>{Time Interval }</a:t>
                </a:r>
              </a:p>
              <a:p>
                <a:pPr algn="ctr"/>
                <a:endParaRPr lang="en-US" sz="1100" dirty="0"/>
              </a:p>
              <a:p>
                <a:pPr algn="ctr"/>
                <a:r>
                  <a:rPr lang="en-US" sz="1100" dirty="0"/>
                  <a:t>Features</a:t>
                </a:r>
              </a:p>
            </p:txBody>
          </p:sp>
          <p:sp>
            <p:nvSpPr>
              <p:cNvPr id="20" name="TextBox 19">
                <a:extLst>
                  <a:ext uri="{FF2B5EF4-FFF2-40B4-BE49-F238E27FC236}">
                    <a16:creationId xmlns:a16="http://schemas.microsoft.com/office/drawing/2014/main" id="{42AE30A4-A332-936A-E0EF-304A3E5C4C31}"/>
                  </a:ext>
                </a:extLst>
              </p:cNvPr>
              <p:cNvSpPr txBox="1"/>
              <p:nvPr/>
            </p:nvSpPr>
            <p:spPr>
              <a:xfrm>
                <a:off x="113250" y="1196334"/>
                <a:ext cx="2258056" cy="276999"/>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Individual Convolution Module </a:t>
                </a:r>
                <a:endParaRPr lang="en-US" sz="1200" dirty="0">
                  <a:solidFill>
                    <a:schemeClr val="accent1">
                      <a:lumMod val="75000"/>
                    </a:schemeClr>
                  </a:solidFill>
                  <a:effectLst/>
                  <a:latin typeface="Helvetica" pitchFamily="2" charset="0"/>
                </a:endParaRPr>
              </a:p>
            </p:txBody>
          </p:sp>
          <p:sp>
            <p:nvSpPr>
              <p:cNvPr id="21" name="TextBox 20">
                <a:extLst>
                  <a:ext uri="{FF2B5EF4-FFF2-40B4-BE49-F238E27FC236}">
                    <a16:creationId xmlns:a16="http://schemas.microsoft.com/office/drawing/2014/main" id="{5A482D96-0F79-0420-9DDD-E17E7C42F2AD}"/>
                  </a:ext>
                </a:extLst>
              </p:cNvPr>
              <p:cNvSpPr txBox="1"/>
              <p:nvPr/>
            </p:nvSpPr>
            <p:spPr>
              <a:xfrm>
                <a:off x="2922662" y="1196334"/>
                <a:ext cx="1733253" cy="276999"/>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Spatial Fusion Module </a:t>
                </a:r>
                <a:endParaRPr lang="en-US" sz="1200" dirty="0">
                  <a:solidFill>
                    <a:schemeClr val="accent1">
                      <a:lumMod val="75000"/>
                    </a:schemeClr>
                  </a:solidFill>
                  <a:effectLst/>
                  <a:latin typeface="Helvetica" pitchFamily="2" charset="0"/>
                </a:endParaRPr>
              </a:p>
            </p:txBody>
          </p:sp>
          <p:sp>
            <p:nvSpPr>
              <p:cNvPr id="22" name="TextBox 21">
                <a:extLst>
                  <a:ext uri="{FF2B5EF4-FFF2-40B4-BE49-F238E27FC236}">
                    <a16:creationId xmlns:a16="http://schemas.microsoft.com/office/drawing/2014/main" id="{49C11D2B-2A06-BEC1-2C17-DCFAA7BE088D}"/>
                  </a:ext>
                </a:extLst>
              </p:cNvPr>
              <p:cNvSpPr txBox="1"/>
              <p:nvPr/>
            </p:nvSpPr>
            <p:spPr>
              <a:xfrm>
                <a:off x="4876464" y="1158786"/>
                <a:ext cx="1896232" cy="276999"/>
              </a:xfrm>
              <a:prstGeom prst="rect">
                <a:avLst/>
              </a:prstGeom>
              <a:solidFill>
                <a:schemeClr val="tx1"/>
              </a:solidFill>
            </p:spPr>
            <p:txBody>
              <a:bodyPr wrap="square">
                <a:spAutoFit/>
              </a:bodyPr>
              <a:lstStyle/>
              <a:p>
                <a:r>
                  <a:rPr lang="en-US" sz="1200" i="1" dirty="0">
                    <a:solidFill>
                      <a:schemeClr val="accent1">
                        <a:lumMod val="75000"/>
                      </a:schemeClr>
                    </a:solidFill>
                    <a:effectLst/>
                    <a:latin typeface="Helvetica" pitchFamily="2" charset="0"/>
                  </a:rPr>
                  <a:t>Modality Fusion Module </a:t>
                </a:r>
                <a:endParaRPr lang="en-US" sz="1200" dirty="0">
                  <a:solidFill>
                    <a:schemeClr val="accent1">
                      <a:lumMod val="75000"/>
                    </a:schemeClr>
                  </a:solidFill>
                  <a:effectLst/>
                  <a:latin typeface="Helvetica" pitchFamily="2" charset="0"/>
                </a:endParaRPr>
              </a:p>
            </p:txBody>
          </p:sp>
          <p:sp>
            <p:nvSpPr>
              <p:cNvPr id="24" name="TextBox 23">
                <a:extLst>
                  <a:ext uri="{FF2B5EF4-FFF2-40B4-BE49-F238E27FC236}">
                    <a16:creationId xmlns:a16="http://schemas.microsoft.com/office/drawing/2014/main" id="{67F65E12-360B-0863-2365-1FCEF4E918F6}"/>
                  </a:ext>
                </a:extLst>
              </p:cNvPr>
              <p:cNvSpPr txBox="1"/>
              <p:nvPr/>
            </p:nvSpPr>
            <p:spPr>
              <a:xfrm>
                <a:off x="6726739" y="1154199"/>
                <a:ext cx="1896232" cy="276998"/>
              </a:xfrm>
              <a:prstGeom prst="rect">
                <a:avLst/>
              </a:prstGeom>
              <a:solidFill>
                <a:schemeClr val="tx1"/>
              </a:solidFill>
            </p:spPr>
            <p:txBody>
              <a:bodyPr wrap="square">
                <a:spAutoFit/>
              </a:bodyPr>
              <a:lstStyle/>
              <a:p>
                <a:r>
                  <a:rPr lang="en-US" sz="1200" i="1" dirty="0">
                    <a:solidFill>
                      <a:schemeClr val="accent1">
                        <a:lumMod val="75000"/>
                      </a:schemeClr>
                    </a:solidFill>
                    <a:effectLst/>
                    <a:latin typeface="Helvetica" pitchFamily="2" charset="0"/>
                  </a:rPr>
                  <a:t>Time Recurrent Module </a:t>
                </a:r>
                <a:endParaRPr lang="en-US" sz="1200" dirty="0">
                  <a:solidFill>
                    <a:schemeClr val="accent1">
                      <a:lumMod val="75000"/>
                    </a:schemeClr>
                  </a:solidFill>
                  <a:effectLst/>
                  <a:latin typeface="Helvetica" pitchFamily="2" charset="0"/>
                </a:endParaRPr>
              </a:p>
            </p:txBody>
          </p:sp>
          <p:sp>
            <p:nvSpPr>
              <p:cNvPr id="29" name="Right Arrow 28">
                <a:extLst>
                  <a:ext uri="{FF2B5EF4-FFF2-40B4-BE49-F238E27FC236}">
                    <a16:creationId xmlns:a16="http://schemas.microsoft.com/office/drawing/2014/main" id="{74F9B6AC-2C55-1C0E-827E-77139FB56935}"/>
                  </a:ext>
                </a:extLst>
              </p:cNvPr>
              <p:cNvSpPr/>
              <p:nvPr/>
            </p:nvSpPr>
            <p:spPr>
              <a:xfrm>
                <a:off x="6532317" y="1770211"/>
                <a:ext cx="351183" cy="30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5C2204F-21C3-8A71-4353-823727DE6CB1}"/>
                  </a:ext>
                </a:extLst>
              </p:cNvPr>
              <p:cNvSpPr txBox="1"/>
              <p:nvPr/>
            </p:nvSpPr>
            <p:spPr>
              <a:xfrm>
                <a:off x="6978730" y="1668260"/>
                <a:ext cx="1267009" cy="600164"/>
              </a:xfrm>
              <a:prstGeom prst="rect">
                <a:avLst/>
              </a:prstGeom>
              <a:solidFill>
                <a:schemeClr val="tx2">
                  <a:lumMod val="40000"/>
                  <a:lumOff val="60000"/>
                </a:schemeClr>
              </a:solidFill>
            </p:spPr>
            <p:txBody>
              <a:bodyPr wrap="square" rtlCol="0">
                <a:spAutoFit/>
              </a:bodyPr>
              <a:lstStyle/>
              <a:p>
                <a:pPr algn="ctr"/>
                <a:r>
                  <a:rPr lang="en-US" sz="1100" dirty="0"/>
                  <a:t>Sequence Classification</a:t>
                </a:r>
              </a:p>
              <a:p>
                <a:pPr algn="ctr"/>
                <a:r>
                  <a:rPr lang="en-US" sz="1100" dirty="0"/>
                  <a:t>Via 2 layer  GRU</a:t>
                </a:r>
              </a:p>
            </p:txBody>
          </p:sp>
        </p:grpSp>
        <p:grpSp>
          <p:nvGrpSpPr>
            <p:cNvPr id="36" name="Group 35">
              <a:extLst>
                <a:ext uri="{FF2B5EF4-FFF2-40B4-BE49-F238E27FC236}">
                  <a16:creationId xmlns:a16="http://schemas.microsoft.com/office/drawing/2014/main" id="{EF371FB5-FB84-C67F-E8AC-20E9426FCEA4}"/>
                </a:ext>
              </a:extLst>
            </p:cNvPr>
            <p:cNvGrpSpPr/>
            <p:nvPr/>
          </p:nvGrpSpPr>
          <p:grpSpPr>
            <a:xfrm>
              <a:off x="858433" y="376826"/>
              <a:ext cx="8515841" cy="970924"/>
              <a:chOff x="460389" y="3236820"/>
              <a:chExt cx="8515841" cy="970924"/>
            </a:xfrm>
          </p:grpSpPr>
          <p:sp>
            <p:nvSpPr>
              <p:cNvPr id="31" name="Title 1">
                <a:extLst>
                  <a:ext uri="{FF2B5EF4-FFF2-40B4-BE49-F238E27FC236}">
                    <a16:creationId xmlns:a16="http://schemas.microsoft.com/office/drawing/2014/main" id="{F00548CC-5312-B772-8268-EE4CFA614CF9}"/>
                  </a:ext>
                </a:extLst>
              </p:cNvPr>
              <p:cNvSpPr txBox="1">
                <a:spLocks/>
              </p:cNvSpPr>
              <p:nvPr/>
            </p:nvSpPr>
            <p:spPr>
              <a:xfrm>
                <a:off x="460389" y="3244347"/>
                <a:ext cx="1949843"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2000" dirty="0"/>
                  <a:t>Frequency</a:t>
                </a:r>
              </a:p>
            </p:txBody>
          </p:sp>
          <p:sp>
            <p:nvSpPr>
              <p:cNvPr id="32" name="Title 1">
                <a:extLst>
                  <a:ext uri="{FF2B5EF4-FFF2-40B4-BE49-F238E27FC236}">
                    <a16:creationId xmlns:a16="http://schemas.microsoft.com/office/drawing/2014/main" id="{495A027A-1752-D4DC-6636-1BADBD2D8EE8}"/>
                  </a:ext>
                </a:extLst>
              </p:cNvPr>
              <p:cNvSpPr txBox="1">
                <a:spLocks/>
              </p:cNvSpPr>
              <p:nvPr/>
            </p:nvSpPr>
            <p:spPr>
              <a:xfrm>
                <a:off x="2849969" y="3236820"/>
                <a:ext cx="1949843"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2000" dirty="0"/>
                  <a:t>Location</a:t>
                </a:r>
              </a:p>
            </p:txBody>
          </p:sp>
          <p:sp>
            <p:nvSpPr>
              <p:cNvPr id="33" name="Title 1">
                <a:extLst>
                  <a:ext uri="{FF2B5EF4-FFF2-40B4-BE49-F238E27FC236}">
                    <a16:creationId xmlns:a16="http://schemas.microsoft.com/office/drawing/2014/main" id="{53F57A09-3562-56CA-30D8-56CB29CE8D66}"/>
                  </a:ext>
                </a:extLst>
              </p:cNvPr>
              <p:cNvSpPr txBox="1">
                <a:spLocks/>
              </p:cNvSpPr>
              <p:nvPr/>
            </p:nvSpPr>
            <p:spPr>
              <a:xfrm>
                <a:off x="5043402" y="3237016"/>
                <a:ext cx="1949843"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2000" dirty="0"/>
                  <a:t>Modality</a:t>
                </a:r>
              </a:p>
            </p:txBody>
          </p:sp>
          <p:sp>
            <p:nvSpPr>
              <p:cNvPr id="34" name="Title 1">
                <a:extLst>
                  <a:ext uri="{FF2B5EF4-FFF2-40B4-BE49-F238E27FC236}">
                    <a16:creationId xmlns:a16="http://schemas.microsoft.com/office/drawing/2014/main" id="{7EABB1CF-B9D1-A310-CFF8-09D5B57A6E57}"/>
                  </a:ext>
                </a:extLst>
              </p:cNvPr>
              <p:cNvSpPr txBox="1">
                <a:spLocks/>
              </p:cNvSpPr>
              <p:nvPr/>
            </p:nvSpPr>
            <p:spPr>
              <a:xfrm>
                <a:off x="7026387" y="3266344"/>
                <a:ext cx="1949843"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2000" dirty="0"/>
                  <a:t>Time</a:t>
                </a:r>
              </a:p>
            </p:txBody>
          </p:sp>
        </p:grpSp>
        <p:pic>
          <p:nvPicPr>
            <p:cNvPr id="37" name="Picture 36" descr="A picture containing text, toiletry, cosmetic&#10;&#10;Description automatically generated">
              <a:extLst>
                <a:ext uri="{FF2B5EF4-FFF2-40B4-BE49-F238E27FC236}">
                  <a16:creationId xmlns:a16="http://schemas.microsoft.com/office/drawing/2014/main" id="{C5539D59-2313-CE9A-7AC6-F3462919EB0E}"/>
                </a:ext>
              </a:extLst>
            </p:cNvPr>
            <p:cNvPicPr>
              <a:picLocks noChangeAspect="1"/>
            </p:cNvPicPr>
            <p:nvPr/>
          </p:nvPicPr>
          <p:blipFill>
            <a:blip r:embed="rId2"/>
            <a:stretch>
              <a:fillRect/>
            </a:stretch>
          </p:blipFill>
          <p:spPr>
            <a:xfrm>
              <a:off x="2061624" y="2692995"/>
              <a:ext cx="5020752" cy="2154768"/>
            </a:xfrm>
            <a:prstGeom prst="rect">
              <a:avLst/>
            </a:prstGeom>
          </p:spPr>
        </p:pic>
        <p:sp>
          <p:nvSpPr>
            <p:cNvPr id="40" name="TextBox 39">
              <a:extLst>
                <a:ext uri="{FF2B5EF4-FFF2-40B4-BE49-F238E27FC236}">
                  <a16:creationId xmlns:a16="http://schemas.microsoft.com/office/drawing/2014/main" id="{B492E793-15F9-236B-277D-22BB91A71B74}"/>
                </a:ext>
              </a:extLst>
            </p:cNvPr>
            <p:cNvSpPr txBox="1"/>
            <p:nvPr/>
          </p:nvSpPr>
          <p:spPr>
            <a:xfrm>
              <a:off x="4260070" y="2891052"/>
              <a:ext cx="1061509" cy="415498"/>
            </a:xfrm>
            <a:prstGeom prst="rect">
              <a:avLst/>
            </a:prstGeom>
            <a:noFill/>
          </p:spPr>
          <p:txBody>
            <a:bodyPr wrap="none" rtlCol="0">
              <a:spAutoFit/>
            </a:bodyPr>
            <a:lstStyle/>
            <a:p>
              <a:pPr algn="ctr"/>
              <a:r>
                <a:rPr lang="en-US" sz="1050" dirty="0"/>
                <a:t>Modality &amp; </a:t>
              </a:r>
            </a:p>
            <a:p>
              <a:pPr algn="ctr"/>
              <a:r>
                <a:rPr lang="en-US" sz="1050" dirty="0"/>
                <a:t>Time Segment</a:t>
              </a:r>
            </a:p>
          </p:txBody>
        </p:sp>
        <p:sp>
          <p:nvSpPr>
            <p:cNvPr id="41" name="TextBox 40">
              <a:extLst>
                <a:ext uri="{FF2B5EF4-FFF2-40B4-BE49-F238E27FC236}">
                  <a16:creationId xmlns:a16="http://schemas.microsoft.com/office/drawing/2014/main" id="{39F72E67-27F2-68DC-1B0D-9DB470C0B322}"/>
                </a:ext>
              </a:extLst>
            </p:cNvPr>
            <p:cNvSpPr txBox="1"/>
            <p:nvPr/>
          </p:nvSpPr>
          <p:spPr>
            <a:xfrm>
              <a:off x="5441446" y="2881515"/>
              <a:ext cx="1061509" cy="415498"/>
            </a:xfrm>
            <a:prstGeom prst="rect">
              <a:avLst/>
            </a:prstGeom>
            <a:noFill/>
          </p:spPr>
          <p:txBody>
            <a:bodyPr wrap="none" rtlCol="0">
              <a:spAutoFit/>
            </a:bodyPr>
            <a:lstStyle/>
            <a:p>
              <a:pPr algn="ctr"/>
              <a:r>
                <a:rPr lang="en-US" sz="1050" dirty="0"/>
                <a:t>Only </a:t>
              </a:r>
            </a:p>
            <a:p>
              <a:pPr algn="ctr"/>
              <a:r>
                <a:rPr lang="en-US" sz="1050" dirty="0"/>
                <a:t>Time Segment</a:t>
              </a:r>
            </a:p>
          </p:txBody>
        </p:sp>
        <p:sp>
          <p:nvSpPr>
            <p:cNvPr id="42" name="TextBox 41">
              <a:extLst>
                <a:ext uri="{FF2B5EF4-FFF2-40B4-BE49-F238E27FC236}">
                  <a16:creationId xmlns:a16="http://schemas.microsoft.com/office/drawing/2014/main" id="{C0518F4E-8AE5-1437-3EA0-844427F6825D}"/>
                </a:ext>
              </a:extLst>
            </p:cNvPr>
            <p:cNvSpPr txBox="1"/>
            <p:nvPr/>
          </p:nvSpPr>
          <p:spPr>
            <a:xfrm>
              <a:off x="2001901" y="2637136"/>
              <a:ext cx="2350323" cy="253916"/>
            </a:xfrm>
            <a:prstGeom prst="rect">
              <a:avLst/>
            </a:prstGeom>
            <a:noFill/>
          </p:spPr>
          <p:txBody>
            <a:bodyPr wrap="none" rtlCol="0">
              <a:spAutoFit/>
            </a:bodyPr>
            <a:lstStyle/>
            <a:p>
              <a:pPr algn="ctr"/>
              <a:r>
                <a:rPr lang="en-US" sz="1050" dirty="0"/>
                <a:t>Location, Modality &amp;  Time Segment</a:t>
              </a:r>
            </a:p>
          </p:txBody>
        </p:sp>
      </p:grpSp>
      <p:sp>
        <p:nvSpPr>
          <p:cNvPr id="44" name="Title 1">
            <a:extLst>
              <a:ext uri="{FF2B5EF4-FFF2-40B4-BE49-F238E27FC236}">
                <a16:creationId xmlns:a16="http://schemas.microsoft.com/office/drawing/2014/main" id="{23438354-1BDB-920E-C329-535D59D8C84F}"/>
              </a:ext>
            </a:extLst>
          </p:cNvPr>
          <p:cNvSpPr>
            <a:spLocks noGrp="1"/>
          </p:cNvSpPr>
          <p:nvPr>
            <p:ph type="title"/>
          </p:nvPr>
        </p:nvSpPr>
        <p:spPr>
          <a:xfrm>
            <a:off x="2422582" y="101468"/>
            <a:ext cx="5515309" cy="941400"/>
          </a:xfrm>
        </p:spPr>
        <p:txBody>
          <a:bodyPr/>
          <a:lstStyle/>
          <a:p>
            <a:r>
              <a:rPr lang="en-US" dirty="0"/>
              <a:t>FUSION ARCHITECTURE</a:t>
            </a:r>
          </a:p>
        </p:txBody>
      </p:sp>
      <p:pic>
        <p:nvPicPr>
          <p:cNvPr id="45" name="Picture 44" descr="A picture containing text&#10;&#10;Description automatically generated">
            <a:extLst>
              <a:ext uri="{FF2B5EF4-FFF2-40B4-BE49-F238E27FC236}">
                <a16:creationId xmlns:a16="http://schemas.microsoft.com/office/drawing/2014/main" id="{EA7A8687-6E19-A4C5-44EE-BA53F6F17E24}"/>
              </a:ext>
            </a:extLst>
          </p:cNvPr>
          <p:cNvPicPr>
            <a:picLocks noChangeAspect="1"/>
          </p:cNvPicPr>
          <p:nvPr/>
        </p:nvPicPr>
        <p:blipFill>
          <a:blip r:embed="rId3"/>
          <a:stretch>
            <a:fillRect/>
          </a:stretch>
        </p:blipFill>
        <p:spPr>
          <a:xfrm>
            <a:off x="8713247" y="1753153"/>
            <a:ext cx="370738" cy="749535"/>
          </a:xfrm>
          <a:prstGeom prst="rect">
            <a:avLst/>
          </a:prstGeom>
        </p:spPr>
      </p:pic>
      <p:sp>
        <p:nvSpPr>
          <p:cNvPr id="46" name="Right Arrow 45">
            <a:extLst>
              <a:ext uri="{FF2B5EF4-FFF2-40B4-BE49-F238E27FC236}">
                <a16:creationId xmlns:a16="http://schemas.microsoft.com/office/drawing/2014/main" id="{B92CCC5C-4586-B1FF-6B14-39C875611FEF}"/>
              </a:ext>
            </a:extLst>
          </p:cNvPr>
          <p:cNvSpPr/>
          <p:nvPr/>
        </p:nvSpPr>
        <p:spPr>
          <a:xfrm>
            <a:off x="8337346" y="1931518"/>
            <a:ext cx="341014" cy="298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00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605B-1B1A-917C-01E8-FF6CA673E54C}"/>
              </a:ext>
            </a:extLst>
          </p:cNvPr>
          <p:cNvSpPr>
            <a:spLocks noGrp="1"/>
          </p:cNvSpPr>
          <p:nvPr>
            <p:ph type="title"/>
          </p:nvPr>
        </p:nvSpPr>
        <p:spPr>
          <a:xfrm>
            <a:off x="938500" y="445025"/>
            <a:ext cx="6079974" cy="941400"/>
          </a:xfrm>
        </p:spPr>
        <p:txBody>
          <a:bodyPr/>
          <a:lstStyle/>
          <a:p>
            <a:r>
              <a:rPr lang="en-US" dirty="0" err="1"/>
              <a:t>GlobalFusion</a:t>
            </a:r>
            <a:r>
              <a:rPr lang="en-US" dirty="0"/>
              <a:t> framework overview.</a:t>
            </a:r>
          </a:p>
        </p:txBody>
      </p:sp>
      <p:pic>
        <p:nvPicPr>
          <p:cNvPr id="7" name="Picture 6" descr="Diagram&#10;&#10;Description automatically generated">
            <a:extLst>
              <a:ext uri="{FF2B5EF4-FFF2-40B4-BE49-F238E27FC236}">
                <a16:creationId xmlns:a16="http://schemas.microsoft.com/office/drawing/2014/main" id="{0D552D0E-2D34-649D-CCE7-EC084FEFA83D}"/>
              </a:ext>
            </a:extLst>
          </p:cNvPr>
          <p:cNvPicPr>
            <a:picLocks noChangeAspect="1"/>
          </p:cNvPicPr>
          <p:nvPr/>
        </p:nvPicPr>
        <p:blipFill>
          <a:blip r:embed="rId2"/>
          <a:stretch>
            <a:fillRect/>
          </a:stretch>
        </p:blipFill>
        <p:spPr>
          <a:xfrm>
            <a:off x="1061310" y="1021753"/>
            <a:ext cx="7021379" cy="3562689"/>
          </a:xfrm>
          <a:prstGeom prst="rect">
            <a:avLst/>
          </a:prstGeom>
        </p:spPr>
      </p:pic>
      <p:sp>
        <p:nvSpPr>
          <p:cNvPr id="4" name="TextBox 3">
            <a:extLst>
              <a:ext uri="{FF2B5EF4-FFF2-40B4-BE49-F238E27FC236}">
                <a16:creationId xmlns:a16="http://schemas.microsoft.com/office/drawing/2014/main" id="{97247961-43FB-B476-1668-AD462AD8D86E}"/>
              </a:ext>
            </a:extLst>
          </p:cNvPr>
          <p:cNvSpPr txBox="1"/>
          <p:nvPr/>
        </p:nvSpPr>
        <p:spPr>
          <a:xfrm rot="16200000">
            <a:off x="544492" y="1534062"/>
            <a:ext cx="603050" cy="307777"/>
          </a:xfrm>
          <a:prstGeom prst="rect">
            <a:avLst/>
          </a:prstGeom>
          <a:noFill/>
        </p:spPr>
        <p:txBody>
          <a:bodyPr wrap="none" rtlCol="0">
            <a:spAutoFit/>
          </a:bodyPr>
          <a:lstStyle/>
          <a:p>
            <a:r>
              <a:rPr lang="en-US" dirty="0">
                <a:solidFill>
                  <a:schemeClr val="bg1"/>
                </a:solidFill>
              </a:rPr>
              <a:t>Arms</a:t>
            </a:r>
          </a:p>
        </p:txBody>
      </p:sp>
      <p:sp>
        <p:nvSpPr>
          <p:cNvPr id="5" name="TextBox 4">
            <a:extLst>
              <a:ext uri="{FF2B5EF4-FFF2-40B4-BE49-F238E27FC236}">
                <a16:creationId xmlns:a16="http://schemas.microsoft.com/office/drawing/2014/main" id="{B4F20D3C-6AB5-AAE4-A2BC-241A63845DCE}"/>
              </a:ext>
            </a:extLst>
          </p:cNvPr>
          <p:cNvSpPr txBox="1"/>
          <p:nvPr/>
        </p:nvSpPr>
        <p:spPr>
          <a:xfrm rot="16200000">
            <a:off x="559720" y="3255840"/>
            <a:ext cx="572593" cy="307777"/>
          </a:xfrm>
          <a:prstGeom prst="rect">
            <a:avLst/>
          </a:prstGeom>
          <a:noFill/>
        </p:spPr>
        <p:txBody>
          <a:bodyPr wrap="none" rtlCol="0">
            <a:spAutoFit/>
          </a:bodyPr>
          <a:lstStyle/>
          <a:p>
            <a:r>
              <a:rPr lang="en-US" dirty="0">
                <a:solidFill>
                  <a:schemeClr val="bg1"/>
                </a:solidFill>
              </a:rPr>
              <a:t>Legs</a:t>
            </a:r>
          </a:p>
        </p:txBody>
      </p:sp>
      <p:sp>
        <p:nvSpPr>
          <p:cNvPr id="3" name="TextBox 2">
            <a:extLst>
              <a:ext uri="{FF2B5EF4-FFF2-40B4-BE49-F238E27FC236}">
                <a16:creationId xmlns:a16="http://schemas.microsoft.com/office/drawing/2014/main" id="{27527522-2FA5-43CE-BD32-4B4840B9878B}"/>
              </a:ext>
            </a:extLst>
          </p:cNvPr>
          <p:cNvSpPr txBox="1"/>
          <p:nvPr/>
        </p:nvSpPr>
        <p:spPr>
          <a:xfrm>
            <a:off x="5263350" y="3697528"/>
            <a:ext cx="574196" cy="307777"/>
          </a:xfrm>
          <a:prstGeom prst="rect">
            <a:avLst/>
          </a:prstGeom>
          <a:noFill/>
        </p:spPr>
        <p:txBody>
          <a:bodyPr wrap="none" rtlCol="0">
            <a:spAutoFit/>
          </a:bodyPr>
          <a:lstStyle/>
          <a:p>
            <a:r>
              <a:rPr lang="en-US" dirty="0">
                <a:solidFill>
                  <a:srgbClr val="FF0000"/>
                </a:solidFill>
              </a:rPr>
              <a:t>CNN</a:t>
            </a:r>
          </a:p>
        </p:txBody>
      </p:sp>
      <p:sp>
        <p:nvSpPr>
          <p:cNvPr id="8" name="TextBox 7">
            <a:extLst>
              <a:ext uri="{FF2B5EF4-FFF2-40B4-BE49-F238E27FC236}">
                <a16:creationId xmlns:a16="http://schemas.microsoft.com/office/drawing/2014/main" id="{D609D91D-F0FE-3FF5-2A6E-89897911EDA5}"/>
              </a:ext>
            </a:extLst>
          </p:cNvPr>
          <p:cNvSpPr txBox="1"/>
          <p:nvPr/>
        </p:nvSpPr>
        <p:spPr>
          <a:xfrm>
            <a:off x="3555663" y="3697529"/>
            <a:ext cx="574196" cy="307777"/>
          </a:xfrm>
          <a:prstGeom prst="rect">
            <a:avLst/>
          </a:prstGeom>
          <a:noFill/>
        </p:spPr>
        <p:txBody>
          <a:bodyPr wrap="none" rtlCol="0">
            <a:spAutoFit/>
          </a:bodyPr>
          <a:lstStyle/>
          <a:p>
            <a:r>
              <a:rPr lang="en-US" dirty="0">
                <a:solidFill>
                  <a:srgbClr val="FF0000"/>
                </a:solidFill>
              </a:rPr>
              <a:t>CNN</a:t>
            </a:r>
          </a:p>
        </p:txBody>
      </p:sp>
      <p:sp>
        <p:nvSpPr>
          <p:cNvPr id="9" name="TextBox 8">
            <a:extLst>
              <a:ext uri="{FF2B5EF4-FFF2-40B4-BE49-F238E27FC236}">
                <a16:creationId xmlns:a16="http://schemas.microsoft.com/office/drawing/2014/main" id="{AD56A7E6-1D5D-2828-85F8-52482C7E93D5}"/>
              </a:ext>
            </a:extLst>
          </p:cNvPr>
          <p:cNvSpPr txBox="1"/>
          <p:nvPr/>
        </p:nvSpPr>
        <p:spPr>
          <a:xfrm>
            <a:off x="1609434" y="3757076"/>
            <a:ext cx="574196" cy="307777"/>
          </a:xfrm>
          <a:prstGeom prst="rect">
            <a:avLst/>
          </a:prstGeom>
          <a:noFill/>
        </p:spPr>
        <p:txBody>
          <a:bodyPr wrap="none" rtlCol="0">
            <a:spAutoFit/>
          </a:bodyPr>
          <a:lstStyle/>
          <a:p>
            <a:r>
              <a:rPr lang="en-US" dirty="0">
                <a:solidFill>
                  <a:srgbClr val="FF0000"/>
                </a:solidFill>
              </a:rPr>
              <a:t>CNN</a:t>
            </a:r>
          </a:p>
        </p:txBody>
      </p:sp>
      <p:sp>
        <p:nvSpPr>
          <p:cNvPr id="10" name="TextBox 9">
            <a:extLst>
              <a:ext uri="{FF2B5EF4-FFF2-40B4-BE49-F238E27FC236}">
                <a16:creationId xmlns:a16="http://schemas.microsoft.com/office/drawing/2014/main" id="{192B00BE-61CF-810C-C2F0-2C25378B3069}"/>
              </a:ext>
            </a:extLst>
          </p:cNvPr>
          <p:cNvSpPr txBox="1"/>
          <p:nvPr/>
        </p:nvSpPr>
        <p:spPr>
          <a:xfrm>
            <a:off x="6960370" y="3697527"/>
            <a:ext cx="574196" cy="307777"/>
          </a:xfrm>
          <a:prstGeom prst="rect">
            <a:avLst/>
          </a:prstGeom>
          <a:noFill/>
        </p:spPr>
        <p:txBody>
          <a:bodyPr wrap="none" rtlCol="0">
            <a:spAutoFit/>
          </a:bodyPr>
          <a:lstStyle/>
          <a:p>
            <a:r>
              <a:rPr lang="en-US" dirty="0">
                <a:solidFill>
                  <a:srgbClr val="FF0000"/>
                </a:solidFill>
              </a:rPr>
              <a:t>RNN</a:t>
            </a:r>
          </a:p>
        </p:txBody>
      </p:sp>
    </p:spTree>
    <p:extLst>
      <p:ext uri="{BB962C8B-B14F-4D97-AF65-F5344CB8AC3E}">
        <p14:creationId xmlns:p14="http://schemas.microsoft.com/office/powerpoint/2010/main" val="224944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144050" y="2826297"/>
            <a:ext cx="48585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Attention </a:t>
            </a:r>
            <a:endParaRPr dirty="0"/>
          </a:p>
        </p:txBody>
      </p:sp>
      <p:sp>
        <p:nvSpPr>
          <p:cNvPr id="2" name="Subtitle 2">
            <a:extLst>
              <a:ext uri="{FF2B5EF4-FFF2-40B4-BE49-F238E27FC236}">
                <a16:creationId xmlns:a16="http://schemas.microsoft.com/office/drawing/2014/main" id="{1946023D-494F-3BBE-9C11-0241E9648BD6}"/>
              </a:ext>
            </a:extLst>
          </p:cNvPr>
          <p:cNvSpPr>
            <a:spLocks noGrp="1"/>
          </p:cNvSpPr>
          <p:nvPr>
            <p:ph type="subTitle" idx="1"/>
          </p:nvPr>
        </p:nvSpPr>
        <p:spPr>
          <a:xfrm>
            <a:off x="4642338" y="3549850"/>
            <a:ext cx="3905314" cy="464700"/>
          </a:xfrm>
        </p:spPr>
        <p:txBody>
          <a:bodyPr/>
          <a:lstStyle/>
          <a:p>
            <a:pPr algn="l"/>
            <a:r>
              <a:rPr lang="en-US" dirty="0"/>
              <a:t>Goal: </a:t>
            </a:r>
          </a:p>
          <a:p>
            <a:pPr algn="l"/>
            <a:r>
              <a:rPr lang="en-US" dirty="0"/>
              <a:t>	We want to see features from informative sensor modalities and positions to be amplified while the unrelated noise suppressed. </a:t>
            </a:r>
          </a:p>
          <a:p>
            <a:pPr algn="l"/>
            <a:endParaRPr lang="en-US" dirty="0"/>
          </a:p>
        </p:txBody>
      </p:sp>
    </p:spTree>
    <p:extLst>
      <p:ext uri="{BB962C8B-B14F-4D97-AF65-F5344CB8AC3E}">
        <p14:creationId xmlns:p14="http://schemas.microsoft.com/office/powerpoint/2010/main" val="303848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E71-DF92-3C98-0AB1-4B63BB57E6FF}"/>
              </a:ext>
            </a:extLst>
          </p:cNvPr>
          <p:cNvSpPr>
            <a:spLocks noGrp="1"/>
          </p:cNvSpPr>
          <p:nvPr>
            <p:ph type="title"/>
          </p:nvPr>
        </p:nvSpPr>
        <p:spPr/>
        <p:txBody>
          <a:bodyPr/>
          <a:lstStyle/>
          <a:p>
            <a:r>
              <a:rPr lang="en-US" dirty="0"/>
              <a:t>Fusion+ Attention </a:t>
            </a:r>
          </a:p>
        </p:txBody>
      </p:sp>
      <p:sp>
        <p:nvSpPr>
          <p:cNvPr id="3" name="TextBox 2">
            <a:extLst>
              <a:ext uri="{FF2B5EF4-FFF2-40B4-BE49-F238E27FC236}">
                <a16:creationId xmlns:a16="http://schemas.microsoft.com/office/drawing/2014/main" id="{72F3B175-B7A2-182B-BE98-447E4D0E0752}"/>
              </a:ext>
            </a:extLst>
          </p:cNvPr>
          <p:cNvSpPr txBox="1"/>
          <p:nvPr/>
        </p:nvSpPr>
        <p:spPr>
          <a:xfrm>
            <a:off x="3797286" y="1735708"/>
            <a:ext cx="4572000" cy="954107"/>
          </a:xfrm>
          <a:prstGeom prst="rect">
            <a:avLst/>
          </a:prstGeom>
          <a:solidFill>
            <a:schemeClr val="bg2">
              <a:lumMod val="60000"/>
              <a:lumOff val="40000"/>
            </a:schemeClr>
          </a:solidFill>
        </p:spPr>
        <p:txBody>
          <a:bodyPr wrap="square">
            <a:spAutoFit/>
          </a:bodyPr>
          <a:lstStyle/>
          <a:p>
            <a:r>
              <a:rPr lang="en-US" dirty="0"/>
              <a:t>NN mechanism is capable of utilizing information collected from higher layers of the neural network to selectively amplify the influence of informative features and suppress unrelated noise at the fusion layer.</a:t>
            </a:r>
          </a:p>
        </p:txBody>
      </p:sp>
      <p:sp>
        <p:nvSpPr>
          <p:cNvPr id="7" name="TextBox 6">
            <a:extLst>
              <a:ext uri="{FF2B5EF4-FFF2-40B4-BE49-F238E27FC236}">
                <a16:creationId xmlns:a16="http://schemas.microsoft.com/office/drawing/2014/main" id="{A07570A6-5DBD-31A4-69F0-DFEE16DC9212}"/>
              </a:ext>
            </a:extLst>
          </p:cNvPr>
          <p:cNvSpPr txBox="1"/>
          <p:nvPr/>
        </p:nvSpPr>
        <p:spPr>
          <a:xfrm>
            <a:off x="3797286" y="3159399"/>
            <a:ext cx="4572000" cy="1169551"/>
          </a:xfrm>
          <a:prstGeom prst="rect">
            <a:avLst/>
          </a:prstGeom>
          <a:solidFill>
            <a:schemeClr val="bg2">
              <a:lumMod val="60000"/>
              <a:lumOff val="40000"/>
            </a:schemeClr>
          </a:solidFill>
        </p:spPr>
        <p:txBody>
          <a:bodyPr wrap="square">
            <a:spAutoFit/>
          </a:bodyPr>
          <a:lstStyle/>
          <a:p>
            <a:r>
              <a:rPr lang="en-US" b="1" i="1" dirty="0"/>
              <a:t>Self Attention </a:t>
            </a:r>
            <a:r>
              <a:rPr lang="en-US" dirty="0"/>
              <a:t>where we create a mask query extracted from the input features. We match the neural network node outputs (at certain layers) against inputs at earlier layers with the idea that inputs that are more correlated with outputs deserve more attention. </a:t>
            </a:r>
          </a:p>
        </p:txBody>
      </p:sp>
      <p:pic>
        <p:nvPicPr>
          <p:cNvPr id="15" name="Picture 14" descr="Diagram&#10;&#10;Description automatically generated with medium confidence">
            <a:extLst>
              <a:ext uri="{FF2B5EF4-FFF2-40B4-BE49-F238E27FC236}">
                <a16:creationId xmlns:a16="http://schemas.microsoft.com/office/drawing/2014/main" id="{7858B7B1-6822-65F6-14F1-760AFF45B350}"/>
              </a:ext>
            </a:extLst>
          </p:cNvPr>
          <p:cNvPicPr>
            <a:picLocks noChangeAspect="1"/>
          </p:cNvPicPr>
          <p:nvPr/>
        </p:nvPicPr>
        <p:blipFill rotWithShape="1">
          <a:blip r:embed="rId2"/>
          <a:srcRect l="59051" r="5143"/>
          <a:stretch/>
        </p:blipFill>
        <p:spPr>
          <a:xfrm>
            <a:off x="1149153" y="1735708"/>
            <a:ext cx="949627" cy="2406411"/>
          </a:xfrm>
          <a:prstGeom prst="rect">
            <a:avLst/>
          </a:prstGeom>
          <a:ln>
            <a:solidFill>
              <a:schemeClr val="accent1"/>
            </a:solidFill>
          </a:ln>
        </p:spPr>
      </p:pic>
      <p:sp>
        <p:nvSpPr>
          <p:cNvPr id="17" name="TextBox 16">
            <a:extLst>
              <a:ext uri="{FF2B5EF4-FFF2-40B4-BE49-F238E27FC236}">
                <a16:creationId xmlns:a16="http://schemas.microsoft.com/office/drawing/2014/main" id="{15E86526-D170-73E5-4FE3-16C246455483}"/>
              </a:ext>
            </a:extLst>
          </p:cNvPr>
          <p:cNvSpPr txBox="1"/>
          <p:nvPr/>
        </p:nvSpPr>
        <p:spPr>
          <a:xfrm>
            <a:off x="1838266" y="3505635"/>
            <a:ext cx="822661" cy="307777"/>
          </a:xfrm>
          <a:prstGeom prst="rect">
            <a:avLst/>
          </a:prstGeom>
          <a:noFill/>
        </p:spPr>
        <p:txBody>
          <a:bodyPr wrap="none" rtlCol="0">
            <a:spAutoFit/>
          </a:bodyPr>
          <a:lstStyle/>
          <a:p>
            <a:r>
              <a:rPr lang="en-US" dirty="0">
                <a:solidFill>
                  <a:schemeClr val="accent1">
                    <a:lumMod val="75000"/>
                  </a:schemeClr>
                </a:solidFill>
              </a:rPr>
              <a:t>Walking</a:t>
            </a:r>
          </a:p>
        </p:txBody>
      </p:sp>
      <p:sp>
        <p:nvSpPr>
          <p:cNvPr id="18" name="TextBox 17">
            <a:extLst>
              <a:ext uri="{FF2B5EF4-FFF2-40B4-BE49-F238E27FC236}">
                <a16:creationId xmlns:a16="http://schemas.microsoft.com/office/drawing/2014/main" id="{72D412EF-8361-4B0C-F8E7-14EA326D22DF}"/>
              </a:ext>
            </a:extLst>
          </p:cNvPr>
          <p:cNvSpPr txBox="1"/>
          <p:nvPr/>
        </p:nvSpPr>
        <p:spPr>
          <a:xfrm>
            <a:off x="2038254" y="2851622"/>
            <a:ext cx="891591" cy="307777"/>
          </a:xfrm>
          <a:prstGeom prst="rect">
            <a:avLst/>
          </a:prstGeom>
          <a:noFill/>
        </p:spPr>
        <p:txBody>
          <a:bodyPr wrap="none" rtlCol="0">
            <a:spAutoFit/>
          </a:bodyPr>
          <a:lstStyle/>
          <a:p>
            <a:r>
              <a:rPr lang="en-US" dirty="0">
                <a:solidFill>
                  <a:schemeClr val="accent1">
                    <a:lumMod val="75000"/>
                  </a:schemeClr>
                </a:solidFill>
              </a:rPr>
              <a:t>Standing</a:t>
            </a:r>
          </a:p>
        </p:txBody>
      </p:sp>
      <p:sp>
        <p:nvSpPr>
          <p:cNvPr id="19" name="TextBox 18">
            <a:extLst>
              <a:ext uri="{FF2B5EF4-FFF2-40B4-BE49-F238E27FC236}">
                <a16:creationId xmlns:a16="http://schemas.microsoft.com/office/drawing/2014/main" id="{41CE9086-D6C0-2DBE-7B24-53D4ABC2A81C}"/>
              </a:ext>
            </a:extLst>
          </p:cNvPr>
          <p:cNvSpPr txBox="1"/>
          <p:nvPr/>
        </p:nvSpPr>
        <p:spPr>
          <a:xfrm>
            <a:off x="1705993" y="2399016"/>
            <a:ext cx="891591" cy="307777"/>
          </a:xfrm>
          <a:prstGeom prst="rect">
            <a:avLst/>
          </a:prstGeom>
          <a:noFill/>
        </p:spPr>
        <p:txBody>
          <a:bodyPr wrap="none" rtlCol="0">
            <a:spAutoFit/>
          </a:bodyPr>
          <a:lstStyle/>
          <a:p>
            <a:r>
              <a:rPr lang="en-US" dirty="0">
                <a:solidFill>
                  <a:schemeClr val="accent1">
                    <a:lumMod val="75000"/>
                  </a:schemeClr>
                </a:solidFill>
              </a:rPr>
              <a:t>Standing</a:t>
            </a:r>
          </a:p>
        </p:txBody>
      </p:sp>
    </p:spTree>
    <p:extLst>
      <p:ext uri="{BB962C8B-B14F-4D97-AF65-F5344CB8AC3E}">
        <p14:creationId xmlns:p14="http://schemas.microsoft.com/office/powerpoint/2010/main" val="4007927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92EF-AA9E-DE83-EBB2-585FCF5A84A1}"/>
              </a:ext>
            </a:extLst>
          </p:cNvPr>
          <p:cNvSpPr>
            <a:spLocks noGrp="1"/>
          </p:cNvSpPr>
          <p:nvPr>
            <p:ph type="title"/>
          </p:nvPr>
        </p:nvSpPr>
        <p:spPr/>
        <p:txBody>
          <a:bodyPr/>
          <a:lstStyle/>
          <a:p>
            <a:r>
              <a:rPr lang="en-US" dirty="0"/>
              <a:t>Approach: </a:t>
            </a:r>
            <a:r>
              <a:rPr lang="en-US" i="1" dirty="0">
                <a:latin typeface="Helvetica" pitchFamily="2" charset="0"/>
              </a:rPr>
              <a:t>S</a:t>
            </a:r>
            <a:r>
              <a:rPr lang="en-US" i="1" dirty="0">
                <a:effectLst/>
                <a:latin typeface="Helvetica" pitchFamily="2" charset="0"/>
              </a:rPr>
              <a:t>elf attention</a:t>
            </a:r>
            <a:br>
              <a:rPr lang="en-US" dirty="0">
                <a:effectLst/>
                <a:latin typeface="Helvetica" pitchFamily="2" charset="0"/>
              </a:rPr>
            </a:br>
            <a:endParaRPr lang="en-US" dirty="0"/>
          </a:p>
        </p:txBody>
      </p:sp>
      <p:sp>
        <p:nvSpPr>
          <p:cNvPr id="3" name="Text Placeholder 2">
            <a:extLst>
              <a:ext uri="{FF2B5EF4-FFF2-40B4-BE49-F238E27FC236}">
                <a16:creationId xmlns:a16="http://schemas.microsoft.com/office/drawing/2014/main" id="{E6562927-3A6E-5BE8-DB92-AA0A4E327C3F}"/>
              </a:ext>
            </a:extLst>
          </p:cNvPr>
          <p:cNvSpPr>
            <a:spLocks noGrp="1"/>
          </p:cNvSpPr>
          <p:nvPr>
            <p:ph type="body" idx="1"/>
          </p:nvPr>
        </p:nvSpPr>
        <p:spPr>
          <a:xfrm>
            <a:off x="779950" y="1461922"/>
            <a:ext cx="4946400" cy="2760900"/>
          </a:xfrm>
        </p:spPr>
        <p:txBody>
          <a:bodyPr/>
          <a:lstStyle/>
          <a:p>
            <a:r>
              <a:rPr lang="en-US" i="1" dirty="0">
                <a:effectLst/>
                <a:latin typeface="Helvetica" pitchFamily="2" charset="0"/>
              </a:rPr>
              <a:t>Attention Mechanism is a technique to dynamically adjusting neural network’s focus by scaling</a:t>
            </a:r>
            <a:r>
              <a:rPr lang="en-US" dirty="0">
                <a:latin typeface="Helvetica" pitchFamily="2" charset="0"/>
              </a:rPr>
              <a:t> </a:t>
            </a:r>
            <a:r>
              <a:rPr lang="en-US" i="1" dirty="0">
                <a:effectLst/>
                <a:latin typeface="Helvetica" pitchFamily="2" charset="0"/>
              </a:rPr>
              <a:t>the features using corresponding weights computed by a separate attention module.</a:t>
            </a:r>
            <a:endParaRPr lang="en-US" dirty="0">
              <a:effectLst/>
              <a:latin typeface="Helvetica" pitchFamily="2" charset="0"/>
            </a:endParaRPr>
          </a:p>
          <a:p>
            <a:endParaRPr lang="en-US" i="1" dirty="0">
              <a:effectLst/>
              <a:latin typeface="Helvetica" pitchFamily="2" charset="0"/>
            </a:endParaRPr>
          </a:p>
          <a:p>
            <a:r>
              <a:rPr lang="en-US" i="1" dirty="0">
                <a:effectLst/>
                <a:latin typeface="Helvetica" pitchFamily="2" charset="0"/>
              </a:rPr>
              <a:t>By design the network can automatically amplify the influence of informative features and suppress</a:t>
            </a:r>
            <a:r>
              <a:rPr lang="en-US" dirty="0">
                <a:latin typeface="Helvetica" pitchFamily="2" charset="0"/>
              </a:rPr>
              <a:t> </a:t>
            </a:r>
            <a:r>
              <a:rPr lang="en-US" i="1" dirty="0">
                <a:effectLst/>
                <a:latin typeface="Helvetica" pitchFamily="2" charset="0"/>
              </a:rPr>
              <a:t>unrelated noise. In conventional attention mechanisms for regression problems, the extraction of features weights</a:t>
            </a:r>
            <a:r>
              <a:rPr lang="en-US" dirty="0">
                <a:latin typeface="Helvetica" pitchFamily="2" charset="0"/>
              </a:rPr>
              <a:t> </a:t>
            </a:r>
            <a:r>
              <a:rPr lang="en-US" i="1" dirty="0">
                <a:effectLst/>
                <a:latin typeface="Helvetica" pitchFamily="2" charset="0"/>
              </a:rPr>
              <a:t>are often computed from matching features from the input signal and features from the output signal. The features</a:t>
            </a:r>
            <a:r>
              <a:rPr lang="en-US" dirty="0">
                <a:latin typeface="Helvetica" pitchFamily="2" charset="0"/>
              </a:rPr>
              <a:t> </a:t>
            </a:r>
            <a:r>
              <a:rPr lang="en-US" i="1" dirty="0">
                <a:effectLst/>
                <a:latin typeface="Helvetica" pitchFamily="2" charset="0"/>
              </a:rPr>
              <a:t>used to estimate input features importance are called the query.</a:t>
            </a:r>
            <a:endParaRPr lang="en-US" dirty="0">
              <a:effectLst/>
              <a:latin typeface="Helvetica" pitchFamily="2" charset="0"/>
            </a:endParaRPr>
          </a:p>
          <a:p>
            <a:endParaRPr lang="en-US" dirty="0"/>
          </a:p>
        </p:txBody>
      </p:sp>
      <p:pic>
        <p:nvPicPr>
          <p:cNvPr id="4" name="Picture 3">
            <a:extLst>
              <a:ext uri="{FF2B5EF4-FFF2-40B4-BE49-F238E27FC236}">
                <a16:creationId xmlns:a16="http://schemas.microsoft.com/office/drawing/2014/main" id="{D030B90B-2589-0E33-3529-5EB2CF7BE549}"/>
              </a:ext>
            </a:extLst>
          </p:cNvPr>
          <p:cNvPicPr>
            <a:picLocks noChangeAspect="1"/>
          </p:cNvPicPr>
          <p:nvPr/>
        </p:nvPicPr>
        <p:blipFill>
          <a:blip r:embed="rId2"/>
          <a:stretch>
            <a:fillRect/>
          </a:stretch>
        </p:blipFill>
        <p:spPr>
          <a:xfrm>
            <a:off x="5945654" y="1886265"/>
            <a:ext cx="2323145" cy="1701704"/>
          </a:xfrm>
          <a:prstGeom prst="rect">
            <a:avLst/>
          </a:prstGeom>
        </p:spPr>
      </p:pic>
    </p:spTree>
    <p:extLst>
      <p:ext uri="{BB962C8B-B14F-4D97-AF65-F5344CB8AC3E}">
        <p14:creationId xmlns:p14="http://schemas.microsoft.com/office/powerpoint/2010/main" val="4248175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3438354-1BDB-920E-C329-535D59D8C84F}"/>
              </a:ext>
            </a:extLst>
          </p:cNvPr>
          <p:cNvSpPr>
            <a:spLocks noGrp="1"/>
          </p:cNvSpPr>
          <p:nvPr>
            <p:ph type="title"/>
          </p:nvPr>
        </p:nvSpPr>
        <p:spPr>
          <a:xfrm>
            <a:off x="2422582" y="101468"/>
            <a:ext cx="5515309" cy="941400"/>
          </a:xfrm>
        </p:spPr>
        <p:txBody>
          <a:bodyPr/>
          <a:lstStyle/>
          <a:p>
            <a:r>
              <a:rPr lang="en-US" dirty="0"/>
              <a:t>ATTENTION ARCHITECTURE</a:t>
            </a:r>
          </a:p>
        </p:txBody>
      </p:sp>
      <p:sp>
        <p:nvSpPr>
          <p:cNvPr id="4" name="TextBox 3">
            <a:extLst>
              <a:ext uri="{FF2B5EF4-FFF2-40B4-BE49-F238E27FC236}">
                <a16:creationId xmlns:a16="http://schemas.microsoft.com/office/drawing/2014/main" id="{5AEFBF49-5FB8-F67D-C620-50BBFB539DEF}"/>
              </a:ext>
            </a:extLst>
          </p:cNvPr>
          <p:cNvSpPr txBox="1"/>
          <p:nvPr/>
        </p:nvSpPr>
        <p:spPr>
          <a:xfrm>
            <a:off x="957943" y="822859"/>
            <a:ext cx="7184571" cy="954107"/>
          </a:xfrm>
          <a:prstGeom prst="rect">
            <a:avLst/>
          </a:prstGeom>
          <a:noFill/>
        </p:spPr>
        <p:txBody>
          <a:bodyPr wrap="square">
            <a:spAutoFit/>
          </a:bodyPr>
          <a:lstStyle/>
          <a:p>
            <a:r>
              <a:rPr lang="en-US" dirty="0">
                <a:solidFill>
                  <a:schemeClr val="accent1">
                    <a:lumMod val="75000"/>
                  </a:schemeClr>
                </a:solidFill>
              </a:rPr>
              <a:t>In global attention module, the complementary information is extracted from input local features and added to global output features before feeding them into next layer. we use the global features as the to estimate the importance, </a:t>
            </a:r>
            <a:r>
              <a:rPr lang="en-US" dirty="0" err="1">
                <a:solidFill>
                  <a:schemeClr val="accent1">
                    <a:lumMod val="75000"/>
                  </a:schemeClr>
                </a:solidFill>
              </a:rPr>
              <a:t>i.e.,global</a:t>
            </a:r>
            <a:r>
              <a:rPr lang="en-US" dirty="0">
                <a:solidFill>
                  <a:schemeClr val="accent1">
                    <a:lumMod val="75000"/>
                  </a:schemeClr>
                </a:solidFill>
              </a:rPr>
              <a:t> query attention weight, of each sensing modality / body position.</a:t>
            </a:r>
          </a:p>
        </p:txBody>
      </p:sp>
      <p:pic>
        <p:nvPicPr>
          <p:cNvPr id="10" name="Picture 9" descr="Diagram, schematic&#10;&#10;Description automatically generated">
            <a:extLst>
              <a:ext uri="{FF2B5EF4-FFF2-40B4-BE49-F238E27FC236}">
                <a16:creationId xmlns:a16="http://schemas.microsoft.com/office/drawing/2014/main" id="{FC28D4FE-714C-2664-29F2-AC72E2CE339D}"/>
              </a:ext>
            </a:extLst>
          </p:cNvPr>
          <p:cNvPicPr>
            <a:picLocks noChangeAspect="1"/>
          </p:cNvPicPr>
          <p:nvPr/>
        </p:nvPicPr>
        <p:blipFill rotWithShape="1">
          <a:blip r:embed="rId2"/>
          <a:srcRect l="28" b="18190"/>
          <a:stretch/>
        </p:blipFill>
        <p:spPr>
          <a:xfrm>
            <a:off x="1242646" y="1752721"/>
            <a:ext cx="6192246" cy="2297602"/>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34F26A9F-327A-B469-5C1A-08B42E6EEE13}"/>
              </a:ext>
            </a:extLst>
          </p:cNvPr>
          <p:cNvPicPr>
            <a:picLocks noChangeAspect="1"/>
          </p:cNvPicPr>
          <p:nvPr/>
        </p:nvPicPr>
        <p:blipFill>
          <a:blip r:embed="rId3"/>
          <a:stretch>
            <a:fillRect/>
          </a:stretch>
        </p:blipFill>
        <p:spPr>
          <a:xfrm>
            <a:off x="3702855" y="3882561"/>
            <a:ext cx="3732037" cy="647514"/>
          </a:xfrm>
          <a:prstGeom prst="rect">
            <a:avLst/>
          </a:prstGeom>
        </p:spPr>
      </p:pic>
      <p:sp>
        <p:nvSpPr>
          <p:cNvPr id="14" name="Rounded Rectangle 13">
            <a:extLst>
              <a:ext uri="{FF2B5EF4-FFF2-40B4-BE49-F238E27FC236}">
                <a16:creationId xmlns:a16="http://schemas.microsoft.com/office/drawing/2014/main" id="{A425EB07-A76A-DF8B-6216-07814AC93C88}"/>
              </a:ext>
            </a:extLst>
          </p:cNvPr>
          <p:cNvSpPr/>
          <p:nvPr/>
        </p:nvSpPr>
        <p:spPr>
          <a:xfrm>
            <a:off x="1242646" y="3903785"/>
            <a:ext cx="1553308" cy="1465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3A29B0-C103-B602-87BE-79EF409A8554}"/>
              </a:ext>
            </a:extLst>
          </p:cNvPr>
          <p:cNvSpPr txBox="1"/>
          <p:nvPr/>
        </p:nvSpPr>
        <p:spPr>
          <a:xfrm>
            <a:off x="359216" y="4580367"/>
            <a:ext cx="8425568" cy="461665"/>
          </a:xfrm>
          <a:prstGeom prst="rect">
            <a:avLst/>
          </a:prstGeom>
          <a:solidFill>
            <a:schemeClr val="bg2">
              <a:lumMod val="60000"/>
              <a:lumOff val="40000"/>
            </a:schemeClr>
          </a:solidFill>
        </p:spPr>
        <p:txBody>
          <a:bodyPr wrap="square">
            <a:spAutoFit/>
          </a:bodyPr>
          <a:lstStyle/>
          <a:p>
            <a:r>
              <a:rPr lang="en-US" sz="1200" b="0" i="0" u="none" strike="noStrike" dirty="0" err="1">
                <a:solidFill>
                  <a:schemeClr val="tx1"/>
                </a:solidFill>
                <a:effectLst/>
                <a:latin typeface="Helvetica Neue" panose="02000503000000020004" pitchFamily="2" charset="0"/>
              </a:rPr>
              <a:t>softmax</a:t>
            </a:r>
            <a:r>
              <a:rPr lang="en-US" sz="1200" b="0" i="0" u="none" strike="noStrike" dirty="0">
                <a:solidFill>
                  <a:schemeClr val="tx1"/>
                </a:solidFill>
                <a:effectLst/>
                <a:latin typeface="Helvetica Neue" panose="02000503000000020004" pitchFamily="2" charset="0"/>
              </a:rPr>
              <a:t> function is used to normalize the outputs, converting them from weighted sum values into probabilities that sum to one. Each value in the output of the </a:t>
            </a:r>
            <a:r>
              <a:rPr lang="en-US" sz="1200" b="0" i="0" u="none" strike="noStrike" dirty="0" err="1">
                <a:solidFill>
                  <a:schemeClr val="tx1"/>
                </a:solidFill>
                <a:effectLst/>
                <a:latin typeface="Helvetica Neue" panose="02000503000000020004" pitchFamily="2" charset="0"/>
              </a:rPr>
              <a:t>softmax</a:t>
            </a:r>
            <a:r>
              <a:rPr lang="en-US" sz="1200" b="0" i="0" u="none" strike="noStrike" dirty="0">
                <a:solidFill>
                  <a:schemeClr val="tx1"/>
                </a:solidFill>
                <a:effectLst/>
                <a:latin typeface="Helvetica Neue" panose="02000503000000020004" pitchFamily="2" charset="0"/>
              </a:rPr>
              <a:t> function is interpreted as the probability of membership for each class.</a:t>
            </a:r>
            <a:endParaRPr lang="en-US" sz="1200" dirty="0">
              <a:solidFill>
                <a:schemeClr val="tx1"/>
              </a:solidFill>
            </a:endParaRPr>
          </a:p>
        </p:txBody>
      </p:sp>
    </p:spTree>
    <p:extLst>
      <p:ext uri="{BB962C8B-B14F-4D97-AF65-F5344CB8AC3E}">
        <p14:creationId xmlns:p14="http://schemas.microsoft.com/office/powerpoint/2010/main" val="339673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8"/>
          <p:cNvSpPr txBox="1">
            <a:spLocks noGrp="1"/>
          </p:cNvSpPr>
          <p:nvPr>
            <p:ph type="ctrTitle"/>
          </p:nvPr>
        </p:nvSpPr>
        <p:spPr>
          <a:xfrm>
            <a:off x="2175900" y="1530100"/>
            <a:ext cx="4792200" cy="644700"/>
          </a:xfrm>
          <a:prstGeom prst="rect">
            <a:avLst/>
          </a:prstGeom>
          <a:effectLst>
            <a:outerShdw blurRad="142875" dist="19050" dir="8760000" algn="bl" rotWithShape="0">
              <a:srgbClr val="76A5AF">
                <a:alpha val="50000"/>
              </a:srgbClr>
            </a:outerShdw>
          </a:effectLst>
        </p:spPr>
        <p:txBody>
          <a:bodyPr spcFirstLastPara="1" vert="horz" wrap="square" lIns="91425" tIns="91425" rIns="91425" bIns="91425" rtlCol="0" anchor="b" anchorCtr="0">
            <a:noAutofit/>
          </a:bodyPr>
          <a:lstStyle/>
          <a:p>
            <a:r>
              <a:rPr lang="en" dirty="0"/>
              <a:t>GLOBAL FUSION</a:t>
            </a:r>
            <a:endParaRPr dirty="0"/>
          </a:p>
        </p:txBody>
      </p:sp>
      <p:sp>
        <p:nvSpPr>
          <p:cNvPr id="163" name="Google Shape;163;p38"/>
          <p:cNvSpPr txBox="1">
            <a:spLocks noGrp="1"/>
          </p:cNvSpPr>
          <p:nvPr>
            <p:ph type="subTitle" idx="1"/>
          </p:nvPr>
        </p:nvSpPr>
        <p:spPr>
          <a:xfrm>
            <a:off x="1994194" y="3027289"/>
            <a:ext cx="5055600" cy="464700"/>
          </a:xfrm>
          <a:prstGeom prst="rect">
            <a:avLst/>
          </a:prstGeom>
        </p:spPr>
        <p:txBody>
          <a:bodyPr spcFirstLastPara="1" vert="horz" wrap="square" lIns="91425" tIns="91425" rIns="91425" bIns="91425" rtlCol="0" anchor="t" anchorCtr="0">
            <a:noAutofit/>
          </a:bodyPr>
          <a:lstStyle/>
          <a:p>
            <a:pPr marL="0" indent="0"/>
            <a:r>
              <a:rPr lang="en" dirty="0"/>
              <a:t>Paper Rev</a:t>
            </a:r>
            <a:r>
              <a:rPr lang="en-US" dirty="0" err="1"/>
              <a:t>ie</a:t>
            </a:r>
            <a:r>
              <a:rPr lang="en" dirty="0"/>
              <a:t>w </a:t>
            </a:r>
          </a:p>
          <a:p>
            <a:pPr marL="0" indent="0"/>
            <a:r>
              <a:rPr lang="en" dirty="0"/>
              <a:t>By</a:t>
            </a:r>
          </a:p>
          <a:p>
            <a:pPr marL="0" indent="0"/>
            <a:r>
              <a:rPr lang="en" dirty="0"/>
              <a:t>H</a:t>
            </a:r>
            <a:r>
              <a:rPr lang="en-US" dirty="0" err="1"/>
              <a:t>i</a:t>
            </a:r>
            <a:r>
              <a:rPr lang="en" dirty="0"/>
              <a:t>rad Yazdankhah</a:t>
            </a:r>
          </a:p>
          <a:p>
            <a:pPr marL="0" indent="0"/>
            <a:endParaRPr lang="en" dirty="0"/>
          </a:p>
          <a:p>
            <a:pPr marL="0" indent="0"/>
            <a:r>
              <a:rPr lang="en" dirty="0"/>
              <a:t>Fall 2022 CMSC-715</a:t>
            </a:r>
            <a:endParaRPr dirty="0"/>
          </a:p>
        </p:txBody>
      </p:sp>
      <p:sp>
        <p:nvSpPr>
          <p:cNvPr id="164" name="Google Shape;164;p38"/>
          <p:cNvSpPr txBox="1">
            <a:spLocks noGrp="1"/>
          </p:cNvSpPr>
          <p:nvPr>
            <p:ph type="ctrTitle"/>
          </p:nvPr>
        </p:nvSpPr>
        <p:spPr>
          <a:xfrm>
            <a:off x="552091" y="2527895"/>
            <a:ext cx="8591909" cy="464700"/>
          </a:xfrm>
          <a:prstGeom prst="rect">
            <a:avLst/>
          </a:prstGeom>
          <a:effectLst>
            <a:outerShdw blurRad="100013" dist="19050" dir="8460000" algn="bl" rotWithShape="0">
              <a:srgbClr val="76A5AF">
                <a:alpha val="50000"/>
              </a:srgbClr>
            </a:outerShdw>
          </a:effectLst>
        </p:spPr>
        <p:txBody>
          <a:bodyPr spcFirstLastPara="1" vert="horz" wrap="square" lIns="91425" tIns="91425" rIns="91425" bIns="91425" rtlCol="0" anchor="b" anchorCtr="0">
            <a:noAutofit/>
          </a:bodyPr>
          <a:lstStyle/>
          <a:p>
            <a:r>
              <a:rPr lang="en-US" sz="2100" b="0" dirty="0">
                <a:latin typeface="Montserrat ExtraLight"/>
                <a:cs typeface="Montserrat ExtraLight"/>
              </a:rPr>
              <a:t>A Global Attentional Deep Learning Framework </a:t>
            </a:r>
            <a:br>
              <a:rPr lang="en-US" sz="2100" b="0" dirty="0">
                <a:latin typeface="Montserrat ExtraLight"/>
                <a:cs typeface="Montserrat ExtraLight"/>
              </a:rPr>
            </a:br>
            <a:r>
              <a:rPr lang="en-US" sz="2100" b="0" dirty="0">
                <a:latin typeface="Montserrat ExtraLight"/>
                <a:cs typeface="Montserrat ExtraLight"/>
              </a:rPr>
              <a:t>for Multi-sensor Information Fusion</a:t>
            </a:r>
            <a:endParaRPr lang="en-US" sz="2100" b="0" dirty="0">
              <a:latin typeface="Montserrat ExtraLight"/>
              <a:cs typeface="Montserrat ExtraLight"/>
              <a:sym typeface="Montserrat ExtraLight"/>
            </a:endParaRPr>
          </a:p>
        </p:txBody>
      </p:sp>
      <p:cxnSp>
        <p:nvCxnSpPr>
          <p:cNvPr id="165" name="Google Shape;165;p38"/>
          <p:cNvCxnSpPr/>
          <p:nvPr/>
        </p:nvCxnSpPr>
        <p:spPr>
          <a:xfrm>
            <a:off x="3190500" y="214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TextBox 2">
            <a:extLst>
              <a:ext uri="{FF2B5EF4-FFF2-40B4-BE49-F238E27FC236}">
                <a16:creationId xmlns:a16="http://schemas.microsoft.com/office/drawing/2014/main" id="{CEFF2CCB-ADDC-8B71-FAD4-7D84407CCB07}"/>
              </a:ext>
            </a:extLst>
          </p:cNvPr>
          <p:cNvSpPr txBox="1"/>
          <p:nvPr/>
        </p:nvSpPr>
        <p:spPr>
          <a:xfrm>
            <a:off x="2175900" y="4575302"/>
            <a:ext cx="4015408" cy="507831"/>
          </a:xfrm>
          <a:prstGeom prst="rect">
            <a:avLst/>
          </a:prstGeom>
          <a:noFill/>
        </p:spPr>
        <p:txBody>
          <a:bodyPr wrap="square">
            <a:spAutoFit/>
          </a:bodyPr>
          <a:lstStyle/>
          <a:p>
            <a:r>
              <a:rPr lang="en-US" sz="900" dirty="0">
                <a:solidFill>
                  <a:schemeClr val="bg1"/>
                </a:solidFill>
                <a:latin typeface="+mj-lt"/>
              </a:rPr>
              <a:t>Paper Authors at </a:t>
            </a:r>
            <a:r>
              <a:rPr lang="en-US" sz="900" dirty="0">
                <a:solidFill>
                  <a:schemeClr val="bg1"/>
                </a:solidFill>
                <a:effectLst/>
                <a:latin typeface="+mj-lt"/>
              </a:rPr>
              <a:t>University of Illinois at Urbana-Champaign</a:t>
            </a:r>
            <a:r>
              <a:rPr lang="en-US" sz="900" dirty="0">
                <a:solidFill>
                  <a:schemeClr val="bg1"/>
                </a:solidFill>
                <a:latin typeface="+mj-lt"/>
              </a:rPr>
              <a:t> :</a:t>
            </a:r>
          </a:p>
          <a:p>
            <a:r>
              <a:rPr lang="en-US" sz="900" dirty="0">
                <a:solidFill>
                  <a:schemeClr val="bg1"/>
                </a:solidFill>
                <a:latin typeface="+mj-lt"/>
              </a:rPr>
              <a:t>SHENGZHONG LIU*, SHUOCHAO YAO*, JINYANG LI, DONGXIN LIU, TIANSHI WANG,HUAJIE SHAO, TAREK ABDELZAHER, </a:t>
            </a:r>
          </a:p>
        </p:txBody>
      </p:sp>
      <p:pic>
        <p:nvPicPr>
          <p:cNvPr id="4" name="Picture 6" descr="Image result for uiuc logo">
            <a:extLst>
              <a:ext uri="{FF2B5EF4-FFF2-40B4-BE49-F238E27FC236}">
                <a16:creationId xmlns:a16="http://schemas.microsoft.com/office/drawing/2014/main" id="{EF2DA9E9-ADD1-4830-4FFC-B64F50AE2CF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tretch/>
        </p:blipFill>
        <p:spPr bwMode="auto">
          <a:xfrm>
            <a:off x="552091" y="4615763"/>
            <a:ext cx="1532364" cy="46737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48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124172" y="3091341"/>
            <a:ext cx="48585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Evaluation&amp;</a:t>
            </a:r>
            <a:br>
              <a:rPr lang="en" dirty="0"/>
            </a:br>
            <a:r>
              <a:rPr lang="en" dirty="0"/>
              <a:t>Results</a:t>
            </a:r>
            <a:endParaRPr dirty="0"/>
          </a:p>
        </p:txBody>
      </p:sp>
    </p:spTree>
    <p:extLst>
      <p:ext uri="{BB962C8B-B14F-4D97-AF65-F5344CB8AC3E}">
        <p14:creationId xmlns:p14="http://schemas.microsoft.com/office/powerpoint/2010/main" val="951196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D8FC-AE0F-E32A-6BCC-905E7A75F663}"/>
              </a:ext>
            </a:extLst>
          </p:cNvPr>
          <p:cNvSpPr>
            <a:spLocks noGrp="1"/>
          </p:cNvSpPr>
          <p:nvPr>
            <p:ph type="title"/>
          </p:nvPr>
        </p:nvSpPr>
        <p:spPr>
          <a:xfrm>
            <a:off x="838200" y="124486"/>
            <a:ext cx="7843687" cy="941400"/>
          </a:xfrm>
        </p:spPr>
        <p:txBody>
          <a:bodyPr/>
          <a:lstStyle/>
          <a:p>
            <a:r>
              <a:rPr lang="en-US" dirty="0"/>
              <a:t>Evaluation : Comparing </a:t>
            </a:r>
            <a:r>
              <a:rPr lang="en-US" dirty="0" err="1"/>
              <a:t>GlobalFusion</a:t>
            </a:r>
            <a:r>
              <a:rPr lang="en-US" dirty="0"/>
              <a:t> to other Algorithms using standard Datasets</a:t>
            </a:r>
          </a:p>
        </p:txBody>
      </p:sp>
      <p:sp>
        <p:nvSpPr>
          <p:cNvPr id="3" name="Footer Placeholder 2">
            <a:extLst>
              <a:ext uri="{FF2B5EF4-FFF2-40B4-BE49-F238E27FC236}">
                <a16:creationId xmlns:a16="http://schemas.microsoft.com/office/drawing/2014/main" id="{FC19E280-E6C6-7281-F42E-6B0A6CE1DDAB}"/>
              </a:ext>
            </a:extLst>
          </p:cNvPr>
          <p:cNvSpPr>
            <a:spLocks noGrp="1"/>
          </p:cNvSpPr>
          <p:nvPr>
            <p:ph type="ftr" sz="quarter" idx="3"/>
          </p:nvPr>
        </p:nvSpPr>
        <p:spPr>
          <a:xfrm>
            <a:off x="838200" y="6262324"/>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67C11-20DF-654D-A7FD-D310D00C0508}" type="slidenum">
              <a:rPr lang="en-US" smtClean="0">
                <a:solidFill>
                  <a:schemeClr val="bg1"/>
                </a:solidFill>
              </a:rPr>
              <a:pPr/>
              <a:t>21</a:t>
            </a:fld>
            <a:r>
              <a:rPr lang="en-US">
                <a:solidFill>
                  <a:schemeClr val="bg1"/>
                </a:solidFill>
              </a:rPr>
              <a:t>   | </a:t>
            </a:r>
            <a:r>
              <a:rPr lang="en-US" b="1">
                <a:solidFill>
                  <a:schemeClr val="bg1"/>
                </a:solidFill>
              </a:rPr>
              <a:t>Hirad Yazdankhah hyazdan@umd.edu</a:t>
            </a:r>
            <a:endParaRPr lang="en-US" dirty="0">
              <a:solidFill>
                <a:schemeClr val="bg1"/>
              </a:solidFill>
            </a:endParaRPr>
          </a:p>
        </p:txBody>
      </p:sp>
      <p:pic>
        <p:nvPicPr>
          <p:cNvPr id="6" name="Picture 5" descr="Table&#10;&#10;Description automatically generated">
            <a:extLst>
              <a:ext uri="{FF2B5EF4-FFF2-40B4-BE49-F238E27FC236}">
                <a16:creationId xmlns:a16="http://schemas.microsoft.com/office/drawing/2014/main" id="{E5218CDD-55A9-7A9E-8394-6E56974C9714}"/>
              </a:ext>
            </a:extLst>
          </p:cNvPr>
          <p:cNvPicPr>
            <a:picLocks noChangeAspect="1"/>
          </p:cNvPicPr>
          <p:nvPr/>
        </p:nvPicPr>
        <p:blipFill>
          <a:blip r:embed="rId2"/>
          <a:stretch>
            <a:fillRect/>
          </a:stretch>
        </p:blipFill>
        <p:spPr>
          <a:xfrm>
            <a:off x="882057" y="1172189"/>
            <a:ext cx="5100605" cy="3846825"/>
          </a:xfrm>
          <a:prstGeom prst="rect">
            <a:avLst/>
          </a:prstGeom>
        </p:spPr>
      </p:pic>
      <p:sp>
        <p:nvSpPr>
          <p:cNvPr id="7" name="TextBox 6">
            <a:extLst>
              <a:ext uri="{FF2B5EF4-FFF2-40B4-BE49-F238E27FC236}">
                <a16:creationId xmlns:a16="http://schemas.microsoft.com/office/drawing/2014/main" id="{0DA2E06C-728A-2927-E616-208CA76EB4F4}"/>
              </a:ext>
            </a:extLst>
          </p:cNvPr>
          <p:cNvSpPr txBox="1"/>
          <p:nvPr/>
        </p:nvSpPr>
        <p:spPr>
          <a:xfrm>
            <a:off x="6670662" y="2591810"/>
            <a:ext cx="2565582" cy="523220"/>
          </a:xfrm>
          <a:prstGeom prst="rect">
            <a:avLst/>
          </a:prstGeom>
          <a:noFill/>
        </p:spPr>
        <p:txBody>
          <a:bodyPr wrap="square" rtlCol="0">
            <a:spAutoFit/>
          </a:bodyPr>
          <a:lstStyle/>
          <a:p>
            <a:r>
              <a:rPr lang="en-US" dirty="0">
                <a:solidFill>
                  <a:schemeClr val="bg1"/>
                </a:solidFill>
              </a:rPr>
              <a:t>5 Attention based sensor fusion Algorithms </a:t>
            </a:r>
          </a:p>
        </p:txBody>
      </p:sp>
      <p:sp>
        <p:nvSpPr>
          <p:cNvPr id="8" name="Right Brace 7">
            <a:extLst>
              <a:ext uri="{FF2B5EF4-FFF2-40B4-BE49-F238E27FC236}">
                <a16:creationId xmlns:a16="http://schemas.microsoft.com/office/drawing/2014/main" id="{CEE68FE6-E54C-C18D-F959-2E269980C589}"/>
              </a:ext>
            </a:extLst>
          </p:cNvPr>
          <p:cNvSpPr/>
          <p:nvPr/>
        </p:nvSpPr>
        <p:spPr>
          <a:xfrm>
            <a:off x="6045159" y="1828801"/>
            <a:ext cx="565744" cy="18353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5BC6C8F-E001-AD3B-7546-1AC5DA4C2D9F}"/>
              </a:ext>
            </a:extLst>
          </p:cNvPr>
          <p:cNvSpPr txBox="1"/>
          <p:nvPr/>
        </p:nvSpPr>
        <p:spPr>
          <a:xfrm>
            <a:off x="6718752" y="3903163"/>
            <a:ext cx="2177456" cy="1169551"/>
          </a:xfrm>
          <a:prstGeom prst="rect">
            <a:avLst/>
          </a:prstGeom>
          <a:noFill/>
        </p:spPr>
        <p:txBody>
          <a:bodyPr wrap="square">
            <a:spAutoFit/>
          </a:bodyPr>
          <a:lstStyle/>
          <a:p>
            <a:r>
              <a:rPr lang="en-US" dirty="0">
                <a:solidFill>
                  <a:schemeClr val="bg1"/>
                </a:solidFill>
              </a:rPr>
              <a:t>Multiple datasets, with multiple types of sensor readings collected from several body positions to infer human activities. </a:t>
            </a:r>
          </a:p>
        </p:txBody>
      </p:sp>
      <p:sp>
        <p:nvSpPr>
          <p:cNvPr id="12" name="Title 1">
            <a:extLst>
              <a:ext uri="{FF2B5EF4-FFF2-40B4-BE49-F238E27FC236}">
                <a16:creationId xmlns:a16="http://schemas.microsoft.com/office/drawing/2014/main" id="{42AD253B-31B8-97F7-81B7-7CFC8CFE8EB9}"/>
              </a:ext>
            </a:extLst>
          </p:cNvPr>
          <p:cNvSpPr txBox="1">
            <a:spLocks/>
          </p:cNvSpPr>
          <p:nvPr/>
        </p:nvSpPr>
        <p:spPr>
          <a:xfrm>
            <a:off x="6656255" y="2168833"/>
            <a:ext cx="2869295"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Algorithms</a:t>
            </a:r>
          </a:p>
        </p:txBody>
      </p:sp>
      <p:sp>
        <p:nvSpPr>
          <p:cNvPr id="13" name="Title 1">
            <a:extLst>
              <a:ext uri="{FF2B5EF4-FFF2-40B4-BE49-F238E27FC236}">
                <a16:creationId xmlns:a16="http://schemas.microsoft.com/office/drawing/2014/main" id="{B636BEE3-0C6D-9BB8-B569-945E5FF94AC6}"/>
              </a:ext>
            </a:extLst>
          </p:cNvPr>
          <p:cNvSpPr txBox="1">
            <a:spLocks/>
          </p:cNvSpPr>
          <p:nvPr/>
        </p:nvSpPr>
        <p:spPr>
          <a:xfrm>
            <a:off x="6670662" y="3506898"/>
            <a:ext cx="2869295"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Datasets</a:t>
            </a:r>
          </a:p>
        </p:txBody>
      </p:sp>
      <p:sp>
        <p:nvSpPr>
          <p:cNvPr id="14" name="Right Brace 13">
            <a:extLst>
              <a:ext uri="{FF2B5EF4-FFF2-40B4-BE49-F238E27FC236}">
                <a16:creationId xmlns:a16="http://schemas.microsoft.com/office/drawing/2014/main" id="{65D719AF-8BCA-595F-F14F-F87E648830B4}"/>
              </a:ext>
            </a:extLst>
          </p:cNvPr>
          <p:cNvSpPr/>
          <p:nvPr/>
        </p:nvSpPr>
        <p:spPr>
          <a:xfrm>
            <a:off x="6090511" y="4077609"/>
            <a:ext cx="565744" cy="941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90894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D8FC-AE0F-E32A-6BCC-905E7A75F663}"/>
              </a:ext>
            </a:extLst>
          </p:cNvPr>
          <p:cNvSpPr>
            <a:spLocks noGrp="1"/>
          </p:cNvSpPr>
          <p:nvPr>
            <p:ph type="title"/>
          </p:nvPr>
        </p:nvSpPr>
        <p:spPr>
          <a:xfrm>
            <a:off x="838200" y="124486"/>
            <a:ext cx="7843687" cy="941400"/>
          </a:xfrm>
        </p:spPr>
        <p:txBody>
          <a:bodyPr/>
          <a:lstStyle/>
          <a:p>
            <a:r>
              <a:rPr lang="en-US" dirty="0"/>
              <a:t>Experimental Setup </a:t>
            </a:r>
          </a:p>
        </p:txBody>
      </p:sp>
      <p:sp>
        <p:nvSpPr>
          <p:cNvPr id="3" name="Footer Placeholder 2">
            <a:extLst>
              <a:ext uri="{FF2B5EF4-FFF2-40B4-BE49-F238E27FC236}">
                <a16:creationId xmlns:a16="http://schemas.microsoft.com/office/drawing/2014/main" id="{FC19E280-E6C6-7281-F42E-6B0A6CE1DDAB}"/>
              </a:ext>
            </a:extLst>
          </p:cNvPr>
          <p:cNvSpPr>
            <a:spLocks noGrp="1"/>
          </p:cNvSpPr>
          <p:nvPr>
            <p:ph type="ftr" sz="quarter" idx="3"/>
          </p:nvPr>
        </p:nvSpPr>
        <p:spPr>
          <a:xfrm>
            <a:off x="838200" y="6262324"/>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67C11-20DF-654D-A7FD-D310D00C0508}" type="slidenum">
              <a:rPr lang="en-US" smtClean="0">
                <a:solidFill>
                  <a:schemeClr val="bg1"/>
                </a:solidFill>
              </a:rPr>
              <a:pPr/>
              <a:t>22</a:t>
            </a:fld>
            <a:r>
              <a:rPr lang="en-US">
                <a:solidFill>
                  <a:schemeClr val="bg1"/>
                </a:solidFill>
              </a:rPr>
              <a:t>   | </a:t>
            </a:r>
            <a:r>
              <a:rPr lang="en-US" b="1">
                <a:solidFill>
                  <a:schemeClr val="bg1"/>
                </a:solidFill>
              </a:rPr>
              <a:t>Hirad Yazdankhah hyazdan@umd.edu</a:t>
            </a:r>
            <a:endParaRPr lang="en-US" dirty="0">
              <a:solidFill>
                <a:schemeClr val="bg1"/>
              </a:solidFill>
            </a:endParaRPr>
          </a:p>
        </p:txBody>
      </p:sp>
      <p:sp>
        <p:nvSpPr>
          <p:cNvPr id="12" name="Title 1">
            <a:extLst>
              <a:ext uri="{FF2B5EF4-FFF2-40B4-BE49-F238E27FC236}">
                <a16:creationId xmlns:a16="http://schemas.microsoft.com/office/drawing/2014/main" id="{42AD253B-31B8-97F7-81B7-7CFC8CFE8EB9}"/>
              </a:ext>
            </a:extLst>
          </p:cNvPr>
          <p:cNvSpPr txBox="1">
            <a:spLocks/>
          </p:cNvSpPr>
          <p:nvPr/>
        </p:nvSpPr>
        <p:spPr>
          <a:xfrm>
            <a:off x="6656255" y="2168833"/>
            <a:ext cx="2869295"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Setup</a:t>
            </a:r>
          </a:p>
        </p:txBody>
      </p:sp>
      <p:sp>
        <p:nvSpPr>
          <p:cNvPr id="13" name="Title 1">
            <a:extLst>
              <a:ext uri="{FF2B5EF4-FFF2-40B4-BE49-F238E27FC236}">
                <a16:creationId xmlns:a16="http://schemas.microsoft.com/office/drawing/2014/main" id="{B636BEE3-0C6D-9BB8-B569-945E5FF94AC6}"/>
              </a:ext>
            </a:extLst>
          </p:cNvPr>
          <p:cNvSpPr txBox="1">
            <a:spLocks/>
          </p:cNvSpPr>
          <p:nvPr/>
        </p:nvSpPr>
        <p:spPr>
          <a:xfrm>
            <a:off x="6670662" y="3506898"/>
            <a:ext cx="2869295"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Datasets</a:t>
            </a:r>
          </a:p>
        </p:txBody>
      </p:sp>
      <p:sp>
        <p:nvSpPr>
          <p:cNvPr id="5" name="TextBox 4">
            <a:extLst>
              <a:ext uri="{FF2B5EF4-FFF2-40B4-BE49-F238E27FC236}">
                <a16:creationId xmlns:a16="http://schemas.microsoft.com/office/drawing/2014/main" id="{BE4C8C50-5843-8FC6-79E3-03206D278EEA}"/>
              </a:ext>
            </a:extLst>
          </p:cNvPr>
          <p:cNvSpPr txBox="1"/>
          <p:nvPr/>
        </p:nvSpPr>
        <p:spPr>
          <a:xfrm>
            <a:off x="738553" y="3710145"/>
            <a:ext cx="5832462" cy="1015663"/>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We evaluate inference accuracy on human activity recognition tasks that use multiple sensors as input. All models</a:t>
            </a:r>
            <a:r>
              <a:rPr lang="en-US" sz="1200" dirty="0">
                <a:solidFill>
                  <a:schemeClr val="accent1">
                    <a:lumMod val="75000"/>
                  </a:schemeClr>
                </a:solidFill>
                <a:latin typeface="Helvetica" pitchFamily="2" charset="0"/>
              </a:rPr>
              <a:t> </a:t>
            </a:r>
            <a:r>
              <a:rPr lang="en-US" sz="1200" i="1" dirty="0">
                <a:solidFill>
                  <a:schemeClr val="accent1">
                    <a:lumMod val="75000"/>
                  </a:schemeClr>
                </a:solidFill>
                <a:effectLst/>
                <a:latin typeface="Helvetica" pitchFamily="2" charset="0"/>
              </a:rPr>
              <a:t>are evaluated under a leave-one-user-out scenario with k-fold cross validation. Specifically, one subject is chosen</a:t>
            </a:r>
            <a:r>
              <a:rPr lang="en-US" sz="1200" dirty="0">
                <a:solidFill>
                  <a:schemeClr val="accent1">
                    <a:lumMod val="75000"/>
                  </a:schemeClr>
                </a:solidFill>
                <a:latin typeface="Helvetica" pitchFamily="2" charset="0"/>
              </a:rPr>
              <a:t> </a:t>
            </a:r>
            <a:r>
              <a:rPr lang="en-US" sz="1200" i="1" dirty="0">
                <a:solidFill>
                  <a:schemeClr val="accent1">
                    <a:lumMod val="75000"/>
                  </a:schemeClr>
                </a:solidFill>
                <a:effectLst/>
                <a:latin typeface="Helvetica" pitchFamily="2" charset="0"/>
              </a:rPr>
              <a:t>as the test user each time, while the activity traces of all remaining subjects are used for training. The test user is</a:t>
            </a:r>
            <a:r>
              <a:rPr lang="en-US" sz="1200" dirty="0">
                <a:solidFill>
                  <a:schemeClr val="accent1">
                    <a:lumMod val="75000"/>
                  </a:schemeClr>
                </a:solidFill>
                <a:latin typeface="Helvetica" pitchFamily="2" charset="0"/>
              </a:rPr>
              <a:t> </a:t>
            </a:r>
            <a:r>
              <a:rPr lang="en-US" sz="1200" i="1" dirty="0">
                <a:solidFill>
                  <a:schemeClr val="accent1">
                    <a:lumMod val="75000"/>
                  </a:schemeClr>
                </a:solidFill>
                <a:effectLst/>
                <a:latin typeface="Helvetica" pitchFamily="2" charset="0"/>
              </a:rPr>
              <a:t>then rotated until all users have been exhausted.</a:t>
            </a:r>
            <a:endParaRPr lang="en-US" sz="1200" dirty="0">
              <a:solidFill>
                <a:schemeClr val="accent1">
                  <a:lumMod val="75000"/>
                </a:schemeClr>
              </a:solidFill>
              <a:effectLst/>
              <a:latin typeface="Helvetica" pitchFamily="2" charset="0"/>
            </a:endParaRPr>
          </a:p>
        </p:txBody>
      </p:sp>
      <p:sp>
        <p:nvSpPr>
          <p:cNvPr id="11" name="TextBox 10">
            <a:extLst>
              <a:ext uri="{FF2B5EF4-FFF2-40B4-BE49-F238E27FC236}">
                <a16:creationId xmlns:a16="http://schemas.microsoft.com/office/drawing/2014/main" id="{45B396B0-E1C8-1987-E2D4-2A9F18C8540B}"/>
              </a:ext>
            </a:extLst>
          </p:cNvPr>
          <p:cNvSpPr txBox="1"/>
          <p:nvPr/>
        </p:nvSpPr>
        <p:spPr>
          <a:xfrm>
            <a:off x="738553" y="829223"/>
            <a:ext cx="5503985" cy="2769989"/>
          </a:xfrm>
          <a:prstGeom prst="rect">
            <a:avLst/>
          </a:prstGeom>
          <a:noFill/>
        </p:spPr>
        <p:txBody>
          <a:bodyPr wrap="square">
            <a:spAutoFit/>
          </a:bodyPr>
          <a:lstStyle/>
          <a:p>
            <a:r>
              <a:rPr lang="en-US" sz="1200" i="1" dirty="0">
                <a:solidFill>
                  <a:schemeClr val="accent1">
                    <a:lumMod val="75000"/>
                  </a:schemeClr>
                </a:solidFill>
                <a:effectLst/>
                <a:latin typeface="Helvetica" pitchFamily="2" charset="0"/>
              </a:rPr>
              <a:t>All the models evaluated in this paper are trained with </a:t>
            </a:r>
            <a:r>
              <a:rPr lang="en-US" sz="1200" i="1" dirty="0" err="1">
                <a:solidFill>
                  <a:schemeClr val="accent1">
                    <a:lumMod val="75000"/>
                  </a:schemeClr>
                </a:solidFill>
                <a:effectLst/>
                <a:latin typeface="Helvetica" pitchFamily="2" charset="0"/>
              </a:rPr>
              <a:t>Tensorflow</a:t>
            </a:r>
            <a:r>
              <a:rPr lang="en-US" sz="1200" i="1" dirty="0">
                <a:solidFill>
                  <a:schemeClr val="accent1">
                    <a:lumMod val="75000"/>
                  </a:schemeClr>
                </a:solidFill>
                <a:effectLst/>
                <a:latin typeface="Helvetica" pitchFamily="2" charset="0"/>
              </a:rPr>
              <a:t> 1.14  on a workstation equipped with an</a:t>
            </a:r>
            <a:endParaRPr lang="en-US" sz="1200" dirty="0">
              <a:solidFill>
                <a:schemeClr val="accent1">
                  <a:lumMod val="75000"/>
                </a:schemeClr>
              </a:solidFill>
              <a:effectLst/>
              <a:latin typeface="Helvetica" pitchFamily="2" charset="0"/>
            </a:endParaRPr>
          </a:p>
          <a:p>
            <a:r>
              <a:rPr lang="en-US" sz="1200" i="1" dirty="0">
                <a:solidFill>
                  <a:schemeClr val="accent1">
                    <a:lumMod val="75000"/>
                  </a:schemeClr>
                </a:solidFill>
                <a:effectLst/>
                <a:latin typeface="Helvetica" pitchFamily="2" charset="0"/>
              </a:rPr>
              <a:t>Intel i9-9960X processor, 64GB memory, and four NVIDIA RTX 2080 </a:t>
            </a:r>
            <a:r>
              <a:rPr lang="en-US" sz="1200" i="1" dirty="0" err="1">
                <a:solidFill>
                  <a:schemeClr val="accent1">
                    <a:lumMod val="75000"/>
                  </a:schemeClr>
                </a:solidFill>
                <a:effectLst/>
                <a:latin typeface="Helvetica" pitchFamily="2" charset="0"/>
              </a:rPr>
              <a:t>Ti</a:t>
            </a:r>
            <a:r>
              <a:rPr lang="en-US" sz="1200" i="1" dirty="0">
                <a:solidFill>
                  <a:schemeClr val="accent1">
                    <a:lumMod val="75000"/>
                  </a:schemeClr>
                </a:solidFill>
                <a:effectLst/>
                <a:latin typeface="Helvetica" pitchFamily="2" charset="0"/>
              </a:rPr>
              <a:t> GPU. </a:t>
            </a:r>
          </a:p>
          <a:p>
            <a:endParaRPr lang="en-US" sz="1200" i="1" dirty="0">
              <a:solidFill>
                <a:schemeClr val="accent1">
                  <a:lumMod val="75000"/>
                </a:schemeClr>
              </a:solidFill>
              <a:effectLst/>
              <a:latin typeface="Helvetica" pitchFamily="2" charset="0"/>
            </a:endParaRPr>
          </a:p>
          <a:p>
            <a:r>
              <a:rPr lang="en-US" sz="1200" i="1" dirty="0">
                <a:solidFill>
                  <a:schemeClr val="accent1">
                    <a:lumMod val="75000"/>
                  </a:schemeClr>
                </a:solidFill>
                <a:effectLst/>
                <a:latin typeface="Helvetica" pitchFamily="2" charset="0"/>
              </a:rPr>
              <a:t>For training the model, we adopt a</a:t>
            </a:r>
            <a:r>
              <a:rPr lang="en-US" sz="1200" dirty="0">
                <a:solidFill>
                  <a:schemeClr val="accent1">
                    <a:lumMod val="75000"/>
                  </a:schemeClr>
                </a:solidFill>
                <a:latin typeface="Helvetica" pitchFamily="2" charset="0"/>
              </a:rPr>
              <a:t> </a:t>
            </a:r>
            <a:r>
              <a:rPr lang="en-US" sz="1200" i="1" dirty="0">
                <a:solidFill>
                  <a:schemeClr val="accent1">
                    <a:lumMod val="75000"/>
                  </a:schemeClr>
                </a:solidFill>
                <a:effectLst/>
                <a:latin typeface="Helvetica" pitchFamily="2" charset="0"/>
              </a:rPr>
              <a:t>standard cross entropy loss for classification, along with L2 normalization. The normalization factor is set as 5e-4.</a:t>
            </a:r>
            <a:endParaRPr lang="en-US" sz="1200" dirty="0">
              <a:solidFill>
                <a:schemeClr val="accent1">
                  <a:lumMod val="75000"/>
                </a:schemeClr>
              </a:solidFill>
              <a:effectLst/>
              <a:latin typeface="Helvetica" pitchFamily="2" charset="0"/>
            </a:endParaRPr>
          </a:p>
          <a:p>
            <a:endParaRPr lang="en-US" sz="1200" i="1" dirty="0">
              <a:solidFill>
                <a:schemeClr val="accent1">
                  <a:lumMod val="75000"/>
                </a:schemeClr>
              </a:solidFill>
              <a:effectLst/>
              <a:latin typeface="Helvetica" pitchFamily="2" charset="0"/>
            </a:endParaRPr>
          </a:p>
          <a:p>
            <a:r>
              <a:rPr lang="en-US" sz="1200" i="1" dirty="0">
                <a:solidFill>
                  <a:schemeClr val="accent1">
                    <a:lumMod val="75000"/>
                  </a:schemeClr>
                </a:solidFill>
                <a:effectLst/>
                <a:latin typeface="Helvetica" pitchFamily="2" charset="0"/>
              </a:rPr>
              <a:t>The model is optimized by the ADAM algorithm [16] with a learning rate of 1e-4, while </a:t>
            </a:r>
            <a:r>
              <a:rPr lang="el-GR" sz="1200" i="1" dirty="0">
                <a:solidFill>
                  <a:schemeClr val="accent1">
                    <a:lumMod val="75000"/>
                  </a:schemeClr>
                </a:solidFill>
                <a:effectLst/>
                <a:latin typeface="Helvetica" pitchFamily="2" charset="0"/>
              </a:rPr>
              <a:t>β1 = 0.5 </a:t>
            </a:r>
            <a:r>
              <a:rPr lang="en-US" sz="1200" i="1" dirty="0">
                <a:solidFill>
                  <a:schemeClr val="accent1">
                    <a:lumMod val="75000"/>
                  </a:schemeClr>
                </a:solidFill>
                <a:effectLst/>
                <a:latin typeface="Helvetica" pitchFamily="2" charset="0"/>
              </a:rPr>
              <a:t>and </a:t>
            </a:r>
            <a:r>
              <a:rPr lang="el-GR" sz="1200" i="1" dirty="0">
                <a:solidFill>
                  <a:schemeClr val="accent1">
                    <a:lumMod val="75000"/>
                  </a:schemeClr>
                </a:solidFill>
                <a:effectLst/>
                <a:latin typeface="Helvetica" pitchFamily="2" charset="0"/>
              </a:rPr>
              <a:t>β2 = 0.9.</a:t>
            </a:r>
            <a:endParaRPr lang="en-US" sz="1200" i="1" dirty="0">
              <a:solidFill>
                <a:schemeClr val="accent1">
                  <a:lumMod val="75000"/>
                </a:schemeClr>
              </a:solidFill>
              <a:effectLst/>
              <a:latin typeface="Helvetica" pitchFamily="2" charset="0"/>
            </a:endParaRPr>
          </a:p>
          <a:p>
            <a:endParaRPr lang="el-GR" sz="1200" dirty="0">
              <a:solidFill>
                <a:schemeClr val="accent1">
                  <a:lumMod val="75000"/>
                </a:schemeClr>
              </a:solidFill>
              <a:effectLst/>
              <a:latin typeface="Helvetica" pitchFamily="2" charset="0"/>
            </a:endParaRPr>
          </a:p>
          <a:p>
            <a:r>
              <a:rPr lang="en-US" sz="1200" i="1" dirty="0">
                <a:solidFill>
                  <a:schemeClr val="accent1">
                    <a:lumMod val="75000"/>
                  </a:schemeClr>
                </a:solidFill>
                <a:effectLst/>
                <a:latin typeface="Helvetica" pitchFamily="2" charset="0"/>
              </a:rPr>
              <a:t>We add a batch normalization layer and a dropout layer after each convolutional layer to stabilize the training</a:t>
            </a:r>
            <a:endParaRPr lang="en-US" sz="1200" dirty="0">
              <a:solidFill>
                <a:schemeClr val="accent1">
                  <a:lumMod val="75000"/>
                </a:schemeClr>
              </a:solidFill>
              <a:effectLst/>
              <a:latin typeface="Helvetica" pitchFamily="2" charset="0"/>
            </a:endParaRPr>
          </a:p>
          <a:p>
            <a:r>
              <a:rPr lang="en-US" sz="1200" i="1" dirty="0">
                <a:solidFill>
                  <a:schemeClr val="accent1">
                    <a:lumMod val="75000"/>
                  </a:schemeClr>
                </a:solidFill>
                <a:effectLst/>
                <a:latin typeface="Helvetica" pitchFamily="2" charset="0"/>
              </a:rPr>
              <a:t>process and prevent overfitting. Training batch size is set as 64.</a:t>
            </a:r>
            <a:endParaRPr lang="en-US" sz="1200" dirty="0">
              <a:solidFill>
                <a:schemeClr val="accent1">
                  <a:lumMod val="75000"/>
                </a:schemeClr>
              </a:solidFill>
              <a:effectLst/>
              <a:latin typeface="Helvetica" pitchFamily="2" charset="0"/>
            </a:endParaRPr>
          </a:p>
        </p:txBody>
      </p:sp>
    </p:spTree>
    <p:extLst>
      <p:ext uri="{BB962C8B-B14F-4D97-AF65-F5344CB8AC3E}">
        <p14:creationId xmlns:p14="http://schemas.microsoft.com/office/powerpoint/2010/main" val="2670160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D8FC-AE0F-E32A-6BCC-905E7A75F663}"/>
              </a:ext>
            </a:extLst>
          </p:cNvPr>
          <p:cNvSpPr>
            <a:spLocks noGrp="1"/>
          </p:cNvSpPr>
          <p:nvPr>
            <p:ph type="title"/>
          </p:nvPr>
        </p:nvSpPr>
        <p:spPr/>
        <p:txBody>
          <a:bodyPr/>
          <a:lstStyle/>
          <a:p>
            <a:r>
              <a:rPr lang="en-US" dirty="0"/>
              <a:t>Quantitative Evaluation</a:t>
            </a:r>
          </a:p>
        </p:txBody>
      </p:sp>
      <p:sp>
        <p:nvSpPr>
          <p:cNvPr id="3" name="Footer Placeholder 2">
            <a:extLst>
              <a:ext uri="{FF2B5EF4-FFF2-40B4-BE49-F238E27FC236}">
                <a16:creationId xmlns:a16="http://schemas.microsoft.com/office/drawing/2014/main" id="{FC19E280-E6C6-7281-F42E-6B0A6CE1DDAB}"/>
              </a:ext>
            </a:extLst>
          </p:cNvPr>
          <p:cNvSpPr>
            <a:spLocks noGrp="1"/>
          </p:cNvSpPr>
          <p:nvPr>
            <p:ph type="ftr" sz="quarter" idx="3"/>
          </p:nvPr>
        </p:nvSpPr>
        <p:spPr>
          <a:xfrm>
            <a:off x="838200" y="6262324"/>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67C11-20DF-654D-A7FD-D310D00C0508}" type="slidenum">
              <a:rPr lang="en-US" smtClean="0">
                <a:solidFill>
                  <a:schemeClr val="bg1"/>
                </a:solidFill>
              </a:rPr>
              <a:pPr/>
              <a:t>23</a:t>
            </a:fld>
            <a:r>
              <a:rPr lang="en-US">
                <a:solidFill>
                  <a:schemeClr val="bg1"/>
                </a:solidFill>
              </a:rPr>
              <a:t>   | </a:t>
            </a:r>
            <a:r>
              <a:rPr lang="en-US" b="1">
                <a:solidFill>
                  <a:schemeClr val="bg1"/>
                </a:solidFill>
              </a:rPr>
              <a:t>Hirad Yazdankhah hyazdan@umd.edu</a:t>
            </a:r>
            <a:endParaRPr lang="en-US" dirty="0">
              <a:solidFill>
                <a:schemeClr val="bg1"/>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A93D4A20-359C-8906-4510-E4D1F5A6EC9D}"/>
              </a:ext>
            </a:extLst>
          </p:cNvPr>
          <p:cNvPicPr>
            <a:picLocks noChangeAspect="1"/>
          </p:cNvPicPr>
          <p:nvPr/>
        </p:nvPicPr>
        <p:blipFill>
          <a:blip r:embed="rId2"/>
          <a:stretch>
            <a:fillRect/>
          </a:stretch>
        </p:blipFill>
        <p:spPr>
          <a:xfrm>
            <a:off x="938500" y="1008061"/>
            <a:ext cx="4225558" cy="1483202"/>
          </a:xfrm>
          <a:prstGeom prst="rect">
            <a:avLst/>
          </a:prstGeom>
        </p:spPr>
      </p:pic>
      <p:pic>
        <p:nvPicPr>
          <p:cNvPr id="7" name="Picture 6" descr="Table&#10;&#10;Description automatically generated">
            <a:extLst>
              <a:ext uri="{FF2B5EF4-FFF2-40B4-BE49-F238E27FC236}">
                <a16:creationId xmlns:a16="http://schemas.microsoft.com/office/drawing/2014/main" id="{83AEBB2D-54BB-2669-47FE-B2FDAA9708D2}"/>
              </a:ext>
            </a:extLst>
          </p:cNvPr>
          <p:cNvPicPr>
            <a:picLocks noChangeAspect="1"/>
          </p:cNvPicPr>
          <p:nvPr/>
        </p:nvPicPr>
        <p:blipFill>
          <a:blip r:embed="rId3"/>
          <a:stretch>
            <a:fillRect/>
          </a:stretch>
        </p:blipFill>
        <p:spPr>
          <a:xfrm>
            <a:off x="938500" y="2841876"/>
            <a:ext cx="7211094" cy="2238275"/>
          </a:xfrm>
          <a:prstGeom prst="rect">
            <a:avLst/>
          </a:prstGeom>
        </p:spPr>
      </p:pic>
      <p:pic>
        <p:nvPicPr>
          <p:cNvPr id="9" name="Picture 8" descr="Chart, waterfall chart&#10;&#10;Description automatically generated">
            <a:extLst>
              <a:ext uri="{FF2B5EF4-FFF2-40B4-BE49-F238E27FC236}">
                <a16:creationId xmlns:a16="http://schemas.microsoft.com/office/drawing/2014/main" id="{71DE6B88-610A-51B3-E64C-0D6C981C4D91}"/>
              </a:ext>
            </a:extLst>
          </p:cNvPr>
          <p:cNvPicPr>
            <a:picLocks noChangeAspect="1"/>
          </p:cNvPicPr>
          <p:nvPr/>
        </p:nvPicPr>
        <p:blipFill>
          <a:blip r:embed="rId4"/>
          <a:stretch>
            <a:fillRect/>
          </a:stretch>
        </p:blipFill>
        <p:spPr>
          <a:xfrm>
            <a:off x="5830363" y="369047"/>
            <a:ext cx="2820258" cy="2419380"/>
          </a:xfrm>
          <a:prstGeom prst="rect">
            <a:avLst/>
          </a:prstGeom>
        </p:spPr>
      </p:pic>
      <p:sp>
        <p:nvSpPr>
          <p:cNvPr id="10" name="TextBox 9">
            <a:extLst>
              <a:ext uri="{FF2B5EF4-FFF2-40B4-BE49-F238E27FC236}">
                <a16:creationId xmlns:a16="http://schemas.microsoft.com/office/drawing/2014/main" id="{96B53730-BAD2-DE09-F2F5-31B7E076B958}"/>
              </a:ext>
            </a:extLst>
          </p:cNvPr>
          <p:cNvSpPr txBox="1"/>
          <p:nvPr/>
        </p:nvSpPr>
        <p:spPr>
          <a:xfrm>
            <a:off x="3607720" y="2564877"/>
            <a:ext cx="1856598" cy="276999"/>
          </a:xfrm>
          <a:prstGeom prst="rect">
            <a:avLst/>
          </a:prstGeom>
          <a:noFill/>
        </p:spPr>
        <p:txBody>
          <a:bodyPr wrap="none" rtlCol="0">
            <a:spAutoFit/>
          </a:bodyPr>
          <a:lstStyle/>
          <a:p>
            <a:r>
              <a:rPr lang="en-US" sz="1200" dirty="0">
                <a:solidFill>
                  <a:schemeClr val="bg1"/>
                </a:solidFill>
              </a:rPr>
              <a:t>PAPMAP2 Classification</a:t>
            </a:r>
          </a:p>
        </p:txBody>
      </p:sp>
    </p:spTree>
    <p:extLst>
      <p:ext uri="{BB962C8B-B14F-4D97-AF65-F5344CB8AC3E}">
        <p14:creationId xmlns:p14="http://schemas.microsoft.com/office/powerpoint/2010/main" val="117649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D8FC-AE0F-E32A-6BCC-905E7A75F663}"/>
              </a:ext>
            </a:extLst>
          </p:cNvPr>
          <p:cNvSpPr>
            <a:spLocks noGrp="1"/>
          </p:cNvSpPr>
          <p:nvPr>
            <p:ph type="title"/>
          </p:nvPr>
        </p:nvSpPr>
        <p:spPr>
          <a:xfrm>
            <a:off x="938500" y="445025"/>
            <a:ext cx="6916130" cy="941400"/>
          </a:xfrm>
        </p:spPr>
        <p:txBody>
          <a:bodyPr/>
          <a:lstStyle/>
          <a:p>
            <a:r>
              <a:rPr lang="en-US" dirty="0"/>
              <a:t>Time and Energy Efficiency</a:t>
            </a:r>
          </a:p>
        </p:txBody>
      </p:sp>
      <p:sp>
        <p:nvSpPr>
          <p:cNvPr id="3" name="Footer Placeholder 2">
            <a:extLst>
              <a:ext uri="{FF2B5EF4-FFF2-40B4-BE49-F238E27FC236}">
                <a16:creationId xmlns:a16="http://schemas.microsoft.com/office/drawing/2014/main" id="{FC19E280-E6C6-7281-F42E-6B0A6CE1DDAB}"/>
              </a:ext>
            </a:extLst>
          </p:cNvPr>
          <p:cNvSpPr>
            <a:spLocks noGrp="1"/>
          </p:cNvSpPr>
          <p:nvPr>
            <p:ph type="ftr" sz="quarter" idx="3"/>
          </p:nvPr>
        </p:nvSpPr>
        <p:spPr>
          <a:xfrm>
            <a:off x="838200" y="6262324"/>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67C11-20DF-654D-A7FD-D310D00C0508}" type="slidenum">
              <a:rPr lang="en-US" smtClean="0">
                <a:solidFill>
                  <a:schemeClr val="bg1"/>
                </a:solidFill>
              </a:rPr>
              <a:pPr/>
              <a:t>24</a:t>
            </a:fld>
            <a:r>
              <a:rPr lang="en-US">
                <a:solidFill>
                  <a:schemeClr val="bg1"/>
                </a:solidFill>
              </a:rPr>
              <a:t>   | </a:t>
            </a:r>
            <a:r>
              <a:rPr lang="en-US" b="1">
                <a:solidFill>
                  <a:schemeClr val="bg1"/>
                </a:solidFill>
              </a:rPr>
              <a:t>Hirad Yazdankhah hyazdan@umd.edu</a:t>
            </a:r>
            <a:endParaRPr lang="en-US" dirty="0">
              <a:solidFill>
                <a:schemeClr val="bg1"/>
              </a:solidFill>
            </a:endParaRPr>
          </a:p>
        </p:txBody>
      </p:sp>
      <p:pic>
        <p:nvPicPr>
          <p:cNvPr id="6" name="Picture 5" descr="Excel, bar chart&#10;&#10;Description automatically generated">
            <a:extLst>
              <a:ext uri="{FF2B5EF4-FFF2-40B4-BE49-F238E27FC236}">
                <a16:creationId xmlns:a16="http://schemas.microsoft.com/office/drawing/2014/main" id="{04AF57B9-4155-9901-96A3-7BA29051B92C}"/>
              </a:ext>
            </a:extLst>
          </p:cNvPr>
          <p:cNvPicPr>
            <a:picLocks noChangeAspect="1"/>
          </p:cNvPicPr>
          <p:nvPr/>
        </p:nvPicPr>
        <p:blipFill>
          <a:blip r:embed="rId2"/>
          <a:stretch>
            <a:fillRect/>
          </a:stretch>
        </p:blipFill>
        <p:spPr>
          <a:xfrm>
            <a:off x="838200" y="1086214"/>
            <a:ext cx="7772400" cy="3408891"/>
          </a:xfrm>
          <a:prstGeom prst="rect">
            <a:avLst/>
          </a:prstGeom>
        </p:spPr>
      </p:pic>
      <p:sp>
        <p:nvSpPr>
          <p:cNvPr id="7" name="TextBox 6">
            <a:extLst>
              <a:ext uri="{FF2B5EF4-FFF2-40B4-BE49-F238E27FC236}">
                <a16:creationId xmlns:a16="http://schemas.microsoft.com/office/drawing/2014/main" id="{F4E59A29-77DE-2317-D785-EF6E61E14459}"/>
              </a:ext>
            </a:extLst>
          </p:cNvPr>
          <p:cNvSpPr txBox="1"/>
          <p:nvPr/>
        </p:nvSpPr>
        <p:spPr>
          <a:xfrm>
            <a:off x="1188129" y="4651044"/>
            <a:ext cx="6215163" cy="307777"/>
          </a:xfrm>
          <a:prstGeom prst="rect">
            <a:avLst/>
          </a:prstGeom>
          <a:solidFill>
            <a:schemeClr val="bg2">
              <a:lumMod val="60000"/>
              <a:lumOff val="40000"/>
            </a:schemeClr>
          </a:solidFill>
        </p:spPr>
        <p:txBody>
          <a:bodyPr wrap="none" rtlCol="0">
            <a:spAutoFit/>
          </a:bodyPr>
          <a:lstStyle/>
          <a:p>
            <a:r>
              <a:rPr lang="en-US" dirty="0" err="1"/>
              <a:t>GlobalFusion</a:t>
            </a:r>
            <a:r>
              <a:rPr lang="en-US" dirty="0"/>
              <a:t> has higher time and energy efficiencies than </a:t>
            </a:r>
            <a:r>
              <a:rPr lang="en-US" dirty="0" err="1"/>
              <a:t>SADeepSense</a:t>
            </a:r>
            <a:endParaRPr lang="en-US" dirty="0"/>
          </a:p>
        </p:txBody>
      </p:sp>
      <p:sp>
        <p:nvSpPr>
          <p:cNvPr id="8" name="Rectangle 7">
            <a:extLst>
              <a:ext uri="{FF2B5EF4-FFF2-40B4-BE49-F238E27FC236}">
                <a16:creationId xmlns:a16="http://schemas.microsoft.com/office/drawing/2014/main" id="{3F8331B8-6DB1-8E30-2FB9-301FE8AC89F5}"/>
              </a:ext>
            </a:extLst>
          </p:cNvPr>
          <p:cNvSpPr/>
          <p:nvPr/>
        </p:nvSpPr>
        <p:spPr>
          <a:xfrm>
            <a:off x="838200" y="2655857"/>
            <a:ext cx="8305800" cy="11503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363557-2539-6B3D-4370-4570841A2E51}"/>
              </a:ext>
            </a:extLst>
          </p:cNvPr>
          <p:cNvSpPr/>
          <p:nvPr/>
        </p:nvSpPr>
        <p:spPr>
          <a:xfrm>
            <a:off x="791961" y="4148983"/>
            <a:ext cx="380347" cy="3461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715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3887845" y="2826297"/>
            <a:ext cx="5114705"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Conclusion</a:t>
            </a:r>
            <a:endParaRPr dirty="0"/>
          </a:p>
        </p:txBody>
      </p:sp>
    </p:spTree>
    <p:extLst>
      <p:ext uri="{BB962C8B-B14F-4D97-AF65-F5344CB8AC3E}">
        <p14:creationId xmlns:p14="http://schemas.microsoft.com/office/powerpoint/2010/main" val="521717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D8FC-AE0F-E32A-6BCC-905E7A75F663}"/>
              </a:ext>
            </a:extLst>
          </p:cNvPr>
          <p:cNvSpPr>
            <a:spLocks noGrp="1"/>
          </p:cNvSpPr>
          <p:nvPr>
            <p:ph type="title"/>
          </p:nvPr>
        </p:nvSpPr>
        <p:spPr/>
        <p:txBody>
          <a:bodyPr/>
          <a:lstStyle/>
          <a:p>
            <a:r>
              <a:rPr lang="en-US" dirty="0"/>
              <a:t>Conclusion</a:t>
            </a:r>
          </a:p>
        </p:txBody>
      </p:sp>
      <p:sp>
        <p:nvSpPr>
          <p:cNvPr id="3" name="Footer Placeholder 2">
            <a:extLst>
              <a:ext uri="{FF2B5EF4-FFF2-40B4-BE49-F238E27FC236}">
                <a16:creationId xmlns:a16="http://schemas.microsoft.com/office/drawing/2014/main" id="{FC19E280-E6C6-7281-F42E-6B0A6CE1DDAB}"/>
              </a:ext>
            </a:extLst>
          </p:cNvPr>
          <p:cNvSpPr>
            <a:spLocks noGrp="1"/>
          </p:cNvSpPr>
          <p:nvPr>
            <p:ph type="ftr" sz="quarter" idx="3"/>
          </p:nvPr>
        </p:nvSpPr>
        <p:spPr>
          <a:xfrm>
            <a:off x="838200" y="6262324"/>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67C11-20DF-654D-A7FD-D310D00C0508}" type="slidenum">
              <a:rPr lang="en-US" smtClean="0">
                <a:solidFill>
                  <a:schemeClr val="bg1"/>
                </a:solidFill>
              </a:rPr>
              <a:pPr/>
              <a:t>26</a:t>
            </a:fld>
            <a:r>
              <a:rPr lang="en-US">
                <a:solidFill>
                  <a:schemeClr val="bg1"/>
                </a:solidFill>
              </a:rPr>
              <a:t>   | </a:t>
            </a:r>
            <a:r>
              <a:rPr lang="en-US" b="1">
                <a:solidFill>
                  <a:schemeClr val="bg1"/>
                </a:solidFill>
              </a:rPr>
              <a:t>Hirad Yazdankhah hyazdan@umd.edu</a:t>
            </a:r>
            <a:endParaRPr lang="en-US" dirty="0">
              <a:solidFill>
                <a:schemeClr val="bg1"/>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B936186C-DFBC-AC12-64E7-15F68D8FC940}"/>
              </a:ext>
            </a:extLst>
          </p:cNvPr>
          <p:cNvPicPr>
            <a:picLocks noChangeAspect="1"/>
          </p:cNvPicPr>
          <p:nvPr/>
        </p:nvPicPr>
        <p:blipFill>
          <a:blip r:embed="rId2"/>
          <a:stretch>
            <a:fillRect/>
          </a:stretch>
        </p:blipFill>
        <p:spPr>
          <a:xfrm>
            <a:off x="999919" y="1300723"/>
            <a:ext cx="7772400" cy="3259605"/>
          </a:xfrm>
          <a:prstGeom prst="rect">
            <a:avLst/>
          </a:prstGeom>
        </p:spPr>
      </p:pic>
    </p:spTree>
    <p:extLst>
      <p:ext uri="{BB962C8B-B14F-4D97-AF65-F5344CB8AC3E}">
        <p14:creationId xmlns:p14="http://schemas.microsoft.com/office/powerpoint/2010/main" val="3406217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3887845" y="2826297"/>
            <a:ext cx="5114705"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The End !</a:t>
            </a:r>
            <a:endParaRPr dirty="0"/>
          </a:p>
        </p:txBody>
      </p:sp>
    </p:spTree>
    <p:extLst>
      <p:ext uri="{BB962C8B-B14F-4D97-AF65-F5344CB8AC3E}">
        <p14:creationId xmlns:p14="http://schemas.microsoft.com/office/powerpoint/2010/main" val="480658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8859-D283-E104-94AF-C90B219E9C3C}"/>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7D0B4AD-40B3-4E64-9998-5E3648357A17}"/>
              </a:ext>
            </a:extLst>
          </p:cNvPr>
          <p:cNvSpPr>
            <a:spLocks noGrp="1"/>
          </p:cNvSpPr>
          <p:nvPr>
            <p:ph type="body" idx="1"/>
          </p:nvPr>
        </p:nvSpPr>
        <p:spPr>
          <a:xfrm>
            <a:off x="938500" y="1659275"/>
            <a:ext cx="8105488" cy="2760900"/>
          </a:xfrm>
        </p:spPr>
        <p:txBody>
          <a:bodyPr/>
          <a:lstStyle/>
          <a:p>
            <a:pPr marL="482600" indent="-342900">
              <a:buFont typeface="+mj-lt"/>
              <a:buAutoNum type="arabicPeriod"/>
            </a:pPr>
            <a:r>
              <a:rPr lang="en-US" dirty="0">
                <a:hlinkClick r:id="rId2"/>
              </a:rPr>
              <a:t>https://medium.com/lansaar/what-is-sensor-fusion-cb596f7cf446</a:t>
            </a:r>
            <a:endParaRPr lang="en-US" dirty="0"/>
          </a:p>
          <a:p>
            <a:pPr marL="482600" indent="-342900">
              <a:buFont typeface="+mj-lt"/>
              <a:buAutoNum type="arabicPeriod"/>
            </a:pPr>
            <a:r>
              <a:rPr lang="en-US" dirty="0">
                <a:hlinkClick r:id="rId3"/>
              </a:rPr>
              <a:t>https://semiengineering.com/a-dsp-for-implementing-high-performance-sensor-fusion-on-an-embedded-budget/</a:t>
            </a:r>
            <a:endParaRPr lang="en-US" dirty="0"/>
          </a:p>
          <a:p>
            <a:pPr marL="482600" indent="-342900">
              <a:buFont typeface="+mj-lt"/>
              <a:buAutoNum type="arabicPeriod"/>
            </a:pPr>
            <a:r>
              <a:rPr lang="en-US" dirty="0">
                <a:hlinkClick r:id="rId4"/>
              </a:rPr>
              <a:t>https://www.kaggle.com/code/fahadmehfoooz/human-activity-recognition-with-neural-networks</a:t>
            </a:r>
            <a:endParaRPr lang="en-US" dirty="0"/>
          </a:p>
          <a:p>
            <a:pPr marL="482600" indent="-342900">
              <a:buFont typeface="+mj-lt"/>
              <a:buAutoNum type="arabicPeriod"/>
            </a:pPr>
            <a:r>
              <a:rPr lang="en-US" sz="1400" dirty="0">
                <a:solidFill>
                  <a:schemeClr val="bg1"/>
                </a:solidFill>
              </a:rPr>
              <a:t>https://</a:t>
            </a:r>
            <a:r>
              <a:rPr lang="en-US" sz="1400" dirty="0" err="1">
                <a:solidFill>
                  <a:schemeClr val="bg1"/>
                </a:solidFill>
              </a:rPr>
              <a:t>www.nature.com</a:t>
            </a:r>
            <a:r>
              <a:rPr lang="en-US" sz="1400" dirty="0">
                <a:solidFill>
                  <a:schemeClr val="bg1"/>
                </a:solidFill>
              </a:rPr>
              <a:t>/articles/s41467-020-19424-2/figures/1</a:t>
            </a:r>
          </a:p>
          <a:p>
            <a:pPr marL="482600" indent="-342900">
              <a:buFont typeface="+mj-lt"/>
              <a:buAutoNum type="arabicPeriod"/>
            </a:pPr>
            <a:endParaRPr lang="en-US" dirty="0"/>
          </a:p>
          <a:p>
            <a:pPr marL="482600" indent="-342900">
              <a:buFont typeface="+mj-lt"/>
              <a:buAutoNum type="arabicPeriod"/>
            </a:pPr>
            <a:endParaRPr lang="en-US" dirty="0"/>
          </a:p>
        </p:txBody>
      </p:sp>
    </p:spTree>
    <p:extLst>
      <p:ext uri="{BB962C8B-B14F-4D97-AF65-F5344CB8AC3E}">
        <p14:creationId xmlns:p14="http://schemas.microsoft.com/office/powerpoint/2010/main" val="1192645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68"/>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THANKS!</a:t>
            </a:r>
            <a:endParaRPr/>
          </a:p>
        </p:txBody>
      </p:sp>
      <p:cxnSp>
        <p:nvCxnSpPr>
          <p:cNvPr id="2161" name="Google Shape;2161;p68"/>
          <p:cNvCxnSpPr/>
          <p:nvPr/>
        </p:nvCxnSpPr>
        <p:spPr>
          <a:xfrm>
            <a:off x="1013400" y="148879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162" name="Google Shape;2162;p68"/>
          <p:cNvSpPr txBox="1"/>
          <p:nvPr/>
        </p:nvSpPr>
        <p:spPr>
          <a:xfrm>
            <a:off x="894900" y="4196425"/>
            <a:ext cx="3000000" cy="352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a:solidFill>
                  <a:schemeClr val="accent1"/>
                </a:solidFill>
                <a:latin typeface="Montserrat ExtraBold"/>
                <a:ea typeface="Montserrat ExtraBold"/>
                <a:cs typeface="Montserrat ExtraBold"/>
                <a:sym typeface="Montserrat ExtraBold"/>
              </a:rPr>
              <a:t>Please keep this slide for attribution.</a:t>
            </a:r>
            <a:endParaRPr sz="1100">
              <a:solidFill>
                <a:schemeClr val="accent1"/>
              </a:solidFill>
              <a:latin typeface="Montserrat ExtraBold"/>
              <a:ea typeface="Montserrat ExtraBold"/>
              <a:cs typeface="Montserrat ExtraBold"/>
              <a:sym typeface="Montserrat ExtraBold"/>
            </a:endParaRPr>
          </a:p>
        </p:txBody>
      </p:sp>
      <p:cxnSp>
        <p:nvCxnSpPr>
          <p:cNvPr id="2163" name="Google Shape;2163;p68"/>
          <p:cNvCxnSpPr/>
          <p:nvPr/>
        </p:nvCxnSpPr>
        <p:spPr>
          <a:xfrm>
            <a:off x="1013400" y="34580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60568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144050" y="2826297"/>
            <a:ext cx="48585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Problem </a:t>
            </a:r>
            <a:endParaRPr dirty="0"/>
          </a:p>
        </p:txBody>
      </p:sp>
      <p:sp>
        <p:nvSpPr>
          <p:cNvPr id="4" name="Subtitle 2">
            <a:extLst>
              <a:ext uri="{FF2B5EF4-FFF2-40B4-BE49-F238E27FC236}">
                <a16:creationId xmlns:a16="http://schemas.microsoft.com/office/drawing/2014/main" id="{0ED441E1-9263-0285-1CDA-154815325D8B}"/>
              </a:ext>
            </a:extLst>
          </p:cNvPr>
          <p:cNvSpPr>
            <a:spLocks noGrp="1"/>
          </p:cNvSpPr>
          <p:nvPr>
            <p:ph type="subTitle" idx="1"/>
          </p:nvPr>
        </p:nvSpPr>
        <p:spPr>
          <a:xfrm>
            <a:off x="4144050" y="3549850"/>
            <a:ext cx="4403602" cy="464700"/>
          </a:xfrm>
        </p:spPr>
        <p:txBody>
          <a:bodyPr/>
          <a:lstStyle/>
          <a:p>
            <a:r>
              <a:rPr lang="en-US" dirty="0"/>
              <a:t>How can we accurately identify &amp; classify  a system state using multiple sensors?</a:t>
            </a:r>
          </a:p>
        </p:txBody>
      </p:sp>
    </p:spTree>
    <p:extLst>
      <p:ext uri="{BB962C8B-B14F-4D97-AF65-F5344CB8AC3E}">
        <p14:creationId xmlns:p14="http://schemas.microsoft.com/office/powerpoint/2010/main" val="1381138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3887845" y="2826297"/>
            <a:ext cx="5114705"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Backup</a:t>
            </a:r>
            <a:endParaRPr dirty="0"/>
          </a:p>
        </p:txBody>
      </p:sp>
    </p:spTree>
    <p:extLst>
      <p:ext uri="{BB962C8B-B14F-4D97-AF65-F5344CB8AC3E}">
        <p14:creationId xmlns:p14="http://schemas.microsoft.com/office/powerpoint/2010/main" val="1535625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8593-DD38-FF9B-75AC-2B3647EA82E8}"/>
              </a:ext>
            </a:extLst>
          </p:cNvPr>
          <p:cNvSpPr>
            <a:spLocks noGrp="1"/>
          </p:cNvSpPr>
          <p:nvPr>
            <p:ph type="title"/>
          </p:nvPr>
        </p:nvSpPr>
        <p:spPr/>
        <p:txBody>
          <a:bodyPr/>
          <a:lstStyle/>
          <a:p>
            <a:r>
              <a:rPr lang="en-US" dirty="0"/>
              <a:t>Three Layer Convolutional Neural Network</a:t>
            </a:r>
          </a:p>
        </p:txBody>
      </p:sp>
      <p:pic>
        <p:nvPicPr>
          <p:cNvPr id="15362" name="Picture 2" descr="Convolutional Neural Networks">
            <a:extLst>
              <a:ext uri="{FF2B5EF4-FFF2-40B4-BE49-F238E27FC236}">
                <a16:creationId xmlns:a16="http://schemas.microsoft.com/office/drawing/2014/main" id="{511ECDBA-78B7-5537-D785-37B9CCC81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75" y="1386425"/>
            <a:ext cx="4327353" cy="34894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65D1F562-FF96-EF1E-F8EF-F4313042602E}"/>
              </a:ext>
            </a:extLst>
          </p:cNvPr>
          <p:cNvPicPr>
            <a:picLocks noChangeAspect="1"/>
          </p:cNvPicPr>
          <p:nvPr/>
        </p:nvPicPr>
        <p:blipFill>
          <a:blip r:embed="rId3"/>
          <a:stretch>
            <a:fillRect/>
          </a:stretch>
        </p:blipFill>
        <p:spPr>
          <a:xfrm>
            <a:off x="5117321" y="1375623"/>
            <a:ext cx="3500406" cy="3026822"/>
          </a:xfrm>
          <a:prstGeom prst="rect">
            <a:avLst/>
          </a:prstGeom>
        </p:spPr>
      </p:pic>
      <p:sp>
        <p:nvSpPr>
          <p:cNvPr id="5" name="TextBox 4">
            <a:extLst>
              <a:ext uri="{FF2B5EF4-FFF2-40B4-BE49-F238E27FC236}">
                <a16:creationId xmlns:a16="http://schemas.microsoft.com/office/drawing/2014/main" id="{8C6B8483-0182-C690-434F-50563D200E59}"/>
              </a:ext>
            </a:extLst>
          </p:cNvPr>
          <p:cNvSpPr txBox="1"/>
          <p:nvPr/>
        </p:nvSpPr>
        <p:spPr>
          <a:xfrm>
            <a:off x="5117320" y="4309153"/>
            <a:ext cx="3500406" cy="738664"/>
          </a:xfrm>
          <a:prstGeom prst="rect">
            <a:avLst/>
          </a:prstGeom>
          <a:solidFill>
            <a:schemeClr val="bg2">
              <a:lumMod val="60000"/>
              <a:lumOff val="40000"/>
            </a:schemeClr>
          </a:solidFill>
        </p:spPr>
        <p:txBody>
          <a:bodyPr wrap="square">
            <a:spAutoFit/>
          </a:bodyPr>
          <a:lstStyle/>
          <a:p>
            <a:r>
              <a:rPr lang="en-US" sz="1050" dirty="0"/>
              <a:t>IDEA: For a deep neural network, the features of lower layers are specific to the input but general to the classes, while the features of higher layers are general to the input but specific to the classes. </a:t>
            </a:r>
          </a:p>
        </p:txBody>
      </p:sp>
    </p:spTree>
    <p:extLst>
      <p:ext uri="{BB962C8B-B14F-4D97-AF65-F5344CB8AC3E}">
        <p14:creationId xmlns:p14="http://schemas.microsoft.com/office/powerpoint/2010/main" val="1488889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8593-DD38-FF9B-75AC-2B3647EA82E8}"/>
              </a:ext>
            </a:extLst>
          </p:cNvPr>
          <p:cNvSpPr>
            <a:spLocks noGrp="1"/>
          </p:cNvSpPr>
          <p:nvPr>
            <p:ph type="title"/>
          </p:nvPr>
        </p:nvSpPr>
        <p:spPr/>
        <p:txBody>
          <a:bodyPr/>
          <a:lstStyle/>
          <a:p>
            <a:r>
              <a:rPr lang="en-US" dirty="0"/>
              <a:t>Three Layer Convolutional Neural Network</a:t>
            </a:r>
          </a:p>
        </p:txBody>
      </p:sp>
      <p:pic>
        <p:nvPicPr>
          <p:cNvPr id="15362" name="Picture 2" descr="Convolutional Neural Networks">
            <a:extLst>
              <a:ext uri="{FF2B5EF4-FFF2-40B4-BE49-F238E27FC236}">
                <a16:creationId xmlns:a16="http://schemas.microsoft.com/office/drawing/2014/main" id="{511ECDBA-78B7-5537-D785-37B9CCC81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45" y="1201398"/>
            <a:ext cx="1545928" cy="12465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nvolutional Neural Networks">
            <a:extLst>
              <a:ext uri="{FF2B5EF4-FFF2-40B4-BE49-F238E27FC236}">
                <a16:creationId xmlns:a16="http://schemas.microsoft.com/office/drawing/2014/main" id="{7611514B-05D4-5DDF-61E7-524600D93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03" y="2536141"/>
            <a:ext cx="1545928" cy="1246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nvolutional Neural Networks">
            <a:extLst>
              <a:ext uri="{FF2B5EF4-FFF2-40B4-BE49-F238E27FC236}">
                <a16:creationId xmlns:a16="http://schemas.microsoft.com/office/drawing/2014/main" id="{91AEEDAF-92A3-F56C-8CE8-1A5456E5E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45" y="3870884"/>
            <a:ext cx="1545928" cy="1246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volutional Neural Networks">
            <a:extLst>
              <a:ext uri="{FF2B5EF4-FFF2-40B4-BE49-F238E27FC236}">
                <a16:creationId xmlns:a16="http://schemas.microsoft.com/office/drawing/2014/main" id="{360635EC-B494-A63C-29A3-0CE29AC83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933" y="2536141"/>
            <a:ext cx="1545928" cy="12465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nvolutional Neural Networks">
            <a:extLst>
              <a:ext uri="{FF2B5EF4-FFF2-40B4-BE49-F238E27FC236}">
                <a16:creationId xmlns:a16="http://schemas.microsoft.com/office/drawing/2014/main" id="{218B699F-3AC1-C6CC-DCA5-3DB1E917E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604" y="2510484"/>
            <a:ext cx="1545928" cy="12465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695E08-78AC-CD67-2DBF-FC3CE0F4F4C6}"/>
              </a:ext>
            </a:extLst>
          </p:cNvPr>
          <p:cNvSpPr txBox="1"/>
          <p:nvPr/>
        </p:nvSpPr>
        <p:spPr>
          <a:xfrm>
            <a:off x="2910949" y="4058893"/>
            <a:ext cx="4572000" cy="954107"/>
          </a:xfrm>
          <a:prstGeom prst="rect">
            <a:avLst/>
          </a:prstGeom>
          <a:solidFill>
            <a:schemeClr val="bg2">
              <a:lumMod val="60000"/>
              <a:lumOff val="40000"/>
            </a:schemeClr>
          </a:solidFill>
        </p:spPr>
        <p:txBody>
          <a:bodyPr wrap="square">
            <a:spAutoFit/>
          </a:bodyPr>
          <a:lstStyle/>
          <a:p>
            <a:r>
              <a:rPr lang="en-US" dirty="0"/>
              <a:t>Our insight is that we try to match the neural network node outputs (at certain layers) against inputs at earlier layers with the idea that inputs that are more correlated with outputs deserve more attention.</a:t>
            </a:r>
          </a:p>
        </p:txBody>
      </p:sp>
      <p:pic>
        <p:nvPicPr>
          <p:cNvPr id="11" name="Picture 10" descr="A picture containing text, toiletry, cosmetic&#10;&#10;Description automatically generated">
            <a:extLst>
              <a:ext uri="{FF2B5EF4-FFF2-40B4-BE49-F238E27FC236}">
                <a16:creationId xmlns:a16="http://schemas.microsoft.com/office/drawing/2014/main" id="{FE2AD732-44F6-299D-7D35-F6E66573D8AD}"/>
              </a:ext>
            </a:extLst>
          </p:cNvPr>
          <p:cNvPicPr>
            <a:picLocks noChangeAspect="1"/>
          </p:cNvPicPr>
          <p:nvPr/>
        </p:nvPicPr>
        <p:blipFill>
          <a:blip r:embed="rId3"/>
          <a:stretch>
            <a:fillRect/>
          </a:stretch>
        </p:blipFill>
        <p:spPr>
          <a:xfrm>
            <a:off x="4903886" y="445025"/>
            <a:ext cx="4042761" cy="1735041"/>
          </a:xfrm>
          <a:prstGeom prst="rect">
            <a:avLst/>
          </a:prstGeom>
        </p:spPr>
      </p:pic>
      <p:pic>
        <p:nvPicPr>
          <p:cNvPr id="12" name="Picture 11" descr="Diagram, schematic&#10;&#10;Description automatically generated">
            <a:extLst>
              <a:ext uri="{FF2B5EF4-FFF2-40B4-BE49-F238E27FC236}">
                <a16:creationId xmlns:a16="http://schemas.microsoft.com/office/drawing/2014/main" id="{EA79C5E3-0639-A685-E6F0-DC4B5C70F73F}"/>
              </a:ext>
            </a:extLst>
          </p:cNvPr>
          <p:cNvPicPr>
            <a:picLocks noChangeAspect="1"/>
          </p:cNvPicPr>
          <p:nvPr/>
        </p:nvPicPr>
        <p:blipFill>
          <a:blip r:embed="rId4"/>
          <a:stretch>
            <a:fillRect/>
          </a:stretch>
        </p:blipFill>
        <p:spPr>
          <a:xfrm rot="16200000">
            <a:off x="6790510" y="2794654"/>
            <a:ext cx="2965892" cy="1308325"/>
          </a:xfrm>
          <a:prstGeom prst="rect">
            <a:avLst/>
          </a:prstGeom>
        </p:spPr>
      </p:pic>
    </p:spTree>
    <p:extLst>
      <p:ext uri="{BB962C8B-B14F-4D97-AF65-F5344CB8AC3E}">
        <p14:creationId xmlns:p14="http://schemas.microsoft.com/office/powerpoint/2010/main" val="212513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5BD6-367A-255C-EF7E-BD912159D8D6}"/>
              </a:ext>
            </a:extLst>
          </p:cNvPr>
          <p:cNvSpPr>
            <a:spLocks noGrp="1"/>
          </p:cNvSpPr>
          <p:nvPr>
            <p:ph type="title"/>
          </p:nvPr>
        </p:nvSpPr>
        <p:spPr/>
        <p:txBody>
          <a:bodyPr/>
          <a:lstStyle/>
          <a:p>
            <a:r>
              <a:rPr lang="en-US" dirty="0"/>
              <a:t>RNN Short Term Memory</a:t>
            </a:r>
          </a:p>
        </p:txBody>
      </p:sp>
      <p:pic>
        <p:nvPicPr>
          <p:cNvPr id="5" name="Picture 4" descr="Diagram, schematic&#10;&#10;Description automatically generated">
            <a:extLst>
              <a:ext uri="{FF2B5EF4-FFF2-40B4-BE49-F238E27FC236}">
                <a16:creationId xmlns:a16="http://schemas.microsoft.com/office/drawing/2014/main" id="{0488DEC2-3C96-9B4C-83E6-1DB2701A8228}"/>
              </a:ext>
            </a:extLst>
          </p:cNvPr>
          <p:cNvPicPr>
            <a:picLocks noChangeAspect="1"/>
          </p:cNvPicPr>
          <p:nvPr/>
        </p:nvPicPr>
        <p:blipFill>
          <a:blip r:embed="rId2"/>
          <a:stretch>
            <a:fillRect/>
          </a:stretch>
        </p:blipFill>
        <p:spPr>
          <a:xfrm>
            <a:off x="5691809" y="3835237"/>
            <a:ext cx="1928191" cy="1139540"/>
          </a:xfrm>
          <a:prstGeom prst="rect">
            <a:avLst/>
          </a:prstGeom>
        </p:spPr>
      </p:pic>
      <p:pic>
        <p:nvPicPr>
          <p:cNvPr id="7" name="Picture 6" descr="A picture containing text, clock&#10;&#10;Description automatically generated">
            <a:extLst>
              <a:ext uri="{FF2B5EF4-FFF2-40B4-BE49-F238E27FC236}">
                <a16:creationId xmlns:a16="http://schemas.microsoft.com/office/drawing/2014/main" id="{31ADF383-D737-40C8-4492-BF8DED653E5C}"/>
              </a:ext>
            </a:extLst>
          </p:cNvPr>
          <p:cNvPicPr>
            <a:picLocks noChangeAspect="1"/>
          </p:cNvPicPr>
          <p:nvPr/>
        </p:nvPicPr>
        <p:blipFill>
          <a:blip r:embed="rId3"/>
          <a:stretch>
            <a:fillRect/>
          </a:stretch>
        </p:blipFill>
        <p:spPr>
          <a:xfrm>
            <a:off x="4485861" y="1724355"/>
            <a:ext cx="4214191" cy="2021341"/>
          </a:xfrm>
          <a:prstGeom prst="rect">
            <a:avLst/>
          </a:prstGeom>
        </p:spPr>
      </p:pic>
      <p:sp>
        <p:nvSpPr>
          <p:cNvPr id="9" name="TextBox 8">
            <a:extLst>
              <a:ext uri="{FF2B5EF4-FFF2-40B4-BE49-F238E27FC236}">
                <a16:creationId xmlns:a16="http://schemas.microsoft.com/office/drawing/2014/main" id="{37CE406E-4289-8174-A5CF-EB8FFE6DBDC0}"/>
              </a:ext>
            </a:extLst>
          </p:cNvPr>
          <p:cNvSpPr txBox="1"/>
          <p:nvPr/>
        </p:nvSpPr>
        <p:spPr>
          <a:xfrm>
            <a:off x="967150" y="4244129"/>
            <a:ext cx="4572000" cy="523220"/>
          </a:xfrm>
          <a:prstGeom prst="rect">
            <a:avLst/>
          </a:prstGeom>
          <a:noFill/>
        </p:spPr>
        <p:txBody>
          <a:bodyPr wrap="square">
            <a:spAutoFit/>
          </a:bodyPr>
          <a:lstStyle/>
          <a:p>
            <a:r>
              <a:rPr lang="en-US" dirty="0">
                <a:solidFill>
                  <a:schemeClr val="accent1">
                    <a:lumMod val="75000"/>
                  </a:schemeClr>
                </a:solidFill>
              </a:rPr>
              <a:t>https://</a:t>
            </a:r>
            <a:r>
              <a:rPr lang="en-US" dirty="0" err="1">
                <a:solidFill>
                  <a:schemeClr val="accent1">
                    <a:lumMod val="75000"/>
                  </a:schemeClr>
                </a:solidFill>
              </a:rPr>
              <a:t>towardsdatascience.com</a:t>
            </a:r>
            <a:r>
              <a:rPr lang="en-US" dirty="0">
                <a:solidFill>
                  <a:schemeClr val="accent1">
                    <a:lumMod val="75000"/>
                  </a:schemeClr>
                </a:solidFill>
              </a:rPr>
              <a:t>/illustrated-guide-to-recurrent-neural-networks-79e5eb8049c9</a:t>
            </a:r>
          </a:p>
        </p:txBody>
      </p:sp>
      <p:pic>
        <p:nvPicPr>
          <p:cNvPr id="11" name="Picture 10" descr="A picture containing diagram&#10;&#10;Description automatically generated">
            <a:extLst>
              <a:ext uri="{FF2B5EF4-FFF2-40B4-BE49-F238E27FC236}">
                <a16:creationId xmlns:a16="http://schemas.microsoft.com/office/drawing/2014/main" id="{97C7B4ED-197D-5EF5-BD44-885768D33EAD}"/>
              </a:ext>
            </a:extLst>
          </p:cNvPr>
          <p:cNvPicPr>
            <a:picLocks noChangeAspect="1"/>
          </p:cNvPicPr>
          <p:nvPr/>
        </p:nvPicPr>
        <p:blipFill>
          <a:blip r:embed="rId4"/>
          <a:stretch>
            <a:fillRect/>
          </a:stretch>
        </p:blipFill>
        <p:spPr>
          <a:xfrm flipH="1">
            <a:off x="225011" y="1723831"/>
            <a:ext cx="3995807" cy="2008781"/>
          </a:xfrm>
          <a:prstGeom prst="rect">
            <a:avLst/>
          </a:prstGeom>
        </p:spPr>
      </p:pic>
      <p:sp>
        <p:nvSpPr>
          <p:cNvPr id="12" name="TextBox 11">
            <a:extLst>
              <a:ext uri="{FF2B5EF4-FFF2-40B4-BE49-F238E27FC236}">
                <a16:creationId xmlns:a16="http://schemas.microsoft.com/office/drawing/2014/main" id="{988DEADF-B5BB-1D9A-031D-3A1A7B5D7876}"/>
              </a:ext>
            </a:extLst>
          </p:cNvPr>
          <p:cNvSpPr txBox="1"/>
          <p:nvPr/>
        </p:nvSpPr>
        <p:spPr>
          <a:xfrm>
            <a:off x="3699965" y="1168189"/>
            <a:ext cx="5049780" cy="307777"/>
          </a:xfrm>
          <a:prstGeom prst="rect">
            <a:avLst/>
          </a:prstGeom>
          <a:solidFill>
            <a:schemeClr val="tx1">
              <a:lumMod val="50000"/>
              <a:lumOff val="50000"/>
            </a:schemeClr>
          </a:solidFill>
        </p:spPr>
        <p:txBody>
          <a:bodyPr wrap="none" rtlCol="0">
            <a:spAutoFit/>
          </a:bodyPr>
          <a:lstStyle/>
          <a:p>
            <a:r>
              <a:rPr lang="en-US" dirty="0"/>
              <a:t>Lets say we want to classify user intention from inputted text  </a:t>
            </a:r>
          </a:p>
        </p:txBody>
      </p:sp>
    </p:spTree>
    <p:extLst>
      <p:ext uri="{BB962C8B-B14F-4D97-AF65-F5344CB8AC3E}">
        <p14:creationId xmlns:p14="http://schemas.microsoft.com/office/powerpoint/2010/main" val="697430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E9CA-D6CB-E530-7672-C501C9A50C9B}"/>
              </a:ext>
            </a:extLst>
          </p:cNvPr>
          <p:cNvSpPr>
            <a:spLocks noGrp="1"/>
          </p:cNvSpPr>
          <p:nvPr>
            <p:ph type="title"/>
          </p:nvPr>
        </p:nvSpPr>
        <p:spPr/>
        <p:txBody>
          <a:bodyPr/>
          <a:lstStyle/>
          <a:p>
            <a:r>
              <a:rPr lang="en-US" dirty="0"/>
              <a:t>Convolution</a:t>
            </a:r>
          </a:p>
        </p:txBody>
      </p:sp>
      <p:pic>
        <p:nvPicPr>
          <p:cNvPr id="21506" name="Picture 2">
            <a:extLst>
              <a:ext uri="{FF2B5EF4-FFF2-40B4-BE49-F238E27FC236}">
                <a16:creationId xmlns:a16="http://schemas.microsoft.com/office/drawing/2014/main" id="{70B4AB84-AE02-8244-6653-D00C3FFF5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864776"/>
            <a:ext cx="6032500" cy="18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29462" y="352254"/>
            <a:ext cx="5719475"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Perception Challenge : </a:t>
            </a:r>
            <a:br>
              <a:rPr lang="en" dirty="0"/>
            </a:br>
            <a:r>
              <a:rPr lang="en" dirty="0"/>
              <a:t>Multi-Sensor Fusion</a:t>
            </a:r>
            <a:endParaRPr dirty="0">
              <a:solidFill>
                <a:schemeClr val="accent1"/>
              </a:solidFill>
            </a:endParaRPr>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descr="Diagram&#10;&#10;Description automatically generated with medium confidence">
            <a:extLst>
              <a:ext uri="{FF2B5EF4-FFF2-40B4-BE49-F238E27FC236}">
                <a16:creationId xmlns:a16="http://schemas.microsoft.com/office/drawing/2014/main" id="{3AA58883-DC70-43A9-597D-CE2039CD8BE4}"/>
              </a:ext>
            </a:extLst>
          </p:cNvPr>
          <p:cNvPicPr>
            <a:picLocks noChangeAspect="1"/>
          </p:cNvPicPr>
          <p:nvPr/>
        </p:nvPicPr>
        <p:blipFill>
          <a:blip r:embed="rId3"/>
          <a:stretch>
            <a:fillRect/>
          </a:stretch>
        </p:blipFill>
        <p:spPr>
          <a:xfrm>
            <a:off x="322153" y="1214713"/>
            <a:ext cx="6190003" cy="3435811"/>
          </a:xfrm>
          <a:prstGeom prst="rect">
            <a:avLst/>
          </a:prstGeom>
        </p:spPr>
      </p:pic>
      <p:sp>
        <p:nvSpPr>
          <p:cNvPr id="6" name="TextBox 5">
            <a:extLst>
              <a:ext uri="{FF2B5EF4-FFF2-40B4-BE49-F238E27FC236}">
                <a16:creationId xmlns:a16="http://schemas.microsoft.com/office/drawing/2014/main" id="{7F2DF109-1C67-2ADF-B94A-48BE941AAC42}"/>
              </a:ext>
            </a:extLst>
          </p:cNvPr>
          <p:cNvSpPr txBox="1"/>
          <p:nvPr/>
        </p:nvSpPr>
        <p:spPr>
          <a:xfrm>
            <a:off x="6494715" y="4867025"/>
            <a:ext cx="3134271" cy="215444"/>
          </a:xfrm>
          <a:prstGeom prst="rect">
            <a:avLst/>
          </a:prstGeom>
          <a:noFill/>
        </p:spPr>
        <p:txBody>
          <a:bodyPr wrap="square">
            <a:spAutoFit/>
          </a:bodyPr>
          <a:lstStyle/>
          <a:p>
            <a:r>
              <a:rPr lang="en-US" sz="800" dirty="0">
                <a:solidFill>
                  <a:schemeClr val="bg1"/>
                </a:solidFill>
              </a:rPr>
              <a:t>https://</a:t>
            </a:r>
            <a:r>
              <a:rPr lang="en-US" sz="800" dirty="0" err="1">
                <a:solidFill>
                  <a:schemeClr val="bg1"/>
                </a:solidFill>
              </a:rPr>
              <a:t>www.youtube.com</a:t>
            </a:r>
            <a:r>
              <a:rPr lang="en-US" sz="800" dirty="0">
                <a:solidFill>
                  <a:schemeClr val="bg1"/>
                </a:solidFill>
              </a:rPr>
              <a:t>/</a:t>
            </a:r>
            <a:r>
              <a:rPr lang="en-US" sz="800" dirty="0" err="1">
                <a:solidFill>
                  <a:schemeClr val="bg1"/>
                </a:solidFill>
              </a:rPr>
              <a:t>watch?v</a:t>
            </a:r>
            <a:r>
              <a:rPr lang="en-US" sz="800" dirty="0">
                <a:solidFill>
                  <a:schemeClr val="bg1"/>
                </a:solidFill>
              </a:rPr>
              <a:t>=6qV3YjFppuc</a:t>
            </a:r>
          </a:p>
        </p:txBody>
      </p:sp>
      <p:pic>
        <p:nvPicPr>
          <p:cNvPr id="2" name="Picture 4" descr="Five senses in the human head | The Siemens Stiftung Media Portal">
            <a:extLst>
              <a:ext uri="{FF2B5EF4-FFF2-40B4-BE49-F238E27FC236}">
                <a16:creationId xmlns:a16="http://schemas.microsoft.com/office/drawing/2014/main" id="{B860E0E6-19E7-6F35-6A63-8439003FF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301" y="1770569"/>
            <a:ext cx="2776862" cy="207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49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576564" y="367346"/>
            <a:ext cx="7990872"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 Case : Human Activity Detection</a:t>
            </a:r>
            <a:br>
              <a:rPr lang="en" dirty="0"/>
            </a:br>
            <a:r>
              <a:rPr lang="en" sz="1800" dirty="0">
                <a:latin typeface="Montserrat"/>
                <a:sym typeface="Montserrat"/>
              </a:rPr>
              <a:t>Approach : Using Sensor Fusion &amp; Attention Focus Mechanism  </a:t>
            </a:r>
            <a:endParaRPr sz="1400" dirty="0">
              <a:latin typeface="Montserrat"/>
              <a:sym typeface="Montserrat"/>
            </a:endParaRPr>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pSp>
        <p:nvGrpSpPr>
          <p:cNvPr id="20" name="Group 19">
            <a:extLst>
              <a:ext uri="{FF2B5EF4-FFF2-40B4-BE49-F238E27FC236}">
                <a16:creationId xmlns:a16="http://schemas.microsoft.com/office/drawing/2014/main" id="{4ECA14FE-B849-B36D-1743-1B222FC0E99E}"/>
              </a:ext>
            </a:extLst>
          </p:cNvPr>
          <p:cNvGrpSpPr/>
          <p:nvPr/>
        </p:nvGrpSpPr>
        <p:grpSpPr>
          <a:xfrm>
            <a:off x="2328759" y="3046938"/>
            <a:ext cx="4874976" cy="1618973"/>
            <a:chOff x="2407700" y="3040360"/>
            <a:chExt cx="4874976" cy="1618973"/>
          </a:xfrm>
        </p:grpSpPr>
        <p:pic>
          <p:nvPicPr>
            <p:cNvPr id="4" name="Picture 3" descr="Diagram&#10;&#10;Description automatically generated">
              <a:extLst>
                <a:ext uri="{FF2B5EF4-FFF2-40B4-BE49-F238E27FC236}">
                  <a16:creationId xmlns:a16="http://schemas.microsoft.com/office/drawing/2014/main" id="{00FD9EA2-E836-007A-863C-01B10936D3CB}"/>
                </a:ext>
              </a:extLst>
            </p:cNvPr>
            <p:cNvPicPr>
              <a:picLocks noChangeAspect="1"/>
            </p:cNvPicPr>
            <p:nvPr/>
          </p:nvPicPr>
          <p:blipFill>
            <a:blip r:embed="rId3"/>
            <a:stretch>
              <a:fillRect/>
            </a:stretch>
          </p:blipFill>
          <p:spPr>
            <a:xfrm>
              <a:off x="2407700" y="3040360"/>
              <a:ext cx="4874976" cy="1618973"/>
            </a:xfrm>
            <a:prstGeom prst="rect">
              <a:avLst/>
            </a:prstGeom>
          </p:spPr>
        </p:pic>
        <p:sp>
          <p:nvSpPr>
            <p:cNvPr id="7" name="Oval 6">
              <a:extLst>
                <a:ext uri="{FF2B5EF4-FFF2-40B4-BE49-F238E27FC236}">
                  <a16:creationId xmlns:a16="http://schemas.microsoft.com/office/drawing/2014/main" id="{9E3D9400-F0A0-5E84-D22E-E687A34CFE28}"/>
                </a:ext>
              </a:extLst>
            </p:cNvPr>
            <p:cNvSpPr/>
            <p:nvPr/>
          </p:nvSpPr>
          <p:spPr>
            <a:xfrm>
              <a:off x="4236500" y="3933894"/>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6DF831-2420-E89B-B550-8E855539D238}"/>
                </a:ext>
              </a:extLst>
            </p:cNvPr>
            <p:cNvSpPr/>
            <p:nvPr/>
          </p:nvSpPr>
          <p:spPr>
            <a:xfrm>
              <a:off x="4408634" y="3915256"/>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3FF457-AA74-1DE8-966F-466AC8D234A8}"/>
                </a:ext>
              </a:extLst>
            </p:cNvPr>
            <p:cNvSpPr/>
            <p:nvPr/>
          </p:nvSpPr>
          <p:spPr>
            <a:xfrm>
              <a:off x="5100464" y="3986521"/>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E92B82-358C-77C4-E94C-99B8A316E01C}"/>
                </a:ext>
              </a:extLst>
            </p:cNvPr>
            <p:cNvSpPr/>
            <p:nvPr/>
          </p:nvSpPr>
          <p:spPr>
            <a:xfrm>
              <a:off x="5397589" y="3890038"/>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4FF868-3314-17A5-A060-21BE7A887368}"/>
                </a:ext>
              </a:extLst>
            </p:cNvPr>
            <p:cNvSpPr/>
            <p:nvPr/>
          </p:nvSpPr>
          <p:spPr>
            <a:xfrm>
              <a:off x="5047836" y="3621419"/>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1D4035-A22B-7874-2CFB-981FFF92962C}"/>
                </a:ext>
              </a:extLst>
            </p:cNvPr>
            <p:cNvSpPr/>
            <p:nvPr/>
          </p:nvSpPr>
          <p:spPr>
            <a:xfrm>
              <a:off x="5371275" y="3665274"/>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F28FBC-714F-7B78-D226-432EEB651350}"/>
                </a:ext>
              </a:extLst>
            </p:cNvPr>
            <p:cNvSpPr/>
            <p:nvPr/>
          </p:nvSpPr>
          <p:spPr>
            <a:xfrm>
              <a:off x="3715709" y="3907580"/>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4640C7-9BFA-FC28-23FB-788AA6E4115F}"/>
                </a:ext>
              </a:extLst>
            </p:cNvPr>
            <p:cNvSpPr/>
            <p:nvPr/>
          </p:nvSpPr>
          <p:spPr>
            <a:xfrm>
              <a:off x="3570435" y="3891134"/>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764267-85F0-EBA0-028D-74802E134028}"/>
                </a:ext>
              </a:extLst>
            </p:cNvPr>
            <p:cNvSpPr/>
            <p:nvPr/>
          </p:nvSpPr>
          <p:spPr>
            <a:xfrm>
              <a:off x="3742023" y="3568792"/>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4FDD-457A-2B40-B7F1-C79C117E87F2}"/>
                </a:ext>
              </a:extLst>
            </p:cNvPr>
            <p:cNvSpPr/>
            <p:nvPr/>
          </p:nvSpPr>
          <p:spPr>
            <a:xfrm>
              <a:off x="3517807" y="3595105"/>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B4A7A9-B740-028B-EBFE-16967892974F}"/>
                </a:ext>
              </a:extLst>
            </p:cNvPr>
            <p:cNvSpPr/>
            <p:nvPr/>
          </p:nvSpPr>
          <p:spPr>
            <a:xfrm>
              <a:off x="4282822" y="3658696"/>
              <a:ext cx="52628" cy="526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D9BC9DF-49C0-F0A9-9EB0-00BB61CC9C4A}"/>
              </a:ext>
            </a:extLst>
          </p:cNvPr>
          <p:cNvSpPr txBox="1"/>
          <p:nvPr/>
        </p:nvSpPr>
        <p:spPr>
          <a:xfrm>
            <a:off x="2023047" y="1456058"/>
            <a:ext cx="5354832" cy="1569660"/>
          </a:xfrm>
          <a:prstGeom prst="rect">
            <a:avLst/>
          </a:prstGeom>
          <a:solidFill>
            <a:schemeClr val="tx1">
              <a:lumMod val="90000"/>
              <a:lumOff val="10000"/>
            </a:schemeClr>
          </a:solidFill>
        </p:spPr>
        <p:txBody>
          <a:bodyPr wrap="square">
            <a:spAutoFit/>
          </a:bodyPr>
          <a:lstStyle/>
          <a:p>
            <a:pPr algn="ctr"/>
            <a:r>
              <a:rPr lang="en-US" sz="1200" dirty="0">
                <a:solidFill>
                  <a:schemeClr val="bg1"/>
                </a:solidFill>
                <a:effectLst/>
                <a:latin typeface="Helvetica" pitchFamily="2" charset="0"/>
              </a:rPr>
              <a:t>Key Question:</a:t>
            </a:r>
          </a:p>
          <a:p>
            <a:pPr algn="ctr"/>
            <a:r>
              <a:rPr lang="en-US" sz="1200" dirty="0">
                <a:solidFill>
                  <a:schemeClr val="bg1"/>
                </a:solidFill>
                <a:latin typeface="Helvetica" pitchFamily="2" charset="0"/>
              </a:rPr>
              <a:t>How to </a:t>
            </a:r>
            <a:r>
              <a:rPr lang="en-US" sz="1200" dirty="0">
                <a:solidFill>
                  <a:schemeClr val="accent6">
                    <a:lumMod val="25000"/>
                    <a:lumOff val="75000"/>
                  </a:schemeClr>
                </a:solidFill>
                <a:latin typeface="Helvetica" pitchFamily="2" charset="0"/>
              </a:rPr>
              <a:t>effectively </a:t>
            </a:r>
            <a:r>
              <a:rPr lang="en-US" sz="1200" dirty="0">
                <a:solidFill>
                  <a:schemeClr val="bg1"/>
                </a:solidFill>
                <a:latin typeface="Helvetica" pitchFamily="2" charset="0"/>
              </a:rPr>
              <a:t>and </a:t>
            </a:r>
            <a:r>
              <a:rPr lang="en-US" sz="1200" dirty="0">
                <a:solidFill>
                  <a:schemeClr val="accent6">
                    <a:lumMod val="25000"/>
                    <a:lumOff val="75000"/>
                  </a:schemeClr>
                </a:solidFill>
                <a:latin typeface="Helvetica" pitchFamily="2" charset="0"/>
              </a:rPr>
              <a:t>efficiently </a:t>
            </a:r>
            <a:r>
              <a:rPr lang="en-US" sz="1200" dirty="0">
                <a:solidFill>
                  <a:schemeClr val="bg1"/>
                </a:solidFill>
                <a:latin typeface="Helvetica" pitchFamily="2" charset="0"/>
              </a:rPr>
              <a:t>perform</a:t>
            </a:r>
          </a:p>
          <a:p>
            <a:pPr algn="ctr"/>
            <a:r>
              <a:rPr lang="en-US" sz="1200" dirty="0">
                <a:solidFill>
                  <a:schemeClr val="bg1"/>
                </a:solidFill>
                <a:latin typeface="Helvetica" pitchFamily="2" charset="0"/>
              </a:rPr>
              <a:t>Multi-sensor information fusion with neural network </a:t>
            </a:r>
            <a:r>
              <a:rPr lang="en-US" sz="1200" i="1" dirty="0">
                <a:solidFill>
                  <a:schemeClr val="bg1"/>
                </a:solidFill>
                <a:effectLst/>
                <a:latin typeface="Helvetica" pitchFamily="2" charset="0"/>
              </a:rPr>
              <a:t>algorithms </a:t>
            </a:r>
          </a:p>
          <a:p>
            <a:pPr algn="ctr"/>
            <a:r>
              <a:rPr lang="en-US" sz="1200" i="1" dirty="0">
                <a:solidFill>
                  <a:schemeClr val="bg1"/>
                </a:solidFill>
                <a:effectLst/>
                <a:latin typeface="Helvetica" pitchFamily="2" charset="0"/>
              </a:rPr>
              <a:t>and automatically</a:t>
            </a:r>
            <a:r>
              <a:rPr lang="en-US" sz="1200" dirty="0">
                <a:solidFill>
                  <a:schemeClr val="bg1"/>
                </a:solidFill>
                <a:latin typeface="Helvetica" pitchFamily="2" charset="0"/>
              </a:rPr>
              <a:t> </a:t>
            </a:r>
            <a:r>
              <a:rPr lang="en-US" sz="1200" i="1" dirty="0">
                <a:solidFill>
                  <a:schemeClr val="bg1"/>
                </a:solidFill>
                <a:effectLst/>
                <a:latin typeface="Helvetica" pitchFamily="2" charset="0"/>
              </a:rPr>
              <a:t>decide, </a:t>
            </a:r>
          </a:p>
          <a:p>
            <a:pPr algn="ctr"/>
            <a:r>
              <a:rPr lang="en-US" sz="1200" i="1" dirty="0">
                <a:solidFill>
                  <a:schemeClr val="bg1"/>
                </a:solidFill>
                <a:effectLst/>
                <a:latin typeface="Helvetica" pitchFamily="2" charset="0"/>
              </a:rPr>
              <a:t>where to pay attention to detect a given class</a:t>
            </a:r>
            <a:r>
              <a:rPr lang="en-US" sz="1200" dirty="0">
                <a:solidFill>
                  <a:schemeClr val="bg1"/>
                </a:solidFill>
                <a:latin typeface="Helvetica" pitchFamily="2" charset="0"/>
              </a:rPr>
              <a:t> </a:t>
            </a:r>
            <a:r>
              <a:rPr lang="en-US" sz="1200" i="1" dirty="0">
                <a:solidFill>
                  <a:schemeClr val="bg1"/>
                </a:solidFill>
                <a:effectLst/>
                <a:latin typeface="Helvetica" pitchFamily="2" charset="0"/>
              </a:rPr>
              <a:t>of system activity? </a:t>
            </a:r>
            <a:endParaRPr lang="en-US" sz="1200" dirty="0">
              <a:solidFill>
                <a:schemeClr val="bg1"/>
              </a:solidFill>
              <a:latin typeface="Helvetica" pitchFamily="2" charset="0"/>
            </a:endParaRPr>
          </a:p>
          <a:p>
            <a:pPr algn="ctr"/>
            <a:endParaRPr lang="en-US" sz="1200" dirty="0">
              <a:solidFill>
                <a:schemeClr val="bg1"/>
              </a:solidFill>
              <a:latin typeface="Helvetica" pitchFamily="2" charset="0"/>
            </a:endParaRPr>
          </a:p>
          <a:p>
            <a:pPr algn="ctr"/>
            <a:r>
              <a:rPr lang="en-US" sz="1200" dirty="0">
                <a:solidFill>
                  <a:schemeClr val="bg1"/>
                </a:solidFill>
                <a:latin typeface="Helvetica" pitchFamily="2" charset="0"/>
              </a:rPr>
              <a:t> Our Answer : </a:t>
            </a:r>
            <a:r>
              <a:rPr lang="en-US" sz="1200" dirty="0">
                <a:solidFill>
                  <a:schemeClr val="tx2">
                    <a:lumMod val="75000"/>
                  </a:schemeClr>
                </a:solidFill>
                <a:latin typeface="Helvetica" pitchFamily="2" charset="0"/>
              </a:rPr>
              <a:t>Global Fusion </a:t>
            </a:r>
            <a:endParaRPr lang="en-US" sz="1200" dirty="0">
              <a:solidFill>
                <a:schemeClr val="tx2">
                  <a:lumMod val="75000"/>
                </a:schemeClr>
              </a:solidFill>
              <a:effectLst/>
              <a:latin typeface="Helvetica" pitchFamily="2" charset="0"/>
            </a:endParaRPr>
          </a:p>
          <a:p>
            <a:pPr algn="ctr"/>
            <a:endParaRPr lang="en-US" sz="1200" dirty="0">
              <a:solidFill>
                <a:schemeClr val="bg1"/>
              </a:solidFill>
              <a:effectLst/>
              <a:latin typeface="Helvetica" pitchFamily="2" charset="0"/>
            </a:endParaRPr>
          </a:p>
        </p:txBody>
      </p:sp>
    </p:spTree>
    <p:extLst>
      <p:ext uri="{BB962C8B-B14F-4D97-AF65-F5344CB8AC3E}">
        <p14:creationId xmlns:p14="http://schemas.microsoft.com/office/powerpoint/2010/main" val="38886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writing implement, pencil&#10;&#10;Description automatically generated">
            <a:extLst>
              <a:ext uri="{FF2B5EF4-FFF2-40B4-BE49-F238E27FC236}">
                <a16:creationId xmlns:a16="http://schemas.microsoft.com/office/drawing/2014/main" id="{EF955583-DC9A-D85E-316B-F71DD5DFF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02800"/>
            <a:ext cx="4315442" cy="4337900"/>
          </a:xfrm>
          <a:prstGeom prst="rect">
            <a:avLst/>
          </a:prstGeom>
        </p:spPr>
      </p:pic>
      <p:pic>
        <p:nvPicPr>
          <p:cNvPr id="5" name="Picture 4" descr="Chart, line chart&#10;&#10;Description automatically generated">
            <a:extLst>
              <a:ext uri="{FF2B5EF4-FFF2-40B4-BE49-F238E27FC236}">
                <a16:creationId xmlns:a16="http://schemas.microsoft.com/office/drawing/2014/main" id="{7D9BCACE-3439-B785-B017-0F6E47CE9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58" y="1560610"/>
            <a:ext cx="4069009" cy="2163014"/>
          </a:xfrm>
          <a:prstGeom prst="rect">
            <a:avLst/>
          </a:prstGeom>
        </p:spPr>
      </p:pic>
      <p:sp>
        <p:nvSpPr>
          <p:cNvPr id="7" name="Google Shape;214;p44">
            <a:extLst>
              <a:ext uri="{FF2B5EF4-FFF2-40B4-BE49-F238E27FC236}">
                <a16:creationId xmlns:a16="http://schemas.microsoft.com/office/drawing/2014/main" id="{76351072-35F8-6584-FC26-7AF218C654D2}"/>
              </a:ext>
            </a:extLst>
          </p:cNvPr>
          <p:cNvSpPr txBox="1">
            <a:spLocks noGrp="1"/>
          </p:cNvSpPr>
          <p:nvPr>
            <p:ph type="title"/>
          </p:nvPr>
        </p:nvSpPr>
        <p:spPr>
          <a:xfrm>
            <a:off x="929462" y="352254"/>
            <a:ext cx="5719475"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HW#3</a:t>
            </a:r>
            <a:endParaRPr dirty="0">
              <a:solidFill>
                <a:schemeClr val="accent1"/>
              </a:solidFill>
            </a:endParaRPr>
          </a:p>
        </p:txBody>
      </p:sp>
      <p:sp>
        <p:nvSpPr>
          <p:cNvPr id="2" name="TextBox 1">
            <a:extLst>
              <a:ext uri="{FF2B5EF4-FFF2-40B4-BE49-F238E27FC236}">
                <a16:creationId xmlns:a16="http://schemas.microsoft.com/office/drawing/2014/main" id="{B93C360A-26F2-39BA-663E-CF453E703E0A}"/>
              </a:ext>
            </a:extLst>
          </p:cNvPr>
          <p:cNvSpPr txBox="1"/>
          <p:nvPr/>
        </p:nvSpPr>
        <p:spPr>
          <a:xfrm>
            <a:off x="1146313" y="1139765"/>
            <a:ext cx="2416046" cy="307777"/>
          </a:xfrm>
          <a:prstGeom prst="rect">
            <a:avLst/>
          </a:prstGeom>
          <a:solidFill>
            <a:schemeClr val="bg2">
              <a:lumMod val="60000"/>
              <a:lumOff val="40000"/>
            </a:schemeClr>
          </a:solidFill>
        </p:spPr>
        <p:txBody>
          <a:bodyPr wrap="none" rtlCol="0">
            <a:spAutoFit/>
          </a:bodyPr>
          <a:lstStyle/>
          <a:p>
            <a:r>
              <a:rPr lang="en-US" dirty="0"/>
              <a:t>Arduino output for a “punch”</a:t>
            </a:r>
          </a:p>
        </p:txBody>
      </p:sp>
    </p:spTree>
    <p:extLst>
      <p:ext uri="{BB962C8B-B14F-4D97-AF65-F5344CB8AC3E}">
        <p14:creationId xmlns:p14="http://schemas.microsoft.com/office/powerpoint/2010/main" val="2792901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E71-DF92-3C98-0AB1-4B63BB57E6FF}"/>
              </a:ext>
            </a:extLst>
          </p:cNvPr>
          <p:cNvSpPr>
            <a:spLocks noGrp="1"/>
          </p:cNvSpPr>
          <p:nvPr>
            <p:ph type="title"/>
          </p:nvPr>
        </p:nvSpPr>
        <p:spPr/>
        <p:txBody>
          <a:bodyPr/>
          <a:lstStyle/>
          <a:p>
            <a:r>
              <a:rPr lang="en-US" dirty="0"/>
              <a:t>HW#3</a:t>
            </a:r>
          </a:p>
        </p:txBody>
      </p:sp>
      <p:pic>
        <p:nvPicPr>
          <p:cNvPr id="20484" name="Picture 4" descr="Example of accelerometer and gyroscope data. Data from several... |  Download Scientific Diagram">
            <a:extLst>
              <a:ext uri="{FF2B5EF4-FFF2-40B4-BE49-F238E27FC236}">
                <a16:creationId xmlns:a16="http://schemas.microsoft.com/office/drawing/2014/main" id="{618E1991-DA11-6403-68DE-12509EF79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595" y="1335364"/>
            <a:ext cx="2944953" cy="29449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nvolutional Neural Networks">
            <a:extLst>
              <a:ext uri="{FF2B5EF4-FFF2-40B4-BE49-F238E27FC236}">
                <a16:creationId xmlns:a16="http://schemas.microsoft.com/office/drawing/2014/main" id="{6551C053-AD5B-08A9-6934-3CCEB00CD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633" y="2140226"/>
            <a:ext cx="1832610" cy="1477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19A770-C167-8DC0-C697-5371BA94E081}"/>
              </a:ext>
            </a:extLst>
          </p:cNvPr>
          <p:cNvSpPr txBox="1"/>
          <p:nvPr/>
        </p:nvSpPr>
        <p:spPr>
          <a:xfrm>
            <a:off x="1379144" y="1111277"/>
            <a:ext cx="851515" cy="307777"/>
          </a:xfrm>
          <a:prstGeom prst="rect">
            <a:avLst/>
          </a:prstGeom>
          <a:noFill/>
        </p:spPr>
        <p:txBody>
          <a:bodyPr wrap="none" rtlCol="0">
            <a:spAutoFit/>
          </a:bodyPr>
          <a:lstStyle/>
          <a:p>
            <a:r>
              <a:rPr lang="en-US" dirty="0">
                <a:solidFill>
                  <a:schemeClr val="accent1">
                    <a:lumMod val="75000"/>
                  </a:schemeClr>
                </a:solidFill>
              </a:rPr>
              <a:t>1 device</a:t>
            </a:r>
          </a:p>
        </p:txBody>
      </p:sp>
      <p:pic>
        <p:nvPicPr>
          <p:cNvPr id="7" name="Picture 6" descr="A picture containing sky, writing implement, pencil&#10;&#10;Description automatically generated">
            <a:extLst>
              <a:ext uri="{FF2B5EF4-FFF2-40B4-BE49-F238E27FC236}">
                <a16:creationId xmlns:a16="http://schemas.microsoft.com/office/drawing/2014/main" id="{AB6931BC-904C-51B3-A471-BADF793E0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93" y="1451684"/>
            <a:ext cx="2840067" cy="2854847"/>
          </a:xfrm>
          <a:prstGeom prst="rect">
            <a:avLst/>
          </a:prstGeom>
        </p:spPr>
      </p:pic>
    </p:spTree>
    <p:extLst>
      <p:ext uri="{BB962C8B-B14F-4D97-AF65-F5344CB8AC3E}">
        <p14:creationId xmlns:p14="http://schemas.microsoft.com/office/powerpoint/2010/main" val="266198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605B-1B1A-917C-01E8-FF6CA673E54C}"/>
              </a:ext>
            </a:extLst>
          </p:cNvPr>
          <p:cNvSpPr>
            <a:spLocks noGrp="1"/>
          </p:cNvSpPr>
          <p:nvPr>
            <p:ph type="title"/>
          </p:nvPr>
        </p:nvSpPr>
        <p:spPr>
          <a:xfrm>
            <a:off x="938500" y="445025"/>
            <a:ext cx="6079974" cy="941400"/>
          </a:xfrm>
        </p:spPr>
        <p:txBody>
          <a:bodyPr/>
          <a:lstStyle/>
          <a:p>
            <a:r>
              <a:rPr lang="en-US" dirty="0"/>
              <a:t>Multi-Device</a:t>
            </a:r>
            <a:br>
              <a:rPr lang="en-US" dirty="0"/>
            </a:br>
            <a:r>
              <a:rPr lang="en-US" dirty="0"/>
              <a:t>Human Activity Recognition</a:t>
            </a:r>
            <a:br>
              <a:rPr lang="en-US" dirty="0"/>
            </a:br>
            <a:endParaRPr lang="en-US" dirty="0"/>
          </a:p>
        </p:txBody>
      </p:sp>
      <p:pic>
        <p:nvPicPr>
          <p:cNvPr id="4" name="Picture 3" descr="Diagram&#10;&#10;Description automatically generated">
            <a:extLst>
              <a:ext uri="{FF2B5EF4-FFF2-40B4-BE49-F238E27FC236}">
                <a16:creationId xmlns:a16="http://schemas.microsoft.com/office/drawing/2014/main" id="{1478920F-A63F-EDD7-D88C-E3BD96440167}"/>
              </a:ext>
            </a:extLst>
          </p:cNvPr>
          <p:cNvPicPr>
            <a:picLocks noChangeAspect="1"/>
          </p:cNvPicPr>
          <p:nvPr/>
        </p:nvPicPr>
        <p:blipFill>
          <a:blip r:embed="rId2"/>
          <a:stretch>
            <a:fillRect/>
          </a:stretch>
        </p:blipFill>
        <p:spPr>
          <a:xfrm>
            <a:off x="758687" y="1322620"/>
            <a:ext cx="7772400" cy="3064429"/>
          </a:xfrm>
          <a:prstGeom prst="rect">
            <a:avLst/>
          </a:prstGeom>
        </p:spPr>
      </p:pic>
      <p:sp>
        <p:nvSpPr>
          <p:cNvPr id="5" name="TextBox 4">
            <a:extLst>
              <a:ext uri="{FF2B5EF4-FFF2-40B4-BE49-F238E27FC236}">
                <a16:creationId xmlns:a16="http://schemas.microsoft.com/office/drawing/2014/main" id="{CA2FE930-1031-F3E2-3650-D66D7E41D758}"/>
              </a:ext>
            </a:extLst>
          </p:cNvPr>
          <p:cNvSpPr txBox="1"/>
          <p:nvPr/>
        </p:nvSpPr>
        <p:spPr>
          <a:xfrm>
            <a:off x="758687" y="4188273"/>
            <a:ext cx="3444139" cy="307777"/>
          </a:xfrm>
          <a:prstGeom prst="rect">
            <a:avLst/>
          </a:prstGeom>
          <a:solidFill>
            <a:schemeClr val="bg1">
              <a:lumMod val="75000"/>
            </a:schemeClr>
          </a:solidFill>
        </p:spPr>
        <p:txBody>
          <a:bodyPr wrap="square" rtlCol="0">
            <a:spAutoFit/>
          </a:bodyPr>
          <a:lstStyle/>
          <a:p>
            <a:r>
              <a:rPr lang="en-US" dirty="0"/>
              <a:t>    Spectrogram of Single Sensor Data</a:t>
            </a:r>
          </a:p>
        </p:txBody>
      </p:sp>
      <p:sp>
        <p:nvSpPr>
          <p:cNvPr id="7" name="TextBox 6">
            <a:extLst>
              <a:ext uri="{FF2B5EF4-FFF2-40B4-BE49-F238E27FC236}">
                <a16:creationId xmlns:a16="http://schemas.microsoft.com/office/drawing/2014/main" id="{500A5993-7B64-25AB-BCF9-20DB0BEF7BFB}"/>
              </a:ext>
            </a:extLst>
          </p:cNvPr>
          <p:cNvSpPr txBox="1"/>
          <p:nvPr/>
        </p:nvSpPr>
        <p:spPr>
          <a:xfrm rot="16200000">
            <a:off x="4694225" y="3174547"/>
            <a:ext cx="1391335" cy="430887"/>
          </a:xfrm>
          <a:prstGeom prst="rect">
            <a:avLst/>
          </a:prstGeom>
          <a:noFill/>
        </p:spPr>
        <p:txBody>
          <a:bodyPr wrap="square">
            <a:spAutoFit/>
          </a:bodyPr>
          <a:lstStyle/>
          <a:p>
            <a:pPr algn="ctr"/>
            <a:r>
              <a:rPr lang="en-US" sz="1050" dirty="0">
                <a:solidFill>
                  <a:srgbClr val="C00000"/>
                </a:solidFill>
              </a:rPr>
              <a:t>Angular </a:t>
            </a:r>
          </a:p>
          <a:p>
            <a:pPr algn="ctr"/>
            <a:r>
              <a:rPr lang="en-US" sz="1050" dirty="0">
                <a:solidFill>
                  <a:srgbClr val="C00000"/>
                </a:solidFill>
              </a:rPr>
              <a:t>Orientation in 3D</a:t>
            </a:r>
          </a:p>
        </p:txBody>
      </p:sp>
      <p:sp>
        <p:nvSpPr>
          <p:cNvPr id="6" name="TextBox 5">
            <a:extLst>
              <a:ext uri="{FF2B5EF4-FFF2-40B4-BE49-F238E27FC236}">
                <a16:creationId xmlns:a16="http://schemas.microsoft.com/office/drawing/2014/main" id="{E22D5F81-5EA9-00FD-6374-AD0A3D3C4AB8}"/>
              </a:ext>
            </a:extLst>
          </p:cNvPr>
          <p:cNvSpPr txBox="1"/>
          <p:nvPr/>
        </p:nvSpPr>
        <p:spPr>
          <a:xfrm rot="16200000">
            <a:off x="4612367" y="1790905"/>
            <a:ext cx="1391335" cy="415498"/>
          </a:xfrm>
          <a:prstGeom prst="rect">
            <a:avLst/>
          </a:prstGeom>
          <a:noFill/>
        </p:spPr>
        <p:txBody>
          <a:bodyPr wrap="square">
            <a:spAutoFit/>
          </a:bodyPr>
          <a:lstStyle/>
          <a:p>
            <a:pPr algn="ctr"/>
            <a:r>
              <a:rPr lang="en-US" sz="1050" dirty="0">
                <a:solidFill>
                  <a:srgbClr val="C00000"/>
                </a:solidFill>
              </a:rPr>
              <a:t>Moving </a:t>
            </a:r>
          </a:p>
          <a:p>
            <a:pPr algn="ctr"/>
            <a:r>
              <a:rPr lang="en-US" sz="1050" dirty="0">
                <a:solidFill>
                  <a:srgbClr val="C00000"/>
                </a:solidFill>
              </a:rPr>
              <a:t>Speed</a:t>
            </a:r>
          </a:p>
        </p:txBody>
      </p:sp>
      <p:sp>
        <p:nvSpPr>
          <p:cNvPr id="9" name="TextBox 8">
            <a:extLst>
              <a:ext uri="{FF2B5EF4-FFF2-40B4-BE49-F238E27FC236}">
                <a16:creationId xmlns:a16="http://schemas.microsoft.com/office/drawing/2014/main" id="{CDCD8864-C043-AD1D-DACE-F4E612B59B51}"/>
              </a:ext>
            </a:extLst>
          </p:cNvPr>
          <p:cNvSpPr txBox="1"/>
          <p:nvPr/>
        </p:nvSpPr>
        <p:spPr>
          <a:xfrm>
            <a:off x="1621735" y="4573897"/>
            <a:ext cx="6046304" cy="523220"/>
          </a:xfrm>
          <a:prstGeom prst="rect">
            <a:avLst/>
          </a:prstGeom>
          <a:solidFill>
            <a:srgbClr val="FFFF00"/>
          </a:solidFill>
        </p:spPr>
        <p:txBody>
          <a:bodyPr wrap="square">
            <a:spAutoFit/>
          </a:bodyPr>
          <a:lstStyle/>
          <a:p>
            <a:r>
              <a:rPr lang="en-US" dirty="0"/>
              <a:t>Note: By utilizing the time-frequency input, both the time domain order information and frequency domain pattern information are well preserved.</a:t>
            </a:r>
          </a:p>
        </p:txBody>
      </p:sp>
    </p:spTree>
    <p:extLst>
      <p:ext uri="{BB962C8B-B14F-4D97-AF65-F5344CB8AC3E}">
        <p14:creationId xmlns:p14="http://schemas.microsoft.com/office/powerpoint/2010/main" val="240132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144050" y="2826297"/>
            <a:ext cx="48585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Approach </a:t>
            </a:r>
            <a:endParaRPr dirty="0"/>
          </a:p>
        </p:txBody>
      </p:sp>
      <p:sp>
        <p:nvSpPr>
          <p:cNvPr id="4" name="Subtitle 2">
            <a:extLst>
              <a:ext uri="{FF2B5EF4-FFF2-40B4-BE49-F238E27FC236}">
                <a16:creationId xmlns:a16="http://schemas.microsoft.com/office/drawing/2014/main" id="{0ED441E1-9263-0285-1CDA-154815325D8B}"/>
              </a:ext>
            </a:extLst>
          </p:cNvPr>
          <p:cNvSpPr>
            <a:spLocks noGrp="1"/>
          </p:cNvSpPr>
          <p:nvPr>
            <p:ph type="subTitle" idx="1"/>
          </p:nvPr>
        </p:nvSpPr>
        <p:spPr>
          <a:xfrm>
            <a:off x="4144050" y="3549850"/>
            <a:ext cx="4403602" cy="464700"/>
          </a:xfrm>
        </p:spPr>
        <p:txBody>
          <a:bodyPr/>
          <a:lstStyle/>
          <a:p>
            <a:r>
              <a:rPr lang="en-US" dirty="0"/>
              <a:t>Fusion + Attention </a:t>
            </a:r>
          </a:p>
        </p:txBody>
      </p:sp>
    </p:spTree>
    <p:extLst>
      <p:ext uri="{BB962C8B-B14F-4D97-AF65-F5344CB8AC3E}">
        <p14:creationId xmlns:p14="http://schemas.microsoft.com/office/powerpoint/2010/main" val="3618570181"/>
      </p:ext>
    </p:extLst>
  </p:cSld>
  <p:clrMapOvr>
    <a:masterClrMapping/>
  </p:clrMapOvr>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5377</TotalTime>
  <Words>1179</Words>
  <Application>Microsoft Macintosh PowerPoint</Application>
  <PresentationFormat>On-screen Show (16:9)</PresentationFormat>
  <Paragraphs>165</Paragraphs>
  <Slides>34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Montserrat Medium</vt:lpstr>
      <vt:lpstr>Helvetica</vt:lpstr>
      <vt:lpstr>Montserrat ExtraBold</vt:lpstr>
      <vt:lpstr>Helvetica Neue</vt:lpstr>
      <vt:lpstr>Montserrat ExtraLight</vt:lpstr>
      <vt:lpstr>Montserrat</vt:lpstr>
      <vt:lpstr>Arial</vt:lpstr>
      <vt:lpstr>Futuristic Background by Slidesgo</vt:lpstr>
      <vt:lpstr>GLOBAL FUSION</vt:lpstr>
      <vt:lpstr>GLOBAL FUSION</vt:lpstr>
      <vt:lpstr>Problem </vt:lpstr>
      <vt:lpstr>Perception Challenge :  Multi-Sensor Fusion</vt:lpstr>
      <vt:lpstr>Use Case : Human Activity Detection Approach : Using Sensor Fusion &amp; Attention Focus Mechanism  </vt:lpstr>
      <vt:lpstr>HW#3</vt:lpstr>
      <vt:lpstr>HW#3</vt:lpstr>
      <vt:lpstr>Multi-Device Human Activity Recognition </vt:lpstr>
      <vt:lpstr>Approach </vt:lpstr>
      <vt:lpstr>Overview : Fusion + Attention Process</vt:lpstr>
      <vt:lpstr>Global Fusion 4 Modules </vt:lpstr>
      <vt:lpstr>Fusion </vt:lpstr>
      <vt:lpstr>Pre-prosessing </vt:lpstr>
      <vt:lpstr>FUSION ARCHITECTURE</vt:lpstr>
      <vt:lpstr>GlobalFusion framework overview.</vt:lpstr>
      <vt:lpstr>Attention </vt:lpstr>
      <vt:lpstr>Fusion+ Attention </vt:lpstr>
      <vt:lpstr>Approach: Self attention </vt:lpstr>
      <vt:lpstr>ATTENTION ARCHITECTURE</vt:lpstr>
      <vt:lpstr>Evaluation&amp; Results</vt:lpstr>
      <vt:lpstr>Evaluation : Comparing GlobalFusion to other Algorithms using standard Datasets</vt:lpstr>
      <vt:lpstr>Experimental Setup </vt:lpstr>
      <vt:lpstr>Quantitative Evaluation</vt:lpstr>
      <vt:lpstr>Time and Energy Efficiency</vt:lpstr>
      <vt:lpstr>Conclusion</vt:lpstr>
      <vt:lpstr>Conclusion</vt:lpstr>
      <vt:lpstr>The End !</vt:lpstr>
      <vt:lpstr>References</vt:lpstr>
      <vt:lpstr>THANKS!</vt:lpstr>
      <vt:lpstr>Backup</vt:lpstr>
      <vt:lpstr>Three Layer Convolutional Neural Network</vt:lpstr>
      <vt:lpstr>Three Layer Convolutional Neural Network</vt:lpstr>
      <vt:lpstr>RNN Short Term Memory</vt:lpstr>
      <vt:lpstr>Convolution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FUSION</dc:title>
  <cp:lastModifiedBy>Hirad Yazdankhah</cp:lastModifiedBy>
  <cp:revision>123</cp:revision>
  <dcterms:modified xsi:type="dcterms:W3CDTF">2022-11-15T15:48:52Z</dcterms:modified>
</cp:coreProperties>
</file>