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462" r:id="rId2"/>
    <p:sldId id="473" r:id="rId3"/>
    <p:sldId id="482" r:id="rId4"/>
    <p:sldId id="483" r:id="rId5"/>
    <p:sldId id="486" r:id="rId6"/>
    <p:sldId id="484" r:id="rId7"/>
    <p:sldId id="508" r:id="rId8"/>
    <p:sldId id="487" r:id="rId9"/>
    <p:sldId id="488" r:id="rId10"/>
    <p:sldId id="490" r:id="rId11"/>
    <p:sldId id="489" r:id="rId12"/>
    <p:sldId id="491" r:id="rId13"/>
    <p:sldId id="492" r:id="rId14"/>
    <p:sldId id="494" r:id="rId15"/>
    <p:sldId id="493" r:id="rId16"/>
    <p:sldId id="495" r:id="rId17"/>
    <p:sldId id="496" r:id="rId18"/>
    <p:sldId id="499" r:id="rId19"/>
    <p:sldId id="497" r:id="rId20"/>
    <p:sldId id="498" r:id="rId21"/>
    <p:sldId id="500" r:id="rId22"/>
    <p:sldId id="501" r:id="rId23"/>
    <p:sldId id="502" r:id="rId24"/>
    <p:sldId id="506" r:id="rId25"/>
    <p:sldId id="503" r:id="rId26"/>
    <p:sldId id="504" r:id="rId27"/>
    <p:sldId id="505" r:id="rId28"/>
    <p:sldId id="507" r:id="rId29"/>
    <p:sldId id="510" r:id="rId30"/>
    <p:sldId id="511" r:id="rId31"/>
    <p:sldId id="512" r:id="rId32"/>
    <p:sldId id="509" r:id="rId33"/>
    <p:sldId id="513" r:id="rId34"/>
    <p:sldId id="514" r:id="rId35"/>
    <p:sldId id="515" r:id="rId36"/>
    <p:sldId id="51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9859"/>
  </p:normalViewPr>
  <p:slideViewPr>
    <p:cSldViewPr snapToGrid="0">
      <p:cViewPr varScale="1">
        <p:scale>
          <a:sx n="110" d="100"/>
          <a:sy n="110" d="100"/>
        </p:scale>
        <p:origin x="6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3B5AB-301D-474A-86ED-DDC6AC3482BB}" type="datetimeFigureOut">
              <a:rPr lang="en-US" smtClean="0"/>
              <a:t>11/7/22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400B4-9A43-9E48-854C-5C923AC02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0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400B4-9A43-9E48-854C-5C923AC028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1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400B4-9A43-9E48-854C-5C923AC028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31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400B4-9A43-9E48-854C-5C923AC028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20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impedance matching circuit connects the audio signal to an RF VCO (voltage controlled oscillator). The VCO outputs a frequency modulated (FM) signal, which is then mixed with a carrier frequency generated by a phase lock loop (PLL), and up-converted to the 900 MHz ISM band. The RF signal is then band pass filtered and passed to a power amplifier connected to a 900 MHz antenna.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400B4-9A43-9E48-854C-5C923AC0284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97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 MUTE achieves cancellation across [0, 4] kHz, while Bose cancels only up to 1 kHz. Within 1 kHz, MUTE outperforms Bose by 6.7 dB on average. </a:t>
            </a:r>
          </a:p>
          <a:p>
            <a:r>
              <a:rPr lang="en-US" dirty="0"/>
              <a:t>• Compared to Bose’s full headphone (i.e., ANC at [0, 1] kHz + sound-absorbing material for [1, 4] kHz), our cancellation is 0.9 dB worse. We view this as a non ear-blocking device with a slight compromise. With ear-blocking, MUTE outperforms Bose by 8.9 </a:t>
            </a:r>
            <a:r>
              <a:rPr lang="en-US" dirty="0" err="1"/>
              <a:t>dB.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400B4-9A43-9E48-854C-5C923AC0284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66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2465-0D16-9B25-B1CD-214E0B57F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5E2F50-5996-981E-1E63-AE4B904C8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4E65B-7565-3293-4846-02C6B875F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2BBB-F8DE-CA41-8AB1-7CEFDCE598E4}" type="datetimeFigureOut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517B7-9992-6317-B44B-516E606ED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BA8D0-17F1-005E-FBAE-8C9A0A5DC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CA0F-7DAF-B342-AEE9-C744D4437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5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BBE03-5224-5CE9-AE88-D174DE1D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AEBEFB-0319-DBB7-B2E3-8350B5002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9720E-AEC1-B62A-552D-D295DFDD9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2BBB-F8DE-CA41-8AB1-7CEFDCE598E4}" type="datetimeFigureOut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98FCF-2C51-174E-BE16-8A6E6410D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AF15B-82E5-4124-6A4E-F7836D702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CA0F-7DAF-B342-AEE9-C744D4437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87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26079E-75C6-F0C3-A3DF-8617133A78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EE6227-59BC-7AE8-0C05-F946029D3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77501-FD0D-C628-09F1-5A2DF5C78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2BBB-F8DE-CA41-8AB1-7CEFDCE598E4}" type="datetimeFigureOut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1D4ED-9FF2-A350-1563-183C6E9C6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7E35A-43E0-A498-3B5D-2AF46DBFD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CA0F-7DAF-B342-AEE9-C744D4437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60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D720E-E0A3-1380-BE45-9244A79FB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10EC7-9512-3978-B43F-D86913DEE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8D114-ACC0-0FAC-4E98-F4D802F3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2BBB-F8DE-CA41-8AB1-7CEFDCE598E4}" type="datetimeFigureOut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DCE15-DC28-3520-BC16-B142DC691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579EC-2C4D-8721-9BA6-940B5552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CA0F-7DAF-B342-AEE9-C744D4437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50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5576E-2624-1627-F16A-82849B657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9E0FD-C2D6-EDCE-45C9-E08D36A9D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7FAB3-CBDD-ED01-D490-546B623A8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2BBB-F8DE-CA41-8AB1-7CEFDCE598E4}" type="datetimeFigureOut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87D0E-37A4-7D73-2DAC-B51FC0D6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7679-25D3-9CD9-0304-11BB0AFB0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CA0F-7DAF-B342-AEE9-C744D4437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65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E62F3-80CE-7D3A-B4AF-E2E2C3E3D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B910D-46B2-AE31-780D-F86B2BBDE5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49F8CD-7DC0-363A-BBCD-13A4932DC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D4E025-E8C0-471D-9521-4EC495001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2BBB-F8DE-CA41-8AB1-7CEFDCE598E4}" type="datetimeFigureOut">
              <a:rPr lang="en-US" smtClean="0"/>
              <a:t>11/7/22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5E852C-A429-10DC-E07C-4F473DAB1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B03A64-E35B-5BE2-9007-3EF3E21B0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CA0F-7DAF-B342-AEE9-C744D4437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57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509E4-F9D0-0369-1139-C6E7BD952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A0E7C-E285-2A87-96F4-862D4777F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ED0C43-B1B4-ECE4-0A50-137016EF8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94E7C2-F47A-D33F-9D30-FAD6221130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F3BBC8-4D20-A55E-4305-ED4D9E1F59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462B8E-DFBB-23DE-76CA-794F90DD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2BBB-F8DE-CA41-8AB1-7CEFDCE598E4}" type="datetimeFigureOut">
              <a:rPr lang="en-US" smtClean="0"/>
              <a:t>11/7/22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E2BF82-98C2-224B-668D-C077A716E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6EC00-421F-461B-DB18-C6B45556C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CA0F-7DAF-B342-AEE9-C744D4437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6E367-14FD-2D57-92B7-36CD38B2D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D8BE2E-4F03-0A37-9E42-2D6CADC62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2BBB-F8DE-CA41-8AB1-7CEFDCE598E4}" type="datetimeFigureOut">
              <a:rPr lang="en-US" smtClean="0"/>
              <a:t>11/7/22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E62E1E-DD26-467C-F2A8-1A1826D36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9F67AD-B06C-98A6-AB5C-69CBA2706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CA0F-7DAF-B342-AEE9-C744D4437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85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2155ED-6B87-6141-3513-365558B68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2BBB-F8DE-CA41-8AB1-7CEFDCE598E4}" type="datetimeFigureOut">
              <a:rPr lang="en-US" smtClean="0"/>
              <a:t>11/7/22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F79A34-EC20-8D2D-7CD9-A12412F80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F7994-E406-03FE-316E-396EF3D42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CA0F-7DAF-B342-AEE9-C744D4437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29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9A7B9-BC8E-91B4-54E8-F4E81ABCA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7B15C-2ECD-0760-AD16-6F70C3533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D115E8-96A0-5EA7-8F83-E2365454A4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5EEB84-DC71-3C5D-FF72-81E94CD20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2BBB-F8DE-CA41-8AB1-7CEFDCE598E4}" type="datetimeFigureOut">
              <a:rPr lang="en-US" smtClean="0"/>
              <a:t>11/7/22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E9935-EB02-EE12-8642-5AD4A72C3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1A8F8-BE39-1A3B-1E06-319AF3731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CA0F-7DAF-B342-AEE9-C744D4437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6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306AC-AF0B-722F-02F5-E5B69FEDA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C00B29-6565-A656-E4B3-0B3CE59553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F0898-AEB8-4C54-0332-222EC4839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76890-591C-33AB-A6E9-C3E6E82D7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2BBB-F8DE-CA41-8AB1-7CEFDCE598E4}" type="datetimeFigureOut">
              <a:rPr lang="en-US" smtClean="0"/>
              <a:t>11/7/22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504B3-16B3-4B45-A9B2-DCE692276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126AD-5457-6F8A-6FB5-D1EF83D15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CA0F-7DAF-B342-AEE9-C744D4437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38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6EAF9E-49EB-FC39-41E2-D42B79842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EFFCE-4D19-6580-3B74-0674FD9AA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866CB-ABA4-3360-A9B0-B106BC40C6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32BBB-F8DE-CA41-8AB1-7CEFDCE598E4}" type="datetimeFigureOut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8B563-309E-8582-9414-068753F0B1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B0756-AFC3-4F20-6352-6422B36EF4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5CA0F-7DAF-B342-AEE9-C744D4437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67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7A276C-EC56-86EA-4C71-681F05B76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520" y="620195"/>
            <a:ext cx="10850717" cy="1416678"/>
          </a:xfrm>
        </p:spPr>
        <p:txBody>
          <a:bodyPr anchor="b">
            <a:no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MUTE: Bringing IoT to Noise Cancellation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8F16B43-58DD-88ED-5DB0-8DECE0DBAFF5}"/>
              </a:ext>
            </a:extLst>
          </p:cNvPr>
          <p:cNvSpPr txBox="1">
            <a:spLocks/>
          </p:cNvSpPr>
          <p:nvPr/>
        </p:nvSpPr>
        <p:spPr>
          <a:xfrm>
            <a:off x="494306" y="2720661"/>
            <a:ext cx="10850717" cy="14166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schemeClr val="bg1"/>
                </a:solidFill>
              </a:rPr>
              <a:t>Sheng Shen, Nirupam Roy, </a:t>
            </a:r>
            <a:r>
              <a:rPr lang="en-US" sz="2500" dirty="0" err="1">
                <a:solidFill>
                  <a:schemeClr val="bg1"/>
                </a:solidFill>
              </a:rPr>
              <a:t>Junfeng</a:t>
            </a:r>
            <a:r>
              <a:rPr lang="en-US" sz="2500" dirty="0">
                <a:solidFill>
                  <a:schemeClr val="bg1"/>
                </a:solidFill>
              </a:rPr>
              <a:t> Guan, Haitham </a:t>
            </a:r>
            <a:r>
              <a:rPr lang="en-US" sz="2500" dirty="0" err="1">
                <a:solidFill>
                  <a:schemeClr val="bg1"/>
                </a:solidFill>
              </a:rPr>
              <a:t>Hassanieh</a:t>
            </a:r>
            <a:r>
              <a:rPr lang="en-US" sz="2500" dirty="0">
                <a:solidFill>
                  <a:schemeClr val="bg1"/>
                </a:solidFill>
              </a:rPr>
              <a:t>, </a:t>
            </a:r>
            <a:r>
              <a:rPr lang="en-US" sz="2500" dirty="0" err="1">
                <a:solidFill>
                  <a:schemeClr val="bg1"/>
                </a:solidFill>
              </a:rPr>
              <a:t>Romit</a:t>
            </a:r>
            <a:r>
              <a:rPr lang="en-US" sz="2500" dirty="0">
                <a:solidFill>
                  <a:schemeClr val="bg1"/>
                </a:solidFill>
              </a:rPr>
              <a:t> Roy Choudhury</a:t>
            </a:r>
          </a:p>
          <a:p>
            <a:r>
              <a:rPr lang="en-US" sz="2500" dirty="0">
                <a:solidFill>
                  <a:schemeClr val="bg1"/>
                </a:solidFill>
              </a:rPr>
              <a:t> </a:t>
            </a:r>
          </a:p>
          <a:p>
            <a:r>
              <a:rPr lang="en-US" sz="2800" dirty="0">
                <a:solidFill>
                  <a:schemeClr val="bg1"/>
                </a:solidFill>
              </a:rPr>
              <a:t>University of Illinois at Urbana-Champaign</a:t>
            </a:r>
            <a:br>
              <a:rPr lang="en-US" sz="2500" b="1" dirty="0">
                <a:solidFill>
                  <a:schemeClr val="bg1"/>
                </a:solidFill>
              </a:rPr>
            </a:b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E044F9-9464-F458-C622-74A4F9D86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009" y="4350596"/>
            <a:ext cx="2461312" cy="25074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654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4"/>
    </mc:Choice>
    <mc:Fallback xmlns="">
      <p:transition spd="slow" advTm="1271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Active Noise Cancellation: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C27EC-1635-CA0D-4B09-1BC059788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80" y="1698303"/>
            <a:ext cx="11269014" cy="448502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Noise source: a(t)</a:t>
            </a:r>
          </a:p>
          <a:p>
            <a:pPr>
              <a:lnSpc>
                <a:spcPct val="150000"/>
              </a:lnSpc>
            </a:pPr>
            <a:r>
              <a:rPr lang="en-US" dirty="0"/>
              <a:t>Headphone’s anti-noise: b(t)</a:t>
            </a:r>
          </a:p>
          <a:p>
            <a:pPr>
              <a:lnSpc>
                <a:spcPct val="150000"/>
              </a:lnSpc>
            </a:pPr>
            <a:r>
              <a:rPr lang="en-US" dirty="0"/>
              <a:t>Effective signal at M</a:t>
            </a:r>
            <a:r>
              <a:rPr lang="en-US" baseline="-25000" dirty="0"/>
              <a:t>e</a:t>
            </a:r>
            <a:r>
              <a:rPr lang="en-US" dirty="0"/>
              <a:t>: e(t) = a(t) + b(t)     (ideally 0)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304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Active Noise Cancellation: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C27EC-1635-CA0D-4B09-1BC059788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80" y="1698303"/>
            <a:ext cx="11269014" cy="448502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Noise source: a(t)</a:t>
            </a:r>
          </a:p>
          <a:p>
            <a:pPr>
              <a:lnSpc>
                <a:spcPct val="150000"/>
              </a:lnSpc>
            </a:pPr>
            <a:r>
              <a:rPr lang="en-US" dirty="0"/>
              <a:t>Headphone’s anti-noise: b(t)</a:t>
            </a:r>
          </a:p>
          <a:p>
            <a:pPr>
              <a:lnSpc>
                <a:spcPct val="150000"/>
              </a:lnSpc>
            </a:pPr>
            <a:r>
              <a:rPr lang="en-US" dirty="0"/>
              <a:t>Effective signal at M</a:t>
            </a:r>
            <a:r>
              <a:rPr lang="en-US" baseline="-25000" dirty="0"/>
              <a:t>e</a:t>
            </a:r>
            <a:r>
              <a:rPr lang="en-US" dirty="0"/>
              <a:t>: e(t) = a(t) + b(t)     (ideally 0)</a:t>
            </a:r>
          </a:p>
          <a:p>
            <a:pPr>
              <a:lnSpc>
                <a:spcPct val="150000"/>
              </a:lnSpc>
            </a:pPr>
            <a:r>
              <a:rPr lang="en-US" dirty="0"/>
              <a:t>a(t) can be modeled as: </a:t>
            </a:r>
          </a:p>
          <a:p>
            <a:pPr>
              <a:lnSpc>
                <a:spcPct val="150000"/>
              </a:lnSpc>
            </a:pPr>
            <a:r>
              <a:rPr lang="en-US" dirty="0"/>
              <a:t>b(t) can be modelled as: 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ABB39C-5C97-58A7-EA63-C98F7701A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671" y="4135900"/>
            <a:ext cx="2826038" cy="5402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E7280E-CA25-B90E-CFEF-7AFD11D93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671" y="4898099"/>
            <a:ext cx="5727700" cy="6731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513798-1D18-D7C3-CE9E-CE6A63424990}"/>
              </a:ext>
            </a:extLst>
          </p:cNvPr>
          <p:cNvSpPr/>
          <p:nvPr/>
        </p:nvSpPr>
        <p:spPr>
          <a:xfrm>
            <a:off x="5648445" y="4676173"/>
            <a:ext cx="2430683" cy="1507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FEBE5E-7E73-6D87-33BD-FA0F64CC067F}"/>
              </a:ext>
            </a:extLst>
          </p:cNvPr>
          <p:cNvSpPr/>
          <p:nvPr/>
        </p:nvSpPr>
        <p:spPr>
          <a:xfrm>
            <a:off x="5648446" y="4676173"/>
            <a:ext cx="1076446" cy="1507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8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1D5835-89A2-C3A3-6BD4-40474BB1D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949" y="1667161"/>
            <a:ext cx="9623873" cy="50932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Active Noise Cancellation: Block Diagram</a:t>
            </a:r>
          </a:p>
        </p:txBody>
      </p:sp>
    </p:spTree>
    <p:extLst>
      <p:ext uri="{BB962C8B-B14F-4D97-AF65-F5344CB8AC3E}">
        <p14:creationId xmlns:p14="http://schemas.microsoft.com/office/powerpoint/2010/main" val="3101475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Convolutions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1264D7-55D1-2AE6-B761-90CBBC98F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507" y="2026964"/>
            <a:ext cx="3898900" cy="8636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49D47E5-3DC9-13DB-70A3-E3CFC5213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93" y="3317656"/>
            <a:ext cx="8711190" cy="273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D937DF-CE0C-28FA-5F34-280A79DC3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6682" y="2109514"/>
            <a:ext cx="31369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33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Computing the Adaptive Filter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183E62-57EB-BA8E-FE83-4EFDC51DED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61133" y="1896781"/>
            <a:ext cx="7327900" cy="127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11B283-7E83-6835-B921-F0B41368A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476" y="3150098"/>
            <a:ext cx="4381500" cy="584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F76E9A-5BCB-756B-87E2-59009BC651C1}"/>
              </a:ext>
            </a:extLst>
          </p:cNvPr>
          <p:cNvSpPr txBox="1">
            <a:spLocks/>
          </p:cNvSpPr>
          <p:nvPr/>
        </p:nvSpPr>
        <p:spPr>
          <a:xfrm>
            <a:off x="682580" y="3745873"/>
            <a:ext cx="11269014" cy="287312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/>
              <a:t>h</a:t>
            </a:r>
            <a:r>
              <a:rPr lang="en-US" baseline="30000" dirty="0"/>
              <a:t>−1</a:t>
            </a:r>
            <a:r>
              <a:rPr lang="en-US" baseline="-25000" dirty="0"/>
              <a:t>se</a:t>
            </a:r>
            <a:r>
              <a:rPr lang="en-US" dirty="0"/>
              <a:t> : estimated using known preamble from anti-noise speaker and measuring the response at the error microphone 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h</a:t>
            </a:r>
            <a:r>
              <a:rPr lang="en-US" baseline="-25000" dirty="0" err="1"/>
              <a:t>ne</a:t>
            </a:r>
            <a:r>
              <a:rPr lang="en-US" dirty="0"/>
              <a:t> and h</a:t>
            </a:r>
            <a:r>
              <a:rPr lang="en-US" baseline="30000" dirty="0"/>
              <a:t>−1</a:t>
            </a:r>
            <a:r>
              <a:rPr lang="en-US" baseline="-25000" dirty="0"/>
              <a:t>nr</a:t>
            </a:r>
            <a:r>
              <a:rPr lang="en-US" dirty="0"/>
              <a:t> cannot be easily estimated: 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noise signal n(t) does not exhibit any preamble-like structure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channels are continuously varying over time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inverse channel requires future samples for precise estimation</a:t>
            </a:r>
          </a:p>
        </p:txBody>
      </p:sp>
    </p:spTree>
    <p:extLst>
      <p:ext uri="{BB962C8B-B14F-4D97-AF65-F5344CB8AC3E}">
        <p14:creationId xmlns:p14="http://schemas.microsoft.com/office/powerpoint/2010/main" val="377930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Fourier transform diagonalizes Convolutions!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F2D212-B25F-5CE8-20E0-19299B06B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1" y="2295244"/>
            <a:ext cx="12083970" cy="356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82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Non-Causal Channel Inversion in ANC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416528-2B80-74B3-4C67-E4BAE86269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42"/>
          <a:stretch/>
        </p:blipFill>
        <p:spPr>
          <a:xfrm>
            <a:off x="6122043" y="1667162"/>
            <a:ext cx="5945269" cy="515285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DD4C5D-A7A9-F084-61C6-0D01946C3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068" y="1698303"/>
            <a:ext cx="5602147" cy="482981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500" dirty="0"/>
              <a:t>Linear filters can be characterized by their impulse response: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5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500" dirty="0"/>
              <a:t>Causal Filters depends only on past and current inputs: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5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500" dirty="0"/>
              <a:t>Stability: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34CF94-249F-030D-56DA-1F7CA8C5F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95" y="2863204"/>
            <a:ext cx="3994945" cy="6439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12C46C-953A-3EF9-4D7B-3DFDA8333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370" y="4898097"/>
            <a:ext cx="2781300" cy="673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923CE2-EA72-730C-9A61-88F7E59711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1329" y="4961597"/>
            <a:ext cx="1892300" cy="546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E79753-DDC4-4416-DCA7-26B994D344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4329" y="5655959"/>
            <a:ext cx="26670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99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44" r="14306"/>
          <a:stretch/>
        </p:blipFill>
        <p:spPr>
          <a:xfrm rot="5400000">
            <a:off x="-2590804" y="2587719"/>
            <a:ext cx="6858002" cy="1657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A85AC0-46C6-AB77-7E08-DCFA06207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55393"/>
            <a:ext cx="7772400" cy="48777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AA0A762-C87E-DBA4-CCA9-546A12A2C50F}"/>
              </a:ext>
            </a:extLst>
          </p:cNvPr>
          <p:cNvSpPr/>
          <p:nvPr/>
        </p:nvSpPr>
        <p:spPr>
          <a:xfrm>
            <a:off x="3784922" y="3634452"/>
            <a:ext cx="6852212" cy="3207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2E0C7D-1E9B-A4A3-4C96-D9BB4DC208F5}"/>
              </a:ext>
            </a:extLst>
          </p:cNvPr>
          <p:cNvSpPr/>
          <p:nvPr/>
        </p:nvSpPr>
        <p:spPr>
          <a:xfrm>
            <a:off x="5872537" y="1815204"/>
            <a:ext cx="3140283" cy="28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A8A0C2-EA5F-E663-0CD0-7F322DA36CE5}"/>
              </a:ext>
            </a:extLst>
          </p:cNvPr>
          <p:cNvSpPr txBox="1"/>
          <p:nvPr/>
        </p:nvSpPr>
        <p:spPr>
          <a:xfrm>
            <a:off x="-57154" y="385764"/>
            <a:ext cx="1791773" cy="668844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ANC Timeline</a:t>
            </a:r>
          </a:p>
        </p:txBody>
      </p:sp>
    </p:spTree>
    <p:extLst>
      <p:ext uri="{BB962C8B-B14F-4D97-AF65-F5344CB8AC3E}">
        <p14:creationId xmlns:p14="http://schemas.microsoft.com/office/powerpoint/2010/main" val="1407525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44" r="14306"/>
          <a:stretch/>
        </p:blipFill>
        <p:spPr>
          <a:xfrm rot="5400000">
            <a:off x="-2590804" y="2587719"/>
            <a:ext cx="6858002" cy="1657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BD7328-C2C0-0E64-3E7B-B779E6579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987" y="-12393"/>
            <a:ext cx="7584026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AA0A762-C87E-DBA4-CCA9-546A12A2C50F}"/>
              </a:ext>
            </a:extLst>
          </p:cNvPr>
          <p:cNvSpPr/>
          <p:nvPr/>
        </p:nvSpPr>
        <p:spPr>
          <a:xfrm>
            <a:off x="3784922" y="3634452"/>
            <a:ext cx="6852212" cy="3207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2E0C7D-1E9B-A4A3-4C96-D9BB4DC208F5}"/>
              </a:ext>
            </a:extLst>
          </p:cNvPr>
          <p:cNvSpPr/>
          <p:nvPr/>
        </p:nvSpPr>
        <p:spPr>
          <a:xfrm>
            <a:off x="5872537" y="1815204"/>
            <a:ext cx="3140283" cy="28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A8A0C2-EA5F-E663-0CD0-7F322DA36CE5}"/>
              </a:ext>
            </a:extLst>
          </p:cNvPr>
          <p:cNvSpPr txBox="1"/>
          <p:nvPr/>
        </p:nvSpPr>
        <p:spPr>
          <a:xfrm>
            <a:off x="-57154" y="385764"/>
            <a:ext cx="1791773" cy="668844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ANC Timeline</a:t>
            </a:r>
          </a:p>
        </p:txBody>
      </p:sp>
    </p:spTree>
    <p:extLst>
      <p:ext uri="{BB962C8B-B14F-4D97-AF65-F5344CB8AC3E}">
        <p14:creationId xmlns:p14="http://schemas.microsoft.com/office/powerpoint/2010/main" val="2485816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44" r="14306"/>
          <a:stretch/>
        </p:blipFill>
        <p:spPr>
          <a:xfrm rot="5400000">
            <a:off x="-2590804" y="2587719"/>
            <a:ext cx="6858002" cy="1657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BD7328-C2C0-0E64-3E7B-B779E6579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987" y="-12393"/>
            <a:ext cx="7584026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AA0A762-C87E-DBA4-CCA9-546A12A2C50F}"/>
              </a:ext>
            </a:extLst>
          </p:cNvPr>
          <p:cNvSpPr/>
          <p:nvPr/>
        </p:nvSpPr>
        <p:spPr>
          <a:xfrm>
            <a:off x="3784922" y="3634452"/>
            <a:ext cx="6852212" cy="3207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D6C9E8-B051-19F5-E8E9-6C5AA7A03AD6}"/>
              </a:ext>
            </a:extLst>
          </p:cNvPr>
          <p:cNvSpPr txBox="1"/>
          <p:nvPr/>
        </p:nvSpPr>
        <p:spPr>
          <a:xfrm>
            <a:off x="-57154" y="157161"/>
            <a:ext cx="1791773" cy="668844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ANC Timeline</a:t>
            </a:r>
          </a:p>
        </p:txBody>
      </p:sp>
    </p:spTree>
    <p:extLst>
      <p:ext uri="{BB962C8B-B14F-4D97-AF65-F5344CB8AC3E}">
        <p14:creationId xmlns:p14="http://schemas.microsoft.com/office/powerpoint/2010/main" val="1850759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2BF713-F1E5-620D-83B7-E1FDF1AFD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656" y="3241877"/>
            <a:ext cx="6975660" cy="31638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Noise Cancellation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C27EC-1635-CA0D-4B09-1BC059788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80" y="1698303"/>
            <a:ext cx="11269014" cy="448502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Two main kinds: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Passive Noise Cancellation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Active Noise Cancellation (ANC)</a:t>
            </a:r>
          </a:p>
        </p:txBody>
      </p:sp>
    </p:spTree>
    <p:extLst>
      <p:ext uri="{BB962C8B-B14F-4D97-AF65-F5344CB8AC3E}">
        <p14:creationId xmlns:p14="http://schemas.microsoft.com/office/powerpoint/2010/main" val="228601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22"/>
    </mc:Choice>
    <mc:Fallback xmlns="">
      <p:transition spd="slow" advTm="2452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44" r="14306"/>
          <a:stretch/>
        </p:blipFill>
        <p:spPr>
          <a:xfrm rot="5400000">
            <a:off x="-2590804" y="2587719"/>
            <a:ext cx="6858002" cy="1657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BD7328-C2C0-0E64-3E7B-B779E6579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987" y="-12393"/>
            <a:ext cx="758402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FF884A-8074-FED8-C2B9-B80514503905}"/>
              </a:ext>
            </a:extLst>
          </p:cNvPr>
          <p:cNvSpPr txBox="1"/>
          <p:nvPr/>
        </p:nvSpPr>
        <p:spPr>
          <a:xfrm>
            <a:off x="-57154" y="157161"/>
            <a:ext cx="1791773" cy="668844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ANC Timeline</a:t>
            </a:r>
          </a:p>
        </p:txBody>
      </p:sp>
    </p:spTree>
    <p:extLst>
      <p:ext uri="{BB962C8B-B14F-4D97-AF65-F5344CB8AC3E}">
        <p14:creationId xmlns:p14="http://schemas.microsoft.com/office/powerpoint/2010/main" val="3877074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44" r="14306"/>
          <a:stretch/>
        </p:blipFill>
        <p:spPr>
          <a:xfrm rot="5400000">
            <a:off x="-2590804" y="2587719"/>
            <a:ext cx="6858002" cy="16577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FF884A-8074-FED8-C2B9-B80514503905}"/>
              </a:ext>
            </a:extLst>
          </p:cNvPr>
          <p:cNvSpPr txBox="1"/>
          <p:nvPr/>
        </p:nvSpPr>
        <p:spPr>
          <a:xfrm>
            <a:off x="-57154" y="-12394"/>
            <a:ext cx="1499513" cy="7027553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Lookahead</a:t>
            </a:r>
          </a:p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with MUTE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53318F-ABC0-3AF8-93E7-213359948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381" y="628649"/>
            <a:ext cx="10418158" cy="578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02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Lookahead Aware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C27EC-1635-CA0D-4B09-1BC059788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80" y="1698303"/>
            <a:ext cx="11269014" cy="492069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Using this large lookahead: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	(1) Address non-causal channel inversion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	(2) Foresee macro changes in sound profiles, preload filters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E61541-84DC-47E0-98C0-D6BDA9F22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80" y="1896781"/>
            <a:ext cx="6324600" cy="546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F97CBC-1410-DF14-8AB3-CC64B51FD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0" y="2698190"/>
            <a:ext cx="4076700" cy="736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E2B8A1-924D-0F16-BFA7-39950A2BB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850" y="2914090"/>
            <a:ext cx="8255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50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Lookahead Aware ANC (LANC)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C27EC-1635-CA0D-4B09-1BC059788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80" y="1698303"/>
            <a:ext cx="11269014" cy="448502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Adaptive Filter for noise cancellation:</a:t>
            </a:r>
          </a:p>
          <a:p>
            <a:pPr>
              <a:lnSpc>
                <a:spcPct val="150000"/>
              </a:lnSpc>
            </a:pPr>
            <a:r>
              <a:rPr lang="en-US" dirty="0"/>
              <a:t>Find the filter to minimize error: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FAE0F2-225B-EA28-6646-DB23998A8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085" y="1896781"/>
            <a:ext cx="3924300" cy="482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C375D5-61A4-974C-E89B-C4C1A0FC5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289" y="2702611"/>
            <a:ext cx="48641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96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Lookahead Aware ANC (LANC)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C27EC-1635-CA0D-4B09-1BC059788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80" y="1698303"/>
            <a:ext cx="11269014" cy="448502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Adaptive Filter for noise cancellation:</a:t>
            </a:r>
          </a:p>
          <a:p>
            <a:pPr>
              <a:lnSpc>
                <a:spcPct val="150000"/>
              </a:lnSpc>
            </a:pPr>
            <a:r>
              <a:rPr lang="en-US" dirty="0"/>
              <a:t>Find the filter to minimize error: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FAE0F2-225B-EA28-6646-DB23998A8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085" y="1896781"/>
            <a:ext cx="3924300" cy="482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C375D5-61A4-974C-E89B-C4C1A0FC5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289" y="2702611"/>
            <a:ext cx="48641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6694A2-B0AF-4799-54B9-03C3A25E8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8138" y="3383689"/>
            <a:ext cx="74803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5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Lookahead Aware ANC (LANC)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C27EC-1635-CA0D-4B09-1BC059788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80" y="1698303"/>
            <a:ext cx="11269014" cy="448502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Adaptive Filter for noise cancellation:</a:t>
            </a:r>
          </a:p>
          <a:p>
            <a:pPr>
              <a:lnSpc>
                <a:spcPct val="150000"/>
              </a:lnSpc>
            </a:pPr>
            <a:r>
              <a:rPr lang="en-US" dirty="0"/>
              <a:t>Find the filter to minimize error: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Non-causal: Negative “k” -&gt; future samples of </a:t>
            </a:r>
            <a:r>
              <a:rPr lang="en-US" i="1" dirty="0"/>
              <a:t>x(t) , </a:t>
            </a:r>
            <a:r>
              <a:rPr lang="en-US" dirty="0"/>
              <a:t>Peek ahead using LANC: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FAE0F2-225B-EA28-6646-DB23998A8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085" y="1896781"/>
            <a:ext cx="3924300" cy="482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C375D5-61A4-974C-E89B-C4C1A0FC5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289" y="2702611"/>
            <a:ext cx="48641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556FA8-B678-6E6B-AE34-91C72E6A2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1139" y="3337411"/>
            <a:ext cx="3213100" cy="723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235D8E-9BCE-1E91-6F10-8DE87E68A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039" y="4189180"/>
            <a:ext cx="5321300" cy="469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A6FDAB-B553-B761-EE42-9078F4785D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4289" y="5577392"/>
            <a:ext cx="55880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13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Lookahead Aware ANC (LANC)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6DEBCB-1763-5090-60B3-A48E8AF0C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881" y="1852062"/>
            <a:ext cx="8233665" cy="473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6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Predictive Sound Profiling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90B240-7FD2-9455-A6D4-1830B3A72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546" y="1641571"/>
            <a:ext cx="7084993" cy="517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7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LANC: Anticipate profile transitions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CF9600-BA91-8104-88E4-8047AB497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257" y="1724512"/>
            <a:ext cx="5521285" cy="49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02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Wireless Relay Design: Frequency Modulation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0FE22-2D8A-717D-BF0A-833DFB700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437269"/>
            <a:ext cx="7772400" cy="1983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1DEBF-DDC1-E040-FD5F-AAB94AF23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8507" y="1611769"/>
            <a:ext cx="5359400" cy="8255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79E91B-E632-32AE-E1C8-1605BCF4F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80" y="4420730"/>
            <a:ext cx="11269014" cy="176259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and similarly, Frequency demodulation occurs at the receiver</a:t>
            </a:r>
          </a:p>
        </p:txBody>
      </p:sp>
    </p:spTree>
    <p:extLst>
      <p:ext uri="{BB962C8B-B14F-4D97-AF65-F5344CB8AC3E}">
        <p14:creationId xmlns:p14="http://schemas.microsoft.com/office/powerpoint/2010/main" val="3713452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Active Noise Cancellation: An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C27EC-1635-CA0D-4B09-1BC059788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80" y="1698303"/>
            <a:ext cx="11269014" cy="448502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1B82D1-7A5D-29B3-5D6A-EF03A992A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887" y="1952325"/>
            <a:ext cx="7772400" cy="397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16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Wireless Relay Design: Frequency Modulation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C27EC-1635-CA0D-4B09-1BC059788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80" y="1698303"/>
            <a:ext cx="11269014" cy="448502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Some advantages of FM: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	(1) Noise mainly affects amplitude, less so for Freq.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	(2) Narrow bandwidth: </a:t>
            </a:r>
            <a:r>
              <a:rPr lang="en-US" dirty="0" err="1"/>
              <a:t>h</a:t>
            </a:r>
            <a:r>
              <a:rPr lang="en-US" baseline="-25000" dirty="0" err="1"/>
              <a:t>w</a:t>
            </a:r>
            <a:r>
              <a:rPr lang="en-US" dirty="0"/>
              <a:t>(t) flat in frequency, needs single-tap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	(3) Carrier frequency offsets appear as DC, can be averaged out</a:t>
            </a:r>
          </a:p>
        </p:txBody>
      </p:sp>
    </p:spTree>
    <p:extLst>
      <p:ext uri="{BB962C8B-B14F-4D97-AF65-F5344CB8AC3E}">
        <p14:creationId xmlns:p14="http://schemas.microsoft.com/office/powerpoint/2010/main" val="2366208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580" y="239005"/>
            <a:ext cx="1067122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Automatic Relay Selection: Positive vs Negative Lookahead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C27EC-1635-CA0D-4B09-1BC059788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14" y="1756178"/>
            <a:ext cx="11786886" cy="448502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AutoNum type="arabicParenBoth"/>
            </a:pPr>
            <a:r>
              <a:rPr lang="en-US" dirty="0"/>
              <a:t>Wireless relay must be closer to noise source, else negative lookahead</a:t>
            </a:r>
          </a:p>
          <a:p>
            <a:pPr marL="514350" indent="-514350">
              <a:lnSpc>
                <a:spcPct val="150000"/>
              </a:lnSpc>
              <a:buAutoNum type="arabicParenBoth"/>
            </a:pPr>
            <a:endParaRPr lang="en-US" sz="1900" dirty="0"/>
          </a:p>
          <a:p>
            <a:pPr marL="514350" indent="-514350">
              <a:lnSpc>
                <a:spcPct val="150000"/>
              </a:lnSpc>
              <a:buAutoNum type="arabicParenBoth"/>
            </a:pPr>
            <a:r>
              <a:rPr lang="en-US" dirty="0"/>
              <a:t>LANC uses </a:t>
            </a:r>
            <a:r>
              <a:rPr lang="en-US" b="1" i="0" dirty="0">
                <a:solidFill>
                  <a:srgbClr val="000000"/>
                </a:solidFill>
                <a:effectLst/>
              </a:rPr>
              <a:t>G</a:t>
            </a:r>
            <a:r>
              <a:rPr lang="en-US" b="0" i="0" dirty="0">
                <a:solidFill>
                  <a:srgbClr val="000000"/>
                </a:solidFill>
                <a:effectLst/>
              </a:rPr>
              <a:t>eneralized </a:t>
            </a:r>
            <a:r>
              <a:rPr lang="en-US" b="1" i="0" dirty="0">
                <a:solidFill>
                  <a:srgbClr val="000000"/>
                </a:solidFill>
                <a:effectLst/>
              </a:rPr>
              <a:t>C</a:t>
            </a:r>
            <a:r>
              <a:rPr lang="en-US" b="0" i="0" dirty="0">
                <a:solidFill>
                  <a:srgbClr val="000000"/>
                </a:solidFill>
                <a:effectLst/>
              </a:rPr>
              <a:t>ross </a:t>
            </a:r>
            <a:r>
              <a:rPr lang="en-US" b="1" i="0" dirty="0">
                <a:solidFill>
                  <a:srgbClr val="000000"/>
                </a:solidFill>
                <a:effectLst/>
              </a:rPr>
              <a:t>C</a:t>
            </a:r>
            <a:r>
              <a:rPr lang="en-US" b="0" i="0" dirty="0">
                <a:solidFill>
                  <a:srgbClr val="000000"/>
                </a:solidFill>
                <a:effectLst/>
              </a:rPr>
              <a:t>orrelation with 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PHA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1" i="0" dirty="0">
                <a:solidFill>
                  <a:srgbClr val="000000"/>
                </a:solidFill>
                <a:effectLst/>
              </a:rPr>
              <a:t>T</a:t>
            </a:r>
            <a:r>
              <a:rPr lang="en-US" b="0" i="0" dirty="0">
                <a:solidFill>
                  <a:srgbClr val="000000"/>
                </a:solidFill>
                <a:effectLst/>
              </a:rPr>
              <a:t>ransform to </a:t>
            </a:r>
            <a:r>
              <a:rPr lang="en-US" b="0" i="0" dirty="0">
                <a:solidFill>
                  <a:srgbClr val="212121"/>
                </a:solidFill>
                <a:effectLst/>
              </a:rPr>
              <a:t>sharpen </a:t>
            </a:r>
            <a:r>
              <a:rPr lang="en-US" dirty="0">
                <a:solidFill>
                  <a:srgbClr val="212121"/>
                </a:solidFill>
              </a:rPr>
              <a:t>the</a:t>
            </a:r>
            <a:r>
              <a:rPr lang="en-US" b="0" i="0" dirty="0">
                <a:solidFill>
                  <a:srgbClr val="212121"/>
                </a:solidFill>
                <a:effectLst/>
              </a:rPr>
              <a:t> cross-correlation peak</a:t>
            </a:r>
            <a:r>
              <a:rPr lang="en-US" b="0" i="0" dirty="0">
                <a:solidFill>
                  <a:srgbClr val="000000"/>
                </a:solidFill>
                <a:effectLst/>
              </a:rPr>
              <a:t>:		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711394-600A-F549-014D-EBF853017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892" y="4849792"/>
            <a:ext cx="3078519" cy="1250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FA9148-A9ED-2137-6406-C7238D672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755" y="3951032"/>
            <a:ext cx="4059115" cy="266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59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Architectural Variants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FECB85-447D-2BC2-D252-CC512A393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07" y="2548466"/>
            <a:ext cx="11909961" cy="330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2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Comparative analysis using MUTE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73B8D-A2A2-5ED9-55B0-088042DA6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703" y="2204254"/>
            <a:ext cx="73914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9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Results with Varying Ambient Noise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B8B13F-FF6A-A36F-D6CD-D1E61C6E9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473" y="1681368"/>
            <a:ext cx="5450631" cy="517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30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Results with Different Lookahead Periods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8CB043-7D39-DD7A-F55D-214092551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772" y="2698830"/>
            <a:ext cx="7917996" cy="33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4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Limitations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F408DAD-4489-5722-1F55-38162CD23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14" y="1756178"/>
            <a:ext cx="11786886" cy="448502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AutoNum type="arabicParenBoth"/>
            </a:pPr>
            <a:r>
              <a:rPr lang="en-US" dirty="0"/>
              <a:t>Multiple Noise Sources – requires multiple mics or source separation algorithms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lnSpc>
                <a:spcPct val="150000"/>
              </a:lnSpc>
              <a:buAutoNum type="arabicParenBoth"/>
            </a:pPr>
            <a:r>
              <a:rPr lang="en-US" dirty="0"/>
              <a:t>Cancellation at Human Ear – utilize anatomical ear models (KEMAR head)</a:t>
            </a:r>
          </a:p>
          <a:p>
            <a:pPr marL="514350" indent="-514350">
              <a:lnSpc>
                <a:spcPct val="150000"/>
              </a:lnSpc>
              <a:buAutoNum type="arabicParenBoth"/>
            </a:pPr>
            <a:r>
              <a:rPr lang="en-US" dirty="0"/>
              <a:t>Head Mobility</a:t>
            </a:r>
          </a:p>
          <a:p>
            <a:pPr marL="514350" indent="-514350">
              <a:lnSpc>
                <a:spcPct val="150000"/>
              </a:lnSpc>
              <a:buAutoNum type="arabicParenBoth"/>
            </a:pPr>
            <a:r>
              <a:rPr lang="en-US" dirty="0"/>
              <a:t>Portability</a:t>
            </a:r>
          </a:p>
          <a:p>
            <a:pPr marL="514350" indent="-514350">
              <a:lnSpc>
                <a:spcPct val="150000"/>
              </a:lnSpc>
              <a:buAutoNum type="arabicParenBoth"/>
            </a:pPr>
            <a:r>
              <a:rPr lang="en-US" dirty="0"/>
              <a:t>RF Interference and Channel Contention – uses only 8kHz band</a:t>
            </a:r>
          </a:p>
        </p:txBody>
      </p:sp>
    </p:spTree>
    <p:extLst>
      <p:ext uri="{BB962C8B-B14F-4D97-AF65-F5344CB8AC3E}">
        <p14:creationId xmlns:p14="http://schemas.microsoft.com/office/powerpoint/2010/main" val="4037858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Active Noise Cancellation: An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C27EC-1635-CA0D-4B09-1BC059788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80" y="1698303"/>
            <a:ext cx="11269014" cy="448502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17C639-89AA-CEE5-C4D2-DA18C81D6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997062"/>
            <a:ext cx="7772400" cy="418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62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Key Challenges in ANC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C27EC-1635-CA0D-4B09-1BC059788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80" y="1698303"/>
            <a:ext cx="11269014" cy="448502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Small distance between the headphone and the ear-drum</a:t>
            </a:r>
          </a:p>
          <a:p>
            <a:pPr>
              <a:lnSpc>
                <a:spcPct val="150000"/>
              </a:lnSpc>
            </a:pPr>
            <a:r>
              <a:rPr lang="en-US" dirty="0"/>
              <a:t>ANC system produce anti-noise in ≈ 30 µs? </a:t>
            </a:r>
          </a:p>
          <a:p>
            <a:pPr>
              <a:lnSpc>
                <a:spcPct val="150000"/>
              </a:lnSpc>
            </a:pPr>
            <a:r>
              <a:rPr lang="en-US" dirty="0"/>
              <a:t>Smaller phase error for low frequency (&lt; 1 kHz)</a:t>
            </a:r>
          </a:p>
          <a:p>
            <a:pPr>
              <a:lnSpc>
                <a:spcPct val="150000"/>
              </a:lnSpc>
            </a:pPr>
            <a:r>
              <a:rPr lang="en-US" dirty="0"/>
              <a:t>Works better for periodic noise, what about people speaking?</a:t>
            </a:r>
          </a:p>
          <a:p>
            <a:pPr>
              <a:lnSpc>
                <a:spcPct val="150000"/>
              </a:lnSpc>
            </a:pPr>
            <a:r>
              <a:rPr lang="en-US" dirty="0"/>
              <a:t>Inverse channel estimation for non-causal convolutions</a:t>
            </a:r>
          </a:p>
        </p:txBody>
      </p:sp>
    </p:spTree>
    <p:extLst>
      <p:ext uri="{BB962C8B-B14F-4D97-AF65-F5344CB8AC3E}">
        <p14:creationId xmlns:p14="http://schemas.microsoft.com/office/powerpoint/2010/main" val="933577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MUTE: Using IoT to Lookahead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E151D0-4177-78E8-5C0F-63FD6C9CC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150955"/>
            <a:ext cx="7772400" cy="35797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6CDE0E-607A-BC95-BB33-A54955A5247D}"/>
              </a:ext>
            </a:extLst>
          </p:cNvPr>
          <p:cNvSpPr txBox="1"/>
          <p:nvPr/>
        </p:nvSpPr>
        <p:spPr>
          <a:xfrm>
            <a:off x="2933218" y="6183324"/>
            <a:ext cx="704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Microseconds -&gt; Milliseconds, if microphone is a </a:t>
            </a:r>
            <a:r>
              <a:rPr lang="en-US" dirty="0" err="1"/>
              <a:t>metre</a:t>
            </a:r>
            <a:r>
              <a:rPr lang="en-US" dirty="0"/>
              <a:t> away</a:t>
            </a:r>
          </a:p>
        </p:txBody>
      </p:sp>
    </p:spTree>
    <p:extLst>
      <p:ext uri="{BB962C8B-B14F-4D97-AF65-F5344CB8AC3E}">
        <p14:creationId xmlns:p14="http://schemas.microsoft.com/office/powerpoint/2010/main" val="3448507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MUTE: Using IoT to Lookahead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1E5DC3-3F23-4942-DB53-708043827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82917"/>
            <a:ext cx="12092184" cy="33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9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does Active Noise Cancellation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C27EC-1635-CA0D-4B09-1BC059788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80" y="1698303"/>
            <a:ext cx="11269014" cy="448502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17C639-89AA-CEE5-C4D2-DA18C81D6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997062"/>
            <a:ext cx="7772400" cy="418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9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1D5835-89A2-C3A3-6BD4-40474BB1D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949" y="1667161"/>
            <a:ext cx="9623873" cy="50932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1C0DC7-4BE0-FC57-16D9-050A9685B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8489"/>
            <a:ext cx="12192000" cy="16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BE37-5774-6A4E-7428-B03285A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Active Noise Cancellation: Block Diagram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6F2C4D-B98B-69B3-0A7E-91C482E3242C}"/>
              </a:ext>
            </a:extLst>
          </p:cNvPr>
          <p:cNvSpPr/>
          <p:nvPr/>
        </p:nvSpPr>
        <p:spPr>
          <a:xfrm>
            <a:off x="3738623" y="3429000"/>
            <a:ext cx="2268638" cy="3168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30DCAF-5ED5-AFCD-3F16-543615113160}"/>
              </a:ext>
            </a:extLst>
          </p:cNvPr>
          <p:cNvSpPr/>
          <p:nvPr/>
        </p:nvSpPr>
        <p:spPr>
          <a:xfrm>
            <a:off x="1759352" y="4745619"/>
            <a:ext cx="8877782" cy="2096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D8577E-28F8-FF75-9699-D95DE7414222}"/>
              </a:ext>
            </a:extLst>
          </p:cNvPr>
          <p:cNvSpPr/>
          <p:nvPr/>
        </p:nvSpPr>
        <p:spPr>
          <a:xfrm>
            <a:off x="5764192" y="3880112"/>
            <a:ext cx="2551742" cy="1974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21B411-FF13-52E6-4239-E864AA01E7CA}"/>
              </a:ext>
            </a:extLst>
          </p:cNvPr>
          <p:cNvSpPr/>
          <p:nvPr/>
        </p:nvSpPr>
        <p:spPr>
          <a:xfrm>
            <a:off x="5872162" y="5400675"/>
            <a:ext cx="4973315" cy="1417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74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2"/>
    </mc:Choice>
    <mc:Fallback>
      <p:transition spd="slow" advTm="2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5207</TotalTime>
  <Words>805</Words>
  <Application>Microsoft Macintosh PowerPoint</Application>
  <PresentationFormat>Widescreen</PresentationFormat>
  <Paragraphs>103</Paragraphs>
  <Slides>36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MUTE: Bringing IoT to Noise Cancellation</vt:lpstr>
      <vt:lpstr>Noise Cancellation</vt:lpstr>
      <vt:lpstr>Active Noise Cancellation: An Overview</vt:lpstr>
      <vt:lpstr>Active Noise Cancellation: An Overview</vt:lpstr>
      <vt:lpstr>Key Challenges in ANC </vt:lpstr>
      <vt:lpstr>MUTE: Using IoT to Lookahead </vt:lpstr>
      <vt:lpstr>MUTE: Using IoT to Lookahead </vt:lpstr>
      <vt:lpstr>How does Active Noise Cancellation work?</vt:lpstr>
      <vt:lpstr>Active Noise Cancellation: Block Diagram</vt:lpstr>
      <vt:lpstr>Active Noise Cancellation: Setup</vt:lpstr>
      <vt:lpstr>Active Noise Cancellation: Setup</vt:lpstr>
      <vt:lpstr>Active Noise Cancellation: Block Diagram</vt:lpstr>
      <vt:lpstr>Convolutions</vt:lpstr>
      <vt:lpstr>Computing the Adaptive Filter</vt:lpstr>
      <vt:lpstr>Fourier transform diagonalizes Convolutions!</vt:lpstr>
      <vt:lpstr>Non-Causal Channel Inversion in ANC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Lookahead Aware Processing</vt:lpstr>
      <vt:lpstr>Lookahead Aware ANC (LANC)</vt:lpstr>
      <vt:lpstr>Lookahead Aware ANC (LANC)</vt:lpstr>
      <vt:lpstr>Lookahead Aware ANC (LANC)</vt:lpstr>
      <vt:lpstr>Lookahead Aware ANC (LANC)</vt:lpstr>
      <vt:lpstr>Predictive Sound Profiling</vt:lpstr>
      <vt:lpstr>LANC: Anticipate profile transitions</vt:lpstr>
      <vt:lpstr>Wireless Relay Design: Frequency Modulation</vt:lpstr>
      <vt:lpstr>Wireless Relay Design: Frequency Modulation</vt:lpstr>
      <vt:lpstr>Automatic Relay Selection: Positive vs Negative Lookahead</vt:lpstr>
      <vt:lpstr>Architectural Variants</vt:lpstr>
      <vt:lpstr>Comparative analysis using MUTE</vt:lpstr>
      <vt:lpstr>Results with Varying Ambient Noise</vt:lpstr>
      <vt:lpstr>Results with Different Lookahead Periods</vt:lpstr>
      <vt:lpstr>Limitations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Efficient Robust Training against Union of Threat Models  CMSC-828L Course Project </dc:title>
  <dc:creator>Gaurang Sriramanan</dc:creator>
  <cp:lastModifiedBy>Gaurang Sriramanan</cp:lastModifiedBy>
  <cp:revision>8</cp:revision>
  <dcterms:created xsi:type="dcterms:W3CDTF">2022-04-21T01:38:45Z</dcterms:created>
  <dcterms:modified xsi:type="dcterms:W3CDTF">2022-11-10T01:44:25Z</dcterms:modified>
</cp:coreProperties>
</file>