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63" r:id="rId4"/>
    <p:sldId id="259" r:id="rId5"/>
    <p:sldId id="264" r:id="rId6"/>
    <p:sldId id="260" r:id="rId7"/>
    <p:sldId id="274" r:id="rId8"/>
    <p:sldId id="265" r:id="rId9"/>
    <p:sldId id="268" r:id="rId10"/>
    <p:sldId id="270" r:id="rId11"/>
    <p:sldId id="269" r:id="rId12"/>
    <p:sldId id="267" r:id="rId13"/>
    <p:sldId id="272" r:id="rId14"/>
    <p:sldId id="271" r:id="rId15"/>
    <p:sldId id="273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0000"/>
    <a:srgbClr val="66FF33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40" autoAdjust="0"/>
  </p:normalViewPr>
  <p:slideViewPr>
    <p:cSldViewPr snapToGrid="0">
      <p:cViewPr varScale="1">
        <p:scale>
          <a:sx n="89" d="100"/>
          <a:sy n="89" d="100"/>
        </p:scale>
        <p:origin x="5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E4F2-B59C-4AD6-ACC0-70C55447AB6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D7EA5-62BA-4DB2-AD08-8CFCE70F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9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phrase that </a:t>
            </a:r>
            <a:r>
              <a:rPr lang="en-US">
                <a:solidFill>
                  <a:schemeClr val="tx1"/>
                </a:solidFill>
              </a:rPr>
              <a:t>is ambiguous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>
                <a:solidFill>
                  <a:schemeClr val="tx1"/>
                </a:solidFill>
              </a:rPr>
              <a:t>lip readers: </a:t>
            </a:r>
            <a:r>
              <a:rPr lang="en-US" dirty="0">
                <a:solidFill>
                  <a:schemeClr val="tx1"/>
                </a:solidFill>
              </a:rPr>
              <a:t>“elephant juice" looks identical to "I love you”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D7EA5-62BA-4DB2-AD08-8CFCE70F5D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9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D7EA5-62BA-4DB2-AD08-8CFCE70F5D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4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D7EA5-62BA-4DB2-AD08-8CFCE70F5D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1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46CF-A248-4F5E-8A26-9E7EC27E941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7AA-6D90-41FA-AF92-7E6025737A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15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46CF-A248-4F5E-8A26-9E7EC27E941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7AA-6D90-41FA-AF92-7E6025737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8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46CF-A248-4F5E-8A26-9E7EC27E941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7AA-6D90-41FA-AF92-7E6025737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5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1AADF-BC3D-23E4-D9FF-ABC0A2736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5A79B-E107-FFC1-F1F9-1C9FBF708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FCAAB-D970-18EB-322B-DFBD45BD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CDEB-9CEF-419E-8CD4-92DFC4F04D8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616E7-4FDF-E7B0-252F-A1E71D6E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5C9F7-9A96-15D2-E606-BAA09B0B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92F1-5E52-4927-B678-E9BC9D08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06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1797-2C57-25AE-CDF7-D86B3BD8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4B847-DB1F-700D-3922-797972574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89223-3F31-4980-53CE-44C9F4C98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CDEB-9CEF-419E-8CD4-92DFC4F04D8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F5E74-0E1C-8942-DA14-DE1AE58F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6CAB0-A341-6C0A-224A-3F3A0864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92F1-5E52-4927-B678-E9BC9D08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3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046E-64ED-6C27-F028-CC2629F1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27B5B-BEA6-CDC9-42F1-D8F399B12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354E0-02A5-3509-777A-C3055E91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CDEB-9CEF-419E-8CD4-92DFC4F04D8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E8D31-CD12-8821-0166-B9CBD414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B0FCE-E2F9-2204-1DA6-38A50C25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92F1-5E52-4927-B678-E9BC9D08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99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0096-1240-E372-EAF6-AC22C0C2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74CE4-39CE-429F-46D1-8AEB2BB06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DD903-941F-5463-035F-814679617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89F5F-FE82-FB4F-D211-ADDE2183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CDEB-9CEF-419E-8CD4-92DFC4F04D8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A4A7B-9EFE-E3B0-2F5D-431BA47E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519B0-E690-6723-9D8F-3B699B9A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92F1-5E52-4927-B678-E9BC9D08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1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75D8-6CFA-8314-BB1F-B5902B67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67BC4-47EC-A1DA-C919-D9A6569FB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1BBF2-3039-41A3-5183-D299ECAA4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F9574-1547-6254-E6AD-5E3287D79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ABF6-99D0-0FCF-AE4C-0B5766E4C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A608C-7B53-F9BB-B058-A792EFA4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CDEB-9CEF-419E-8CD4-92DFC4F04D8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802FC-5143-C25A-F5E3-FD558503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1AEF4-2AC9-D2B1-DC1C-7FAEE012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92F1-5E52-4927-B678-E9BC9D08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4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38BCE-FF12-4DF4-B91E-0938F7C3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71F23-FC64-9C1D-387E-D290AA49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CDEB-9CEF-419E-8CD4-92DFC4F04D8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A47B8-9920-4435-A1B3-FD4EF4A1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6DC92-6E9E-DCEF-0D44-65841A33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92F1-5E52-4927-B678-E9BC9D08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03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48CAB-86F2-D918-1C88-1AB916E2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CDEB-9CEF-419E-8CD4-92DFC4F04D8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202F3-8103-3F34-18A4-9077FD78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2A327-69DC-0A5D-70F7-1AB53680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92F1-5E52-4927-B678-E9BC9D08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69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0806-8B3E-CFFF-51A8-4436998E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76FF6-DE7F-8784-0A46-2225777EE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3E41-3477-5D25-6EA5-9BCE9699C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04F1D-6218-CC1F-07EF-6EF50C85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CDEB-9CEF-419E-8CD4-92DFC4F04D8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48435-24F9-F4F4-3477-CE00AC8E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6D013-4DBE-BB83-66EB-95FA6DE9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92F1-5E52-4927-B678-E9BC9D08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46CF-A248-4F5E-8A26-9E7EC27E941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7AA-6D90-41FA-AF92-7E6025737A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8901F-3E1A-83F5-B50D-AE2CDE5E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286604"/>
            <a:ext cx="11153774" cy="8182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1868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F6E3-7424-C2A2-FF0B-A3239429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1E8E9-9767-44F6-EB25-B7CAB6C9A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24642-7222-B82B-6772-4EC3E2B86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C4D83-6026-E961-5474-539FF753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CDEB-9CEF-419E-8CD4-92DFC4F04D8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DC306-3E9D-714D-0227-E7A3ADB1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E10ED-1EBF-7CE3-470A-F6B3C1E4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92F1-5E52-4927-B678-E9BC9D08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5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5A7C-30E8-4C58-40EA-EAB741DE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3C6DA-BA34-7743-890A-DC45001DA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BB39D-A215-EBD8-706F-24FBEF84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CDEB-9CEF-419E-8CD4-92DFC4F04D8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5C44-8757-FE2D-1779-A4C18279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E4083-5026-4BBC-624C-3D9DB0F7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92F1-5E52-4927-B678-E9BC9D08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5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B7E395-55D4-5A9D-3AAB-BDEECF1BD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8A445-ED27-EE1E-8399-414EC755C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44766-03E3-8DFE-FB2B-E612CD6E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CDEB-9CEF-419E-8CD4-92DFC4F04D8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E5C40-52F1-7376-0CBA-18CEE28D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DF4C9-E45F-D11D-7EC0-1B61AB08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92F1-5E52-4927-B678-E9BC9D08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9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46CF-A248-4F5E-8A26-9E7EC27E941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7AA-6D90-41FA-AF92-7E6025737A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48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1" y="1295399"/>
            <a:ext cx="5330188" cy="45736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19" y="1295400"/>
            <a:ext cx="5640705" cy="4573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46CF-A248-4F5E-8A26-9E7EC27E941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7AA-6D90-41FA-AF92-7E6025737A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5CAD8-A87D-B408-6536-927E71DA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286604"/>
            <a:ext cx="11153774" cy="8182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73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850" y="1274552"/>
            <a:ext cx="5330189" cy="36512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851" y="1639677"/>
            <a:ext cx="5330189" cy="4320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18" y="1274552"/>
            <a:ext cx="5640705" cy="36512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639677"/>
            <a:ext cx="5640705" cy="4320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46CF-A248-4F5E-8A26-9E7EC27E941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7AA-6D90-41FA-AF92-7E6025737A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71AB7-B8A9-5461-41C8-B0B41239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286604"/>
            <a:ext cx="11153774" cy="8182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609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46CF-A248-4F5E-8A26-9E7EC27E941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7AA-6D90-41FA-AF92-7E6025737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46CF-A248-4F5E-8A26-9E7EC27E941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7AA-6D90-41FA-AF92-7E6025737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7246CF-A248-4F5E-8A26-9E7EC27E941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9357AA-6D90-41FA-AF92-7E6025737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6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46CF-A248-4F5E-8A26-9E7EC27E941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7AA-6D90-41FA-AF92-7E6025737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6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851" y="286604"/>
            <a:ext cx="11153774" cy="8182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851" y="1266827"/>
            <a:ext cx="11153774" cy="46022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7246CF-A248-4F5E-8A26-9E7EC27E941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9357AA-6D90-41FA-AF92-7E6025737A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704851" y="1118720"/>
            <a:ext cx="1108709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6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2E174-7082-5453-47D3-E8352A64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EBA6F-3C1C-9043-A2E3-F3C21A516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99588-7736-33A1-35F3-DCF3D7521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ECDEB-9CEF-419E-8CD4-92DFC4F04D8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8257C-DE65-0088-3C0B-C14E39F53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1128-C2DA-8472-4628-A8BC74FBB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692F1-5E52-4927-B678-E9BC9D08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j-1oNPqlQI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E563-2529-4B10-8022-E401C08B9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783080"/>
            <a:ext cx="10058400" cy="2203704"/>
          </a:xfrm>
        </p:spPr>
        <p:txBody>
          <a:bodyPr>
            <a:normAutofit/>
          </a:bodyPr>
          <a:lstStyle/>
          <a:p>
            <a:r>
              <a:rPr lang="en-US" sz="6000" dirty="0"/>
              <a:t>RFID Tattoo: A Wireless Platform for Speech Recognition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C27ED-A325-4A3D-A4D5-DE2F25EA4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Presenter: Bryan Nousain</a:t>
            </a:r>
          </a:p>
          <a:p>
            <a:endParaRPr lang="en-US" dirty="0"/>
          </a:p>
          <a:p>
            <a:r>
              <a:rPr lang="en-US" dirty="0"/>
              <a:t>Paper Authors: </a:t>
            </a:r>
            <a:r>
              <a:rPr lang="en-US" dirty="0" err="1"/>
              <a:t>Jingxian</a:t>
            </a:r>
            <a:r>
              <a:rPr lang="en-US" dirty="0"/>
              <a:t> Wang, </a:t>
            </a:r>
            <a:r>
              <a:rPr lang="en-US" dirty="0" err="1"/>
              <a:t>Chengfeng</a:t>
            </a:r>
            <a:r>
              <a:rPr lang="en-US" dirty="0"/>
              <a:t> Pan, </a:t>
            </a:r>
            <a:r>
              <a:rPr lang="en-US" dirty="0" err="1"/>
              <a:t>Haojian</a:t>
            </a:r>
            <a:r>
              <a:rPr lang="en-US" dirty="0"/>
              <a:t> </a:t>
            </a:r>
            <a:r>
              <a:rPr lang="en-US" dirty="0" err="1"/>
              <a:t>Jin</a:t>
            </a:r>
            <a:r>
              <a:rPr lang="en-US" dirty="0"/>
              <a:t>, Vaibhav Singh, Yash Jain, Jason I. Hong, Carmel Majidi, </a:t>
            </a:r>
            <a:r>
              <a:rPr lang="en-US" dirty="0" err="1"/>
              <a:t>Swarun</a:t>
            </a:r>
            <a:r>
              <a:rPr lang="en-US" dirty="0"/>
              <a:t> Kumar, Carnegie Mellon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05E06-CCA2-4E8B-A616-E265B12D1D3A}"/>
              </a:ext>
            </a:extLst>
          </p:cNvPr>
          <p:cNvSpPr txBox="1"/>
          <p:nvPr/>
        </p:nvSpPr>
        <p:spPr>
          <a:xfrm>
            <a:off x="1097280" y="3977640"/>
            <a:ext cx="55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 (Headings)"/>
              </a:rPr>
              <a:t>CMSC 715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6350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5ACC92-9E0B-33F4-A645-5B205BDE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Viseme Inference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9619C-AF83-E32C-35B5-87FF5B617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275" y="1280025"/>
            <a:ext cx="4807450" cy="4297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1A065B-7372-2C0C-F766-8E58EBE23F82}"/>
              </a:ext>
            </a:extLst>
          </p:cNvPr>
          <p:cNvSpPr txBox="1"/>
          <p:nvPr/>
        </p:nvSpPr>
        <p:spPr>
          <a:xfrm>
            <a:off x="519113" y="5578865"/>
            <a:ext cx="1115377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Can infer viseme with 90% accuracy, but how to map to a phoneme?</a:t>
            </a:r>
          </a:p>
        </p:txBody>
      </p:sp>
    </p:spTree>
    <p:extLst>
      <p:ext uri="{BB962C8B-B14F-4D97-AF65-F5344CB8AC3E}">
        <p14:creationId xmlns:p14="http://schemas.microsoft.com/office/powerpoint/2010/main" val="234111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3A3BE-3E47-F686-8C56-1D8465CE1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Tongue position</a:t>
            </a:r>
          </a:p>
          <a:p>
            <a:pPr lvl="1"/>
            <a:r>
              <a:rPr lang="en-US" dirty="0"/>
              <a:t>Tongue position affects impedance on antenna</a:t>
            </a:r>
          </a:p>
          <a:p>
            <a:pPr lvl="1"/>
            <a:r>
              <a:rPr lang="en-US" dirty="0"/>
              <a:t>Use random forest algorithm with 16 features to discriminate between 5 different tongue positions </a:t>
            </a:r>
          </a:p>
          <a:p>
            <a:pPr marL="726948" lvl="2" indent="-342900">
              <a:buFont typeface="+mj-lt"/>
              <a:buAutoNum type="arabicParenR" startAt="10"/>
            </a:pPr>
            <a:r>
              <a:rPr lang="en-US" dirty="0"/>
              <a:t>Resting position</a:t>
            </a:r>
          </a:p>
          <a:p>
            <a:pPr marL="726948" lvl="2" indent="-342900">
              <a:buFont typeface="+mj-lt"/>
              <a:buAutoNum type="arabicParenR" startAt="10"/>
            </a:pPr>
            <a:r>
              <a:rPr lang="en-US" dirty="0"/>
              <a:t>Upper jaw front</a:t>
            </a:r>
          </a:p>
          <a:p>
            <a:pPr marL="726948" lvl="2" indent="-342900">
              <a:buFont typeface="+mj-lt"/>
              <a:buAutoNum type="arabicParenR" startAt="10"/>
            </a:pPr>
            <a:r>
              <a:rPr lang="en-US" dirty="0"/>
              <a:t>Upper jaw back</a:t>
            </a:r>
          </a:p>
          <a:p>
            <a:pPr marL="726948" lvl="2" indent="-342900">
              <a:buFont typeface="+mj-lt"/>
              <a:buAutoNum type="arabicParenR" startAt="10"/>
            </a:pPr>
            <a:r>
              <a:rPr lang="en-US" dirty="0"/>
              <a:t>Lower jaw front</a:t>
            </a:r>
          </a:p>
          <a:p>
            <a:pPr marL="726948" lvl="2" indent="-342900">
              <a:buFont typeface="+mj-lt"/>
              <a:buAutoNum type="arabicParenR" startAt="10"/>
            </a:pPr>
            <a:r>
              <a:rPr lang="en-US" dirty="0"/>
              <a:t>Lower jaw back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E57F6-6B75-CD5B-F720-3C7409EE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Tongue Position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57159A-4810-C948-6F11-18D720137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58" y="3789709"/>
            <a:ext cx="4481822" cy="12625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94AE08-D510-4435-DB47-FE39AA5C644C}"/>
              </a:ext>
            </a:extLst>
          </p:cNvPr>
          <p:cNvSpPr/>
          <p:nvPr/>
        </p:nvSpPr>
        <p:spPr>
          <a:xfrm>
            <a:off x="1066387" y="2276133"/>
            <a:ext cx="97885" cy="1291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AC1541-0BBF-E5A3-23B8-1577510FF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203" y="2184693"/>
            <a:ext cx="4481822" cy="3835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F5C35B-08F0-40EF-B4E6-6AD2EBFFC0AC}"/>
              </a:ext>
            </a:extLst>
          </p:cNvPr>
          <p:cNvSpPr txBox="1"/>
          <p:nvPr/>
        </p:nvSpPr>
        <p:spPr>
          <a:xfrm>
            <a:off x="519113" y="6036061"/>
            <a:ext cx="1115377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Tongue position disambiguates between phonemes with identical visemes</a:t>
            </a:r>
          </a:p>
        </p:txBody>
      </p:sp>
    </p:spTree>
    <p:extLst>
      <p:ext uri="{BB962C8B-B14F-4D97-AF65-F5344CB8AC3E}">
        <p14:creationId xmlns:p14="http://schemas.microsoft.com/office/powerpoint/2010/main" val="418271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7512459-A1FE-80C6-F235-1F8BFCBF1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Organize phonemes into words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Evaluate the “naturalness”,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, of a sentence</a:t>
                </a:r>
              </a:p>
              <a:p>
                <a:pPr lvl="1"/>
                <a:r>
                  <a:rPr lang="en-US" sz="2000" dirty="0"/>
                  <a:t>Use sliding window to count frequency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consecutive words in Cornell Movie Dialog Corpus,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/>
                  <a:t> for this paper</a:t>
                </a:r>
              </a:p>
              <a:p>
                <a:pPr marL="384048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lvl="1"/>
                <a:endParaRPr lang="en-US" sz="2000" dirty="0"/>
              </a:p>
              <a:p>
                <a:pPr marL="457200" lvl="1" indent="-457200">
                  <a:buFont typeface="+mj-lt"/>
                  <a:buAutoNum type="arabicPeriod" startAt="3"/>
                </a:pPr>
                <a:r>
                  <a:rPr lang="en-US" sz="2400" dirty="0"/>
                  <a:t>Choose word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such that naturalness score is maximized</a:t>
                </a:r>
              </a:p>
              <a:p>
                <a:pPr marL="0" lvl="1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lvl="1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is word likelihood from viseme recognition</a:t>
                </a:r>
              </a:p>
              <a:p>
                <a:pPr marL="457200" lvl="1" indent="-457200">
                  <a:buFont typeface="+mj-lt"/>
                  <a:buAutoNum type="arabicPeriod" startAt="4"/>
                </a:pPr>
                <a:r>
                  <a:rPr lang="en-US" sz="2400" dirty="0"/>
                  <a:t>Synthesize speech with publicly available speech synthesizer (e.g. Google Text-to-Speech*)</a:t>
                </a:r>
              </a:p>
              <a:p>
                <a:pPr marL="0" lvl="1" indent="0">
                  <a:buNone/>
                </a:pPr>
                <a:endParaRPr lang="en-US" sz="2000" dirty="0"/>
              </a:p>
              <a:p>
                <a:pPr marL="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7512459-A1FE-80C6-F235-1F8BFCBF1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6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BE852C5-4EE2-6DCC-2404-70BC26F6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Recognition/Synthesis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4B9B2-FA4F-20C8-B76A-FBCBF1C86F7C}"/>
              </a:ext>
            </a:extLst>
          </p:cNvPr>
          <p:cNvSpPr txBox="1"/>
          <p:nvPr/>
        </p:nvSpPr>
        <p:spPr>
          <a:xfrm>
            <a:off x="319314" y="5791200"/>
            <a:ext cx="1174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*https://cloud.google.com/text-to-speech/</a:t>
            </a:r>
          </a:p>
        </p:txBody>
      </p:sp>
    </p:spTree>
    <p:extLst>
      <p:ext uri="{BB962C8B-B14F-4D97-AF65-F5344CB8AC3E}">
        <p14:creationId xmlns:p14="http://schemas.microsoft.com/office/powerpoint/2010/main" val="423148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48AD8F-6E8F-5DE4-DB30-C4465C07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89" y="2298694"/>
            <a:ext cx="4729021" cy="329247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512459-A1FE-80C6-F235-1F8BFCBF1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Concatenating visemes into words doesn’t work well, even with a 90% accuracy rate for viseme ID</a:t>
            </a:r>
          </a:p>
          <a:p>
            <a:pPr lvl="1"/>
            <a:r>
              <a:rPr lang="en-US" dirty="0"/>
              <a:t>Probability of error increases exponentially with number of phonemes</a:t>
            </a:r>
          </a:p>
          <a:p>
            <a:r>
              <a:rPr lang="en-US" dirty="0"/>
              <a:t>Need to take into account that uneven usage of each word to compute likelihood of a word given visemes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E852C5-4EE2-6DCC-2404-70BC26F6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 with word recognition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28B175-45BD-4321-B8A7-0252F9DF4579}"/>
                  </a:ext>
                </a:extLst>
              </p:cNvPr>
              <p:cNvSpPr txBox="1"/>
              <p:nvPr/>
            </p:nvSpPr>
            <p:spPr>
              <a:xfrm>
                <a:off x="788790" y="5745605"/>
                <a:ext cx="10614421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Restricting vocabulary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b="1" dirty="0"/>
                  <a:t>100 words improves word classification accuracy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28B175-45BD-4321-B8A7-0252F9DF4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90" y="5745605"/>
                <a:ext cx="10614421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06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F3A3B9-45BF-3130-C3E3-36FF67F5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Word to sentence conversion was challenging for the same reasons converting visemes to word was challenging</a:t>
            </a:r>
          </a:p>
          <a:p>
            <a:r>
              <a:rPr lang="en-US" sz="2400" dirty="0"/>
              <a:t>Reducing possible phrases to 20 possible sentences increased accuracy of sentence transcription by 17.5%</a:t>
            </a:r>
          </a:p>
          <a:p>
            <a:pPr lvl="1"/>
            <a:r>
              <a:rPr lang="en-US" sz="2000" dirty="0"/>
              <a:t>This accuracy is comparable to lip reading software using a camera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7C57E5-9E48-358D-1804-D180B2B0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string words into sentences?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69B7C-9E43-AFD8-7FBD-7AA33046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93" y="3114582"/>
            <a:ext cx="3951814" cy="3119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F17EC7-5CD4-714F-5103-7959584F717C}"/>
              </a:ext>
            </a:extLst>
          </p:cNvPr>
          <p:cNvSpPr txBox="1"/>
          <p:nvPr/>
        </p:nvSpPr>
        <p:spPr>
          <a:xfrm>
            <a:off x="259557" y="6234220"/>
            <a:ext cx="1167288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RFTattoo</a:t>
            </a:r>
            <a:r>
              <a:rPr lang="en-US" sz="2800" b="1" dirty="0"/>
              <a:t> works as well as a lip reading camera without needing line-of-sight</a:t>
            </a:r>
          </a:p>
        </p:txBody>
      </p:sp>
    </p:spTree>
    <p:extLst>
      <p:ext uri="{BB962C8B-B14F-4D97-AF65-F5344CB8AC3E}">
        <p14:creationId xmlns:p14="http://schemas.microsoft.com/office/powerpoint/2010/main" val="387955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3D47-5FF0-43CB-A753-CFF2A98E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RFTattoo</a:t>
            </a:r>
            <a:r>
              <a:rPr lang="en-US" sz="2400" dirty="0"/>
              <a:t> enables speech impaired users to communicate in a natural way without needing to make any sounds and without being restricted to line-of-sight of a camera</a:t>
            </a:r>
          </a:p>
          <a:p>
            <a:endParaRPr lang="en-US" sz="2400" dirty="0"/>
          </a:p>
          <a:p>
            <a:r>
              <a:rPr lang="en-US" sz="2400" dirty="0"/>
              <a:t>Compounding errors make it difficult to recognize words from a large vocabulary and arbitrary sentences</a:t>
            </a:r>
          </a:p>
          <a:p>
            <a:endParaRPr lang="en-US" sz="2400" dirty="0"/>
          </a:p>
          <a:p>
            <a:r>
              <a:rPr lang="en-US" sz="2400" dirty="0"/>
              <a:t>Reducing word vocabularies less than 100 and possible phrases to 20 sentences allows </a:t>
            </a:r>
            <a:r>
              <a:rPr lang="en-US" sz="2400" dirty="0" err="1"/>
              <a:t>RFTattoo</a:t>
            </a:r>
            <a:r>
              <a:rPr lang="en-US" sz="2400" dirty="0"/>
              <a:t> to recognize</a:t>
            </a:r>
          </a:p>
          <a:p>
            <a:pPr lvl="1"/>
            <a:r>
              <a:rPr lang="en-US" sz="2000" dirty="0"/>
              <a:t>Words with 86% accuracy</a:t>
            </a:r>
          </a:p>
          <a:p>
            <a:pPr lvl="1"/>
            <a:r>
              <a:rPr lang="en-US" sz="2000" dirty="0"/>
              <a:t>Sentences with 53.2% accuracy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DE977-6A45-40EA-A871-1ED20E49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8682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164A7-3B4D-42F5-9430-FE5D594C6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1" y="1266827"/>
            <a:ext cx="10924165" cy="486669"/>
          </a:xfrm>
        </p:spPr>
        <p:txBody>
          <a:bodyPr>
            <a:normAutofit/>
          </a:bodyPr>
          <a:lstStyle/>
          <a:p>
            <a:r>
              <a:rPr lang="en-US" sz="2400" dirty="0"/>
              <a:t>About 7.5 million people in the United States have voice disorders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9C84-BD11-4759-95DA-C8646021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4EB54-9D22-4EDD-8682-8C587CE8AE76}"/>
              </a:ext>
            </a:extLst>
          </p:cNvPr>
          <p:cNvSpPr txBox="1"/>
          <p:nvPr/>
        </p:nvSpPr>
        <p:spPr>
          <a:xfrm>
            <a:off x="305276" y="5336987"/>
            <a:ext cx="1158144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RFTattoo</a:t>
            </a:r>
            <a:r>
              <a:rPr lang="en-US" sz="2400" b="1" dirty="0"/>
              <a:t> targets speech impaired users that are able to make facial and lip gestures associated with speech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E14691-7E49-403A-8589-4768640018E7}"/>
              </a:ext>
            </a:extLst>
          </p:cNvPr>
          <p:cNvGrpSpPr/>
          <p:nvPr/>
        </p:nvGrpSpPr>
        <p:grpSpPr>
          <a:xfrm>
            <a:off x="768371" y="1900827"/>
            <a:ext cx="10655258" cy="3288829"/>
            <a:chOff x="768371" y="1633503"/>
            <a:chExt cx="10655258" cy="328882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9067F9-3136-4BD1-A625-00EC80090F10}"/>
                </a:ext>
              </a:extLst>
            </p:cNvPr>
            <p:cNvGrpSpPr/>
            <p:nvPr/>
          </p:nvGrpSpPr>
          <p:grpSpPr>
            <a:xfrm>
              <a:off x="768371" y="2048841"/>
              <a:ext cx="3098202" cy="2458152"/>
              <a:chOff x="607807" y="1954276"/>
              <a:chExt cx="3098202" cy="245815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2BDCEE5-8F15-4354-8200-DE0DC7773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8346" y="1954276"/>
                <a:ext cx="2217125" cy="1843945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4B0ED8-56F9-485A-8E3B-7C1BFE84D946}"/>
                  </a:ext>
                </a:extLst>
              </p:cNvPr>
              <p:cNvSpPr txBox="1"/>
              <p:nvPr/>
            </p:nvSpPr>
            <p:spPr>
              <a:xfrm>
                <a:off x="607807" y="3766097"/>
                <a:ext cx="30982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Visual solutions require user to be in front of camera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CB17319-8AA0-4970-9210-2C2A98CFE236}"/>
                </a:ext>
              </a:extLst>
            </p:cNvPr>
            <p:cNvGrpSpPr/>
            <p:nvPr/>
          </p:nvGrpSpPr>
          <p:grpSpPr>
            <a:xfrm>
              <a:off x="8700883" y="1633503"/>
              <a:ext cx="2722746" cy="3288829"/>
              <a:chOff x="8540319" y="1633503"/>
              <a:chExt cx="2722746" cy="328882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3EF0A3C-7529-4814-9C1D-2A7EC363C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15273" y="1633503"/>
                <a:ext cx="2372838" cy="2365499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CAD886-7CC9-45EF-9724-57D23B799342}"/>
                  </a:ext>
                </a:extLst>
              </p:cNvPr>
              <p:cNvSpPr txBox="1"/>
              <p:nvPr/>
            </p:nvSpPr>
            <p:spPr>
              <a:xfrm>
                <a:off x="8540319" y="3999002"/>
                <a:ext cx="27227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Text to speech requires users to manually input text into keypads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2ED5562-2082-47FA-9848-7D8648B1C6FF}"/>
                </a:ext>
              </a:extLst>
            </p:cNvPr>
            <p:cNvGrpSpPr/>
            <p:nvPr/>
          </p:nvGrpSpPr>
          <p:grpSpPr>
            <a:xfrm>
              <a:off x="4947586" y="2578993"/>
              <a:ext cx="2672284" cy="1397848"/>
              <a:chOff x="4997918" y="2216464"/>
              <a:chExt cx="2672284" cy="139784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FCA4EA-3A6F-4120-B89E-5C04C21ADBAE}"/>
                  </a:ext>
                </a:extLst>
              </p:cNvPr>
              <p:cNvSpPr txBox="1"/>
              <p:nvPr/>
            </p:nvSpPr>
            <p:spPr>
              <a:xfrm>
                <a:off x="4997918" y="2690982"/>
                <a:ext cx="26722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Audio based solutions require users to be able to make a noise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0DB9B80-13D4-4C0C-9FE9-1FD122F271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1098" y="2216464"/>
                <a:ext cx="1685925" cy="4000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7342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13BCDF-2423-4BB7-AA0D-513B2D2DB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96" y="3265236"/>
            <a:ext cx="10508808" cy="26642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39B2A-693A-43E3-995C-E9D70E02E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1" y="1266828"/>
            <a:ext cx="7997766" cy="1864299"/>
          </a:xfrm>
        </p:spPr>
        <p:txBody>
          <a:bodyPr>
            <a:normAutofit/>
          </a:bodyPr>
          <a:lstStyle/>
          <a:p>
            <a:r>
              <a:rPr lang="en-US" dirty="0"/>
              <a:t>Recognize facial and lip gestures using flexible RFID tags and synthesize speech in real time</a:t>
            </a:r>
          </a:p>
          <a:p>
            <a:pPr lvl="1"/>
            <a:r>
              <a:rPr lang="en-US" dirty="0"/>
              <a:t>Recognize facial and lip gestures by measuring</a:t>
            </a:r>
          </a:p>
          <a:p>
            <a:pPr lvl="2"/>
            <a:r>
              <a:rPr lang="en-US" dirty="0"/>
              <a:t>Stretch of RFID tag, Tongue position, Mouth shape</a:t>
            </a:r>
          </a:p>
          <a:p>
            <a:pPr lvl="1"/>
            <a:r>
              <a:rPr lang="en-US" dirty="0"/>
              <a:t>Map facial and lip movements to phonemes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C5974-7A85-446A-9EA0-8617740B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RFTattoo</a:t>
            </a:r>
            <a:r>
              <a:rPr lang="en-US" dirty="0"/>
              <a:t> Approach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27D99-0BD9-4579-8C89-2A11CF0DF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978" y="1104900"/>
            <a:ext cx="3033839" cy="1981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B7CBCE-B5B5-438D-9FE7-63436D85C60A}"/>
              </a:ext>
            </a:extLst>
          </p:cNvPr>
          <p:cNvSpPr txBox="1"/>
          <p:nvPr/>
        </p:nvSpPr>
        <p:spPr>
          <a:xfrm>
            <a:off x="396186" y="5996088"/>
            <a:ext cx="476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 https://www.youtube.com/watch?v=mwh_-gzEzRk&amp;t=72s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D46ECE-16EA-4B7E-995A-C438BDDCC767}"/>
              </a:ext>
            </a:extLst>
          </p:cNvPr>
          <p:cNvSpPr txBox="1"/>
          <p:nvPr/>
        </p:nvSpPr>
        <p:spPr>
          <a:xfrm>
            <a:off x="9609444" y="3098853"/>
            <a:ext cx="160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RFTattoo</a:t>
            </a:r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0522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A379-B0E3-44C8-AF08-90BB48C9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RFID Tutorial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40717-9625-4A58-AAFA-E6699D56902B}"/>
              </a:ext>
            </a:extLst>
          </p:cNvPr>
          <p:cNvSpPr txBox="1"/>
          <p:nvPr/>
        </p:nvSpPr>
        <p:spPr>
          <a:xfrm>
            <a:off x="283464" y="6035040"/>
            <a:ext cx="945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https://www.eetimes.com/rfid-basics-backscatter-radio-links-and-link-budgets/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CBEA51-F967-1B82-FFAA-4999CC4C0870}"/>
              </a:ext>
            </a:extLst>
          </p:cNvPr>
          <p:cNvGrpSpPr/>
          <p:nvPr/>
        </p:nvGrpSpPr>
        <p:grpSpPr>
          <a:xfrm>
            <a:off x="476280" y="1717836"/>
            <a:ext cx="10194413" cy="4317204"/>
            <a:chOff x="385195" y="1737360"/>
            <a:chExt cx="10194413" cy="4317204"/>
          </a:xfrm>
        </p:grpSpPr>
        <p:pic>
          <p:nvPicPr>
            <p:cNvPr id="14" name="Content Placeholder 4">
              <a:extLst>
                <a:ext uri="{FF2B5EF4-FFF2-40B4-BE49-F238E27FC236}">
                  <a16:creationId xmlns:a16="http://schemas.microsoft.com/office/drawing/2014/main" id="{CC45F8A6-D822-A2EC-877A-4E98B3EAE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" t="1922" r="589" b="1265"/>
            <a:stretch/>
          </p:blipFill>
          <p:spPr>
            <a:xfrm>
              <a:off x="2423799" y="1737360"/>
              <a:ext cx="7202802" cy="4136391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CB0836-0B75-473E-BFAD-6C339C4E5A0C}"/>
                </a:ext>
              </a:extLst>
            </p:cNvPr>
            <p:cNvSpPr/>
            <p:nvPr/>
          </p:nvSpPr>
          <p:spPr>
            <a:xfrm>
              <a:off x="5175504" y="5111496"/>
              <a:ext cx="374904" cy="37490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20F1FE-3C0D-4BF9-A14B-0A8A2836A1C2}"/>
                </a:ext>
              </a:extLst>
            </p:cNvPr>
            <p:cNvSpPr/>
            <p:nvPr/>
          </p:nvSpPr>
          <p:spPr>
            <a:xfrm>
              <a:off x="6876927" y="4872520"/>
              <a:ext cx="374904" cy="3749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B298DDD-CA80-49B4-B57C-98DA1AE69D42}"/>
                </a:ext>
              </a:extLst>
            </p:cNvPr>
            <p:cNvSpPr/>
            <p:nvPr/>
          </p:nvSpPr>
          <p:spPr>
            <a:xfrm>
              <a:off x="5269992" y="3422490"/>
              <a:ext cx="374904" cy="374904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F4BDD8-62A4-43DA-B90F-26BE9605D08D}"/>
                </a:ext>
              </a:extLst>
            </p:cNvPr>
            <p:cNvSpPr txBox="1"/>
            <p:nvPr/>
          </p:nvSpPr>
          <p:spPr>
            <a:xfrm>
              <a:off x="385196" y="4834711"/>
              <a:ext cx="1887408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1. Reader transmits CW signal to power up tag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C58F51-33B9-48D7-B68B-AAEEB1F318E0}"/>
                </a:ext>
              </a:extLst>
            </p:cNvPr>
            <p:cNvSpPr txBox="1"/>
            <p:nvPr/>
          </p:nvSpPr>
          <p:spPr>
            <a:xfrm>
              <a:off x="8425311" y="5131234"/>
              <a:ext cx="2154297" cy="923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2. Reader powers up, sends message and powers down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0B58AD-BBF9-4832-8F9D-979D4AD24045}"/>
                </a:ext>
              </a:extLst>
            </p:cNvPr>
            <p:cNvSpPr txBox="1"/>
            <p:nvPr/>
          </p:nvSpPr>
          <p:spPr>
            <a:xfrm>
              <a:off x="385195" y="2610309"/>
              <a:ext cx="1887408" cy="64633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3. Reader receives message from tag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AD9B007-B864-2C2C-A36C-73E876335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097" y="1717836"/>
            <a:ext cx="2061301" cy="2705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F99ADD-DEAA-44D6-B241-0BEC3F1DB3BA}"/>
              </a:ext>
            </a:extLst>
          </p:cNvPr>
          <p:cNvSpPr txBox="1"/>
          <p:nvPr/>
        </p:nvSpPr>
        <p:spPr>
          <a:xfrm>
            <a:off x="9980097" y="4423570"/>
            <a:ext cx="206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RFTattoo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5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5AF6D-79FE-F232-6230-BDD47C587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51" y="1686389"/>
            <a:ext cx="5330188" cy="3276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Phonemes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Def’n</a:t>
            </a:r>
            <a:r>
              <a:rPr lang="en-US" dirty="0">
                <a:solidFill>
                  <a:schemeClr val="tx1"/>
                </a:solidFill>
              </a:rPr>
              <a:t>: Speech sounds that we hear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E.g. p/b/m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English has 44 phonemes (24 consonants and 20 vowels) and this paper can distinguish between 38 of the phonemes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Visemes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Def’n</a:t>
            </a:r>
            <a:r>
              <a:rPr lang="en-US" dirty="0">
                <a:solidFill>
                  <a:schemeClr val="tx1"/>
                </a:solidFill>
              </a:rPr>
              <a:t>: Mouth, facial, and lip gesture made when producing a phoneme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44</a:t>
            </a:r>
            <a:r>
              <a:rPr lang="en-US" dirty="0">
                <a:solidFill>
                  <a:schemeClr val="tx1"/>
                </a:solidFill>
              </a:rPr>
              <a:t> phonemes only produce </a:t>
            </a:r>
            <a:r>
              <a:rPr lang="en-US" b="1" dirty="0">
                <a:solidFill>
                  <a:schemeClr val="tx1"/>
                </a:solidFill>
              </a:rPr>
              <a:t>11</a:t>
            </a:r>
            <a:r>
              <a:rPr lang="en-US" dirty="0">
                <a:solidFill>
                  <a:schemeClr val="tx1"/>
                </a:solidFill>
              </a:rPr>
              <a:t> different visemes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873AE-7A71-4B5A-B1D8-A785EBEE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Facial Gestures to Sounds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40A1D0-7E39-8177-5E61-9B563F070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335" y="1552956"/>
            <a:ext cx="5693057" cy="3543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1EB401-D937-4788-8B80-C74873D3671B}"/>
              </a:ext>
            </a:extLst>
          </p:cNvPr>
          <p:cNvSpPr txBox="1"/>
          <p:nvPr/>
        </p:nvSpPr>
        <p:spPr>
          <a:xfrm>
            <a:off x="305277" y="5758159"/>
            <a:ext cx="1158144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Challenge: </a:t>
            </a:r>
            <a:r>
              <a:rPr lang="en-US" sz="2400" dirty="0"/>
              <a:t>A single facial gesture is associated with multiple phonemes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703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5EC1AC4-5B59-4AF7-85EB-659B8FC5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ambiguous phrase for lip readers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5BE5C5-3666-4C5C-8E8E-66B5D2D5F1EF}"/>
              </a:ext>
            </a:extLst>
          </p:cNvPr>
          <p:cNvSpPr txBox="1"/>
          <p:nvPr/>
        </p:nvSpPr>
        <p:spPr>
          <a:xfrm>
            <a:off x="835511" y="2644170"/>
            <a:ext cx="10520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elephant juice</a:t>
            </a:r>
          </a:p>
        </p:txBody>
      </p:sp>
    </p:spTree>
    <p:extLst>
      <p:ext uri="{BB962C8B-B14F-4D97-AF65-F5344CB8AC3E}">
        <p14:creationId xmlns:p14="http://schemas.microsoft.com/office/powerpoint/2010/main" val="335092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DC5FC-1846-6E8D-5735-43B974A6E505}"/>
              </a:ext>
            </a:extLst>
          </p:cNvPr>
          <p:cNvGrpSpPr/>
          <p:nvPr/>
        </p:nvGrpSpPr>
        <p:grpSpPr>
          <a:xfrm>
            <a:off x="671513" y="3236294"/>
            <a:ext cx="4342354" cy="1984730"/>
            <a:chOff x="1262380" y="3357148"/>
            <a:chExt cx="4342354" cy="19847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9D639A-0ADF-4A70-BD03-A8E4F53E1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0837" y="3357148"/>
              <a:ext cx="4045440" cy="150696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06F2AA-4BC5-447E-843E-07B2B2507103}"/>
                </a:ext>
              </a:extLst>
            </p:cNvPr>
            <p:cNvSpPr txBox="1"/>
            <p:nvPr/>
          </p:nvSpPr>
          <p:spPr>
            <a:xfrm>
              <a:off x="1262380" y="4818658"/>
              <a:ext cx="4342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LinBiolinumT"/>
                </a:rPr>
                <a:t>RFID Tag Antenna</a:t>
              </a:r>
              <a:endParaRPr lang="en-US" sz="1400" b="1" i="0" u="none" strike="noStrike" baseline="0" dirty="0">
                <a:latin typeface="LinBiolinumT"/>
              </a:endParaRPr>
            </a:p>
            <a:p>
              <a:r>
                <a:rPr lang="en-US" sz="1400" dirty="0"/>
                <a:t>Source: </a:t>
              </a:r>
              <a:r>
                <a:rPr lang="en-US" sz="1400" dirty="0">
                  <a:hlinkClick r:id="rId4"/>
                </a:rPr>
                <a:t>https://www.youtube.com/watch?v=j-1oNPqlQIc</a:t>
              </a:r>
              <a:endParaRPr lang="en-US" sz="1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6D598B-04BB-1F74-991B-AD12A37BB348}"/>
              </a:ext>
            </a:extLst>
          </p:cNvPr>
          <p:cNvGrpSpPr/>
          <p:nvPr/>
        </p:nvGrpSpPr>
        <p:grpSpPr>
          <a:xfrm>
            <a:off x="7799072" y="2731712"/>
            <a:ext cx="4026215" cy="2993895"/>
            <a:chOff x="8011373" y="3014237"/>
            <a:chExt cx="4026215" cy="29938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BD3326B-F8C5-CB13-1D76-F87B8EB97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0267" y="3014237"/>
              <a:ext cx="3088426" cy="257693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A0ED14-B9A2-3F14-6C62-43308549119E}"/>
                </a:ext>
              </a:extLst>
            </p:cNvPr>
            <p:cNvSpPr txBox="1"/>
            <p:nvPr/>
          </p:nvSpPr>
          <p:spPr>
            <a:xfrm>
              <a:off x="8011373" y="5638800"/>
              <a:ext cx="4026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Stretch measurement accuracy vs  RSSI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7B0DB-D0AA-4AFF-8E40-4DE0A7FFF3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Challenge: A small stretch in tag stretches significantly changes the resonant frequency of the RFID tag, but FCC mandates RFID tags operate in 902-928 MHz ISM band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rad>
                      </m:den>
                    </m:f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dirty="0"/>
                  <a:t>: effective elongation,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/>
                  <a:t>: half-wave dipole length</a:t>
                </a:r>
              </a:p>
              <a:p>
                <a:r>
                  <a:rPr lang="en-US" dirty="0"/>
                  <a:t>Solution: Each tag only resonates in the 900 MHz ISM band when stretched to a certain length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7B0DB-D0AA-4AFF-8E40-4DE0A7FFF3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601" t="-1457" r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EE1B644-3CDA-4E4C-A658-9D423ACA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 Viseme: Measure Tag Stretch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B8B53-B7FB-4B53-B542-846BDBBAD272}"/>
              </a:ext>
            </a:extLst>
          </p:cNvPr>
          <p:cNvSpPr txBox="1"/>
          <p:nvPr/>
        </p:nvSpPr>
        <p:spPr>
          <a:xfrm>
            <a:off x="671513" y="5725886"/>
            <a:ext cx="1115377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Stretch distance is a function of reflected power within the ISM band</a:t>
            </a:r>
          </a:p>
        </p:txBody>
      </p:sp>
    </p:spTree>
    <p:extLst>
      <p:ext uri="{BB962C8B-B14F-4D97-AF65-F5344CB8AC3E}">
        <p14:creationId xmlns:p14="http://schemas.microsoft.com/office/powerpoint/2010/main" val="15377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48687D-FF52-AB4D-468C-0AD6ED2F82E5}"/>
              </a:ext>
            </a:extLst>
          </p:cNvPr>
          <p:cNvGrpSpPr/>
          <p:nvPr/>
        </p:nvGrpSpPr>
        <p:grpSpPr>
          <a:xfrm>
            <a:off x="2306674" y="1104900"/>
            <a:ext cx="7973062" cy="5208814"/>
            <a:chOff x="7321198" y="1760013"/>
            <a:chExt cx="4199043" cy="27432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09E52A-E161-AE55-50FF-BB60CF55947A}"/>
                </a:ext>
              </a:extLst>
            </p:cNvPr>
            <p:cNvGrpSpPr/>
            <p:nvPr/>
          </p:nvGrpSpPr>
          <p:grpSpPr>
            <a:xfrm>
              <a:off x="7321198" y="1760013"/>
              <a:ext cx="4199043" cy="2686888"/>
              <a:chOff x="7321198" y="1760013"/>
              <a:chExt cx="4199043" cy="268688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166A6B0-CFCA-65CD-85D8-1E64C64D83A1}"/>
                  </a:ext>
                </a:extLst>
              </p:cNvPr>
              <p:cNvGrpSpPr/>
              <p:nvPr/>
            </p:nvGrpSpPr>
            <p:grpSpPr>
              <a:xfrm>
                <a:off x="7321198" y="1760013"/>
                <a:ext cx="4199043" cy="2686888"/>
                <a:chOff x="2039113" y="173166"/>
                <a:chExt cx="10152888" cy="6496639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825107E0-5ADF-7F82-38CE-9D2CE44DE2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9113" y="173166"/>
                  <a:ext cx="10152888" cy="6496639"/>
                </a:xfrm>
                <a:prstGeom prst="rect">
                  <a:avLst/>
                </a:prstGeom>
              </p:spPr>
            </p:pic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D2DDFD0-4B83-484E-C631-58B811D5BAC4}"/>
                    </a:ext>
                  </a:extLst>
                </p:cNvPr>
                <p:cNvSpPr/>
                <p:nvPr/>
              </p:nvSpPr>
              <p:spPr>
                <a:xfrm rot="16200000">
                  <a:off x="7443790" y="3962399"/>
                  <a:ext cx="597692" cy="50005"/>
                </a:xfrm>
                <a:prstGeom prst="rect">
                  <a:avLst/>
                </a:prstGeom>
                <a:pattFill prst="wdDnDiag">
                  <a:fgClr>
                    <a:srgbClr val="66FF33"/>
                  </a:fgClr>
                  <a:bgClr>
                    <a:schemeClr val="bg1"/>
                  </a:bgClr>
                </a:pattFill>
                <a:ln w="6350">
                  <a:solidFill>
                    <a:srgbClr val="66FF33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AD3F4DE-0DA0-F259-BA73-4BF6396CE4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13682" y="3461107"/>
                <a:ext cx="356044" cy="857163"/>
              </a:xfrm>
              <a:prstGeom prst="straightConnector1">
                <a:avLst/>
              </a:prstGeom>
              <a:ln w="857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EFB474-FE50-CBBC-AA99-5CE070F3160E}"/>
                </a:ext>
              </a:extLst>
            </p:cNvPr>
            <p:cNvSpPr txBox="1"/>
            <p:nvPr/>
          </p:nvSpPr>
          <p:spPr>
            <a:xfrm>
              <a:off x="8866367" y="4284888"/>
              <a:ext cx="1807253" cy="21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ISM Band: 902-928 MHz</a:t>
              </a:r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5EBA6371-DC80-2626-197D-952266FA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Spectrum Allocation</a:t>
            </a:r>
          </a:p>
        </p:txBody>
      </p:sp>
    </p:spTree>
    <p:extLst>
      <p:ext uri="{BB962C8B-B14F-4D97-AF65-F5344CB8AC3E}">
        <p14:creationId xmlns:p14="http://schemas.microsoft.com/office/powerpoint/2010/main" val="31482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722F5F-016D-44A2-B31F-76FB59E2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266827"/>
            <a:ext cx="11321403" cy="4602267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Uses </a:t>
            </a:r>
            <a:r>
              <a:rPr lang="en-US" sz="2400" dirty="0" err="1"/>
              <a:t>WiSh</a:t>
            </a:r>
            <a:r>
              <a:rPr lang="en-US" sz="2400" dirty="0"/>
              <a:t>* algorithm to shape of mouth</a:t>
            </a:r>
          </a:p>
          <a:p>
            <a:pPr lvl="2"/>
            <a:r>
              <a:rPr lang="en-US" sz="1800" dirty="0" err="1"/>
              <a:t>WiSh</a:t>
            </a:r>
            <a:r>
              <a:rPr lang="en-US" sz="1800" dirty="0"/>
              <a:t> finds the positions of the RFIDs tags that best match the observed wireless channel response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6B81BE-740B-69A5-89E6-C5A2A9B3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 Viseme: Measure Mouth Shape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F97DD-63AA-5786-DB37-697E794D84D2}"/>
              </a:ext>
            </a:extLst>
          </p:cNvPr>
          <p:cNvSpPr txBox="1"/>
          <p:nvPr/>
        </p:nvSpPr>
        <p:spPr>
          <a:xfrm>
            <a:off x="201706" y="5869094"/>
            <a:ext cx="11788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333333"/>
                </a:solidFill>
                <a:latin typeface="Open Sans" panose="020B0604020202020204" pitchFamily="34" charset="0"/>
              </a:rPr>
              <a:t>* </a:t>
            </a:r>
            <a:r>
              <a:rPr lang="en-US" sz="1100" dirty="0" err="1">
                <a:solidFill>
                  <a:srgbClr val="333333"/>
                </a:solidFill>
                <a:latin typeface="Open Sans" panose="020B0604020202020204" pitchFamily="34" charset="0"/>
              </a:rPr>
              <a:t>Haojian</a:t>
            </a:r>
            <a:r>
              <a:rPr lang="en-US" sz="1100" dirty="0">
                <a:solidFill>
                  <a:srgbClr val="333333"/>
                </a:solidFill>
                <a:latin typeface="Open Sans" panose="020B0604020202020204" pitchFamily="34" charset="0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Open Sans" panose="020B0604020202020204" pitchFamily="34" charset="0"/>
              </a:rPr>
              <a:t>Jin</a:t>
            </a:r>
            <a:r>
              <a:rPr lang="en-US" sz="1100" dirty="0">
                <a:solidFill>
                  <a:srgbClr val="333333"/>
                </a:solidFill>
                <a:latin typeface="Open Sans" panose="020B0604020202020204" pitchFamily="34" charset="0"/>
              </a:rPr>
              <a:t>, </a:t>
            </a:r>
            <a:r>
              <a:rPr lang="en-US" sz="1100" dirty="0" err="1">
                <a:solidFill>
                  <a:srgbClr val="333333"/>
                </a:solidFill>
                <a:latin typeface="Open Sans" panose="020B0604020202020204" pitchFamily="34" charset="0"/>
              </a:rPr>
              <a:t>Jingxian</a:t>
            </a:r>
            <a:r>
              <a:rPr lang="en-US" sz="1100" dirty="0">
                <a:solidFill>
                  <a:srgbClr val="333333"/>
                </a:solidFill>
                <a:latin typeface="Open Sans" panose="020B0604020202020204" pitchFamily="34" charset="0"/>
              </a:rPr>
              <a:t> Wang, </a:t>
            </a:r>
            <a:r>
              <a:rPr lang="en-US" sz="1100" dirty="0" err="1">
                <a:solidFill>
                  <a:srgbClr val="333333"/>
                </a:solidFill>
                <a:latin typeface="Open Sans" panose="020B0604020202020204" pitchFamily="34" charset="0"/>
              </a:rPr>
              <a:t>Zhijian</a:t>
            </a:r>
            <a:r>
              <a:rPr lang="en-US" sz="1100" dirty="0">
                <a:solidFill>
                  <a:srgbClr val="333333"/>
                </a:solidFill>
                <a:latin typeface="Open Sans" panose="020B0604020202020204" pitchFamily="34" charset="0"/>
              </a:rPr>
              <a:t> Yang, </a:t>
            </a:r>
            <a:r>
              <a:rPr lang="en-US" sz="1100" dirty="0" err="1">
                <a:solidFill>
                  <a:srgbClr val="333333"/>
                </a:solidFill>
                <a:latin typeface="Open Sans" panose="020B0604020202020204" pitchFamily="34" charset="0"/>
              </a:rPr>
              <a:t>Swarun</a:t>
            </a:r>
            <a:r>
              <a:rPr lang="en-US" sz="1100" dirty="0">
                <a:solidFill>
                  <a:srgbClr val="333333"/>
                </a:solidFill>
                <a:latin typeface="Open Sans" panose="020B0604020202020204" pitchFamily="34" charset="0"/>
              </a:rPr>
              <a:t> Kumar, and Jason Hong. 2018. </a:t>
            </a:r>
            <a:r>
              <a:rPr lang="en-US" sz="1100" dirty="0" err="1">
                <a:solidFill>
                  <a:srgbClr val="333333"/>
                </a:solidFill>
                <a:latin typeface="Open Sans" panose="020B0604020202020204" pitchFamily="34" charset="0"/>
              </a:rPr>
              <a:t>WiSh</a:t>
            </a:r>
            <a:r>
              <a:rPr lang="en-US" sz="1100" dirty="0">
                <a:solidFill>
                  <a:srgbClr val="333333"/>
                </a:solidFill>
                <a:latin typeface="Open Sans" panose="020B0604020202020204" pitchFamily="34" charset="0"/>
              </a:rPr>
              <a:t>: Towards a Wireless Shape-aware World Using Passive RFIDs. In Proceedings of the 16th Annual International Conference on Mobile Systems, Applications, and Services (</a:t>
            </a:r>
            <a:r>
              <a:rPr lang="en-US" sz="1100" dirty="0" err="1">
                <a:solidFill>
                  <a:srgbClr val="333333"/>
                </a:solidFill>
                <a:latin typeface="Open Sans" panose="020B0604020202020204" pitchFamily="34" charset="0"/>
              </a:rPr>
              <a:t>MobiSys</a:t>
            </a:r>
            <a:r>
              <a:rPr lang="en-US" sz="1100" dirty="0">
                <a:solidFill>
                  <a:srgbClr val="333333"/>
                </a:solidFill>
                <a:latin typeface="Open Sans" panose="020B0604020202020204" pitchFamily="34" charset="0"/>
              </a:rPr>
              <a:t> ’18). ACM, New York, NY, USA, 428–441. https://doi.org/10.1145/3210240.3210328</a:t>
            </a:r>
            <a:endParaRPr lang="en-US" sz="1100" i="0" dirty="0">
              <a:solidFill>
                <a:srgbClr val="333333"/>
              </a:solidFill>
              <a:effectLst/>
              <a:latin typeface="Open Sans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C2BCDB-9B9C-BEC3-C5C9-477E2916BDDC}"/>
              </a:ext>
            </a:extLst>
          </p:cNvPr>
          <p:cNvGrpSpPr/>
          <p:nvPr/>
        </p:nvGrpSpPr>
        <p:grpSpPr>
          <a:xfrm>
            <a:off x="3025188" y="2217154"/>
            <a:ext cx="6141625" cy="3509872"/>
            <a:chOff x="3351185" y="2217154"/>
            <a:chExt cx="6141625" cy="35098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1E49D0-7E0D-A5CC-2BF6-B70AC9723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1185" y="2217154"/>
              <a:ext cx="3033607" cy="350987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A263DB-BB39-41B6-FC96-7C2579DD87C7}"/>
                </a:ext>
              </a:extLst>
            </p:cNvPr>
            <p:cNvSpPr txBox="1"/>
            <p:nvPr/>
          </p:nvSpPr>
          <p:spPr>
            <a:xfrm>
              <a:off x="6686230" y="3648925"/>
              <a:ext cx="2806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 visemes (11 speech visemes + rest position)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44136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1727</TotalTime>
  <Words>902</Words>
  <Application>Microsoft Office PowerPoint</Application>
  <PresentationFormat>Widescreen</PresentationFormat>
  <Paragraphs>100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Calibri Light (Headings)</vt:lpstr>
      <vt:lpstr>Cambria Math</vt:lpstr>
      <vt:lpstr>LinBiolinumT</vt:lpstr>
      <vt:lpstr>Open Sans</vt:lpstr>
      <vt:lpstr>Retrospect</vt:lpstr>
      <vt:lpstr>Custom Design</vt:lpstr>
      <vt:lpstr>RFID Tattoo: A Wireless Platform for Speech Recognition</vt:lpstr>
      <vt:lpstr>Motivation</vt:lpstr>
      <vt:lpstr>RFTattoo Approach</vt:lpstr>
      <vt:lpstr>Passive RFID Tutorial</vt:lpstr>
      <vt:lpstr>Mapping Facial Gestures to Sounds</vt:lpstr>
      <vt:lpstr>An ambiguous phrase for lip readers</vt:lpstr>
      <vt:lpstr>Classify Viseme: Measure Tag Stretch</vt:lpstr>
      <vt:lpstr>FCC Spectrum Allocation</vt:lpstr>
      <vt:lpstr>Classify Viseme: Measure Mouth Shape</vt:lpstr>
      <vt:lpstr>Viseme Inference Accuracy</vt:lpstr>
      <vt:lpstr>Measure Tongue Position</vt:lpstr>
      <vt:lpstr>Word Recognition/Synthesis</vt:lpstr>
      <vt:lpstr>A problem with word recognition</vt:lpstr>
      <vt:lpstr>Can we string words into sentences?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Tattoo</dc:title>
  <dc:creator>Nousain, Bryan D CIV USN NRL WASHINGTON DC (USA)</dc:creator>
  <cp:lastModifiedBy>Nousain, Bryan D CIV USN NRL WASHINGTON DC (USA)</cp:lastModifiedBy>
  <cp:revision>135</cp:revision>
  <dcterms:created xsi:type="dcterms:W3CDTF">2022-10-25T17:31:43Z</dcterms:created>
  <dcterms:modified xsi:type="dcterms:W3CDTF">2022-11-08T22:36:08Z</dcterms:modified>
</cp:coreProperties>
</file>