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139"/>
  </p:notesMasterIdLst>
  <p:sldIdLst>
    <p:sldId id="1467" r:id="rId3"/>
    <p:sldId id="1574" r:id="rId4"/>
    <p:sldId id="1756" r:id="rId5"/>
    <p:sldId id="1757" r:id="rId6"/>
    <p:sldId id="1758" r:id="rId7"/>
    <p:sldId id="1468" r:id="rId8"/>
    <p:sldId id="1522" r:id="rId9"/>
    <p:sldId id="1521" r:id="rId10"/>
    <p:sldId id="496" r:id="rId11"/>
    <p:sldId id="499" r:id="rId12"/>
    <p:sldId id="574" r:id="rId13"/>
    <p:sldId id="503" r:id="rId14"/>
    <p:sldId id="497" r:id="rId15"/>
    <p:sldId id="558" r:id="rId16"/>
    <p:sldId id="582" r:id="rId17"/>
    <p:sldId id="491" r:id="rId18"/>
    <p:sldId id="1538" r:id="rId19"/>
    <p:sldId id="1539" r:id="rId20"/>
    <p:sldId id="585" r:id="rId21"/>
    <p:sldId id="1540" r:id="rId22"/>
    <p:sldId id="1487" r:id="rId23"/>
    <p:sldId id="517" r:id="rId24"/>
    <p:sldId id="1542" r:id="rId25"/>
    <p:sldId id="1501" r:id="rId26"/>
    <p:sldId id="1510" r:id="rId27"/>
    <p:sldId id="1541" r:id="rId28"/>
    <p:sldId id="1759" r:id="rId29"/>
    <p:sldId id="1760" r:id="rId30"/>
    <p:sldId id="1761" r:id="rId31"/>
    <p:sldId id="1551" r:id="rId32"/>
    <p:sldId id="1547" r:id="rId33"/>
    <p:sldId id="1555" r:id="rId34"/>
    <p:sldId id="1557" r:id="rId35"/>
    <p:sldId id="1751" r:id="rId36"/>
    <p:sldId id="1627" r:id="rId37"/>
    <p:sldId id="1750" r:id="rId38"/>
    <p:sldId id="1569" r:id="rId39"/>
    <p:sldId id="1570" r:id="rId40"/>
    <p:sldId id="1635" r:id="rId41"/>
    <p:sldId id="1636" r:id="rId42"/>
    <p:sldId id="588" r:id="rId43"/>
    <p:sldId id="590" r:id="rId44"/>
    <p:sldId id="591" r:id="rId45"/>
    <p:sldId id="472" r:id="rId46"/>
    <p:sldId id="594" r:id="rId47"/>
    <p:sldId id="595" r:id="rId48"/>
    <p:sldId id="473" r:id="rId49"/>
    <p:sldId id="536" r:id="rId50"/>
    <p:sldId id="1606" r:id="rId51"/>
    <p:sldId id="583" r:id="rId52"/>
    <p:sldId id="584" r:id="rId53"/>
    <p:sldId id="1638" r:id="rId54"/>
    <p:sldId id="1639" r:id="rId55"/>
    <p:sldId id="1637" r:id="rId56"/>
    <p:sldId id="1634" r:id="rId57"/>
    <p:sldId id="1753" r:id="rId58"/>
    <p:sldId id="1754" r:id="rId59"/>
    <p:sldId id="1755" r:id="rId60"/>
    <p:sldId id="1640" r:id="rId61"/>
    <p:sldId id="305" r:id="rId62"/>
    <p:sldId id="307" r:id="rId63"/>
    <p:sldId id="1752" r:id="rId64"/>
    <p:sldId id="1624" r:id="rId65"/>
    <p:sldId id="345" r:id="rId66"/>
    <p:sldId id="533" r:id="rId67"/>
    <p:sldId id="1641" r:id="rId68"/>
    <p:sldId id="1642" r:id="rId69"/>
    <p:sldId id="1632" r:id="rId70"/>
    <p:sldId id="1633" r:id="rId71"/>
    <p:sldId id="1513" r:id="rId72"/>
    <p:sldId id="330" r:id="rId73"/>
    <p:sldId id="282" r:id="rId74"/>
    <p:sldId id="287" r:id="rId75"/>
    <p:sldId id="290" r:id="rId76"/>
    <p:sldId id="1650" r:id="rId77"/>
    <p:sldId id="1651" r:id="rId78"/>
    <p:sldId id="787" r:id="rId79"/>
    <p:sldId id="1652" r:id="rId80"/>
    <p:sldId id="1644" r:id="rId81"/>
    <p:sldId id="597" r:id="rId82"/>
    <p:sldId id="752" r:id="rId83"/>
    <p:sldId id="754" r:id="rId84"/>
    <p:sldId id="755" r:id="rId85"/>
    <p:sldId id="1653" r:id="rId86"/>
    <p:sldId id="795" r:id="rId87"/>
    <p:sldId id="766" r:id="rId88"/>
    <p:sldId id="796" r:id="rId89"/>
    <p:sldId id="768" r:id="rId90"/>
    <p:sldId id="793" r:id="rId91"/>
    <p:sldId id="772" r:id="rId92"/>
    <p:sldId id="797" r:id="rId93"/>
    <p:sldId id="1654" r:id="rId94"/>
    <p:sldId id="1655" r:id="rId95"/>
    <p:sldId id="1433" r:id="rId96"/>
    <p:sldId id="1656" r:id="rId97"/>
    <p:sldId id="776" r:id="rId98"/>
    <p:sldId id="1469" r:id="rId99"/>
    <p:sldId id="1473" r:id="rId100"/>
    <p:sldId id="1657" r:id="rId101"/>
    <p:sldId id="1626" r:id="rId102"/>
    <p:sldId id="1628" r:id="rId103"/>
    <p:sldId id="1659" r:id="rId104"/>
    <p:sldId id="1660" r:id="rId105"/>
    <p:sldId id="1661" r:id="rId106"/>
    <p:sldId id="1470" r:id="rId107"/>
    <p:sldId id="361" r:id="rId108"/>
    <p:sldId id="385" r:id="rId109"/>
    <p:sldId id="377" r:id="rId110"/>
    <p:sldId id="386" r:id="rId111"/>
    <p:sldId id="390" r:id="rId112"/>
    <p:sldId id="1472" r:id="rId113"/>
    <p:sldId id="1663" r:id="rId114"/>
    <p:sldId id="1664" r:id="rId115"/>
    <p:sldId id="1489" r:id="rId116"/>
    <p:sldId id="1474" r:id="rId117"/>
    <p:sldId id="1667" r:id="rId118"/>
    <p:sldId id="1668" r:id="rId119"/>
    <p:sldId id="1669" r:id="rId120"/>
    <p:sldId id="1670" r:id="rId121"/>
    <p:sldId id="1671" r:id="rId122"/>
    <p:sldId id="1672" r:id="rId123"/>
    <p:sldId id="1742" r:id="rId124"/>
    <p:sldId id="1743" r:id="rId125"/>
    <p:sldId id="1744" r:id="rId126"/>
    <p:sldId id="1745" r:id="rId127"/>
    <p:sldId id="1746" r:id="rId128"/>
    <p:sldId id="1504" r:id="rId129"/>
    <p:sldId id="1747" r:id="rId130"/>
    <p:sldId id="1748" r:id="rId131"/>
    <p:sldId id="1749" r:id="rId132"/>
    <p:sldId id="1666" r:id="rId133"/>
    <p:sldId id="1544" r:id="rId134"/>
    <p:sldId id="577" r:id="rId135"/>
    <p:sldId id="785" r:id="rId136"/>
    <p:sldId id="790" r:id="rId137"/>
    <p:sldId id="1741" r:id="rId1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4" d="100"/>
          <a:sy n="124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26890-FDE8-1748-9C7E-FC6167AB8D28}" type="datetimeFigureOut">
              <a:rPr lang="en-US" smtClean="0"/>
              <a:t>11/1/22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6F8AC-0568-5C43-B2F5-AB10AB9BA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9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8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9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1324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www.davidsbatista.net</a:t>
            </a:r>
            <a:r>
              <a:rPr lang="en-US" dirty="0"/>
              <a:t>/assets/documents/posts/2017-11-11-hmm_viterbi_mini_example.pdf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015E-1142-2B43-9F9E-C09CF067BC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7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308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8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975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184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89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36913" y="509588"/>
            <a:ext cx="3400425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4F85A-20D5-49AA-A090-7F42B1B17B56}" type="slidenum">
              <a:rPr lang="zh-TW" altLang="en-US" smtClean="0"/>
              <a:pPr/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9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F51D-4D92-B350-68EB-936648539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23E6BA-6892-4A25-ECB9-9B3F3BD9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B8C16-0BB6-0953-7F18-847A610E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AD832-A5CE-BC16-CA88-31CBDE52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7C7F7-1360-9029-90CA-ECC26625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5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8B202-E9F3-8ACB-F459-0FB198FD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F54B4-164F-C058-5C94-3A1F85CA0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F9500-11EB-3733-EB20-226B9653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6F59-328D-BE68-51A5-2DC7443E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E345-BD34-D308-7C76-E7DC03CD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5E192-8801-C917-B96E-0235596092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91836-C0B4-D072-8DBB-39403B9D2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85FE3-C193-7F07-EAEC-F7AA099E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1D22D-F23D-DA59-3E61-FF1183D6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C8012-27B1-9467-53B2-3A762C83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41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1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7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6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5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9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58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1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FED44-846F-53B4-D5D2-59257BC1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8AEED-BC22-04A6-547F-E1A531548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9238E-1F3B-834A-FE29-13BE35FE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A53F7-2777-00C0-A2CE-6FA2EC3C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DE75-C735-9038-4DA0-2751F74F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6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44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5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1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01C3-183B-6361-3F69-D1CB3822E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37E31-E853-CF28-BB96-AD946BAAD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EDD44-D58F-9EF3-160B-108A57C4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429A6-2913-E44A-FC4B-8946A2D1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91498-BD17-4486-B243-00469294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2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B492-C254-FDBC-9D60-57919CF4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EB162-90E8-5518-36F7-32DC791B6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B326E-D016-7158-500F-86CC22D44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C36A5-D549-3E64-6B22-63945879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36B1F-570A-2313-533C-EC415654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898E7-5C79-32BB-94DE-813ED089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7718-B911-527C-100A-DF362053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2A063-859D-7CEA-52AB-036E637C1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0F538-E0DB-DC6F-6E1B-FD5F95B40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C563E-85B3-2734-3633-94EFCB7F3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6C1D48-CE7B-637F-57F4-2DD161F61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5CF10-5063-C37D-2C17-FD437364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AD5BD-1A2E-DA25-A197-66A6F20A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D5520-FB42-AE28-4F1F-C4E71BA9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6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F3EB3-886F-B086-D2E3-79455AD9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36CBE4-43D4-3C51-4CF8-C189BEDB0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5ACF7-563B-819D-352C-87A45488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6D95A-2B73-889A-C807-B14F2ED1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0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4296D-6CCC-00AA-9D34-3DC7CCF3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6FFDA-CA74-C3B4-2F5F-108BA294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4AA75-9A6D-F411-1962-75B85F31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4FA62-D9C5-A792-C614-73EEA6A2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B04C-EE3E-26B1-3BED-272B9405F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1B72F-1102-4352-C6E2-FC8D4BA86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77668-8C0D-0968-02D4-DB0AD13EF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49638-1AE1-D2CD-C31E-D6562454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22DF-6748-9F17-34A2-D07C7BCEE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8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0821-C5DB-FBE6-DDC6-C813A796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4F0763-C418-F1D1-EF78-D8FD82FAB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6EC25-B739-35F6-7AA3-041D9B556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ECDEA-34CF-96D5-8E8F-014BEDCD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9264B-98BE-CEF6-9212-458A47D8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6C1B1-D65C-2CAC-D000-2822E3D6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12A85-C4D6-549E-3476-29FC97155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9EBE0-5BA0-BC31-9B9D-9C12B406B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7C999-D776-CA6F-D268-9979FC366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3BD0D-8EAB-28DB-5F8C-ECB0A137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44A3-727E-3327-12E6-1A346AC0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4C6E-C7F7-0A49-82FC-AEDAE8A53DB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29812-1333-6942-A9E3-C07EC370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8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7" Type="http://schemas.openxmlformats.org/officeDocument/2006/relationships/image" Target="../media/image5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9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13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15.tif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tiff"/><Relationship Id="rId5" Type="http://schemas.openxmlformats.org/officeDocument/2006/relationships/image" Target="../media/image113.png"/><Relationship Id="rId4" Type="http://schemas.openxmlformats.org/officeDocument/2006/relationships/image" Target="../media/image122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tif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emf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em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0.png"/><Relationship Id="rId7" Type="http://schemas.openxmlformats.org/officeDocument/2006/relationships/image" Target="../media/image39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25.tiff"/><Relationship Id="rId4" Type="http://schemas.openxmlformats.org/officeDocument/2006/relationships/image" Target="../media/image35.png"/><Relationship Id="rId9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27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0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1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1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5.xml"/><Relationship Id="rId5" Type="http://schemas.openxmlformats.org/officeDocument/2006/relationships/image" Target="../media/image331.png"/><Relationship Id="rId4" Type="http://schemas.openxmlformats.org/officeDocument/2006/relationships/customXml" Target="../ink/ink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60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1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1.png"/><Relationship Id="rId5" Type="http://schemas.openxmlformats.org/officeDocument/2006/relationships/image" Target="../media/image610.png"/><Relationship Id="rId4" Type="http://schemas.openxmlformats.org/officeDocument/2006/relationships/image" Target="../media/image460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30.png"/><Relationship Id="rId7" Type="http://schemas.openxmlformats.org/officeDocument/2006/relationships/image" Target="../media/image6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1.png"/><Relationship Id="rId5" Type="http://schemas.openxmlformats.org/officeDocument/2006/relationships/image" Target="../media/image510.png"/><Relationship Id="rId4" Type="http://schemas.openxmlformats.org/officeDocument/2006/relationships/image" Target="../media/image62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8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2.png"/><Relationship Id="rId7" Type="http://schemas.openxmlformats.org/officeDocument/2006/relationships/image" Target="../media/image87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3.tiff"/><Relationship Id="rId7" Type="http://schemas.openxmlformats.org/officeDocument/2006/relationships/image" Target="../media/image8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300.png"/><Relationship Id="rId9" Type="http://schemas.openxmlformats.org/officeDocument/2006/relationships/image" Target="../media/image44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1.png"/><Relationship Id="rId4" Type="http://schemas.openxmlformats.org/officeDocument/2006/relationships/image" Target="../media/image7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tiff"/><Relationship Id="rId4" Type="http://schemas.openxmlformats.org/officeDocument/2006/relationships/image" Target="../media/image87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4.tiff"/><Relationship Id="rId7" Type="http://schemas.openxmlformats.org/officeDocument/2006/relationships/image" Target="../media/image91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55.tiff"/><Relationship Id="rId4" Type="http://schemas.openxmlformats.org/officeDocument/2006/relationships/image" Target="../media/image870.png"/><Relationship Id="rId9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1.png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1040.png"/><Relationship Id="rId7" Type="http://schemas.openxmlformats.org/officeDocument/2006/relationships/image" Target="../media/image100.png"/><Relationship Id="rId12" Type="http://schemas.openxmlformats.org/officeDocument/2006/relationships/image" Target="../media/image1030.png"/><Relationship Id="rId2" Type="http://schemas.openxmlformats.org/officeDocument/2006/relationships/image" Target="../media/image97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5" Type="http://schemas.openxmlformats.org/officeDocument/2006/relationships/image" Target="../media/image14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0.png"/><Relationship Id="rId14" Type="http://schemas.openxmlformats.org/officeDocument/2006/relationships/image" Target="../media/image55.tiff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70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0.png"/><Relationship Id="rId20" Type="http://schemas.openxmlformats.org/officeDocument/2006/relationships/image" Target="../media/image5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0.png"/><Relationship Id="rId11" Type="http://schemas.openxmlformats.org/officeDocument/2006/relationships/image" Target="../media/image114.png"/><Relationship Id="rId15" Type="http://schemas.openxmlformats.org/officeDocument/2006/relationships/image" Target="../media/image3300.png"/><Relationship Id="rId10" Type="http://schemas.openxmlformats.org/officeDocument/2006/relationships/image" Target="../media/image1060.png"/><Relationship Id="rId19" Type="http://schemas.openxmlformats.org/officeDocument/2006/relationships/image" Target="../media/image83.png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8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Wireless and Mobile Systems</a:t>
            </a:r>
          </a:p>
          <a:p>
            <a:pPr algn="ctr" defTabSz="457200"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6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7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6" y="5504807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4" y="4407638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2400" dirty="0">
                <a:solidFill>
                  <a:srgbClr val="941100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2" y="5494161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3" y="2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Tu-Th 12:30-1:45pm</a:t>
            </a:r>
          </a:p>
          <a:p>
            <a:pPr algn="ctr" defTabSz="457200">
              <a:defRPr/>
            </a:pPr>
            <a:r>
              <a:rPr 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4" y="4664616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9" y="2592392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CMSC 715 : Fall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Lecture: Midterm review</a:t>
            </a: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C7D75-9455-904C-B444-E62986EDD76A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6A728F-7362-1246-AA33-0C59F1C4D5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2993B4-C090-AC41-8054-C4F196B2D1F9}"/>
              </a:ext>
            </a:extLst>
          </p:cNvPr>
          <p:cNvGrpSpPr/>
          <p:nvPr/>
        </p:nvGrpSpPr>
        <p:grpSpPr>
          <a:xfrm>
            <a:off x="2656115" y="3857148"/>
            <a:ext cx="2583422" cy="2176376"/>
            <a:chOff x="2656115" y="3857148"/>
            <a:chExt cx="2583422" cy="21763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69816C2-DC5C-A446-9E56-2B660A98CF03}"/>
                </a:ext>
              </a:extLst>
            </p:cNvPr>
            <p:cNvSpPr/>
            <p:nvPr/>
          </p:nvSpPr>
          <p:spPr>
            <a:xfrm>
              <a:off x="2656115" y="4785295"/>
              <a:ext cx="1268294" cy="1248229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B5F5EA7-F32F-C94E-9B87-00D73869AA4D}"/>
                </a:ext>
              </a:extLst>
            </p:cNvPr>
            <p:cNvSpPr/>
            <p:nvPr/>
          </p:nvSpPr>
          <p:spPr>
            <a:xfrm>
              <a:off x="4034851" y="3857148"/>
              <a:ext cx="1204686" cy="1654629"/>
            </a:xfrm>
            <a:custGeom>
              <a:avLst/>
              <a:gdLst>
                <a:gd name="connsiteX0" fmla="*/ 1204686 w 1204686"/>
                <a:gd name="connsiteY0" fmla="*/ 0 h 1654629"/>
                <a:gd name="connsiteX1" fmla="*/ 856343 w 1204686"/>
                <a:gd name="connsiteY1" fmla="*/ 1277257 h 1654629"/>
                <a:gd name="connsiteX2" fmla="*/ 0 w 1204686"/>
                <a:gd name="connsiteY2" fmla="*/ 1654629 h 165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4686" h="1654629">
                  <a:moveTo>
                    <a:pt x="1204686" y="0"/>
                  </a:moveTo>
                  <a:cubicBezTo>
                    <a:pt x="1130905" y="500743"/>
                    <a:pt x="1057124" y="1001486"/>
                    <a:pt x="856343" y="1277257"/>
                  </a:cubicBezTo>
                  <a:cubicBezTo>
                    <a:pt x="655562" y="1553028"/>
                    <a:pt x="327781" y="1603828"/>
                    <a:pt x="0" y="1654629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1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Angle-of-Arrival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Direction-of-Arrival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6080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9B6A41-D7C8-504E-A76C-10FF65AFA5E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Beam-scanning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8C0FF-E54E-1A4D-932E-351CA684F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291" y="2144243"/>
            <a:ext cx="5779418" cy="4344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FFACD-0BA8-B444-9075-3FAAD7A3A6DB}"/>
              </a:ext>
            </a:extLst>
          </p:cNvPr>
          <p:cNvSpPr txBox="1"/>
          <p:nvPr/>
        </p:nvSpPr>
        <p:spPr>
          <a:xfrm>
            <a:off x="255493" y="740700"/>
            <a:ext cx="888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Scan the region with a steerable beam of the phased array.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FAF6B-D306-2B44-8C55-F557D546D35C}"/>
              </a:ext>
            </a:extLst>
          </p:cNvPr>
          <p:cNvSpPr txBox="1"/>
          <p:nvPr/>
        </p:nvSpPr>
        <p:spPr>
          <a:xfrm>
            <a:off x="255493" y="1263920"/>
            <a:ext cx="8310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of the signal will show maximum received power.</a:t>
            </a:r>
          </a:p>
        </p:txBody>
      </p:sp>
    </p:spTree>
    <p:extLst>
      <p:ext uri="{BB962C8B-B14F-4D97-AF65-F5344CB8AC3E}">
        <p14:creationId xmlns:p14="http://schemas.microsoft.com/office/powerpoint/2010/main" val="31866686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Estimation: Delay-sum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753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 </a:t>
            </a:r>
            <a:r>
              <a:rPr lang="en-US" sz="3200" dirty="0" err="1">
                <a:solidFill>
                  <a:schemeClr val="bg1"/>
                </a:solidFill>
              </a:rPr>
              <a:t>DoA</a:t>
            </a:r>
            <a:endParaRPr lang="en-US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  <a:blipFill>
                <a:blip r:embed="rId3"/>
                <a:stretch>
                  <a:fillRect l="-2128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6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/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  <a:blipFill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FAA6E5-2E05-8B47-8ADA-025D7D07C7CB}"/>
              </a:ext>
            </a:extLst>
          </p:cNvPr>
          <p:cNvSpPr txBox="1"/>
          <p:nvPr/>
        </p:nvSpPr>
        <p:spPr>
          <a:xfrm>
            <a:off x="4833371" y="5769469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asin</a:t>
            </a:r>
            <a:r>
              <a:rPr lang="en-US" sz="3200" dirty="0">
                <a:solidFill>
                  <a:srgbClr val="FF0000"/>
                </a:solidFill>
              </a:rPr>
              <a:t>(      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EE0C17-0AC6-3142-BC41-80B3B3836E5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975FE9-B2E5-C24A-8E07-FFD4968BEBF8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EC2880-2E6D-D940-8CC6-FC5DA76E01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A337BB-3281-D646-B6C5-6BBE24377FD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83F5BC1-9F8B-F14F-9725-50A44054FA91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8CB466-ADBA-614D-B80D-DD868228579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7BCC5D-4FBA-B242-9A95-AAF4E0B1A9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0B1E3-F417-CF4A-BF36-5C5559E14F3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CE2828-438A-B64B-8AAC-BE6A95A1911F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CB28D4-7C93-B647-A8DD-4749DD78AAF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CEA71E-1F68-7D4D-B2AF-76A2DBE66D3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70B807-71D9-F746-AA74-5A253472BD1A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F2C23A-11C5-8C4F-89C6-466942F638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093770-E40A-2041-95FC-953E8EE996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727E0E-55CE-134D-A6DF-2EECDED1DB02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5CC1F0-6F42-1645-AF58-32B05874CC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1DCFB82-59BC-A342-A185-964AFF114A6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9E7368-E199-4543-8E59-82A9DFDCAA3C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22368C7-35D2-BF47-885B-6123FF1EE08C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B622FA-6476-A148-91E2-92FA0EE0C10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CC21BE-9131-E347-8101-06654E3073E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C18240-13F4-9F4B-8FD9-9C12A77B42B3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B4FEDD-23FD-9B4D-84B1-21B21691BDD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AD3E22-1E30-2C42-B6AE-96100276FAF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F6E3F95-1052-A64A-AF87-7805BE511F78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3B6231-5EAA-5243-BD8F-7EC270C2BB0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63EA17-F024-B043-8859-9E90314FB5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0F770F9-CF03-9340-ACA1-F15D343DFB97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510050E-4B31-CA45-A97C-199F097CAA01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1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Statistical inference (Lecture 3.1)</a:t>
            </a:r>
          </a:p>
        </p:txBody>
      </p:sp>
    </p:spTree>
    <p:extLst>
      <p:ext uri="{BB962C8B-B14F-4D97-AF65-F5344CB8AC3E}">
        <p14:creationId xmlns:p14="http://schemas.microsoft.com/office/powerpoint/2010/main" val="5544874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327795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8AAD2-0DB0-734E-A44E-B1250138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4215">
            <a:off x="-574466" y="2426118"/>
            <a:ext cx="5916295" cy="4428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4094295" y="3062305"/>
            <a:ext cx="551810" cy="108890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7AB3C-D667-CA41-AF0F-3C74B3E2D803}"/>
              </a:ext>
            </a:extLst>
          </p:cNvPr>
          <p:cNvCxnSpPr>
            <a:cxnSpLocks/>
          </p:cNvCxnSpPr>
          <p:nvPr/>
        </p:nvCxnSpPr>
        <p:spPr>
          <a:xfrm>
            <a:off x="4403719" y="3674249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168FD-C556-7241-9412-E289FC2C4F84}"/>
              </a:ext>
            </a:extLst>
          </p:cNvPr>
          <p:cNvCxnSpPr>
            <a:cxnSpLocks/>
          </p:cNvCxnSpPr>
          <p:nvPr/>
        </p:nvCxnSpPr>
        <p:spPr>
          <a:xfrm flipV="1">
            <a:off x="4417166" y="1868787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4438656" y="2397048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00108-365E-7B4C-B174-CB30F7C970C1}"/>
              </a:ext>
            </a:extLst>
          </p:cNvPr>
          <p:cNvSpPr txBox="1"/>
          <p:nvPr/>
        </p:nvSpPr>
        <p:spPr>
          <a:xfrm>
            <a:off x="5951908" y="367424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4DD4C5-7400-5847-8AF9-37E00E4E52A5}"/>
              </a:ext>
            </a:extLst>
          </p:cNvPr>
          <p:cNvSpPr txBox="1"/>
          <p:nvPr/>
        </p:nvSpPr>
        <p:spPr>
          <a:xfrm>
            <a:off x="4034851" y="163795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9880FE-B8B4-AB41-B681-85FF69C5ABEC}"/>
              </a:ext>
            </a:extLst>
          </p:cNvPr>
          <p:cNvCxnSpPr>
            <a:cxnSpLocks/>
          </p:cNvCxnSpPr>
          <p:nvPr/>
        </p:nvCxnSpPr>
        <p:spPr>
          <a:xfrm>
            <a:off x="5138229" y="2397048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F867F90-623D-E64D-AD8E-D5C805C0E03C}"/>
              </a:ext>
            </a:extLst>
          </p:cNvPr>
          <p:cNvSpPr txBox="1"/>
          <p:nvPr/>
        </p:nvSpPr>
        <p:spPr>
          <a:xfrm>
            <a:off x="5018464" y="3687921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5EFD-D79C-5549-96D6-58DCC20872D6}"/>
              </a:ext>
            </a:extLst>
          </p:cNvPr>
          <p:cNvSpPr txBox="1"/>
          <p:nvPr/>
        </p:nvSpPr>
        <p:spPr>
          <a:xfrm>
            <a:off x="3858511" y="2261955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CFD75C-056B-B64D-9009-C012961669A1}"/>
              </a:ext>
            </a:extLst>
          </p:cNvPr>
          <p:cNvCxnSpPr>
            <a:cxnSpLocks/>
          </p:cNvCxnSpPr>
          <p:nvPr/>
        </p:nvCxnSpPr>
        <p:spPr>
          <a:xfrm flipV="1">
            <a:off x="4436548" y="2411327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9E240A-DA5B-9149-9CF4-3AC474FE0B31}"/>
              </a:ext>
            </a:extLst>
          </p:cNvPr>
          <p:cNvSpPr txBox="1"/>
          <p:nvPr/>
        </p:nvSpPr>
        <p:spPr>
          <a:xfrm>
            <a:off x="168872" y="680916"/>
            <a:ext cx="4175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Local coordinate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4D6DC-601C-F547-827D-6849083415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BF5E74-29B4-1F44-B1A7-8F7C3A88B902}"/>
              </a:ext>
            </a:extLst>
          </p:cNvPr>
          <p:cNvSpPr txBox="1"/>
          <p:nvPr/>
        </p:nvSpPr>
        <p:spPr>
          <a:xfrm>
            <a:off x="5018464" y="4538798"/>
            <a:ext cx="32612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Output at time t </a:t>
            </a:r>
          </a:p>
          <a:p>
            <a:r>
              <a:rPr lang="en-US" sz="3200" dirty="0"/>
              <a:t>&lt;</a:t>
            </a:r>
            <a:r>
              <a:rPr lang="en-US" sz="3200" dirty="0" err="1"/>
              <a:t>V</a:t>
            </a:r>
            <a:r>
              <a:rPr lang="en-US" sz="3200" baseline="-25000" dirty="0" err="1"/>
              <a:t>x</a:t>
            </a:r>
            <a:r>
              <a:rPr lang="en-US" sz="3200" baseline="-25000" dirty="0"/>
              <a:t> 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y</a:t>
            </a:r>
            <a:r>
              <a:rPr lang="en-US" sz="3200" dirty="0"/>
              <a:t>(t), </a:t>
            </a:r>
            <a:r>
              <a:rPr lang="en-US" sz="3200" dirty="0" err="1"/>
              <a:t>V</a:t>
            </a:r>
            <a:r>
              <a:rPr lang="en-US" sz="3200" baseline="-25000" dirty="0" err="1"/>
              <a:t>z</a:t>
            </a:r>
            <a:r>
              <a:rPr lang="en-US" sz="3200" dirty="0"/>
              <a:t>(t)&gt;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C9709A-ED9F-3D49-8312-65B1FA00A754}"/>
              </a:ext>
            </a:extLst>
          </p:cNvPr>
          <p:cNvSpPr txBox="1"/>
          <p:nvPr/>
        </p:nvSpPr>
        <p:spPr>
          <a:xfrm>
            <a:off x="5018464" y="5921362"/>
            <a:ext cx="3195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 a 3-axis sensor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937E6B-3B2A-4547-930E-042DDEAE54C8}"/>
              </a:ext>
            </a:extLst>
          </p:cNvPr>
          <p:cNvCxnSpPr>
            <a:cxnSpLocks/>
          </p:cNvCxnSpPr>
          <p:nvPr/>
        </p:nvCxnSpPr>
        <p:spPr>
          <a:xfrm flipH="1">
            <a:off x="4069551" y="3687921"/>
            <a:ext cx="347615" cy="6373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FB03BC8-B0FB-B046-B378-786B9C9E8DBE}"/>
              </a:ext>
            </a:extLst>
          </p:cNvPr>
          <p:cNvSpPr txBox="1"/>
          <p:nvPr/>
        </p:nvSpPr>
        <p:spPr>
          <a:xfrm>
            <a:off x="4041263" y="4246366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62531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HMM and Viterbi algorithm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3.2 &amp; Lecture 3.3)</a:t>
            </a:r>
          </a:p>
        </p:txBody>
      </p:sp>
    </p:spTree>
    <p:extLst>
      <p:ext uri="{BB962C8B-B14F-4D97-AF65-F5344CB8AC3E}">
        <p14:creationId xmlns:p14="http://schemas.microsoft.com/office/powerpoint/2010/main" val="29110713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5081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7285D3-D228-7843-BB2A-5F49E77D5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6" t="10467" r="16448" b="35977"/>
          <a:stretch/>
        </p:blipFill>
        <p:spPr>
          <a:xfrm>
            <a:off x="2017490" y="943011"/>
            <a:ext cx="4882457" cy="3969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B2D01-AC37-D344-ABEE-8219D3835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618" y="2156393"/>
            <a:ext cx="1831783" cy="254521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DBE8CE23-EE0A-8B4B-B368-F8EF0AB1CC45}"/>
              </a:ext>
            </a:extLst>
          </p:cNvPr>
          <p:cNvSpPr/>
          <p:nvPr/>
        </p:nvSpPr>
        <p:spPr>
          <a:xfrm rot="5400000">
            <a:off x="5702968" y="1631108"/>
            <a:ext cx="1367393" cy="1479688"/>
          </a:xfrm>
          <a:prstGeom prst="triangle">
            <a:avLst>
              <a:gd name="adj" fmla="val 51099"/>
            </a:avLst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3ED57A-D4CA-B94A-9889-00C084FE0054}"/>
              </a:ext>
            </a:extLst>
          </p:cNvPr>
          <p:cNvGrpSpPr/>
          <p:nvPr/>
        </p:nvGrpSpPr>
        <p:grpSpPr>
          <a:xfrm>
            <a:off x="6494540" y="5672645"/>
            <a:ext cx="941393" cy="942127"/>
            <a:chOff x="1076097" y="5311996"/>
            <a:chExt cx="941393" cy="9421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594442-8C04-5549-9212-380651AC890E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979503-CBEE-A44E-9BFF-940A7D3568BA}"/>
                </a:ext>
              </a:extLst>
            </p:cNvPr>
            <p:cNvSpPr txBox="1"/>
            <p:nvPr/>
          </p:nvSpPr>
          <p:spPr>
            <a:xfrm>
              <a:off x="1108181" y="5536184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Near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626907-2738-0542-8144-82198B5F0169}"/>
              </a:ext>
            </a:extLst>
          </p:cNvPr>
          <p:cNvGrpSpPr/>
          <p:nvPr/>
        </p:nvGrpSpPr>
        <p:grpSpPr>
          <a:xfrm>
            <a:off x="7840462" y="5656601"/>
            <a:ext cx="941393" cy="942127"/>
            <a:chOff x="1076097" y="5311996"/>
            <a:chExt cx="941393" cy="94212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6633-A542-7E48-8DC3-4F68CAA994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FE2B53-A1BB-8A4C-8123-6688076B0F49}"/>
                </a:ext>
              </a:extLst>
            </p:cNvPr>
            <p:cNvSpPr txBox="1"/>
            <p:nvPr/>
          </p:nvSpPr>
          <p:spPr>
            <a:xfrm>
              <a:off x="1220475" y="5536184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Far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69B6E2-D261-DC4B-9DFB-676E6006CDEC}"/>
              </a:ext>
            </a:extLst>
          </p:cNvPr>
          <p:cNvSpPr txBox="1"/>
          <p:nvPr/>
        </p:nvSpPr>
        <p:spPr>
          <a:xfrm>
            <a:off x="5769863" y="5028145"/>
            <a:ext cx="2576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Observations: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913E5F-DE1E-224A-A5AA-795B0F11DDA6}"/>
              </a:ext>
            </a:extLst>
          </p:cNvPr>
          <p:cNvGrpSpPr/>
          <p:nvPr/>
        </p:nvGrpSpPr>
        <p:grpSpPr>
          <a:xfrm>
            <a:off x="1076097" y="5672645"/>
            <a:ext cx="941393" cy="942127"/>
            <a:chOff x="1076097" y="5311996"/>
            <a:chExt cx="941393" cy="94212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E0AC59-ECAB-844A-ABD6-F77C994EC25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AE30D5-C876-DE41-8ED3-CEAF15CC0AA0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290E79-84CD-CD4A-A8F5-723050F11BEC}"/>
              </a:ext>
            </a:extLst>
          </p:cNvPr>
          <p:cNvGrpSpPr/>
          <p:nvPr/>
        </p:nvGrpSpPr>
        <p:grpSpPr>
          <a:xfrm>
            <a:off x="2422019" y="5656601"/>
            <a:ext cx="941393" cy="942127"/>
            <a:chOff x="1076097" y="5311996"/>
            <a:chExt cx="941393" cy="94212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1DCD56-D1F9-9448-891D-31B3E6594CC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B1982A-828F-9845-8631-4EFCCCC6B896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624620B-FF3A-FB47-A4B6-90D79CC611D2}"/>
              </a:ext>
            </a:extLst>
          </p:cNvPr>
          <p:cNvSpPr txBox="1"/>
          <p:nvPr/>
        </p:nvSpPr>
        <p:spPr>
          <a:xfrm>
            <a:off x="351420" y="5028145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DDCAA9-5302-B749-BF2F-BCE1C9E81C5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</p:spTree>
    <p:extLst>
      <p:ext uri="{BB962C8B-B14F-4D97-AF65-F5344CB8AC3E}">
        <p14:creationId xmlns:p14="http://schemas.microsoft.com/office/powerpoint/2010/main" val="25734543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14AFD6-BAE7-D546-9329-F2977662DC8E}"/>
              </a:ext>
            </a:extLst>
          </p:cNvPr>
          <p:cNvGrpSpPr/>
          <p:nvPr/>
        </p:nvGrpSpPr>
        <p:grpSpPr>
          <a:xfrm>
            <a:off x="2953023" y="2047129"/>
            <a:ext cx="941393" cy="942127"/>
            <a:chOff x="1076097" y="5311996"/>
            <a:chExt cx="941393" cy="9421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AADC955-5729-1F46-A3F0-F01370758094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4AFEA8-4F42-AE4E-AB35-09F45EAE6BC5}"/>
                </a:ext>
              </a:extLst>
            </p:cNvPr>
            <p:cNvSpPr txBox="1"/>
            <p:nvPr/>
          </p:nvSpPr>
          <p:spPr>
            <a:xfrm>
              <a:off x="1156307" y="5552226"/>
              <a:ext cx="7585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2F3F72-1A0A-CE4F-ADCB-104533058DB0}"/>
              </a:ext>
            </a:extLst>
          </p:cNvPr>
          <p:cNvGrpSpPr/>
          <p:nvPr/>
        </p:nvGrpSpPr>
        <p:grpSpPr>
          <a:xfrm>
            <a:off x="5486061" y="2047129"/>
            <a:ext cx="941393" cy="942127"/>
            <a:chOff x="1076097" y="5311996"/>
            <a:chExt cx="941393" cy="94212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5DFE8E-023D-734B-9508-B5E9F88FEAD8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BE5E77-3D4B-6246-BFEA-162635BA3F5C}"/>
                </a:ext>
              </a:extLst>
            </p:cNvPr>
            <p:cNvSpPr txBox="1"/>
            <p:nvPr/>
          </p:nvSpPr>
          <p:spPr>
            <a:xfrm>
              <a:off x="1172349" y="5343680"/>
              <a:ext cx="7585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No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Call</a:t>
              </a:r>
            </a:p>
          </p:txBody>
        </p:sp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CDAB3E82-D166-6042-A911-9634D0617691}"/>
              </a:ext>
            </a:extLst>
          </p:cNvPr>
          <p:cNvSpPr/>
          <p:nvPr/>
        </p:nvSpPr>
        <p:spPr>
          <a:xfrm rot="18942515">
            <a:off x="3681522" y="1489076"/>
            <a:ext cx="2017434" cy="1952764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52B698E7-A3E9-4842-8F34-1F8B79082AE3}"/>
              </a:ext>
            </a:extLst>
          </p:cNvPr>
          <p:cNvSpPr/>
          <p:nvPr/>
        </p:nvSpPr>
        <p:spPr>
          <a:xfrm rot="18942515" flipH="1" flipV="1">
            <a:off x="3730086" y="1631209"/>
            <a:ext cx="1952447" cy="1888739"/>
          </a:xfrm>
          <a:prstGeom prst="arc">
            <a:avLst>
              <a:gd name="adj1" fmla="val 14499266"/>
              <a:gd name="adj2" fmla="val 1572932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48285DF-F74C-0044-AB4E-39D735A74C72}"/>
              </a:ext>
            </a:extLst>
          </p:cNvPr>
          <p:cNvSpPr/>
          <p:nvPr/>
        </p:nvSpPr>
        <p:spPr>
          <a:xfrm rot="20445461" flipH="1" flipV="1">
            <a:off x="2243940" y="213732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F394807-08FE-EF48-9E48-E8822CAD6ED8}"/>
              </a:ext>
            </a:extLst>
          </p:cNvPr>
          <p:cNvSpPr/>
          <p:nvPr/>
        </p:nvSpPr>
        <p:spPr>
          <a:xfrm rot="20445461">
            <a:off x="6248553" y="2040014"/>
            <a:ext cx="890657" cy="876509"/>
          </a:xfrm>
          <a:prstGeom prst="arc">
            <a:avLst>
              <a:gd name="adj1" fmla="val 14499266"/>
              <a:gd name="adj2" fmla="val 9011176"/>
            </a:avLst>
          </a:prstGeom>
          <a:ln w="285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1ADECD-BF1E-6440-BFC9-66BD3BF17E1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251C2-B7C7-834C-80D4-ECE0A49691C8}"/>
              </a:ext>
            </a:extLst>
          </p:cNvPr>
          <p:cNvGrpSpPr/>
          <p:nvPr/>
        </p:nvGrpSpPr>
        <p:grpSpPr>
          <a:xfrm>
            <a:off x="1441566" y="3014834"/>
            <a:ext cx="2287315" cy="2233150"/>
            <a:chOff x="1441566" y="3014834"/>
            <a:chExt cx="2287315" cy="22331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84A8007-C738-0549-86F9-0FEE95D16428}"/>
                </a:ext>
              </a:extLst>
            </p:cNvPr>
            <p:cNvGrpSpPr/>
            <p:nvPr/>
          </p:nvGrpSpPr>
          <p:grpSpPr>
            <a:xfrm>
              <a:off x="1441566" y="4305857"/>
              <a:ext cx="941393" cy="942127"/>
              <a:chOff x="1076097" y="5311996"/>
              <a:chExt cx="941393" cy="94212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51102F5-47F9-CD45-9A2E-60DE0310FE5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5BFBF8-2B9A-8846-AC67-57E25731BC9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7F1EA-F54E-C041-8C53-CE2AF6FE3993}"/>
                </a:ext>
              </a:extLst>
            </p:cNvPr>
            <p:cNvGrpSpPr/>
            <p:nvPr/>
          </p:nvGrpSpPr>
          <p:grpSpPr>
            <a:xfrm>
              <a:off x="2787488" y="4289813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F5A94A7-C20E-AF40-BC90-84BAC510C9B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6D9D09-5651-4544-B92D-CE0FFD4650ED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135675-A04B-3F42-AB64-32234C39142B}"/>
                </a:ext>
              </a:extLst>
            </p:cNvPr>
            <p:cNvCxnSpPr/>
            <p:nvPr/>
          </p:nvCxnSpPr>
          <p:spPr>
            <a:xfrm flipH="1">
              <a:off x="2124386" y="3038804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CC02AD-CD7E-954C-825A-82B27F3791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9971" y="301483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0A200F-7BCC-5447-8A70-85DF73A164FE}"/>
              </a:ext>
            </a:extLst>
          </p:cNvPr>
          <p:cNvGrpSpPr/>
          <p:nvPr/>
        </p:nvGrpSpPr>
        <p:grpSpPr>
          <a:xfrm>
            <a:off x="5658302" y="3013940"/>
            <a:ext cx="2287315" cy="2218000"/>
            <a:chOff x="5658302" y="3013940"/>
            <a:chExt cx="2287315" cy="2218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D6AF6A7-8457-1E4B-8C14-F9BFF853388F}"/>
                </a:ext>
              </a:extLst>
            </p:cNvPr>
            <p:cNvGrpSpPr/>
            <p:nvPr/>
          </p:nvGrpSpPr>
          <p:grpSpPr>
            <a:xfrm>
              <a:off x="5658302" y="4289813"/>
              <a:ext cx="941393" cy="942127"/>
              <a:chOff x="1076097" y="5311996"/>
              <a:chExt cx="941393" cy="94212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5FF980D-55D3-C34B-AFE1-F7ACD8E822E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79C454-90E0-F543-9087-92637C425553}"/>
                  </a:ext>
                </a:extLst>
              </p:cNvPr>
              <p:cNvSpPr txBox="1"/>
              <p:nvPr/>
            </p:nvSpPr>
            <p:spPr>
              <a:xfrm>
                <a:off x="1108181" y="5536184"/>
                <a:ext cx="8803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Near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B26454-D407-1444-8661-3011F68B4280}"/>
                </a:ext>
              </a:extLst>
            </p:cNvPr>
            <p:cNvGrpSpPr/>
            <p:nvPr/>
          </p:nvGrpSpPr>
          <p:grpSpPr>
            <a:xfrm>
              <a:off x="7004224" y="4273769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3D374AF-D926-D740-BD86-26DCA8B75E7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4EC03F-161A-5A4E-A81E-63B7110D85FB}"/>
                  </a:ext>
                </a:extLst>
              </p:cNvPr>
              <p:cNvSpPr txBox="1"/>
              <p:nvPr/>
            </p:nvSpPr>
            <p:spPr>
              <a:xfrm>
                <a:off x="1220475" y="5536184"/>
                <a:ext cx="6543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Far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F5C182F-3767-7540-9D3A-176C74AF6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55776" y="3013940"/>
              <a:ext cx="1129765" cy="123496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6F485D-464B-6748-8D24-D875810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5968678" y="3038804"/>
              <a:ext cx="15886" cy="12331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678D30-4EB2-CD41-A5B2-FFB7B22BA525}"/>
              </a:ext>
            </a:extLst>
          </p:cNvPr>
          <p:cNvGrpSpPr/>
          <p:nvPr/>
        </p:nvGrpSpPr>
        <p:grpSpPr>
          <a:xfrm>
            <a:off x="2540490" y="957238"/>
            <a:ext cx="2934238" cy="1415471"/>
            <a:chOff x="2540490" y="957238"/>
            <a:chExt cx="2934238" cy="1415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ABE72D9-8C8E-424D-A23B-B7F6EB6B2464}"/>
                </a:ext>
              </a:extLst>
            </p:cNvPr>
            <p:cNvGrpSpPr/>
            <p:nvPr/>
          </p:nvGrpSpPr>
          <p:grpSpPr>
            <a:xfrm>
              <a:off x="2540490" y="957238"/>
              <a:ext cx="1251284" cy="586238"/>
              <a:chOff x="401053" y="1331495"/>
              <a:chExt cx="1251284" cy="58623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7538C8D-076B-2C4F-BFA5-EF951B3B86B9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5245A7-43A4-2943-A2F7-4B4EF3B4C4F9}"/>
                  </a:ext>
                </a:extLst>
              </p:cNvPr>
              <p:cNvSpPr txBox="1"/>
              <p:nvPr/>
            </p:nvSpPr>
            <p:spPr>
              <a:xfrm>
                <a:off x="567214" y="1393781"/>
                <a:ext cx="8931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Start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E080DBF-EA0B-7A4A-BC31-7F87BF7D4742}"/>
                </a:ext>
              </a:extLst>
            </p:cNvPr>
            <p:cNvCxnSpPr>
              <a:cxnSpLocks/>
              <a:stCxn id="40" idx="2"/>
              <a:endCxn id="3" idx="0"/>
            </p:cNvCxnSpPr>
            <p:nvPr/>
          </p:nvCxnSpPr>
          <p:spPr>
            <a:xfrm>
              <a:off x="3166132" y="1543476"/>
              <a:ext cx="257588" cy="5036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4832E33-32EA-E341-82B1-E569FB6FAFAD}"/>
                </a:ext>
              </a:extLst>
            </p:cNvPr>
            <p:cNvCxnSpPr>
              <a:cxnSpLocks/>
            </p:cNvCxnSpPr>
            <p:nvPr/>
          </p:nvCxnSpPr>
          <p:spPr>
            <a:xfrm>
              <a:off x="3395857" y="1584769"/>
              <a:ext cx="2078871" cy="78794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FEA3A5-101C-FC48-94D0-9A77A40D6041}"/>
              </a:ext>
            </a:extLst>
          </p:cNvPr>
          <p:cNvGrpSpPr/>
          <p:nvPr/>
        </p:nvGrpSpPr>
        <p:grpSpPr>
          <a:xfrm>
            <a:off x="3879793" y="958135"/>
            <a:ext cx="3361758" cy="1414574"/>
            <a:chOff x="3879793" y="958135"/>
            <a:chExt cx="3361758" cy="14145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8FEEE5-469F-704B-9089-6B7C39DF90A0}"/>
                </a:ext>
              </a:extLst>
            </p:cNvPr>
            <p:cNvGrpSpPr/>
            <p:nvPr/>
          </p:nvGrpSpPr>
          <p:grpSpPr>
            <a:xfrm>
              <a:off x="5990267" y="958135"/>
              <a:ext cx="1251284" cy="586238"/>
              <a:chOff x="401053" y="1331495"/>
              <a:chExt cx="1251284" cy="58623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420186-1E8B-964B-AAA4-B7A5A2EB500F}"/>
                  </a:ext>
                </a:extLst>
              </p:cNvPr>
              <p:cNvSpPr/>
              <p:nvPr/>
            </p:nvSpPr>
            <p:spPr>
              <a:xfrm>
                <a:off x="401053" y="1331495"/>
                <a:ext cx="1251284" cy="586238"/>
              </a:xfrm>
              <a:prstGeom prst="rect">
                <a:avLst/>
              </a:prstGeom>
              <a:noFill/>
              <a:ln w="349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32AB0E6-E4CE-2C4E-8226-5AD40361B238}"/>
                  </a:ext>
                </a:extLst>
              </p:cNvPr>
              <p:cNvSpPr txBox="1"/>
              <p:nvPr/>
            </p:nvSpPr>
            <p:spPr>
              <a:xfrm>
                <a:off x="663466" y="1393781"/>
                <a:ext cx="7505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End</a:t>
                </a:r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F442AD-DD95-4A4B-B8E5-D8EAED0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793" y="1569057"/>
              <a:ext cx="2076964" cy="80365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6F3731-589D-1745-9B9D-49C77EC03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8107" y="1612289"/>
              <a:ext cx="55878" cy="393932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E4E37F-8C1C-2748-AC78-25D15E9F6484}"/>
              </a:ext>
            </a:extLst>
          </p:cNvPr>
          <p:cNvGrpSpPr/>
          <p:nvPr/>
        </p:nvGrpSpPr>
        <p:grpSpPr>
          <a:xfrm>
            <a:off x="677990" y="1217896"/>
            <a:ext cx="1845106" cy="1028531"/>
            <a:chOff x="677990" y="1217896"/>
            <a:chExt cx="1845106" cy="10285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756A3B-B1A8-C340-ABFC-6E6F8BC6659F}"/>
                </a:ext>
              </a:extLst>
            </p:cNvPr>
            <p:cNvSpPr/>
            <p:nvPr/>
          </p:nvSpPr>
          <p:spPr>
            <a:xfrm>
              <a:off x="677990" y="1304300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B35C8B-4CCE-A247-8B10-473DBDDB83EB}"/>
                </a:ext>
              </a:extLst>
            </p:cNvPr>
            <p:cNvSpPr txBox="1"/>
            <p:nvPr/>
          </p:nvSpPr>
          <p:spPr>
            <a:xfrm>
              <a:off x="900443" y="1543476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1CD954-B475-BA4C-A30E-5A55C99A0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318" y="1217896"/>
              <a:ext cx="930778" cy="361878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5EEB1C-33C4-7ECC-F7FA-A73406FA1A90}"/>
              </a:ext>
            </a:extLst>
          </p:cNvPr>
          <p:cNvSpPr txBox="1"/>
          <p:nvPr/>
        </p:nvSpPr>
        <p:spPr>
          <a:xfrm>
            <a:off x="4468103" y="353663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5302DE-294F-CE11-706E-CB8326AB1B58}"/>
              </a:ext>
            </a:extLst>
          </p:cNvPr>
          <p:cNvSpPr txBox="1"/>
          <p:nvPr/>
        </p:nvSpPr>
        <p:spPr>
          <a:xfrm>
            <a:off x="2854205" y="160576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783821-04B8-51AA-D3C4-1F6A100F1886}"/>
              </a:ext>
            </a:extLst>
          </p:cNvPr>
          <p:cNvSpPr txBox="1"/>
          <p:nvPr/>
        </p:nvSpPr>
        <p:spPr>
          <a:xfrm>
            <a:off x="3373838" y="158679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57657D-3636-964B-3AA8-015F88F1E366}"/>
              </a:ext>
            </a:extLst>
          </p:cNvPr>
          <p:cNvSpPr txBox="1"/>
          <p:nvPr/>
        </p:nvSpPr>
        <p:spPr>
          <a:xfrm>
            <a:off x="1805564" y="233612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F315FB-BC92-9518-89BD-07D5678D5AA1}"/>
              </a:ext>
            </a:extLst>
          </p:cNvPr>
          <p:cNvSpPr txBox="1"/>
          <p:nvPr/>
        </p:nvSpPr>
        <p:spPr>
          <a:xfrm>
            <a:off x="4418627" y="113520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6EAB70-C311-A369-7D8D-F76C99EE57A4}"/>
              </a:ext>
            </a:extLst>
          </p:cNvPr>
          <p:cNvSpPr txBox="1"/>
          <p:nvPr/>
        </p:nvSpPr>
        <p:spPr>
          <a:xfrm>
            <a:off x="7071990" y="229360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4343F4-C780-D62C-E265-E90A4CCDFED5}"/>
              </a:ext>
            </a:extLst>
          </p:cNvPr>
          <p:cNvSpPr txBox="1"/>
          <p:nvPr/>
        </p:nvSpPr>
        <p:spPr>
          <a:xfrm>
            <a:off x="6044210" y="169584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FCBBDB-3DC0-2A22-A5AE-22A09CBA3FD5}"/>
              </a:ext>
            </a:extLst>
          </p:cNvPr>
          <p:cNvSpPr txBox="1"/>
          <p:nvPr/>
        </p:nvSpPr>
        <p:spPr>
          <a:xfrm>
            <a:off x="5365424" y="137547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10ABC8-76B0-B767-E16E-E82D4CABE98A}"/>
              </a:ext>
            </a:extLst>
          </p:cNvPr>
          <p:cNvSpPr txBox="1"/>
          <p:nvPr/>
        </p:nvSpPr>
        <p:spPr>
          <a:xfrm>
            <a:off x="1776430" y="9819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B60DFB-3BF1-51DC-21B2-7EEF9A0E5976}"/>
              </a:ext>
            </a:extLst>
          </p:cNvPr>
          <p:cNvSpPr txBox="1"/>
          <p:nvPr/>
        </p:nvSpPr>
        <p:spPr>
          <a:xfrm>
            <a:off x="2281901" y="331085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E79D61-1241-D247-7D8E-E68BB7528905}"/>
              </a:ext>
            </a:extLst>
          </p:cNvPr>
          <p:cNvSpPr txBox="1"/>
          <p:nvPr/>
        </p:nvSpPr>
        <p:spPr>
          <a:xfrm>
            <a:off x="3395857" y="341032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0A2B1A-A201-2897-E531-123D2CC87599}"/>
              </a:ext>
            </a:extLst>
          </p:cNvPr>
          <p:cNvSpPr txBox="1"/>
          <p:nvPr/>
        </p:nvSpPr>
        <p:spPr>
          <a:xfrm>
            <a:off x="5949805" y="342239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91FD97-1A32-51F6-498E-309B60D76BF8}"/>
              </a:ext>
            </a:extLst>
          </p:cNvPr>
          <p:cNvSpPr txBox="1"/>
          <p:nvPr/>
        </p:nvSpPr>
        <p:spPr>
          <a:xfrm>
            <a:off x="7063761" y="352185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</a:t>
            </a:r>
          </a:p>
        </p:txBody>
      </p:sp>
    </p:spTree>
    <p:extLst>
      <p:ext uri="{BB962C8B-B14F-4D97-AF65-F5344CB8AC3E}">
        <p14:creationId xmlns:p14="http://schemas.microsoft.com/office/powerpoint/2010/main" val="29006669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091F4-4EA1-D24C-A02C-B560E470FE4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42D793-802F-234F-9B22-CB37F7AF01E8}"/>
              </a:ext>
            </a:extLst>
          </p:cNvPr>
          <p:cNvGraphicFramePr>
            <a:graphicFrameLocks noGrp="1"/>
          </p:cNvGraphicFramePr>
          <p:nvPr/>
        </p:nvGraphicFramePr>
        <p:xfrm>
          <a:off x="224590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198C15-4F75-6B45-BCD8-B56D077A01C4}"/>
              </a:ext>
            </a:extLst>
          </p:cNvPr>
          <p:cNvGraphicFramePr>
            <a:graphicFrameLocks noGrp="1"/>
          </p:cNvGraphicFramePr>
          <p:nvPr/>
        </p:nvGraphicFramePr>
        <p:xfrm>
          <a:off x="4981074" y="3691020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7A15A1-EEFF-A04A-A0DD-92A0EA4BF01D}"/>
              </a:ext>
            </a:extLst>
          </p:cNvPr>
          <p:cNvSpPr txBox="1"/>
          <p:nvPr/>
        </p:nvSpPr>
        <p:spPr>
          <a:xfrm>
            <a:off x="925148" y="5833799"/>
            <a:ext cx="28664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A0E43-6456-9740-BE72-A7016BEED5A8}"/>
              </a:ext>
            </a:extLst>
          </p:cNvPr>
          <p:cNvSpPr txBox="1"/>
          <p:nvPr/>
        </p:nvSpPr>
        <p:spPr>
          <a:xfrm>
            <a:off x="6019939" y="5833798"/>
            <a:ext cx="2382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probabilities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2EC5B-1508-A3CF-A652-24AFDFAB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82" y="844978"/>
            <a:ext cx="4357222" cy="25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380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57144-9A16-E243-90A4-D886E62414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DFBC0F-46C7-6A4C-8A88-D7C2B4C061B0}"/>
              </a:ext>
            </a:extLst>
          </p:cNvPr>
          <p:cNvSpPr txBox="1"/>
          <p:nvPr/>
        </p:nvSpPr>
        <p:spPr>
          <a:xfrm>
            <a:off x="389161" y="2785798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states are: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Near, Far, Far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77593-F712-D946-A723-D07A8C7F9867}"/>
              </a:ext>
            </a:extLst>
          </p:cNvPr>
          <p:cNvSpPr txBox="1"/>
          <p:nvPr/>
        </p:nvSpPr>
        <p:spPr>
          <a:xfrm>
            <a:off x="389161" y="3453396"/>
            <a:ext cx="836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hidden state sequence?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7318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CC1C36-1C7C-3B48-A489-3CD55CD85E4F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EE42238-F6C3-DC46-936C-3C1512D4E2E0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C80F85F-495F-4F4C-A4E3-2F4DCF5411DF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D9442C3-DE6E-904F-A271-55C14E28527A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</p:spTree>
    <p:extLst>
      <p:ext uri="{BB962C8B-B14F-4D97-AF65-F5344CB8AC3E}">
        <p14:creationId xmlns:p14="http://schemas.microsoft.com/office/powerpoint/2010/main" val="25491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A0CC0-3DE7-7B4F-830D-46B9B979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524"/>
            <a:ext cx="9144000" cy="355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D511C-193B-CF4B-92D4-05508D6B29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32025346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82095954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2C5B2-F4D4-8245-9134-5CB66B2885F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EB1D6-1FB9-184C-BE31-781370F41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68"/>
          <a:stretch/>
        </p:blipFill>
        <p:spPr>
          <a:xfrm>
            <a:off x="48126" y="2628667"/>
            <a:ext cx="9144001" cy="643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CE9D15-0146-5B48-AC8E-9FDE435C7AEE}"/>
              </a:ext>
            </a:extLst>
          </p:cNvPr>
          <p:cNvSpPr txBox="1"/>
          <p:nvPr/>
        </p:nvSpPr>
        <p:spPr>
          <a:xfrm>
            <a:off x="0" y="6519446"/>
            <a:ext cx="895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[Ref] http://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www.davidsbatista.net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/assets/documents/posts/2017-11-11-hmm_viterbi_mini_example.pdf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C626B-FB88-5B49-921C-BA5FC38B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4442587"/>
            <a:ext cx="9144001" cy="675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/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Initialize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233DF0-B707-4A4C-B14E-D330D736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620" y="3399876"/>
                <a:ext cx="4283865" cy="430887"/>
              </a:xfrm>
              <a:prstGeom prst="rect">
                <a:avLst/>
              </a:prstGeom>
              <a:blipFill>
                <a:blip r:embed="rId3"/>
                <a:stretch>
                  <a:fillRect l="-1183" r="-88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D7464-5F1D-534E-A2BB-B2D74677F17E}"/>
              </a:ext>
            </a:extLst>
          </p:cNvPr>
          <p:cNvGrpSpPr/>
          <p:nvPr/>
        </p:nvGrpSpPr>
        <p:grpSpPr>
          <a:xfrm>
            <a:off x="5647443" y="1555178"/>
            <a:ext cx="2742578" cy="1749495"/>
            <a:chOff x="5647443" y="1555178"/>
            <a:chExt cx="2742578" cy="17494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51CE7C2-1B6D-1A4E-824E-C7643D5090E7}"/>
                </a:ext>
              </a:extLst>
            </p:cNvPr>
            <p:cNvSpPr/>
            <p:nvPr/>
          </p:nvSpPr>
          <p:spPr>
            <a:xfrm>
              <a:off x="6833937" y="2662989"/>
              <a:ext cx="1556084" cy="641684"/>
            </a:xfrm>
            <a:prstGeom prst="rect">
              <a:avLst/>
            </a:pr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A222B3-3F09-E342-8319-3F6EDE029C45}"/>
                </a:ext>
              </a:extLst>
            </p:cNvPr>
            <p:cNvSpPr txBox="1"/>
            <p:nvPr/>
          </p:nvSpPr>
          <p:spPr>
            <a:xfrm>
              <a:off x="5647443" y="155517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Recursion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BCD9998-EC1E-B04E-9A79-0E35DD45BB28}"/>
                </a:ext>
              </a:extLst>
            </p:cNvPr>
            <p:cNvSpPr/>
            <p:nvPr/>
          </p:nvSpPr>
          <p:spPr>
            <a:xfrm>
              <a:off x="7262766" y="1814946"/>
              <a:ext cx="570091" cy="685435"/>
            </a:xfrm>
            <a:custGeom>
              <a:avLst/>
              <a:gdLst>
                <a:gd name="connsiteX0" fmla="*/ 0 w 689810"/>
                <a:gd name="connsiteY0" fmla="*/ 0 h 753979"/>
                <a:gd name="connsiteX1" fmla="*/ 513347 w 689810"/>
                <a:gd name="connsiteY1" fmla="*/ 224589 h 753979"/>
                <a:gd name="connsiteX2" fmla="*/ 689810 w 689810"/>
                <a:gd name="connsiteY2" fmla="*/ 753979 h 75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810" h="753979">
                  <a:moveTo>
                    <a:pt x="0" y="0"/>
                  </a:moveTo>
                  <a:cubicBezTo>
                    <a:pt x="199189" y="49463"/>
                    <a:pt x="398379" y="98926"/>
                    <a:pt x="513347" y="224589"/>
                  </a:cubicBezTo>
                  <a:cubicBezTo>
                    <a:pt x="628315" y="350252"/>
                    <a:pt x="659062" y="552115"/>
                    <a:pt x="689810" y="753979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86D99F8-BA6A-424B-AB79-3E8DE5030E5E}"/>
              </a:ext>
            </a:extLst>
          </p:cNvPr>
          <p:cNvSpPr txBox="1"/>
          <p:nvPr/>
        </p:nvSpPr>
        <p:spPr>
          <a:xfrm>
            <a:off x="201148" y="996335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Save two parameters per iteration, per state: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/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𝑆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Start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NoCall</m:t>
                      </m:r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End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D7D3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B5FBF60-90F9-5641-88E7-F9AE6C80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430778"/>
                <a:ext cx="4383892" cy="430887"/>
              </a:xfrm>
              <a:prstGeom prst="rect">
                <a:avLst/>
              </a:prstGeom>
              <a:blipFill>
                <a:blip r:embed="rId4"/>
                <a:stretch>
                  <a:fillRect l="-865" r="-1729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/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𝜔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={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St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Near</m:t>
                      </m:r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Far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AD47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}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71A982-3216-AE44-B22C-83BC2A832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8" y="5933909"/>
                <a:ext cx="3360279" cy="492443"/>
              </a:xfrm>
              <a:prstGeom prst="rect">
                <a:avLst/>
              </a:prstGeom>
              <a:blipFill>
                <a:blip r:embed="rId5"/>
                <a:stretch>
                  <a:fillRect l="-376" r="-33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9069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564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601CD8-C3C5-274E-A97E-F7BCEF45FA9E}"/>
              </a:ext>
            </a:extLst>
          </p:cNvPr>
          <p:cNvGrpSpPr/>
          <p:nvPr/>
        </p:nvGrpSpPr>
        <p:grpSpPr>
          <a:xfrm>
            <a:off x="257948" y="5502937"/>
            <a:ext cx="1251284" cy="586238"/>
            <a:chOff x="257948" y="5502937"/>
            <a:chExt cx="1251284" cy="58623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BD9AD-0860-0A46-8EA5-71D0D91472F7}"/>
                </a:ext>
              </a:extLst>
            </p:cNvPr>
            <p:cNvSpPr/>
            <p:nvPr/>
          </p:nvSpPr>
          <p:spPr>
            <a:xfrm>
              <a:off x="257948" y="5502937"/>
              <a:ext cx="1251284" cy="586238"/>
            </a:xfrm>
            <a:prstGeom prst="rect">
              <a:avLst/>
            </a:prstGeom>
            <a:solidFill>
              <a:schemeClr val="tx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19C5133-7F1E-1240-8B20-3775843A9F2D}"/>
                </a:ext>
              </a:extLst>
            </p:cNvPr>
            <p:cNvSpPr txBox="1"/>
            <p:nvPr/>
          </p:nvSpPr>
          <p:spPr>
            <a:xfrm>
              <a:off x="632655" y="5565223"/>
              <a:ext cx="4716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104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A846346-C81D-8146-B0CA-CBD59456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77" y="2530057"/>
            <a:ext cx="2686942" cy="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952610" cy="3424226"/>
            <a:chOff x="2035429" y="1682587"/>
            <a:chExt cx="952610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D2E6C-8C2C-FE47-A695-37FAD9636E0E}"/>
              </a:ext>
            </a:extLst>
          </p:cNvPr>
          <p:cNvCxnSpPr>
            <a:cxnSpLocks/>
          </p:cNvCxnSpPr>
          <p:nvPr/>
        </p:nvCxnSpPr>
        <p:spPr>
          <a:xfrm flipV="1">
            <a:off x="1088374" y="2416166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775726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/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0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Start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79DDB3-1440-AA4F-B06E-59BDCBA56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6" y="4024726"/>
                <a:ext cx="1531958" cy="307777"/>
              </a:xfrm>
              <a:prstGeom prst="rect">
                <a:avLst/>
              </a:prstGeom>
              <a:blipFill>
                <a:blip r:embed="rId3"/>
                <a:stretch>
                  <a:fillRect l="-2459" r="-163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81E9AB7A-8FCA-FE48-A015-F5862081E1B2}"/>
              </a:ext>
            </a:extLst>
          </p:cNvPr>
          <p:cNvGraphicFramePr>
            <a:graphicFrameLocks noGrp="1"/>
          </p:cNvGraphicFramePr>
          <p:nvPr/>
        </p:nvGraphicFramePr>
        <p:xfrm>
          <a:off x="5015602" y="775726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8A21668-1000-1E46-8AD9-1EAD5213A883}"/>
              </a:ext>
            </a:extLst>
          </p:cNvPr>
          <p:cNvGraphicFramePr>
            <a:graphicFrameLocks noGrp="1"/>
          </p:cNvGraphicFramePr>
          <p:nvPr/>
        </p:nvGraphicFramePr>
        <p:xfrm>
          <a:off x="5015600" y="3900063"/>
          <a:ext cx="4042612" cy="203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653">
                  <a:extLst>
                    <a:ext uri="{9D8B030D-6E8A-4147-A177-3AD203B41FA5}">
                      <a16:colId xmlns:a16="http://schemas.microsoft.com/office/drawing/2014/main" val="263787831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995825513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1468557765"/>
                    </a:ext>
                  </a:extLst>
                </a:gridCol>
                <a:gridCol w="1010653">
                  <a:extLst>
                    <a:ext uri="{9D8B030D-6E8A-4147-A177-3AD203B41FA5}">
                      <a16:colId xmlns:a16="http://schemas.microsoft.com/office/drawing/2014/main" val="2316836636"/>
                    </a:ext>
                  </a:extLst>
                </a:gridCol>
              </a:tblGrid>
              <a:tr h="5090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50148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37139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013326"/>
                  </a:ext>
                </a:extLst>
              </a:tr>
              <a:tr h="50900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NoCall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77970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65053C18-904A-A443-9624-AF7700293329}"/>
              </a:ext>
            </a:extLst>
          </p:cNvPr>
          <p:cNvSpPr txBox="1"/>
          <p:nvPr/>
        </p:nvSpPr>
        <p:spPr>
          <a:xfrm>
            <a:off x="5015601" y="2918505"/>
            <a:ext cx="404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State transition probabilities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B0A2E3-C19F-0D4D-B9A5-0DEA4D23E7D1}"/>
              </a:ext>
            </a:extLst>
          </p:cNvPr>
          <p:cNvSpPr txBox="1"/>
          <p:nvPr/>
        </p:nvSpPr>
        <p:spPr>
          <a:xfrm>
            <a:off x="5909393" y="604284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Emission probabilities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B0501F4-40F2-7D43-9FAC-7D7D59298E7D}"/>
              </a:ext>
            </a:extLst>
          </p:cNvPr>
          <p:cNvSpPr/>
          <p:nvPr/>
        </p:nvSpPr>
        <p:spPr>
          <a:xfrm>
            <a:off x="25794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77DF5E-E3C2-B342-8E39-C288D2B7C2F5}"/>
              </a:ext>
            </a:extLst>
          </p:cNvPr>
          <p:cNvSpPr txBox="1"/>
          <p:nvPr/>
        </p:nvSpPr>
        <p:spPr>
          <a:xfrm>
            <a:off x="632655" y="5565223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626E7F-E33B-FC4C-8BF7-B9C9CBD7B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59" y="3118156"/>
            <a:ext cx="2088677" cy="5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705509-3831-8745-A443-DA81F8340D82}"/>
              </a:ext>
            </a:extLst>
          </p:cNvPr>
          <p:cNvCxnSpPr>
            <a:cxnSpLocks/>
          </p:cNvCxnSpPr>
          <p:nvPr/>
        </p:nvCxnSpPr>
        <p:spPr>
          <a:xfrm>
            <a:off x="1114501" y="3694740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920F7615-10C7-2F4C-AB59-2E750431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26" y="3478996"/>
            <a:ext cx="3190744" cy="9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FF4C9E-8D45-3A40-A854-3B2DD558DD74}"/>
              </a:ext>
            </a:extLst>
          </p:cNvPr>
          <p:cNvCxnSpPr>
            <a:cxnSpLocks/>
          </p:cNvCxnSpPr>
          <p:nvPr/>
        </p:nvCxnSpPr>
        <p:spPr>
          <a:xfrm flipH="1">
            <a:off x="1057953" y="2290054"/>
            <a:ext cx="809603" cy="653251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00BB8D2-372B-4C4C-847E-77784D85B7AF}"/>
              </a:ext>
            </a:extLst>
          </p:cNvPr>
          <p:cNvCxnSpPr>
            <a:cxnSpLocks/>
          </p:cNvCxnSpPr>
          <p:nvPr/>
        </p:nvCxnSpPr>
        <p:spPr>
          <a:xfrm flipH="1" flipV="1">
            <a:off x="1236352" y="3554916"/>
            <a:ext cx="1042376" cy="55882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15B64D00-E857-E64F-814B-360A6F70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1828690"/>
            <a:ext cx="4345289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16C0970-0104-BF45-8442-2C5584BF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6" y="394834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A0D684E-BAF8-C34F-9D61-4F711C9D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1" y="308136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B9F03-3A88-9C46-B5C8-C6D9DDCDBA9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460FD-0D0F-5A43-B119-50F6BA68B364}"/>
              </a:ext>
            </a:extLst>
          </p:cNvPr>
          <p:cNvGrpSpPr/>
          <p:nvPr/>
        </p:nvGrpSpPr>
        <p:grpSpPr>
          <a:xfrm>
            <a:off x="-941393" y="3429000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8A3ED3-5AAB-EE47-9CC7-D8593FEDA72B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834848-391F-8D44-B06B-9CF017A61F53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A958CE-176C-374A-9F28-B6DBFAED7BA8}"/>
              </a:ext>
            </a:extLst>
          </p:cNvPr>
          <p:cNvGrpSpPr/>
          <p:nvPr/>
        </p:nvGrpSpPr>
        <p:grpSpPr>
          <a:xfrm>
            <a:off x="884214" y="2153651"/>
            <a:ext cx="3028167" cy="3424226"/>
            <a:chOff x="2035429" y="1682587"/>
            <a:chExt cx="3028167" cy="342422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92FBF2-181C-E34F-AAB4-75053BF720FA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3CBBF1A-EBF4-9D44-BC20-7F690F3C72D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CC40BF-0FD2-1B44-8A9A-D6A2B3D0B8A6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9D2208-687B-714C-A23E-31C1BD339BC8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0C4F37-C98D-6A4E-A543-078A1622217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127C98-5DCA-C746-9003-F5B8BEFE60D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72B02F-EF5E-F541-81D8-3C376AF3FAE4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DCC132E-ABF4-654C-99F6-A40C244114A5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79A6BF-7320-2941-B48F-FD6C74765E40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093AF-84A2-E549-A202-C61697F47EFB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B69ADCB-9EE0-DD42-865A-26E9EA54007C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CE5BBA-D551-7342-974C-E712A9209418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8F58A-B1B2-AC48-A36E-AE15C613968E}"/>
              </a:ext>
            </a:extLst>
          </p:cNvPr>
          <p:cNvSpPr/>
          <p:nvPr/>
        </p:nvSpPr>
        <p:spPr>
          <a:xfrm>
            <a:off x="755878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0E5D6-B8CD-6245-94D1-EBB0AAFF080B}"/>
              </a:ext>
            </a:extLst>
          </p:cNvPr>
          <p:cNvSpPr txBox="1"/>
          <p:nvPr/>
        </p:nvSpPr>
        <p:spPr>
          <a:xfrm>
            <a:off x="970165" y="603628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8D81E3-7672-3B4A-AB9B-B3E68C759A1F}"/>
              </a:ext>
            </a:extLst>
          </p:cNvPr>
          <p:cNvSpPr/>
          <p:nvPr/>
        </p:nvSpPr>
        <p:spPr>
          <a:xfrm>
            <a:off x="2815393" y="5974001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1FF64A-698C-F84A-9C4C-C408DB9AB836}"/>
              </a:ext>
            </a:extLst>
          </p:cNvPr>
          <p:cNvSpPr txBox="1"/>
          <p:nvPr/>
        </p:nvSpPr>
        <p:spPr>
          <a:xfrm>
            <a:off x="3093848" y="603628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F1A9E9-06CE-9544-A3FE-EFB5D6168E77}"/>
              </a:ext>
            </a:extLst>
          </p:cNvPr>
          <p:cNvSpPr txBox="1"/>
          <p:nvPr/>
        </p:nvSpPr>
        <p:spPr>
          <a:xfrm>
            <a:off x="21499" y="1246790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A1D0C1A-62F0-444C-B1EE-FDD1350C0E3A}"/>
              </a:ext>
            </a:extLst>
          </p:cNvPr>
          <p:cNvCxnSpPr>
            <a:cxnSpLocks/>
          </p:cNvCxnSpPr>
          <p:nvPr/>
        </p:nvCxnSpPr>
        <p:spPr>
          <a:xfrm flipV="1">
            <a:off x="-84729" y="2836831"/>
            <a:ext cx="1019115" cy="76615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5501D7F-52B5-4F4A-924B-E245FB176B68}"/>
              </a:ext>
            </a:extLst>
          </p:cNvPr>
          <p:cNvCxnSpPr>
            <a:cxnSpLocks/>
          </p:cNvCxnSpPr>
          <p:nvPr/>
        </p:nvCxnSpPr>
        <p:spPr>
          <a:xfrm>
            <a:off x="-58602" y="4115405"/>
            <a:ext cx="1050355" cy="5602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771418-5D3F-924D-97E6-170769686EE1}"/>
              </a:ext>
            </a:extLst>
          </p:cNvPr>
          <p:cNvCxnSpPr>
            <a:cxnSpLocks/>
          </p:cNvCxnSpPr>
          <p:nvPr/>
        </p:nvCxnSpPr>
        <p:spPr>
          <a:xfrm>
            <a:off x="1849231" y="2659279"/>
            <a:ext cx="1019115" cy="786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3CCBBE9-8C88-7548-95DA-CC887C8E46B4}"/>
              </a:ext>
            </a:extLst>
          </p:cNvPr>
          <p:cNvCxnSpPr>
            <a:cxnSpLocks/>
          </p:cNvCxnSpPr>
          <p:nvPr/>
        </p:nvCxnSpPr>
        <p:spPr>
          <a:xfrm flipV="1">
            <a:off x="1730918" y="3058726"/>
            <a:ext cx="1320280" cy="174705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5ED74CE3-511D-7F4B-88E5-AA09C8A0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30" y="2986713"/>
            <a:ext cx="1742314" cy="4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B53F1D0-F96B-C649-AEC1-44DD582802BC}"/>
              </a:ext>
            </a:extLst>
          </p:cNvPr>
          <p:cNvCxnSpPr>
            <a:cxnSpLocks/>
          </p:cNvCxnSpPr>
          <p:nvPr/>
        </p:nvCxnSpPr>
        <p:spPr>
          <a:xfrm>
            <a:off x="1791050" y="2859880"/>
            <a:ext cx="1302798" cy="1828126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F5BFE7C-9424-2041-9AE7-5B109B6F67AA}"/>
              </a:ext>
            </a:extLst>
          </p:cNvPr>
          <p:cNvCxnSpPr>
            <a:cxnSpLocks/>
          </p:cNvCxnSpPr>
          <p:nvPr/>
        </p:nvCxnSpPr>
        <p:spPr>
          <a:xfrm>
            <a:off x="1865716" y="5152106"/>
            <a:ext cx="975370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4C03A-0174-8B42-86F3-F869C6E58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374" y="3002654"/>
            <a:ext cx="3053343" cy="19751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5BD351-ACA1-3948-8A41-A5A567BD1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416" y="4986434"/>
            <a:ext cx="3053343" cy="197513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72EECC-F538-DF46-B584-F1ED61705DE6}"/>
              </a:ext>
            </a:extLst>
          </p:cNvPr>
          <p:cNvCxnSpPr>
            <a:cxnSpLocks/>
          </p:cNvCxnSpPr>
          <p:nvPr/>
        </p:nvCxnSpPr>
        <p:spPr>
          <a:xfrm flipH="1">
            <a:off x="1825607" y="2401622"/>
            <a:ext cx="1102732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82D498-C200-8143-BB94-3766585FE51E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-218517" y="2624715"/>
            <a:ext cx="1113948" cy="7875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9F9D21A-5972-DF4F-9E44-A0F8897A1FBC}"/>
              </a:ext>
            </a:extLst>
          </p:cNvPr>
          <p:cNvCxnSpPr>
            <a:cxnSpLocks/>
          </p:cNvCxnSpPr>
          <p:nvPr/>
        </p:nvCxnSpPr>
        <p:spPr>
          <a:xfrm flipH="1" flipV="1">
            <a:off x="-180033" y="4356711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23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208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 flipV="1">
            <a:off x="5177680" y="2300615"/>
            <a:ext cx="1361206" cy="181631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>
            <a:off x="7106701" y="3719156"/>
            <a:ext cx="769973" cy="553709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E40D83-D935-734D-951E-3454C4DC6918}"/>
              </a:ext>
            </a:extLst>
          </p:cNvPr>
          <p:cNvSpPr txBox="1"/>
          <p:nvPr/>
        </p:nvSpPr>
        <p:spPr>
          <a:xfrm>
            <a:off x="372681" y="2526366"/>
            <a:ext cx="8466882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values of delta and psi are not correct on this slide. Please refer to the calculation shown at the following link.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www.cs.umd.edu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/class/fall2020/cmsc818w/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course_materials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/slides/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Viterbi_solution.pdf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576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A03F1E2-1CEB-3149-AC35-459B66BD41DB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421270D-194B-7B4D-8EA6-A833D678DAFA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264FA1D-CC34-1246-89F2-8BDB454F7B70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8615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286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5F63BF2-87A9-1E42-9F83-F1063E5013BA}"/>
              </a:ext>
            </a:extLst>
          </p:cNvPr>
          <p:cNvSpPr/>
          <p:nvPr/>
        </p:nvSpPr>
        <p:spPr>
          <a:xfrm rot="10996935">
            <a:off x="2565452" y="2416954"/>
            <a:ext cx="3047495" cy="2753441"/>
          </a:xfrm>
          <a:custGeom>
            <a:avLst/>
            <a:gdLst>
              <a:gd name="connsiteX0" fmla="*/ 306697 w 4461838"/>
              <a:gd name="connsiteY0" fmla="*/ 3331664 h 3331664"/>
              <a:gd name="connsiteX1" fmla="*/ 293250 w 4461838"/>
              <a:gd name="connsiteY1" fmla="*/ 1637334 h 3331664"/>
              <a:gd name="connsiteX2" fmla="*/ 3386074 w 4461838"/>
              <a:gd name="connsiteY2" fmla="*/ 3291323 h 3331664"/>
              <a:gd name="connsiteX3" fmla="*/ 3399521 w 4461838"/>
              <a:gd name="connsiteY3" fmla="*/ 507781 h 3331664"/>
              <a:gd name="connsiteX4" fmla="*/ 4461838 w 4461838"/>
              <a:gd name="connsiteY4" fmla="*/ 10240 h 3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1838" h="3331664">
                <a:moveTo>
                  <a:pt x="306697" y="3331664"/>
                </a:moveTo>
                <a:cubicBezTo>
                  <a:pt x="43359" y="2487860"/>
                  <a:pt x="-219979" y="1644057"/>
                  <a:pt x="293250" y="1637334"/>
                </a:cubicBezTo>
                <a:cubicBezTo>
                  <a:pt x="806479" y="1630611"/>
                  <a:pt x="2868362" y="3479582"/>
                  <a:pt x="3386074" y="3291323"/>
                </a:cubicBezTo>
                <a:cubicBezTo>
                  <a:pt x="3903786" y="3103064"/>
                  <a:pt x="3220227" y="1054628"/>
                  <a:pt x="3399521" y="507781"/>
                </a:cubicBezTo>
                <a:cubicBezTo>
                  <a:pt x="3578815" y="-39066"/>
                  <a:pt x="4020326" y="-14413"/>
                  <a:pt x="4461838" y="1024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58134">
            <a:off x="5008695" y="1459683"/>
            <a:ext cx="551810" cy="1088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F010AF-5EFB-F34B-A6C4-5BEC056050FB}"/>
              </a:ext>
            </a:extLst>
          </p:cNvPr>
          <p:cNvCxnSpPr/>
          <p:nvPr/>
        </p:nvCxnSpPr>
        <p:spPr>
          <a:xfrm>
            <a:off x="4988181" y="3672650"/>
            <a:ext cx="592837" cy="872455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3CEA3D-07E9-7348-8983-8251A05A7DA8}"/>
              </a:ext>
            </a:extLst>
          </p:cNvPr>
          <p:cNvCxnSpPr>
            <a:cxnSpLocks/>
          </p:cNvCxnSpPr>
          <p:nvPr/>
        </p:nvCxnSpPr>
        <p:spPr>
          <a:xfrm flipV="1">
            <a:off x="5581263" y="3213847"/>
            <a:ext cx="281655" cy="560457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5353056" y="794426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694302-A83C-9D43-A098-4AA23A927A8D}"/>
              </a:ext>
            </a:extLst>
          </p:cNvPr>
          <p:cNvGrpSpPr/>
          <p:nvPr/>
        </p:nvGrpSpPr>
        <p:grpSpPr>
          <a:xfrm>
            <a:off x="836189" y="769734"/>
            <a:ext cx="7863298" cy="4694751"/>
            <a:chOff x="836189" y="769734"/>
            <a:chExt cx="7863298" cy="469475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1EC7D9-F87D-B446-BDA7-0AF33338D020}"/>
                </a:ext>
              </a:extLst>
            </p:cNvPr>
            <p:cNvCxnSpPr>
              <a:cxnSpLocks/>
            </p:cNvCxnSpPr>
            <p:nvPr/>
          </p:nvCxnSpPr>
          <p:spPr>
            <a:xfrm>
              <a:off x="836189" y="546448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86406C-12E9-A241-A694-61B814B74C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122" y="769734"/>
              <a:ext cx="0" cy="4257185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839685A-77EF-374E-BA47-EB7E81442C0A}"/>
              </a:ext>
            </a:extLst>
          </p:cNvPr>
          <p:cNvSpPr txBox="1"/>
          <p:nvPr/>
        </p:nvSpPr>
        <p:spPr>
          <a:xfrm>
            <a:off x="908759" y="60421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8634-9EE1-104D-BA5A-E9778165F508}"/>
              </a:ext>
            </a:extLst>
          </p:cNvPr>
          <p:cNvSpPr txBox="1"/>
          <p:nvPr/>
        </p:nvSpPr>
        <p:spPr>
          <a:xfrm>
            <a:off x="7254919" y="5506192"/>
            <a:ext cx="6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0EBE3-2093-6C40-8D07-B56F8FAC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071" y="3995373"/>
            <a:ext cx="1990001" cy="1099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1CD95-9AB2-D340-BD8E-5A98558F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81" y="4558904"/>
            <a:ext cx="1422400" cy="1422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E6D4B8-F35F-F246-B430-01392C45FF5D}"/>
              </a:ext>
            </a:extLst>
          </p:cNvPr>
          <p:cNvSpPr txBox="1"/>
          <p:nvPr/>
        </p:nvSpPr>
        <p:spPr>
          <a:xfrm>
            <a:off x="2295886" y="5552481"/>
            <a:ext cx="440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Global coordinate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4C7EA-DE99-DE4F-B53B-3FB23062E76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Coordinate system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DC2EEA-6F0A-AC45-A140-2004A33A2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07" y="1327917"/>
            <a:ext cx="453219" cy="4532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C369D3-DBD0-FE4E-ADC6-E8C1CC5604AE}"/>
              </a:ext>
            </a:extLst>
          </p:cNvPr>
          <p:cNvSpPr txBox="1"/>
          <p:nvPr/>
        </p:nvSpPr>
        <p:spPr>
          <a:xfrm>
            <a:off x="6383092" y="878177"/>
            <a:ext cx="2675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Local coordinate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AA4297-2A68-924A-96F4-1F4C8AA1095F}"/>
              </a:ext>
            </a:extLst>
          </p:cNvPr>
          <p:cNvGrpSpPr/>
          <p:nvPr/>
        </p:nvGrpSpPr>
        <p:grpSpPr>
          <a:xfrm>
            <a:off x="4954923" y="782443"/>
            <a:ext cx="2262023" cy="2329847"/>
            <a:chOff x="4034851" y="2378184"/>
            <a:chExt cx="2262023" cy="232984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98474F-B8B6-7948-86DA-5A5E5A5A20C7}"/>
                </a:ext>
              </a:extLst>
            </p:cNvPr>
            <p:cNvCxnSpPr>
              <a:cxnSpLocks/>
            </p:cNvCxnSpPr>
            <p:nvPr/>
          </p:nvCxnSpPr>
          <p:spPr>
            <a:xfrm>
              <a:off x="4403719" y="3674249"/>
              <a:ext cx="1882410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BBA3AC-65EB-7D48-88F9-4D90D3E9FC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7166" y="2430376"/>
              <a:ext cx="0" cy="1243873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1173C1-CB5B-1641-961D-BFC14364A546}"/>
                </a:ext>
              </a:extLst>
            </p:cNvPr>
            <p:cNvSpPr txBox="1"/>
            <p:nvPr/>
          </p:nvSpPr>
          <p:spPr>
            <a:xfrm>
              <a:off x="5951908" y="3674249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06DFEB-0883-D54A-B3C9-C8A653FD2A9E}"/>
                </a:ext>
              </a:extLst>
            </p:cNvPr>
            <p:cNvSpPr txBox="1"/>
            <p:nvPr/>
          </p:nvSpPr>
          <p:spPr>
            <a:xfrm>
              <a:off x="4034851" y="2378184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731005-C3E6-5B4E-9581-7339535651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9551" y="3687921"/>
              <a:ext cx="347615" cy="63733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B563D6-04DB-0F42-B396-ED8238AC8644}"/>
                </a:ext>
              </a:extLst>
            </p:cNvPr>
            <p:cNvSpPr txBox="1"/>
            <p:nvPr/>
          </p:nvSpPr>
          <p:spPr>
            <a:xfrm>
              <a:off x="4041263" y="4246366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24639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B0B6B4B-3482-B44B-8FD2-30A301F9C6F3}"/>
              </a:ext>
            </a:extLst>
          </p:cNvPr>
          <p:cNvCxnSpPr>
            <a:cxnSpLocks/>
          </p:cNvCxnSpPr>
          <p:nvPr/>
        </p:nvCxnSpPr>
        <p:spPr>
          <a:xfrm flipH="1">
            <a:off x="5130760" y="4473517"/>
            <a:ext cx="1010443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8683C83-435C-6840-B8A4-907B6C8BB0BA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C13E3497-1CFB-014B-88D2-B0B85D05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864" y="1054281"/>
            <a:ext cx="1815785" cy="6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6D370DB-467E-7749-BD5B-37E925E4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42" y="1049502"/>
            <a:ext cx="1790054" cy="70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92453D-E90F-3C44-84EA-5209E28EF469}"/>
              </a:ext>
            </a:extLst>
          </p:cNvPr>
          <p:cNvGrpSpPr/>
          <p:nvPr/>
        </p:nvGrpSpPr>
        <p:grpSpPr>
          <a:xfrm>
            <a:off x="209822" y="2957936"/>
            <a:ext cx="941393" cy="942127"/>
            <a:chOff x="1076097" y="5311996"/>
            <a:chExt cx="941393" cy="9421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81102F-A309-D14B-BE1A-53C237E3BEA0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0FAAD9-38DD-DD4A-9287-8B7AFBAF51DD}"/>
                </a:ext>
              </a:extLst>
            </p:cNvPr>
            <p:cNvSpPr txBox="1"/>
            <p:nvPr/>
          </p:nvSpPr>
          <p:spPr>
            <a:xfrm>
              <a:off x="1124223" y="5552226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Start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E3CFFC-B64B-6949-ADF7-E3CD67B622B9}"/>
              </a:ext>
            </a:extLst>
          </p:cNvPr>
          <p:cNvGrpSpPr/>
          <p:nvPr/>
        </p:nvGrpSpPr>
        <p:grpSpPr>
          <a:xfrm>
            <a:off x="2035429" y="1682587"/>
            <a:ext cx="5103724" cy="3424226"/>
            <a:chOff x="2035429" y="1682587"/>
            <a:chExt cx="5103724" cy="34242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10730C8-63C3-454A-A583-0B5F4A5ABAFE}"/>
                </a:ext>
              </a:extLst>
            </p:cNvPr>
            <p:cNvGrpSpPr/>
            <p:nvPr/>
          </p:nvGrpSpPr>
          <p:grpSpPr>
            <a:xfrm>
              <a:off x="2046646" y="1682587"/>
              <a:ext cx="941393" cy="942127"/>
              <a:chOff x="1076097" y="5311996"/>
              <a:chExt cx="941393" cy="942127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02C79E5-347A-3746-8DF3-739A8FA0A593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2B97E-616E-A343-8D10-8414B39AFD07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43D639-1FFE-6645-BB3C-4D2870C7DEA0}"/>
                </a:ext>
              </a:extLst>
            </p:cNvPr>
            <p:cNvGrpSpPr/>
            <p:nvPr/>
          </p:nvGrpSpPr>
          <p:grpSpPr>
            <a:xfrm>
              <a:off x="2035429" y="4164686"/>
              <a:ext cx="941393" cy="942127"/>
              <a:chOff x="1076097" y="5311996"/>
              <a:chExt cx="941393" cy="94212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5B9E0FD-9FBD-1942-8014-30057BAA7CC9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306CB-E72A-8046-917D-A9B7D08C5432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80C85E-D903-C546-BE03-25E95419E480}"/>
                </a:ext>
              </a:extLst>
            </p:cNvPr>
            <p:cNvGrpSpPr/>
            <p:nvPr/>
          </p:nvGrpSpPr>
          <p:grpSpPr>
            <a:xfrm>
              <a:off x="4122203" y="1682587"/>
              <a:ext cx="941393" cy="942127"/>
              <a:chOff x="1076097" y="5311996"/>
              <a:chExt cx="941393" cy="94212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CE8BB7A-1B33-0A46-96D1-E92644026731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79BEB-4DB5-A74D-B2EF-A97D657156CA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0FF8E0-67E4-6440-A639-99F99D4B3A26}"/>
                </a:ext>
              </a:extLst>
            </p:cNvPr>
            <p:cNvGrpSpPr/>
            <p:nvPr/>
          </p:nvGrpSpPr>
          <p:grpSpPr>
            <a:xfrm>
              <a:off x="4110986" y="4164686"/>
              <a:ext cx="941393" cy="942127"/>
              <a:chOff x="1076097" y="5311996"/>
              <a:chExt cx="941393" cy="94212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089498B-DCE1-574D-9FD4-CECD3E9012DF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665C6-56B0-D04A-B451-C52DE8A5CAFD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5B3838-D209-8F4D-A2E0-E660C8ED05DF}"/>
                </a:ext>
              </a:extLst>
            </p:cNvPr>
            <p:cNvGrpSpPr/>
            <p:nvPr/>
          </p:nvGrpSpPr>
          <p:grpSpPr>
            <a:xfrm>
              <a:off x="6197760" y="1682587"/>
              <a:ext cx="941393" cy="942127"/>
              <a:chOff x="1076097" y="5311996"/>
              <a:chExt cx="941393" cy="94212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86944E-9811-FE41-B29D-D171D099F9CD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38AAC6F-47CA-174D-8D97-BABF2ECE8B7B}"/>
                  </a:ext>
                </a:extLst>
              </p:cNvPr>
              <p:cNvSpPr txBox="1"/>
              <p:nvPr/>
            </p:nvSpPr>
            <p:spPr>
              <a:xfrm>
                <a:off x="1156307" y="5552226"/>
                <a:ext cx="7585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BBAA490-C90E-6F48-B5B0-01BD68928669}"/>
                </a:ext>
              </a:extLst>
            </p:cNvPr>
            <p:cNvGrpSpPr/>
            <p:nvPr/>
          </p:nvGrpSpPr>
          <p:grpSpPr>
            <a:xfrm>
              <a:off x="6186543" y="4164686"/>
              <a:ext cx="941393" cy="942127"/>
              <a:chOff x="1076097" y="5311996"/>
              <a:chExt cx="941393" cy="94212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91012E4-629F-144E-B66E-AC72445362F6}"/>
                  </a:ext>
                </a:extLst>
              </p:cNvPr>
              <p:cNvSpPr/>
              <p:nvPr/>
            </p:nvSpPr>
            <p:spPr>
              <a:xfrm>
                <a:off x="1076097" y="5311996"/>
                <a:ext cx="941393" cy="942127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D920AF-6D82-AC4E-8296-50338507DC3E}"/>
                  </a:ext>
                </a:extLst>
              </p:cNvPr>
              <p:cNvSpPr txBox="1"/>
              <p:nvPr/>
            </p:nvSpPr>
            <p:spPr>
              <a:xfrm>
                <a:off x="1172349" y="5343680"/>
                <a:ext cx="7585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No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Call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49DFB7-74FE-5A47-B818-95CF9D9F9ECC}"/>
              </a:ext>
            </a:extLst>
          </p:cNvPr>
          <p:cNvGrpSpPr/>
          <p:nvPr/>
        </p:nvGrpSpPr>
        <p:grpSpPr>
          <a:xfrm>
            <a:off x="7992785" y="2957934"/>
            <a:ext cx="941393" cy="942127"/>
            <a:chOff x="1076097" y="5311996"/>
            <a:chExt cx="941393" cy="94212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4ADF2F2-4A1B-B843-958C-E70B509696FF}"/>
                </a:ext>
              </a:extLst>
            </p:cNvPr>
            <p:cNvSpPr/>
            <p:nvPr/>
          </p:nvSpPr>
          <p:spPr>
            <a:xfrm>
              <a:off x="1076097" y="5311996"/>
              <a:ext cx="941393" cy="942127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E3A8D8-8609-3D42-A633-43476C2E3ADF}"/>
                </a:ext>
              </a:extLst>
            </p:cNvPr>
            <p:cNvSpPr txBox="1"/>
            <p:nvPr/>
          </p:nvSpPr>
          <p:spPr>
            <a:xfrm>
              <a:off x="1172349" y="5552226"/>
              <a:ext cx="750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End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DF06642-C606-E445-8D58-B04DCB5090B5}"/>
              </a:ext>
            </a:extLst>
          </p:cNvPr>
          <p:cNvSpPr/>
          <p:nvPr/>
        </p:nvSpPr>
        <p:spPr>
          <a:xfrm>
            <a:off x="1907093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E7F567-A123-064E-A0A3-4D6302E78915}"/>
              </a:ext>
            </a:extLst>
          </p:cNvPr>
          <p:cNvSpPr txBox="1"/>
          <p:nvPr/>
        </p:nvSpPr>
        <p:spPr>
          <a:xfrm>
            <a:off x="2121380" y="5565223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8B142C-A71B-1243-88FB-B5A4F2EFA4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gesture recognition example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7764CF-1256-0B4A-959E-168000D8A477}"/>
              </a:ext>
            </a:extLst>
          </p:cNvPr>
          <p:cNvSpPr/>
          <p:nvPr/>
        </p:nvSpPr>
        <p:spPr>
          <a:xfrm>
            <a:off x="3966608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C22C61-B356-A844-B07B-078098519D4E}"/>
              </a:ext>
            </a:extLst>
          </p:cNvPr>
          <p:cNvSpPr txBox="1"/>
          <p:nvPr/>
        </p:nvSpPr>
        <p:spPr>
          <a:xfrm>
            <a:off x="4245063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4203D9-D885-5243-A84F-71241FED2D3D}"/>
              </a:ext>
            </a:extLst>
          </p:cNvPr>
          <p:cNvSpPr/>
          <p:nvPr/>
        </p:nvSpPr>
        <p:spPr>
          <a:xfrm>
            <a:off x="6158666" y="5502937"/>
            <a:ext cx="1251284" cy="586238"/>
          </a:xfrm>
          <a:prstGeom prst="rect">
            <a:avLst/>
          </a:prstGeom>
          <a:solidFill>
            <a:schemeClr val="tx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7C059A-FC1A-7644-A00C-D1B4E992DC70}"/>
              </a:ext>
            </a:extLst>
          </p:cNvPr>
          <p:cNvSpPr txBox="1"/>
          <p:nvPr/>
        </p:nvSpPr>
        <p:spPr>
          <a:xfrm>
            <a:off x="6437121" y="556522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CC247-2161-3F45-AFF3-875D395D7BD8}"/>
              </a:ext>
            </a:extLst>
          </p:cNvPr>
          <p:cNvSpPr txBox="1"/>
          <p:nvPr/>
        </p:nvSpPr>
        <p:spPr>
          <a:xfrm>
            <a:off x="1172714" y="486970"/>
            <a:ext cx="5820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 =    1             2             3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AF0C4B0-C995-8641-ADF1-01E9FCC93A2E}"/>
              </a:ext>
            </a:extLst>
          </p:cNvPr>
          <p:cNvCxnSpPr>
            <a:cxnSpLocks/>
          </p:cNvCxnSpPr>
          <p:nvPr/>
        </p:nvCxnSpPr>
        <p:spPr>
          <a:xfrm flipV="1">
            <a:off x="923884" y="2384482"/>
            <a:ext cx="1197496" cy="635690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63DD2E-D47C-AB4E-8E3E-C132A5B701FC}"/>
              </a:ext>
            </a:extLst>
          </p:cNvPr>
          <p:cNvCxnSpPr>
            <a:cxnSpLocks/>
          </p:cNvCxnSpPr>
          <p:nvPr/>
        </p:nvCxnSpPr>
        <p:spPr>
          <a:xfrm>
            <a:off x="923884" y="3846809"/>
            <a:ext cx="1122762" cy="626708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7DF986A-BAF0-5945-BDCE-51B932D4B49A}"/>
              </a:ext>
            </a:extLst>
          </p:cNvPr>
          <p:cNvCxnSpPr>
            <a:cxnSpLocks/>
          </p:cNvCxnSpPr>
          <p:nvPr/>
        </p:nvCxnSpPr>
        <p:spPr>
          <a:xfrm>
            <a:off x="3052103" y="213621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4608FCE-E330-0A43-AB4E-2868CB743D24}"/>
              </a:ext>
            </a:extLst>
          </p:cNvPr>
          <p:cNvCxnSpPr>
            <a:cxnSpLocks/>
          </p:cNvCxnSpPr>
          <p:nvPr/>
        </p:nvCxnSpPr>
        <p:spPr>
          <a:xfrm>
            <a:off x="3034912" y="4656939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C02004-6BF6-3141-A595-C8079076B3BF}"/>
              </a:ext>
            </a:extLst>
          </p:cNvPr>
          <p:cNvCxnSpPr>
            <a:cxnSpLocks/>
          </p:cNvCxnSpPr>
          <p:nvPr/>
        </p:nvCxnSpPr>
        <p:spPr>
          <a:xfrm>
            <a:off x="5130759" y="2127503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8796E6-C839-F546-889F-52CBB597BC39}"/>
              </a:ext>
            </a:extLst>
          </p:cNvPr>
          <p:cNvCxnSpPr>
            <a:cxnSpLocks/>
          </p:cNvCxnSpPr>
          <p:nvPr/>
        </p:nvCxnSpPr>
        <p:spPr>
          <a:xfrm>
            <a:off x="7209415" y="2118787"/>
            <a:ext cx="1063902" cy="83914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B7DDD2-820F-7647-A686-74CD2EC29199}"/>
              </a:ext>
            </a:extLst>
          </p:cNvPr>
          <p:cNvCxnSpPr>
            <a:cxnSpLocks/>
          </p:cNvCxnSpPr>
          <p:nvPr/>
        </p:nvCxnSpPr>
        <p:spPr>
          <a:xfrm>
            <a:off x="5114717" y="4626521"/>
            <a:ext cx="1026486" cy="1743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CEE93E-442D-664D-9020-2CD518CE7135}"/>
              </a:ext>
            </a:extLst>
          </p:cNvPr>
          <p:cNvCxnSpPr>
            <a:cxnSpLocks/>
          </p:cNvCxnSpPr>
          <p:nvPr/>
        </p:nvCxnSpPr>
        <p:spPr>
          <a:xfrm flipV="1">
            <a:off x="7194522" y="3900059"/>
            <a:ext cx="1025594" cy="696044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A64A50-28F9-C24C-B1D5-12F4DB01211C}"/>
              </a:ext>
            </a:extLst>
          </p:cNvPr>
          <p:cNvCxnSpPr>
            <a:cxnSpLocks/>
          </p:cNvCxnSpPr>
          <p:nvPr/>
        </p:nvCxnSpPr>
        <p:spPr>
          <a:xfrm>
            <a:off x="3001749" y="2414180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0F234E-59A0-874E-B73B-55E4E455CEF5}"/>
              </a:ext>
            </a:extLst>
          </p:cNvPr>
          <p:cNvCxnSpPr>
            <a:cxnSpLocks/>
          </p:cNvCxnSpPr>
          <p:nvPr/>
        </p:nvCxnSpPr>
        <p:spPr>
          <a:xfrm>
            <a:off x="5104111" y="2405474"/>
            <a:ext cx="1265450" cy="1774411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CF87DD2-0214-394C-A388-DE4A7048B445}"/>
              </a:ext>
            </a:extLst>
          </p:cNvPr>
          <p:cNvCxnSpPr>
            <a:cxnSpLocks/>
          </p:cNvCxnSpPr>
          <p:nvPr/>
        </p:nvCxnSpPr>
        <p:spPr>
          <a:xfrm flipV="1">
            <a:off x="5033849" y="2617407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72FD7C0-09B6-1C4F-8795-6ECC376B7BE1}"/>
              </a:ext>
            </a:extLst>
          </p:cNvPr>
          <p:cNvCxnSpPr>
            <a:cxnSpLocks/>
          </p:cNvCxnSpPr>
          <p:nvPr/>
        </p:nvCxnSpPr>
        <p:spPr>
          <a:xfrm flipV="1">
            <a:off x="2878082" y="2526366"/>
            <a:ext cx="1244121" cy="168287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A527B508-E7FE-9944-9183-10EF930B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" y="4524182"/>
            <a:ext cx="1826281" cy="6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">
            <a:extLst>
              <a:ext uri="{FF2B5EF4-FFF2-40B4-BE49-F238E27FC236}">
                <a16:creationId xmlns:a16="http://schemas.microsoft.com/office/drawing/2014/main" id="{B5BCBFFC-D684-6547-8A48-E821061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1" y="1570242"/>
            <a:ext cx="1660255" cy="6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6E9646-F6D1-8B47-BB39-4E10462B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10" y="3309204"/>
            <a:ext cx="1927423" cy="6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715D221-7E60-1144-A13A-DB059EF7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68" y="3189379"/>
            <a:ext cx="2246636" cy="7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459309DD-69FF-D048-879D-19C17D4E4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78" y="2210043"/>
            <a:ext cx="1792205" cy="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723CEA-CB3D-F84B-86DF-A2EA53E49342}"/>
              </a:ext>
            </a:extLst>
          </p:cNvPr>
          <p:cNvCxnSpPr>
            <a:cxnSpLocks/>
          </p:cNvCxnSpPr>
          <p:nvPr/>
        </p:nvCxnSpPr>
        <p:spPr>
          <a:xfrm flipH="1" flipV="1">
            <a:off x="1086825" y="3747193"/>
            <a:ext cx="991895" cy="485983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F14E1-3C73-5546-ABF4-27B2502AD75E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002FA13-6445-0646-AC25-65AEFFEEC0B6}"/>
              </a:ext>
            </a:extLst>
          </p:cNvPr>
          <p:cNvCxnSpPr>
            <a:cxnSpLocks/>
          </p:cNvCxnSpPr>
          <p:nvPr/>
        </p:nvCxnSpPr>
        <p:spPr>
          <a:xfrm flipH="1">
            <a:off x="3023537" y="2274879"/>
            <a:ext cx="1037861" cy="0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F6086F-4B30-AC40-AC5D-EAAB5A09E5B2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5006ADF-B460-4B49-952B-85D1A25DCF18}"/>
              </a:ext>
            </a:extLst>
          </p:cNvPr>
          <p:cNvCxnSpPr>
            <a:cxnSpLocks/>
          </p:cNvCxnSpPr>
          <p:nvPr/>
        </p:nvCxnSpPr>
        <p:spPr>
          <a:xfrm flipH="1" flipV="1">
            <a:off x="7091467" y="2635476"/>
            <a:ext cx="788509" cy="562688"/>
          </a:xfrm>
          <a:prstGeom prst="straightConnector1">
            <a:avLst/>
          </a:prstGeom>
          <a:ln w="25400">
            <a:solidFill>
              <a:srgbClr val="FF2600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0378444-A77B-3441-87C1-E73A89100047}"/>
              </a:ext>
            </a:extLst>
          </p:cNvPr>
          <p:cNvSpPr txBox="1"/>
          <p:nvPr/>
        </p:nvSpPr>
        <p:spPr>
          <a:xfrm>
            <a:off x="4042429" y="3243467"/>
            <a:ext cx="918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0.343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B73101-8465-FB4D-94B3-F7D11B3C7145}"/>
              </a:ext>
            </a:extLst>
          </p:cNvPr>
          <p:cNvSpPr txBox="1"/>
          <p:nvPr/>
        </p:nvSpPr>
        <p:spPr>
          <a:xfrm>
            <a:off x="6269438" y="1029470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0.14406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01AE66-D4E9-8444-B54B-A9E741C80490}"/>
              </a:ext>
            </a:extLst>
          </p:cNvPr>
          <p:cNvSpPr txBox="1"/>
          <p:nvPr/>
        </p:nvSpPr>
        <p:spPr>
          <a:xfrm>
            <a:off x="8165380" y="2106664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0.0043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A7DDE6-2B9B-FB4E-916A-338B0A2676D2}"/>
              </a:ext>
            </a:extLst>
          </p:cNvPr>
          <p:cNvSpPr txBox="1"/>
          <p:nvPr/>
        </p:nvSpPr>
        <p:spPr>
          <a:xfrm>
            <a:off x="6711111" y="3197507"/>
            <a:ext cx="1063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68"/>
                </a:solidFill>
              </a:rPr>
              <a:t>0.04116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67E4F89E-5AB1-A24D-BD83-1DBE4E149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51054"/>
          <a:stretch/>
        </p:blipFill>
        <p:spPr bwMode="auto">
          <a:xfrm>
            <a:off x="6795292" y="3629125"/>
            <a:ext cx="895539" cy="3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">
            <a:extLst>
              <a:ext uri="{FF2B5EF4-FFF2-40B4-BE49-F238E27FC236}">
                <a16:creationId xmlns:a16="http://schemas.microsoft.com/office/drawing/2014/main" id="{620D1C67-7C39-5945-B84E-5C61FF49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1" t="46684" r="3499"/>
          <a:stretch/>
        </p:blipFill>
        <p:spPr bwMode="auto">
          <a:xfrm>
            <a:off x="8213374" y="2450810"/>
            <a:ext cx="654061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9596E51B-43FA-154B-BCE7-334FEC052E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67111EC-7873-864C-8BEA-6BEE8B478C36}"/>
              </a:ext>
            </a:extLst>
          </p:cNvPr>
          <p:cNvCxnSpPr>
            <a:cxnSpLocks/>
          </p:cNvCxnSpPr>
          <p:nvPr/>
        </p:nvCxnSpPr>
        <p:spPr>
          <a:xfrm flipH="1" flipV="1">
            <a:off x="2885397" y="2635477"/>
            <a:ext cx="1176001" cy="1712052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B6E0DD1-6149-1D45-B9E9-83AEE1E4B8E0}"/>
              </a:ext>
            </a:extLst>
          </p:cNvPr>
          <p:cNvCxnSpPr>
            <a:cxnSpLocks/>
          </p:cNvCxnSpPr>
          <p:nvPr/>
        </p:nvCxnSpPr>
        <p:spPr>
          <a:xfrm flipH="1">
            <a:off x="1140351" y="2635476"/>
            <a:ext cx="979356" cy="55919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DA26652-07EA-694B-85FA-0F158941A7C4}"/>
              </a:ext>
            </a:extLst>
          </p:cNvPr>
          <p:cNvCxnSpPr>
            <a:cxnSpLocks/>
          </p:cNvCxnSpPr>
          <p:nvPr/>
        </p:nvCxnSpPr>
        <p:spPr>
          <a:xfrm flipH="1">
            <a:off x="4772934" y="2493537"/>
            <a:ext cx="1368269" cy="1666626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B684C2F-D9E6-0349-AEE5-51342BBB4385}"/>
              </a:ext>
            </a:extLst>
          </p:cNvPr>
          <p:cNvCxnSpPr>
            <a:cxnSpLocks/>
          </p:cNvCxnSpPr>
          <p:nvPr/>
        </p:nvCxnSpPr>
        <p:spPr>
          <a:xfrm flipH="1" flipV="1">
            <a:off x="7049958" y="2617407"/>
            <a:ext cx="843465" cy="611468"/>
          </a:xfrm>
          <a:prstGeom prst="straightConnector1">
            <a:avLst/>
          </a:prstGeom>
          <a:ln w="47625">
            <a:solidFill>
              <a:schemeClr val="bg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008BF744-0429-6C47-8939-15F76ADDD9D9}"/>
              </a:ext>
            </a:extLst>
          </p:cNvPr>
          <p:cNvSpPr/>
          <p:nvPr/>
        </p:nvSpPr>
        <p:spPr>
          <a:xfrm>
            <a:off x="20250" y="4310836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71C2E6F-979B-954E-9804-BEC6333EF284}"/>
              </a:ext>
            </a:extLst>
          </p:cNvPr>
          <p:cNvSpPr txBox="1"/>
          <p:nvPr/>
        </p:nvSpPr>
        <p:spPr>
          <a:xfrm>
            <a:off x="372681" y="4524182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Viterbi sequence:   &lt; Call, </a:t>
            </a:r>
            <a:r>
              <a:rPr lang="en-US" sz="2400" dirty="0">
                <a:solidFill>
                  <a:prstClr val="white"/>
                </a:solidFill>
                <a:latin typeface="Lucida Bright" panose="02040602050505020304" pitchFamily="18" charset="77"/>
              </a:rPr>
              <a:t>NoCall, Call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0787C3-A162-A240-B7B9-7B0A46ABB50D}"/>
              </a:ext>
            </a:extLst>
          </p:cNvPr>
          <p:cNvSpPr txBox="1"/>
          <p:nvPr/>
        </p:nvSpPr>
        <p:spPr>
          <a:xfrm>
            <a:off x="372681" y="5140501"/>
            <a:ext cx="846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P(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</a:t>
            </a:r>
            <a:r>
              <a:rPr lang="en-US" dirty="0">
                <a:solidFill>
                  <a:prstClr val="white"/>
                </a:solidFill>
                <a:latin typeface="Lucida Bright" panose="02040602050505020304" pitchFamily="18" charset="77"/>
              </a:rPr>
              <a:t>Call, NoCall, Call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&lt;Near, Far, Far&gt;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= 0.0043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719FCB1-F626-424E-994B-180CBD7191E3}"/>
              </a:ext>
            </a:extLst>
          </p:cNvPr>
          <p:cNvSpPr txBox="1"/>
          <p:nvPr/>
        </p:nvSpPr>
        <p:spPr>
          <a:xfrm>
            <a:off x="0" y="1974697"/>
            <a:ext cx="9144000" cy="11695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For complete step by step solution of this example visit: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err="1">
                <a:solidFill>
                  <a:schemeClr val="bg1"/>
                </a:solidFill>
              </a:rPr>
              <a:t>www.cs.umd.edu</a:t>
            </a:r>
            <a:r>
              <a:rPr lang="en-US" dirty="0">
                <a:solidFill>
                  <a:schemeClr val="bg1"/>
                </a:solidFill>
              </a:rPr>
              <a:t>/class/fall2022/cmsc715/</a:t>
            </a:r>
            <a:r>
              <a:rPr lang="en-US" dirty="0" err="1">
                <a:solidFill>
                  <a:schemeClr val="bg1"/>
                </a:solidFill>
              </a:rPr>
              <a:t>course_materials</a:t>
            </a:r>
            <a:r>
              <a:rPr lang="en-US" dirty="0">
                <a:solidFill>
                  <a:schemeClr val="bg1"/>
                </a:solidFill>
              </a:rPr>
              <a:t>/slides/</a:t>
            </a:r>
            <a:r>
              <a:rPr lang="en-US" dirty="0" err="1">
                <a:solidFill>
                  <a:schemeClr val="bg1"/>
                </a:solidFill>
              </a:rPr>
              <a:t>Viterbi_solution.pdf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026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Bayesian Inference (Lecture 3.4 &amp; Lecture 3.5)</a:t>
            </a:r>
          </a:p>
        </p:txBody>
      </p:sp>
    </p:spTree>
    <p:extLst>
      <p:ext uri="{BB962C8B-B14F-4D97-AF65-F5344CB8AC3E}">
        <p14:creationId xmlns:p14="http://schemas.microsoft.com/office/powerpoint/2010/main" val="18054746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26D871-08F0-B349-9982-50D28AD33389}"/>
              </a:ext>
            </a:extLst>
          </p:cNvPr>
          <p:cNvSpPr/>
          <p:nvPr/>
        </p:nvSpPr>
        <p:spPr>
          <a:xfrm>
            <a:off x="0" y="2618232"/>
            <a:ext cx="9144000" cy="1621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5E10C-3BCD-FA4E-A447-72476ACE835D}"/>
              </a:ext>
            </a:extLst>
          </p:cNvPr>
          <p:cNvSpPr txBox="1"/>
          <p:nvPr/>
        </p:nvSpPr>
        <p:spPr>
          <a:xfrm>
            <a:off x="531159" y="2828835"/>
            <a:ext cx="8081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 sample applications of statistical inference in IoT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385AB-13D8-DE49-8CB9-8753AD040AE2}"/>
              </a:ext>
            </a:extLst>
          </p:cNvPr>
          <p:cNvSpPr txBox="1"/>
          <p:nvPr/>
        </p:nvSpPr>
        <p:spPr>
          <a:xfrm>
            <a:off x="0" y="5914146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Continued from the last lecture</a:t>
            </a:r>
          </a:p>
        </p:txBody>
      </p:sp>
    </p:spTree>
    <p:extLst>
      <p:ext uri="{BB962C8B-B14F-4D97-AF65-F5344CB8AC3E}">
        <p14:creationId xmlns:p14="http://schemas.microsoft.com/office/powerpoint/2010/main" val="42944100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12576" y="836712"/>
            <a:ext cx="10081120" cy="1872208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MoLe</a:t>
            </a:r>
            <a:br>
              <a:rPr lang="en-US" sz="3600" b="1" dirty="0"/>
            </a:br>
            <a:r>
              <a:rPr lang="en-US" sz="3600" b="1" dirty="0">
                <a:solidFill>
                  <a:srgbClr val="FF0000"/>
                </a:solidFill>
              </a:rPr>
              <a:t>Mo</a:t>
            </a:r>
            <a:r>
              <a:rPr lang="en-US" sz="3600" b="1" dirty="0"/>
              <a:t>tion </a:t>
            </a:r>
            <a:r>
              <a:rPr lang="en-US" sz="3600" b="1" dirty="0">
                <a:solidFill>
                  <a:srgbClr val="FF0000"/>
                </a:solidFill>
              </a:rPr>
              <a:t>Le</a:t>
            </a:r>
            <a:r>
              <a:rPr lang="en-US" sz="3600" b="1" dirty="0"/>
              <a:t>aks through </a:t>
            </a:r>
            <a:r>
              <a:rPr lang="en-US" sz="3600" b="1" dirty="0" err="1"/>
              <a:t>Smartwatch</a:t>
            </a:r>
            <a:r>
              <a:rPr lang="en-US" sz="3600" b="1" dirty="0"/>
              <a:t> Sensors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570" y="3789040"/>
            <a:ext cx="8113078" cy="23179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Wang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Ted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Tsung-Te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Lai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Romit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Roy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Choudhury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UIUC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MobiCom’15 Presentation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930996"/>
            <a:ext cx="3312942" cy="3306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C7B0D-E10A-B84C-BF3A-763036C1C9CB}"/>
              </a:ext>
            </a:extLst>
          </p:cNvPr>
          <p:cNvSpPr txBox="1"/>
          <p:nvPr/>
        </p:nvSpPr>
        <p:spPr>
          <a:xfrm>
            <a:off x="0" y="5914146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Continued from the last lecture</a:t>
            </a:r>
          </a:p>
        </p:txBody>
      </p:sp>
    </p:spTree>
    <p:extLst>
      <p:ext uri="{BB962C8B-B14F-4D97-AF65-F5344CB8AC3E}">
        <p14:creationId xmlns:p14="http://schemas.microsoft.com/office/powerpoint/2010/main" val="32501464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 err="1">
                <a:solidFill>
                  <a:schemeClr val="bg1"/>
                </a:solidFill>
              </a:rPr>
              <a:t>MoLe</a:t>
            </a:r>
            <a:r>
              <a:rPr lang="en-US" altLang="zh-TW" sz="4800" dirty="0">
                <a:solidFill>
                  <a:schemeClr val="bg1"/>
                </a:solidFill>
              </a:rPr>
              <a:t> Architecture</a:t>
            </a:r>
          </a:p>
        </p:txBody>
      </p:sp>
      <p:cxnSp>
        <p:nvCxnSpPr>
          <p:cNvPr id="23" name="Straight Arrow Connector 32"/>
          <p:cNvCxnSpPr/>
          <p:nvPr/>
        </p:nvCxnSpPr>
        <p:spPr bwMode="auto">
          <a:xfrm>
            <a:off x="3275856" y="436510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6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455371"/>
            <a:ext cx="1311046" cy="845837"/>
          </a:xfrm>
          <a:prstGeom prst="rect">
            <a:avLst/>
          </a:prstGeom>
        </p:spPr>
      </p:pic>
      <p:cxnSp>
        <p:nvCxnSpPr>
          <p:cNvPr id="29" name="Straight Arrow Connector 44"/>
          <p:cNvCxnSpPr/>
          <p:nvPr/>
        </p:nvCxnSpPr>
        <p:spPr bwMode="auto">
          <a:xfrm rot="16200000" flipV="1">
            <a:off x="6700904" y="4947124"/>
            <a:ext cx="1148579" cy="127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Connector 45"/>
          <p:cNvCxnSpPr/>
          <p:nvPr/>
        </p:nvCxnSpPr>
        <p:spPr bwMode="auto">
          <a:xfrm flipV="1">
            <a:off x="4716016" y="4360768"/>
            <a:ext cx="0" cy="11564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46"/>
          <p:cNvCxnSpPr/>
          <p:nvPr/>
        </p:nvCxnSpPr>
        <p:spPr bwMode="auto">
          <a:xfrm flipV="1">
            <a:off x="4716016" y="5517232"/>
            <a:ext cx="2565526" cy="21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ounded Rectangle 49"/>
          <p:cNvSpPr/>
          <p:nvPr/>
        </p:nvSpPr>
        <p:spPr bwMode="auto">
          <a:xfrm>
            <a:off x="6760841" y="3200533"/>
            <a:ext cx="1524000" cy="116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3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92" y="5517232"/>
            <a:ext cx="736016" cy="736016"/>
          </a:xfrm>
          <a:prstGeom prst="rect">
            <a:avLst/>
          </a:prstGeom>
        </p:spPr>
      </p:pic>
      <p:cxnSp>
        <p:nvCxnSpPr>
          <p:cNvPr id="34" name="Straight Arrow Connector 52"/>
          <p:cNvCxnSpPr/>
          <p:nvPr/>
        </p:nvCxnSpPr>
        <p:spPr bwMode="auto">
          <a:xfrm flipH="1" flipV="1">
            <a:off x="7780551" y="4382745"/>
            <a:ext cx="31809" cy="11380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54"/>
          <p:cNvCxnSpPr>
            <a:stCxn id="79" idx="3"/>
            <a:endCxn id="32" idx="1"/>
          </p:cNvCxnSpPr>
          <p:nvPr/>
        </p:nvCxnSpPr>
        <p:spPr bwMode="auto">
          <a:xfrm flipV="1">
            <a:off x="6012160" y="3782819"/>
            <a:ext cx="748681" cy="31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TextBox 64"/>
          <p:cNvSpPr txBox="1"/>
          <p:nvPr/>
        </p:nvSpPr>
        <p:spPr>
          <a:xfrm>
            <a:off x="7001189" y="3284984"/>
            <a:ext cx="11145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Bayesian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Inference</a:t>
            </a:r>
          </a:p>
          <a:p>
            <a:pPr algn="ctr"/>
            <a:endParaRPr lang="en-US" sz="1200" dirty="0">
              <a:latin typeface="Lucida Bright"/>
              <a:cs typeface="Lucida Bright"/>
            </a:endParaRP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P(</a:t>
            </a:r>
            <a:r>
              <a:rPr lang="en-US" sz="1600" dirty="0" err="1">
                <a:latin typeface="Lucida Bright"/>
                <a:cs typeface="Lucida Bright"/>
              </a:rPr>
              <a:t>O|W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38" name="TextBox 67"/>
          <p:cNvSpPr txBox="1"/>
          <p:nvPr/>
        </p:nvSpPr>
        <p:spPr>
          <a:xfrm>
            <a:off x="6698665" y="1988840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Rank of </a:t>
            </a:r>
            <a:r>
              <a:rPr lang="en-US" sz="1600" dirty="0" err="1">
                <a:latin typeface="Lucida Bright"/>
                <a:cs typeface="Lucida Bright"/>
              </a:rPr>
              <a:t>Word</a:t>
            </a:r>
            <a:r>
              <a:rPr lang="en-US" sz="1600" baseline="-25000" dirty="0" err="1">
                <a:latin typeface="Lucida Bright"/>
                <a:cs typeface="Lucida Bright"/>
              </a:rPr>
              <a:t>i</a:t>
            </a:r>
            <a:endParaRPr lang="en-US" sz="1600" baseline="-25000" dirty="0">
              <a:latin typeface="Lucida Bright"/>
              <a:cs typeface="Lucida Bright"/>
            </a:endParaRPr>
          </a:p>
        </p:txBody>
      </p:sp>
      <p:sp>
        <p:nvSpPr>
          <p:cNvPr id="39" name="TextBox 89"/>
          <p:cNvSpPr txBox="1"/>
          <p:nvPr/>
        </p:nvSpPr>
        <p:spPr>
          <a:xfrm>
            <a:off x="1691680" y="213285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Attacker Point Cloud</a:t>
            </a:r>
          </a:p>
        </p:txBody>
      </p:sp>
      <p:sp>
        <p:nvSpPr>
          <p:cNvPr id="40" name="TextBox 90"/>
          <p:cNvSpPr txBox="1"/>
          <p:nvPr/>
        </p:nvSpPr>
        <p:spPr>
          <a:xfrm>
            <a:off x="2195736" y="5301208"/>
            <a:ext cx="240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Unlabeled Point Cloud</a:t>
            </a:r>
          </a:p>
        </p:txBody>
      </p:sp>
      <p:sp>
        <p:nvSpPr>
          <p:cNvPr id="45" name="TextBox 104"/>
          <p:cNvSpPr txBox="1"/>
          <p:nvPr/>
        </p:nvSpPr>
        <p:spPr>
          <a:xfrm>
            <a:off x="5418678" y="5538718"/>
            <a:ext cx="1889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Observation ( O</a:t>
            </a:r>
            <a:r>
              <a:rPr lang="en-US" sz="1600" baseline="-25000" dirty="0">
                <a:latin typeface="Lucida Bright"/>
                <a:cs typeface="Lucida Bright"/>
              </a:rPr>
              <a:t> </a:t>
            </a:r>
            <a:r>
              <a:rPr lang="en-US" sz="1600" dirty="0">
                <a:latin typeface="Lucida Bright"/>
                <a:cs typeface="Lucida Bright"/>
              </a:rPr>
              <a:t>)</a:t>
            </a:r>
          </a:p>
        </p:txBody>
      </p:sp>
      <p:sp>
        <p:nvSpPr>
          <p:cNvPr id="46" name="TextBox 106"/>
          <p:cNvSpPr txBox="1"/>
          <p:nvPr/>
        </p:nvSpPr>
        <p:spPr>
          <a:xfrm>
            <a:off x="7963610" y="5034662"/>
            <a:ext cx="1014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Word W</a:t>
            </a:r>
            <a:r>
              <a:rPr lang="en-US" sz="1600" baseline="-25000" dirty="0">
                <a:latin typeface="Lucida Bright"/>
                <a:cs typeface="Lucida Bright"/>
              </a:rPr>
              <a:t>i </a:t>
            </a:r>
            <a:r>
              <a:rPr lang="en-US" sz="1600" dirty="0">
                <a:latin typeface="Lucida Bright"/>
                <a:cs typeface="Lucida Bright"/>
              </a:rPr>
              <a:t> </a:t>
            </a:r>
          </a:p>
        </p:txBody>
      </p:sp>
      <p:pic>
        <p:nvPicPr>
          <p:cNvPr id="4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2604475"/>
            <a:ext cx="934474" cy="5331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" y="5144989"/>
            <a:ext cx="875715" cy="876299"/>
          </a:xfrm>
          <a:prstGeom prst="rect">
            <a:avLst/>
          </a:prstGeom>
        </p:spPr>
      </p:pic>
      <p:cxnSp>
        <p:nvCxnSpPr>
          <p:cNvPr id="7" name="Straight Arrow Connector 5"/>
          <p:cNvCxnSpPr/>
          <p:nvPr/>
        </p:nvCxnSpPr>
        <p:spPr bwMode="auto">
          <a:xfrm>
            <a:off x="539552" y="4353180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4" y="1556792"/>
            <a:ext cx="875716" cy="876300"/>
          </a:xfrm>
          <a:prstGeom prst="rect">
            <a:avLst/>
          </a:prstGeom>
        </p:spPr>
      </p:pic>
      <p:sp>
        <p:nvSpPr>
          <p:cNvPr id="8" name="Rounded Rectangle 14"/>
          <p:cNvSpPr/>
          <p:nvPr/>
        </p:nvSpPr>
        <p:spPr bwMode="auto">
          <a:xfrm>
            <a:off x="1937126" y="2780928"/>
            <a:ext cx="1338730" cy="2016224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2022715" y="2924944"/>
            <a:ext cx="1181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Keystroke </a:t>
            </a:r>
          </a:p>
          <a:p>
            <a:r>
              <a:rPr lang="en-US" sz="1600" dirty="0">
                <a:latin typeface="Lucida Bright"/>
                <a:cs typeface="Lucida Bright"/>
              </a:rPr>
              <a:t>Detector</a:t>
            </a:r>
          </a:p>
        </p:txBody>
      </p:sp>
      <p:grpSp>
        <p:nvGrpSpPr>
          <p:cNvPr id="11" name="Group 21"/>
          <p:cNvGrpSpPr/>
          <p:nvPr/>
        </p:nvGrpSpPr>
        <p:grpSpPr>
          <a:xfrm>
            <a:off x="2105743" y="3573016"/>
            <a:ext cx="1026097" cy="461392"/>
            <a:chOff x="4038600" y="2057400"/>
            <a:chExt cx="1371600" cy="533400"/>
          </a:xfrm>
        </p:grpSpPr>
        <p:sp>
          <p:nvSpPr>
            <p:cNvPr id="12" name="Rounded Rectangle 15"/>
            <p:cNvSpPr/>
            <p:nvPr/>
          </p:nvSpPr>
          <p:spPr bwMode="auto">
            <a:xfrm>
              <a:off x="4038600" y="2057400"/>
              <a:ext cx="1371600" cy="533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4447198" y="2174101"/>
              <a:ext cx="6236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Time</a:t>
              </a:r>
            </a:p>
          </p:txBody>
        </p:sp>
      </p:grpSp>
      <p:pic>
        <p:nvPicPr>
          <p:cNvPr id="41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34470" y="2636912"/>
            <a:ext cx="989686" cy="262575"/>
          </a:xfrm>
          <a:prstGeom prst="rect">
            <a:avLst/>
          </a:prstGeom>
        </p:spPr>
      </p:pic>
      <p:sp>
        <p:nvSpPr>
          <p:cNvPr id="42" name="TextBox 92"/>
          <p:cNvSpPr txBox="1"/>
          <p:nvPr/>
        </p:nvSpPr>
        <p:spPr>
          <a:xfrm>
            <a:off x="683568" y="2827411"/>
            <a:ext cx="1255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ucida Bright"/>
                <a:cs typeface="Lucida Bright"/>
              </a:rPr>
              <a:t>a   b   c   d</a:t>
            </a:r>
          </a:p>
        </p:txBody>
      </p:sp>
      <p:pic>
        <p:nvPicPr>
          <p:cNvPr id="44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27584" y="4509120"/>
            <a:ext cx="922460" cy="444118"/>
          </a:xfrm>
          <a:prstGeom prst="rect">
            <a:avLst/>
          </a:prstGeom>
        </p:spPr>
      </p:pic>
      <p:sp>
        <p:nvSpPr>
          <p:cNvPr id="47" name="TextBox 67"/>
          <p:cNvSpPr txBox="1"/>
          <p:nvPr/>
        </p:nvSpPr>
        <p:spPr>
          <a:xfrm>
            <a:off x="179512" y="1196752"/>
            <a:ext cx="255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Attacker Training Data</a:t>
            </a:r>
          </a:p>
        </p:txBody>
      </p:sp>
      <p:sp>
        <p:nvSpPr>
          <p:cNvPr id="50" name="TextBox 67"/>
          <p:cNvSpPr txBox="1"/>
          <p:nvPr/>
        </p:nvSpPr>
        <p:spPr>
          <a:xfrm>
            <a:off x="107504" y="5898758"/>
            <a:ext cx="135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/>
                <a:cs typeface="Lucida Bright"/>
              </a:rPr>
              <a:t>User Data</a:t>
            </a:r>
          </a:p>
        </p:txBody>
      </p:sp>
      <p:cxnSp>
        <p:nvCxnSpPr>
          <p:cNvPr id="53" name="Straight Arrow Connector 5"/>
          <p:cNvCxnSpPr/>
          <p:nvPr/>
        </p:nvCxnSpPr>
        <p:spPr bwMode="auto">
          <a:xfrm>
            <a:off x="539552" y="3256985"/>
            <a:ext cx="1392583" cy="1192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54" name="Group 21"/>
          <p:cNvGrpSpPr/>
          <p:nvPr/>
        </p:nvGrpSpPr>
        <p:grpSpPr>
          <a:xfrm>
            <a:off x="2105743" y="4191744"/>
            <a:ext cx="1026097" cy="461392"/>
            <a:chOff x="4038596" y="2057397"/>
            <a:chExt cx="1371599" cy="533399"/>
          </a:xfrm>
        </p:grpSpPr>
        <p:sp>
          <p:nvSpPr>
            <p:cNvPr id="55" name="Rounded Rectangle 15"/>
            <p:cNvSpPr/>
            <p:nvPr/>
          </p:nvSpPr>
          <p:spPr bwMode="auto">
            <a:xfrm>
              <a:off x="4038596" y="2057397"/>
              <a:ext cx="1371599" cy="53339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TextBox 20"/>
            <p:cNvSpPr txBox="1"/>
            <p:nvPr/>
          </p:nvSpPr>
          <p:spPr>
            <a:xfrm>
              <a:off x="4138244" y="2151739"/>
              <a:ext cx="1241605" cy="355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Lucida Bright"/>
                  <a:cs typeface="Lucida Bright"/>
                </a:rPr>
                <a:t>Location</a:t>
              </a:r>
            </a:p>
          </p:txBody>
        </p:sp>
      </p:grpSp>
      <p:cxnSp>
        <p:nvCxnSpPr>
          <p:cNvPr id="73" name="Straight Arrow Connector 44"/>
          <p:cNvCxnSpPr>
            <a:stCxn id="32" idx="0"/>
            <a:endCxn id="38" idx="2"/>
          </p:cNvCxnSpPr>
          <p:nvPr/>
        </p:nvCxnSpPr>
        <p:spPr bwMode="auto">
          <a:xfrm flipH="1" flipV="1">
            <a:off x="7507541" y="2327394"/>
            <a:ext cx="15300" cy="873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5" name="TextBox 106"/>
          <p:cNvSpPr txBox="1"/>
          <p:nvPr/>
        </p:nvSpPr>
        <p:spPr>
          <a:xfrm>
            <a:off x="7383240" y="6181240"/>
            <a:ext cx="1221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Dictionary </a:t>
            </a:r>
          </a:p>
        </p:txBody>
      </p:sp>
      <p:cxnSp>
        <p:nvCxnSpPr>
          <p:cNvPr id="76" name="Straight Arrow Connector 5"/>
          <p:cNvCxnSpPr/>
          <p:nvPr/>
        </p:nvCxnSpPr>
        <p:spPr bwMode="auto">
          <a:xfrm flipH="1" flipV="1">
            <a:off x="539552" y="4368644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5"/>
          <p:cNvCxnSpPr/>
          <p:nvPr/>
        </p:nvCxnSpPr>
        <p:spPr bwMode="auto">
          <a:xfrm flipH="1" flipV="1">
            <a:off x="539552" y="2478795"/>
            <a:ext cx="8384" cy="7885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Rounded Rectangle 14"/>
          <p:cNvSpPr/>
          <p:nvPr/>
        </p:nvSpPr>
        <p:spPr bwMode="auto">
          <a:xfrm>
            <a:off x="4932040" y="2774711"/>
            <a:ext cx="1080120" cy="2022441"/>
          </a:xfrm>
          <a:prstGeom prst="roundRect">
            <a:avLst/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0" name="TextBox 41"/>
          <p:cNvSpPr txBox="1"/>
          <p:nvPr/>
        </p:nvSpPr>
        <p:spPr>
          <a:xfrm>
            <a:off x="5076056" y="3284984"/>
            <a:ext cx="83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Lucida Bright"/>
                <a:cs typeface="Lucida Bright"/>
              </a:rPr>
              <a:t>Point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Cloud </a:t>
            </a:r>
          </a:p>
          <a:p>
            <a:pPr algn="ctr"/>
            <a:r>
              <a:rPr lang="en-US" sz="1600" dirty="0">
                <a:latin typeface="Lucida Bright"/>
                <a:cs typeface="Lucida Bright"/>
              </a:rPr>
              <a:t>Fitting</a:t>
            </a:r>
          </a:p>
        </p:txBody>
      </p:sp>
      <p:cxnSp>
        <p:nvCxnSpPr>
          <p:cNvPr id="83" name="Straight Arrow Connector 32"/>
          <p:cNvCxnSpPr/>
          <p:nvPr/>
        </p:nvCxnSpPr>
        <p:spPr bwMode="auto">
          <a:xfrm>
            <a:off x="3275856" y="3284984"/>
            <a:ext cx="165618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487898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3707904" y="1791491"/>
            <a:ext cx="3528392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Likelihood function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35896" y="2444697"/>
            <a:ext cx="2448272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  <a:p>
            <a:endParaRPr kumimoji="1" lang="en-US" altLang="zh-TW" dirty="0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889248" y="4869160"/>
            <a:ext cx="6779096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W</a:t>
            </a:r>
            <a:r>
              <a:rPr lang="en-US" altLang="zh-TW" baseline="-25000" dirty="0"/>
              <a:t>i</a:t>
            </a:r>
            <a:r>
              <a:rPr lang="en-US" altLang="zh-TW" dirty="0"/>
              <a:t>: Candidate </a:t>
            </a:r>
            <a:r>
              <a:rPr lang="en-US" altLang="zh-TW" dirty="0" err="1"/>
              <a:t>word</a:t>
            </a:r>
            <a:r>
              <a:rPr lang="en-US" altLang="zh-TW" baseline="-25000" dirty="0" err="1"/>
              <a:t>i</a:t>
            </a:r>
            <a:r>
              <a:rPr lang="en-US" altLang="zh-TW" dirty="0"/>
              <a:t> in dictionary</a:t>
            </a:r>
            <a:endParaRPr lang="zh-TW" altLang="en-US" dirty="0"/>
          </a:p>
          <a:p>
            <a:r>
              <a:rPr lang="en-US" altLang="zh-TW" dirty="0"/>
              <a:t>O: Motion observation</a:t>
            </a:r>
          </a:p>
          <a:p>
            <a:endParaRPr lang="zh-TW" altLang="en-US" dirty="0"/>
          </a:p>
        </p:txBody>
      </p:sp>
      <p:graphicFrame>
        <p:nvGraphicFramePr>
          <p:cNvPr id="8" name="內容版面配置區 4"/>
          <p:cNvGraphicFramePr>
            <a:graphicFrameLocks noChangeAspect="1"/>
          </p:cNvGraphicFramePr>
          <p:nvPr/>
        </p:nvGraphicFramePr>
        <p:xfrm>
          <a:off x="738188" y="2708920"/>
          <a:ext cx="74183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197100" imgH="215900" progId="Equation.3">
                  <p:embed/>
                </p:oleObj>
              </mc:Choice>
              <mc:Fallback>
                <p:oleObj name="方程式" r:id="rId3" imgW="2197100" imgH="215900" progId="Equation.3">
                  <p:embed/>
                  <p:pic>
                    <p:nvPicPr>
                      <p:cNvPr id="8" name="內容版面配置區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88" y="2708920"/>
                        <a:ext cx="7418387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680013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detection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13177"/>
            <a:ext cx="3170499" cy="1469159"/>
          </a:xfrm>
          <a:prstGeom prst="rect">
            <a:avLst/>
          </a:prstGeom>
        </p:spPr>
      </p:pic>
      <p:graphicFrame>
        <p:nvGraphicFramePr>
          <p:cNvPr id="4" name="物件 3"/>
          <p:cNvGraphicFramePr>
            <a:graphicFrameLocks noChangeAspect="1"/>
          </p:cNvGraphicFramePr>
          <p:nvPr/>
        </p:nvGraphicFramePr>
        <p:xfrm>
          <a:off x="158752" y="2481263"/>
          <a:ext cx="8683625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5156200" imgH="876300" progId="Equation.3">
                  <p:embed/>
                </p:oleObj>
              </mc:Choice>
              <mc:Fallback>
                <p:oleObj name="方程式" r:id="rId4" imgW="5156200" imgH="876300" progId="Equation.3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752" y="2481263"/>
                        <a:ext cx="8683625" cy="147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-36512" y="0"/>
            <a:ext cx="9289032" cy="98072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 algn="ctr">
              <a:spcBef>
                <a:spcPct val="0"/>
              </a:spcBef>
            </a:pPr>
            <a:r>
              <a:rPr lang="en-US" altLang="zh-TW" sz="4800" dirty="0">
                <a:solidFill>
                  <a:schemeClr val="bg1"/>
                </a:solidFill>
              </a:rPr>
              <a:t>Bayesian Inference</a:t>
            </a:r>
          </a:p>
        </p:txBody>
      </p:sp>
      <p:sp>
        <p:nvSpPr>
          <p:cNvPr id="7" name="左大括弧 6"/>
          <p:cNvSpPr/>
          <p:nvPr/>
        </p:nvSpPr>
        <p:spPr>
          <a:xfrm rot="16200000">
            <a:off x="1403648" y="2594795"/>
            <a:ext cx="504056" cy="2520279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左大括弧 7"/>
          <p:cNvSpPr/>
          <p:nvPr/>
        </p:nvSpPr>
        <p:spPr>
          <a:xfrm rot="16200000">
            <a:off x="3563891" y="3026842"/>
            <a:ext cx="504056" cy="1656182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TextBox 3"/>
          <p:cNvSpPr txBox="1"/>
          <p:nvPr/>
        </p:nvSpPr>
        <p:spPr>
          <a:xfrm>
            <a:off x="107504" y="4178971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Number of keystrokes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2987824" y="4178971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Location distribution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5868144" y="4178971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Time interval distribution</a:t>
            </a:r>
          </a:p>
        </p:txBody>
      </p:sp>
      <p:pic>
        <p:nvPicPr>
          <p:cNvPr id="34" name="圖片 33" descr="Screen Shot 2015-08-30 at 11.16.38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97152"/>
            <a:ext cx="3384376" cy="1876419"/>
          </a:xfrm>
          <a:prstGeom prst="rect">
            <a:avLst/>
          </a:prstGeom>
        </p:spPr>
      </p:pic>
      <p:sp>
        <p:nvSpPr>
          <p:cNvPr id="13" name="左大括弧 12"/>
          <p:cNvSpPr/>
          <p:nvPr/>
        </p:nvSpPr>
        <p:spPr>
          <a:xfrm rot="5400000">
            <a:off x="395536" y="1772818"/>
            <a:ext cx="504056" cy="936103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TextBox 3"/>
          <p:cNvSpPr txBox="1"/>
          <p:nvPr/>
        </p:nvSpPr>
        <p:spPr>
          <a:xfrm>
            <a:off x="179512" y="1556794"/>
            <a:ext cx="756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 probability of the observed motion given </a:t>
            </a:r>
            <a:r>
              <a:rPr lang="en-US" sz="2200" dirty="0" err="1">
                <a:solidFill>
                  <a:srgbClr val="FF0000"/>
                </a:solidFill>
              </a:rPr>
              <a:t>word</a:t>
            </a:r>
            <a:r>
              <a:rPr lang="en-US" sz="2200" baseline="-25000" dirty="0" err="1">
                <a:solidFill>
                  <a:srgbClr val="FF0000"/>
                </a:solidFill>
              </a:rPr>
              <a:t>i</a:t>
            </a:r>
            <a:endParaRPr lang="en-US" sz="2200" baseline="-25000" dirty="0">
              <a:solidFill>
                <a:srgbClr val="FF0000"/>
              </a:solidFill>
            </a:endParaRPr>
          </a:p>
        </p:txBody>
      </p:sp>
      <p:sp>
        <p:nvSpPr>
          <p:cNvPr id="18" name="左大括弧 17"/>
          <p:cNvSpPr/>
          <p:nvPr/>
        </p:nvSpPr>
        <p:spPr>
          <a:xfrm rot="16200000">
            <a:off x="6480212" y="1844095"/>
            <a:ext cx="504056" cy="4032448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圖片 14" descr="Screen Shot 2015-09-06 at 5.54.25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27736"/>
            <a:ext cx="2453960" cy="17696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BF22F8-220C-2579-4E12-1F054CB879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04" t="23358" r="28201" b="29142"/>
          <a:stretch/>
        </p:blipFill>
        <p:spPr>
          <a:xfrm>
            <a:off x="4105274" y="3322784"/>
            <a:ext cx="76201" cy="120650"/>
          </a:xfrm>
          <a:prstGeom prst="rect">
            <a:avLst/>
          </a:prstGeom>
        </p:spPr>
      </p:pic>
      <p:pic>
        <p:nvPicPr>
          <p:cNvPr id="41" name="圖片 11" descr="detection1.pdf">
            <a:extLst>
              <a:ext uri="{FF2B5EF4-FFF2-40B4-BE49-F238E27FC236}">
                <a16:creationId xmlns:a16="http://schemas.microsoft.com/office/drawing/2014/main" id="{58924DE4-657A-6F1B-88F6-1653A320D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13177"/>
            <a:ext cx="3170499" cy="1469159"/>
          </a:xfrm>
          <a:prstGeom prst="rect">
            <a:avLst/>
          </a:prstGeom>
        </p:spPr>
      </p:pic>
      <p:sp>
        <p:nvSpPr>
          <p:cNvPr id="42" name="左大括弧 6">
            <a:extLst>
              <a:ext uri="{FF2B5EF4-FFF2-40B4-BE49-F238E27FC236}">
                <a16:creationId xmlns:a16="http://schemas.microsoft.com/office/drawing/2014/main" id="{BE391D39-FF42-4721-251C-1260C45AE6AD}"/>
              </a:ext>
            </a:extLst>
          </p:cNvPr>
          <p:cNvSpPr/>
          <p:nvPr/>
        </p:nvSpPr>
        <p:spPr>
          <a:xfrm rot="16200000">
            <a:off x="1403648" y="2594795"/>
            <a:ext cx="504056" cy="2520279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3" name="左大括弧 7">
            <a:extLst>
              <a:ext uri="{FF2B5EF4-FFF2-40B4-BE49-F238E27FC236}">
                <a16:creationId xmlns:a16="http://schemas.microsoft.com/office/drawing/2014/main" id="{B0EF3AC3-BA1D-F25E-3AF5-1B44BFD71276}"/>
              </a:ext>
            </a:extLst>
          </p:cNvPr>
          <p:cNvSpPr/>
          <p:nvPr/>
        </p:nvSpPr>
        <p:spPr>
          <a:xfrm rot="16200000">
            <a:off x="3563891" y="3026842"/>
            <a:ext cx="504056" cy="1656182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9C82BD38-05C8-9623-A891-787461555B63}"/>
              </a:ext>
            </a:extLst>
          </p:cNvPr>
          <p:cNvSpPr txBox="1"/>
          <p:nvPr/>
        </p:nvSpPr>
        <p:spPr>
          <a:xfrm>
            <a:off x="107504" y="4178971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Number of keystrokes</a:t>
            </a:r>
          </a:p>
        </p:txBody>
      </p:sp>
      <p:sp>
        <p:nvSpPr>
          <p:cNvPr id="45" name="TextBox 3">
            <a:extLst>
              <a:ext uri="{FF2B5EF4-FFF2-40B4-BE49-F238E27FC236}">
                <a16:creationId xmlns:a16="http://schemas.microsoft.com/office/drawing/2014/main" id="{D83401CC-D8E6-78E1-3325-E26E8058979D}"/>
              </a:ext>
            </a:extLst>
          </p:cNvPr>
          <p:cNvSpPr txBox="1"/>
          <p:nvPr/>
        </p:nvSpPr>
        <p:spPr>
          <a:xfrm>
            <a:off x="2987824" y="4178971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Location distribution</a:t>
            </a: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6BA6F339-4DE9-6C4A-6A34-9C67E30981D7}"/>
              </a:ext>
            </a:extLst>
          </p:cNvPr>
          <p:cNvSpPr txBox="1"/>
          <p:nvPr/>
        </p:nvSpPr>
        <p:spPr>
          <a:xfrm>
            <a:off x="5868144" y="4178971"/>
            <a:ext cx="3888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Time interval distribution</a:t>
            </a:r>
          </a:p>
        </p:txBody>
      </p:sp>
      <p:pic>
        <p:nvPicPr>
          <p:cNvPr id="47" name="圖片 33" descr="Screen Shot 2015-08-30 at 11.16.38 PM.png">
            <a:extLst>
              <a:ext uri="{FF2B5EF4-FFF2-40B4-BE49-F238E27FC236}">
                <a16:creationId xmlns:a16="http://schemas.microsoft.com/office/drawing/2014/main" id="{A951E017-E7CE-C01B-7BAA-576BF6906A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797152"/>
            <a:ext cx="3384376" cy="1876419"/>
          </a:xfrm>
          <a:prstGeom prst="rect">
            <a:avLst/>
          </a:prstGeom>
        </p:spPr>
      </p:pic>
      <p:sp>
        <p:nvSpPr>
          <p:cNvPr id="48" name="左大括弧 17">
            <a:extLst>
              <a:ext uri="{FF2B5EF4-FFF2-40B4-BE49-F238E27FC236}">
                <a16:creationId xmlns:a16="http://schemas.microsoft.com/office/drawing/2014/main" id="{E5628B40-A0A8-113F-4788-86A0909E12D2}"/>
              </a:ext>
            </a:extLst>
          </p:cNvPr>
          <p:cNvSpPr/>
          <p:nvPr/>
        </p:nvSpPr>
        <p:spPr>
          <a:xfrm rot="16200000">
            <a:off x="6480212" y="1844095"/>
            <a:ext cx="504056" cy="4032448"/>
          </a:xfrm>
          <a:prstGeom prst="leftBrace">
            <a:avLst>
              <a:gd name="adj1" fmla="val 8333"/>
              <a:gd name="adj2" fmla="val 49280"/>
            </a:avLst>
          </a:prstGeom>
          <a:ln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3" name="圖片 14" descr="Screen Shot 2015-09-06 at 5.54.25 PM.png">
            <a:extLst>
              <a:ext uri="{FF2B5EF4-FFF2-40B4-BE49-F238E27FC236}">
                <a16:creationId xmlns:a16="http://schemas.microsoft.com/office/drawing/2014/main" id="{AF297366-BC8B-E3D9-DD92-D81E42B6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27736"/>
            <a:ext cx="2453960" cy="176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8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8C2CB-3642-EB45-B0E1-00D5993A66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3EC3-B6B6-6F4E-8CA8-1ABB8E43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E5062-C657-0B47-A3A7-84F9F626B478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6854-99BB-F146-BC3D-C3CE5EF88DC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912295E-DC78-0046-B520-3439449E90B9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898A45-FABC-7745-829C-57BD872F9AA9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98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3D31-033D-B646-A828-592D31BC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345673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Sampling, Aliasing, Complex representation of signal (Lecture 1.2)</a:t>
            </a:r>
          </a:p>
        </p:txBody>
      </p:sp>
    </p:spTree>
    <p:extLst>
      <p:ext uri="{BB962C8B-B14F-4D97-AF65-F5344CB8AC3E}">
        <p14:creationId xmlns:p14="http://schemas.microsoft.com/office/powerpoint/2010/main" val="2438167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562EECA1-3BAE-D84D-B820-EE40C64F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E16D11-E0B9-BD4A-9DC6-BA80EE4FCCE3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7BABD-52BF-B94F-89F7-9BF794366FB6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BBECD-9D76-214A-A98D-738A0A97C19C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516709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398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795E8-6434-BC48-916D-240AEECED130}"/>
              </a:ext>
            </a:extLst>
          </p:cNvPr>
          <p:cNvSpPr txBox="1"/>
          <p:nvPr/>
        </p:nvSpPr>
        <p:spPr>
          <a:xfrm>
            <a:off x="649999" y="2090172"/>
            <a:ext cx="7844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November 3rd, Thursday,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2:30 PM, Room: 2118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The exam questions will be spread over the topics taught so far (up to lecture 3.5).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Fundamental concepts/theories are important.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>
                <a:solidFill>
                  <a:schemeClr val="accent2">
                    <a:lumMod val="75000"/>
                  </a:schemeClr>
                </a:solidFill>
              </a:rPr>
              <a:t>No programming.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43D32-784E-9A07-D057-7F6E5EFBDE3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Exam logistics</a:t>
            </a:r>
          </a:p>
        </p:txBody>
      </p:sp>
    </p:spTree>
    <p:extLst>
      <p:ext uri="{BB962C8B-B14F-4D97-AF65-F5344CB8AC3E}">
        <p14:creationId xmlns:p14="http://schemas.microsoft.com/office/powerpoint/2010/main" val="699430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38D834-7342-9741-85C5-9DACF796BFF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E2592E7-D0C6-FD4E-8BC0-B842A72BFF7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80A93B5-BC45-6A4C-B55E-FDC8B119B06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5E4898-BE25-084D-A42E-3804885D7B4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DADDC5D-A6CB-3D4E-AA8A-5B3ED974CBF8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6D9234-957B-BD44-B7BD-798299544FD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FCEE07-B6D1-2245-9FE6-DAD9136EF4DF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99549C3-F5E2-7340-B185-F50057A3781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BD9BCF6-FA42-AB4E-AC6B-9AC70120D9F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4CD1A4-7E2C-954D-BAE7-1A1D9FB2C097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5D46935F-3853-784B-A680-47C2BCCB823C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BE4ABC0-02B8-4F43-9806-8CCAD9364659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B12279-6641-0E42-9C61-CE1248057D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66DDB81-A8DB-824B-812A-C8DC9715A02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39AA127-EA5C-8840-8779-4F5776EF51E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02B353E-F28E-F54B-986D-DA4A69F7FC7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AB74C4B-B097-FE4A-BD1E-42590F11C7C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7EC39C5-4B26-8549-B939-F09E8459F81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4D7845-8850-7648-89F2-E9F1782CD5DE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974B36-5DDD-1B44-90E7-8A686A340450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FE3893-0743-5243-8A53-5AA883B10BB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3C698EA-7ADC-084F-9EA1-7957BB1DFAD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8315DE4-C634-5044-982F-48BF50C1C57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058F38-A63C-7B4D-B506-2699D35B0950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0F2E347-8E91-D04D-8038-8FDFB7AFC57D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D17EC2-651E-824C-9144-246145AE5DEF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60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70464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3402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Nyquist-Shannon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to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36761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Time-frequency views of signal, DFT/FFT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1.3)</a:t>
            </a:r>
          </a:p>
        </p:txBody>
      </p:sp>
    </p:spTree>
    <p:extLst>
      <p:ext uri="{BB962C8B-B14F-4D97-AF65-F5344CB8AC3E}">
        <p14:creationId xmlns:p14="http://schemas.microsoft.com/office/powerpoint/2010/main" val="291102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8C2CB-3642-EB45-B0E1-00D5993A66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3EC3-B6B6-6F4E-8CA8-1ABB8E43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7" y="1650211"/>
            <a:ext cx="7741027" cy="3557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E5062-C657-0B47-A3A7-84F9F626B478}"/>
              </a:ext>
            </a:extLst>
          </p:cNvPr>
          <p:cNvSpPr txBox="1"/>
          <p:nvPr/>
        </p:nvSpPr>
        <p:spPr>
          <a:xfrm rot="1729842">
            <a:off x="281722" y="5256085"/>
            <a:ext cx="26688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D6854-99BB-F146-BC3D-C3CE5EF88DCA}"/>
              </a:ext>
            </a:extLst>
          </p:cNvPr>
          <p:cNvSpPr txBox="1"/>
          <p:nvPr/>
        </p:nvSpPr>
        <p:spPr>
          <a:xfrm rot="19990046">
            <a:off x="5650250" y="5256085"/>
            <a:ext cx="347043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 view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912295E-DC78-0046-B520-3439449E90B9}"/>
              </a:ext>
            </a:extLst>
          </p:cNvPr>
          <p:cNvSpPr/>
          <p:nvPr/>
        </p:nvSpPr>
        <p:spPr>
          <a:xfrm rot="14236126">
            <a:off x="6784667" y="4636125"/>
            <a:ext cx="769257" cy="464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3898A45-FABC-7745-829C-57BD872F9AA9}"/>
              </a:ext>
            </a:extLst>
          </p:cNvPr>
          <p:cNvSpPr/>
          <p:nvPr/>
        </p:nvSpPr>
        <p:spPr>
          <a:xfrm rot="18189010">
            <a:off x="1531258" y="4697145"/>
            <a:ext cx="769257" cy="464457"/>
          </a:xfrm>
          <a:prstGeom prst="rightArrow">
            <a:avLst/>
          </a:prstGeom>
          <a:solidFill>
            <a:srgbClr val="9411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73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373FB03B-74E6-FE4D-A0FE-290D5A63FF1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Frequencies of an arbitrary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3D31-033D-B646-A828-592D31BC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77" y="1179118"/>
            <a:ext cx="6749647" cy="449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8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56F981-175A-1E42-A308-6F32EAA670EF}"/>
              </a:ext>
            </a:extLst>
          </p:cNvPr>
          <p:cNvGrpSpPr/>
          <p:nvPr/>
        </p:nvGrpSpPr>
        <p:grpSpPr>
          <a:xfrm>
            <a:off x="457077" y="689355"/>
            <a:ext cx="8443103" cy="2580984"/>
            <a:chOff x="457077" y="3133305"/>
            <a:chExt cx="8443103" cy="25809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D7DBE2-90AC-C446-A45F-1C6AF5D65FEF}"/>
                </a:ext>
              </a:extLst>
            </p:cNvPr>
            <p:cNvGrpSpPr/>
            <p:nvPr/>
          </p:nvGrpSpPr>
          <p:grpSpPr>
            <a:xfrm>
              <a:off x="457077" y="3133305"/>
              <a:ext cx="8443103" cy="2580984"/>
              <a:chOff x="457077" y="543351"/>
              <a:chExt cx="8443103" cy="25809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54BD517-96F0-0744-848C-3488DF05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366" y="268094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AD73C2D-B775-DE40-86CA-CB5426211086}"/>
                  </a:ext>
                </a:extLst>
              </p:cNvPr>
              <p:cNvCxnSpPr/>
              <p:nvPr/>
            </p:nvCxnSpPr>
            <p:spPr>
              <a:xfrm flipV="1">
                <a:off x="881299" y="543351"/>
                <a:ext cx="0" cy="2147032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A1E9365-3806-3D48-A4F1-AD613CA39D99}"/>
                  </a:ext>
                </a:extLst>
              </p:cNvPr>
              <p:cNvSpPr txBox="1"/>
              <p:nvPr/>
            </p:nvSpPr>
            <p:spPr>
              <a:xfrm rot="16200000">
                <a:off x="24755" y="1507097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1F95AF8-2790-3A46-9285-86C0A5522616}"/>
                  </a:ext>
                </a:extLst>
              </p:cNvPr>
              <p:cNvCxnSpPr/>
              <p:nvPr/>
            </p:nvCxnSpPr>
            <p:spPr>
              <a:xfrm>
                <a:off x="2354688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D69CFC3-2DB2-EE40-9B88-ADFA83A3D579}"/>
                  </a:ext>
                </a:extLst>
              </p:cNvPr>
              <p:cNvCxnSpPr/>
              <p:nvPr/>
            </p:nvCxnSpPr>
            <p:spPr>
              <a:xfrm>
                <a:off x="3820931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BB75FB5-B697-4446-AF1D-EC438C8310B4}"/>
                  </a:ext>
                </a:extLst>
              </p:cNvPr>
              <p:cNvCxnSpPr/>
              <p:nvPr/>
            </p:nvCxnSpPr>
            <p:spPr>
              <a:xfrm>
                <a:off x="5287174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D676F6B-AC2A-1041-996A-4D9BF2D3DD64}"/>
                  </a:ext>
                </a:extLst>
              </p:cNvPr>
              <p:cNvCxnSpPr/>
              <p:nvPr/>
            </p:nvCxnSpPr>
            <p:spPr>
              <a:xfrm>
                <a:off x="6753417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F48719-2B8A-1840-9AFD-20F978BA83AB}"/>
                  </a:ext>
                </a:extLst>
              </p:cNvPr>
              <p:cNvCxnSpPr/>
              <p:nvPr/>
            </p:nvCxnSpPr>
            <p:spPr>
              <a:xfrm>
                <a:off x="8219660" y="2560341"/>
                <a:ext cx="0" cy="2356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E2EE268-E539-6F4E-9ECB-AD6426E65A41}"/>
                  </a:ext>
                </a:extLst>
              </p:cNvPr>
              <p:cNvSpPr txBox="1"/>
              <p:nvPr/>
            </p:nvSpPr>
            <p:spPr>
              <a:xfrm>
                <a:off x="2031600" y="2755003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7C16676-3D02-674C-BDD3-94BBFF926D3B}"/>
                  </a:ext>
                </a:extLst>
              </p:cNvPr>
              <p:cNvSpPr txBox="1"/>
              <p:nvPr/>
            </p:nvSpPr>
            <p:spPr>
              <a:xfrm>
                <a:off x="3482447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DE886-54D0-2E41-B83A-332183444976}"/>
                  </a:ext>
                </a:extLst>
              </p:cNvPr>
              <p:cNvSpPr txBox="1"/>
              <p:nvPr/>
            </p:nvSpPr>
            <p:spPr>
              <a:xfrm>
                <a:off x="4969870" y="2741411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7162E07-DDBB-0643-A7E1-32A10ADF8749}"/>
                  </a:ext>
                </a:extLst>
              </p:cNvPr>
              <p:cNvSpPr txBox="1"/>
              <p:nvPr/>
            </p:nvSpPr>
            <p:spPr>
              <a:xfrm>
                <a:off x="6457293" y="2734615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1.00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2AA512B-1C20-4D47-AAE3-7F6B477C8F0C}"/>
                  </a:ext>
                </a:extLst>
              </p:cNvPr>
              <p:cNvSpPr txBox="1"/>
              <p:nvPr/>
            </p:nvSpPr>
            <p:spPr>
              <a:xfrm>
                <a:off x="7944716" y="2727819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1.25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93D9F9B-4510-844F-AE07-123F2C10F4FC}"/>
                  </a:ext>
                </a:extLst>
              </p:cNvPr>
              <p:cNvSpPr txBox="1"/>
              <p:nvPr/>
            </p:nvSpPr>
            <p:spPr>
              <a:xfrm>
                <a:off x="7635426" y="2163566"/>
                <a:ext cx="12647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Time (sec)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0770B7B-3A42-1241-AF53-114D9E595996}"/>
                  </a:ext>
                </a:extLst>
              </p:cNvPr>
              <p:cNvSpPr txBox="1"/>
              <p:nvPr/>
            </p:nvSpPr>
            <p:spPr>
              <a:xfrm>
                <a:off x="601251" y="2748207"/>
                <a:ext cx="6461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0.00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102AB82-00B9-5448-8505-3CB501125EAA}"/>
                </a:ext>
              </a:extLst>
            </p:cNvPr>
            <p:cNvGrpSpPr/>
            <p:nvPr/>
          </p:nvGrpSpPr>
          <p:grpSpPr>
            <a:xfrm>
              <a:off x="2353424" y="3696496"/>
              <a:ext cx="4402515" cy="1441502"/>
              <a:chOff x="2353424" y="3696496"/>
              <a:chExt cx="4402515" cy="144150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6A98435-2880-B14C-8624-03E6F4CBBDF4}"/>
                  </a:ext>
                </a:extLst>
              </p:cNvPr>
              <p:cNvCxnSpPr/>
              <p:nvPr/>
            </p:nvCxnSpPr>
            <p:spPr>
              <a:xfrm>
                <a:off x="235342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BF4981F-B22D-5242-AD5F-FCB030193255}"/>
                  </a:ext>
                </a:extLst>
              </p:cNvPr>
              <p:cNvCxnSpPr/>
              <p:nvPr/>
            </p:nvCxnSpPr>
            <p:spPr>
              <a:xfrm>
                <a:off x="382092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19425CF-7CD4-0548-B0DF-162F445A7FAC}"/>
                  </a:ext>
                </a:extLst>
              </p:cNvPr>
              <p:cNvCxnSpPr/>
              <p:nvPr/>
            </p:nvCxnSpPr>
            <p:spPr>
              <a:xfrm>
                <a:off x="5288434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6CD8F98A-19D7-0E46-80F0-1BD2BA8EAFEF}"/>
                  </a:ext>
                </a:extLst>
              </p:cNvPr>
              <p:cNvCxnSpPr/>
              <p:nvPr/>
            </p:nvCxnSpPr>
            <p:spPr>
              <a:xfrm>
                <a:off x="6755939" y="3696496"/>
                <a:ext cx="0" cy="144150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1D7AEA0-7C61-8F4B-B21D-1E08D3CCB58A}"/>
                </a:ext>
              </a:extLst>
            </p:cNvPr>
            <p:cNvSpPr/>
            <p:nvPr/>
          </p:nvSpPr>
          <p:spPr>
            <a:xfrm>
              <a:off x="905436" y="372836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8427929-9A7E-1F48-9C6F-967C737AD96D}"/>
                </a:ext>
              </a:extLst>
            </p:cNvPr>
            <p:cNvSpPr/>
            <p:nvPr/>
          </p:nvSpPr>
          <p:spPr>
            <a:xfrm>
              <a:off x="2333075" y="367868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1460492-06AE-E94E-8A93-ED08AC7D6334}"/>
                </a:ext>
              </a:extLst>
            </p:cNvPr>
            <p:cNvSpPr/>
            <p:nvPr/>
          </p:nvSpPr>
          <p:spPr>
            <a:xfrm>
              <a:off x="3760714" y="362900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15A034DF-B34A-564B-9449-04770493B7B4}"/>
                </a:ext>
              </a:extLst>
            </p:cNvPr>
            <p:cNvSpPr/>
            <p:nvPr/>
          </p:nvSpPr>
          <p:spPr>
            <a:xfrm>
              <a:off x="5188353" y="3579324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96D0160-E92C-1D4A-B7AA-4E44E982D739}"/>
              </a:ext>
            </a:extLst>
          </p:cNvPr>
          <p:cNvCxnSpPr>
            <a:cxnSpLocks/>
          </p:cNvCxnSpPr>
          <p:nvPr/>
        </p:nvCxnSpPr>
        <p:spPr>
          <a:xfrm>
            <a:off x="878366" y="5975470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749087-656E-E340-AF14-4EFFD0878807}"/>
              </a:ext>
            </a:extLst>
          </p:cNvPr>
          <p:cNvCxnSpPr/>
          <p:nvPr/>
        </p:nvCxnSpPr>
        <p:spPr>
          <a:xfrm flipV="1">
            <a:off x="881299" y="3837876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F64D79A-246B-0749-A6AC-831ACEA14DC3}"/>
              </a:ext>
            </a:extLst>
          </p:cNvPr>
          <p:cNvSpPr txBox="1"/>
          <p:nvPr/>
        </p:nvSpPr>
        <p:spPr>
          <a:xfrm rot="16200000">
            <a:off x="24755" y="480162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6682BB4-3AD3-F945-8C52-AD2C7B5451F4}"/>
              </a:ext>
            </a:extLst>
          </p:cNvPr>
          <p:cNvCxnSpPr/>
          <p:nvPr/>
        </p:nvCxnSpPr>
        <p:spPr>
          <a:xfrm>
            <a:off x="2354688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B877DB-A881-044E-A291-D08FBEDBB182}"/>
              </a:ext>
            </a:extLst>
          </p:cNvPr>
          <p:cNvCxnSpPr/>
          <p:nvPr/>
        </p:nvCxnSpPr>
        <p:spPr>
          <a:xfrm>
            <a:off x="3820931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5A6D47-3DCF-2D47-B5BF-B18E416FDFBF}"/>
              </a:ext>
            </a:extLst>
          </p:cNvPr>
          <p:cNvCxnSpPr/>
          <p:nvPr/>
        </p:nvCxnSpPr>
        <p:spPr>
          <a:xfrm>
            <a:off x="5287174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D06E13A-B797-864F-A463-313226E2D4A1}"/>
              </a:ext>
            </a:extLst>
          </p:cNvPr>
          <p:cNvCxnSpPr/>
          <p:nvPr/>
        </p:nvCxnSpPr>
        <p:spPr>
          <a:xfrm>
            <a:off x="6753417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26CF915-A5B2-B844-9671-F683E64637D1}"/>
              </a:ext>
            </a:extLst>
          </p:cNvPr>
          <p:cNvCxnSpPr/>
          <p:nvPr/>
        </p:nvCxnSpPr>
        <p:spPr>
          <a:xfrm>
            <a:off x="8219660" y="5854866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B51C41-85E4-2549-BC9C-8E1095B0E8E1}"/>
              </a:ext>
            </a:extLst>
          </p:cNvPr>
          <p:cNvGrpSpPr/>
          <p:nvPr/>
        </p:nvGrpSpPr>
        <p:grpSpPr>
          <a:xfrm>
            <a:off x="893218" y="4729569"/>
            <a:ext cx="5831038" cy="621335"/>
            <a:chOff x="893218" y="1290862"/>
            <a:chExt cx="5831038" cy="909698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FF1B8C5-F5FE-3B41-B289-F592CEC984A3}"/>
                </a:ext>
              </a:extLst>
            </p:cNvPr>
            <p:cNvSpPr/>
            <p:nvPr/>
          </p:nvSpPr>
          <p:spPr>
            <a:xfrm>
              <a:off x="893218" y="12908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7C7FB42-ECC7-4F42-81A8-83D3B9129D36}"/>
                </a:ext>
              </a:extLst>
            </p:cNvPr>
            <p:cNvSpPr/>
            <p:nvPr/>
          </p:nvSpPr>
          <p:spPr>
            <a:xfrm>
              <a:off x="3796545" y="13278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FF9B2EE-303B-3F45-A6EA-F645B8E9ED15}"/>
              </a:ext>
            </a:extLst>
          </p:cNvPr>
          <p:cNvSpPr txBox="1"/>
          <p:nvPr/>
        </p:nvSpPr>
        <p:spPr>
          <a:xfrm>
            <a:off x="2031600" y="6049528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869E535-050E-9446-9B3F-2E829D1CF840}"/>
              </a:ext>
            </a:extLst>
          </p:cNvPr>
          <p:cNvSpPr txBox="1"/>
          <p:nvPr/>
        </p:nvSpPr>
        <p:spPr>
          <a:xfrm>
            <a:off x="3482447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CE273BF-0819-ED48-B353-CB90A28764FB}"/>
              </a:ext>
            </a:extLst>
          </p:cNvPr>
          <p:cNvSpPr txBox="1"/>
          <p:nvPr/>
        </p:nvSpPr>
        <p:spPr>
          <a:xfrm>
            <a:off x="4969870" y="6035936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B4DFC32-2015-E94E-9044-9331BAEA50D4}"/>
              </a:ext>
            </a:extLst>
          </p:cNvPr>
          <p:cNvSpPr txBox="1"/>
          <p:nvPr/>
        </p:nvSpPr>
        <p:spPr>
          <a:xfrm>
            <a:off x="6457293" y="6029140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2B4B29A-E6B2-4D42-8DC0-DE94F77921A8}"/>
              </a:ext>
            </a:extLst>
          </p:cNvPr>
          <p:cNvSpPr txBox="1"/>
          <p:nvPr/>
        </p:nvSpPr>
        <p:spPr>
          <a:xfrm>
            <a:off x="7944716" y="6022344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5099865-A479-D24C-8D08-D1AD9B2FD233}"/>
              </a:ext>
            </a:extLst>
          </p:cNvPr>
          <p:cNvSpPr txBox="1"/>
          <p:nvPr/>
        </p:nvSpPr>
        <p:spPr>
          <a:xfrm>
            <a:off x="7635426" y="54580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D750DA-F70F-BB4A-B756-E97BBD01F8AC}"/>
              </a:ext>
            </a:extLst>
          </p:cNvPr>
          <p:cNvSpPr txBox="1"/>
          <p:nvPr/>
        </p:nvSpPr>
        <p:spPr>
          <a:xfrm>
            <a:off x="601251" y="6042732"/>
            <a:ext cx="64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2CC81-55B4-1746-B11A-34F7039FE047}"/>
              </a:ext>
            </a:extLst>
          </p:cNvPr>
          <p:cNvGrpSpPr/>
          <p:nvPr/>
        </p:nvGrpSpPr>
        <p:grpSpPr>
          <a:xfrm>
            <a:off x="893218" y="4563539"/>
            <a:ext cx="5800583" cy="968540"/>
            <a:chOff x="893218" y="4563539"/>
            <a:chExt cx="5800583" cy="96854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3541834-6C81-FA45-B603-661C8228B77E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F91E47C-C5B1-A84B-9E22-E24CF4F23C8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EB793E6E-22E7-5E48-98DD-E9D9D828973C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3C4D24F-473E-C040-8328-BBED54260B06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ECBCB4D1-5277-F049-9DA2-972AA9537985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2AF9F25C-971B-8244-BD31-D2EF02238FB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D93CAE-8C3B-6944-B4C2-5084C3ACFD34}"/>
              </a:ext>
            </a:extLst>
          </p:cNvPr>
          <p:cNvGrpSpPr/>
          <p:nvPr/>
        </p:nvGrpSpPr>
        <p:grpSpPr>
          <a:xfrm>
            <a:off x="897586" y="4141326"/>
            <a:ext cx="2937650" cy="1565742"/>
            <a:chOff x="893218" y="4563539"/>
            <a:chExt cx="5800583" cy="96854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E58FBE4-800A-AC4F-8ADD-4C31FA84F607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EFE6D4AC-E8F8-CE4B-8311-0A9A2A0663D0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B95AFB9-042A-D34F-A5BA-B1843B1C64C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1D6A11B-EA31-FB46-92BD-6730580C6F3E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B1888F3-C180-F047-8A1B-1C52CDE11F66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97DF25F8-43B2-9A4F-9F83-8CDED78C6B37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F7620CE-B692-6648-9CBB-B3861FAABC69}"/>
              </a:ext>
            </a:extLst>
          </p:cNvPr>
          <p:cNvGrpSpPr/>
          <p:nvPr/>
        </p:nvGrpSpPr>
        <p:grpSpPr>
          <a:xfrm>
            <a:off x="3832162" y="4289124"/>
            <a:ext cx="2937650" cy="1550551"/>
            <a:chOff x="893218" y="4563539"/>
            <a:chExt cx="5800583" cy="968540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BC4015A-D008-AC42-8F4B-3C1850BA724B}"/>
                </a:ext>
              </a:extLst>
            </p:cNvPr>
            <p:cNvGrpSpPr/>
            <p:nvPr/>
          </p:nvGrpSpPr>
          <p:grpSpPr>
            <a:xfrm>
              <a:off x="893218" y="4563539"/>
              <a:ext cx="2903327" cy="909698"/>
              <a:chOff x="893218" y="1290862"/>
              <a:chExt cx="5831038" cy="909698"/>
            </a:xfrm>
          </p:grpSpPr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56BD352E-6E63-9F40-9A2A-3B2DE979C76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4045ABC7-9F60-9449-B756-07B442E3E2F4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5AAFE63-AA2C-DE40-9ADE-BB8AA5C14BB3}"/>
                </a:ext>
              </a:extLst>
            </p:cNvPr>
            <p:cNvGrpSpPr/>
            <p:nvPr/>
          </p:nvGrpSpPr>
          <p:grpSpPr>
            <a:xfrm>
              <a:off x="3790474" y="4622381"/>
              <a:ext cx="2903327" cy="909698"/>
              <a:chOff x="893218" y="1290862"/>
              <a:chExt cx="5831038" cy="909698"/>
            </a:xfrm>
          </p:grpSpPr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9DCF49E8-A093-6844-BF5E-842FBA6D26D4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CB463E31-8E13-B549-A5C4-DC8F7F85FA12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A9B1B98-9FEE-E346-BE0C-EC25BCCC6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concept of the Fourier series</a:t>
            </a:r>
          </a:p>
        </p:txBody>
      </p:sp>
    </p:spTree>
    <p:extLst>
      <p:ext uri="{BB962C8B-B14F-4D97-AF65-F5344CB8AC3E}">
        <p14:creationId xmlns:p14="http://schemas.microsoft.com/office/powerpoint/2010/main" val="4171494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630F3-B12D-BA43-AD33-2BDD0E14C46C}"/>
              </a:ext>
            </a:extLst>
          </p:cNvPr>
          <p:cNvSpPr txBox="1"/>
          <p:nvPr/>
        </p:nvSpPr>
        <p:spPr>
          <a:xfrm>
            <a:off x="195209" y="1443841"/>
            <a:ext cx="87535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1.1</a:t>
            </a:r>
          </a:p>
          <a:p>
            <a:r>
              <a:rPr lang="en-US" dirty="0"/>
              <a:t>Sensor fundamentals, Local/global coordinate systems, frequency and phase of a signal.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1.2</a:t>
            </a:r>
          </a:p>
          <a:p>
            <a:r>
              <a:rPr lang="en-US" dirty="0"/>
              <a:t>Time &amp; Frequency domain representation, Analog to Digital conversion, Sampling theorem, </a:t>
            </a:r>
          </a:p>
          <a:p>
            <a:r>
              <a:rPr lang="en-US" dirty="0"/>
              <a:t>Aliasing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1.3</a:t>
            </a:r>
          </a:p>
          <a:p>
            <a:r>
              <a:rPr lang="en-US" dirty="0"/>
              <a:t>Complex representation of a signal, Positive and negative frequencies, Discrete Fourier Transform (DFT)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1.4</a:t>
            </a:r>
          </a:p>
          <a:p>
            <a:r>
              <a:rPr lang="en-US" dirty="0"/>
              <a:t>Plot DFT spectrum, properties of DFT, Aliasing in different types of signals, Frequency bands, multiplication of frequency.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A3C23-E104-7500-8579-1E72B09E0F1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Midterm syllabus</a:t>
            </a:r>
          </a:p>
        </p:txBody>
      </p:sp>
    </p:spTree>
    <p:extLst>
      <p:ext uri="{BB962C8B-B14F-4D97-AF65-F5344CB8AC3E}">
        <p14:creationId xmlns:p14="http://schemas.microsoft.com/office/powerpoint/2010/main" val="1754527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Properties of DFT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1.4 &amp; continued to 2.1)</a:t>
            </a:r>
          </a:p>
        </p:txBody>
      </p:sp>
    </p:spTree>
    <p:extLst>
      <p:ext uri="{BB962C8B-B14F-4D97-AF65-F5344CB8AC3E}">
        <p14:creationId xmlns:p14="http://schemas.microsoft.com/office/powerpoint/2010/main" val="355005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630F3-B12D-BA43-AD33-2BDD0E14C46C}"/>
              </a:ext>
            </a:extLst>
          </p:cNvPr>
          <p:cNvSpPr txBox="1"/>
          <p:nvPr/>
        </p:nvSpPr>
        <p:spPr>
          <a:xfrm>
            <a:off x="0" y="184934"/>
            <a:ext cx="875358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2.1</a:t>
            </a:r>
          </a:p>
          <a:p>
            <a:r>
              <a:rPr lang="en-US" dirty="0"/>
              <a:t>(continued from lecture 1.4): Antialiasing filter, multiplication of frequencies, frequency bands, Sampling a band of frequencies.</a:t>
            </a:r>
          </a:p>
          <a:p>
            <a:endParaRPr lang="en-US" dirty="0"/>
          </a:p>
          <a:p>
            <a:r>
              <a:rPr lang="en-US" dirty="0"/>
              <a:t>Time-space propagation of signals (waves), reflection and echolocation, using waves for proximity sensing and ranging (distance finding)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2.2</a:t>
            </a:r>
          </a:p>
          <a:p>
            <a:r>
              <a:rPr lang="en-US" dirty="0"/>
              <a:t>An example technique for estimating distance using sound wave (application: contact tracing), reference paper: “</a:t>
            </a:r>
            <a:r>
              <a:rPr lang="en-US" dirty="0" err="1"/>
              <a:t>BeepBeep</a:t>
            </a:r>
            <a:r>
              <a:rPr lang="en-US" dirty="0"/>
              <a:t>: A High-Accuracy Acoustic-Based System for Ranging”</a:t>
            </a:r>
          </a:p>
          <a:p>
            <a:endParaRPr lang="en-US" dirty="0"/>
          </a:p>
          <a:p>
            <a:r>
              <a:rPr lang="en-US" dirty="0"/>
              <a:t>Space-time equation of waves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2.3</a:t>
            </a:r>
          </a:p>
          <a:p>
            <a:r>
              <a:rPr lang="en-US" dirty="0"/>
              <a:t>Phase difference of signal due to location difference, Superposition of waves, Sensing with multiple sensors, Spatial filtering/beamforming in 1-D space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2.4</a:t>
            </a:r>
          </a:p>
          <a:p>
            <a:r>
              <a:rPr lang="en-US" dirty="0"/>
              <a:t>Spatial filtering/beamforming in 2-D space, </a:t>
            </a:r>
          </a:p>
          <a:p>
            <a:r>
              <a:rPr lang="en-US" dirty="0"/>
              <a:t>Directional sensing with the sensor array, uniform linear array (ULA)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2.5</a:t>
            </a:r>
          </a:p>
          <a:p>
            <a:r>
              <a:rPr lang="en-US" dirty="0"/>
              <a:t>The direction of arrival estimation (Delay sum method, classical FFT method)</a:t>
            </a:r>
          </a:p>
        </p:txBody>
      </p:sp>
    </p:spTree>
    <p:extLst>
      <p:ext uri="{BB962C8B-B14F-4D97-AF65-F5344CB8AC3E}">
        <p14:creationId xmlns:p14="http://schemas.microsoft.com/office/powerpoint/2010/main" val="3724049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124948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630F3-B12D-BA43-AD33-2BDD0E14C46C}"/>
              </a:ext>
            </a:extLst>
          </p:cNvPr>
          <p:cNvSpPr txBox="1"/>
          <p:nvPr/>
        </p:nvSpPr>
        <p:spPr>
          <a:xfrm>
            <a:off x="0" y="482880"/>
            <a:ext cx="875358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3.1</a:t>
            </a:r>
          </a:p>
          <a:p>
            <a:r>
              <a:rPr lang="en-US" dirty="0"/>
              <a:t>Markov model, Hidden Markov Model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3.2</a:t>
            </a:r>
          </a:p>
          <a:p>
            <a:r>
              <a:rPr lang="en-US" dirty="0"/>
              <a:t>Hidden Markov Model (continued from last lecture)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3.3</a:t>
            </a:r>
          </a:p>
          <a:p>
            <a:r>
              <a:rPr lang="en-US" dirty="0"/>
              <a:t>Viterbi decoding</a:t>
            </a:r>
          </a:p>
          <a:p>
            <a:r>
              <a:rPr lang="en-US" dirty="0"/>
              <a:t>An example project on the application of Bayesian inference: “</a:t>
            </a:r>
            <a:r>
              <a:rPr lang="en-US" dirty="0" err="1"/>
              <a:t>MoLe</a:t>
            </a:r>
            <a:r>
              <a:rPr lang="en-US" dirty="0"/>
              <a:t>: Motion Leaks through Smartwatch Sensors”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Lecture 3.4 &amp; Lecture 3.5</a:t>
            </a:r>
          </a:p>
          <a:p>
            <a:r>
              <a:rPr lang="en-US" dirty="0"/>
              <a:t>Continued discussion on Bayesian inference and the paper “</a:t>
            </a:r>
            <a:r>
              <a:rPr lang="en-US" dirty="0" err="1"/>
              <a:t>MoLe</a:t>
            </a:r>
            <a:r>
              <a:rPr lang="en-US" dirty="0"/>
              <a:t>: Motion Leaks through Smartwatch Sensors”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Following two papers were discussed in the class and will be included in the syllabus:</a:t>
            </a:r>
            <a:endParaRPr lang="en-US" dirty="0"/>
          </a:p>
          <a:p>
            <a:r>
              <a:rPr lang="en-US" dirty="0"/>
              <a:t>1) </a:t>
            </a:r>
            <a:r>
              <a:rPr lang="en-US" dirty="0" err="1"/>
              <a:t>BeepBeep</a:t>
            </a:r>
            <a:r>
              <a:rPr lang="en-US" dirty="0"/>
              <a:t>: A High-Accuracy Acoustic-Based System for Ranging:  https://</a:t>
            </a:r>
            <a:r>
              <a:rPr lang="en-US" dirty="0" err="1"/>
              <a:t>www.cs.purdue.edu</a:t>
            </a:r>
            <a:r>
              <a:rPr lang="en-US" dirty="0"/>
              <a:t>/homes/</a:t>
            </a:r>
            <a:r>
              <a:rPr lang="en-US" dirty="0" err="1"/>
              <a:t>chunyi</a:t>
            </a:r>
            <a:r>
              <a:rPr lang="en-US" dirty="0"/>
              <a:t>/pubs/peng-tecs12.pdf</a:t>
            </a:r>
          </a:p>
          <a:p>
            <a:endParaRPr lang="en-US" dirty="0"/>
          </a:p>
          <a:p>
            <a:r>
              <a:rPr lang="en-US" dirty="0"/>
              <a:t>2) </a:t>
            </a:r>
            <a:r>
              <a:rPr lang="en-US" dirty="0" err="1"/>
              <a:t>MoLe</a:t>
            </a:r>
            <a:r>
              <a:rPr lang="en-US" dirty="0"/>
              <a:t>: Motion Leaks through Smartwatch Sensors: https://</a:t>
            </a:r>
            <a:r>
              <a:rPr lang="en-US" dirty="0" err="1"/>
              <a:t>synrg.csl.illinois.edu</a:t>
            </a:r>
            <a:r>
              <a:rPr lang="en-US" dirty="0"/>
              <a:t>/papers/</a:t>
            </a:r>
            <a:r>
              <a:rPr lang="en-US" dirty="0" err="1"/>
              <a:t>mole.pdf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51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713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Waves propagation, echolocation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2.1)</a:t>
            </a:r>
          </a:p>
        </p:txBody>
      </p:sp>
    </p:spTree>
    <p:extLst>
      <p:ext uri="{BB962C8B-B14F-4D97-AF65-F5344CB8AC3E}">
        <p14:creationId xmlns:p14="http://schemas.microsoft.com/office/powerpoint/2010/main" val="1029124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11046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76AE5-FBD8-7FD1-9777-766B528247E6}"/>
              </a:ext>
            </a:extLst>
          </p:cNvPr>
          <p:cNvSpPr txBox="1"/>
          <p:nvPr/>
        </p:nvSpPr>
        <p:spPr>
          <a:xfrm>
            <a:off x="886408" y="3162556"/>
            <a:ext cx="441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Bayesian inference, Markov Model, HMM</a:t>
            </a:r>
          </a:p>
          <a:p>
            <a:pPr marL="342900" indent="-342900">
              <a:buAutoNum type="alphaUcPeriod"/>
            </a:pPr>
            <a:r>
              <a:rPr lang="en-US" dirty="0"/>
              <a:t>Beam-steering</a:t>
            </a:r>
          </a:p>
          <a:p>
            <a:pPr marL="342900" indent="-342900">
              <a:buAutoNum type="alphaUcPeriod"/>
            </a:pPr>
            <a:r>
              <a:rPr lang="en-US" dirty="0"/>
              <a:t>ULA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0F815-6B46-472A-20F1-A95E2E910DB7}"/>
              </a:ext>
            </a:extLst>
          </p:cNvPr>
          <p:cNvSpPr txBox="1"/>
          <p:nvPr/>
        </p:nvSpPr>
        <p:spPr>
          <a:xfrm>
            <a:off x="609004" y="2737738"/>
            <a:ext cx="417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2. Short answer type (15 points)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84DD6-66AF-9535-32B3-0EA267EDAC34}"/>
              </a:ext>
            </a:extLst>
          </p:cNvPr>
          <p:cNvSpPr txBox="1"/>
          <p:nvPr/>
        </p:nvSpPr>
        <p:spPr>
          <a:xfrm>
            <a:off x="886406" y="4972369"/>
            <a:ext cx="5953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Sampling, DFT/FFT, aliasing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Superposition of signal, Wavelength, Space-time equation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HMM and Viterbi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879F8-D4B3-035C-3531-A8DBCE84C880}"/>
              </a:ext>
            </a:extLst>
          </p:cNvPr>
          <p:cNvSpPr txBox="1"/>
          <p:nvPr/>
        </p:nvSpPr>
        <p:spPr>
          <a:xfrm>
            <a:off x="570947" y="4510704"/>
            <a:ext cx="3889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3. Problem solving (35 points)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24227-6201-7DD6-8864-C5C8694882A1}"/>
              </a:ext>
            </a:extLst>
          </p:cNvPr>
          <p:cNvSpPr txBox="1"/>
          <p:nvPr/>
        </p:nvSpPr>
        <p:spPr>
          <a:xfrm>
            <a:off x="886406" y="1518403"/>
            <a:ext cx="831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 basics, Sampling theory, Aliasing, FFT spectrum, Echolocation,</a:t>
            </a:r>
          </a:p>
          <a:p>
            <a:r>
              <a:rPr lang="en-US" dirty="0"/>
              <a:t>Wave propagation, Space-time equation of wave, beamforming or spatial filtering, ULA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CDB18D-D76D-4F74-5EC6-6F537AC444D2}"/>
              </a:ext>
            </a:extLst>
          </p:cNvPr>
          <p:cNvSpPr txBox="1"/>
          <p:nvPr/>
        </p:nvSpPr>
        <p:spPr>
          <a:xfrm>
            <a:off x="609004" y="1075361"/>
            <a:ext cx="6000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1. Multiple choice questions (10x2 = 20 points)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661301-041B-0488-8FC0-88E7F1B7AC30}"/>
              </a:ext>
            </a:extLst>
          </p:cNvPr>
          <p:cNvSpPr txBox="1"/>
          <p:nvPr/>
        </p:nvSpPr>
        <p:spPr>
          <a:xfrm>
            <a:off x="0" y="77539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 format (tentative)</a:t>
            </a:r>
          </a:p>
        </p:txBody>
      </p:sp>
    </p:spTree>
    <p:extLst>
      <p:ext uri="{BB962C8B-B14F-4D97-AF65-F5344CB8AC3E}">
        <p14:creationId xmlns:p14="http://schemas.microsoft.com/office/powerpoint/2010/main" val="2584736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1230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Distance between devices (Beep-Beep)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2.2)</a:t>
            </a:r>
          </a:p>
        </p:txBody>
      </p:sp>
    </p:spTree>
    <p:extLst>
      <p:ext uri="{BB962C8B-B14F-4D97-AF65-F5344CB8AC3E}">
        <p14:creationId xmlns:p14="http://schemas.microsoft.com/office/powerpoint/2010/main" val="31289744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17540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simple acoustic ranging technique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BeepBeep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SenSys</a:t>
            </a:r>
            <a:r>
              <a:rPr lang="en-US" sz="3600" dirty="0">
                <a:solidFill>
                  <a:schemeClr val="bg1"/>
                </a:solidFill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62639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Time-space equation of waves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2.3)</a:t>
            </a:r>
          </a:p>
        </p:txBody>
      </p:sp>
    </p:spTree>
    <p:extLst>
      <p:ext uri="{BB962C8B-B14F-4D97-AF65-F5344CB8AC3E}">
        <p14:creationId xmlns:p14="http://schemas.microsoft.com/office/powerpoint/2010/main" val="3788111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1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1762918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1971469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12114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157719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115899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1182762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432607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-208741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6316" r="-7763" b="-4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2898061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076530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3599982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2532" r="-835" b="-16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4640690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2500" r="-2148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/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EACCCD-0F16-4F49-9330-DD547038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0" y="5220771"/>
                <a:ext cx="7568675" cy="492443"/>
              </a:xfrm>
              <a:prstGeom prst="rect">
                <a:avLst/>
              </a:prstGeom>
              <a:blipFill>
                <a:blip r:embed="rId6"/>
                <a:stretch>
                  <a:fillRect l="-670" t="-5000" r="-117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/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𝑟𝑎𝑑𝑖𝑎𝑛𝑠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𝑖𝑠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𝑐𝑜𝑣𝑒𝑟𝑒𝑑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𝑢𝑛𝑖𝑡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𝑑𝑖𝑠𝑡𝑎𝑛𝑐𝑒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6F007-2CA4-2D4E-AD1E-A2D71F1AA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0" y="5775507"/>
                <a:ext cx="9134680" cy="925382"/>
              </a:xfrm>
              <a:prstGeom prst="rect">
                <a:avLst/>
              </a:prstGeom>
              <a:blipFill>
                <a:blip r:embed="rId7"/>
                <a:stretch>
                  <a:fillRect l="-971" r="-416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987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269855" y="425832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385" t="-2000" r="-2770" b="-3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347627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246953" y="5163898"/>
            <a:ext cx="5062668" cy="1156727"/>
            <a:chOff x="1760560" y="5913583"/>
            <a:chExt cx="5062668" cy="115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6225438"/>
                  <a:ext cx="538609" cy="615553"/>
                </a:xfrm>
                <a:prstGeom prst="rect">
                  <a:avLst/>
                </a:prstGeom>
                <a:blipFill>
                  <a:blip r:embed="rId8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4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24059" cy="1156727"/>
                </a:xfrm>
                <a:prstGeom prst="rect">
                  <a:avLst/>
                </a:prstGeom>
                <a:blipFill>
                  <a:blip r:embed="rId9"/>
                  <a:stretch>
                    <a:fillRect l="-1397" t="-1087" r="-2793" b="-14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31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Sensor Basics (Lecture 1.1)</a:t>
            </a:r>
          </a:p>
        </p:txBody>
      </p:sp>
    </p:spTree>
    <p:extLst>
      <p:ext uri="{BB962C8B-B14F-4D97-AF65-F5344CB8AC3E}">
        <p14:creationId xmlns:p14="http://schemas.microsoft.com/office/powerpoint/2010/main" val="31582856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44939" y="4841403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39" y="4841403"/>
                <a:ext cx="1502014" cy="615553"/>
              </a:xfrm>
              <a:prstGeom prst="rect">
                <a:avLst/>
              </a:prstGeom>
              <a:blipFill>
                <a:blip r:embed="rId4"/>
                <a:stretch>
                  <a:fillRect l="-10924" t="-22000" r="-19328" b="-4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5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8ADEA44-C8BC-9F4C-9E19-DC448763F58B}"/>
              </a:ext>
            </a:extLst>
          </p:cNvPr>
          <p:cNvGrpSpPr/>
          <p:nvPr/>
        </p:nvGrpSpPr>
        <p:grpSpPr>
          <a:xfrm>
            <a:off x="2484964" y="4671199"/>
            <a:ext cx="1881960" cy="785756"/>
            <a:chOff x="1998571" y="6077377"/>
            <a:chExt cx="1881960" cy="785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/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A93EA66-7C7C-8245-85D9-974567E377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8571" y="6247580"/>
                  <a:ext cx="538609" cy="615553"/>
                </a:xfrm>
                <a:prstGeom prst="rect">
                  <a:avLst/>
                </a:prstGeom>
                <a:blipFill>
                  <a:blip r:embed="rId6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/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925D32B-0504-A543-AB22-57387313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616" y="6077377"/>
                  <a:ext cx="1235915" cy="738664"/>
                </a:xfrm>
                <a:prstGeom prst="rect">
                  <a:avLst/>
                </a:prstGeom>
                <a:blipFill>
                  <a:blip r:embed="rId7"/>
                  <a:stretch>
                    <a:fillRect l="-8163" t="-3390" r="-4082" b="-389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3C5C03-ED50-8E4E-83F9-4C99DED9ED38}"/>
                  </a:ext>
                </a:extLst>
              </p:cNvPr>
              <p:cNvSpPr txBox="1"/>
              <p:nvPr/>
            </p:nvSpPr>
            <p:spPr>
              <a:xfrm>
                <a:off x="4266317" y="4331045"/>
                <a:ext cx="2824491" cy="925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(2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λ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3C5C03-ED50-8E4E-83F9-4C99DED9E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317" y="4331045"/>
                <a:ext cx="2824491" cy="925382"/>
              </a:xfrm>
              <a:prstGeom prst="rect">
                <a:avLst/>
              </a:prstGeom>
              <a:blipFill>
                <a:blip r:embed="rId8"/>
                <a:stretch>
                  <a:fillRect l="-4955" r="-4054"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060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A49B191-2DBC-4343-99D3-34FD2EBEFC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1BF094-082E-D248-B048-26293FC94AFE}"/>
              </a:ext>
            </a:extLst>
          </p:cNvPr>
          <p:cNvSpPr txBox="1"/>
          <p:nvPr/>
        </p:nvSpPr>
        <p:spPr>
          <a:xfrm>
            <a:off x="2184575" y="729523"/>
            <a:ext cx="4556376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Cycles per sec = frequency =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583505-08AB-7243-A0D8-C90A66727947}"/>
              </a:ext>
            </a:extLst>
          </p:cNvPr>
          <p:cNvSpPr txBox="1"/>
          <p:nvPr/>
        </p:nvSpPr>
        <p:spPr>
          <a:xfrm>
            <a:off x="1175840" y="172300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second = speed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meters/sec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78A522-A5C0-AE4B-B4FA-9F5AAC444B23}"/>
              </a:ext>
            </a:extLst>
          </p:cNvPr>
          <p:cNvSpPr txBox="1"/>
          <p:nvPr/>
        </p:nvSpPr>
        <p:spPr>
          <a:xfrm>
            <a:off x="1235996" y="1233420"/>
            <a:ext cx="6270655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Distance per cycle =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meters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78F25B-C335-1F4B-9525-C0B120DBA198}"/>
              </a:ext>
            </a:extLst>
          </p:cNvPr>
          <p:cNvSpPr txBox="1"/>
          <p:nvPr/>
        </p:nvSpPr>
        <p:spPr>
          <a:xfrm>
            <a:off x="1058275" y="2246229"/>
            <a:ext cx="726494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 =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f 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D6365-94E6-4546-9BE5-8D6E1220E4B4}"/>
              </a:ext>
            </a:extLst>
          </p:cNvPr>
          <p:cNvGrpSpPr/>
          <p:nvPr/>
        </p:nvGrpSpPr>
        <p:grpSpPr>
          <a:xfrm>
            <a:off x="1569958" y="3154680"/>
            <a:ext cx="6004085" cy="1234836"/>
            <a:chOff x="1569958" y="3154680"/>
            <a:chExt cx="6004085" cy="12348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E14252-6617-CB42-940B-B091555242BB}"/>
                </a:ext>
              </a:extLst>
            </p:cNvPr>
            <p:cNvSpPr txBox="1"/>
            <p:nvPr/>
          </p:nvSpPr>
          <p:spPr>
            <a:xfrm>
              <a:off x="1569960" y="3154680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air: 343 m/s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F981A0-5FAA-3849-AB7F-257A3714FA00}"/>
                </a:ext>
              </a:extLst>
            </p:cNvPr>
            <p:cNvSpPr txBox="1"/>
            <p:nvPr/>
          </p:nvSpPr>
          <p:spPr>
            <a:xfrm>
              <a:off x="1569959" y="3572043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water: 1493 m/s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692254-5E35-E54A-83E6-7F2875C27B38}"/>
                </a:ext>
              </a:extLst>
            </p:cNvPr>
            <p:cNvSpPr txBox="1"/>
            <p:nvPr/>
          </p:nvSpPr>
          <p:spPr>
            <a:xfrm>
              <a:off x="1569958" y="3989406"/>
              <a:ext cx="600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Speed of sound in iron: 5130 m/s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80C57A-0DD1-A047-8759-671421DF1C4F}"/>
              </a:ext>
            </a:extLst>
          </p:cNvPr>
          <p:cNvSpPr txBox="1"/>
          <p:nvPr/>
        </p:nvSpPr>
        <p:spPr>
          <a:xfrm>
            <a:off x="1569958" y="5106217"/>
            <a:ext cx="600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Speed of electromagnetic waves: 3*10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m/s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(~ a million times faster than sound)</a:t>
            </a:r>
          </a:p>
        </p:txBody>
      </p:sp>
    </p:spTree>
    <p:extLst>
      <p:ext uri="{BB962C8B-B14F-4D97-AF65-F5344CB8AC3E}">
        <p14:creationId xmlns:p14="http://schemas.microsoft.com/office/powerpoint/2010/main" val="1217482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D1A1DE-2160-E34D-A86B-7E2A95D5D41C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FF8B021-E638-CA45-B8F1-BB1E866922BA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BA36AC-A0CB-C946-945A-358BE085385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E9F08-6CCF-D048-980E-444CC0C02F57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38F40D-FE38-2A4D-9B3A-D6FA0C59992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68A1BF-5A78-874F-815F-4CD9A1396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C49A125-3E75-FD43-9143-403C154B0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04B9E5-F338-2D46-9D78-B3C5181D0BB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8F7B97-349A-EE49-B3E0-2132B10734EF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24D1147-DAF6-AD45-846E-6EDEE090A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DCB9713-396D-184A-8DE5-B3FD042025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50113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6F74CD-B4FD-8C4A-BE29-57C568789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09" y="1090972"/>
            <a:ext cx="971518" cy="971518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82B409-4F7E-6A48-A236-2B12DA7E3947}"/>
              </a:ext>
            </a:extLst>
          </p:cNvPr>
          <p:cNvCxnSpPr>
            <a:cxnSpLocks/>
          </p:cNvCxnSpPr>
          <p:nvPr/>
        </p:nvCxnSpPr>
        <p:spPr>
          <a:xfrm flipH="1">
            <a:off x="1058095" y="3304220"/>
            <a:ext cx="384724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E77DB2-9D84-144D-BE7D-1A7147E9ED39}"/>
              </a:ext>
            </a:extLst>
          </p:cNvPr>
          <p:cNvSpPr txBox="1"/>
          <p:nvPr/>
        </p:nvSpPr>
        <p:spPr>
          <a:xfrm>
            <a:off x="1553675" y="2792269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1058095" y="1698171"/>
            <a:ext cx="3620411" cy="1431625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F8BACB4-1518-C34C-AB11-3E6BEA74DB7A}"/>
              </a:ext>
            </a:extLst>
          </p:cNvPr>
          <p:cNvSpPr txBox="1"/>
          <p:nvPr/>
        </p:nvSpPr>
        <p:spPr>
          <a:xfrm>
            <a:off x="918840" y="199164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F295E4-385A-3A43-8548-567FF0FE2FEE}"/>
              </a:ext>
            </a:extLst>
          </p:cNvPr>
          <p:cNvGrpSpPr/>
          <p:nvPr/>
        </p:nvGrpSpPr>
        <p:grpSpPr>
          <a:xfrm>
            <a:off x="-1313996" y="1224195"/>
            <a:ext cx="6391675" cy="3919863"/>
            <a:chOff x="-1313996" y="1224195"/>
            <a:chExt cx="6391675" cy="391986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FAD02AB1-7FB5-6C4A-86B1-46C3A32218C4}"/>
                </a:ext>
              </a:extLst>
            </p:cNvPr>
            <p:cNvSpPr/>
            <p:nvPr/>
          </p:nvSpPr>
          <p:spPr>
            <a:xfrm rot="2282257">
              <a:off x="2188784" y="1224195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6A17204A-362C-3442-BF9E-3B4BA31B9747}"/>
                </a:ext>
              </a:extLst>
            </p:cNvPr>
            <p:cNvSpPr/>
            <p:nvPr/>
          </p:nvSpPr>
          <p:spPr>
            <a:xfrm rot="2282257">
              <a:off x="1313089" y="1481937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F9D164D-6888-664A-BFC8-5AB3BBD428E7}"/>
                </a:ext>
              </a:extLst>
            </p:cNvPr>
            <p:cNvSpPr/>
            <p:nvPr/>
          </p:nvSpPr>
          <p:spPr>
            <a:xfrm rot="2282257">
              <a:off x="437394" y="1739679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7D17B52-2572-DC4F-9C0F-A07C6D094D3E}"/>
                </a:ext>
              </a:extLst>
            </p:cNvPr>
            <p:cNvSpPr/>
            <p:nvPr/>
          </p:nvSpPr>
          <p:spPr>
            <a:xfrm rot="2282257">
              <a:off x="-438301" y="1997421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BB23A1A0-BD5F-964B-9517-563BC18E1003}"/>
                </a:ext>
              </a:extLst>
            </p:cNvPr>
            <p:cNvSpPr/>
            <p:nvPr/>
          </p:nvSpPr>
          <p:spPr>
            <a:xfrm rot="2282257">
              <a:off x="-1313996" y="2255163"/>
              <a:ext cx="2888895" cy="2888895"/>
            </a:xfrm>
            <a:prstGeom prst="arc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4C8407-ED88-174F-B094-C20F23A29E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8E6B85-EE42-1F4F-8628-80F7628AF0BA}"/>
              </a:ext>
            </a:extLst>
          </p:cNvPr>
          <p:cNvGrpSpPr/>
          <p:nvPr/>
        </p:nvGrpSpPr>
        <p:grpSpPr>
          <a:xfrm>
            <a:off x="5697044" y="2165194"/>
            <a:ext cx="2598289" cy="1061609"/>
            <a:chOff x="3076833" y="4313581"/>
            <a:chExt cx="2598289" cy="106160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714CE7-A4FB-B345-ADE7-A3DE46A71370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2D0DE39-816F-C34F-9C89-3118226610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4"/>
                  <a:stretch>
                    <a:fillRect l="-9091" t="-5128" r="-3030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7AAB19E-CA53-3847-A7D3-351E409D95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5"/>
                  <a:stretch>
                    <a:fillRect l="-4255" r="-354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E93046-D79C-C747-991C-054AB861C3FE}"/>
              </a:ext>
            </a:extLst>
          </p:cNvPr>
          <p:cNvGrpSpPr/>
          <p:nvPr/>
        </p:nvGrpSpPr>
        <p:grpSpPr>
          <a:xfrm>
            <a:off x="5427213" y="712456"/>
            <a:ext cx="2598289" cy="1061609"/>
            <a:chOff x="3076833" y="4313581"/>
            <a:chExt cx="2598289" cy="106160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1D0E7F-1D47-B74D-BD3C-D72623048195}"/>
                </a:ext>
              </a:extLst>
            </p:cNvPr>
            <p:cNvSpPr/>
            <p:nvPr/>
          </p:nvSpPr>
          <p:spPr>
            <a:xfrm>
              <a:off x="3076833" y="4313581"/>
              <a:ext cx="2598289" cy="106160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C4C6BE8-23C4-8349-8650-4C3BBF155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6"/>
                  <a:stretch>
                    <a:fillRect l="-10769" t="-5128" r="-3077" b="-3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/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kumimoji="0" lang="en-US" sz="20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 panose="020F0502020204030204"/>
                                <a:ea typeface="+mn-ea"/>
                                <a:cs typeface="+mn-cs"/>
                              </a:rPr>
                              <m:t>λ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674E6E0-0456-B84A-B608-485EAE062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44" y="4382017"/>
                  <a:ext cx="1780359" cy="578363"/>
                </a:xfrm>
                <a:prstGeom prst="rect">
                  <a:avLst/>
                </a:prstGeom>
                <a:blipFill>
                  <a:blip r:embed="rId7"/>
                  <a:stretch>
                    <a:fillRect l="-4255" r="-3546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64222C-7BC9-E642-9FB7-A6C18A26A97C}"/>
              </a:ext>
            </a:extLst>
          </p:cNvPr>
          <p:cNvGrpSpPr/>
          <p:nvPr/>
        </p:nvGrpSpPr>
        <p:grpSpPr>
          <a:xfrm>
            <a:off x="109651" y="3973246"/>
            <a:ext cx="1738749" cy="646333"/>
            <a:chOff x="3076833" y="4517309"/>
            <a:chExt cx="1738749" cy="64633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93A2169-18DE-FE4F-867A-AA93BDA2F057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694F7BC-9919-5749-8A3C-411E98271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8"/>
                  <a:stretch>
                    <a:fillRect l="-9091" t="-2500" r="-3030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3AD04AD-1C08-684E-8573-B5FD41A78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8974" r="-6410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7908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8FA496-4EF1-654B-980B-60594C1E4BF9}"/>
              </a:ext>
            </a:extLst>
          </p:cNvPr>
          <p:cNvCxnSpPr>
            <a:cxnSpLocks/>
          </p:cNvCxnSpPr>
          <p:nvPr/>
        </p:nvCxnSpPr>
        <p:spPr>
          <a:xfrm>
            <a:off x="339799" y="3433211"/>
            <a:ext cx="786329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882FC1-A49A-3842-A84F-E37311003798}"/>
              </a:ext>
            </a:extLst>
          </p:cNvPr>
          <p:cNvCxnSpPr>
            <a:cxnSpLocks/>
          </p:cNvCxnSpPr>
          <p:nvPr/>
        </p:nvCxnSpPr>
        <p:spPr>
          <a:xfrm flipV="1">
            <a:off x="839122" y="769735"/>
            <a:ext cx="0" cy="469475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7" name="Picture 46" descr="Oxygen-Icons.org-Oxygen-Actions-speaker.ico">
            <a:extLst>
              <a:ext uri="{FF2B5EF4-FFF2-40B4-BE49-F238E27FC236}">
                <a16:creationId xmlns:a16="http://schemas.microsoft.com/office/drawing/2014/main" id="{6A7DAC11-1AE6-1D4F-8EE8-3814B6B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540375" y="2990349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A356-7F05-C048-87D0-045FBBE0A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1" y="2947451"/>
            <a:ext cx="971518" cy="971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F06C55-2589-2944-83A8-766FD59D4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96" y="642087"/>
            <a:ext cx="971518" cy="9715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E8DFF6-934A-8642-AD1E-FB197246EC57}"/>
              </a:ext>
            </a:extLst>
          </p:cNvPr>
          <p:cNvCxnSpPr>
            <a:cxnSpLocks/>
          </p:cNvCxnSpPr>
          <p:nvPr/>
        </p:nvCxnSpPr>
        <p:spPr>
          <a:xfrm flipH="1">
            <a:off x="5068389" y="1365316"/>
            <a:ext cx="1419493" cy="206789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/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 =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X.sin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𝚹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EF30CD-7550-684E-810D-CABDC6B77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004" y="952606"/>
                <a:ext cx="2936834" cy="523220"/>
              </a:xfrm>
              <a:prstGeom prst="rect">
                <a:avLst/>
              </a:prstGeom>
              <a:blipFill>
                <a:blip r:embed="rId5"/>
                <a:stretch>
                  <a:fillRect t="-9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7D2E30-0A9E-7B40-AB39-DB76EEBB30B6}"/>
              </a:ext>
            </a:extLst>
          </p:cNvPr>
          <p:cNvCxnSpPr>
            <a:cxnSpLocks/>
          </p:cNvCxnSpPr>
          <p:nvPr/>
        </p:nvCxnSpPr>
        <p:spPr>
          <a:xfrm flipH="1">
            <a:off x="839122" y="1365316"/>
            <a:ext cx="5648760" cy="205947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9859C-5AD2-9A4A-9271-93A9005EB2FE}"/>
              </a:ext>
            </a:extLst>
          </p:cNvPr>
          <p:cNvCxnSpPr>
            <a:cxnSpLocks/>
          </p:cNvCxnSpPr>
          <p:nvPr/>
        </p:nvCxnSpPr>
        <p:spPr>
          <a:xfrm>
            <a:off x="4501644" y="2092131"/>
            <a:ext cx="553681" cy="13984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/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𝚹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B39911-1362-FE48-97A4-5699A3BB8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421" y="2683119"/>
                <a:ext cx="286938" cy="369332"/>
              </a:xfrm>
              <a:prstGeom prst="rect">
                <a:avLst/>
              </a:prstGeom>
              <a:blipFill>
                <a:blip r:embed="rId6"/>
                <a:stretch>
                  <a:fillRect l="-21739" r="-26087"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7638711-5141-C349-971F-A1C350E03722}"/>
              </a:ext>
            </a:extLst>
          </p:cNvPr>
          <p:cNvSpPr/>
          <p:nvPr/>
        </p:nvSpPr>
        <p:spPr>
          <a:xfrm rot="20240835">
            <a:off x="4571358" y="2052364"/>
            <a:ext cx="240929" cy="236966"/>
          </a:xfrm>
          <a:prstGeom prst="rect">
            <a:avLst/>
          </a:prstGeom>
          <a:ln w="4445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823BB0-9A24-F845-90E5-7BA10C092A6B}"/>
              </a:ext>
            </a:extLst>
          </p:cNvPr>
          <p:cNvCxnSpPr>
            <a:cxnSpLocks/>
          </p:cNvCxnSpPr>
          <p:nvPr/>
        </p:nvCxnSpPr>
        <p:spPr>
          <a:xfrm flipH="1">
            <a:off x="4402183" y="1268815"/>
            <a:ext cx="1931266" cy="66824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0892CED-EBF1-EE4E-9FFD-5DAAF9E27B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and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8FFD28-9060-4B40-B7B5-8D63EA552CFF}"/>
              </a:ext>
            </a:extLst>
          </p:cNvPr>
          <p:cNvSpPr txBox="1"/>
          <p:nvPr/>
        </p:nvSpPr>
        <p:spPr>
          <a:xfrm>
            <a:off x="5266263" y="1723407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4243A4-E609-5445-92EE-2289EFF5C5A2}"/>
              </a:ext>
            </a:extLst>
          </p:cNvPr>
          <p:cNvGrpSpPr/>
          <p:nvPr/>
        </p:nvGrpSpPr>
        <p:grpSpPr>
          <a:xfrm>
            <a:off x="5789279" y="2470777"/>
            <a:ext cx="1738749" cy="646333"/>
            <a:chOff x="3076833" y="4517309"/>
            <a:chExt cx="1738749" cy="64633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80BB78-8C28-0D4B-9CE4-EC548A2B8834}"/>
                </a:ext>
              </a:extLst>
            </p:cNvPr>
            <p:cNvSpPr/>
            <p:nvPr/>
          </p:nvSpPr>
          <p:spPr>
            <a:xfrm>
              <a:off x="3076833" y="4517309"/>
              <a:ext cx="1738749" cy="644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/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e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9D1165D-639A-CF47-8B7E-D1E14CB6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1009" y="4671199"/>
                  <a:ext cx="82503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7576" t="-5128" r="-3030" b="-410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/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8259A5-AA66-9144-A6AF-9D06734FE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047" y="4517310"/>
                  <a:ext cx="973535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9091" t="-4000" r="-6494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92C0ADF-55E9-3B41-863A-B1806F703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4088" y="717151"/>
            <a:ext cx="1821596" cy="7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</p:spTree>
    <p:extLst>
      <p:ext uri="{BB962C8B-B14F-4D97-AF65-F5344CB8AC3E}">
        <p14:creationId xmlns:p14="http://schemas.microsoft.com/office/powerpoint/2010/main" val="13931425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D50A7-3B04-D544-B271-073E3A80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1" t="49218" r="5001" b="8423"/>
          <a:stretch/>
        </p:blipFill>
        <p:spPr>
          <a:xfrm>
            <a:off x="328602" y="1614204"/>
            <a:ext cx="3914796" cy="3959793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768A3A6-6F84-A14E-8D17-25CE926595E0}"/>
              </a:ext>
            </a:extLst>
          </p:cNvPr>
          <p:cNvSpPr/>
          <p:nvPr/>
        </p:nvSpPr>
        <p:spPr>
          <a:xfrm rot="16200000">
            <a:off x="3732204" y="1181100"/>
            <a:ext cx="1651000" cy="4699000"/>
          </a:xfrm>
          <a:prstGeom prst="triangle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CC7A2-C6FD-4748-A8B2-0952F69E44A4}"/>
              </a:ext>
            </a:extLst>
          </p:cNvPr>
          <p:cNvGrpSpPr/>
          <p:nvPr/>
        </p:nvGrpSpPr>
        <p:grpSpPr>
          <a:xfrm>
            <a:off x="6123000" y="1525304"/>
            <a:ext cx="2909899" cy="2729196"/>
            <a:chOff x="6123000" y="1525304"/>
            <a:chExt cx="2909899" cy="27291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C1A4C-7574-EE4A-BF9F-7B2173CF7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900" t="16743" r="5388" b="9500"/>
            <a:stretch/>
          </p:blipFill>
          <p:spPr>
            <a:xfrm>
              <a:off x="6123000" y="1525304"/>
              <a:ext cx="2909899" cy="27291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8A7A8F-1860-7F4F-8A79-2C8D1BBD0FED}"/>
                </a:ext>
              </a:extLst>
            </p:cNvPr>
            <p:cNvSpPr txBox="1"/>
            <p:nvPr/>
          </p:nvSpPr>
          <p:spPr>
            <a:xfrm>
              <a:off x="6315098" y="1833570"/>
              <a:ext cx="1360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Alexa!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33A1B4-5252-7B4E-A2DA-8EC17D2D4B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</p:spTree>
    <p:extLst>
      <p:ext uri="{BB962C8B-B14F-4D97-AF65-F5344CB8AC3E}">
        <p14:creationId xmlns:p14="http://schemas.microsoft.com/office/powerpoint/2010/main" val="14501537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02550-3B02-394C-97BF-9023FB808463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8D71-CFAC-9245-B311-072500B438E2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</p:spTree>
    <p:extLst>
      <p:ext uri="{BB962C8B-B14F-4D97-AF65-F5344CB8AC3E}">
        <p14:creationId xmlns:p14="http://schemas.microsoft.com/office/powerpoint/2010/main" val="20493343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55F51-9C57-BA44-AC83-0ADF8D936874}"/>
              </a:ext>
            </a:extLst>
          </p:cNvPr>
          <p:cNvSpPr txBox="1"/>
          <p:nvPr/>
        </p:nvSpPr>
        <p:spPr>
          <a:xfrm>
            <a:off x="3415553" y="4276165"/>
            <a:ext cx="2541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(in space)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1CD3D-523C-5442-973C-34E73808E20F}"/>
              </a:ext>
            </a:extLst>
          </p:cNvPr>
          <p:cNvSpPr txBox="1"/>
          <p:nvPr/>
        </p:nvSpPr>
        <p:spPr>
          <a:xfrm>
            <a:off x="0" y="2267035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Spatial filtering (controlling signal gain in space)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F64FE-CC43-304C-BB1A-129F2DBB479B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Superimposition of signals</a:t>
            </a:r>
          </a:p>
        </p:txBody>
      </p:sp>
    </p:spTree>
    <p:extLst>
      <p:ext uri="{BB962C8B-B14F-4D97-AF65-F5344CB8AC3E}">
        <p14:creationId xmlns:p14="http://schemas.microsoft.com/office/powerpoint/2010/main" val="398863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99628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201697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99628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75572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85000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93527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83945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101706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77138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9340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47100-223A-F545-A365-A3426BE7AE1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</p:spTree>
    <p:extLst>
      <p:ext uri="{BB962C8B-B14F-4D97-AF65-F5344CB8AC3E}">
        <p14:creationId xmlns:p14="http://schemas.microsoft.com/office/powerpoint/2010/main" val="38781539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Array of sensors, ULA, beamforming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(Lecture 2.4)</a:t>
            </a:r>
          </a:p>
        </p:txBody>
      </p:sp>
    </p:spTree>
    <p:extLst>
      <p:ext uri="{BB962C8B-B14F-4D97-AF65-F5344CB8AC3E}">
        <p14:creationId xmlns:p14="http://schemas.microsoft.com/office/powerpoint/2010/main" val="13475775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1990614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719819A-B01E-354F-BDF8-02FA3E07679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DACFB07-A268-0E49-8934-53B8930903A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9BD3F-D3CD-434E-9261-DE86B2ECA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1123037"/>
            <a:ext cx="3891013" cy="3164043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171435"/>
            <a:ext cx="2004885" cy="3112571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1607F3CB-AEE6-FB42-BC96-F0075E63C256}"/>
              </a:ext>
            </a:extLst>
          </p:cNvPr>
          <p:cNvSpPr/>
          <p:nvPr/>
        </p:nvSpPr>
        <p:spPr>
          <a:xfrm>
            <a:off x="3192651" y="1237245"/>
            <a:ext cx="2603715" cy="158344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68332C-FB48-734E-B5C2-C47EAE0794AF}"/>
              </a:ext>
            </a:extLst>
          </p:cNvPr>
          <p:cNvSpPr/>
          <p:nvPr/>
        </p:nvSpPr>
        <p:spPr>
          <a:xfrm rot="2921079">
            <a:off x="2286383" y="1956423"/>
            <a:ext cx="2182677" cy="116011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between these two paths</a:t>
            </a:r>
          </a:p>
        </p:txBody>
      </p:sp>
    </p:spTree>
    <p:extLst>
      <p:ext uri="{BB962C8B-B14F-4D97-AF65-F5344CB8AC3E}">
        <p14:creationId xmlns:p14="http://schemas.microsoft.com/office/powerpoint/2010/main" val="257246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1FCBD-D261-2046-9ACE-9B90D55C4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19"/>
          <a:stretch/>
        </p:blipFill>
        <p:spPr>
          <a:xfrm>
            <a:off x="1903169" y="1296486"/>
            <a:ext cx="5579709" cy="3813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E502F-79C8-F54F-9544-F817AE35DD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vs Far Field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2A0E9-9B9D-AF4C-9883-1C7809D00D58}"/>
              </a:ext>
            </a:extLst>
          </p:cNvPr>
          <p:cNvSpPr txBox="1"/>
          <p:nvPr/>
        </p:nvSpPr>
        <p:spPr>
          <a:xfrm>
            <a:off x="0" y="5768788"/>
            <a:ext cx="914399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Assume far-field (planar wave model) when the receiver/transmitter are (2L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distance apart.</a:t>
            </a:r>
          </a:p>
        </p:txBody>
      </p:sp>
    </p:spTree>
    <p:extLst>
      <p:ext uri="{BB962C8B-B14F-4D97-AF65-F5344CB8AC3E}">
        <p14:creationId xmlns:p14="http://schemas.microsoft.com/office/powerpoint/2010/main" val="31987926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4547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46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5F63BF2-87A9-1E42-9F83-F1063E5013BA}"/>
              </a:ext>
            </a:extLst>
          </p:cNvPr>
          <p:cNvSpPr/>
          <p:nvPr/>
        </p:nvSpPr>
        <p:spPr>
          <a:xfrm rot="10996935">
            <a:off x="2565452" y="2416954"/>
            <a:ext cx="3047495" cy="2753441"/>
          </a:xfrm>
          <a:custGeom>
            <a:avLst/>
            <a:gdLst>
              <a:gd name="connsiteX0" fmla="*/ 306697 w 4461838"/>
              <a:gd name="connsiteY0" fmla="*/ 3331664 h 3331664"/>
              <a:gd name="connsiteX1" fmla="*/ 293250 w 4461838"/>
              <a:gd name="connsiteY1" fmla="*/ 1637334 h 3331664"/>
              <a:gd name="connsiteX2" fmla="*/ 3386074 w 4461838"/>
              <a:gd name="connsiteY2" fmla="*/ 3291323 h 3331664"/>
              <a:gd name="connsiteX3" fmla="*/ 3399521 w 4461838"/>
              <a:gd name="connsiteY3" fmla="*/ 507781 h 3331664"/>
              <a:gd name="connsiteX4" fmla="*/ 4461838 w 4461838"/>
              <a:gd name="connsiteY4" fmla="*/ 10240 h 33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61838" h="3331664">
                <a:moveTo>
                  <a:pt x="306697" y="3331664"/>
                </a:moveTo>
                <a:cubicBezTo>
                  <a:pt x="43359" y="2487860"/>
                  <a:pt x="-219979" y="1644057"/>
                  <a:pt x="293250" y="1637334"/>
                </a:cubicBezTo>
                <a:cubicBezTo>
                  <a:pt x="806479" y="1630611"/>
                  <a:pt x="2868362" y="3479582"/>
                  <a:pt x="3386074" y="3291323"/>
                </a:cubicBezTo>
                <a:cubicBezTo>
                  <a:pt x="3903786" y="3103064"/>
                  <a:pt x="3220227" y="1054628"/>
                  <a:pt x="3399521" y="507781"/>
                </a:cubicBezTo>
                <a:cubicBezTo>
                  <a:pt x="3578815" y="-39066"/>
                  <a:pt x="4020326" y="-14413"/>
                  <a:pt x="4461838" y="10240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90F55-0357-3144-A803-6CAADBB9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134">
            <a:off x="5008695" y="1459683"/>
            <a:ext cx="551810" cy="10889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F010AF-5EFB-F34B-A6C4-5BEC056050FB}"/>
              </a:ext>
            </a:extLst>
          </p:cNvPr>
          <p:cNvCxnSpPr/>
          <p:nvPr/>
        </p:nvCxnSpPr>
        <p:spPr>
          <a:xfrm>
            <a:off x="4988181" y="3672650"/>
            <a:ext cx="592837" cy="872455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3CEA3D-07E9-7348-8983-8251A05A7DA8}"/>
              </a:ext>
            </a:extLst>
          </p:cNvPr>
          <p:cNvCxnSpPr>
            <a:cxnSpLocks/>
          </p:cNvCxnSpPr>
          <p:nvPr/>
        </p:nvCxnSpPr>
        <p:spPr>
          <a:xfrm flipV="1">
            <a:off x="5581263" y="3213847"/>
            <a:ext cx="281655" cy="560457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EDA422-8296-6740-8EB9-DA1183CB3DB0}"/>
              </a:ext>
            </a:extLst>
          </p:cNvPr>
          <p:cNvCxnSpPr>
            <a:cxnSpLocks/>
          </p:cNvCxnSpPr>
          <p:nvPr/>
        </p:nvCxnSpPr>
        <p:spPr>
          <a:xfrm flipV="1">
            <a:off x="5353056" y="794426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D9BCD1-CD1C-2941-BB81-0FDF6256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8" y="4409912"/>
            <a:ext cx="1375443" cy="15579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B770CE-D39B-6B44-BECC-4AA3F32E19B4}"/>
              </a:ext>
            </a:extLst>
          </p:cNvPr>
          <p:cNvGrpSpPr/>
          <p:nvPr/>
        </p:nvGrpSpPr>
        <p:grpSpPr>
          <a:xfrm>
            <a:off x="373721" y="762307"/>
            <a:ext cx="8325766" cy="5163843"/>
            <a:chOff x="373721" y="762307"/>
            <a:chExt cx="8325766" cy="51638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694302-A83C-9D43-A098-4AA23A927A8D}"/>
                </a:ext>
              </a:extLst>
            </p:cNvPr>
            <p:cNvGrpSpPr/>
            <p:nvPr/>
          </p:nvGrpSpPr>
          <p:grpSpPr>
            <a:xfrm>
              <a:off x="836189" y="769735"/>
              <a:ext cx="7863298" cy="4694750"/>
              <a:chOff x="836189" y="769735"/>
              <a:chExt cx="7863298" cy="469475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61EC7D9-F87D-B446-BDA7-0AF33338D0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189" y="5464485"/>
                <a:ext cx="7863298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986406C-12E9-A241-A694-61B814B74C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9122" y="769735"/>
                <a:ext cx="0" cy="469475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59777D-A574-B743-B657-5B706DF07345}"/>
                </a:ext>
              </a:extLst>
            </p:cNvPr>
            <p:cNvSpPr txBox="1"/>
            <p:nvPr/>
          </p:nvSpPr>
          <p:spPr>
            <a:xfrm>
              <a:off x="7595590" y="5464485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39685A-77EF-374E-BA47-EB7E81442C0A}"/>
                </a:ext>
              </a:extLst>
            </p:cNvPr>
            <p:cNvSpPr txBox="1"/>
            <p:nvPr/>
          </p:nvSpPr>
          <p:spPr>
            <a:xfrm>
              <a:off x="373721" y="762307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079236B-ED24-0F43-A16A-F0E17853E1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Scalar and vector 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3E5A0-2BE8-7949-A1EE-0552BDA07470}"/>
              </a:ext>
            </a:extLst>
          </p:cNvPr>
          <p:cNvSpPr txBox="1"/>
          <p:nvPr/>
        </p:nvSpPr>
        <p:spPr>
          <a:xfrm>
            <a:off x="2370436" y="6074939"/>
            <a:ext cx="440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Global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16830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31673059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23968802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18336846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540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683CB2-19DB-0F07-D6D7-B28FF6F53581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Angle of arrival detection (Lecture 2.5)</a:t>
            </a:r>
          </a:p>
        </p:txBody>
      </p:sp>
    </p:spTree>
    <p:extLst>
      <p:ext uri="{BB962C8B-B14F-4D97-AF65-F5344CB8AC3E}">
        <p14:creationId xmlns:p14="http://schemas.microsoft.com/office/powerpoint/2010/main" val="119945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4144</Words>
  <Application>Microsoft Macintosh PowerPoint</Application>
  <PresentationFormat>On-screen Show (4:3)</PresentationFormat>
  <Paragraphs>1312</Paragraphs>
  <Slides>136</Slides>
  <Notes>20</Notes>
  <HiddenSlides>7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6" baseType="lpstr">
      <vt:lpstr>Arial</vt:lpstr>
      <vt:lpstr>Calibri</vt:lpstr>
      <vt:lpstr>Calibri Light</vt:lpstr>
      <vt:lpstr>Cambria Math</vt:lpstr>
      <vt:lpstr>Helvetica Neue</vt:lpstr>
      <vt:lpstr>Lucida Bright</vt:lpstr>
      <vt:lpstr>Times New Roman</vt:lpstr>
      <vt:lpstr>Office Theme</vt:lpstr>
      <vt:lpstr>1_Office Theme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 Motion Leaks through Smartwatch Sensors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60</cp:revision>
  <dcterms:created xsi:type="dcterms:W3CDTF">2022-11-01T03:21:06Z</dcterms:created>
  <dcterms:modified xsi:type="dcterms:W3CDTF">2022-11-01T16:25:53Z</dcterms:modified>
</cp:coreProperties>
</file>