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5" r:id="rId4"/>
    <p:sldId id="266" r:id="rId5"/>
    <p:sldId id="267" r:id="rId6"/>
    <p:sldId id="268" r:id="rId7"/>
    <p:sldId id="259" r:id="rId8"/>
    <p:sldId id="261" r:id="rId9"/>
    <p:sldId id="260" r:id="rId10"/>
    <p:sldId id="272" r:id="rId11"/>
    <p:sldId id="262" r:id="rId12"/>
    <p:sldId id="263" r:id="rId13"/>
    <p:sldId id="273" r:id="rId14"/>
    <p:sldId id="278" r:id="rId15"/>
    <p:sldId id="274" r:id="rId16"/>
    <p:sldId id="269" r:id="rId17"/>
    <p:sldId id="275" r:id="rId18"/>
    <p:sldId id="276" r:id="rId19"/>
    <p:sldId id="277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92EE-46F0-4EF8-B150-F39DE232981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837B-FC2B-48F5-A533-9291A6EB2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55EF-72DD-4943-8BA6-7D491FA43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55EF-72DD-4943-8BA6-7D491FA43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C799-A397-ED7A-13C7-F710EA7F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F5039-1809-A81A-47D7-6CFC1727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4ED4-62D4-77BA-36DD-C2AD94C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36DD-4BB9-59B3-167B-8528A6DA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C728-8E43-5BCC-B441-4EF95C09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A5F9-9518-0B7A-E06F-3BDC6B20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B450C-B1DE-6BFE-4468-260A17608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E0FF-2CFC-A290-009A-918FBAC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BB198-4236-DD67-47A0-5A0C6DD8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B8885-E1F8-BECD-7BB4-9358FB43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1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719B4-99D6-A575-3E30-5E4905090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AD25F-1739-AEC4-64E2-96559CEA5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91815-80AE-0EA9-C6DF-9EE5B75E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4BCB1-E6D2-A111-A889-8960912A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B47D-D7CC-AB18-CCFF-8B65D50A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9693-CC93-BFAD-C8DA-4DA3B6EF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AC6F-DFF4-2636-3CC6-1B17E3ADB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AB08-89B8-4EA5-22BF-AF8F0F62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DAE4-D040-2872-95BD-D31B870E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03619-15A0-0A94-9A33-CEE56DA9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CFD1-A19B-6AE9-CF96-2E6CB2A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47CF-497B-40E6-27B7-9DE6CA80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10EDD-F0D8-66A9-8F20-3F319331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17C1D-598E-1FEB-9610-BADE4421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A92B9-F6F7-0BAD-FD6F-60FA4224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FD81-6EEC-4B54-DAFA-EC8414E3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FC7A-0578-973E-13B6-E85D9E34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0FC88-7033-F257-2FDE-31F3DAF7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D039B-7745-09AF-D1C5-3EEB8853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DF51-521B-CF9C-F13B-A97912D6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43DFE-A139-D1C2-353C-CAD0BE7C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09F8-2D67-DFD3-CBF5-2F55E38F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1763D-83D3-CC7A-62FD-675EED27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F5E87-CC4E-BDAA-D12A-406D93BC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CD349-6971-606B-0493-5E266F35E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61007-3D06-D6DC-4500-802C5EBCE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A6927-C01C-BB56-789F-DCE03E7F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8ABC-37D1-62CF-C830-50E1C7AE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1E476-3B6B-6983-2FD3-3555C7DD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F1B5-60F4-D056-9204-2F0A87A7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CDEB7-11C2-8BEE-7B83-FC4DE53A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AC2C8-00BE-5439-43AD-65618E25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30824-456C-D313-18C1-6EA8CABA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9B13A-705C-A776-F718-F7ED2363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B4ED-FD09-AA45-840B-3CCA759E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7E2D-655C-CA95-E09A-7D58E030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BA9-BCC5-6C65-ABCC-A0EEA5EA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F412-A084-BE48-9D99-F3447BEF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FE590-387B-773E-EB74-F269E989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19C33-0794-6FF1-C5F1-B41731E6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D0180-91C8-C914-8F74-7474E86A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785B9-D8C8-7CB7-EEA1-77DA8F5E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B6FB-A615-2FF8-F42C-DCD25D72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C69CB-22F7-B862-37B6-4BC9E0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C3411-65D7-C979-2D14-581C40214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8C89-4996-CDB0-EC71-A1DF434E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5A3F6-BFD8-5360-AA03-B598925E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20D6B-782D-95B4-A760-FB8538CF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032AE-6F39-4911-C0A2-D83364E9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1764-04D0-57BE-771B-098079CFE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1C5D-7F58-255E-E81D-57FA18EB8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4D9D-307D-4156-8CA6-5DE68BE5BF1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48A41-270D-2B29-6C59-A5114C7C7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D7533-B8FD-8B51-8189-898D5908E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DD0B-885A-4B33-A77A-DC12DEDC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9CD9-1F3D-8140-37BA-74FA6E49C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Contact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D249-0F6A-9A44-9779-0653E59FC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CMSC828X Student Presentation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Praveen Kumar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11/29/22</a:t>
            </a:r>
          </a:p>
        </p:txBody>
      </p:sp>
    </p:spTree>
    <p:extLst>
      <p:ext uri="{BB962C8B-B14F-4D97-AF65-F5344CB8AC3E}">
        <p14:creationId xmlns:p14="http://schemas.microsoft.com/office/powerpoint/2010/main" val="63780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the Entire Dynamic Mapping [2]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DC5CB168-6A36-8ECC-B235-2162518A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FDC4B-505A-109C-8105-E2864ADD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58" y="1690688"/>
            <a:ext cx="5224774" cy="250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42410-563F-8306-CB93-81CC06BA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78" y="2473909"/>
            <a:ext cx="3787468" cy="388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3A65D-34C8-0F0C-36F6-B3F36B6443FD}"/>
              </a:ext>
            </a:extLst>
          </p:cNvPr>
          <p:cNvSpPr txBox="1"/>
          <p:nvPr/>
        </p:nvSpPr>
        <p:spPr>
          <a:xfrm>
            <a:off x="6194732" y="1979407"/>
            <a:ext cx="399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Contact Model Mapping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089A6-86B8-533A-1280-282D55711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301" y="3746172"/>
            <a:ext cx="1488127" cy="295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36C721-63D9-EDC9-AB7F-74F69EDAC88C}"/>
              </a:ext>
            </a:extLst>
          </p:cNvPr>
          <p:cNvSpPr txBox="1"/>
          <p:nvPr/>
        </p:nvSpPr>
        <p:spPr>
          <a:xfrm>
            <a:off x="6297378" y="4356150"/>
            <a:ext cx="399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DC66C-38A2-0E2E-7B53-675D0E49D2C7}"/>
              </a:ext>
            </a:extLst>
          </p:cNvPr>
          <p:cNvSpPr txBox="1"/>
          <p:nvPr/>
        </p:nvSpPr>
        <p:spPr>
          <a:xfrm>
            <a:off x="6194732" y="3273501"/>
            <a:ext cx="156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D99FE-1F4D-6DC6-FDE0-E09C01985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836" y="4729658"/>
            <a:ext cx="3462460" cy="5415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BEA3DA-7B4F-8849-AEF9-6510617E6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880" y="3765802"/>
            <a:ext cx="1351320" cy="2564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4ECDBA-5850-10C0-622D-E968CC8EB09C}"/>
              </a:ext>
            </a:extLst>
          </p:cNvPr>
          <p:cNvSpPr txBox="1"/>
          <p:nvPr/>
        </p:nvSpPr>
        <p:spPr>
          <a:xfrm>
            <a:off x="8520402" y="3294839"/>
            <a:ext cx="231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28583-0B77-66D5-DD02-398BC3360CBD}"/>
              </a:ext>
            </a:extLst>
          </p:cNvPr>
          <p:cNvSpPr txBox="1"/>
          <p:nvPr/>
        </p:nvSpPr>
        <p:spPr>
          <a:xfrm>
            <a:off x="1959666" y="4186942"/>
            <a:ext cx="324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 Planar sliding/pushing; Energy ellipse</a:t>
            </a:r>
          </a:p>
        </p:txBody>
      </p:sp>
    </p:spTree>
    <p:extLst>
      <p:ext uri="{BB962C8B-B14F-4D97-AF65-F5344CB8AC3E}">
        <p14:creationId xmlns:p14="http://schemas.microsoft.com/office/powerpoint/2010/main" val="173628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Contact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1" y="1706091"/>
            <a:ext cx="5998029" cy="4284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model forms the prior or provides the fundamental structure to be learnt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bridges the gap between reality and observed models – simply an error estimator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physics simulation-based learning [2][5][7]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Gradient-based optimization algorithms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51E2BB-9016-71EB-3670-F4E3B951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7076"/>
            <a:ext cx="3555830" cy="400263"/>
          </a:xfrm>
          <a:prstGeom prst="rect">
            <a:avLst/>
          </a:prstGeom>
        </p:spPr>
      </p:pic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C5C9993E-6BC0-6FB6-F2FE-9897E7D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B7C2B-2070-5985-56DD-AAAC89FBC456}"/>
              </a:ext>
            </a:extLst>
          </p:cNvPr>
          <p:cNvSpPr txBox="1"/>
          <p:nvPr/>
        </p:nvSpPr>
        <p:spPr>
          <a:xfrm>
            <a:off x="912560" y="2443727"/>
            <a:ext cx="37900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contact dynamics</a:t>
            </a:r>
          </a:p>
          <a:p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 contact dynamics model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between reality and model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 model parameters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model parameters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Augmented Rigid Body Contact Model [7]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BC0D33-95FC-11FF-CCD6-7FF219E9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9C88D-3580-ECD8-D4AA-CC9642CF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410" y="1690688"/>
            <a:ext cx="3027562" cy="395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FFFC2-BE3F-7D81-F6D5-A189540F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31" y="2334235"/>
            <a:ext cx="3780860" cy="21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Learning for Rigid Body Dynamics [5]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269D9-15B8-7888-35BA-F493E3CA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755" y="2428750"/>
            <a:ext cx="8360490" cy="2441634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BC0D33-95FC-11FF-CCD6-7FF219E9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9F723-0841-95E1-DBC7-9A5267CCE21A}"/>
              </a:ext>
            </a:extLst>
          </p:cNvPr>
          <p:cNvSpPr txBox="1"/>
          <p:nvPr/>
        </p:nvSpPr>
        <p:spPr>
          <a:xfrm>
            <a:off x="3047223" y="4788265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 Schematic of analytical structured modeling. Data-driven models can approximate the output error of the analytical model (ARM) and/or reduce latent errors inside the analytical model (ALM)</a:t>
            </a:r>
          </a:p>
        </p:txBody>
      </p:sp>
    </p:spTree>
    <p:extLst>
      <p:ext uri="{BB962C8B-B14F-4D97-AF65-F5344CB8AC3E}">
        <p14:creationId xmlns:p14="http://schemas.microsoft.com/office/powerpoint/2010/main" val="27012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Learning for Rigid Body Dynamics [5]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BC0D33-95FC-11FF-CCD6-7FF219E9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A2686-4EB6-5EC6-C2B1-626C3D7C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124" y="1841320"/>
            <a:ext cx="5947751" cy="37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Rigid Body Contact Models with Physics Simulator for Planar Sliding [3]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BC0D33-95FC-11FF-CCD6-7FF219E9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52F20-AB0C-97FD-E187-5A331674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68" y="2045850"/>
            <a:ext cx="6957663" cy="276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1278C-86D0-E4C4-91BF-58E49169F52D}"/>
              </a:ext>
            </a:extLst>
          </p:cNvPr>
          <p:cNvSpPr txBox="1"/>
          <p:nvPr/>
        </p:nvSpPr>
        <p:spPr>
          <a:xfrm>
            <a:off x="3047222" y="4812150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 (a) physics-based analytical models; (b) data-driven models; (c) simulator-augmented residual models; (d) recurrent simulator-augmented residual models.</a:t>
            </a:r>
          </a:p>
        </p:txBody>
      </p:sp>
    </p:spTree>
    <p:extLst>
      <p:ext uri="{BB962C8B-B14F-4D97-AF65-F5344CB8AC3E}">
        <p14:creationId xmlns:p14="http://schemas.microsoft.com/office/powerpoint/2010/main" val="12221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Rigid-body Forward Dynamics with Gaussian Process Force Priors[8]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BC0D33-95FC-11FF-CCD6-7FF219E9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07549-B284-BAB8-8667-D8B08040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36" y="2310246"/>
            <a:ext cx="8596528" cy="2649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1B3E4-29F9-7F4D-51F8-17D6F3DA1132}"/>
              </a:ext>
            </a:extLst>
          </p:cNvPr>
          <p:cNvSpPr txBox="1"/>
          <p:nvPr/>
        </p:nvSpPr>
        <p:spPr>
          <a:xfrm>
            <a:off x="3160745" y="5013512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6 Robot arm’s forward dynamics model (analytical model) is augmented by a Gaussian Process approximating unknown forces</a:t>
            </a:r>
          </a:p>
        </p:txBody>
      </p:sp>
    </p:spTree>
    <p:extLst>
      <p:ext uri="{BB962C8B-B14F-4D97-AF65-F5344CB8AC3E}">
        <p14:creationId xmlns:p14="http://schemas.microsoft.com/office/powerpoint/2010/main" val="15589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CD4-5F0F-E407-DC70-3B6A479B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6ECD-4329-7C9E-404B-8775C8BF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926" y="1814867"/>
            <a:ext cx="942414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Gilardi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Gianni, and Inna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Sharf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"Literature survey of contact dynamics modelling." </a:t>
            </a:r>
            <a:r>
              <a:rPr lang="en-US" sz="2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Mechanism and machine theory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37.10 (2002): 1213-1239.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Fazeli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 al. "Learning data-efficient rigid-body contact models: Case study of planar impact." </a:t>
            </a:r>
            <a:r>
              <a:rPr lang="en-US" sz="2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Robot Learning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PMLR, 2017.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Ajay, Anurag, et al. "Combining physical simulators and object-based networks for control." 2019 International Conference on Robotics and Automation (ICRA). IEEE, 2019.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E3DCB563-547E-6EA6-3E95-16B0FE01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8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CD4-5F0F-E407-DC70-3B6A479B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6ECD-4329-7C9E-404B-8775C8BF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6" y="1825625"/>
            <a:ext cx="919778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Liu, Qian,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Jianxun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Liang,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Ma. "A physics-based and data-driven hybrid modeling method for accurately simulating complex contact phenomenon." Multibody System Dynamics 50.1 (2020): 97-117.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[5] Geist, A. René, and Sebastian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Trimpe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"Structured learning of rigid‐body dynamics: A survey and unified view from a robotics perspective."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GAMM‐</a:t>
            </a:r>
            <a:r>
              <a:rPr lang="en-US" sz="20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Mitteilungen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44.2 (2021): e202100009.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00989FD-63AA-4B97-3516-FC40A13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8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CD4-5F0F-E407-DC70-3B6A479B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6ECD-4329-7C9E-404B-8775C8BF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816" y="1771837"/>
            <a:ext cx="9266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Ota, Kei, et al. "Data-efficient learning for complex and real-time physical problem solving using augmented simulation." IEEE Robotics and Automation Letters 6.2 (2021): 4241-4248.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Jiang,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Yifeng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Jiazheng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and C. Karen Liu. "Data-augmented contact model for rigid body simulation." Learning for Dynamics and Control Conference. PMLR, 2022. 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2CB9BD2B-5DB7-E2C0-8AAA-8C721E7B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2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77A1-479D-0CC5-CDBC-5DE9E9F4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4" name="Picture 6" descr="A Brief History of Robots in Manufacturing">
            <a:extLst>
              <a:ext uri="{FF2B5EF4-FFF2-40B4-BE49-F238E27FC236}">
                <a16:creationId xmlns:a16="http://schemas.microsoft.com/office/drawing/2014/main" id="{FF38E94E-391F-31E5-3248-A6F900E2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49" y="1602035"/>
            <a:ext cx="3265974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Robots are Upgrading the Supply Chain Industry">
            <a:extLst>
              <a:ext uri="{FF2B5EF4-FFF2-40B4-BE49-F238E27FC236}">
                <a16:creationId xmlns:a16="http://schemas.microsoft.com/office/drawing/2014/main" id="{319BA5C5-0705-BDDD-9233-D689FC7F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16" y="3671627"/>
            <a:ext cx="3221628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mazon's robot arms break ground in safety and technology - Amazon Science">
            <a:extLst>
              <a:ext uri="{FF2B5EF4-FFF2-40B4-BE49-F238E27FC236}">
                <a16:creationId xmlns:a16="http://schemas.microsoft.com/office/drawing/2014/main" id="{8318569D-FA9E-6ABD-E5D4-964AE0F9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8049" y="3671627"/>
            <a:ext cx="3265974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od manufacture 4.0 – automation and robotics at the service of food  manufacturing">
            <a:extLst>
              <a:ext uri="{FF2B5EF4-FFF2-40B4-BE49-F238E27FC236}">
                <a16:creationId xmlns:a16="http://schemas.microsoft.com/office/drawing/2014/main" id="{002F537E-2335-B7DB-3B1E-03A71575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71" y="1602035"/>
            <a:ext cx="3265973" cy="1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7964C2-D2DC-379E-DECC-D698611B8B98}"/>
              </a:ext>
            </a:extLst>
          </p:cNvPr>
          <p:cNvSpPr txBox="1">
            <a:spLocks/>
          </p:cNvSpPr>
          <p:nvPr/>
        </p:nvSpPr>
        <p:spPr>
          <a:xfrm>
            <a:off x="838200" y="3150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Contact-Rich Manipulation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9A189F-6B22-DE62-B6BC-5B20C45A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C838F-86B9-781C-D47C-77C74AD87D87}"/>
              </a:ext>
            </a:extLst>
          </p:cNvPr>
          <p:cNvSpPr txBox="1"/>
          <p:nvPr/>
        </p:nvSpPr>
        <p:spPr>
          <a:xfrm flipH="1">
            <a:off x="1560855" y="6046469"/>
            <a:ext cx="90702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https://www.newfoodmagazine.com/article/111886/food-manufacture-4-0-automation-and-robotics-at-the-service-of-food-manufacturing/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https://www.amazon.science/latest-news/amazon-robotics-see-robin-robot-arms-in-action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https://blog.robotiq.com/a-brief-history-of-robots-in-manufacturing 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https://www.honeywell.com/us/en/news/2022/04/how-robots-are-upgrading-the-supply-chain-industry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CD4-5F0F-E407-DC70-3B6A479B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6ECD-4329-7C9E-404B-8775C8BF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816" y="1771837"/>
            <a:ext cx="9266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[8] Rath, Lucas, Andreas René Geist, and Sebastian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Trimpe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"Using Physics Knowledge for Learning Rigid-body Forward Dynamics with Gaussian Process Force Priors."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Robot Learning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PMLR, 2022.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[9] Kim,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Byungchan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 al. "Learning robot stiffness for contact tasks using the natural actor-critic."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2008 IEEE International Conference on Robotics and Automation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IEEE, 2008.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3D0FE1E4-A62B-B6DC-4BF4-2039E0EB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1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4156-1D80-1E2E-316C-C7ED97A7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63CB6584-624C-5343-12B0-914652B2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110" y="3429000"/>
            <a:ext cx="1517780" cy="15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are Unique &amp;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373" y="1974914"/>
            <a:ext cx="8657253" cy="39406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Contacts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Necessary collisions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and non-linear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Discontinuity in system state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Varies with material properties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066FFA0-835F-2D90-D84A-3608AE8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Contact Dynamics Formulation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066FFA0-835F-2D90-D84A-3608AE8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EFF38-C674-8428-63DB-18B51484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07" y="1524755"/>
            <a:ext cx="3454237" cy="2122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AFCE5-9FF5-F543-0734-97E98CDE578A}"/>
              </a:ext>
            </a:extLst>
          </p:cNvPr>
          <p:cNvSpPr txBox="1"/>
          <p:nvPr/>
        </p:nvSpPr>
        <p:spPr>
          <a:xfrm>
            <a:off x="5012452" y="2012911"/>
            <a:ext cx="5981342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contact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deformation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energy dissipation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explicit parameterization of surface &amp; material properties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Numerically stiff differential-algebraic equations – analytical solutions in complex scenarios intractable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DBC63-5402-887B-5592-888F2C8320C3}"/>
              </a:ext>
            </a:extLst>
          </p:cNvPr>
          <p:cNvSpPr txBox="1"/>
          <p:nvPr/>
        </p:nvSpPr>
        <p:spPr>
          <a:xfrm>
            <a:off x="1198208" y="3647237"/>
            <a:ext cx="3261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 matrix in joint space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coordinates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Non-impact forces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contact forces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Slipping contact constraints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Slipping constraint Jacobian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Sticking contact constraints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Sticking constraint Jacobian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Slipping friction force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Sticking friction force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BA57D-157F-2C27-1B49-DE644B657D47}"/>
              </a:ext>
            </a:extLst>
          </p:cNvPr>
          <p:cNvSpPr txBox="1"/>
          <p:nvPr/>
        </p:nvSpPr>
        <p:spPr>
          <a:xfrm>
            <a:off x="1198206" y="3647237"/>
            <a:ext cx="3261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 matrix in joint space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coordinates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Non-impact forces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contact forces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Slipping contact constraints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Slipping constraint Jacobian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Sticking contact constraints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Sticking constraint Jacobian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Slipping friction force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Sticking friction force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4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Penalty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675" y="1416506"/>
            <a:ext cx="4798658" cy="4538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or deformable body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material properties, topology etc.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fast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to multiple contacts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tuning of parameters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contact stiffness and damping will cause instabilities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Interpenetration can be violated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066FFA0-835F-2D90-D84A-3608AE8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56E4E-8699-7008-FA9E-4FBBACB8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32" y="1884143"/>
            <a:ext cx="2891293" cy="180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0CE87-039B-D484-BB4B-7ECF63B1F23B}"/>
              </a:ext>
            </a:extLst>
          </p:cNvPr>
          <p:cNvSpPr txBox="1"/>
          <p:nvPr/>
        </p:nvSpPr>
        <p:spPr>
          <a:xfrm>
            <a:off x="955220" y="3761713"/>
            <a:ext cx="324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Contact between two bodies represented by spring-damper 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F3B41-9D80-D601-66AB-98F54C73A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62" y="2181097"/>
            <a:ext cx="1464167" cy="265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77B32D-8516-1F4C-CF99-9DCB41F1F7BC}"/>
              </a:ext>
            </a:extLst>
          </p:cNvPr>
          <p:cNvSpPr txBox="1"/>
          <p:nvPr/>
        </p:nvSpPr>
        <p:spPr>
          <a:xfrm>
            <a:off x="4081505" y="2545839"/>
            <a:ext cx="21988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force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measure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velocity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Contact stiffness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damping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Complementarity Formulation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066FFA0-835F-2D90-D84A-3608AE8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281AB-E46F-16A0-F942-C05CC95A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3" y="1974914"/>
            <a:ext cx="3993858" cy="2018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7C6D8-BE2F-DF2F-D88B-BE0B3FE0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09" y="1974914"/>
            <a:ext cx="3344067" cy="2242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18AAE-97F3-E5DC-31C4-D4DA551DDEE7}"/>
              </a:ext>
            </a:extLst>
          </p:cNvPr>
          <p:cNvSpPr txBox="1"/>
          <p:nvPr/>
        </p:nvSpPr>
        <p:spPr>
          <a:xfrm>
            <a:off x="1864282" y="4005056"/>
            <a:ext cx="2991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Non-penetration Jacobian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Jacobian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velocity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 velocity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Maximum slipping velocity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Tangential friction impulse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Normal friction impulse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BF010-FDCE-E2C6-5426-72339EDD3417}"/>
              </a:ext>
            </a:extLst>
          </p:cNvPr>
          <p:cNvSpPr txBox="1"/>
          <p:nvPr/>
        </p:nvSpPr>
        <p:spPr>
          <a:xfrm>
            <a:off x="6609571" y="4365617"/>
            <a:ext cx="324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Approximated friction cone</a:t>
            </a:r>
          </a:p>
        </p:txBody>
      </p:sp>
    </p:spTree>
    <p:extLst>
      <p:ext uri="{BB962C8B-B14F-4D97-AF65-F5344CB8AC3E}">
        <p14:creationId xmlns:p14="http://schemas.microsoft.com/office/powerpoint/2010/main" val="23495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 Contact Models – 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934" y="1944469"/>
            <a:ext cx="6176866" cy="42510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Governed by first-principles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Force-Acceleration relationship, Energy conservation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and latent factors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temperature, lubrication, surface topography [4]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Generalizable &amp; Interpretable [5]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available knowledge and choice of model parameters [5]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DB867-7447-4C0B-0E75-CB3FB838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1082"/>
            <a:ext cx="3242803" cy="472053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94B7944-7073-7F9D-DEF7-FD9AD369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7E7-2E71-9BE2-97EF-5F1AC166BA7E}"/>
              </a:ext>
            </a:extLst>
          </p:cNvPr>
          <p:cNvSpPr txBox="1"/>
          <p:nvPr/>
        </p:nvSpPr>
        <p:spPr>
          <a:xfrm>
            <a:off x="987205" y="2736502"/>
            <a:ext cx="37900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contact dynamics</a:t>
            </a:r>
          </a:p>
          <a:p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 contact dynamics model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between reality and model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Physics-based model parameters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Contact Models – 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373" y="2243855"/>
            <a:ext cx="8657253" cy="39406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parameter estimation [2] – Recursive least squares estimation [4][9]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model, stiffness matrix, contact Jacobian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learn the entire dynamic mapping [2][5]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Forward, inverse or transition dynamics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explicit constraint specification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only the latent space of contact dynamics [5]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DC5CB168-6A36-8ECC-B235-2162518A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C8E7F-19BF-454E-FD04-8C88F2C3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58" y="1690688"/>
            <a:ext cx="3016484" cy="4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71B-9E0E-399E-14C8-085CF83D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Contact Models – 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634D-E31C-B39F-7AEA-DE230E9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373" y="2034013"/>
            <a:ext cx="8657253" cy="3117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(Neural Nets) and Non-Parametric models (Gaussian Process) [4]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Governed by noisy input-output measurements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generalizable &amp; interpretable [5]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experimental setup cost &amp; availability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BBC87C0-7BE1-ACF6-9053-B16ACC75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0411"/>
            <a:ext cx="2743200" cy="365125"/>
          </a:xfrm>
        </p:spPr>
        <p:txBody>
          <a:bodyPr/>
          <a:lstStyle/>
          <a:p>
            <a:fld id="{EAE4F4B0-7668-41C8-9548-8857475CE72F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1084</Words>
  <Application>Microsoft Office PowerPoint</Application>
  <PresentationFormat>Widescreen</PresentationFormat>
  <Paragraphs>152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Hybrid Contact Modeling</vt:lpstr>
      <vt:lpstr> </vt:lpstr>
      <vt:lpstr>Contacts are Unique &amp; Challenging</vt:lpstr>
      <vt:lpstr>Continuous Contact Dynamics Formulation</vt:lpstr>
      <vt:lpstr>Penalty Approaches</vt:lpstr>
      <vt:lpstr>Linear Complementarity Formulation</vt:lpstr>
      <vt:lpstr>Physics-based Contact Models – Quick Review</vt:lpstr>
      <vt:lpstr>Data-Driven Contact Models – Quick Review</vt:lpstr>
      <vt:lpstr>Data-Driven Contact Models – Quick Review</vt:lpstr>
      <vt:lpstr>Learning the Entire Dynamic Mapping [2]</vt:lpstr>
      <vt:lpstr>Hybrid Contact Models</vt:lpstr>
      <vt:lpstr>Data Augmented Rigid Body Contact Model [7]</vt:lpstr>
      <vt:lpstr>Structured Learning for Rigid Body Dynamics [5]</vt:lpstr>
      <vt:lpstr>Structured Learning for Rigid Body Dynamics [5]</vt:lpstr>
      <vt:lpstr>Learning Rigid Body Contact Models with Physics Simulator for Planar Sliding [3]</vt:lpstr>
      <vt:lpstr>Learning Rigid-body Forward Dynamics with Gaussian Process Force Priors[8]</vt:lpstr>
      <vt:lpstr>Reference</vt:lpstr>
      <vt:lpstr>Reference</vt:lpstr>
      <vt:lpstr>Reference</vt:lpstr>
      <vt:lpstr>Reference</vt:lpstr>
      <vt:lpstr>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Contact Modeling</dc:title>
  <dc:creator>Praveen Kumar Menaka Sekar</dc:creator>
  <cp:lastModifiedBy>Praveen Kumar Menaka Sekar</cp:lastModifiedBy>
  <cp:revision>2</cp:revision>
  <dcterms:created xsi:type="dcterms:W3CDTF">2022-11-28T01:09:12Z</dcterms:created>
  <dcterms:modified xsi:type="dcterms:W3CDTF">2022-11-28T18:44:04Z</dcterms:modified>
</cp:coreProperties>
</file>