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65" r:id="rId5"/>
    <p:sldId id="259" r:id="rId6"/>
    <p:sldId id="260" r:id="rId7"/>
    <p:sldId id="269" r:id="rId8"/>
    <p:sldId id="268" r:id="rId9"/>
    <p:sldId id="258" r:id="rId10"/>
    <p:sldId id="262" r:id="rId11"/>
    <p:sldId id="264" r:id="rId12"/>
    <p:sldId id="266" r:id="rId13"/>
    <p:sldId id="267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4E7984-AF9E-43F9-8DB3-90A599E7F68A}">
          <p14:sldIdLst>
            <p14:sldId id="256"/>
            <p14:sldId id="257"/>
            <p14:sldId id="270"/>
            <p14:sldId id="265"/>
            <p14:sldId id="259"/>
            <p14:sldId id="260"/>
            <p14:sldId id="269"/>
            <p14:sldId id="268"/>
            <p14:sldId id="258"/>
            <p14:sldId id="262"/>
            <p14:sldId id="264"/>
            <p14:sldId id="266"/>
            <p14:sldId id="267"/>
            <p14:sldId id="271"/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7403" autoAdjust="0"/>
  </p:normalViewPr>
  <p:slideViewPr>
    <p:cSldViewPr snapToGrid="0">
      <p:cViewPr varScale="1">
        <p:scale>
          <a:sx n="91" d="100"/>
          <a:sy n="91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0B0D-7577-4C7C-9FFA-796B9A0768D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43DDA-B537-4B64-9677-C92E478F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mbbm.2021.10501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mbbm.2021.10501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mbbm.2021.1050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this material is based on the Abaqus user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2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>
                <a:effectLst/>
              </a:rPr>
              <a:t>[1]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K. Kr. Dwivedi, P. Lakhani, S. Kumar, and N. Kumar, “A </a:t>
            </a:r>
            <a:r>
              <a:rPr lang="en-US" dirty="0" err="1">
                <a:effectLst/>
              </a:rPr>
              <a:t>hyperelastic</a:t>
            </a:r>
            <a:r>
              <a:rPr lang="en-US" dirty="0">
                <a:effectLst/>
              </a:rPr>
              <a:t> model to capture the mechanical </a:t>
            </a:r>
            <a:r>
              <a:rPr lang="en-US" dirty="0" err="1">
                <a:effectLst/>
              </a:rPr>
              <a:t>behaviour</a:t>
            </a:r>
            <a:r>
              <a:rPr lang="en-US" dirty="0">
                <a:effectLst/>
              </a:rPr>
              <a:t> and histological aspects of the soft tissues,” </a:t>
            </a:r>
            <a:r>
              <a:rPr lang="en-US" i="1" dirty="0">
                <a:effectLst/>
              </a:rPr>
              <a:t>Journal of the Mechanical Behavior of Biomedical Materials</a:t>
            </a:r>
            <a:r>
              <a:rPr lang="en-US" dirty="0">
                <a:effectLst/>
              </a:rPr>
              <a:t>, vol. 126, p. 105013, Feb. 2022, </a:t>
            </a:r>
            <a:r>
              <a:rPr lang="en-US" dirty="0" err="1">
                <a:effectLst/>
              </a:rPr>
              <a:t>doi</a:t>
            </a:r>
            <a:r>
              <a:rPr lang="en-US" dirty="0">
                <a:effectLst/>
              </a:rPr>
              <a:t>: </a:t>
            </a:r>
            <a:r>
              <a:rPr lang="en-US" dirty="0">
                <a:effectLst/>
                <a:hlinkClick r:id="rId3"/>
              </a:rPr>
              <a:t>10.1016/j.jmbbm.2021.105013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https://www.simscale.com/blog/how-to-choose-hyperelastic-material/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from https://commons.wikimedia.org/w/index.php?curid=5668647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Images:</a:t>
            </a:r>
          </a:p>
          <a:p>
            <a:r>
              <a:rPr lang="en-US" dirty="0"/>
              <a:t>https://commons.wikimedia.org/wiki/File:Checkerboard_scale.svg</a:t>
            </a:r>
          </a:p>
          <a:p>
            <a:r>
              <a:rPr lang="en-US" dirty="0"/>
              <a:t>https://commons.wikimedia.org/wiki/File:Checkerboard_rotate.svg</a:t>
            </a:r>
          </a:p>
          <a:p>
            <a:r>
              <a:rPr lang="en-US" dirty="0"/>
              <a:t>https://commons.wikimedia.org/wiki/File:Checkerboard_shear.svg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Fraldi</a:t>
            </a:r>
            <a:r>
              <a:rPr lang="en-US" dirty="0">
                <a:effectLst/>
              </a:rPr>
              <a:t>, Massimiliano &amp; Palumbo, Stefania &amp; </a:t>
            </a:r>
            <a:r>
              <a:rPr lang="en-US" dirty="0" err="1">
                <a:effectLst/>
              </a:rPr>
              <a:t>Carotenuto</a:t>
            </a:r>
            <a:r>
              <a:rPr lang="en-US" dirty="0">
                <a:effectLst/>
              </a:rPr>
              <a:t>, Angelo &amp; </a:t>
            </a:r>
            <a:r>
              <a:rPr lang="en-US" dirty="0" err="1">
                <a:effectLst/>
              </a:rPr>
              <a:t>Cutolo</a:t>
            </a:r>
            <a:r>
              <a:rPr lang="en-US" dirty="0">
                <a:effectLst/>
              </a:rPr>
              <a:t>, Arsenio &amp; </a:t>
            </a:r>
            <a:r>
              <a:rPr lang="en-US" dirty="0" err="1">
                <a:effectLst/>
              </a:rPr>
              <a:t>Deseri</a:t>
            </a:r>
            <a:r>
              <a:rPr lang="en-US" dirty="0">
                <a:effectLst/>
              </a:rPr>
              <a:t>, Luca &amp; Pugno, Nicola. (2018). Buckling Soft Tensegrities: Fickle Elasticity and Configurational Switching in Living Cells. Journal of the Mechanics and Physics of Solids. 124. 10.1016/j.jmps.2018.10.017.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https://commons.wikimedia.org/wiki/File:CompNeoHook.svg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3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>
                <a:effectLst/>
              </a:rPr>
              <a:t>[1]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K. Kr. Dwivedi, P. Lakhani, S. Kumar, and N. Kumar, “A </a:t>
            </a:r>
            <a:r>
              <a:rPr lang="en-US" dirty="0" err="1">
                <a:effectLst/>
              </a:rPr>
              <a:t>hyperelastic</a:t>
            </a:r>
            <a:r>
              <a:rPr lang="en-US" dirty="0">
                <a:effectLst/>
              </a:rPr>
              <a:t> model to capture the mechanical </a:t>
            </a:r>
            <a:r>
              <a:rPr lang="en-US" dirty="0" err="1">
                <a:effectLst/>
              </a:rPr>
              <a:t>behaviour</a:t>
            </a:r>
            <a:r>
              <a:rPr lang="en-US" dirty="0">
                <a:effectLst/>
              </a:rPr>
              <a:t> and histological aspects of the soft tissues,” </a:t>
            </a:r>
            <a:r>
              <a:rPr lang="en-US" i="1" dirty="0">
                <a:effectLst/>
              </a:rPr>
              <a:t>Journal of the Mechanical Behavior of Biomedical Materials</a:t>
            </a:r>
            <a:r>
              <a:rPr lang="en-US" dirty="0">
                <a:effectLst/>
              </a:rPr>
              <a:t>, vol. 126, p. 105013, Feb. 2022, </a:t>
            </a:r>
            <a:r>
              <a:rPr lang="en-US" dirty="0" err="1">
                <a:effectLst/>
              </a:rPr>
              <a:t>doi</a:t>
            </a:r>
            <a:r>
              <a:rPr lang="en-US" dirty="0">
                <a:effectLst/>
              </a:rPr>
              <a:t>: </a:t>
            </a:r>
            <a:r>
              <a:rPr lang="en-US" dirty="0">
                <a:effectLst/>
                <a:hlinkClick r:id="rId3"/>
              </a:rPr>
              <a:t>10.1016/j.jmbbm.2021.105013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>
                <a:effectLst/>
              </a:rPr>
              <a:t>[1]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K. Kr. Dwivedi, P. Lakhani, S. Kumar, and N. Kumar, “A </a:t>
            </a:r>
            <a:r>
              <a:rPr lang="en-US" dirty="0" err="1">
                <a:effectLst/>
              </a:rPr>
              <a:t>hyperelastic</a:t>
            </a:r>
            <a:r>
              <a:rPr lang="en-US" dirty="0">
                <a:effectLst/>
              </a:rPr>
              <a:t> model to capture the mechanical </a:t>
            </a:r>
            <a:r>
              <a:rPr lang="en-US" dirty="0" err="1">
                <a:effectLst/>
              </a:rPr>
              <a:t>behaviour</a:t>
            </a:r>
            <a:r>
              <a:rPr lang="en-US" dirty="0">
                <a:effectLst/>
              </a:rPr>
              <a:t> and histological aspects of the soft tissues,” </a:t>
            </a:r>
            <a:r>
              <a:rPr lang="en-US" i="1" dirty="0">
                <a:effectLst/>
              </a:rPr>
              <a:t>Journal of the Mechanical Behavior of Biomedical Materials</a:t>
            </a:r>
            <a:r>
              <a:rPr lang="en-US" dirty="0">
                <a:effectLst/>
              </a:rPr>
              <a:t>, vol. 126, p. 105013, Feb. 2022, </a:t>
            </a:r>
            <a:r>
              <a:rPr lang="en-US" dirty="0" err="1">
                <a:effectLst/>
              </a:rPr>
              <a:t>doi</a:t>
            </a:r>
            <a:r>
              <a:rPr lang="en-US" dirty="0">
                <a:effectLst/>
              </a:rPr>
              <a:t>: </a:t>
            </a:r>
            <a:r>
              <a:rPr lang="en-US" dirty="0">
                <a:effectLst/>
                <a:hlinkClick r:id="rId3"/>
              </a:rPr>
              <a:t>10.1016/j.jmbbm.2021.105013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43DDA-B537-4B64-9677-C92E478F8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2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61D8-6A45-A0B9-3BA5-8F2CCE8E8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1388C-B729-9605-885C-8E88B8287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AC7C-6B09-42BF-D837-A92D2708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2D616-33D2-F820-9D94-DAF26C36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10D58-EF16-0E55-9970-1B4DDE5D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983A-ED59-7543-FC52-B720265B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2C2E1-F93D-0E64-C5C4-8ADC67311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1B9D-3CC1-24B2-52B7-2FF7DA4A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0C839-3A5A-166F-88E4-3A664B86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08A24-0697-959B-6748-99E2D6F4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0BB33-F144-85DB-EFED-341B6AF34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3D1EC-A6F8-B774-D007-84A7FAF42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8338-CEAB-9B48-E9A3-50E41F98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7C1B-66D9-0B59-99D9-C9C065FF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08F0-8687-21AA-5D1C-6ACB2069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849-85F6-3824-1328-05A10BFD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5B0B-F937-6163-6A7D-3C0A4002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01F3-405B-63AA-B8A0-64316D0A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D2508-B116-6AED-F019-BAB302A8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64EE-DD1E-F0F3-EE70-5C1BD19B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628E-421A-6E40-9AB7-90A640F1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DFFE-05C6-5541-F833-2394E3BB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B256-8AA8-6050-9A97-1F30A091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A6610-5F23-7F45-5C38-FC776E99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F5D37-F35F-FF7C-E006-C4806059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5FA4-7DAB-E9EC-BBB1-6798D420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58CD-32D2-C17F-6422-123D2BCE6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EDF59-BA44-964A-CD32-7B7F311F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F2DBB-18FE-BBCA-1531-816251C2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6C3E9-6579-8484-349E-7DFDF1B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17051-0D26-861F-C71C-2C87B565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B032-45FA-12FC-4FA4-CD4E6879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8C38C-2BA5-0503-E6B5-1975FE97A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58263-19E5-3C56-E089-51EF6E1F2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7F21D-233E-1331-26B8-4E5E411DB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4A8DB-43C1-01C0-C7A8-42052CBBE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5E80F-27DB-19CE-52FB-4E3D21BD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7155B-7D23-5979-AE13-EEF16C78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C0149-2098-1D51-4C9E-141F1D3B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B92-D431-50AC-451A-090CDF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DAA28-121D-C12E-DD6B-0964DF99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C42F2-F0E3-DD2B-B3E1-8871DA03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1B243-0FDC-0FE3-D94F-B195ACA3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5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F6BA0-94AB-19F4-A253-8D4A95E3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8154B-32F3-DBBD-17E6-DD60BDB7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B399A-ADF4-32C3-D965-8B494A89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0EE8-7D9B-AA09-AFE3-DEFA4422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D3C2-0A0E-5922-134D-C8E5F424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F0497-0CFA-11FC-33D2-748E0247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018C8-5670-E610-6276-0247F954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43EDB-65E6-AF87-21BE-D071620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05ED-B0F8-E5C3-1464-253887AC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C120-E123-135C-9540-E7741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73A34-3A91-708D-1536-5BCBA1E7F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3DB58-5CD4-112B-2A15-66E6911BF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F82D1-AD85-AF30-BDBB-7A55660D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274FB-879F-ECF1-6CC7-41B5B163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9355-48B6-ABDF-CE5E-155CAAA5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0E31-6815-E561-1415-B14A7116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A01C2-5FB7-FB86-8E73-CE57214F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DBE4-6608-20CD-33E6-5F1E3498A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4BEB-78E0-4436-BCBB-97FFC5D630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D0BEE-3CC7-5FD8-157B-8CA2AF226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D5FF4-DAE2-8673-5BB9-6E48F8D6C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820B-472B-4CCE-B436-D146115D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C2B0-A282-E863-1EA5-FC86E0DA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err="1"/>
              <a:t>Hyperelastic</a:t>
            </a:r>
            <a:r>
              <a:rPr lang="en-US" dirty="0"/>
              <a:t>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BFECD-0CD3-1CEA-B0B8-DD1CE6687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Hoffman</a:t>
            </a:r>
          </a:p>
        </p:txBody>
      </p:sp>
    </p:spTree>
    <p:extLst>
      <p:ext uri="{BB962C8B-B14F-4D97-AF65-F5344CB8AC3E}">
        <p14:creationId xmlns:p14="http://schemas.microsoft.com/office/powerpoint/2010/main" val="356544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D950-DFC8-AB4B-57DF-13668FB5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Neo-Hookean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10DDA9-8C20-69AB-F1A8-D076DA7A1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2747" cy="4351338"/>
              </a:xfrm>
            </p:spPr>
            <p:txBody>
              <a:bodyPr/>
              <a:lstStyle/>
              <a:p>
                <a:r>
                  <a:rPr lang="en-US" dirty="0"/>
                  <a:t>Strain Energy Function: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Initial values of shear modulus and the first </a:t>
                </a:r>
                <a:r>
                  <a:rPr lang="en-US" dirty="0" err="1"/>
                  <a:t>Lamé</a:t>
                </a:r>
                <a:r>
                  <a:rPr lang="en-US" dirty="0"/>
                  <a:t> parameter</a:t>
                </a:r>
              </a:p>
              <a:p>
                <a:pPr lvl="1"/>
                <a:r>
                  <a:rPr lang="en-US" dirty="0"/>
                  <a:t>Note that these relations should not necessarily be used – it may be desirable to fit the model to other regions of the curve.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10DDA9-8C20-69AB-F1A8-D076DA7A1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2747" cy="4351338"/>
              </a:xfrm>
              <a:blipFill>
                <a:blip r:embed="rId3"/>
                <a:stretch>
                  <a:fillRect l="-187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1D35D95-2824-449B-2616-E3BAC3FE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7" y="1690688"/>
            <a:ext cx="4476458" cy="44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CA70-1115-61D0-1FDA-6C4CF37E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Mooney-Rivlin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EEBB8-C703-3509-8020-378161066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03541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eqArr>
                      <m:eqArr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&amp;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−2/3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&amp;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−4/3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eqArr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U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For Initial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κ</m:t>
                    </m:r>
                    <m:r>
                      <a:rPr lang="en-US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μ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0, this is the same as the Neo-Hookean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EEBB8-C703-3509-8020-378161066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035412" cy="4351338"/>
              </a:xfrm>
              <a:blipFill>
                <a:blip r:embed="rId3"/>
                <a:stretch>
                  <a:fillRect l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598B144-73A7-2423-02A1-C6E4EE97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45" y="1825625"/>
            <a:ext cx="4378595" cy="3293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D30023-4864-E50D-4D4F-F364A37A904B}"/>
                  </a:ext>
                </a:extLst>
              </p:cNvPr>
              <p:cNvSpPr txBox="1"/>
              <p:nvPr/>
            </p:nvSpPr>
            <p:spPr>
              <a:xfrm>
                <a:off x="7164713" y="5253865"/>
                <a:ext cx="49140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Mooney-Rivlin model fitted to data from tested pig skin. 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=.87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=−.93</m:t>
                    </m:r>
                  </m:oMath>
                </a14:m>
                <a:r>
                  <a:rPr lang="en-US" dirty="0"/>
                  <a:t> From Dwivedi et al.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D30023-4864-E50D-4D4F-F364A37A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713" y="5253865"/>
                <a:ext cx="4914027" cy="923330"/>
              </a:xfrm>
              <a:prstGeom prst="rect">
                <a:avLst/>
              </a:prstGeom>
              <a:blipFill>
                <a:blip r:embed="rId5"/>
                <a:stretch>
                  <a:fillRect l="-99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82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0C51-5FFC-6A05-66A2-F7119814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or Generalized Rivlin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B903B-2E10-728A-60F8-2FC7D150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 </m:t>
                        </m:r>
                      </m:e>
                    </m:nary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 </m:t>
                        </m:r>
                      </m:e>
                    </m:nary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Same as Mooney – Rivlin if m and n =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Rarely used: Mooney – Rivlin model can typically capture enough complexity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B903B-2E10-728A-60F8-2FC7D150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9249-D236-3310-E63D-790C5D82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Ogden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1B05-0251-E065-434F-B552A8F16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4907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 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b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b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b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Equivalent to Neo-Hookean when N=1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2</a:t>
                </a:r>
              </a:p>
              <a:p>
                <a:r>
                  <a:rPr lang="en-US" sz="2400" dirty="0"/>
                  <a:t>Equivalent to Mooney-Rivlin when N=2,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=-2</a:t>
                </a:r>
              </a:p>
              <a:p>
                <a:r>
                  <a:rPr lang="en-US" sz="2400" dirty="0"/>
                  <a:t>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order example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=3.49,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=21.48</m:t>
                    </m:r>
                  </m:oMath>
                </a14:m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1B05-0251-E065-434F-B552A8F16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49079" cy="4351338"/>
              </a:xfrm>
              <a:blipFill>
                <a:blip r:embed="rId3"/>
                <a:stretch>
                  <a:fillRect l="-1325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DB5B53E-735A-670B-EFE7-2C2B637AA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390" y="380136"/>
            <a:ext cx="3949903" cy="2756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3AB08-8B24-C809-F0F9-04123710D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390" y="3181302"/>
            <a:ext cx="3949903" cy="3042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5A771-FB4E-BE68-0F0D-AFE57F8E790A}"/>
              </a:ext>
            </a:extLst>
          </p:cNvPr>
          <p:cNvSpPr txBox="1"/>
          <p:nvPr/>
        </p:nvSpPr>
        <p:spPr>
          <a:xfrm>
            <a:off x="7971334" y="6223983"/>
            <a:ext cx="366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Ogden model fitted to data from pig skin, From Dwivedi et al.</a:t>
            </a:r>
          </a:p>
        </p:txBody>
      </p:sp>
    </p:spTree>
    <p:extLst>
      <p:ext uri="{BB962C8B-B14F-4D97-AF65-F5344CB8AC3E}">
        <p14:creationId xmlns:p14="http://schemas.microsoft.com/office/powerpoint/2010/main" val="349988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9CB6-55EF-1E80-D98B-2A37DE4B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Yeoh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55B89F-ABAD-AEB6-ED7E-C943BDF8C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0675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 </m:t>
                        </m:r>
                      </m:e>
                    </m:nary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= Initial shear modulus</a:t>
                </a:r>
              </a:p>
              <a:p>
                <a:r>
                  <a:rPr lang="en-US" sz="2400" dirty="0"/>
                  <a:t>This model was initially created for modeling rubber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55B89F-ABAD-AEB6-ED7E-C943BDF8C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06759" cy="4351338"/>
              </a:xfrm>
              <a:blipFill>
                <a:blip r:embed="rId3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8F1419-4365-1618-CC82-67C0FE33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833" y="988080"/>
            <a:ext cx="4629612" cy="3304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FD2F0-7690-6605-D0D0-72D2FCA3B6D3}"/>
                  </a:ext>
                </a:extLst>
              </p:cNvPr>
              <p:cNvSpPr txBox="1"/>
              <p:nvPr/>
            </p:nvSpPr>
            <p:spPr>
              <a:xfrm>
                <a:off x="6955309" y="4427731"/>
                <a:ext cx="49140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Mooney-Rivlin model fitted to data from tested pig skin. 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8.42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.35</m:t>
                    </m:r>
                  </m:oMath>
                </a14:m>
                <a:r>
                  <a:rPr lang="en-US" dirty="0"/>
                  <a:t> From Dwivedi et al.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FD2F0-7690-6605-D0D0-72D2FCA3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09" y="4427731"/>
                <a:ext cx="4914027" cy="923330"/>
              </a:xfrm>
              <a:prstGeom prst="rect">
                <a:avLst/>
              </a:prstGeom>
              <a:blipFill>
                <a:blip r:embed="rId5"/>
                <a:stretch>
                  <a:fillRect l="-111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26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C732-5DA4-64FF-04B1-3AA10985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Using the energy density function in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5A548-93F5-30DE-EA2D-1880E121F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294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effectLst/>
                    <a:latin typeface="Cambria Math" panose="02040503050406030204" pitchFamily="18" charset="0"/>
                  </a:rPr>
                  <a:t>Formulate a minimization problem from the potential energy of the system</a:t>
                </a:r>
              </a:p>
              <a:p>
                <a:r>
                  <a:rPr lang="en-US" dirty="0">
                    <a:effectLst/>
                    <a:latin typeface="Cambria Math" panose="02040503050406030204" pitchFamily="18" charset="0"/>
                  </a:rPr>
                  <a:t>Example: needle deflection model</a:t>
                </a:r>
              </a:p>
              <a:p>
                <a:r>
                  <a:rPr lang="en-US" dirty="0">
                    <a:effectLst/>
                  </a:rPr>
                  <a:t>Minimize the energy equation: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/>
                  <a:t> is energy from the bending of the needle,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is energy from the compression of the tissue, </a:t>
                </a:r>
                <a:r>
                  <a:rPr lang="en-US" i="1" dirty="0"/>
                  <a:t>W</a:t>
                </a:r>
                <a:r>
                  <a:rPr lang="en-US" dirty="0"/>
                  <a:t> is the work done by the needle cutting the tissue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5A548-93F5-30DE-EA2D-1880E121F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2945" cy="4351338"/>
              </a:xfrm>
              <a:blipFill>
                <a:blip r:embed="rId2"/>
                <a:stretch>
                  <a:fillRect l="-1895" t="-3361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DD148E-1299-94FB-A8FE-859B39F5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64" y="2582656"/>
            <a:ext cx="5532456" cy="24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12AA-43E9-ECD1-E5BA-0052F2FA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Model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878A-B117-E76E-8BF7-85930D08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Saint </a:t>
            </a:r>
            <a:r>
              <a:rPr lang="en-US" dirty="0" err="1"/>
              <a:t>Venant</a:t>
            </a:r>
            <a:r>
              <a:rPr lang="en-US" dirty="0"/>
              <a:t> – </a:t>
            </a:r>
            <a:r>
              <a:rPr lang="en-US" dirty="0" err="1"/>
              <a:t>Kirchoff</a:t>
            </a:r>
            <a:r>
              <a:rPr lang="en-US" dirty="0"/>
              <a:t> model is simple, computationally cheap, but not as accurate</a:t>
            </a:r>
          </a:p>
          <a:p>
            <a:pPr lvl="1"/>
            <a:r>
              <a:rPr lang="en-US" dirty="0"/>
              <a:t>Less work to fit</a:t>
            </a:r>
          </a:p>
          <a:p>
            <a:r>
              <a:rPr lang="en-US" dirty="0"/>
              <a:t>The Generalized Rivlin Model is generally more complex than necessary</a:t>
            </a:r>
          </a:p>
          <a:p>
            <a:r>
              <a:rPr lang="en-US" dirty="0"/>
              <a:t>Other models must be fitted to data. For modeling rubber different strain ranges are best fitted by different models:</a:t>
            </a:r>
          </a:p>
          <a:p>
            <a:pPr lvl="1"/>
            <a:r>
              <a:rPr lang="en-US" sz="2800" dirty="0"/>
              <a:t>Up to 100%: Neo-Hookean (simplest model)</a:t>
            </a:r>
          </a:p>
          <a:p>
            <a:pPr lvl="1"/>
            <a:r>
              <a:rPr lang="en-US" sz="2800" dirty="0"/>
              <a:t>150-200%: Mooney-Rivlin (not as simple)</a:t>
            </a:r>
          </a:p>
          <a:p>
            <a:pPr lvl="1"/>
            <a:r>
              <a:rPr lang="en-US" sz="2800" dirty="0"/>
              <a:t>0-Failure: Ogden (most complex)</a:t>
            </a:r>
          </a:p>
          <a:p>
            <a:pPr lvl="1"/>
            <a:r>
              <a:rPr lang="en-US" sz="2800" dirty="0"/>
              <a:t>specific range: Yeoh</a:t>
            </a:r>
          </a:p>
        </p:txBody>
      </p:sp>
    </p:spTree>
    <p:extLst>
      <p:ext uri="{BB962C8B-B14F-4D97-AF65-F5344CB8AC3E}">
        <p14:creationId xmlns:p14="http://schemas.microsoft.com/office/powerpoint/2010/main" val="334205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AAE3-36CB-0C87-4CC3-A18294AF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Elastic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388BA5-46EB-07FE-CB11-ABE0900B2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649570" cy="4792889"/>
              </a:xfrm>
            </p:spPr>
            <p:txBody>
              <a:bodyPr>
                <a:normAutofit/>
              </a:bodyPr>
              <a:lstStyle/>
              <a:p>
                <a:pPr rtl="0" fontAlgn="base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Elastic materials follow Hooke’s law:</a:t>
                </a:r>
              </a:p>
              <a:p>
                <a:pPr lvl="1"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𝑘𝑥</m:t>
                    </m:r>
                  </m:oMath>
                </a14:m>
                <a:endParaRPr lang="en-US" sz="4000" dirty="0"/>
              </a:p>
              <a:p>
                <a:pPr rtl="0" fontAlgn="base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This relation is often expressed as:</a:t>
                </a:r>
              </a:p>
              <a:p>
                <a:pPr lvl="1"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tensile stress, is Force / Area</a:t>
                </a:r>
              </a:p>
              <a:p>
                <a:pPr lvl="1" fontAlgn="base">
                  <a:spcBef>
                    <a:spcPts val="0"/>
                  </a:spcBef>
                </a:pPr>
                <a:r>
                  <a:rPr lang="en-US" dirty="0"/>
                  <a:t>E is the Young’s Modulus, or modulus of elasticity of a material</a:t>
                </a:r>
              </a:p>
              <a:p>
                <a:pPr lvl="1"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τ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l-GR" dirty="0"/>
                      <m:t>γ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τ</m:t>
                    </m:r>
                  </m:oMath>
                </a14:m>
                <a:r>
                  <a:rPr lang="en-US" dirty="0"/>
                  <a:t> is shear stress, calculated similarly to tensile stress</a:t>
                </a:r>
              </a:p>
              <a:p>
                <a:pPr lvl="1" fontAlgn="base">
                  <a:spcBef>
                    <a:spcPts val="0"/>
                  </a:spcBef>
                </a:pPr>
                <a:r>
                  <a:rPr lang="en-US" dirty="0"/>
                  <a:t>G is Shear modulus, equivalent to elastic modulus for shear</a:t>
                </a:r>
              </a:p>
              <a:p>
                <a:pPr lvl="1"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:r>
                  <a:rPr lang="el-GR" dirty="0"/>
                  <a:t>γ </a:t>
                </a:r>
                <a:r>
                  <a:rPr lang="en-US" dirty="0"/>
                  <a:t>is strain or engineering strain, </a:t>
                </a:r>
                <a:r>
                  <a:rPr lang="el-GR" dirty="0"/>
                  <a:t>Δ</a:t>
                </a:r>
                <a:r>
                  <a:rPr lang="en-US" dirty="0"/>
                  <a:t>L/L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388BA5-46EB-07FE-CB11-ABE0900B2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649570" cy="4792889"/>
              </a:xfrm>
              <a:blipFill>
                <a:blip r:embed="rId4"/>
                <a:stretch>
                  <a:fillRect l="-1138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263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B0F8-9E83-C1AC-CCA4-20C9005F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9DEA6-CA70-0918-1B24-1FDB2CF9A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𝑦𝑥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𝑧𝑥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𝑧𝑦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fontAlgn="base">
                  <a:spcBef>
                    <a:spcPts val="0"/>
                  </a:spcBef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</a:t>
                </a:r>
                <a:r>
                  <a:rPr lang="el-GR" dirty="0"/>
                  <a:t>γ</a:t>
                </a:r>
                <a:r>
                  <a:rPr lang="en-US" dirty="0"/>
                  <a:t>/2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not on diagonal.</a:t>
                </a:r>
              </a:p>
              <a:p>
                <a:pPr lvl="1" fontAlgn="base">
                  <a:spcBef>
                    <a:spcPts val="0"/>
                  </a:spcBef>
                </a:pPr>
                <a:r>
                  <a:rPr lang="en-US" dirty="0"/>
                  <a:t>Important for converting </a:t>
                </a:r>
                <a:r>
                  <a:rPr lang="el-GR" dirty="0"/>
                  <a:t>γ</a:t>
                </a:r>
                <a:r>
                  <a:rPr lang="en-US" dirty="0"/>
                  <a:t> (engineering strain) to strain tensor.</a:t>
                </a:r>
              </a:p>
              <a:p>
                <a:pPr fontAlgn="base">
                  <a:spcBef>
                    <a:spcPts val="0"/>
                  </a:spcBef>
                </a:pPr>
                <a:r>
                  <a:rPr lang="en-US" dirty="0"/>
                  <a:t>Stretch ratio: </a:t>
                </a:r>
                <a:r>
                  <a:rPr lang="el-GR" dirty="0"/>
                  <a:t>λ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+ 1.</a:t>
                </a:r>
              </a:p>
              <a:p>
                <a:pPr fontAlgn="base">
                  <a:spcBef>
                    <a:spcPts val="0"/>
                  </a:spcBef>
                </a:pPr>
                <a:r>
                  <a:rPr lang="en-US" dirty="0"/>
                  <a:t>Also called infinitesimal strain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9DEA6-CA70-0918-1B24-1FDB2CF9A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48B28E-49F1-78E8-F7AB-99C995AC4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26" y="3875932"/>
            <a:ext cx="3178946" cy="26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7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33ED-B372-5DF0-F14D-E9647FDC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Lamé</a:t>
            </a:r>
            <a:r>
              <a:rPr lang="en-US" dirty="0"/>
              <a:t>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A0884-ADDE-0884-73DB-460C35E66B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 deformation can also be expressed: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(second Lamé parameter) is the shear modulus</a:t>
                </a:r>
              </a:p>
              <a:p>
                <a:pPr lvl="2"/>
                <a:r>
                  <a:rPr lang="en-US" dirty="0"/>
                  <a:t>Shear modulus is often expressed as 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(first Lamé parameter) </a:t>
                </a:r>
                <a:r>
                  <a:rPr lang="en-US"/>
                  <a:t>is related </a:t>
                </a:r>
                <a:r>
                  <a:rPr lang="en-US" dirty="0"/>
                  <a:t>to G and 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A0884-ADDE-0884-73DB-460C35E66B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21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09FA-A145-49E3-017E-39BA390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8F739-71A8-F765-6F06-F3A9AAA33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position vector: X</a:t>
                </a:r>
              </a:p>
              <a:p>
                <a:r>
                  <a:rPr lang="en-US" dirty="0"/>
                  <a:t>Final position vector: x</a:t>
                </a:r>
              </a:p>
              <a:p>
                <a:r>
                  <a:rPr lang="en-US" dirty="0"/>
                  <a:t>Displacement vector: u = X – x</a:t>
                </a:r>
              </a:p>
              <a:p>
                <a:r>
                  <a:rPr lang="en-US" dirty="0"/>
                  <a:t>Deformation Gradient: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a Jacobian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8F739-71A8-F765-6F06-F3A9AAA33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5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D9B2-D22A-0B65-8FDE-C2C0055C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Gradient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A2BF-0613-DC1C-9420-D5E4685ACD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372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Deformation Gradients are Affine Transformations</a:t>
                </a:r>
              </a:p>
              <a:p>
                <a:r>
                  <a:rPr lang="en-US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Stretch: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</m:t>
                            </m:r>
                            <m:r>
                              <a:rPr lang="en-US" sz="28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⁡(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⁡(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⁡(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⁡(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Shear: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&amp;&amp;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A2BF-0613-DC1C-9420-D5E4685ACD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372600" cy="4351338"/>
              </a:xfrm>
              <a:blipFill>
                <a:blip r:embed="rId3"/>
                <a:stretch>
                  <a:fillRect l="-104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70BFA0-8D40-C636-30B8-CADC4BAB3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79" y="1945505"/>
            <a:ext cx="2483427" cy="1655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08EFE-1DE9-3039-CFE4-ADC94E4A1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4" y="3416699"/>
            <a:ext cx="1798420" cy="1798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E6F59-2BE5-0588-D898-97AD1AD3E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99" y="4848280"/>
            <a:ext cx="1911927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2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66DB-827B-ABE1-F150-F0226D5F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Greene Strain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BA907-F0E8-547C-D56B-8A11E2BD7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260243" cy="48226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𝐄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𝐈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Here F is the deformation gradient and I is the identity matrix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Greene strain tensor takes the following form: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𝐄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𝑥𝑧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𝑦𝑦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𝑦𝑧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𝑥𝑧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𝑦𝑧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    &amp;&amp;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𝑧𝑧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BA907-F0E8-547C-D56B-8A11E2BD7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260243" cy="4822682"/>
              </a:xfrm>
              <a:blipFill>
                <a:blip r:embed="rId3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78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7A4C-476A-1709-E27D-7922DC0C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Saint </a:t>
            </a:r>
            <a:r>
              <a:rPr lang="en-US" dirty="0" err="1"/>
              <a:t>Venant</a:t>
            </a:r>
            <a:r>
              <a:rPr lang="en-US" dirty="0"/>
              <a:t> – </a:t>
            </a:r>
            <a:r>
              <a:rPr lang="en-US" dirty="0" err="1"/>
              <a:t>Kirchoff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0DF50-9140-127D-90BE-F94E220C29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9779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are the initial values of first and second </a:t>
                </a:r>
                <a:r>
                  <a:rPr lang="en-US" sz="2400" dirty="0" err="1"/>
                  <a:t>Lamé</a:t>
                </a:r>
                <a:r>
                  <a:rPr lang="en-US" sz="2400" dirty="0"/>
                  <a:t> parameter and </a:t>
                </a:r>
                <a:r>
                  <a:rPr lang="en-US" sz="2400" b="1" dirty="0"/>
                  <a:t>E </a:t>
                </a:r>
                <a:r>
                  <a:rPr lang="en-US" sz="2400" dirty="0"/>
                  <a:t>is the Greene strain tensor</a:t>
                </a:r>
              </a:p>
              <a:p>
                <a:r>
                  <a:rPr lang="en-US" sz="2400" dirty="0"/>
                  <a:t>In the example at right,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is engineering strain (linear elastic model),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is Greene strain.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0DF50-9140-127D-90BE-F94E220C2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97794" cy="4351338"/>
              </a:xfrm>
              <a:blipFill>
                <a:blip r:embed="rId3"/>
                <a:stretch>
                  <a:fillRect l="-1378" r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44E9CA-B65D-EE6F-9FC4-576ECC2CDDF7}"/>
              </a:ext>
            </a:extLst>
          </p:cNvPr>
          <p:cNvSpPr txBox="1"/>
          <p:nvPr/>
        </p:nvSpPr>
        <p:spPr>
          <a:xfrm>
            <a:off x="8697269" y="4982000"/>
            <a:ext cx="1779939" cy="28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from </a:t>
            </a:r>
            <a:r>
              <a:rPr lang="en-US" sz="1200" dirty="0" err="1">
                <a:effectLst/>
              </a:rPr>
              <a:t>Fraldi</a:t>
            </a:r>
            <a:r>
              <a:rPr lang="en-US" sz="1200" dirty="0">
                <a:effectLst/>
              </a:rPr>
              <a:t> et al.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6DA34-61B4-E7B3-2B39-3949F081A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18" y="1889046"/>
            <a:ext cx="4603987" cy="30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A95E-977A-8979-9325-74D0D8AA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Change &amp; Strain Energy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8C7B33-2846-FD46-0733-F9D9DCE44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Total Volume Change</a:t>
                </a:r>
                <a:r>
                  <a:rPr lang="en-US" sz="1800" b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det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(This is a Jacobian determinate)</a:t>
                </a:r>
              </a:p>
              <a:p>
                <a:r>
                  <a:rPr lang="en-US" dirty="0"/>
                  <a:t>Strain Invariants:</a:t>
                </a:r>
              </a:p>
              <a:p>
                <a:pPr lvl="1"/>
                <a:r>
                  <a:rPr lang="en-US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Using principal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treach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ratios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l-GR" sz="2000" dirty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l-GR" sz="20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det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m:rPr>
                        <m:nor/>
                      </m:rPr>
                      <a:rPr lang="el-GR" sz="2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The strain Energy Density Function is d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efined as</a:t>
                </a: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Sometimes written as W()</a:t>
                </a:r>
              </a:p>
              <a:p>
                <a:endParaRPr lang="en-US" sz="24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8C7B33-2846-FD46-0733-F9D9DCE44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25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1257</Words>
  <Application>Microsoft Office PowerPoint</Application>
  <PresentationFormat>Widescreen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Modeling Hyperelastic Materials</vt:lpstr>
      <vt:lpstr>Review of Elastic Materials</vt:lpstr>
      <vt:lpstr>Strain Tensor</vt:lpstr>
      <vt:lpstr>Lamé Parameters</vt:lpstr>
      <vt:lpstr>Deformation Gradient</vt:lpstr>
      <vt:lpstr>Deformation Gradient Examples</vt:lpstr>
      <vt:lpstr>Greene Strain Tensor</vt:lpstr>
      <vt:lpstr>Saint Venant – Kirchoff Model</vt:lpstr>
      <vt:lpstr>Volume Change &amp; Strain Energy Density Function</vt:lpstr>
      <vt:lpstr>Neo-Hookean Model</vt:lpstr>
      <vt:lpstr>Mooney-Rivlin Model</vt:lpstr>
      <vt:lpstr>Polynomial or Generalized Rivlin Model</vt:lpstr>
      <vt:lpstr>Ogden Model</vt:lpstr>
      <vt:lpstr>Yeoh Model</vt:lpstr>
      <vt:lpstr>Example of Using the energy density function in a model</vt:lpstr>
      <vt:lpstr>What Model Should You Use?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Hyperelastic Materials</dc:title>
  <dc:creator>nathan hoffman</dc:creator>
  <cp:lastModifiedBy>nathan hoffman</cp:lastModifiedBy>
  <cp:revision>25</cp:revision>
  <dcterms:created xsi:type="dcterms:W3CDTF">2022-10-28T18:38:46Z</dcterms:created>
  <dcterms:modified xsi:type="dcterms:W3CDTF">2022-11-01T04:01:41Z</dcterms:modified>
</cp:coreProperties>
</file>