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4"/>
    <p:restoredTop sz="96413" autoAdjust="0"/>
  </p:normalViewPr>
  <p:slideViewPr>
    <p:cSldViewPr>
      <p:cViewPr varScale="1">
        <p:scale>
          <a:sx n="199" d="100"/>
          <a:sy n="199" d="100"/>
        </p:scale>
        <p:origin x="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CC5F-5356-4D75-B60F-526EC76F51FD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14D5-5F26-4A9B-BDF8-6D06AF4E2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CCD2-2556-4AD5-A010-FB178378DFF1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6C28-B002-400D-871E-BF33EA389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55B7-B35D-4F34-883C-77F66076322E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0145-F909-4BB3-9A79-9D94A120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E190-90BC-4D99-970A-21776EDBBDB5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9EEF-0883-4DCC-852F-E535A3F33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085B-A87E-4D2A-BBF9-DFBE0163B30E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F6E9-FC0A-4BE0-B049-3635435C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FB52-7641-42AD-9A6D-C22C7F2B2686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CEC9-CFA0-4B8E-AB29-2F824C4B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4D73-FFDF-46F2-AAC7-23ABCD87901E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0B25-D6F9-4FBA-8919-D43A7BC2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443C-8C0C-4AE7-95EB-F4ED96ED8C92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1D57-DD06-4FEE-B758-305DF3E51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4204-7E7E-4855-A7EF-F1A6458CA4B9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4ADF-2A17-4348-9AC3-BE299F84B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A975-A269-4DC9-BFF1-87A02C908A0A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7B57-DE70-4608-89E3-D9480CB7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D9EE-BFBF-4979-BDBC-AB3334A0A395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2ADF-6C08-4218-872E-26E5BE5C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A6953-4043-4CB5-893B-A5BBA86B3E31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98A78-74A3-4D02-9B39-B73CB1E08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r.com/companyinfo/research/pbm2001/pdf/notesg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Rigid Body Dynamics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Discretize body into particles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465637"/>
          </a:xfrm>
        </p:spPr>
        <p:txBody>
          <a:bodyPr/>
          <a:lstStyle/>
          <a:p>
            <a:pPr eaLnBrk="1" hangingPunct="1"/>
            <a:r>
              <a:rPr lang="en-US"/>
              <a:t>Particles 1 to N</a:t>
            </a:r>
          </a:p>
          <a:p>
            <a:pPr eaLnBrk="1" hangingPunct="1"/>
            <a:r>
              <a:rPr lang="en-US"/>
              <a:t>r</a:t>
            </a:r>
            <a:r>
              <a:rPr lang="en-US" baseline="-25000"/>
              <a:t>0i</a:t>
            </a:r>
            <a:r>
              <a:rPr lang="en-US"/>
              <a:t> = position of particle i in body space</a:t>
            </a:r>
          </a:p>
          <a:p>
            <a:pPr eaLnBrk="1" hangingPunct="1"/>
            <a:r>
              <a:rPr lang="en-US"/>
              <a:t>Position of particle i at time t:</a:t>
            </a:r>
          </a:p>
          <a:p>
            <a:pPr lvl="1" eaLnBrk="1" hangingPunct="1"/>
            <a:r>
              <a:rPr lang="en-US"/>
              <a:t>r</a:t>
            </a:r>
            <a:r>
              <a:rPr lang="en-US" baseline="-25000"/>
              <a:t>i</a:t>
            </a:r>
            <a:r>
              <a:rPr lang="en-US"/>
              <a:t>(t) = R(t)r</a:t>
            </a:r>
            <a:r>
              <a:rPr lang="en-US" baseline="-25000"/>
              <a:t>0i</a:t>
            </a:r>
            <a:r>
              <a:rPr lang="en-US"/>
              <a:t> + x(t)</a:t>
            </a:r>
          </a:p>
          <a:p>
            <a:pPr eaLnBrk="1" hangingPunct="1"/>
            <a:r>
              <a:rPr lang="en-US"/>
              <a:t>Velocity of particle i at time t: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</a:t>
            </a:r>
            <a:r>
              <a:rPr lang="en-US" baseline="-25000"/>
              <a:t>i</a:t>
            </a:r>
            <a:r>
              <a:rPr lang="en-US"/>
              <a:t> = mass of particle i</a:t>
            </a:r>
          </a:p>
          <a:p>
            <a:pPr eaLnBrk="1" hangingPunct="1"/>
            <a:r>
              <a:rPr lang="en-US"/>
              <a:t>Total mass M = </a:t>
            </a:r>
          </a:p>
          <a:p>
            <a:pPr eaLnBrk="1" hangingPunct="1"/>
            <a:r>
              <a:rPr lang="en-US"/>
              <a:t>COM in world space: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39130" t="59375" r="39999" b="30469"/>
          <a:stretch>
            <a:fillRect/>
          </a:stretch>
        </p:blipFill>
        <p:spPr bwMode="auto">
          <a:xfrm>
            <a:off x="2971800" y="5257800"/>
            <a:ext cx="129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 l="69376" t="54688" r="11250" b="31250"/>
          <a:stretch>
            <a:fillRect/>
          </a:stretch>
        </p:blipFill>
        <p:spPr bwMode="auto">
          <a:xfrm>
            <a:off x="3886200" y="57150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 l="3125" t="57813" r="1250" b="35938"/>
          <a:stretch>
            <a:fillRect/>
          </a:stretch>
        </p:blipFill>
        <p:spPr bwMode="auto">
          <a:xfrm>
            <a:off x="685800" y="4343400"/>
            <a:ext cx="7848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Force, torque &amp; momentum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389437"/>
          </a:xfrm>
        </p:spPr>
        <p:txBody>
          <a:bodyPr/>
          <a:lstStyle/>
          <a:p>
            <a:pPr eaLnBrk="1" hangingPunct="1"/>
            <a:r>
              <a:rPr lang="en-US"/>
              <a:t>Total external forces acting on particle i: F</a:t>
            </a:r>
            <a:r>
              <a:rPr lang="en-US" baseline="-25000"/>
              <a:t>i</a:t>
            </a:r>
            <a:r>
              <a:rPr lang="en-US"/>
              <a:t>(t)</a:t>
            </a:r>
          </a:p>
          <a:p>
            <a:pPr eaLnBrk="1" hangingPunct="1"/>
            <a:r>
              <a:rPr lang="en-US"/>
              <a:t>Sum of forces acting on all particles: F(t)</a:t>
            </a:r>
          </a:p>
          <a:p>
            <a:pPr eaLnBrk="1" hangingPunct="1"/>
            <a:r>
              <a:rPr lang="en-US"/>
              <a:t>Torque on particle i: </a:t>
            </a:r>
            <a:r>
              <a:rPr lang="el-GR"/>
              <a:t>τ</a:t>
            </a:r>
            <a:r>
              <a:rPr lang="en-US" baseline="-25000"/>
              <a:t>i</a:t>
            </a:r>
            <a:r>
              <a:rPr lang="en-US"/>
              <a:t>(t) = (r</a:t>
            </a:r>
            <a:r>
              <a:rPr lang="en-US" baseline="-25000"/>
              <a:t>i</a:t>
            </a:r>
            <a:r>
              <a:rPr lang="en-US"/>
              <a:t>(t) – x(t)) × F</a:t>
            </a:r>
            <a:r>
              <a:rPr lang="en-US" baseline="-25000"/>
              <a:t>i</a:t>
            </a:r>
            <a:r>
              <a:rPr lang="en-US"/>
              <a:t>(t)</a:t>
            </a:r>
          </a:p>
          <a:p>
            <a:pPr eaLnBrk="1" hangingPunct="1"/>
            <a:r>
              <a:rPr lang="en-US"/>
              <a:t>Linear velocity: v(t)</a:t>
            </a:r>
          </a:p>
          <a:p>
            <a:pPr eaLnBrk="1" hangingPunct="1"/>
            <a:r>
              <a:rPr lang="en-US"/>
              <a:t>Linear momentum: P(t) = Mv(t)</a:t>
            </a:r>
          </a:p>
          <a:p>
            <a:pPr eaLnBrk="1" hangingPunct="1"/>
            <a:r>
              <a:rPr lang="en-US"/>
              <a:t>Change in linear momentum:</a:t>
            </a:r>
          </a:p>
          <a:p>
            <a:pPr eaLnBrk="1" hangingPunct="1"/>
            <a:r>
              <a:rPr lang="en-US"/>
              <a:t>Angular momentum L(t)</a:t>
            </a:r>
          </a:p>
          <a:p>
            <a:pPr lvl="1" eaLnBrk="1" hangingPunct="1"/>
            <a:r>
              <a:rPr lang="en-US"/>
              <a:t>Define inertia tensor I(t)</a:t>
            </a:r>
          </a:p>
          <a:p>
            <a:pPr lvl="1" eaLnBrk="1" hangingPunct="1"/>
            <a:r>
              <a:rPr lang="en-US"/>
              <a:t>L(t) = I(t)</a:t>
            </a:r>
            <a:r>
              <a:rPr lang="el-GR"/>
              <a:t>ω</a:t>
            </a:r>
            <a:r>
              <a:rPr lang="en-US"/>
              <a:t>(t)</a:t>
            </a:r>
          </a:p>
          <a:p>
            <a:pPr lvl="1" eaLnBrk="1" hangingPunct="1"/>
            <a:r>
              <a:rPr lang="en-US"/>
              <a:t>Change in angular momentum: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38126" t="51563" r="31876" b="39063"/>
          <a:stretch>
            <a:fillRect/>
          </a:stretch>
        </p:blipFill>
        <p:spPr bwMode="auto">
          <a:xfrm>
            <a:off x="5105400" y="434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l="42500" t="54688" r="28751" b="35938"/>
          <a:stretch>
            <a:fillRect/>
          </a:stretch>
        </p:blipFill>
        <p:spPr bwMode="auto">
          <a:xfrm>
            <a:off x="5410200" y="6172200"/>
            <a:ext cx="1676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Complete rigid body model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/>
            <a:r>
              <a:rPr lang="en-US"/>
              <a:t>State vector: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39999" t="33594" r="22501" b="28125"/>
          <a:stretch>
            <a:fillRect/>
          </a:stretch>
        </p:blipFill>
        <p:spPr bwMode="auto">
          <a:xfrm>
            <a:off x="2971800" y="1981200"/>
            <a:ext cx="2819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 l="6250" t="25000" r="3751" b="39063"/>
          <a:stretch>
            <a:fillRect/>
          </a:stretch>
        </p:blipFill>
        <p:spPr bwMode="auto">
          <a:xfrm>
            <a:off x="1066800" y="4495800"/>
            <a:ext cx="6678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Quaternions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4-element unit vector describing rotation</a:t>
            </a:r>
          </a:p>
          <a:p>
            <a:pPr eaLnBrk="1" hangingPunct="1"/>
            <a:r>
              <a:rPr lang="en-US"/>
              <a:t>Avoid degeneracies in R</a:t>
            </a:r>
          </a:p>
          <a:p>
            <a:pPr eaLnBrk="1" hangingPunct="1"/>
            <a:r>
              <a:rPr lang="en-US"/>
              <a:t>s + v</a:t>
            </a:r>
            <a:r>
              <a:rPr lang="en-US" baseline="-25000"/>
              <a:t>x</a:t>
            </a:r>
            <a:r>
              <a:rPr lang="en-US" b="1"/>
              <a:t>i</a:t>
            </a:r>
            <a:r>
              <a:rPr lang="en-US"/>
              <a:t> + v</a:t>
            </a:r>
            <a:r>
              <a:rPr lang="en-US" baseline="-25000"/>
              <a:t>y</a:t>
            </a:r>
            <a:r>
              <a:rPr lang="en-US" b="1"/>
              <a:t>j</a:t>
            </a:r>
            <a:r>
              <a:rPr lang="en-US"/>
              <a:t> + v</a:t>
            </a:r>
            <a:r>
              <a:rPr lang="en-US" baseline="-25000"/>
              <a:t>z</a:t>
            </a:r>
            <a:r>
              <a:rPr lang="en-US" b="1"/>
              <a:t>k</a:t>
            </a:r>
            <a:r>
              <a:rPr lang="en-US"/>
              <a:t> = [s, v]</a:t>
            </a:r>
          </a:p>
          <a:p>
            <a:pPr eaLnBrk="1" hangingPunct="1"/>
            <a:r>
              <a:rPr lang="en-US"/>
              <a:t>[s</a:t>
            </a:r>
            <a:r>
              <a:rPr lang="en-US" baseline="-25000"/>
              <a:t>1</a:t>
            </a:r>
            <a:r>
              <a:rPr lang="en-US"/>
              <a:t>, v</a:t>
            </a:r>
            <a:r>
              <a:rPr lang="en-US" baseline="-25000"/>
              <a:t>1</a:t>
            </a:r>
            <a:r>
              <a:rPr lang="en-US"/>
              <a:t>][s</a:t>
            </a:r>
            <a:r>
              <a:rPr lang="en-US" baseline="-25000"/>
              <a:t>2</a:t>
            </a:r>
            <a:r>
              <a:rPr lang="en-US"/>
              <a:t>, v</a:t>
            </a:r>
            <a:r>
              <a:rPr lang="en-US" baseline="-25000"/>
              <a:t>2</a:t>
            </a:r>
            <a:r>
              <a:rPr lang="en-US"/>
              <a:t>] = [s</a:t>
            </a:r>
            <a:r>
              <a:rPr lang="en-US" baseline="-25000"/>
              <a:t>1</a:t>
            </a:r>
            <a:r>
              <a:rPr lang="en-US"/>
              <a:t>s</a:t>
            </a:r>
            <a:r>
              <a:rPr lang="en-US" baseline="-25000"/>
              <a:t>2</a:t>
            </a:r>
            <a:r>
              <a:rPr lang="en-US"/>
              <a:t> – v</a:t>
            </a:r>
            <a:r>
              <a:rPr lang="en-US" baseline="-25000"/>
              <a:t>1</a:t>
            </a:r>
            <a:r>
              <a:rPr lang="en-US"/>
              <a:t> • v</a:t>
            </a:r>
            <a:r>
              <a:rPr lang="en-US" baseline="-25000"/>
              <a:t>2</a:t>
            </a:r>
            <a:r>
              <a:rPr lang="en-US"/>
              <a:t>, s</a:t>
            </a:r>
            <a:r>
              <a:rPr lang="en-US" baseline="-25000"/>
              <a:t>1</a:t>
            </a:r>
            <a:r>
              <a:rPr lang="en-US"/>
              <a:t>v</a:t>
            </a:r>
            <a:r>
              <a:rPr lang="en-US" baseline="-25000"/>
              <a:t>2</a:t>
            </a:r>
            <a:r>
              <a:rPr lang="en-US"/>
              <a:t> + s</a:t>
            </a:r>
            <a:r>
              <a:rPr lang="en-US" baseline="-25000"/>
              <a:t>2</a:t>
            </a:r>
            <a:r>
              <a:rPr lang="en-US"/>
              <a:t>v</a:t>
            </a:r>
            <a:r>
              <a:rPr lang="en-US" baseline="-25000"/>
              <a:t>1</a:t>
            </a:r>
            <a:r>
              <a:rPr lang="en-US"/>
              <a:t> + v</a:t>
            </a:r>
            <a:r>
              <a:rPr lang="en-US" baseline="-25000"/>
              <a:t>1</a:t>
            </a:r>
            <a:r>
              <a:rPr lang="en-US"/>
              <a:t> × v</a:t>
            </a:r>
            <a:r>
              <a:rPr lang="en-US" baseline="-25000"/>
              <a:t>2</a:t>
            </a:r>
            <a:r>
              <a:rPr lang="en-US"/>
              <a:t>]</a:t>
            </a:r>
          </a:p>
          <a:p>
            <a:pPr lvl="1" eaLnBrk="1" hangingPunct="1"/>
            <a:r>
              <a:rPr lang="en-US"/>
              <a:t>Rotates by [s</a:t>
            </a:r>
            <a:r>
              <a:rPr lang="en-US" baseline="-25000"/>
              <a:t>2</a:t>
            </a:r>
            <a:r>
              <a:rPr lang="en-US"/>
              <a:t>, v</a:t>
            </a:r>
            <a:r>
              <a:rPr lang="en-US" baseline="-25000"/>
              <a:t>2</a:t>
            </a:r>
            <a:r>
              <a:rPr lang="en-US"/>
              <a:t>], then by [s</a:t>
            </a:r>
            <a:r>
              <a:rPr lang="en-US" baseline="-25000"/>
              <a:t>1</a:t>
            </a:r>
            <a:r>
              <a:rPr lang="en-US"/>
              <a:t>, v</a:t>
            </a:r>
            <a:r>
              <a:rPr lang="en-US" baseline="-25000"/>
              <a:t>1</a:t>
            </a:r>
            <a:r>
              <a:rPr lang="en-US"/>
              <a:t>]</a:t>
            </a:r>
          </a:p>
          <a:p>
            <a:pPr eaLnBrk="1" hangingPunct="1"/>
            <a:r>
              <a:rPr lang="en-US"/>
              <a:t>Rotation by </a:t>
            </a:r>
            <a:r>
              <a:rPr lang="el-GR"/>
              <a:t>θ</a:t>
            </a:r>
            <a:r>
              <a:rPr lang="en-US"/>
              <a:t> radians about unit axis u:</a:t>
            </a:r>
          </a:p>
          <a:p>
            <a:pPr lvl="1" eaLnBrk="1" hangingPunct="1"/>
            <a:r>
              <a:rPr lang="en-US"/>
              <a:t>[cos(</a:t>
            </a:r>
            <a:r>
              <a:rPr lang="el-GR"/>
              <a:t>θ</a:t>
            </a:r>
            <a:r>
              <a:rPr lang="en-US"/>
              <a:t>/2), sin(</a:t>
            </a:r>
            <a:r>
              <a:rPr lang="el-GR"/>
              <a:t>θ</a:t>
            </a:r>
            <a:r>
              <a:rPr lang="en-US"/>
              <a:t>/2) u]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23125" t="50468" r="34375" b="35938"/>
          <a:stretch>
            <a:fillRect/>
          </a:stretch>
        </p:blipFill>
        <p:spPr bwMode="auto">
          <a:xfrm>
            <a:off x="609600" y="5410200"/>
            <a:ext cx="3200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 l="20625" t="53125" r="28751" b="38281"/>
          <a:stretch>
            <a:fillRect/>
          </a:stretch>
        </p:blipFill>
        <p:spPr bwMode="auto">
          <a:xfrm>
            <a:off x="4267200" y="5562600"/>
            <a:ext cx="4038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Rigid collisions/contacts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eaLnBrk="1" hangingPunct="1"/>
            <a:r>
              <a:rPr lang="en-US"/>
              <a:t>No deformation – instantaneous forces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2 types:</a:t>
            </a:r>
          </a:p>
          <a:p>
            <a:pPr lvl="1" eaLnBrk="1" hangingPunct="1"/>
            <a:r>
              <a:rPr lang="en-US"/>
              <a:t>Colliding contact</a:t>
            </a:r>
          </a:p>
          <a:p>
            <a:pPr lvl="2" eaLnBrk="1" hangingPunct="1"/>
            <a:r>
              <a:rPr lang="en-US"/>
              <a:t>Immediate change in velocity</a:t>
            </a:r>
          </a:p>
          <a:p>
            <a:pPr lvl="2" eaLnBrk="1" hangingPunct="1"/>
            <a:r>
              <a:rPr lang="en-US"/>
              <a:t>Velocity no longer continuous</a:t>
            </a:r>
          </a:p>
          <a:p>
            <a:pPr lvl="1" eaLnBrk="1" hangingPunct="1"/>
            <a:r>
              <a:rPr lang="en-US"/>
              <a:t>Resting contact</a:t>
            </a:r>
          </a:p>
          <a:p>
            <a:pPr lvl="2" eaLnBrk="1" hangingPunct="1"/>
            <a:r>
              <a:rPr lang="en-US"/>
              <a:t>Zero velocities</a:t>
            </a:r>
          </a:p>
          <a:p>
            <a:pPr lvl="2" eaLnBrk="1" hangingPunct="1"/>
            <a:r>
              <a:rPr lang="en-US"/>
              <a:t>Prevent interpenetration with contact forces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Colliding contact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 eaLnBrk="1" hangingPunct="1"/>
            <a:r>
              <a:rPr lang="en-US"/>
              <a:t>Vertex/face, edge/edge (not collinear)</a:t>
            </a:r>
          </a:p>
          <a:p>
            <a:pPr eaLnBrk="1" hangingPunct="1"/>
            <a:r>
              <a:rPr lang="en-US"/>
              <a:t>Assume vertex on A colliding with face on B at point p</a:t>
            </a:r>
          </a:p>
          <a:p>
            <a:pPr eaLnBrk="1" hangingPunct="1"/>
            <a:r>
              <a:rPr lang="en-US"/>
              <a:t>Point on A at time t</a:t>
            </a:r>
            <a:r>
              <a:rPr lang="en-US" baseline="-25000"/>
              <a:t>0</a:t>
            </a:r>
            <a:r>
              <a:rPr lang="en-US"/>
              <a:t>: p</a:t>
            </a:r>
            <a:r>
              <a:rPr lang="en-US" baseline="-25000"/>
              <a:t>a</a:t>
            </a:r>
            <a:r>
              <a:rPr lang="en-US"/>
              <a:t>(t</a:t>
            </a:r>
            <a:r>
              <a:rPr lang="en-US" baseline="-25000"/>
              <a:t>0</a:t>
            </a:r>
            <a:r>
              <a:rPr lang="en-US"/>
              <a:t>) = p</a:t>
            </a:r>
          </a:p>
          <a:p>
            <a:pPr eaLnBrk="1" hangingPunct="1"/>
            <a:r>
              <a:rPr lang="en-US"/>
              <a:t>Velocity of point on A: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Velocity of point on B: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Unit vector normal to surface of collision:</a:t>
            </a:r>
          </a:p>
          <a:p>
            <a:pPr eaLnBrk="1" hangingPunct="1"/>
            <a:r>
              <a:rPr lang="en-US"/>
              <a:t>Relative velocity of points: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6250" t="60938" r="1875" b="29688"/>
          <a:stretch>
            <a:fillRect/>
          </a:stretch>
        </p:blipFill>
        <p:spPr bwMode="auto">
          <a:xfrm>
            <a:off x="1600200" y="3886200"/>
            <a:ext cx="5943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 l="4375" t="54688" r="2499" b="37500"/>
          <a:stretch>
            <a:fillRect/>
          </a:stretch>
        </p:blipFill>
        <p:spPr bwMode="auto">
          <a:xfrm>
            <a:off x="1524000" y="4800600"/>
            <a:ext cx="6019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 l="46875" t="63281" r="38750" b="28125"/>
          <a:stretch>
            <a:fillRect/>
          </a:stretch>
        </p:blipFill>
        <p:spPr bwMode="auto">
          <a:xfrm>
            <a:off x="6858000" y="53340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/>
          <a:srcRect l="10625" t="62500" r="16251" b="27344"/>
          <a:stretch>
            <a:fillRect/>
          </a:stretch>
        </p:blipFill>
        <p:spPr bwMode="auto">
          <a:xfrm>
            <a:off x="4648200" y="5791200"/>
            <a:ext cx="4038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Impulses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Impulse vector J</a:t>
            </a:r>
          </a:p>
          <a:p>
            <a:pPr lvl="1" eaLnBrk="1" hangingPunct="1"/>
            <a:r>
              <a:rPr lang="en-US"/>
              <a:t>Apply a force F over a small time step ∆t</a:t>
            </a:r>
          </a:p>
          <a:p>
            <a:pPr lvl="1" eaLnBrk="1" hangingPunct="1"/>
            <a:r>
              <a:rPr lang="en-US"/>
              <a:t>J = F∆t as F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→ ∞</a:t>
            </a:r>
            <a:r>
              <a:rPr lang="en-US"/>
              <a:t>, ∆t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/>
              <a:t> 0</a:t>
            </a:r>
          </a:p>
          <a:p>
            <a:pPr lvl="1" eaLnBrk="1" hangingPunct="1"/>
            <a:r>
              <a:rPr lang="en-US"/>
              <a:t>Change in linear momentum: ∆P = J</a:t>
            </a:r>
          </a:p>
          <a:p>
            <a:pPr lvl="1" eaLnBrk="1" hangingPunct="1"/>
            <a:r>
              <a:rPr lang="en-US"/>
              <a:t>Change in linear velocity (net mass M): ∆v = J/M	</a:t>
            </a:r>
          </a:p>
          <a:p>
            <a:pPr eaLnBrk="1" hangingPunct="1"/>
            <a:r>
              <a:rPr lang="en-US"/>
              <a:t>Impulse torque on point p:  </a:t>
            </a:r>
            <a:r>
              <a:rPr lang="el-GR"/>
              <a:t>τ</a:t>
            </a:r>
            <a:r>
              <a:rPr lang="en-US" baseline="-25000"/>
              <a:t>impulse</a:t>
            </a:r>
            <a:r>
              <a:rPr lang="en-US"/>
              <a:t> = (p – x(t)) × J = ∆L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/>
              <a:t>		(∆L = change in angular momentum)</a:t>
            </a:r>
          </a:p>
          <a:p>
            <a:pPr eaLnBrk="1" hangingPunct="1"/>
            <a:r>
              <a:rPr lang="en-US"/>
              <a:t>Apply impulse at point of collision</a:t>
            </a:r>
          </a:p>
          <a:p>
            <a:pPr eaLnBrk="1" hangingPunct="1"/>
            <a:r>
              <a:rPr lang="en-US"/>
              <a:t>Assuming bodies are frictionless, direction =</a:t>
            </a:r>
          </a:p>
          <a:p>
            <a:pPr eaLnBrk="1" hangingPunct="1"/>
            <a:r>
              <a:rPr lang="en-US"/>
              <a:t>J = j              for some (very, very messy) scalar j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 l="46875" t="63281" r="38750" b="28125"/>
          <a:stretch>
            <a:fillRect/>
          </a:stretch>
        </p:blipFill>
        <p:spPr bwMode="auto">
          <a:xfrm>
            <a:off x="7162800" y="56388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 l="46875" t="63281" r="38750" b="28125"/>
          <a:stretch>
            <a:fillRect/>
          </a:stretch>
        </p:blipFill>
        <p:spPr bwMode="auto">
          <a:xfrm>
            <a:off x="1371600" y="60960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Constraint-based Dynamics</a:t>
            </a:r>
          </a:p>
          <a:p>
            <a:r>
              <a:rPr lang="en-US" dirty="0"/>
              <a:t>Impulse-based Dynamics</a:t>
            </a:r>
          </a:p>
          <a:p>
            <a:r>
              <a:rPr lang="en-US" dirty="0"/>
              <a:t>Penalty-based Dynamics</a:t>
            </a:r>
          </a:p>
          <a:p>
            <a:r>
              <a:rPr lang="en-US" dirty="0"/>
              <a:t>Position-based Dynamics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1017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Resting contact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Most difficult problem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 contact points, each with v</a:t>
            </a:r>
            <a:r>
              <a:rPr lang="en-US" baseline="-25000"/>
              <a:t>rel</a:t>
            </a:r>
            <a:r>
              <a:rPr lang="en-US"/>
              <a:t> &lt;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(some tolerance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Each point experiences normal force</a:t>
            </a:r>
          </a:p>
          <a:p>
            <a:pPr lvl="1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Unknown scalar 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Forces influence each other – must be computed simultaneously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l="36874" t="50000" r="42500" b="42188"/>
          <a:stretch>
            <a:fillRect/>
          </a:stretch>
        </p:blipFill>
        <p:spPr bwMode="auto">
          <a:xfrm>
            <a:off x="5715000" y="3886200"/>
            <a:ext cx="12954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/>
              <a:t>Resting contact </a:t>
            </a:r>
            <a:r>
              <a:rPr lang="en-US" sz="4400" dirty="0"/>
              <a:t>(Constraint-based)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 rules for forces: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Prevent interpenetration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Repulsive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Go to zero as bodies separate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Requirements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Distance function between points / edges </a:t>
            </a:r>
            <a:r>
              <a:rPr lang="en-US" dirty="0">
                <a:latin typeface="Times New Roman"/>
                <a:cs typeface="Times New Roman"/>
              </a:rPr>
              <a:t>≥</a:t>
            </a:r>
            <a:r>
              <a:rPr lang="en-US" dirty="0"/>
              <a:t> 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’s </a:t>
            </a:r>
            <a:r>
              <a:rPr lang="en-US" dirty="0">
                <a:latin typeface="Times New Roman"/>
                <a:cs typeface="Times New Roman"/>
              </a:rPr>
              <a:t>≥</a:t>
            </a:r>
            <a:r>
              <a:rPr lang="en-US" dirty="0"/>
              <a:t> 0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Product of point acceleration and force = 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Result: acceleration of collision point =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              linear combination of forces plus a constant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Solve n-by-n matrix with quadratic programming (QP)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Disclaimer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4389437"/>
          </a:xfrm>
        </p:spPr>
        <p:txBody>
          <a:bodyPr/>
          <a:lstStyle/>
          <a:p>
            <a:pPr eaLnBrk="1" hangingPunct="1"/>
            <a:r>
              <a:rPr lang="en-US"/>
              <a:t>The content and structure of this lecture borrows heavily from the course notes at </a:t>
            </a:r>
            <a:r>
              <a:rPr lang="en-US">
                <a:hlinkClick r:id="rId2"/>
              </a:rPr>
              <a:t>http://www.pixar.com/companyinfo/research/pbm2001/pdf/notesg.pdf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Refer to course notes for derivations and implementation specifics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Constraint-based Dynamics</a:t>
            </a:r>
          </a:p>
          <a:p>
            <a:r>
              <a:rPr lang="en-US" dirty="0"/>
              <a:t>Impulse-based Dynamics</a:t>
            </a:r>
          </a:p>
          <a:p>
            <a:r>
              <a:rPr lang="en-US" dirty="0"/>
              <a:t>Penalty-based Dynamics</a:t>
            </a:r>
          </a:p>
          <a:p>
            <a:r>
              <a:rPr lang="en-US" dirty="0"/>
              <a:t>Position-based Dynamics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3737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/>
              <a:t>Constraint-based Dynamics</a:t>
            </a:r>
          </a:p>
          <a:p>
            <a:r>
              <a:rPr lang="en-US" dirty="0"/>
              <a:t>Impulse-based Dynamics</a:t>
            </a:r>
          </a:p>
          <a:p>
            <a:r>
              <a:rPr lang="en-US" dirty="0"/>
              <a:t>Penalty-based Dynamics</a:t>
            </a:r>
          </a:p>
          <a:p>
            <a:r>
              <a:rPr lang="en-US" dirty="0"/>
              <a:t>Position-based Dynamics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4415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Unconstrained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11283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No collision detection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Only consider motion of bodies under external forces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7924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schemeClr val="tx2"/>
                </a:solidFill>
                <a:latin typeface="+mj-lt"/>
                <a:cs typeface="+mn-cs"/>
              </a:rPr>
              <a:t>Constrained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495800"/>
            <a:ext cx="82296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Bodies are solid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Prevent interpenetration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Collision detection &amp; c</a:t>
            </a:r>
            <a:r>
              <a:rPr lang="en-US" sz="2600" dirty="0" err="1">
                <a:latin typeface="+mn-lt"/>
                <a:cs typeface="+mn-cs"/>
              </a:rPr>
              <a:t>ontact</a:t>
            </a:r>
            <a:r>
              <a:rPr lang="en-US" sz="2600" dirty="0">
                <a:latin typeface="+mn-lt"/>
                <a:cs typeface="+mn-cs"/>
              </a:rPr>
              <a:t> forces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Recall: Particle motion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389437"/>
          </a:xfrm>
        </p:spPr>
        <p:txBody>
          <a:bodyPr/>
          <a:lstStyle/>
          <a:p>
            <a:pPr eaLnBrk="1" hangingPunct="1"/>
            <a:r>
              <a:rPr lang="en-US"/>
              <a:t>Position x(t), linear velocity v(t)</a:t>
            </a:r>
          </a:p>
          <a:p>
            <a:pPr eaLnBrk="1" hangingPunct="1"/>
            <a:r>
              <a:rPr lang="en-US"/>
              <a:t>Linear acceleration a(t), mass m, net force F(t) = ma(t)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State vector: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56876" t="42188" r="10625" b="41406"/>
          <a:stretch>
            <a:fillRect/>
          </a:stretch>
        </p:blipFill>
        <p:spPr bwMode="auto">
          <a:xfrm>
            <a:off x="3048000" y="2971800"/>
            <a:ext cx="3208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 l="20000" t="48438" r="5000" b="34375"/>
          <a:stretch>
            <a:fillRect/>
          </a:stretch>
        </p:blipFill>
        <p:spPr bwMode="auto">
          <a:xfrm>
            <a:off x="838200" y="4495800"/>
            <a:ext cx="74818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Particle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/>
              <a:t> Rigid body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Font typeface="Wingdings 2" pitchFamily="18" charset="2"/>
              <a:buNone/>
            </a:pPr>
            <a:endParaRPr lang="en-US"/>
          </a:p>
          <a:p>
            <a:pPr eaLnBrk="1" hangingPunct="1"/>
            <a:r>
              <a:rPr lang="en-US"/>
              <a:t>State vector: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39999" t="33594" r="22501" b="28125"/>
          <a:stretch>
            <a:fillRect/>
          </a:stretch>
        </p:blipFill>
        <p:spPr bwMode="auto">
          <a:xfrm>
            <a:off x="3276600" y="2057400"/>
            <a:ext cx="2819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 l="6250" t="25000" r="3751" b="39063"/>
          <a:stretch>
            <a:fillRect/>
          </a:stretch>
        </p:blipFill>
        <p:spPr bwMode="auto">
          <a:xfrm>
            <a:off x="1066800" y="4495800"/>
            <a:ext cx="66786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Rigid body definitions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pPr eaLnBrk="1" hangingPunct="1"/>
            <a:r>
              <a:rPr lang="en-US"/>
              <a:t>x(t) = translation vector</a:t>
            </a:r>
          </a:p>
          <a:p>
            <a:pPr eaLnBrk="1" hangingPunct="1"/>
            <a:r>
              <a:rPr lang="en-US"/>
              <a:t>R = 3 × 3 rotation matrix</a:t>
            </a:r>
          </a:p>
          <a:p>
            <a:pPr eaLnBrk="1" hangingPunct="1"/>
            <a:r>
              <a:rPr lang="en-US"/>
              <a:t>Body space</a:t>
            </a:r>
          </a:p>
          <a:p>
            <a:pPr lvl="1" eaLnBrk="1" hangingPunct="1"/>
            <a:r>
              <a:rPr lang="en-US"/>
              <a:t>Fixed definition of body</a:t>
            </a:r>
          </a:p>
          <a:p>
            <a:pPr lvl="1" eaLnBrk="1" hangingPunct="1"/>
            <a:r>
              <a:rPr lang="en-US"/>
              <a:t>Origin is center of mass (COM)</a:t>
            </a:r>
          </a:p>
          <a:p>
            <a:pPr eaLnBrk="1" hangingPunct="1"/>
            <a:r>
              <a:rPr lang="en-US"/>
              <a:t>World space location p(t) of point p</a:t>
            </a:r>
            <a:r>
              <a:rPr lang="en-US" baseline="-25000"/>
              <a:t>0</a:t>
            </a:r>
            <a:r>
              <a:rPr lang="en-US"/>
              <a:t>:</a:t>
            </a:r>
          </a:p>
          <a:p>
            <a:pPr lvl="1" eaLnBrk="1" hangingPunct="1"/>
            <a:r>
              <a:rPr lang="en-US"/>
              <a:t>p(t) = Rp</a:t>
            </a:r>
            <a:r>
              <a:rPr lang="en-US" baseline="-25000"/>
              <a:t>0</a:t>
            </a:r>
            <a:r>
              <a:rPr lang="en-US"/>
              <a:t> + x(t)</a:t>
            </a:r>
          </a:p>
          <a:p>
            <a:pPr eaLnBrk="1" hangingPunct="1"/>
            <a:r>
              <a:rPr lang="en-US"/>
              <a:t>COM in world space is x(t)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Angular velocity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Spin vector </a:t>
            </a:r>
            <a:r>
              <a:rPr lang="el-GR" sz="2400"/>
              <a:t>ω</a:t>
            </a:r>
            <a:r>
              <a:rPr lang="en-US" sz="2400"/>
              <a:t>(t)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Direction: axis of rotation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Magnitude: |</a:t>
            </a:r>
            <a:r>
              <a:rPr lang="el-GR" sz="2200"/>
              <a:t>ω</a:t>
            </a:r>
            <a:r>
              <a:rPr lang="en-US" sz="2200"/>
              <a:t>(t)| = speed of rotation (rev/time)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Columns of R transform x,y,z-axes in body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Let r</a:t>
            </a:r>
            <a:r>
              <a:rPr lang="en-US" sz="2400" baseline="-25000"/>
              <a:t>ij</a:t>
            </a:r>
            <a:r>
              <a:rPr lang="en-US" sz="2400"/>
              <a:t> = element of R at row i, column j. So change in R: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For 3-vector a, define                                      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So</a:t>
            </a:r>
          </a:p>
          <a:p>
            <a:pPr lvl="1" eaLnBrk="1" hangingPunct="1">
              <a:lnSpc>
                <a:spcPct val="90000"/>
              </a:lnSpc>
            </a:pPr>
            <a:endParaRPr lang="en-US" sz="220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3751" t="50000" r="1250" b="33594"/>
          <a:stretch>
            <a:fillRect/>
          </a:stretch>
        </p:blipFill>
        <p:spPr bwMode="auto">
          <a:xfrm>
            <a:off x="838200" y="4038600"/>
            <a:ext cx="73152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 l="39375" t="32813" r="16875" b="47656"/>
          <a:stretch>
            <a:fillRect/>
          </a:stretch>
        </p:blipFill>
        <p:spPr bwMode="auto">
          <a:xfrm>
            <a:off x="3733800" y="51054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31876" t="50000" r="41251" b="42188"/>
          <a:stretch>
            <a:fillRect/>
          </a:stretch>
        </p:blipFill>
        <p:spPr bwMode="auto">
          <a:xfrm>
            <a:off x="7467600" y="5486400"/>
            <a:ext cx="1371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 l="38750" t="41406" r="17500" b="49998"/>
          <a:stretch>
            <a:fillRect/>
          </a:stretch>
        </p:blipFill>
        <p:spPr bwMode="auto">
          <a:xfrm>
            <a:off x="1219200" y="6248400"/>
            <a:ext cx="274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500</TotalTime>
  <Words>847</Words>
  <Application>Microsoft Macintosh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Flow</vt:lpstr>
      <vt:lpstr>Rigid Body Dynamics</vt:lpstr>
      <vt:lpstr>Disclaimer</vt:lpstr>
      <vt:lpstr>Approaches</vt:lpstr>
      <vt:lpstr>Approaches</vt:lpstr>
      <vt:lpstr>Unconstrained</vt:lpstr>
      <vt:lpstr>Recall: Particle motion</vt:lpstr>
      <vt:lpstr>Particle → Rigid body</vt:lpstr>
      <vt:lpstr>Rigid body definitions</vt:lpstr>
      <vt:lpstr>Angular velocity</vt:lpstr>
      <vt:lpstr>Discretize body into particles</vt:lpstr>
      <vt:lpstr>Force, torque &amp; momentum</vt:lpstr>
      <vt:lpstr>Complete rigid body model</vt:lpstr>
      <vt:lpstr>Quaternions</vt:lpstr>
      <vt:lpstr>Rigid collisions/contacts</vt:lpstr>
      <vt:lpstr>Colliding contact</vt:lpstr>
      <vt:lpstr>Impulses</vt:lpstr>
      <vt:lpstr>Approaches</vt:lpstr>
      <vt:lpstr>Resting contact</vt:lpstr>
      <vt:lpstr>Resting contact (Constraint-based)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Dynamics</dc:title>
  <dc:creator>wgobel</dc:creator>
  <cp:lastModifiedBy>Microsoft Office User</cp:lastModifiedBy>
  <cp:revision>83</cp:revision>
  <dcterms:created xsi:type="dcterms:W3CDTF">2006-08-16T00:00:00Z</dcterms:created>
  <dcterms:modified xsi:type="dcterms:W3CDTF">2022-10-18T04:21:23Z</dcterms:modified>
</cp:coreProperties>
</file>