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80" r:id="rId2"/>
    <p:sldId id="28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2192000" cy="6858000"/>
  <p:notesSz cx="6858000" cy="92964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Webdings" panose="05030102010509060703" pitchFamily="18" charset="2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100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9/26/2022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413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8"/>
            <a:ext cx="297180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68CC225-1BC8-421E-A73D-266623791BFF}" type="slidenum">
              <a:rPr lang="en-US" altLang="en-US" smtClean="0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5764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A4054BA-69B1-49CB-A04D-5A9D218A59C2}" type="slidenum">
              <a:rPr lang="en-US" altLang="en-US" smtClean="0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229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6CC7287-1A60-43A7-8CA8-E6DC76AEB61A}" type="slidenum">
              <a:rPr lang="en-US" altLang="en-US" smtClean="0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2125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B1B1284-E446-404B-B433-75FAD95911EB}" type="slidenum">
              <a:rPr lang="en-US" altLang="en-US" smtClean="0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5651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6044C2E-3FDC-4435-9747-49E71321A7FA}" type="slidenum">
              <a:rPr lang="en-US" altLang="en-US" smtClean="0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056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D733E0D-7249-4078-845B-1C804F7E93B3}" type="slidenum">
              <a:rPr lang="en-US" altLang="en-US" smtClean="0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64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CBA50C3-DA04-405A-8561-9EEA7676868B}" type="slidenum">
              <a:rPr lang="en-US" altLang="en-US" smtClean="0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6960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9AE2CAB-F200-40E9-9208-82537728E570}" type="slidenum">
              <a:rPr lang="en-US" altLang="en-US" smtClean="0">
                <a:latin typeface="Times New Roman" panose="02020603050405020304" pitchFamily="18" charset="0"/>
              </a:rPr>
              <a:pPr/>
              <a:t>18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0459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A0FB4AD-7593-461C-8162-8281AEDCC4B9}" type="slidenum">
              <a:rPr lang="en-US" altLang="en-US" smtClean="0">
                <a:latin typeface="Times New Roman" panose="02020603050405020304" pitchFamily="18" charset="0"/>
              </a:rPr>
              <a:pPr/>
              <a:t>19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11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D6B78A6-7BB7-49D4-8E24-68337E876467}" type="slidenum">
              <a:rPr lang="en-US" altLang="en-US" smtClean="0">
                <a:latin typeface="Times New Roman" panose="02020603050405020304" pitchFamily="18" charset="0"/>
              </a:rPr>
              <a:pPr/>
              <a:t>20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278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3902EED-3A55-4A1E-9246-CD554E73C1DC}" type="slidenum">
              <a:rPr lang="en-US" altLang="en-US" smtClean="0">
                <a:latin typeface="Times New Roman" panose="02020603050405020304" pitchFamily="18" charset="0"/>
              </a:rPr>
              <a:pPr/>
              <a:t>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417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8EC397F-4A23-478F-98A3-DDDA8B34B091}" type="slidenum">
              <a:rPr lang="en-US" altLang="en-US" smtClean="0">
                <a:latin typeface="Times New Roman" panose="02020603050405020304" pitchFamily="18" charset="0"/>
              </a:rPr>
              <a:pPr/>
              <a:t>21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0326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7FEB84F-5A91-41B4-AFB3-B6A2E576670D}" type="slidenum">
              <a:rPr lang="en-US" altLang="en-US" smtClean="0">
                <a:latin typeface="Times New Roman" panose="02020603050405020304" pitchFamily="18" charset="0"/>
              </a:rPr>
              <a:pPr/>
              <a:t>23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49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01E1D0D1-F7DC-445C-B1E5-3D629F6EE531}" type="slidenum">
              <a:rPr lang="en-US" altLang="en-US" smtClean="0">
                <a:latin typeface="Times New Roman" panose="02020603050405020304" pitchFamily="18" charset="0"/>
              </a:rPr>
              <a:pPr/>
              <a:t>24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195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12992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2995" name="Rectangle 21299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2996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4DA6316F-CB4F-46D1-B161-AD9010CA3CA9}" type="slidenum">
              <a:rPr lang="en-US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75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DAC4665-1B0F-4DAB-9E10-403EE8439328}" type="slidenum">
              <a:rPr lang="en-US" altLang="en-US" smtClean="0">
                <a:latin typeface="Times New Roman" panose="02020603050405020304" pitchFamily="18" charset="0"/>
              </a:rPr>
              <a:pPr/>
              <a:t>5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18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1401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14019" name="Rectangle 21401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1402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B34CE50-49B4-48FE-AB2E-24E3370B3B40}" type="slidenum">
              <a:rPr lang="en-US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15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21184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1187" name="Rectangle 221185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1188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64F41193-5DFF-4C1B-8D74-9B78E517596E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07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222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222211" name="Rectangle 222209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22212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89A82A06-8F12-409C-8D9A-58BC04E3B17B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5305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9DECE5D6-AF39-4D04-80B3-3B15DBBFAC11}" type="slidenum">
              <a:rPr lang="en-US" altLang="en-US" smtClean="0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5968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57066" indent="-291179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64717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30604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96491" indent="-232943" defTabSz="9479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62377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3028264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94151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960038" indent="-232943" defTabSz="9479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C8AF870-3F86-4AB7-ACBB-45241A055415}" type="slidenum">
              <a:rPr lang="en-US" altLang="en-US" smtClean="0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30462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F31D0-C378-4CD9-AAF8-BF313E2C074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0975C-0BC2-474B-90DD-C82888FFD11A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11B96-6FF0-4EEB-924D-6F17A2F3C14D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50E96-85DC-4C4D-BC4E-42DC5003397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763F8-D57C-49E9-B22B-217006E9E51D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2FE44-296C-49AE-8C6C-602B6CC5C2D8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9D884-6F07-415F-ABE4-F01B1056A76E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873C-0095-4D70-BEC4-FF91D33B3742}" type="datetime6">
              <a:rPr lang="en-US" smtClean="0"/>
              <a:t>September 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04660-9CE5-4F0D-AA67-D8900A2B41AB}" type="datetime6">
              <a:rPr lang="en-US" smtClean="0"/>
              <a:t>September 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975BF-F311-40AC-A3F6-677C6EDDB4F2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71154-AFB3-485D-BD7B-35704A7A8369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7BCA70-9DCC-4950-82D0-E83CFD2ADC6B}" type="datetime6">
              <a:rPr lang="en-US" smtClean="0"/>
              <a:t>September 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CD1BF-064C-47D3-8413-7FD684168371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>
          <a:xfrm>
            <a:off x="4975226" y="920750"/>
            <a:ext cx="2445976" cy="694466"/>
          </a:xfrm>
        </p:spPr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type="body" idx="1"/>
          </p:nvPr>
        </p:nvSpPr>
        <p:spPr>
          <a:xfrm>
            <a:off x="2762251" y="1725614"/>
            <a:ext cx="7026275" cy="2788043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Agrawala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Synchronization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Set 9</a:t>
            </a: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6511" y="320023"/>
            <a:ext cx="10162502" cy="609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3600" b="1" dirty="0"/>
              <a:t>Semaphore Implementation with no Busy waiting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839244" y="1041400"/>
            <a:ext cx="10722279" cy="4700588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With each semaphore there is an associated waiting queue</a:t>
            </a:r>
          </a:p>
          <a:p>
            <a:r>
              <a:rPr lang="en-US" altLang="en-US" sz="3200" dirty="0"/>
              <a:t>Each entry in a waiting queue has two data items:</a:t>
            </a:r>
          </a:p>
          <a:p>
            <a:pPr lvl="1"/>
            <a:r>
              <a:rPr lang="en-US" altLang="en-US" dirty="0"/>
              <a:t> value (of type integer)</a:t>
            </a:r>
          </a:p>
          <a:p>
            <a:pPr lvl="1"/>
            <a:r>
              <a:rPr lang="en-US" altLang="en-US" dirty="0"/>
              <a:t> pointer to next record in the list</a:t>
            </a:r>
          </a:p>
          <a:p>
            <a:r>
              <a:rPr lang="en-US" altLang="en-US" sz="3200" dirty="0"/>
              <a:t>Two operations: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block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place the process invoking the operation on the appropriate waiting queue</a:t>
            </a:r>
          </a:p>
          <a:p>
            <a:pPr lvl="1"/>
            <a:r>
              <a:rPr lang="en-US" altLang="en-US" b="1" dirty="0">
                <a:solidFill>
                  <a:srgbClr val="3366FF"/>
                </a:solidFill>
              </a:rPr>
              <a:t>wakeup</a:t>
            </a:r>
            <a:r>
              <a:rPr lang="en-US" altLang="en-US" dirty="0">
                <a:solidFill>
                  <a:srgbClr val="3366FF"/>
                </a:solidFill>
              </a:rPr>
              <a:t> </a:t>
            </a:r>
            <a:r>
              <a:rPr lang="en-US" altLang="en-US" dirty="0"/>
              <a:t>– remove one of processes in the waiting queue and place it in the ready queue</a:t>
            </a:r>
          </a:p>
          <a:p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value;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alt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process *list; 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semaphore; </a:t>
            </a:r>
          </a:p>
          <a:p>
            <a:endParaRPr lang="en-US" altLang="en-US" sz="3200" dirty="0"/>
          </a:p>
          <a:p>
            <a:pPr lvl="1"/>
            <a:endParaRPr lang="en-US" altLang="en-US" dirty="0"/>
          </a:p>
          <a:p>
            <a:pPr>
              <a:buFont typeface="Monotype Sorts" pitchFamily="-84" charset="2"/>
              <a:buNone/>
            </a:pPr>
            <a:r>
              <a:rPr lang="en-US" altLang="en-US" sz="3200" dirty="0">
                <a:solidFill>
                  <a:srgbClr val="0000FF"/>
                </a:solidFill>
              </a:rPr>
              <a:t>              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B0564-BC2F-44E6-9713-1F5BA1AD944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3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457" y="169516"/>
            <a:ext cx="10647123" cy="5810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Implementation with no Busy waiting (Cont.)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701458" y="901700"/>
            <a:ext cx="10158608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wait(semaphore *S) {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S-&gt;value--;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(S-&gt;value &lt; 0) {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add this process to S-&gt;list;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block();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endParaRPr lang="en-US" alt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signal(semaphore *S) {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S-&gt;value++;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if (S-&gt;value &lt;= 0) {</a:t>
            </a:r>
            <a:b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remove a process P from S-&gt;list;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wakeup(P);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} </a:t>
            </a:r>
          </a:p>
          <a:p>
            <a:pPr marL="0" indent="0">
              <a:buNone/>
            </a:pP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75C2A-1A6F-4ED2-B075-43BBB727874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674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93964" y="161926"/>
            <a:ext cx="77168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Deadlock and Starvation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2344739" y="1073151"/>
            <a:ext cx="7640637" cy="4906963"/>
          </a:xfrm>
        </p:spPr>
        <p:txBody>
          <a:bodyPr>
            <a:normAutofit fontScale="92500" lnSpcReduction="20000"/>
          </a:bodyPr>
          <a:lstStyle/>
          <a:p>
            <a:pPr>
              <a:tabLst>
                <a:tab pos="1882775" algn="ctr"/>
                <a:tab pos="4568825" algn="ctr"/>
              </a:tabLst>
            </a:pPr>
            <a:r>
              <a:rPr lang="en-US" altLang="en-US" sz="2400" b="1" dirty="0">
                <a:solidFill>
                  <a:srgbClr val="3366FF"/>
                </a:solidFill>
              </a:rPr>
              <a:t>Deadlock </a:t>
            </a:r>
            <a:r>
              <a:rPr lang="en-US" altLang="en-US" sz="2400" dirty="0"/>
              <a:t>– two or more processes are waiting indefinitely for an event that can be caused by only one of the waiting processes</a:t>
            </a:r>
          </a:p>
          <a:p>
            <a:pPr>
              <a:tabLst>
                <a:tab pos="1882775" algn="ctr"/>
                <a:tab pos="4568825" algn="ctr"/>
              </a:tabLst>
            </a:pPr>
            <a:r>
              <a:rPr lang="en-US" altLang="en-US" sz="2400" dirty="0">
                <a:solidFill>
                  <a:srgbClr val="000000"/>
                </a:solidFill>
              </a:rPr>
              <a:t>Let </a:t>
            </a:r>
            <a:r>
              <a:rPr lang="en-US" alt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</a:t>
            </a:r>
            <a:r>
              <a:rPr lang="en-US" altLang="en-US" sz="2400" dirty="0">
                <a:solidFill>
                  <a:srgbClr val="000000"/>
                </a:solidFill>
              </a:rPr>
              <a:t> and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1600" b="1" i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Q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</a:rPr>
              <a:t>be </a:t>
            </a:r>
            <a:r>
              <a:rPr lang="en-US" altLang="en-US" sz="2400" dirty="0"/>
              <a:t>two semaphores initialized to 1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r>
              <a:rPr lang="en-US" altLang="en-US" sz="2400" i="1" dirty="0">
                <a:solidFill>
                  <a:srgbClr val="000000"/>
                </a:solidFill>
              </a:rPr>
              <a:t>		        P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0</a:t>
            </a:r>
            <a:r>
              <a:rPr lang="en-US" altLang="en-US" sz="2400" dirty="0">
                <a:solidFill>
                  <a:srgbClr val="000000"/>
                </a:solidFill>
              </a:rPr>
              <a:t>	                            </a:t>
            </a:r>
            <a:r>
              <a:rPr lang="en-US" altLang="en-US" sz="2400" i="1" dirty="0">
                <a:solidFill>
                  <a:srgbClr val="000000"/>
                </a:solidFill>
              </a:rPr>
              <a:t>P</a:t>
            </a:r>
            <a:r>
              <a:rPr lang="en-US" altLang="en-US" sz="2400" baseline="-25000" dirty="0">
                <a:solidFill>
                  <a:srgbClr val="000000"/>
                </a:solidFill>
              </a:rPr>
              <a:t>1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  </a:t>
            </a: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wait(S); 	              wait(Q);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   wait(Q); 	              wait(S);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 ...		     ...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          signal(S);                 signal(Q);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r>
              <a:rPr lang="en-US" altLang="en-US" sz="1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signal(Q);                 signal(S);</a:t>
            </a:r>
          </a:p>
          <a:p>
            <a:pPr>
              <a:buNone/>
              <a:tabLst>
                <a:tab pos="1882775" algn="ctr"/>
                <a:tab pos="4568825" algn="ctr"/>
              </a:tabLst>
            </a:pPr>
            <a:endParaRPr lang="en-US" altLang="en-US" sz="12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tabLst>
                <a:tab pos="1882775" algn="ctr"/>
                <a:tab pos="4568825" algn="ctr"/>
              </a:tabLst>
            </a:pPr>
            <a:r>
              <a:rPr lang="en-US" altLang="en-US" sz="2400" b="1" dirty="0">
                <a:solidFill>
                  <a:srgbClr val="3366FF"/>
                </a:solidFill>
                <a:sym typeface="MT Extra" panose="05050102010205020202" pitchFamily="18" charset="2"/>
              </a:rPr>
              <a:t>Starvation</a:t>
            </a:r>
            <a:r>
              <a:rPr lang="en-US" altLang="en-US" sz="2400" dirty="0">
                <a:solidFill>
                  <a:srgbClr val="3366FF"/>
                </a:solidFill>
                <a:sym typeface="MT Extra" panose="05050102010205020202" pitchFamily="18" charset="2"/>
              </a:rPr>
              <a:t> </a:t>
            </a:r>
            <a:r>
              <a:rPr lang="en-US" altLang="en-US" sz="2400" dirty="0"/>
              <a:t>– </a:t>
            </a:r>
            <a:r>
              <a:rPr lang="en-US" altLang="en-US" sz="2400" b="1" dirty="0">
                <a:solidFill>
                  <a:srgbClr val="3366FF"/>
                </a:solidFill>
              </a:rPr>
              <a:t>indefinite blocking  </a:t>
            </a:r>
          </a:p>
          <a:p>
            <a:pPr lvl="1">
              <a:tabLst>
                <a:tab pos="1882775" algn="ctr"/>
                <a:tab pos="4568825" algn="ctr"/>
              </a:tabLst>
            </a:pPr>
            <a:r>
              <a:rPr lang="en-US" altLang="en-US" sz="1900" dirty="0"/>
              <a:t>A process may never be removed from the semaphore queue in which it is suspended</a:t>
            </a:r>
          </a:p>
          <a:p>
            <a:pPr>
              <a:tabLst>
                <a:tab pos="1882775" algn="ctr"/>
                <a:tab pos="4568825" algn="ctr"/>
              </a:tabLst>
            </a:pPr>
            <a:r>
              <a:rPr lang="en-US" altLang="en-US" sz="2400" b="1" dirty="0">
                <a:solidFill>
                  <a:srgbClr val="3366FF"/>
                </a:solidFill>
              </a:rPr>
              <a:t>Priority Inversion</a:t>
            </a:r>
            <a:r>
              <a:rPr lang="en-US" altLang="en-US" sz="2400" dirty="0">
                <a:solidFill>
                  <a:srgbClr val="3366FF"/>
                </a:solidFill>
              </a:rPr>
              <a:t> </a:t>
            </a:r>
            <a:r>
              <a:rPr lang="en-US" altLang="en-US" sz="2400" dirty="0"/>
              <a:t>– Scheduling problem when lower-priority process holds a lock needed by higher-priority process</a:t>
            </a:r>
          </a:p>
          <a:p>
            <a:pPr lvl="1">
              <a:tabLst>
                <a:tab pos="1882775" algn="ctr"/>
                <a:tab pos="4568825" algn="ctr"/>
              </a:tabLst>
            </a:pPr>
            <a:r>
              <a:rPr lang="en-US" altLang="en-US" sz="1900" dirty="0"/>
              <a:t>Solved via </a:t>
            </a:r>
            <a:r>
              <a:rPr lang="en-US" altLang="en-US" sz="1900" b="1" dirty="0">
                <a:solidFill>
                  <a:srgbClr val="3366FF"/>
                </a:solidFill>
              </a:rPr>
              <a:t>priority-inheritance protocol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7D05A-8BF7-40A4-B590-282EAE345F04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47926" y="190501"/>
            <a:ext cx="776287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Problems with Semaphores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351088" y="1282701"/>
            <a:ext cx="6959600" cy="4860925"/>
          </a:xfrm>
        </p:spPr>
        <p:txBody>
          <a:bodyPr/>
          <a:lstStyle/>
          <a:p>
            <a:r>
              <a:rPr lang="en-US" altLang="en-US" dirty="0"/>
              <a:t> Incorrect use of semaphore operations: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 signal (</a:t>
            </a:r>
            <a:r>
              <a:rPr lang="en-US" altLang="en-US" dirty="0" err="1"/>
              <a:t>mutex</a:t>
            </a:r>
            <a:r>
              <a:rPr lang="en-US" altLang="en-US" dirty="0"/>
              <a:t>)  ….  wait (</a:t>
            </a:r>
            <a:r>
              <a:rPr lang="en-US" altLang="en-US" dirty="0" err="1"/>
              <a:t>mutex</a:t>
            </a:r>
            <a:r>
              <a:rPr lang="en-US" altLang="en-US" dirty="0"/>
              <a:t>)</a:t>
            </a:r>
            <a:br>
              <a:rPr lang="en-US" altLang="en-US" dirty="0"/>
            </a:br>
            <a:endParaRPr lang="en-US" altLang="en-US" dirty="0"/>
          </a:p>
          <a:p>
            <a:pPr lvl="1"/>
            <a:r>
              <a:rPr lang="en-US" altLang="en-US" dirty="0"/>
              <a:t> wait (</a:t>
            </a:r>
            <a:r>
              <a:rPr lang="en-US" altLang="en-US" dirty="0" err="1"/>
              <a:t>mutex</a:t>
            </a:r>
            <a:r>
              <a:rPr lang="en-US" altLang="en-US" dirty="0"/>
              <a:t>)  …  wait (</a:t>
            </a:r>
            <a:r>
              <a:rPr lang="en-US" altLang="en-US" dirty="0" err="1"/>
              <a:t>mutex</a:t>
            </a:r>
            <a:r>
              <a:rPr lang="en-US" altLang="en-US" dirty="0"/>
              <a:t>)</a:t>
            </a:r>
          </a:p>
          <a:p>
            <a:pPr lvl="1"/>
            <a:endParaRPr lang="en-US" altLang="en-US" dirty="0"/>
          </a:p>
          <a:p>
            <a:pPr lvl="1"/>
            <a:r>
              <a:rPr lang="en-US" altLang="en-US" dirty="0"/>
              <a:t> Omitting  of wait (</a:t>
            </a:r>
            <a:r>
              <a:rPr lang="en-US" altLang="en-US" dirty="0" err="1"/>
              <a:t>mutex</a:t>
            </a:r>
            <a:r>
              <a:rPr lang="en-US" altLang="en-US" dirty="0"/>
              <a:t>) or signal (</a:t>
            </a:r>
            <a:r>
              <a:rPr lang="en-US" altLang="en-US" dirty="0" err="1"/>
              <a:t>mutex</a:t>
            </a:r>
            <a:r>
              <a:rPr lang="en-US" altLang="en-US" dirty="0"/>
              <a:t>) (or both)</a:t>
            </a:r>
          </a:p>
          <a:p>
            <a:pPr lvl="1"/>
            <a:endParaRPr lang="en-US" altLang="en-US" dirty="0"/>
          </a:p>
          <a:p>
            <a:r>
              <a:rPr lang="en-US" altLang="en-US" dirty="0"/>
              <a:t>Deadlock and starvation are possible.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E366A-F355-4673-B289-056AAB19C549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98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7621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Monitors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014608" y="846421"/>
            <a:ext cx="9945666" cy="4860925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2400" dirty="0"/>
              <a:t>A high-level abstraction that provides a convenient and effective mechanism for process synchronization</a:t>
            </a:r>
          </a:p>
          <a:p>
            <a:pPr>
              <a:lnSpc>
                <a:spcPct val="80000"/>
              </a:lnSpc>
            </a:pPr>
            <a:r>
              <a:rPr lang="en-US" altLang="en-US" sz="2400" i="1" dirty="0"/>
              <a:t>Abstract data type</a:t>
            </a:r>
            <a:r>
              <a:rPr lang="en-US" altLang="en-US" sz="2400" dirty="0"/>
              <a:t>, internal variables only accessible by code within the procedure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Only one process may be active within the monitor at a time</a:t>
            </a:r>
          </a:p>
          <a:p>
            <a:pPr>
              <a:lnSpc>
                <a:spcPct val="80000"/>
              </a:lnSpc>
            </a:pPr>
            <a:r>
              <a:rPr lang="en-US" altLang="en-US" sz="2400" dirty="0"/>
              <a:t>But not powerful enough to model some synchronization schemes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monitor monitor-name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{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// shared variable declarations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procedure P1 (…) { …. }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procedure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Pn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(…) {……}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    Initialization code (…) { … }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	}</a:t>
            </a:r>
          </a:p>
          <a:p>
            <a:pPr lvl="2">
              <a:lnSpc>
                <a:spcPct val="80000"/>
              </a:lnSpc>
              <a:buFont typeface="Webdings" panose="05030102010509060703" pitchFamily="18" charset="2"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AC6AE-1A17-4AE7-A3DA-74CFF4321CA7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26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46376" y="176213"/>
            <a:ext cx="74644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/>
              <a:t>Schematic view of a Monitor</a:t>
            </a:r>
          </a:p>
        </p:txBody>
      </p:sp>
      <p:pic>
        <p:nvPicPr>
          <p:cNvPr id="67587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976" y="1185864"/>
            <a:ext cx="4926013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43F5-FE4B-4CF8-8332-B726A4298B2D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50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>
            <a:spLocks noGrp="1" noChangeArrowheads="1"/>
          </p:cNvSpPr>
          <p:nvPr>
            <p:ph type="title"/>
          </p:nvPr>
        </p:nvSpPr>
        <p:spPr>
          <a:xfrm>
            <a:off x="2551114" y="161926"/>
            <a:ext cx="765968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Condition Variables</a:t>
            </a:r>
          </a:p>
        </p:txBody>
      </p:sp>
      <p:sp>
        <p:nvSpPr>
          <p:cNvPr id="69635" name="Rectangle 5"/>
          <p:cNvSpPr>
            <a:spLocks noGrp="1" noChangeArrowheads="1"/>
          </p:cNvSpPr>
          <p:nvPr>
            <p:ph idx="1"/>
          </p:nvPr>
        </p:nvSpPr>
        <p:spPr>
          <a:xfrm>
            <a:off x="1002083" y="1150938"/>
            <a:ext cx="8621344" cy="4394200"/>
          </a:xfrm>
        </p:spPr>
        <p:txBody>
          <a:bodyPr>
            <a:normAutofit/>
          </a:bodyPr>
          <a:lstStyle/>
          <a:p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condition</a:t>
            </a:r>
            <a:r>
              <a:rPr lang="en-US" alt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x, y</a:t>
            </a:r>
            <a:r>
              <a:rPr lang="en-US" altLang="en-US" sz="32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endParaRPr lang="en-US" altLang="en-US" sz="3200" dirty="0">
              <a:solidFill>
                <a:srgbClr val="0000FF"/>
              </a:solidFill>
            </a:endParaRPr>
          </a:p>
          <a:p>
            <a:r>
              <a:rPr lang="en-US" altLang="en-US" sz="3200" dirty="0"/>
              <a:t>Two operations are allowed on a condition variable:</a:t>
            </a:r>
          </a:p>
          <a:p>
            <a:pPr lvl="1"/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x.wait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  <a:r>
              <a:rPr lang="en-US" altLang="en-US" sz="2800" dirty="0"/>
              <a:t>–  a process that invokes the operation is suspended until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x.signal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</a:p>
          <a:p>
            <a:pPr lvl="1"/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x.signal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() </a:t>
            </a:r>
            <a:r>
              <a:rPr lang="en-US" altLang="en-US" sz="2800" dirty="0"/>
              <a:t>–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resumes one of processes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(if any)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that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sz="2800" dirty="0"/>
              <a:t> invoked</a:t>
            </a:r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x.wait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</a:p>
          <a:p>
            <a:pPr lvl="2"/>
            <a:r>
              <a:rPr lang="en-US" altLang="en-US" sz="2400" dirty="0"/>
              <a:t>If no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</a:rPr>
              <a:t>x.wait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</a:rPr>
              <a:t>()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/>
              <a:t>on the variable, then it has no effect on the variable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C98D1-04C1-4082-94C6-0FB5536BEA41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28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6773" y="176213"/>
            <a:ext cx="8346891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 Monitor with Condition Variables</a:t>
            </a:r>
          </a:p>
        </p:txBody>
      </p:sp>
      <p:pic>
        <p:nvPicPr>
          <p:cNvPr id="71683" name="Picture 4" descr="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6" y="1323976"/>
            <a:ext cx="6291263" cy="434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BD5F4-6987-4332-8985-EEAE7C45849B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15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 type="title"/>
          </p:nvPr>
        </p:nvSpPr>
        <p:spPr>
          <a:xfrm>
            <a:off x="2551114" y="204788"/>
            <a:ext cx="7659687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Condition Variables Choices</a:t>
            </a:r>
          </a:p>
        </p:txBody>
      </p:sp>
      <p:sp>
        <p:nvSpPr>
          <p:cNvPr id="73731" name="Rectangle 5"/>
          <p:cNvSpPr>
            <a:spLocks noGrp="1" noChangeArrowheads="1"/>
          </p:cNvSpPr>
          <p:nvPr>
            <p:ph idx="1"/>
          </p:nvPr>
        </p:nvSpPr>
        <p:spPr>
          <a:xfrm>
            <a:off x="613775" y="1179514"/>
            <a:ext cx="11235847" cy="4713287"/>
          </a:xfrm>
        </p:spPr>
        <p:txBody>
          <a:bodyPr>
            <a:noAutofit/>
          </a:bodyPr>
          <a:lstStyle/>
          <a:p>
            <a:r>
              <a:rPr lang="en-US" altLang="en-US" dirty="0"/>
              <a:t>If process P invokes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x.signal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(),</a:t>
            </a:r>
            <a:r>
              <a:rPr lang="en-US" altLang="en-US" sz="1800" dirty="0">
                <a:cs typeface="Courier New" panose="02070309020205020404" pitchFamily="49" charset="0"/>
              </a:rPr>
              <a:t> </a:t>
            </a:r>
            <a:r>
              <a:rPr lang="en-US" altLang="en-US" dirty="0"/>
              <a:t>and</a:t>
            </a:r>
            <a:r>
              <a:rPr lang="en-US" altLang="en-US" sz="1800" dirty="0">
                <a:cs typeface="Courier New" panose="02070309020205020404" pitchFamily="49" charset="0"/>
              </a:rPr>
              <a:t> </a:t>
            </a:r>
            <a:r>
              <a:rPr lang="en-US" altLang="en-US" dirty="0"/>
              <a:t>process Q is suspended in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x.wait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altLang="en-US" dirty="0"/>
              <a:t>, what should happen next?</a:t>
            </a:r>
          </a:p>
          <a:p>
            <a:pPr lvl="1"/>
            <a:r>
              <a:rPr lang="en-US" altLang="en-US" dirty="0"/>
              <a:t>Both Q and P cannot execute in parallel. If Q is resumed, then P must wait</a:t>
            </a:r>
          </a:p>
          <a:p>
            <a:r>
              <a:rPr lang="en-US" altLang="en-US" dirty="0"/>
              <a:t>Options include</a:t>
            </a:r>
          </a:p>
          <a:p>
            <a:pPr lvl="1"/>
            <a:r>
              <a:rPr lang="en-US" altLang="en-US" b="1" dirty="0"/>
              <a:t>Signal and wait </a:t>
            </a:r>
            <a:r>
              <a:rPr lang="en-US" altLang="en-US" dirty="0"/>
              <a:t>– P waits until Q either leaves the monitor or it waits for another condition</a:t>
            </a:r>
          </a:p>
          <a:p>
            <a:pPr lvl="1"/>
            <a:r>
              <a:rPr lang="en-US" altLang="en-US" b="1" dirty="0"/>
              <a:t>Signal and continue </a:t>
            </a:r>
            <a:r>
              <a:rPr lang="en-US" altLang="en-US" dirty="0"/>
              <a:t>– Q waits until P either leaves the monitor or it  waits for another condition</a:t>
            </a:r>
          </a:p>
          <a:p>
            <a:pPr lvl="1"/>
            <a:r>
              <a:rPr lang="en-US" altLang="en-US" dirty="0"/>
              <a:t>Both have pros and cons – language implementer can decide</a:t>
            </a:r>
          </a:p>
          <a:p>
            <a:pPr lvl="1"/>
            <a:r>
              <a:rPr lang="en-US" altLang="en-US" dirty="0"/>
              <a:t>Monitors implemented in Concurrent Pascal compromise</a:t>
            </a:r>
          </a:p>
          <a:p>
            <a:pPr lvl="2"/>
            <a:r>
              <a:rPr lang="en-US" altLang="en-US" dirty="0"/>
              <a:t>P executing </a:t>
            </a:r>
            <a:r>
              <a:rPr lang="en-US" altLang="en-US" sz="1800" dirty="0"/>
              <a:t>signal</a:t>
            </a:r>
            <a:r>
              <a:rPr lang="en-US" altLang="en-US" dirty="0"/>
              <a:t> immediately leaves the monitor, Q is resumed</a:t>
            </a:r>
          </a:p>
          <a:p>
            <a:pPr lvl="1"/>
            <a:r>
              <a:rPr lang="en-US" altLang="en-US" dirty="0"/>
              <a:t>Implemented in other languages including Mesa, C#, Java</a:t>
            </a:r>
          </a:p>
          <a:p>
            <a:endParaRPr lang="en-US" alt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7401B-518B-43C1-B8D8-14B2FEA2B9EF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92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32924" y="288925"/>
            <a:ext cx="7715250" cy="8445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Monitor Implementation Using Semaphores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077238" y="1133475"/>
            <a:ext cx="10258817" cy="471963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dirty="0"/>
              <a:t>Variables </a:t>
            </a:r>
          </a:p>
          <a:p>
            <a:pPr>
              <a:lnSpc>
                <a:spcPct val="80000"/>
              </a:lnSpc>
              <a:buNone/>
              <a:tabLst>
                <a:tab pos="1887538" algn="l"/>
                <a:tab pos="2335213" algn="l"/>
                <a:tab pos="2506663" algn="l"/>
              </a:tabLst>
            </a:pPr>
            <a:endParaRPr lang="en-US" altLang="en-US" sz="2000" dirty="0"/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semaphore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 // (initially  = 1)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semaphore next;   // (initially  = 0)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next_count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b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dirty="0"/>
              <a:t>Each procedure </a:t>
            </a:r>
            <a:r>
              <a:rPr lang="en-US" altLang="en-US" sz="2000" b="1" i="1" dirty="0"/>
              <a:t>F</a:t>
            </a:r>
            <a:r>
              <a:rPr lang="en-US" altLang="en-US" sz="2000" dirty="0"/>
              <a:t>  will be replaced by</a:t>
            </a:r>
          </a:p>
          <a:p>
            <a:pPr>
              <a:lnSpc>
                <a:spcPct val="80000"/>
              </a:lnSpc>
              <a:tabLst>
                <a:tab pos="1887538" algn="l"/>
                <a:tab pos="2335213" algn="l"/>
                <a:tab pos="2506663" algn="l"/>
              </a:tabLst>
            </a:pPr>
            <a:endParaRPr lang="en-US" altLang="en-US" sz="1100" dirty="0"/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wait(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    …			 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 body of F;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     …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if 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next_count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signal(next)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else 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	signal(</a:t>
            </a:r>
            <a:r>
              <a:rPr lang="en-US" altLang="en-US" sz="20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tabLst>
                <a:tab pos="1887538" algn="l"/>
                <a:tab pos="2335213" algn="l"/>
                <a:tab pos="2506663" algn="l"/>
              </a:tabLst>
            </a:pPr>
            <a:r>
              <a:rPr lang="en-US" altLang="en-US" sz="2000" dirty="0"/>
              <a:t>Mutual exclusion within a monitor is ensured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BF7A3-A060-4213-98AC-6336C0E84628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36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Semaphore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Invented by </a:t>
            </a:r>
            <a:r>
              <a:rPr lang="en-US" dirty="0" err="1"/>
              <a:t>Edsger</a:t>
            </a:r>
            <a:r>
              <a:rPr lang="en-US" dirty="0"/>
              <a:t> </a:t>
            </a:r>
            <a:r>
              <a:rPr lang="en-US" dirty="0" err="1"/>
              <a:t>Dijkstra</a:t>
            </a:r>
            <a:r>
              <a:rPr lang="en-US" dirty="0"/>
              <a:t> in 1962</a:t>
            </a:r>
          </a:p>
          <a:p>
            <a:pPr lvl="1"/>
            <a:r>
              <a:rPr lang="en-US" dirty="0"/>
              <a:t>When working on and operating system for </a:t>
            </a:r>
            <a:r>
              <a:rPr lang="en-US" dirty="0" err="1"/>
              <a:t>Electrologica</a:t>
            </a:r>
            <a:r>
              <a:rPr lang="en-US" dirty="0"/>
              <a:t> X which became THE.</a:t>
            </a:r>
          </a:p>
          <a:p>
            <a:r>
              <a:rPr lang="en-US" dirty="0"/>
              <a:t>A non-negative, integer, Global variable (S)</a:t>
            </a:r>
          </a:p>
          <a:p>
            <a:pPr lvl="1"/>
            <a:r>
              <a:rPr lang="en-US" dirty="0"/>
              <a:t>Initialized at set up time, and </a:t>
            </a:r>
          </a:p>
          <a:p>
            <a:pPr lvl="1"/>
            <a:r>
              <a:rPr lang="en-US" dirty="0"/>
              <a:t>Two operations are allowed</a:t>
            </a:r>
          </a:p>
          <a:p>
            <a:pPr lvl="2"/>
            <a:r>
              <a:rPr lang="en-US" dirty="0"/>
              <a:t>P(S)  ----- Wait(S)</a:t>
            </a:r>
          </a:p>
          <a:p>
            <a:pPr lvl="3"/>
            <a:r>
              <a:rPr lang="en-US" dirty="0"/>
              <a:t>Decrement S</a:t>
            </a:r>
          </a:p>
          <a:p>
            <a:pPr lvl="4"/>
            <a:r>
              <a:rPr lang="en-US" dirty="0"/>
              <a:t>Wait until this operation can be carried out.</a:t>
            </a:r>
          </a:p>
          <a:p>
            <a:pPr lvl="2"/>
            <a:r>
              <a:rPr lang="en-US" dirty="0"/>
              <a:t>V(S)  ------Signal(S)</a:t>
            </a:r>
          </a:p>
          <a:p>
            <a:pPr lvl="3"/>
            <a:r>
              <a:rPr lang="en-US" dirty="0"/>
              <a:t>Increment S</a:t>
            </a:r>
          </a:p>
          <a:p>
            <a:r>
              <a:rPr lang="en-US" dirty="0"/>
              <a:t>Both operations are considered Atomic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EA1DBF-C955-462A-9729-2030C91B86FB}" type="datetime6">
              <a:rPr lang="en-US" smtClean="0"/>
              <a:t>September 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Copyright 2018 Silberschatz, Gavin &amp;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42D389-1E87-4ECE-A6D6-350E1E9597F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631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613025" y="158751"/>
            <a:ext cx="8229600" cy="5762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b="1" dirty="0"/>
              <a:t>Monitor Implementation – Condition Variables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417764" y="1190626"/>
            <a:ext cx="8550323" cy="45307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ct val="15000"/>
              </a:spcBef>
              <a:tabLst>
                <a:tab pos="1828800" algn="l"/>
                <a:tab pos="2217738" algn="l"/>
              </a:tabLst>
            </a:pPr>
            <a:r>
              <a:rPr lang="en-US" altLang="en-US" sz="2400" dirty="0"/>
              <a:t>For each condition variable </a:t>
            </a:r>
            <a:r>
              <a:rPr lang="en-US" altLang="en-US" sz="2400" b="1" i="1" dirty="0"/>
              <a:t>x</a:t>
            </a:r>
            <a:r>
              <a:rPr lang="en-US" altLang="en-US" sz="2400" dirty="0"/>
              <a:t>, we  have</a:t>
            </a:r>
            <a:r>
              <a:rPr lang="en-US" altLang="en-US" sz="1200" dirty="0"/>
              <a:t>: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endParaRPr lang="en-US" altLang="en-US" sz="1200" dirty="0"/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semaphore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x_sem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// (initially  = 0)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x_count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  <a:b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altLang="en-US" sz="24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Bef>
                <a:spcPct val="15000"/>
              </a:spcBef>
              <a:tabLst>
                <a:tab pos="1828800" algn="l"/>
                <a:tab pos="2217738" algn="l"/>
              </a:tabLst>
            </a:pPr>
            <a:r>
              <a:rPr lang="en-US" altLang="en-US" sz="2400" dirty="0"/>
              <a:t>The operation </a:t>
            </a:r>
            <a:r>
              <a:rPr lang="en-US" altLang="en-US" sz="2400" dirty="0" err="1">
                <a:solidFill>
                  <a:srgbClr val="0000FF"/>
                </a:solidFill>
              </a:rPr>
              <a:t>x.wait</a:t>
            </a:r>
            <a:r>
              <a:rPr lang="en-US" altLang="en-US" sz="2400" b="1" dirty="0"/>
              <a:t> </a:t>
            </a:r>
            <a:r>
              <a:rPr lang="en-US" altLang="en-US" sz="2400" dirty="0"/>
              <a:t>can be implemented as</a:t>
            </a:r>
            <a:r>
              <a:rPr lang="en-US" altLang="en-US" sz="1200" dirty="0"/>
              <a:t>: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1200" dirty="0"/>
              <a:t>		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x_count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next_count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&gt; 0)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signal(next);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else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signal(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mutex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wait(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x_sem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4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x_count</a:t>
            </a:r>
            <a:r>
              <a:rPr lang="en-US" altLang="en-US" sz="24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--;</a:t>
            </a:r>
          </a:p>
          <a:p>
            <a:pPr>
              <a:spcBef>
                <a:spcPct val="15000"/>
              </a:spcBef>
              <a:buNone/>
              <a:tabLst>
                <a:tab pos="1828800" algn="l"/>
                <a:tab pos="2217738" algn="l"/>
              </a:tabLst>
            </a:pPr>
            <a:r>
              <a:rPr lang="en-US" altLang="en-US" sz="1200" b="1" dirty="0"/>
              <a:t>	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4433D-3941-49A3-9B1E-5BC111B860B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457450" y="146051"/>
            <a:ext cx="77533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Monitor Implementation (Cont.)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/>
              <a:t>The operation </a:t>
            </a: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x.signal </a:t>
            </a:r>
            <a:r>
              <a:rPr lang="en-US" altLang="en-US"/>
              <a:t>can be implemented as:</a:t>
            </a:r>
            <a:br>
              <a:rPr lang="en-US" altLang="en-US"/>
            </a:br>
            <a:endParaRPr lang="en-US" altLang="en-US"/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(x_count &gt; 0) {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next_count++;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signal(x_sem);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wait(next);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next_count--;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}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b="1"/>
              <a:t>		</a:t>
            </a:r>
            <a:r>
              <a:rPr lang="en-US" altLang="en-US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C864B-05D4-4848-B5E2-5BBCF8C28FC3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31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524001" y="416579"/>
            <a:ext cx="8923001" cy="576262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Resuming Processes within a Monitor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1"/>
          </p:nvPr>
        </p:nvSpPr>
        <p:spPr>
          <a:xfrm>
            <a:off x="1524000" y="1341066"/>
            <a:ext cx="9511429" cy="4530725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If several processes queued on condition x, and </a:t>
            </a:r>
            <a:r>
              <a:rPr lang="en-US" altLang="en-US" sz="3200" dirty="0" err="1"/>
              <a:t>x.signal</a:t>
            </a:r>
            <a:r>
              <a:rPr lang="en-US" altLang="en-US" sz="3200" dirty="0"/>
              <a:t>() executed, which should be resumed?</a:t>
            </a:r>
          </a:p>
          <a:p>
            <a:r>
              <a:rPr lang="en-US" altLang="en-US" sz="3200" dirty="0"/>
              <a:t>FCFS frequently not adequate </a:t>
            </a:r>
          </a:p>
          <a:p>
            <a:r>
              <a:rPr lang="en-US" altLang="en-US" sz="3200" b="1" dirty="0">
                <a:solidFill>
                  <a:srgbClr val="0000FF"/>
                </a:solidFill>
              </a:rPr>
              <a:t>conditional-wait </a:t>
            </a:r>
            <a:r>
              <a:rPr lang="en-US" altLang="en-US" sz="3200" dirty="0"/>
              <a:t>construct of the form </a:t>
            </a:r>
            <a:r>
              <a:rPr lang="en-US" altLang="en-US" sz="3200" dirty="0" err="1"/>
              <a:t>x.wait</a:t>
            </a:r>
            <a:r>
              <a:rPr lang="en-US" altLang="en-US" sz="3200" dirty="0"/>
              <a:t>(c)</a:t>
            </a:r>
          </a:p>
          <a:p>
            <a:pPr lvl="1"/>
            <a:r>
              <a:rPr lang="en-US" altLang="en-US" sz="2800" dirty="0"/>
              <a:t>Where c is </a:t>
            </a:r>
            <a:r>
              <a:rPr lang="en-US" altLang="en-US" sz="2800" b="1" dirty="0">
                <a:solidFill>
                  <a:srgbClr val="0000FF"/>
                </a:solidFill>
              </a:rPr>
              <a:t>priority number</a:t>
            </a:r>
          </a:p>
          <a:p>
            <a:pPr lvl="1"/>
            <a:r>
              <a:rPr lang="en-US" altLang="en-US" sz="2800" dirty="0"/>
              <a:t>Process with lowest number (highest priority) is scheduled next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85C87-2019-4097-A8E6-96527C7F7F39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19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3"/>
          <p:cNvSpPr>
            <a:spLocks noGrp="1" noChangeArrowheads="1"/>
          </p:cNvSpPr>
          <p:nvPr>
            <p:ph idx="1"/>
          </p:nvPr>
        </p:nvSpPr>
        <p:spPr>
          <a:xfrm>
            <a:off x="926927" y="771526"/>
            <a:ext cx="10308920" cy="5268913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sz="1400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Allocate a single resource among competing processes using priority numbers that specify the maximum time a process  plans to use the resource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R.acquire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(t)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...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access the </a:t>
            </a:r>
            <a:r>
              <a:rPr lang="en-US" altLang="en-US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resurce</a:t>
            </a: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    ...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R.release</a:t>
            </a:r>
            <a:r>
              <a:rPr lang="en-US" altLang="en-US" sz="18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</a:pPr>
            <a:r>
              <a:rPr lang="en-US" altLang="en-US" dirty="0"/>
              <a:t>Where R is an instance of  type </a:t>
            </a:r>
            <a:r>
              <a:rPr lang="en-US" altLang="en-US" sz="1800" b="1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ResourceAllocator</a:t>
            </a:r>
            <a:endParaRPr lang="en-US" altLang="en-US" sz="18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pPr>
              <a:lnSpc>
                <a:spcPct val="80000"/>
              </a:lnSpc>
              <a:buFont typeface="Monotype Sorts" pitchFamily="-84" charset="2"/>
              <a:buNone/>
            </a:pPr>
            <a:r>
              <a:rPr lang="en-US" altLang="en-US" i="1" dirty="0">
                <a:solidFill>
                  <a:srgbClr val="0000FF"/>
                </a:solidFill>
              </a:rPr>
              <a:t>       </a:t>
            </a:r>
          </a:p>
        </p:txBody>
      </p:sp>
      <p:sp>
        <p:nvSpPr>
          <p:cNvPr id="82947" name="Rectangle 2"/>
          <p:cNvSpPr>
            <a:spLocks noChangeArrowheads="1"/>
          </p:cNvSpPr>
          <p:nvPr/>
        </p:nvSpPr>
        <p:spPr bwMode="auto">
          <a:xfrm>
            <a:off x="2762251" y="95251"/>
            <a:ext cx="7916863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4" rIns="91426" bIns="45714"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rgbClr val="006699"/>
                </a:solidFill>
                <a:latin typeface="Arial" panose="020B0604020202020204" pitchFamily="34" charset="0"/>
              </a:rPr>
              <a:t>Single Resource allocation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E6A8-CA13-4B11-A0F3-29DB1086166B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107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355395"/>
            <a:ext cx="89630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A Monitor to Allocate Single Resource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202499" y="1035706"/>
            <a:ext cx="10321445" cy="5024437"/>
          </a:xfrm>
        </p:spPr>
        <p:txBody>
          <a:bodyPr>
            <a:noAutofit/>
          </a:bodyPr>
          <a:lstStyle/>
          <a:p>
            <a:pPr>
              <a:buNone/>
              <a:tabLst>
                <a:tab pos="1368425" algn="l"/>
                <a:tab pos="1712913" algn="l"/>
                <a:tab pos="2335213" algn="l"/>
              </a:tabLst>
            </a:pPr>
            <a:endParaRPr lang="en-US" altLang="en-US" sz="1800" dirty="0"/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monitor 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ResourceAllocator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{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busy;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condition x;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 acquire(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time) {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if (busy)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	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x.wait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(time);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busy = TRUE;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void release() {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busy = FALSE;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	</a:t>
            </a:r>
            <a:r>
              <a:rPr lang="en-US" altLang="en-US" sz="2000" dirty="0" err="1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x.signal</a:t>
            </a: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initialization code() {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 busy = FALSE; 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}</a:t>
            </a:r>
          </a:p>
          <a:p>
            <a:pPr>
              <a:spcBef>
                <a:spcPct val="15000"/>
              </a:spcBef>
              <a:buNone/>
              <a:tabLst>
                <a:tab pos="1368425" algn="l"/>
                <a:tab pos="1712913" algn="l"/>
                <a:tab pos="2335213" algn="l"/>
              </a:tabLst>
            </a:pPr>
            <a:r>
              <a:rPr lang="en-US" altLang="en-US" sz="2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r>
              <a:rPr lang="en-US" altLang="en-US" sz="2000" b="1" dirty="0"/>
              <a:t>	</a:t>
            </a:r>
            <a:r>
              <a:rPr lang="en-US" altLang="en-US" sz="1800" b="1" dirty="0"/>
              <a:t>	</a:t>
            </a:r>
            <a:r>
              <a:rPr lang="en-US" altLang="en-US" sz="1800" dirty="0"/>
              <a:t>	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66B3E-72F9-4DC8-8E30-F85E4C883F20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32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47638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Semaphore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2351089" y="1163639"/>
            <a:ext cx="7921625" cy="5254625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en-US" altLang="en-US" sz="2600" dirty="0"/>
              <a:t>Synchronization tool that provides more sophisticated ways (than Mutex locks)  for process to synchronize their activities.</a:t>
            </a:r>
            <a:endParaRPr lang="en-US" altLang="en-US" sz="2600" i="1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 sz="2600" dirty="0"/>
              <a:t>Semaphore </a:t>
            </a:r>
            <a:r>
              <a:rPr lang="en-US" altLang="en-US" sz="2600" b="1" i="1" dirty="0"/>
              <a:t>S</a:t>
            </a:r>
            <a:r>
              <a:rPr lang="en-US" altLang="en-US" sz="2600" dirty="0"/>
              <a:t> – integer variable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Can only be accessed via two indivisible (atomic) operations</a:t>
            </a:r>
          </a:p>
          <a:p>
            <a:pPr lvl="1">
              <a:lnSpc>
                <a:spcPct val="90000"/>
              </a:lnSpc>
            </a:pPr>
            <a:r>
              <a:rPr lang="en-US" altLang="en-US" sz="4100" b="1" dirty="0">
                <a:solidFill>
                  <a:srgbClr val="000000"/>
                </a:solidFill>
                <a:latin typeface="Courier New" panose="02070309020205020404" pitchFamily="49" charset="0"/>
              </a:rPr>
              <a:t>wait()</a:t>
            </a:r>
            <a:r>
              <a:rPr lang="en-US" altLang="en-US" sz="4100" dirty="0">
                <a:solidFill>
                  <a:srgbClr val="000000"/>
                </a:solidFill>
              </a:rPr>
              <a:t> </a:t>
            </a:r>
            <a:r>
              <a:rPr lang="en-US" altLang="en-US" sz="2600" dirty="0">
                <a:solidFill>
                  <a:srgbClr val="000000"/>
                </a:solidFill>
              </a:rPr>
              <a:t>and </a:t>
            </a:r>
            <a:r>
              <a:rPr lang="en-US" altLang="en-US" sz="4100" b="1" dirty="0">
                <a:solidFill>
                  <a:srgbClr val="000000"/>
                </a:solidFill>
                <a:latin typeface="Courier New" panose="02070309020205020404" pitchFamily="49" charset="0"/>
              </a:rPr>
              <a:t>signal()</a:t>
            </a:r>
          </a:p>
          <a:p>
            <a:pPr lvl="2">
              <a:lnSpc>
                <a:spcPct val="90000"/>
              </a:lnSpc>
            </a:pPr>
            <a:r>
              <a:rPr lang="en-US" altLang="en-US" sz="2600" dirty="0"/>
              <a:t>Originally called </a:t>
            </a:r>
            <a:r>
              <a:rPr lang="en-US" altLang="en-US" sz="3600" b="1" dirty="0">
                <a:solidFill>
                  <a:srgbClr val="000000"/>
                </a:solidFill>
                <a:latin typeface="Courier New" panose="02070309020205020404" pitchFamily="49" charset="0"/>
              </a:rPr>
              <a:t>P()</a:t>
            </a:r>
            <a:r>
              <a:rPr lang="en-US" altLang="en-US" sz="3600" dirty="0"/>
              <a:t> </a:t>
            </a:r>
            <a:r>
              <a:rPr lang="en-US" altLang="en-US" sz="2600" dirty="0"/>
              <a:t>and </a:t>
            </a:r>
            <a:r>
              <a:rPr lang="en-US" altLang="en-US" sz="3600" b="1" dirty="0">
                <a:solidFill>
                  <a:srgbClr val="000000"/>
                </a:solidFill>
                <a:latin typeface="Courier New" panose="02070309020205020404" pitchFamily="49" charset="0"/>
              </a:rPr>
              <a:t>V()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Definition of  the </a:t>
            </a:r>
            <a:r>
              <a:rPr lang="en-US" altLang="en-US" sz="4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wait() operation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4100" b="1" dirty="0">
                <a:latin typeface="Courier New" panose="02070309020205020404" pitchFamily="49" charset="0"/>
                <a:sym typeface="Symbol" panose="05050102010706020507" pitchFamily="18" charset="2"/>
              </a:rPr>
              <a:t>wait(S)</a:t>
            </a: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 {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    while (S &lt;= 0)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       ; // busy wait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    S--;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altLang="en-US" sz="2600" dirty="0"/>
              <a:t>Definition of  the </a:t>
            </a:r>
            <a:r>
              <a:rPr lang="en-US" altLang="en-US" sz="46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signal() operation</a:t>
            </a:r>
            <a:endParaRPr lang="en-US" altLang="en-US" sz="2600" b="1" dirty="0">
              <a:latin typeface="Courier New" panose="02070309020205020404" pitchFamily="49" charset="0"/>
              <a:cs typeface="Courier New" panose="02070309020205020404" pitchFamily="49" charset="0"/>
              <a:sym typeface="Symbol" panose="05050102010706020507" pitchFamily="18" charset="2"/>
            </a:endParaRP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4100" b="1" dirty="0">
                <a:latin typeface="Courier New" panose="02070309020205020404" pitchFamily="49" charset="0"/>
                <a:sym typeface="Symbol" panose="05050102010706020507" pitchFamily="18" charset="2"/>
              </a:rPr>
              <a:t>signal(S)</a:t>
            </a: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 { 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    S++;</a:t>
            </a:r>
          </a:p>
          <a:p>
            <a:pPr lvl="1">
              <a:lnSpc>
                <a:spcPct val="90000"/>
              </a:lnSpc>
              <a:buFont typeface="Monotype Sorts" pitchFamily="-84" charset="2"/>
              <a:buNone/>
            </a:pPr>
            <a:r>
              <a:rPr lang="en-US" altLang="en-US" sz="2600" b="1" dirty="0">
                <a:latin typeface="Courier New" panose="02070309020205020404" pitchFamily="49" charset="0"/>
                <a:sym typeface="Symbol" panose="05050102010706020507" pitchFamily="18" charset="2"/>
              </a:rPr>
              <a:t>}</a:t>
            </a:r>
            <a:endParaRPr lang="en-US" altLang="en-US" sz="1600" b="1" dirty="0">
              <a:latin typeface="Courier New" panose="02070309020205020404" pitchFamily="49" charset="0"/>
              <a:sym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CE3EB-528C-4B42-9B5B-06836A94C5A0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67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hape 199681"/>
          <p:cNvSpPr>
            <a:spLocks noGrp="1" noChangeArrowheads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 sz="4000"/>
              <a:t>Information Implications of Semaphore</a:t>
            </a:r>
          </a:p>
        </p:txBody>
      </p:sp>
      <p:sp>
        <p:nvSpPr>
          <p:cNvPr id="74755" name="Shape 19968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A process has synch points </a:t>
            </a:r>
            <a:endParaRPr lang="en-US" dirty="0"/>
          </a:p>
          <a:p>
            <a:pPr lvl="1"/>
            <a:r>
              <a:rPr lang="en-US" sz="1600" dirty="0"/>
              <a:t>To go past a synch point certain conditions must be true</a:t>
            </a:r>
          </a:p>
          <a:p>
            <a:pPr lvl="2"/>
            <a:r>
              <a:rPr lang="en-US" sz="1600" dirty="0"/>
              <a:t>Conditions depend not only on ME but other processes also</a:t>
            </a:r>
          </a:p>
          <a:p>
            <a:pPr lvl="2"/>
            <a:r>
              <a:rPr lang="en-US" sz="1600" dirty="0"/>
              <a:t>Must confirm that the conditions are true before proceeding, else have to wait.</a:t>
            </a:r>
          </a:p>
          <a:p>
            <a:r>
              <a:rPr lang="en-US" sz="1600" dirty="0"/>
              <a:t>P(S) – Wait (S)</a:t>
            </a:r>
          </a:p>
          <a:p>
            <a:pPr lvl="1"/>
            <a:r>
              <a:rPr lang="en-US" sz="1600" dirty="0"/>
              <a:t>If can complete this operation</a:t>
            </a:r>
          </a:p>
          <a:p>
            <a:pPr lvl="2"/>
            <a:r>
              <a:rPr lang="en-US" sz="1600" dirty="0"/>
              <a:t>Inform others through changed value of S</a:t>
            </a:r>
          </a:p>
          <a:p>
            <a:pPr lvl="2"/>
            <a:r>
              <a:rPr lang="en-US" sz="1600" dirty="0"/>
              <a:t>Proceed past the synch point</a:t>
            </a:r>
          </a:p>
          <a:p>
            <a:pPr lvl="1"/>
            <a:r>
              <a:rPr lang="en-US" sz="1600" dirty="0"/>
              <a:t>If can not complete</a:t>
            </a:r>
          </a:p>
          <a:p>
            <a:pPr lvl="2"/>
            <a:r>
              <a:rPr lang="en-US" sz="1600" dirty="0"/>
              <a:t>Wait for the event when S becomes &gt;0</a:t>
            </a:r>
          </a:p>
          <a:p>
            <a:r>
              <a:rPr lang="en-US" sz="1600" dirty="0"/>
              <a:t>V(S) – Signal (S)</a:t>
            </a:r>
          </a:p>
          <a:p>
            <a:pPr lvl="1"/>
            <a:r>
              <a:rPr lang="en-US" sz="1600" dirty="0"/>
              <a:t>Inform others that I have gone past a synch point.</a:t>
            </a:r>
          </a:p>
        </p:txBody>
      </p:sp>
      <p:sp>
        <p:nvSpPr>
          <p:cNvPr id="74756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7181A69-36AF-4112-9AF1-2970474DE017}" type="datetime6">
              <a:rPr lang="en-US" smtClean="0"/>
              <a:t>September 22</a:t>
            </a:fld>
            <a:endParaRPr lang="en-US"/>
          </a:p>
        </p:txBody>
      </p:sp>
      <p:sp>
        <p:nvSpPr>
          <p:cNvPr id="74757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612EE70-3CC5-49BD-BEFD-8237D4036DB5}" type="slidenum">
              <a:rPr lang="en-US"/>
              <a:pPr/>
              <a:t>4</a:t>
            </a:fld>
            <a:endParaRPr lang="en-US"/>
          </a:p>
        </p:txBody>
      </p:sp>
      <p:sp>
        <p:nvSpPr>
          <p:cNvPr id="74758" name="Shap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150108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85975" y="288925"/>
            <a:ext cx="8534400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Semaphore Usage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2368550" y="1093789"/>
            <a:ext cx="7194550" cy="4530725"/>
          </a:xfrm>
        </p:spPr>
        <p:txBody>
          <a:bodyPr>
            <a:normAutofit fontScale="92500" lnSpcReduction="10000"/>
          </a:bodyPr>
          <a:lstStyle/>
          <a:p>
            <a:pPr>
              <a:tabLst>
                <a:tab pos="2001838" algn="ctr"/>
                <a:tab pos="4513263" algn="ctr"/>
              </a:tabLst>
            </a:pPr>
            <a:r>
              <a:rPr lang="en-US" altLang="en-US" sz="2000" b="1">
                <a:solidFill>
                  <a:srgbClr val="3366FF"/>
                </a:solidFill>
              </a:rPr>
              <a:t>Counting semaphore </a:t>
            </a:r>
            <a:r>
              <a:rPr lang="en-US" altLang="en-US" sz="2000"/>
              <a:t>– integer value can range over an unrestricted domain</a:t>
            </a:r>
          </a:p>
          <a:p>
            <a:pPr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3366FF"/>
                </a:solidFill>
              </a:rPr>
              <a:t>Binary semaphore </a:t>
            </a:r>
            <a:r>
              <a:rPr lang="en-US" altLang="en-US" sz="2000" dirty="0"/>
              <a:t>– integer value can range only between 0 and 1</a:t>
            </a:r>
          </a:p>
          <a:p>
            <a:pPr lvl="1">
              <a:tabLst>
                <a:tab pos="2001838" algn="ctr"/>
                <a:tab pos="4513263" algn="ctr"/>
              </a:tabLst>
            </a:pPr>
            <a:r>
              <a:rPr lang="en-US" altLang="en-US" sz="2000" dirty="0">
                <a:sym typeface="MT Extra" panose="05050102010205020202" pitchFamily="18" charset="2"/>
              </a:rPr>
              <a:t>Same as a </a:t>
            </a:r>
            <a:r>
              <a:rPr lang="en-US" altLang="en-US" sz="2000" b="1" dirty="0" err="1">
                <a:solidFill>
                  <a:srgbClr val="3366FF"/>
                </a:solidFill>
                <a:sym typeface="MT Extra" panose="05050102010205020202" pitchFamily="18" charset="2"/>
              </a:rPr>
              <a:t>mutex</a:t>
            </a:r>
            <a:r>
              <a:rPr lang="en-US" altLang="en-US" sz="2000" b="1" dirty="0">
                <a:solidFill>
                  <a:srgbClr val="3366FF"/>
                </a:solidFill>
                <a:sym typeface="MT Extra" panose="05050102010205020202" pitchFamily="18" charset="2"/>
              </a:rPr>
              <a:t> lock</a:t>
            </a:r>
            <a:endParaRPr lang="en-US" altLang="en-US" sz="2000" b="1" dirty="0">
              <a:solidFill>
                <a:srgbClr val="3366FF"/>
              </a:solidFill>
            </a:endParaRPr>
          </a:p>
          <a:p>
            <a:pPr>
              <a:tabLst>
                <a:tab pos="2001838" algn="ctr"/>
                <a:tab pos="4513263" algn="ctr"/>
              </a:tabLst>
            </a:pPr>
            <a:r>
              <a:rPr lang="en-US" altLang="en-US" sz="2000" dirty="0">
                <a:sym typeface="MT Extra" panose="05050102010205020202" pitchFamily="18" charset="2"/>
              </a:rPr>
              <a:t>Can solve various synchronization problems</a:t>
            </a:r>
          </a:p>
          <a:p>
            <a:pPr>
              <a:tabLst>
                <a:tab pos="2001838" algn="ctr"/>
                <a:tab pos="4513263" algn="ctr"/>
              </a:tabLst>
            </a:pPr>
            <a:r>
              <a:rPr lang="en-US" altLang="en-US" sz="2000" dirty="0">
                <a:sym typeface="MT Extra" panose="05050102010205020202" pitchFamily="18" charset="2"/>
              </a:rPr>
              <a:t>Consider </a:t>
            </a:r>
            <a:r>
              <a:rPr lang="en-US" altLang="en-US" sz="2000" b="1" i="1" dirty="0">
                <a:sym typeface="MT Extra" panose="05050102010205020202" pitchFamily="18" charset="2"/>
              </a:rPr>
              <a:t>P</a:t>
            </a:r>
            <a:r>
              <a:rPr lang="en-US" altLang="en-US" sz="2000" b="1" i="1" baseline="-25000" dirty="0">
                <a:sym typeface="MT Extra" panose="05050102010205020202" pitchFamily="18" charset="2"/>
              </a:rPr>
              <a:t>1</a:t>
            </a:r>
            <a:r>
              <a:rPr lang="en-US" altLang="en-US" sz="2000" b="1" i="1" dirty="0">
                <a:sym typeface="MT Extra" panose="05050102010205020202" pitchFamily="18" charset="2"/>
              </a:rPr>
              <a:t> </a:t>
            </a:r>
            <a:r>
              <a:rPr lang="en-US" altLang="en-US" sz="2000" dirty="0">
                <a:sym typeface="MT Extra" panose="05050102010205020202" pitchFamily="18" charset="2"/>
              </a:rPr>
              <a:t> and </a:t>
            </a:r>
            <a:r>
              <a:rPr lang="en-US" altLang="en-US" sz="2000" b="1" i="1" dirty="0">
                <a:sym typeface="MT Extra" panose="05050102010205020202" pitchFamily="18" charset="2"/>
              </a:rPr>
              <a:t>P</a:t>
            </a:r>
            <a:r>
              <a:rPr lang="en-US" altLang="en-US" sz="2000" b="1" i="1" baseline="-25000" dirty="0">
                <a:sym typeface="MT Extra" panose="05050102010205020202" pitchFamily="18" charset="2"/>
              </a:rPr>
              <a:t>2</a:t>
            </a:r>
            <a:r>
              <a:rPr lang="en-US" altLang="en-US" sz="2000" dirty="0">
                <a:sym typeface="MT Extra" panose="05050102010205020202" pitchFamily="18" charset="2"/>
              </a:rPr>
              <a:t> that require</a:t>
            </a:r>
            <a:r>
              <a:rPr lang="en-US" altLang="en-US" sz="2000" b="1" i="1" dirty="0">
                <a:sym typeface="MT Extra" panose="05050102010205020202" pitchFamily="18" charset="2"/>
              </a:rPr>
              <a:t> S</a:t>
            </a:r>
            <a:r>
              <a:rPr lang="en-US" altLang="en-US" sz="2000" b="1" i="1" baseline="-25000" dirty="0">
                <a:sym typeface="MT Extra" panose="05050102010205020202" pitchFamily="18" charset="2"/>
              </a:rPr>
              <a:t>1</a:t>
            </a:r>
            <a:r>
              <a:rPr lang="en-US" altLang="en-US" sz="2000" b="1" i="1" dirty="0">
                <a:sym typeface="MT Extra" panose="05050102010205020202" pitchFamily="18" charset="2"/>
              </a:rPr>
              <a:t> </a:t>
            </a:r>
            <a:r>
              <a:rPr lang="en-US" altLang="en-US" sz="2000" dirty="0">
                <a:sym typeface="MT Extra" panose="05050102010205020202" pitchFamily="18" charset="2"/>
              </a:rPr>
              <a:t>to happen before </a:t>
            </a:r>
            <a:r>
              <a:rPr lang="en-US" altLang="en-US" sz="2000" b="1" i="1" dirty="0">
                <a:sym typeface="MT Extra" panose="05050102010205020202" pitchFamily="18" charset="2"/>
              </a:rPr>
              <a:t>S</a:t>
            </a:r>
            <a:r>
              <a:rPr lang="en-US" altLang="en-US" sz="2000" b="1" i="1" baseline="-25000" dirty="0">
                <a:sym typeface="MT Extra" panose="05050102010205020202" pitchFamily="18" charset="2"/>
              </a:rPr>
              <a:t>2</a:t>
            </a:r>
          </a:p>
          <a:p>
            <a:pPr>
              <a:buNone/>
              <a:tabLst>
                <a:tab pos="2001838" algn="ctr"/>
                <a:tab pos="4513263" algn="ctr"/>
              </a:tabLst>
            </a:pPr>
            <a:r>
              <a:rPr lang="en-US" altLang="en-US" sz="2000" dirty="0">
                <a:sym typeface="MT Extra" panose="05050102010205020202" pitchFamily="18" charset="2"/>
              </a:rPr>
              <a:t>       Create a semaphore “</a:t>
            </a:r>
            <a:r>
              <a:rPr lang="en-US" altLang="ja-JP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synch</a:t>
            </a:r>
            <a:r>
              <a:rPr lang="en-US" altLang="en-US" sz="2000" dirty="0">
                <a:sym typeface="MT Extra" panose="05050102010205020202" pitchFamily="18" charset="2"/>
              </a:rPr>
              <a:t>”</a:t>
            </a:r>
            <a:r>
              <a:rPr lang="en-US" altLang="ja-JP" sz="2000" dirty="0">
                <a:sym typeface="MT Extra" panose="05050102010205020202" pitchFamily="18" charset="2"/>
              </a:rPr>
              <a:t> initialized to 0 </a:t>
            </a:r>
          </a:p>
          <a:p>
            <a:pPr lvl="1">
              <a:buNone/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P1:</a:t>
            </a:r>
          </a:p>
          <a:p>
            <a:pPr lvl="1">
              <a:buNone/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   S</a:t>
            </a:r>
            <a:r>
              <a:rPr lang="en-US" altLang="en-US" sz="2000" b="1" baseline="-25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1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;</a:t>
            </a:r>
          </a:p>
          <a:p>
            <a:pPr lvl="1">
              <a:buNone/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   signal(synch);</a:t>
            </a:r>
          </a:p>
          <a:p>
            <a:pPr lvl="1">
              <a:buNone/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P2:</a:t>
            </a:r>
          </a:p>
          <a:p>
            <a:pPr lvl="1">
              <a:buNone/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   wait(synch)</a:t>
            </a:r>
            <a:r>
              <a:rPr lang="en-US" altLang="en-US" sz="1800" dirty="0">
                <a:solidFill>
                  <a:srgbClr val="0000FF"/>
                </a:solidFill>
                <a:sym typeface="MT Extra" panose="05050102010205020202" pitchFamily="18" charset="2"/>
              </a:rPr>
              <a:t>;</a:t>
            </a:r>
            <a:endParaRPr lang="en-US" altLang="en-US" sz="2000" b="1" dirty="0">
              <a:solidFill>
                <a:srgbClr val="000000"/>
              </a:solidFill>
              <a:latin typeface="Courier New" panose="02070309020205020404" pitchFamily="49" charset="0"/>
              <a:cs typeface="Courier New" panose="02070309020205020404" pitchFamily="49" charset="0"/>
              <a:sym typeface="MT Extra" panose="05050102010205020202" pitchFamily="18" charset="2"/>
            </a:endParaRPr>
          </a:p>
          <a:p>
            <a:pPr lvl="1">
              <a:buNone/>
              <a:tabLst>
                <a:tab pos="2001838" algn="ctr"/>
                <a:tab pos="4513263" algn="ctr"/>
              </a:tabLst>
            </a:pP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   S</a:t>
            </a:r>
            <a:r>
              <a:rPr lang="en-US" altLang="en-US" sz="2000" b="1" baseline="-25000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latin typeface="Courier New" panose="02070309020205020404" pitchFamily="49" charset="0"/>
                <a:cs typeface="Courier New" panose="02070309020205020404" pitchFamily="49" charset="0"/>
                <a:sym typeface="MT Extra" panose="05050102010205020202" pitchFamily="18" charset="2"/>
              </a:rPr>
              <a:t>;</a:t>
            </a:r>
            <a:endParaRPr lang="en-US" altLang="en-US" sz="2000" dirty="0">
              <a:sym typeface="MT Extra" panose="05050102010205020202" pitchFamily="18" charset="2"/>
            </a:endParaRPr>
          </a:p>
          <a:p>
            <a:pPr>
              <a:tabLst>
                <a:tab pos="2001838" algn="ctr"/>
                <a:tab pos="4513263" algn="ctr"/>
              </a:tabLst>
            </a:pPr>
            <a:r>
              <a:rPr lang="en-US" altLang="en-US" sz="2000" dirty="0"/>
              <a:t>Can implement a counting semaphore </a:t>
            </a:r>
            <a:r>
              <a:rPr lang="en-US" altLang="en-US" sz="2000" b="1" i="1" dirty="0">
                <a:solidFill>
                  <a:srgbClr val="000000"/>
                </a:solidFill>
              </a:rPr>
              <a:t>S</a:t>
            </a:r>
            <a:r>
              <a:rPr lang="en-US" altLang="en-US" sz="2000" dirty="0"/>
              <a:t> as a binary semaphore</a:t>
            </a:r>
          </a:p>
          <a:p>
            <a:pPr>
              <a:tabLst>
                <a:tab pos="2001838" algn="ctr"/>
                <a:tab pos="4513263" algn="ctr"/>
              </a:tabLst>
            </a:pPr>
            <a:endParaRPr lang="en-US" altLang="en-US" sz="2000" b="1" i="1" baseline="-25000" dirty="0">
              <a:sym typeface="MT Extra" panose="05050102010205020202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19C35-E3F7-4742-86CA-3E128144F6AE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58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hape 95233"/>
          <p:cNvSpPr>
            <a:spLocks noGrp="1" noChangeArrowheads="1"/>
          </p:cNvSpPr>
          <p:nvPr>
            <p:ph type="title"/>
          </p:nvPr>
        </p:nvSpPr>
        <p:spPr>
          <a:xfrm>
            <a:off x="1645085" y="610187"/>
            <a:ext cx="8534400" cy="457200"/>
          </a:xfrm>
        </p:spPr>
        <p:txBody>
          <a:bodyPr anchor="b">
            <a:noAutofit/>
          </a:bodyPr>
          <a:lstStyle/>
          <a:p>
            <a:r>
              <a:rPr lang="en-US" sz="3600" b="1" dirty="0"/>
              <a:t>Semaphore as General Synchronization Tool</a:t>
            </a:r>
            <a:endParaRPr lang="en-US" sz="5400" b="1" dirty="0"/>
          </a:p>
        </p:txBody>
      </p:sp>
      <p:sp>
        <p:nvSpPr>
          <p:cNvPr id="75779" name="Shape 9523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70000"/>
              </a:lnSpc>
              <a:tabLst>
                <a:tab pos="2005013" algn="ctr"/>
                <a:tab pos="4518025" algn="ctr"/>
              </a:tabLst>
            </a:pPr>
            <a:r>
              <a:rPr lang="en-US" sz="2400" dirty="0">
                <a:solidFill>
                  <a:schemeClr val="tx2"/>
                </a:solidFill>
              </a:rPr>
              <a:t>Counting </a:t>
            </a:r>
            <a:r>
              <a:rPr lang="en-US" sz="2400" dirty="0"/>
              <a:t>semaphore – integer value can range over an unrestricted domain</a:t>
            </a:r>
          </a:p>
          <a:p>
            <a:pPr>
              <a:lnSpc>
                <a:spcPct val="70000"/>
              </a:lnSpc>
              <a:tabLst>
                <a:tab pos="2005013" algn="ctr"/>
                <a:tab pos="4518025" algn="ctr"/>
              </a:tabLst>
            </a:pPr>
            <a:r>
              <a:rPr lang="en-US" sz="2400" dirty="0">
                <a:solidFill>
                  <a:schemeClr val="tx2"/>
                </a:solidFill>
              </a:rPr>
              <a:t>Binary</a:t>
            </a:r>
            <a:r>
              <a:rPr lang="en-US" sz="2400" dirty="0"/>
              <a:t> semaphore – integer value can range only between 0 </a:t>
            </a:r>
            <a:br>
              <a:rPr lang="en-US" sz="2400" dirty="0"/>
            </a:br>
            <a:r>
              <a:rPr lang="en-US" sz="2400" dirty="0"/>
              <a:t>and 1; can be simpler to implement</a:t>
            </a:r>
          </a:p>
          <a:p>
            <a:pPr lvl="1">
              <a:lnSpc>
                <a:spcPct val="70000"/>
              </a:lnSpc>
              <a:tabLst>
                <a:tab pos="2005013" algn="ctr"/>
                <a:tab pos="4518025" algn="ctr"/>
              </a:tabLst>
            </a:pPr>
            <a:r>
              <a:rPr lang="en-US" sz="2100" dirty="0">
                <a:sym typeface="MT Extra" pitchFamily="18" charset="2"/>
              </a:rPr>
              <a:t>Also known as </a:t>
            </a:r>
            <a:r>
              <a:rPr lang="en-US" sz="2100" dirty="0" err="1">
                <a:solidFill>
                  <a:schemeClr val="tx2"/>
                </a:solidFill>
                <a:sym typeface="MT Extra" pitchFamily="18" charset="2"/>
              </a:rPr>
              <a:t>mutex</a:t>
            </a:r>
            <a:r>
              <a:rPr lang="en-US" sz="2100" dirty="0">
                <a:solidFill>
                  <a:schemeClr val="tx2"/>
                </a:solidFill>
                <a:sym typeface="MT Extra" pitchFamily="18" charset="2"/>
              </a:rPr>
              <a:t> locks</a:t>
            </a:r>
            <a:endParaRPr lang="en-US" sz="2100" dirty="0">
              <a:solidFill>
                <a:schemeClr val="tx2"/>
              </a:solidFill>
            </a:endParaRPr>
          </a:p>
          <a:p>
            <a:pPr>
              <a:lnSpc>
                <a:spcPct val="70000"/>
              </a:lnSpc>
              <a:tabLst>
                <a:tab pos="2005013" algn="ctr"/>
                <a:tab pos="4518025" algn="ctr"/>
              </a:tabLst>
            </a:pPr>
            <a:r>
              <a:rPr lang="en-US" sz="2400" dirty="0"/>
              <a:t>Can implement a counting semaphore </a:t>
            </a:r>
            <a:r>
              <a:rPr lang="en-US" sz="2400" dirty="0">
                <a:solidFill>
                  <a:srgbClr val="0000FF"/>
                </a:solidFill>
              </a:rPr>
              <a:t>S</a:t>
            </a:r>
            <a:r>
              <a:rPr lang="en-US" sz="2400" dirty="0"/>
              <a:t> as a binary semaphore</a:t>
            </a:r>
          </a:p>
          <a:p>
            <a:pPr>
              <a:lnSpc>
                <a:spcPct val="70000"/>
              </a:lnSpc>
              <a:tabLst>
                <a:tab pos="2005013" algn="ctr"/>
                <a:tab pos="4518025" algn="ctr"/>
              </a:tabLst>
            </a:pPr>
            <a:r>
              <a:rPr lang="en-US" sz="2400" dirty="0">
                <a:sym typeface="MT Extra" pitchFamily="18" charset="2"/>
              </a:rPr>
              <a:t>Provides mutual exclusion</a:t>
            </a:r>
          </a:p>
          <a:p>
            <a:pPr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endParaRPr lang="en-US" sz="2400" dirty="0">
              <a:sym typeface="MT Extra" pitchFamily="18" charset="2"/>
            </a:endParaRPr>
          </a:p>
          <a:p>
            <a:pPr lvl="2"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r>
              <a:rPr lang="en-US" sz="1800" dirty="0">
                <a:solidFill>
                  <a:srgbClr val="0000FF"/>
                </a:solidFill>
                <a:sym typeface="MT Extra" pitchFamily="18" charset="2"/>
              </a:rPr>
              <a:t>Semaphore S; // initialized to 1</a:t>
            </a:r>
          </a:p>
          <a:p>
            <a:pPr lvl="2"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endParaRPr lang="en-US" sz="1800" dirty="0">
              <a:solidFill>
                <a:srgbClr val="0000FF"/>
              </a:solidFill>
              <a:sym typeface="MT Extra" pitchFamily="18" charset="2"/>
            </a:endParaRPr>
          </a:p>
          <a:p>
            <a:pPr lvl="2"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r>
              <a:rPr lang="en-US" sz="1800" dirty="0">
                <a:solidFill>
                  <a:srgbClr val="0000FF"/>
                </a:solidFill>
                <a:sym typeface="MT Extra" pitchFamily="18" charset="2"/>
              </a:rPr>
              <a:t>P(S);</a:t>
            </a:r>
          </a:p>
          <a:p>
            <a:pPr lvl="2"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r>
              <a:rPr lang="en-US" sz="1800" dirty="0" err="1">
                <a:solidFill>
                  <a:srgbClr val="0000FF"/>
                </a:solidFill>
                <a:sym typeface="MT Extra" pitchFamily="18" charset="2"/>
              </a:rPr>
              <a:t>CriticalSection</a:t>
            </a:r>
            <a:r>
              <a:rPr lang="en-US" sz="1800" dirty="0">
                <a:solidFill>
                  <a:srgbClr val="0000FF"/>
                </a:solidFill>
                <a:sym typeface="MT Extra" pitchFamily="18" charset="2"/>
              </a:rPr>
              <a:t>();</a:t>
            </a:r>
          </a:p>
          <a:p>
            <a:pPr lvl="2"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r>
              <a:rPr lang="en-US" sz="1800" dirty="0">
                <a:solidFill>
                  <a:srgbClr val="0000FF"/>
                </a:solidFill>
                <a:sym typeface="MT Extra" pitchFamily="18" charset="2"/>
              </a:rPr>
              <a:t>V(S);</a:t>
            </a:r>
          </a:p>
          <a:p>
            <a:pPr>
              <a:lnSpc>
                <a:spcPct val="70000"/>
              </a:lnSpc>
              <a:buNone/>
              <a:tabLst>
                <a:tab pos="2005013" algn="ctr"/>
                <a:tab pos="4518025" algn="ctr"/>
              </a:tabLst>
            </a:pPr>
            <a:endParaRPr lang="en-US" sz="1200" dirty="0">
              <a:solidFill>
                <a:srgbClr val="0000FF"/>
              </a:solidFill>
              <a:sym typeface="MT Extra" pitchFamily="18" charset="2"/>
            </a:endParaRPr>
          </a:p>
        </p:txBody>
      </p:sp>
      <p:sp>
        <p:nvSpPr>
          <p:cNvPr id="75780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D1D17132-6B05-4AC6-8311-74B714A12938}" type="datetime6">
              <a:rPr lang="en-US" smtClean="0"/>
              <a:t>September 22</a:t>
            </a:fld>
            <a:endParaRPr lang="en-US"/>
          </a:p>
        </p:txBody>
      </p:sp>
      <p:sp>
        <p:nvSpPr>
          <p:cNvPr id="7578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59675DD-307F-4B3E-BDED-CB28052C592C}" type="slidenum">
              <a:rPr lang="en-US"/>
              <a:pPr/>
              <a:t>6</a:t>
            </a:fld>
            <a:endParaRPr lang="en-US"/>
          </a:p>
        </p:txBody>
      </p:sp>
      <p:sp>
        <p:nvSpPr>
          <p:cNvPr id="75782" name="Shap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5520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hape 201729"/>
          <p:cNvSpPr>
            <a:spLocks noGrp="1" noChangeArrowheads="1"/>
          </p:cNvSpPr>
          <p:nvPr>
            <p:ph type="title"/>
          </p:nvPr>
        </p:nvSpPr>
        <p:spPr>
          <a:xfrm>
            <a:off x="2514600" y="165100"/>
            <a:ext cx="8439150" cy="457200"/>
          </a:xfrm>
        </p:spPr>
        <p:txBody>
          <a:bodyPr anchor="b">
            <a:normAutofit fontScale="90000"/>
          </a:bodyPr>
          <a:lstStyle/>
          <a:p>
            <a:r>
              <a:rPr lang="en-US" sz="4000" dirty="0"/>
              <a:t>Implementing </a:t>
            </a:r>
            <a:r>
              <a:rPr lang="en-US" sz="4000" i="1" dirty="0"/>
              <a:t>Counting Semaphore</a:t>
            </a:r>
            <a:r>
              <a:rPr lang="en-US" sz="4000" dirty="0"/>
              <a:t> using Binary Semaphore</a:t>
            </a:r>
          </a:p>
        </p:txBody>
      </p:sp>
      <p:sp>
        <p:nvSpPr>
          <p:cNvPr id="82947" name="Shape 20173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576513" algn="l"/>
                <a:tab pos="3030538" algn="l"/>
              </a:tabLst>
            </a:pPr>
            <a:r>
              <a:rPr lang="en-US"/>
              <a:t>Data structures:</a:t>
            </a:r>
          </a:p>
          <a:p>
            <a:pPr>
              <a:spcBef>
                <a:spcPct val="15000"/>
              </a:spcBef>
              <a:buNone/>
              <a:tabLst>
                <a:tab pos="2576513" algn="l"/>
                <a:tab pos="3030538" algn="l"/>
              </a:tabLst>
            </a:pPr>
            <a:r>
              <a:rPr lang="en-US" b="1"/>
              <a:t>		binary-semaphore S1, S2;</a:t>
            </a:r>
          </a:p>
          <a:p>
            <a:pPr>
              <a:spcBef>
                <a:spcPct val="15000"/>
              </a:spcBef>
              <a:buNone/>
              <a:tabLst>
                <a:tab pos="2576513" algn="l"/>
                <a:tab pos="3030538" algn="l"/>
              </a:tabLst>
            </a:pPr>
            <a:r>
              <a:rPr lang="en-US" b="1"/>
              <a:t>		int C:  </a:t>
            </a:r>
          </a:p>
          <a:p>
            <a:pPr>
              <a:spcBef>
                <a:spcPct val="15000"/>
              </a:spcBef>
              <a:tabLst>
                <a:tab pos="2576513" algn="l"/>
                <a:tab pos="3030538" algn="l"/>
              </a:tabLst>
            </a:pPr>
            <a:r>
              <a:rPr lang="en-US"/>
              <a:t>Initialization:</a:t>
            </a:r>
          </a:p>
          <a:p>
            <a:pPr>
              <a:spcBef>
                <a:spcPct val="15000"/>
              </a:spcBef>
              <a:buNone/>
              <a:tabLst>
                <a:tab pos="2576513" algn="l"/>
                <a:tab pos="3030538" algn="l"/>
              </a:tabLst>
            </a:pPr>
            <a:r>
              <a:rPr lang="en-US"/>
              <a:t>		</a:t>
            </a:r>
            <a:r>
              <a:rPr lang="en-US" b="1"/>
              <a:t>S1 = 1</a:t>
            </a:r>
          </a:p>
          <a:p>
            <a:pPr>
              <a:spcBef>
                <a:spcPct val="15000"/>
              </a:spcBef>
              <a:buNone/>
              <a:tabLst>
                <a:tab pos="2576513" algn="l"/>
                <a:tab pos="3030538" algn="l"/>
              </a:tabLst>
            </a:pPr>
            <a:r>
              <a:rPr lang="en-US" b="1"/>
              <a:t>		S2 = 0</a:t>
            </a:r>
          </a:p>
          <a:p>
            <a:pPr>
              <a:spcBef>
                <a:spcPct val="15000"/>
              </a:spcBef>
              <a:buNone/>
              <a:tabLst>
                <a:tab pos="2576513" algn="l"/>
                <a:tab pos="3030538" algn="l"/>
              </a:tabLst>
            </a:pPr>
            <a:r>
              <a:rPr lang="en-US" b="1"/>
              <a:t>		C = </a:t>
            </a:r>
            <a:r>
              <a:rPr lang="en-US"/>
              <a:t>initial value of semaphore</a:t>
            </a:r>
            <a:r>
              <a:rPr lang="en-US" b="1"/>
              <a:t> S</a:t>
            </a:r>
          </a:p>
        </p:txBody>
      </p:sp>
      <p:sp>
        <p:nvSpPr>
          <p:cNvPr id="82948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91CF70BE-4FCA-4586-AD76-2CFC90B360C9}" type="datetime6">
              <a:rPr lang="en-US" smtClean="0"/>
              <a:t>September 22</a:t>
            </a:fld>
            <a:endParaRPr lang="en-US"/>
          </a:p>
        </p:txBody>
      </p:sp>
      <p:sp>
        <p:nvSpPr>
          <p:cNvPr id="82949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DFFE3A-192D-4B54-8C3E-60875C23A87E}" type="slidenum">
              <a:rPr lang="en-US"/>
              <a:pPr/>
              <a:t>7</a:t>
            </a:fld>
            <a:endParaRPr lang="en-US"/>
          </a:p>
        </p:txBody>
      </p:sp>
      <p:sp>
        <p:nvSpPr>
          <p:cNvPr id="82950" name="Shap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3732607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hape 202753"/>
          <p:cNvSpPr>
            <a:spLocks noGrp="1" noChangeArrowheads="1"/>
          </p:cNvSpPr>
          <p:nvPr>
            <p:ph type="title"/>
          </p:nvPr>
        </p:nvSpPr>
        <p:spPr>
          <a:xfrm>
            <a:off x="1990725" y="123826"/>
            <a:ext cx="8229600" cy="771525"/>
          </a:xfrm>
        </p:spPr>
        <p:txBody>
          <a:bodyPr anchor="b"/>
          <a:lstStyle/>
          <a:p>
            <a:r>
              <a:rPr lang="en-US" dirty="0"/>
              <a:t>Implementing </a:t>
            </a:r>
            <a:r>
              <a:rPr lang="en-US" i="1" dirty="0"/>
              <a:t>Counting Semaphore</a:t>
            </a:r>
            <a:endParaRPr lang="en-US" dirty="0"/>
          </a:p>
        </p:txBody>
      </p:sp>
      <p:sp>
        <p:nvSpPr>
          <p:cNvPr id="83971" name="Shape 202754"/>
          <p:cNvSpPr>
            <a:spLocks noGrp="1" noChangeArrowheads="1"/>
          </p:cNvSpPr>
          <p:nvPr>
            <p:ph type="body" idx="1"/>
          </p:nvPr>
        </p:nvSpPr>
        <p:spPr>
          <a:xfrm>
            <a:off x="2667000" y="942974"/>
            <a:ext cx="7029450" cy="54133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15000"/>
              </a:spcBef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i="1" dirty="0"/>
              <a:t>wait</a:t>
            </a:r>
            <a:r>
              <a:rPr lang="en-US" sz="2000" dirty="0"/>
              <a:t> operation</a:t>
            </a:r>
            <a:endParaRPr lang="en-US" sz="3600" dirty="0"/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dirty="0"/>
              <a:t>		</a:t>
            </a:r>
            <a:r>
              <a:rPr lang="en-US" sz="2000" b="1" dirty="0"/>
              <a:t>wait(S1);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C--;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if (C &lt; 0) {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		signal(S1);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		wait(S2);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}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signal(S1);</a:t>
            </a:r>
          </a:p>
          <a:p>
            <a:pPr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dirty="0"/>
              <a:t>		</a:t>
            </a:r>
          </a:p>
          <a:p>
            <a:pPr>
              <a:lnSpc>
                <a:spcPct val="80000"/>
              </a:lnSpc>
              <a:spcBef>
                <a:spcPct val="15000"/>
              </a:spcBef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i="1" dirty="0"/>
              <a:t>signal</a:t>
            </a:r>
            <a:r>
              <a:rPr lang="en-US" sz="2000" dirty="0"/>
              <a:t> operation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dirty="0"/>
              <a:t>		</a:t>
            </a:r>
            <a:r>
              <a:rPr lang="en-US" sz="2000" b="1" dirty="0"/>
              <a:t>wait(S1);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C ++;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/>
              <a:t>		if (C &lt;=</a:t>
            </a:r>
            <a:r>
              <a:rPr lang="en-US" sz="2000" b="1" dirty="0">
                <a:sym typeface="Symbol" pitchFamily="18" charset="2"/>
              </a:rPr>
              <a:t> 0)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>
                <a:sym typeface="Symbol" pitchFamily="18" charset="2"/>
              </a:rPr>
              <a:t>			signal(S2);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>
                <a:sym typeface="Symbol" pitchFamily="18" charset="2"/>
              </a:rPr>
              <a:t>		else</a:t>
            </a:r>
          </a:p>
          <a:p>
            <a:pPr lvl="1">
              <a:lnSpc>
                <a:spcPct val="80000"/>
              </a:lnSpc>
              <a:spcBef>
                <a:spcPct val="15000"/>
              </a:spcBef>
              <a:buNone/>
              <a:tabLst>
                <a:tab pos="2403475" algn="l"/>
                <a:tab pos="2974975" algn="l"/>
                <a:tab pos="3546475" algn="l"/>
              </a:tabLst>
            </a:pPr>
            <a:r>
              <a:rPr lang="en-US" sz="2000" b="1" dirty="0">
                <a:sym typeface="Symbol" pitchFamily="18" charset="2"/>
              </a:rPr>
              <a:t>			signal(S1);</a:t>
            </a:r>
            <a:endParaRPr lang="en-US" sz="2000" b="1" dirty="0"/>
          </a:p>
        </p:txBody>
      </p:sp>
      <p:sp>
        <p:nvSpPr>
          <p:cNvPr id="83972" name="Shape 3"/>
          <p:cNvSpPr>
            <a:spLocks noGrp="1"/>
          </p:cNvSpPr>
          <p:nvPr>
            <p:ph type="dt" sz="quarter" idx="10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554929D2-AF58-456B-B692-D155D1493DCD}" type="datetime6">
              <a:rPr lang="en-US" smtClean="0"/>
              <a:t>September 22</a:t>
            </a:fld>
            <a:endParaRPr lang="en-US"/>
          </a:p>
        </p:txBody>
      </p:sp>
      <p:sp>
        <p:nvSpPr>
          <p:cNvPr id="83973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E5BAE4B-A9E3-4F94-816A-3256DE926929}" type="slidenum">
              <a:rPr lang="en-US"/>
              <a:pPr/>
              <a:t>8</a:t>
            </a:fld>
            <a:endParaRPr lang="en-US"/>
          </a:p>
        </p:txBody>
      </p:sp>
      <p:sp>
        <p:nvSpPr>
          <p:cNvPr id="83974" name="Shape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</p:spTree>
    <p:extLst>
      <p:ext uri="{BB962C8B-B14F-4D97-AF65-F5344CB8AC3E}">
        <p14:creationId xmlns:p14="http://schemas.microsoft.com/office/powerpoint/2010/main" val="11474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90501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dirty="0"/>
              <a:t>Semaphore Implementation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52831" y="1157289"/>
            <a:ext cx="10074871" cy="5193407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Must guarantee that no two processes can execute  the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wait() </a:t>
            </a:r>
            <a:r>
              <a:rPr lang="en-US" altLang="en-US" sz="3200" dirty="0"/>
              <a:t>and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signal() </a:t>
            </a:r>
            <a:r>
              <a:rPr lang="en-US" altLang="en-US" sz="3200" dirty="0"/>
              <a:t>on the same semaphore at the same time</a:t>
            </a:r>
          </a:p>
          <a:p>
            <a:r>
              <a:rPr lang="en-US" altLang="en-US" sz="3200" dirty="0"/>
              <a:t>Thus, the implementation becomes the critical section problem where the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wait</a:t>
            </a:r>
            <a:r>
              <a:rPr lang="en-US" altLang="en-US" sz="3200" dirty="0"/>
              <a:t> and </a:t>
            </a:r>
            <a:r>
              <a:rPr lang="en-US" alt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signal</a:t>
            </a:r>
            <a:r>
              <a:rPr lang="en-US" altLang="en-US" sz="3200" dirty="0"/>
              <a:t> code are placed in the critical section</a:t>
            </a:r>
          </a:p>
          <a:p>
            <a:pPr lvl="1"/>
            <a:r>
              <a:rPr lang="en-US" altLang="en-US" sz="2800" dirty="0"/>
              <a:t>Could now have </a:t>
            </a:r>
            <a:r>
              <a:rPr lang="en-US" altLang="en-US" sz="2800" b="1" dirty="0">
                <a:solidFill>
                  <a:srgbClr val="3366FF"/>
                </a:solidFill>
              </a:rPr>
              <a:t>busy waiting</a:t>
            </a:r>
            <a:r>
              <a:rPr lang="en-US" altLang="en-US" sz="2800" dirty="0">
                <a:solidFill>
                  <a:srgbClr val="3366FF"/>
                </a:solidFill>
              </a:rPr>
              <a:t> </a:t>
            </a:r>
            <a:r>
              <a:rPr lang="en-US" altLang="en-US" sz="2800" dirty="0"/>
              <a:t>in critical section implementation</a:t>
            </a:r>
          </a:p>
          <a:p>
            <a:pPr lvl="2"/>
            <a:r>
              <a:rPr lang="en-US" altLang="en-US" sz="2400" dirty="0"/>
              <a:t>But implementation code is short</a:t>
            </a:r>
          </a:p>
          <a:p>
            <a:pPr lvl="2"/>
            <a:r>
              <a:rPr lang="en-US" altLang="en-US" sz="2400" dirty="0"/>
              <a:t>Little busy waiting if critical section rarely occupied</a:t>
            </a:r>
          </a:p>
          <a:p>
            <a:r>
              <a:rPr lang="en-US" altLang="en-US" sz="3200" dirty="0"/>
              <a:t>Note that applications may spend lots of time in critical sections and therefore this is not a good solution</a:t>
            </a:r>
          </a:p>
          <a:p>
            <a:pPr>
              <a:buFont typeface="Monotype Sorts" pitchFamily="-84" charset="2"/>
              <a:buNone/>
            </a:pPr>
            <a:r>
              <a:rPr lang="en-US" altLang="en-US" sz="3200" dirty="0"/>
              <a:t> </a:t>
            </a:r>
          </a:p>
          <a:p>
            <a:pPr lvl="1">
              <a:buFont typeface="Monotype Sorts" pitchFamily="-84" charset="2"/>
              <a:buNone/>
            </a:pPr>
            <a:endParaRPr lang="en-US" alt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F4CE3-FAEC-4C03-B6D8-9C49014AF9B7}" type="datetime6">
              <a:rPr lang="en-US" smtClean="0"/>
              <a:t>September 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Gavin &amp;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799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1637</TotalTime>
  <Words>1993</Words>
  <Application>Microsoft Office PowerPoint</Application>
  <PresentationFormat>Widescreen</PresentationFormat>
  <Paragraphs>364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Monotype Sorts</vt:lpstr>
      <vt:lpstr>Courier New</vt:lpstr>
      <vt:lpstr>Calibri</vt:lpstr>
      <vt:lpstr>Times New Roman</vt:lpstr>
      <vt:lpstr>Webdings</vt:lpstr>
      <vt:lpstr>Arial</vt:lpstr>
      <vt:lpstr>Calibri Light</vt:lpstr>
      <vt:lpstr>Office Theme</vt:lpstr>
      <vt:lpstr>CSMC 412</vt:lpstr>
      <vt:lpstr>Semaphore</vt:lpstr>
      <vt:lpstr>Semaphore</vt:lpstr>
      <vt:lpstr>Information Implications of Semaphore</vt:lpstr>
      <vt:lpstr>Semaphore Usage</vt:lpstr>
      <vt:lpstr>Semaphore as General Synchronization Tool</vt:lpstr>
      <vt:lpstr>Implementing Counting Semaphore using Binary Semaphore</vt:lpstr>
      <vt:lpstr>Implementing Counting Semaphore</vt:lpstr>
      <vt:lpstr>Semaphore Implementation</vt:lpstr>
      <vt:lpstr>Semaphore Implementation with no Busy waiting </vt:lpstr>
      <vt:lpstr>Implementation with no Busy waiting (Cont.)</vt:lpstr>
      <vt:lpstr>Deadlock and Starvation</vt:lpstr>
      <vt:lpstr>Problems with Semaphores</vt:lpstr>
      <vt:lpstr>Monitors</vt:lpstr>
      <vt:lpstr>Schematic view of a Monitor</vt:lpstr>
      <vt:lpstr>Condition Variables</vt:lpstr>
      <vt:lpstr> Monitor with Condition Variables</vt:lpstr>
      <vt:lpstr>Condition Variables Choices</vt:lpstr>
      <vt:lpstr>Monitor Implementation Using Semaphores</vt:lpstr>
      <vt:lpstr>Monitor Implementation – Condition Variables</vt:lpstr>
      <vt:lpstr>Monitor Implementation (Cont.)</vt:lpstr>
      <vt:lpstr>Resuming Processes within a Monitor</vt:lpstr>
      <vt:lpstr>PowerPoint Presentation</vt:lpstr>
      <vt:lpstr>A Monitor to Allocate Single Resource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K. Agrawala</cp:lastModifiedBy>
  <cp:revision>20</cp:revision>
  <cp:lastPrinted>2020-09-25T16:42:49Z</cp:lastPrinted>
  <dcterms:created xsi:type="dcterms:W3CDTF">2019-02-25T14:10:39Z</dcterms:created>
  <dcterms:modified xsi:type="dcterms:W3CDTF">2022-09-26T15:25:39Z</dcterms:modified>
</cp:coreProperties>
</file>