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1"/>
  </p:notesMasterIdLst>
  <p:sldIdLst>
    <p:sldId id="1467" r:id="rId2"/>
    <p:sldId id="1651" r:id="rId3"/>
    <p:sldId id="1652" r:id="rId4"/>
    <p:sldId id="1653" r:id="rId5"/>
    <p:sldId id="1654" r:id="rId6"/>
    <p:sldId id="1644" r:id="rId7"/>
    <p:sldId id="1655" r:id="rId8"/>
    <p:sldId id="1656" r:id="rId9"/>
    <p:sldId id="1657" r:id="rId10"/>
    <p:sldId id="320" r:id="rId11"/>
    <p:sldId id="534" r:id="rId12"/>
    <p:sldId id="257" r:id="rId13"/>
    <p:sldId id="1468" r:id="rId14"/>
    <p:sldId id="1470" r:id="rId15"/>
    <p:sldId id="1471" r:id="rId16"/>
    <p:sldId id="1472" r:id="rId17"/>
    <p:sldId id="1473" r:id="rId18"/>
    <p:sldId id="1628" r:id="rId19"/>
    <p:sldId id="1620" r:id="rId20"/>
    <p:sldId id="1621" r:id="rId21"/>
    <p:sldId id="1636" r:id="rId22"/>
    <p:sldId id="1637" r:id="rId23"/>
    <p:sldId id="1633" r:id="rId24"/>
    <p:sldId id="1634" r:id="rId25"/>
    <p:sldId id="1635" r:id="rId26"/>
    <p:sldId id="1638" r:id="rId27"/>
    <p:sldId id="1639" r:id="rId28"/>
    <p:sldId id="1640" r:id="rId29"/>
    <p:sldId id="1526" r:id="rId30"/>
    <p:sldId id="298" r:id="rId31"/>
    <p:sldId id="331" r:id="rId32"/>
    <p:sldId id="304" r:id="rId33"/>
    <p:sldId id="305" r:id="rId34"/>
    <p:sldId id="1629" r:id="rId35"/>
    <p:sldId id="306" r:id="rId36"/>
    <p:sldId id="307" r:id="rId37"/>
    <p:sldId id="308" r:id="rId38"/>
    <p:sldId id="1658" r:id="rId39"/>
    <p:sldId id="1659" r:id="rId40"/>
    <p:sldId id="1660" r:id="rId41"/>
    <p:sldId id="345" r:id="rId42"/>
    <p:sldId id="509" r:id="rId43"/>
    <p:sldId id="510" r:id="rId44"/>
    <p:sldId id="512" r:id="rId45"/>
    <p:sldId id="514" r:id="rId46"/>
    <p:sldId id="515" r:id="rId47"/>
    <p:sldId id="1661" r:id="rId48"/>
    <p:sldId id="1662" r:id="rId49"/>
    <p:sldId id="516" r:id="rId50"/>
    <p:sldId id="498" r:id="rId51"/>
    <p:sldId id="522" r:id="rId52"/>
    <p:sldId id="1663" r:id="rId53"/>
    <p:sldId id="1519" r:id="rId54"/>
    <p:sldId id="1520" r:id="rId55"/>
    <p:sldId id="1521" r:id="rId56"/>
    <p:sldId id="1522" r:id="rId57"/>
    <p:sldId id="1523" r:id="rId58"/>
    <p:sldId id="1524" r:id="rId59"/>
    <p:sldId id="1525" r:id="rId60"/>
    <p:sldId id="521" r:id="rId61"/>
    <p:sldId id="520" r:id="rId62"/>
    <p:sldId id="519" r:id="rId63"/>
    <p:sldId id="523" r:id="rId64"/>
    <p:sldId id="524" r:id="rId65"/>
    <p:sldId id="525" r:id="rId66"/>
    <p:sldId id="505" r:id="rId67"/>
    <p:sldId id="508" r:id="rId68"/>
    <p:sldId id="589" r:id="rId69"/>
    <p:sldId id="590" r:id="rId70"/>
    <p:sldId id="591" r:id="rId71"/>
    <p:sldId id="592" r:id="rId72"/>
    <p:sldId id="593" r:id="rId73"/>
    <p:sldId id="594" r:id="rId74"/>
    <p:sldId id="586" r:id="rId75"/>
    <p:sldId id="530" r:id="rId76"/>
    <p:sldId id="531" r:id="rId77"/>
    <p:sldId id="532" r:id="rId78"/>
    <p:sldId id="1664" r:id="rId79"/>
    <p:sldId id="1665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64"/>
    <p:restoredTop sz="94762"/>
  </p:normalViewPr>
  <p:slideViewPr>
    <p:cSldViewPr snapToGrid="0" snapToObjects="1" showGuides="1">
      <p:cViewPr varScale="1">
        <p:scale>
          <a:sx n="117" d="100"/>
          <a:sy n="117" d="100"/>
        </p:scale>
        <p:origin x="96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0T19:15:28.299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10T19:15:28.30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6:46:46.096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16:46:46.09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40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285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312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338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657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73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3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092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395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7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50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931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001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097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188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660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583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7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20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42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5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657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76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0.png"/><Relationship Id="rId5" Type="http://schemas.openxmlformats.org/officeDocument/2006/relationships/image" Target="../media/image38.jpeg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21.png"/><Relationship Id="rId7" Type="http://schemas.openxmlformats.org/officeDocument/2006/relationships/image" Target="../media/image261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Relationship Id="rId9" Type="http://schemas.openxmlformats.org/officeDocument/2006/relationships/image" Target="../media/image28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32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31.png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4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2107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.1: Wave basics</a:t>
            </a:r>
          </a:p>
        </p:txBody>
      </p:sp>
    </p:spTree>
    <p:extLst>
      <p:ext uri="{BB962C8B-B14F-4D97-AF65-F5344CB8AC3E}">
        <p14:creationId xmlns:p14="http://schemas.microsoft.com/office/powerpoint/2010/main" val="380002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6A338-1D84-0D4F-A63A-148DF7F2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0" y="974583"/>
            <a:ext cx="8713181" cy="4908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</a:t>
            </a:r>
          </a:p>
        </p:txBody>
      </p:sp>
    </p:spTree>
    <p:extLst>
      <p:ext uri="{BB962C8B-B14F-4D97-AF65-F5344CB8AC3E}">
        <p14:creationId xmlns:p14="http://schemas.microsoft.com/office/powerpoint/2010/main" val="2809413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Waves: Transfer of energy, not 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07D83-456A-0744-9841-171F134DC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25" y="1762210"/>
            <a:ext cx="4348150" cy="33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81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8110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EC8CC-EA63-6F45-BA64-1E8C574073DF}"/>
              </a:ext>
            </a:extLst>
          </p:cNvPr>
          <p:cNvSpPr txBox="1"/>
          <p:nvPr/>
        </p:nvSpPr>
        <p:spPr>
          <a:xfrm>
            <a:off x="1224371" y="973181"/>
            <a:ext cx="271580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Mechanical 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79D4B-20D0-6C49-AB37-0E9AB2BB7C83}"/>
              </a:ext>
            </a:extLst>
          </p:cNvPr>
          <p:cNvSpPr txBox="1"/>
          <p:nvPr/>
        </p:nvSpPr>
        <p:spPr>
          <a:xfrm>
            <a:off x="5014199" y="973181"/>
            <a:ext cx="34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Electromagnetic Wave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887215-776D-2E47-9F59-95CEC185A632}"/>
              </a:ext>
            </a:extLst>
          </p:cNvPr>
          <p:cNvCxnSpPr/>
          <p:nvPr/>
        </p:nvCxnSpPr>
        <p:spPr>
          <a:xfrm>
            <a:off x="4603148" y="968764"/>
            <a:ext cx="0" cy="525910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EB69BED-451A-8E45-8552-AC219C1AF5FB}"/>
              </a:ext>
            </a:extLst>
          </p:cNvPr>
          <p:cNvGrpSpPr/>
          <p:nvPr/>
        </p:nvGrpSpPr>
        <p:grpSpPr>
          <a:xfrm>
            <a:off x="-167578" y="4523053"/>
            <a:ext cx="5014094" cy="4145459"/>
            <a:chOff x="-167578" y="4523053"/>
            <a:chExt cx="5014094" cy="41454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EB0201-DB2B-6643-AFC7-DA10A8BB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7578" y="4523053"/>
              <a:ext cx="5014094" cy="368382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59F541-9795-D540-A9BD-6E0471E169E0}"/>
                </a:ext>
              </a:extLst>
            </p:cNvPr>
            <p:cNvSpPr/>
            <p:nvPr/>
          </p:nvSpPr>
          <p:spPr>
            <a:xfrm>
              <a:off x="-167578" y="6118443"/>
              <a:ext cx="5014093" cy="2550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7544649-952B-5240-B645-FFB76199B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03" b="7545"/>
          <a:stretch/>
        </p:blipFill>
        <p:spPr>
          <a:xfrm>
            <a:off x="4497804" y="4408710"/>
            <a:ext cx="4163650" cy="19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4D92B-0CF9-514D-99A1-95DD41D3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699333"/>
            <a:ext cx="8312727" cy="479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71F8F-DDC6-ED4F-8E69-569F23C53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16"/>
          <a:stretch/>
        </p:blipFill>
        <p:spPr>
          <a:xfrm>
            <a:off x="2186576" y="2515536"/>
            <a:ext cx="4770849" cy="32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6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67A06-2AFF-7945-B0EA-A85C569AE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874"/>
            <a:ext cx="9144001" cy="60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4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4F78-5FD4-2D40-BC57-22D8DF4DF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1" t="17534" r="17764" b="6419"/>
          <a:stretch/>
        </p:blipFill>
        <p:spPr>
          <a:xfrm>
            <a:off x="478302" y="2047911"/>
            <a:ext cx="3880357" cy="2849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33D33-3F04-104E-8155-A894FE24B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7"/>
          <a:stretch/>
        </p:blipFill>
        <p:spPr>
          <a:xfrm>
            <a:off x="4578236" y="2047912"/>
            <a:ext cx="3749838" cy="28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98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46E796-9F4E-C84C-AF17-DD0488F4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530" y="3901041"/>
            <a:ext cx="4396598" cy="2757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3D165-7C19-1E4E-A83C-814EF709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72" y="988991"/>
            <a:ext cx="4388200" cy="3179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9BD1B-E6DE-0B4B-B617-742994EE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986" y="985473"/>
            <a:ext cx="4249742" cy="3179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EB48A-9699-0249-97F8-395BE14C4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72" y="4390891"/>
            <a:ext cx="4219848" cy="215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25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DC1E3D-37BB-F649-AB71-F3D8D274E6FD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properties:</a:t>
            </a:r>
          </a:p>
          <a:p>
            <a:r>
              <a:rPr lang="en-US" sz="3200" dirty="0">
                <a:solidFill>
                  <a:schemeClr val="bg1"/>
                </a:solidFill>
              </a:rPr>
              <a:t>frequency, amplitude, phase + speed</a:t>
            </a:r>
          </a:p>
        </p:txBody>
      </p:sp>
      <p:pic>
        <p:nvPicPr>
          <p:cNvPr id="3074" name="Picture 2" descr="3. Waves (Classical Form) | Of Particular Significance">
            <a:extLst>
              <a:ext uri="{FF2B5EF4-FFF2-40B4-BE49-F238E27FC236}">
                <a16:creationId xmlns:a16="http://schemas.microsoft.com/office/drawing/2014/main" id="{D222025B-D998-8747-A0E4-29DD8BFF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59000"/>
            <a:ext cx="762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7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1028" name="Picture 4" descr="Classifying IoT Devices in Smart Environments Using Network Traffic  Characteristics">
            <a:extLst>
              <a:ext uri="{FF2B5EF4-FFF2-40B4-BE49-F238E27FC236}">
                <a16:creationId xmlns:a16="http://schemas.microsoft.com/office/drawing/2014/main" id="{F896D1BF-0C0C-3143-9907-2B94694D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5" y="808059"/>
            <a:ext cx="5913110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24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ADC-E8C5-E243-A5C8-89599E800F01}"/>
              </a:ext>
            </a:extLst>
          </p:cNvPr>
          <p:cNvSpPr txBox="1"/>
          <p:nvPr/>
        </p:nvSpPr>
        <p:spPr>
          <a:xfrm>
            <a:off x="1838324" y="2638421"/>
            <a:ext cx="520065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37897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3074" name="Picture 2" descr="Shyam Gollakota">
            <a:extLst>
              <a:ext uri="{FF2B5EF4-FFF2-40B4-BE49-F238E27FC236}">
                <a16:creationId xmlns:a16="http://schemas.microsoft.com/office/drawing/2014/main" id="{C83DE7B2-2F48-894C-8515-7A5637F26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36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9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14681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D5DB4-1AEC-5843-BDDE-2D4627747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11" y="4855366"/>
            <a:ext cx="954169" cy="9541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F461-0B56-4448-A257-5370CEA3D283}"/>
              </a:ext>
            </a:extLst>
          </p:cNvPr>
          <p:cNvGrpSpPr/>
          <p:nvPr/>
        </p:nvGrpSpPr>
        <p:grpSpPr>
          <a:xfrm>
            <a:off x="6781080" y="3877231"/>
            <a:ext cx="387795" cy="2714481"/>
            <a:chOff x="1915319" y="1593223"/>
            <a:chExt cx="387795" cy="27144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834E1-5DF4-0D47-B230-80B001DAD742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947F30-DA7A-AC4E-A64E-384389A6E69F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733E721-4CD8-CF46-B9A7-64D5BEC85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B960519-DFF1-CD4C-A93A-6246F4F421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3623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2128256"/>
            <a:ext cx="1540748" cy="140549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251494"/>
            <a:ext cx="1540748" cy="116156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477653"/>
            <a:ext cx="1540748" cy="793367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126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6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3665237" y="1986775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723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6152405" y="197458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87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515542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491380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C0D7AE-2524-3E42-B10A-A41BA94FF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8F9790-4679-B344-857D-0C29A781D1F8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529901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8C30AA-D89D-3D44-9545-F667781D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912B5-95C4-2A46-BA86-B91FD4D731EF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2DCAF-77FB-FF44-A57C-8315D9B6A2DA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65477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0E9A589-2E97-D94E-8EEB-11743BAB3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4234C-5828-F147-BE0B-D9FB44AFD4B9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C3603-B628-3644-B45D-DFA0BBA0EC66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209449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FA2C37A-76F8-C049-8A6A-01631C10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1DAAA81-25C9-D64F-A8A2-882244A2B4A5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5B2E1-92A5-C248-AE7D-D06C9AE8C00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23093-917D-3147-933E-6E4D1B7DF9C4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F7609-E5CC-9C4E-A383-77D3650A2FCD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701104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9EB22E-B90E-A949-8758-70BACA43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83" y="2990118"/>
            <a:ext cx="3841750" cy="1005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D03A77-4730-1F4E-AE4B-3FEFE0A7E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686" y="3039013"/>
            <a:ext cx="3702050" cy="908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AD2838-F7DD-B340-86D6-094F55F705E8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speed of the wave is known</a:t>
            </a:r>
          </a:p>
        </p:txBody>
      </p:sp>
    </p:spTree>
    <p:extLst>
      <p:ext uri="{BB962C8B-B14F-4D97-AF65-F5344CB8AC3E}">
        <p14:creationId xmlns:p14="http://schemas.microsoft.com/office/powerpoint/2010/main" val="804872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8AD9CE0-6A6F-FB42-A48E-B7E4F343E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EC6F9-B98F-1F44-8836-08D6508301A8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D7971-AFCE-C844-87FB-627BE05EA6F1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682994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700EB2D-04F7-2F4B-AF7E-33D7DAB2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702EE0-3CAA-2544-A0AC-E114872BE010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Echolocation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4AAFF5-6CF8-3344-AF29-FC391376C69A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ECA5E-49DB-2F40-B6E8-2F83F0674E25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94674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19BC3-D4B3-4A49-920B-AF82B8862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847" y="1671842"/>
            <a:ext cx="3712306" cy="3514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 in nature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198F1-D6D7-9544-A387-BC9CE04441AD}"/>
              </a:ext>
            </a:extLst>
          </p:cNvPr>
          <p:cNvSpPr txBox="1"/>
          <p:nvPr/>
        </p:nvSpPr>
        <p:spPr>
          <a:xfrm>
            <a:off x="4051105" y="5186158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80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B3FFA8-CF87-8E48-9C73-7E248EF8E40D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Application: Contact tracing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4A9AB9-0904-EBA1-75E6-336875465BD4}"/>
              </a:ext>
            </a:extLst>
          </p:cNvPr>
          <p:cNvSpPr txBox="1"/>
          <p:nvPr/>
        </p:nvSpPr>
        <p:spPr>
          <a:xfrm>
            <a:off x="-1" y="2333441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distance using waves</a:t>
            </a:r>
          </a:p>
        </p:txBody>
      </p:sp>
    </p:spTree>
    <p:extLst>
      <p:ext uri="{BB962C8B-B14F-4D97-AF65-F5344CB8AC3E}">
        <p14:creationId xmlns:p14="http://schemas.microsoft.com/office/powerpoint/2010/main" val="39631270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ronavirus is growing exponentially – here's what that really means">
            <a:extLst>
              <a:ext uri="{FF2B5EF4-FFF2-40B4-BE49-F238E27FC236}">
                <a16:creationId xmlns:a16="http://schemas.microsoft.com/office/drawing/2014/main" id="{FD96FC27-31FB-0F4F-87F3-8144C121A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72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28689278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ronavirus: Contact tracing pilot to start in NI next week - BBC News">
            <a:extLst>
              <a:ext uri="{FF2B5EF4-FFF2-40B4-BE49-F238E27FC236}">
                <a16:creationId xmlns:a16="http://schemas.microsoft.com/office/drawing/2014/main" id="{510931CC-BAC5-274F-96D0-51DC4C36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0"/>
            <a:ext cx="880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07AE2-1FB7-9441-ACAD-D6889E742F1E}"/>
              </a:ext>
            </a:extLst>
          </p:cNvPr>
          <p:cNvSpPr txBox="1"/>
          <p:nvPr/>
        </p:nvSpPr>
        <p:spPr>
          <a:xfrm>
            <a:off x="0" y="3108504"/>
            <a:ext cx="914399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to find the proximity between two smartphones?</a:t>
            </a:r>
          </a:p>
        </p:txBody>
      </p:sp>
    </p:spTree>
    <p:extLst>
      <p:ext uri="{BB962C8B-B14F-4D97-AF65-F5344CB8AC3E}">
        <p14:creationId xmlns:p14="http://schemas.microsoft.com/office/powerpoint/2010/main" val="203733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2787930"/>
            <a:ext cx="9143999" cy="1631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simple acoustic ranging technique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BeepBeep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SenSys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1256709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0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BD5D925-C9D4-A043-99D3-0E016F42C9C1}"/>
              </a:ext>
            </a:extLst>
          </p:cNvPr>
          <p:cNvSpPr/>
          <p:nvPr/>
        </p:nvSpPr>
        <p:spPr>
          <a:xfrm>
            <a:off x="1974514" y="1663903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7287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122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Bluetooth/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616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Bluetooth/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= C . (t2-t1)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29D20-6440-E740-8B47-C939581CB266}"/>
              </a:ext>
            </a:extLst>
          </p:cNvPr>
          <p:cNvSpPr txBox="1"/>
          <p:nvPr/>
        </p:nvSpPr>
        <p:spPr>
          <a:xfrm>
            <a:off x="5756322" y="5850693"/>
            <a:ext cx="337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= speed of the wave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~340m/s for sound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941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stRecording" descr="testRecording">
            <a:hlinkClick r:id="" action="ppaction://media"/>
            <a:extLst>
              <a:ext uri="{FF2B5EF4-FFF2-40B4-BE49-F238E27FC236}">
                <a16:creationId xmlns:a16="http://schemas.microsoft.com/office/drawing/2014/main" id="{2E997937-9477-BA4C-B35F-812A6B78A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3028" y="1773744"/>
            <a:ext cx="812800" cy="81280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78557D9-E988-2946-9147-357B52BD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1F563-4ACF-754E-844D-72A7143C3C4F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0D3C9-EEC6-A54D-BD11-6DB542EA0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203" y="32951"/>
            <a:ext cx="2798195" cy="2208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C5A9A5-1800-924B-9206-827B1A223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0203" y="4616227"/>
            <a:ext cx="2939768" cy="1939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7134C-1D8E-5540-A012-03DAEFC331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367" y="2339184"/>
            <a:ext cx="2777835" cy="2022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742F6A-D138-7B4C-A8B8-B0BAAA8E588B}"/>
              </a:ext>
            </a:extLst>
          </p:cNvPr>
          <p:cNvSpPr txBox="1"/>
          <p:nvPr/>
        </p:nvSpPr>
        <p:spPr>
          <a:xfrm>
            <a:off x="2466153" y="542621"/>
            <a:ext cx="337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B75059-63E9-2B49-819D-B480D924C7D4}"/>
              </a:ext>
            </a:extLst>
          </p:cNvPr>
          <p:cNvSpPr txBox="1"/>
          <p:nvPr/>
        </p:nvSpPr>
        <p:spPr>
          <a:xfrm>
            <a:off x="2466153" y="2873237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 Plot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D13C7-CCB3-8941-9EF1-03EA67507AD7}"/>
              </a:ext>
            </a:extLst>
          </p:cNvPr>
          <p:cNvSpPr txBox="1"/>
          <p:nvPr/>
        </p:nvSpPr>
        <p:spPr>
          <a:xfrm>
            <a:off x="2466153" y="5203853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STFT Plot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6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FD5914-275F-5F40-9899-40D6A3303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38" y="4477308"/>
            <a:ext cx="2599987" cy="2041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A30897-70CB-5D45-93C4-CD9E88C4B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885" y="4477308"/>
            <a:ext cx="2614677" cy="2061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6C57B3-C138-F54B-B616-1381D0D89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885" y="1008815"/>
            <a:ext cx="2536335" cy="2022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4A94F-B0AA-E140-AC09-02A9C07F3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71" y="1008815"/>
            <a:ext cx="2575505" cy="2027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C6C24-0811-2444-A686-CB5B5EBCF392}"/>
              </a:ext>
            </a:extLst>
          </p:cNvPr>
          <p:cNvSpPr txBox="1"/>
          <p:nvPr/>
        </p:nvSpPr>
        <p:spPr>
          <a:xfrm>
            <a:off x="187903" y="338894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8EEA8-2EB5-5E42-B735-FFABFFCF1141}"/>
              </a:ext>
            </a:extLst>
          </p:cNvPr>
          <p:cNvSpPr txBox="1"/>
          <p:nvPr/>
        </p:nvSpPr>
        <p:spPr>
          <a:xfrm>
            <a:off x="5408902" y="338894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Freq. domain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E819A-31EE-0941-A678-DE58328430D9}"/>
              </a:ext>
            </a:extLst>
          </p:cNvPr>
          <p:cNvSpPr txBox="1"/>
          <p:nvPr/>
        </p:nvSpPr>
        <p:spPr>
          <a:xfrm>
            <a:off x="2882679" y="3838999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bandpass filter</a:t>
            </a:r>
          </a:p>
        </p:txBody>
      </p:sp>
    </p:spTree>
    <p:extLst>
      <p:ext uri="{BB962C8B-B14F-4D97-AF65-F5344CB8AC3E}">
        <p14:creationId xmlns:p14="http://schemas.microsoft.com/office/powerpoint/2010/main" val="17387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t2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t1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Bluetooth/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WiFi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 = C . (t2-t1)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23E378-402B-B745-A54D-BBA1B6C849F2}"/>
              </a:ext>
            </a:extLst>
          </p:cNvPr>
          <p:cNvSpPr txBox="1"/>
          <p:nvPr/>
        </p:nvSpPr>
        <p:spPr>
          <a:xfrm>
            <a:off x="-974" y="2979888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Problem: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92883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Multiplying two frequencies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646869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155611-4363-6D42-948F-B4260CE228F8}"/>
              </a:ext>
            </a:extLst>
          </p:cNvPr>
          <p:cNvCxnSpPr>
            <a:cxnSpLocks/>
          </p:cNvCxnSpPr>
          <p:nvPr/>
        </p:nvCxnSpPr>
        <p:spPr>
          <a:xfrm flipV="1">
            <a:off x="5674316" y="162991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F78CF0-9AA2-2B47-8306-A3E244C6E50D}"/>
              </a:ext>
            </a:extLst>
          </p:cNvPr>
          <p:cNvCxnSpPr>
            <a:cxnSpLocks/>
          </p:cNvCxnSpPr>
          <p:nvPr/>
        </p:nvCxnSpPr>
        <p:spPr>
          <a:xfrm flipV="1">
            <a:off x="3762161" y="1629910"/>
            <a:ext cx="0" cy="132955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/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blipFill>
                <a:blip r:embed="rId2"/>
                <a:stretch>
                  <a:fillRect l="-6329" t="-26471" r="-37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/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blipFill>
                <a:blip r:embed="rId3"/>
                <a:stretch>
                  <a:fillRect l="-4762" t="-26471" r="-238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/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blipFill>
                <a:blip r:embed="rId4"/>
                <a:stretch>
                  <a:fillRect l="-21429" r="-21429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29EEE1B-C2FE-6F4A-8514-EE0DD87D26A1}"/>
              </a:ext>
            </a:extLst>
          </p:cNvPr>
          <p:cNvCxnSpPr>
            <a:cxnSpLocks/>
          </p:cNvCxnSpPr>
          <p:nvPr/>
        </p:nvCxnSpPr>
        <p:spPr>
          <a:xfrm>
            <a:off x="1623458" y="6227226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5A64975-6AD5-4F48-B2AD-EA4CD66613A0}"/>
              </a:ext>
            </a:extLst>
          </p:cNvPr>
          <p:cNvSpPr txBox="1"/>
          <p:nvPr/>
        </p:nvSpPr>
        <p:spPr>
          <a:xfrm>
            <a:off x="2736043" y="6316666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/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blipFill>
                <a:blip r:embed="rId5"/>
                <a:stretch>
                  <a:fillRect l="-4762" t="-22857" r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/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blipFill>
                <a:blip r:embed="rId6"/>
                <a:stretch>
                  <a:fillRect l="-4762" t="-22857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/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blipFill>
                <a:blip r:embed="rId7"/>
                <a:stretch>
                  <a:fillRect l="-5000" t="-26471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/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blipFill>
                <a:blip r:embed="rId8"/>
                <a:stretch>
                  <a:fillRect l="-4819" t="-26471" r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/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blipFill>
                <a:blip r:embed="rId9"/>
                <a:stretch>
                  <a:fillRect l="-20690" r="-2069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E45536-4B48-1E44-BB71-BCEDA4AD57EF}"/>
              </a:ext>
            </a:extLst>
          </p:cNvPr>
          <p:cNvCxnSpPr>
            <a:cxnSpLocks/>
          </p:cNvCxnSpPr>
          <p:nvPr/>
        </p:nvCxnSpPr>
        <p:spPr>
          <a:xfrm>
            <a:off x="4791216" y="6211131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941AF97-5C26-7940-B7F7-60DB8AA957DE}"/>
              </a:ext>
            </a:extLst>
          </p:cNvPr>
          <p:cNvSpPr txBox="1"/>
          <p:nvPr/>
        </p:nvSpPr>
        <p:spPr>
          <a:xfrm>
            <a:off x="5903801" y="6300571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8DB212-6A5B-324E-B7C4-C6AED2FF150B}"/>
              </a:ext>
            </a:extLst>
          </p:cNvPr>
          <p:cNvSpPr txBox="1"/>
          <p:nvPr/>
        </p:nvSpPr>
        <p:spPr>
          <a:xfrm>
            <a:off x="-156241" y="4089655"/>
            <a:ext cx="658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Two signals with frequencies f1 and f2 are multiplied:</a:t>
            </a:r>
          </a:p>
        </p:txBody>
      </p:sp>
    </p:spTree>
    <p:extLst>
      <p:ext uri="{BB962C8B-B14F-4D97-AF65-F5344CB8AC3E}">
        <p14:creationId xmlns:p14="http://schemas.microsoft.com/office/powerpoint/2010/main" val="31186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1" grpId="0"/>
      <p:bldP spid="50" grpId="0"/>
      <p:bldP spid="51" grpId="0"/>
      <p:bldP spid="52" grpId="0"/>
      <p:bldP spid="53" grpId="0"/>
      <p:bldP spid="54" grpId="0"/>
      <p:bldP spid="56" grpId="0"/>
      <p:bldP spid="5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389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93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E32D02-114A-C544-A4C1-D9F8DB0A72EB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33078593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3121567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production and recording</a:t>
            </a:r>
          </a:p>
        </p:txBody>
      </p:sp>
    </p:spTree>
    <p:extLst>
      <p:ext uri="{BB962C8B-B14F-4D97-AF65-F5344CB8AC3E}">
        <p14:creationId xmlns:p14="http://schemas.microsoft.com/office/powerpoint/2010/main" val="35945258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recording with microphone</a:t>
            </a:r>
          </a:p>
        </p:txBody>
      </p:sp>
    </p:spTree>
    <p:extLst>
      <p:ext uri="{BB962C8B-B14F-4D97-AF65-F5344CB8AC3E}">
        <p14:creationId xmlns:p14="http://schemas.microsoft.com/office/powerpoint/2010/main" val="20791595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recording with microphone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AF49814-8624-3046-B09A-F7B8EAB5000D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3880564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67820E5-3766-2142-BDA0-D3B17F809D11}"/>
              </a:ext>
            </a:extLst>
          </p:cNvPr>
          <p:cNvGrpSpPr/>
          <p:nvPr/>
        </p:nvGrpSpPr>
        <p:grpSpPr>
          <a:xfrm>
            <a:off x="1670675" y="3329883"/>
            <a:ext cx="3192196" cy="676376"/>
            <a:chOff x="300795" y="776467"/>
            <a:chExt cx="9487892" cy="1451529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39A4787-68E6-E047-8BFB-AD8CEA3BA059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157DEFF3-D59B-C343-BC0E-4C47B399BA25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BF2E75B-50F3-EE45-BD3F-352230C9CA1F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E5F97EA-099F-194E-94E2-311F00420E4C}"/>
              </a:ext>
            </a:extLst>
          </p:cNvPr>
          <p:cNvGrpSpPr/>
          <p:nvPr/>
        </p:nvGrpSpPr>
        <p:grpSpPr>
          <a:xfrm>
            <a:off x="1500027" y="4214149"/>
            <a:ext cx="3862146" cy="1082458"/>
            <a:chOff x="3273705" y="2227351"/>
            <a:chExt cx="3862146" cy="108245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F0254D1-F4F0-074E-B38B-9C70BD7EE055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8012962-8011-7B40-9581-B4B4E5865019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CDCA2B9-3987-614D-AADE-92255C8629BE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47A8628-8ACB-4F48-B167-2E8582470578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3D80EC5-9250-AB4A-82B3-6D86145E6D93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974FF7C-EB13-7347-949D-DFE0ADBF8297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3A0FDA6-A141-8C47-81C3-AD1B85753E0F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E724675-BAAF-0E4A-9358-33C28301496B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B741205-7E12-5C41-93C9-4DD0E2D9DBB6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 Neue Thin"/>
                </a:rPr>
                <a:t>Audio Sample Buffer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B9E6ED2-28E0-D648-9B3E-63C6F0B6C2E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2DDB6C5-1D9B-5E43-B4BF-2578EFCEB0AC}"/>
              </a:ext>
            </a:extLst>
          </p:cNvPr>
          <p:cNvGrpSpPr/>
          <p:nvPr/>
        </p:nvGrpSpPr>
        <p:grpSpPr>
          <a:xfrm>
            <a:off x="1731295" y="3459215"/>
            <a:ext cx="3141877" cy="748690"/>
            <a:chOff x="3504973" y="1472417"/>
            <a:chExt cx="3141877" cy="74869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EBACA52-9B75-7848-A553-05F4890FB19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CEA8D74-2F06-1645-9E11-A079A32ACDD3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B18D1E1-246E-094E-8435-94261EF16C26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9A5862F-498C-8B40-ACEA-F0DF4F774D48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6FFD5C2-71F7-E842-9391-F61CC9C33BC6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461865-B06C-1946-B638-BB4A494E7239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AB07BFB-BF0E-FB45-AF08-34EECE9E08F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E4B4CB7-0FDB-F045-B8A6-948E0A84258F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52A097C-DF5C-C34D-ADE8-8B0902CA0CF6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493F579-2DFE-A740-8010-C0C13B2FED8E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B83A72F-4EF1-B944-BA84-4F387DAAB92D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4E65707-9F89-8940-B038-D023DDF53DB8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0FFFFB2-3731-5B4D-8A0B-3AF5CCA9B0B6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402113E-BCE9-6647-8629-6E7DE769E005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71FD7BA-A007-CA4C-ABD4-CFF9567B785D}"/>
              </a:ext>
            </a:extLst>
          </p:cNvPr>
          <p:cNvCxnSpPr>
            <a:cxnSpLocks/>
          </p:cNvCxnSpPr>
          <p:nvPr/>
        </p:nvCxnSpPr>
        <p:spPr>
          <a:xfrm>
            <a:off x="6326275" y="2603208"/>
            <a:ext cx="0" cy="10515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AA351A-FED4-FB41-A7EE-1A0545B7F662}"/>
              </a:ext>
            </a:extLst>
          </p:cNvPr>
          <p:cNvCxnSpPr>
            <a:cxnSpLocks/>
          </p:cNvCxnSpPr>
          <p:nvPr/>
        </p:nvCxnSpPr>
        <p:spPr>
          <a:xfrm flipH="1">
            <a:off x="5312150" y="3669233"/>
            <a:ext cx="101412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recording with microphone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D7E7E3-BE1D-8A42-8B82-FC80E403CE92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41192013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production with speaker</a:t>
            </a:r>
          </a:p>
        </p:txBody>
      </p:sp>
    </p:spTree>
    <p:extLst>
      <p:ext uri="{BB962C8B-B14F-4D97-AF65-F5344CB8AC3E}">
        <p14:creationId xmlns:p14="http://schemas.microsoft.com/office/powerpoint/2010/main" val="2131738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Analog signal (voltage)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5FFC58-EE59-FD4A-95E9-A5F96D1C8261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971690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81D697-E991-9B48-A65D-8F27236902D3}"/>
              </a:ext>
            </a:extLst>
          </p:cNvPr>
          <p:cNvCxnSpPr>
            <a:cxnSpLocks/>
          </p:cNvCxnSpPr>
          <p:nvPr/>
        </p:nvCxnSpPr>
        <p:spPr>
          <a:xfrm flipH="1">
            <a:off x="6982767" y="4364822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AC8B41-BBF0-DC44-9E3B-938FC1E0024E}"/>
              </a:ext>
            </a:extLst>
          </p:cNvPr>
          <p:cNvCxnSpPr>
            <a:cxnSpLocks/>
          </p:cNvCxnSpPr>
          <p:nvPr/>
        </p:nvCxnSpPr>
        <p:spPr>
          <a:xfrm flipH="1">
            <a:off x="6331658" y="4929002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Oxygen-Icons.org-Oxygen-Actions-speaker.ico">
            <a:extLst>
              <a:ext uri="{FF2B5EF4-FFF2-40B4-BE49-F238E27FC236}">
                <a16:creationId xmlns:a16="http://schemas.microsoft.com/office/drawing/2014/main" id="{6E1D04D5-02A4-F042-A84B-CF850E42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2284">
            <a:off x="5473777" y="4475844"/>
            <a:ext cx="877303" cy="8773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Analog signal (voltage)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BEBAE1-BC22-4245-AE93-326543EFCF95}"/>
              </a:ext>
            </a:extLst>
          </p:cNvPr>
          <p:cNvSpPr txBox="1"/>
          <p:nvPr/>
        </p:nvSpPr>
        <p:spPr>
          <a:xfrm>
            <a:off x="4025208" y="4728947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 Neue Thin"/>
              </a:rPr>
              <a:t>Sound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5FCFC62-8966-9C45-A126-C60BA3FDF012}"/>
              </a:ext>
            </a:extLst>
          </p:cNvPr>
          <p:cNvGrpSpPr/>
          <p:nvPr/>
        </p:nvGrpSpPr>
        <p:grpSpPr>
          <a:xfrm rot="10800000">
            <a:off x="5075235" y="4495995"/>
            <a:ext cx="1256423" cy="866014"/>
            <a:chOff x="1986989" y="1652897"/>
            <a:chExt cx="1256423" cy="866014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B6DEEB5B-B5FB-BD41-97CD-765FD971ED27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C2D9B932-7454-034E-9938-0AEB016267FD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8D4AC016-72E7-3848-A40A-E70B7867AF96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15BDD2A-A321-EF46-9B68-1C3D2E36C72F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A40AF-DD89-8145-B855-A4F9885844FA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3416858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26070768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3258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00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7684705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9533474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(hardware, interrupt, driver, scheduling,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41223359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time</a:t>
            </a:r>
            <a:endParaRPr kumimoji="0" lang="en-US" alt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t0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write(sound_dev,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 leaves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(software, system, driver, hardware,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710D4E-7B6C-1346-9841-461E29D5A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63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read(sound_dev, signal);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t1 = wall_clock();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宋体" panose="02010600030101010101" pitchFamily="2" charset="-122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4ADA40-3D3E-0149-808F-97F029D1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3200400"/>
            <a:ext cx="2697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software aware of arrival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sound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unknown delays (hardware, interrupt, driver, scheduling, …)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?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30660322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>
            <a:extLst>
              <a:ext uri="{FF2B5EF4-FFF2-40B4-BE49-F238E27FC236}">
                <a16:creationId xmlns:a16="http://schemas.microsoft.com/office/drawing/2014/main" id="{FF22CD7A-B7D7-314F-B4A0-B0629DEC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宋体" panose="02010600030101010101" pitchFamily="2" charset="-122"/>
              </a:rPr>
              <a:t>Beepbeep’s basic procedure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A1738829-F314-BF49-972E-D8C8C856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62150"/>
            <a:ext cx="627063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626755CD-1723-2A4C-BEB7-BBB7C73A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962150"/>
            <a:ext cx="627062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346FC1-500E-2C4D-8B33-20E26996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93357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F0004EB-6FD2-1F4B-85DD-B428C201C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008188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>
            <a:extLst>
              <a:ext uri="{FF2B5EF4-FFF2-40B4-BE49-F238E27FC236}">
                <a16:creationId xmlns:a16="http://schemas.microsoft.com/office/drawing/2014/main" id="{7BB824D3-9B1D-CB44-BE61-5CFCEC22DA17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09775"/>
            <a:ext cx="2790825" cy="1490663"/>
            <a:chOff x="2561740" y="2424372"/>
            <a:chExt cx="3610460" cy="19050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F5B88A-3117-664E-9D0F-83C0920DCD0B}"/>
                </a:ext>
              </a:extLst>
            </p:cNvPr>
            <p:cNvCxnSpPr/>
            <p:nvPr/>
          </p:nvCxnSpPr>
          <p:spPr>
            <a:xfrm>
              <a:off x="3810409" y="2590730"/>
              <a:ext cx="2361791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90A0F05B-DA1E-094B-8560-9494031610A5}"/>
                </a:ext>
              </a:extLst>
            </p:cNvPr>
            <p:cNvSpPr/>
            <p:nvPr/>
          </p:nvSpPr>
          <p:spPr>
            <a:xfrm rot="2133424">
              <a:off x="2561740" y="2424372"/>
              <a:ext cx="1349302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33E558BE-3F1D-994E-AA1B-8D2A542BAC4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24600" y="2009775"/>
            <a:ext cx="2667000" cy="1490663"/>
            <a:chOff x="2714140" y="2576772"/>
            <a:chExt cx="3610460" cy="190500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C5AD482-5EDC-6040-8ADE-ED82820B76BD}"/>
                </a:ext>
              </a:extLst>
            </p:cNvPr>
            <p:cNvCxnSpPr/>
            <p:nvPr/>
          </p:nvCxnSpPr>
          <p:spPr>
            <a:xfrm>
              <a:off x="3962757" y="2743130"/>
              <a:ext cx="2361843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E83C2407-6EBA-6C41-A38D-64CD89752290}"/>
                </a:ext>
              </a:extLst>
            </p:cNvPr>
            <p:cNvSpPr/>
            <p:nvPr/>
          </p:nvSpPr>
          <p:spPr>
            <a:xfrm rot="2133424">
              <a:off x="2714140" y="2576772"/>
              <a:ext cx="1349624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297" name="TextBox 20">
            <a:extLst>
              <a:ext uri="{FF2B5EF4-FFF2-40B4-BE49-F238E27FC236}">
                <a16:creationId xmlns:a16="http://schemas.microsoft.com/office/drawing/2014/main" id="{E929469C-BBE6-1D4D-8390-519E9F080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Device A</a:t>
            </a:r>
          </a:p>
        </p:txBody>
      </p:sp>
      <p:sp>
        <p:nvSpPr>
          <p:cNvPr id="12298" name="TextBox 21">
            <a:extLst>
              <a:ext uri="{FF2B5EF4-FFF2-40B4-BE49-F238E27FC236}">
                <a16:creationId xmlns:a16="http://schemas.microsoft.com/office/drawing/2014/main" id="{A3C174BC-0305-2841-A69B-74318FA08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Device B</a:t>
            </a:r>
          </a:p>
        </p:txBody>
      </p:sp>
      <p:sp>
        <p:nvSpPr>
          <p:cNvPr id="25" name="Curved Up Arrow 24">
            <a:extLst>
              <a:ext uri="{FF2B5EF4-FFF2-40B4-BE49-F238E27FC236}">
                <a16:creationId xmlns:a16="http://schemas.microsoft.com/office/drawing/2014/main" id="{F71F81F4-0E58-7743-976E-EC1BB84C4B66}"/>
              </a:ext>
            </a:extLst>
          </p:cNvPr>
          <p:cNvSpPr/>
          <p:nvPr/>
        </p:nvSpPr>
        <p:spPr>
          <a:xfrm>
            <a:off x="6640513" y="520223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urved Up Arrow 25">
            <a:extLst>
              <a:ext uri="{FF2B5EF4-FFF2-40B4-BE49-F238E27FC236}">
                <a16:creationId xmlns:a16="http://schemas.microsoft.com/office/drawing/2014/main" id="{D7C8B3EA-A197-6B47-8E0B-D05B88F73B0D}"/>
              </a:ext>
            </a:extLst>
          </p:cNvPr>
          <p:cNvSpPr/>
          <p:nvPr/>
        </p:nvSpPr>
        <p:spPr>
          <a:xfrm rot="8101" flipH="1">
            <a:off x="6138863" y="518318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37B260-501C-7A46-9DBB-A565C1F99CC1}"/>
              </a:ext>
            </a:extLst>
          </p:cNvPr>
          <p:cNvSpPr/>
          <p:nvPr/>
        </p:nvSpPr>
        <p:spPr>
          <a:xfrm>
            <a:off x="5486400" y="5773738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=|ETOA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|/2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302" name="TextBox 20">
            <a:extLst>
              <a:ext uri="{FF2B5EF4-FFF2-40B4-BE49-F238E27FC236}">
                <a16:creationId xmlns:a16="http://schemas.microsoft.com/office/drawing/2014/main" id="{4CD78BA8-8F01-BF43-B15D-45BBE6402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500438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A’s recording</a:t>
            </a:r>
          </a:p>
        </p:txBody>
      </p:sp>
      <p:sp>
        <p:nvSpPr>
          <p:cNvPr id="12303" name="TextBox 21">
            <a:extLst>
              <a:ext uri="{FF2B5EF4-FFF2-40B4-BE49-F238E27FC236}">
                <a16:creationId xmlns:a16="http://schemas.microsoft.com/office/drawing/2014/main" id="{92EBD183-FE23-7249-82D5-8BAD588F4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500438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B’s recording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99026F6-867D-2844-85F8-61DC39586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522763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22CE8E4-5F75-BD4D-B45B-188058F0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777398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D9C6ACAC-341A-D347-AFCD-D42399C9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6292850" y="3873500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A7E54A6-CBE2-564E-8C89-0BF15FC6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8370888" y="3873500"/>
            <a:ext cx="347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76220F-5BA2-9F46-965A-905359F20910}"/>
              </a:ext>
            </a:extLst>
          </p:cNvPr>
          <p:cNvCxnSpPr/>
          <p:nvPr/>
        </p:nvCxnSpPr>
        <p:spPr>
          <a:xfrm>
            <a:off x="5181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530CE3-234B-FD45-A22F-5914D21099D4}"/>
              </a:ext>
            </a:extLst>
          </p:cNvPr>
          <p:cNvCxnSpPr/>
          <p:nvPr/>
        </p:nvCxnSpPr>
        <p:spPr>
          <a:xfrm>
            <a:off x="7467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0CFA97-E449-5442-93ED-1249FD1968FB}"/>
              </a:ext>
            </a:extLst>
          </p:cNvPr>
          <p:cNvCxnSpPr/>
          <p:nvPr/>
        </p:nvCxnSpPr>
        <p:spPr>
          <a:xfrm>
            <a:off x="7848600" y="4337050"/>
            <a:ext cx="533400" cy="1588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A8DA12-A28C-C64B-B8FA-25785701E190}"/>
              </a:ext>
            </a:extLst>
          </p:cNvPr>
          <p:cNvCxnSpPr/>
          <p:nvPr/>
        </p:nvCxnSpPr>
        <p:spPr>
          <a:xfrm>
            <a:off x="5257800" y="4338638"/>
            <a:ext cx="1066800" cy="1587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91F3CBA-8CC0-9E48-8B96-7B89C1287880}"/>
              </a:ext>
            </a:extLst>
          </p:cNvPr>
          <p:cNvSpPr/>
          <p:nvPr/>
        </p:nvSpPr>
        <p:spPr>
          <a:xfrm>
            <a:off x="52578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BC79C4-2A13-8749-A940-1B5387B63073}"/>
              </a:ext>
            </a:extLst>
          </p:cNvPr>
          <p:cNvSpPr/>
          <p:nvPr/>
        </p:nvSpPr>
        <p:spPr>
          <a:xfrm>
            <a:off x="76200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Content Placeholder 42">
            <a:extLst>
              <a:ext uri="{FF2B5EF4-FFF2-40B4-BE49-F238E27FC236}">
                <a16:creationId xmlns:a16="http://schemas.microsoft.com/office/drawing/2014/main" id="{19D2A7CD-7F21-634A-A4D7-B743DB83D54A}"/>
              </a:ext>
            </a:extLst>
          </p:cNvPr>
          <p:cNvSpPr txBox="1">
            <a:spLocks/>
          </p:cNvSpPr>
          <p:nvPr/>
        </p:nvSpPr>
        <p:spPr bwMode="auto">
          <a:xfrm>
            <a:off x="304800" y="1600200"/>
            <a:ext cx="480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marR="0" lvl="0" indent="-51435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 emits a beep while both recording</a:t>
            </a:r>
          </a:p>
          <a:p>
            <a:pPr marL="514350" marR="0" lvl="0" indent="-51435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 emits another beep while both continue recording</a:t>
            </a:r>
          </a:p>
          <a:p>
            <a:pPr marL="514350" marR="0" lvl="0" indent="-51435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devices detect TOA of the two beeps and obtain respective ETOAs</a:t>
            </a:r>
          </a:p>
          <a:p>
            <a:pPr marL="514350" marR="0" lvl="0" indent="-514350" algn="l" defTabSz="4572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Exchange ETOAs and calculate the distance</a:t>
            </a:r>
          </a:p>
        </p:txBody>
      </p:sp>
    </p:spTree>
    <p:extLst>
      <p:ext uri="{BB962C8B-B14F-4D97-AF65-F5344CB8AC3E}">
        <p14:creationId xmlns:p14="http://schemas.microsoft.com/office/powerpoint/2010/main" val="139039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38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397221718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</p:spTree>
    <p:extLst>
      <p:ext uri="{BB962C8B-B14F-4D97-AF65-F5344CB8AC3E}">
        <p14:creationId xmlns:p14="http://schemas.microsoft.com/office/powerpoint/2010/main" val="1209308564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</p:spTree>
    <p:extLst>
      <p:ext uri="{BB962C8B-B14F-4D97-AF65-F5344CB8AC3E}">
        <p14:creationId xmlns:p14="http://schemas.microsoft.com/office/powerpoint/2010/main" val="370781177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16025634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B2</a:t>
            </a:r>
          </a:p>
        </p:txBody>
      </p:sp>
    </p:spTree>
    <p:extLst>
      <p:ext uri="{BB962C8B-B14F-4D97-AF65-F5344CB8AC3E}">
        <p14:creationId xmlns:p14="http://schemas.microsoft.com/office/powerpoint/2010/main" val="2258826652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B3</a:t>
            </a:r>
          </a:p>
        </p:txBody>
      </p:sp>
    </p:spTree>
    <p:extLst>
      <p:ext uri="{BB962C8B-B14F-4D97-AF65-F5344CB8AC3E}">
        <p14:creationId xmlns:p14="http://schemas.microsoft.com/office/powerpoint/2010/main" val="379393699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499421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nd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Beep</a:t>
            </a:r>
            <a:endParaRPr kumimoji="0" lang="en-US" altLang="en-US" sz="18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27" name="Group 139">
            <a:extLst>
              <a:ext uri="{FF2B5EF4-FFF2-40B4-BE49-F238E27FC236}">
                <a16:creationId xmlns:a16="http://schemas.microsoft.com/office/drawing/2014/main" id="{235A7AEB-AECD-DC46-ADEF-5658A5EBF16E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85950"/>
            <a:chOff x="8232532" y="3276600"/>
            <a:chExt cx="984736" cy="188595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7615A2E-EC85-F946-91C1-AF9A5D7FD13F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136D14-D35C-F247-A045-C275ECD8BD3E}"/>
                </a:ext>
              </a:extLst>
            </p:cNvPr>
            <p:cNvCxnSpPr/>
            <p:nvPr/>
          </p:nvCxnSpPr>
          <p:spPr>
            <a:xfrm>
              <a:off x="8232532" y="516096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C94D16-9451-2A4C-8E87-59208EF4BF92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844B55F-70E9-CC48-AE11-76D6695723A2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87">
              <a:extLst>
                <a:ext uri="{FF2B5EF4-FFF2-40B4-BE49-F238E27FC236}">
                  <a16:creationId xmlns:a16="http://schemas.microsoft.com/office/drawing/2014/main" id="{9E6ADE1B-F6C1-6C44-BCBC-DA9B696AB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479874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en-US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nd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Beep</a:t>
              </a:r>
              <a:endPara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</a:t>
                </a:r>
                <a:r>
                  <a:rPr kumimoji="0" lang="en-US" alt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st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Beep</a:t>
                </a:r>
                <a:endPara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85950"/>
            <a:chOff x="8232532" y="3276600"/>
            <a:chExt cx="984736" cy="188595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6096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C5CACE-52EF-B247-A974-17553BBC40A7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F202CA2-C7B5-E148-B932-F9034C306EEC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684BBCD-1CBD-C54C-BCE1-4B2E41D23C61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222882-DFA5-8D4C-A255-95092220D458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1804215188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en-US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nd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Beep</a:t>
              </a:r>
              <a:endPara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</a:t>
                </a:r>
                <a:r>
                  <a:rPr kumimoji="0" lang="en-US" alt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st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Beep</a:t>
                </a:r>
                <a:endPara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908810"/>
            <a:chOff x="8232532" y="3276600"/>
            <a:chExt cx="984736" cy="190881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8382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96E907-3F86-4B41-A11D-3FAEC316E605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369591E-A150-8946-B9C6-2B1C147C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1FAFCA8-3DE4-8042-B835-6F1DCBA3745A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2EEFAFA-5065-F641-8C19-878205E3024C}"/>
              </a:ext>
            </a:extLst>
          </p:cNvPr>
          <p:cNvCxnSpPr/>
          <p:nvPr/>
        </p:nvCxnSpPr>
        <p:spPr bwMode="auto">
          <a:xfrm>
            <a:off x="358819" y="26610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BE54A35-A1EC-5D4D-986E-95FD1AD9F2B6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341A41-B519-DB45-AEAC-A3763B0E740E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DB835A7-0562-D245-ACB9-5D41C374792F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3F8AA1-7151-8F42-B24F-2247E0564439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03525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en-US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nd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Beep</a:t>
              </a:r>
              <a:endPara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</a:t>
                </a:r>
                <a:r>
                  <a:rPr kumimoji="0" lang="en-US" alt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st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Beep</a:t>
                </a:r>
                <a:endPara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3F669AA-49BC-1347-822F-9E05BDEDDD2E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4A0D23D-F8C0-414E-BADE-6215A19D320C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F6CCBD-6FA4-5044-AB3C-270F7135876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D548CAD-0F65-764F-8485-71FF6DB01753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2FAFB1D-E857-C542-AD20-35B1531A2643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E8BE310-B5C5-BF4C-BE25-CC9D0CDB3EEE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1BB72E1-E2EE-0547-AAE9-B0E2D24469D2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08079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en-US" sz="18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nd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Beep</a:t>
              </a:r>
              <a:endPara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1</a:t>
                </a:r>
                <a:r>
                  <a:rPr kumimoji="0" lang="en-US" altLang="en-US" sz="1800" b="0" i="0" u="none" strike="noStrike" kern="1200" cap="none" spc="0" normalizeH="0" baseline="3000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st</a:t>
                </a: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Beep</a:t>
                </a:r>
                <a:endPara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ETOA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-ETOA</a:t>
            </a:r>
            <a:r>
              <a:rPr kumimoji="0" lang="fr-FR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|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marR="0" lvl="0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A5A5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(P+Q+P) – (Q)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88066DB-F3B6-4F40-8851-C6250A8C358D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C9F4DD-11EE-CD45-BE6E-AB8BE7E5520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 B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2EE8225-1910-B149-B367-66CBA51727D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3611B8E-FE84-B544-9D07-55C66E5E0F25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1302CB34-9282-9646-AC64-60ED5F01AF8D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498F15B-46F7-F247-840D-5F8967A7D740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69EA1C7-A74D-E74E-B38C-C0A0BE0E8F29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445868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0ECF93B-BBBB-0241-AA33-E6941187A71D}"/>
              </a:ext>
            </a:extLst>
          </p:cNvPr>
          <p:cNvSpPr/>
          <p:nvPr/>
        </p:nvSpPr>
        <p:spPr>
          <a:xfrm>
            <a:off x="6018580" y="5003370"/>
            <a:ext cx="205422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2P</a:t>
            </a:r>
            <a:endParaRPr lang="en-US" sz="2400" dirty="0"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E44E1-1400-6D48-83CF-CA6391969AA1}"/>
              </a:ext>
            </a:extLst>
          </p:cNvPr>
          <p:cNvSpPr/>
          <p:nvPr/>
        </p:nvSpPr>
        <p:spPr>
          <a:xfrm>
            <a:off x="6018579" y="5465332"/>
            <a:ext cx="2781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 (time of flight) 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EEB282C-2B14-6548-92B7-C5162309D4F5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6D56C2-80B7-3F48-9684-B91467DE01CA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B20AD54-4BAF-BA4C-8867-92E1BB26085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94BD51-DDCF-0646-AE76-D497866EDFFC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1295A8B-385E-CB44-BEF1-602E7658E533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143928-8068-854E-A09D-29BEE49CFCCC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2284B6-0854-1041-B0A3-2F2D25D2D224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5F929BA-05CB-3976-63D6-483812632615}"/>
              </a:ext>
            </a:extLst>
          </p:cNvPr>
          <p:cNvSpPr/>
          <p:nvPr/>
        </p:nvSpPr>
        <p:spPr>
          <a:xfrm>
            <a:off x="0" y="2819400"/>
            <a:ext cx="9144000" cy="1066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Did you notice a small scope for error?</a:t>
            </a:r>
          </a:p>
        </p:txBody>
      </p:sp>
    </p:spTree>
    <p:extLst>
      <p:ext uri="{BB962C8B-B14F-4D97-AF65-F5344CB8AC3E}">
        <p14:creationId xmlns:p14="http://schemas.microsoft.com/office/powerpoint/2010/main" val="2087964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97380"/>
            <a:chOff x="8232532" y="3276600"/>
            <a:chExt cx="984736" cy="189738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7239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0ECF93B-BBBB-0241-AA33-E6941187A71D}"/>
              </a:ext>
            </a:extLst>
          </p:cNvPr>
          <p:cNvSpPr/>
          <p:nvPr/>
        </p:nvSpPr>
        <p:spPr>
          <a:xfrm>
            <a:off x="6018580" y="5003370"/>
            <a:ext cx="205422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2P</a:t>
            </a:r>
            <a:endParaRPr lang="en-US" sz="2400" dirty="0"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E44E1-1400-6D48-83CF-CA6391969AA1}"/>
              </a:ext>
            </a:extLst>
          </p:cNvPr>
          <p:cNvSpPr/>
          <p:nvPr/>
        </p:nvSpPr>
        <p:spPr>
          <a:xfrm>
            <a:off x="6018579" y="5465332"/>
            <a:ext cx="2781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 (time of flight) 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EEB282C-2B14-6548-92B7-C5162309D4F5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6D56C2-80B7-3F48-9684-B91467DE01CA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B20AD54-4BAF-BA4C-8867-92E1BB26085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94BD51-DDCF-0646-AE76-D497866EDFFC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616553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81295A8B-385E-CB44-BEF1-602E7658E533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143928-8068-854E-A09D-29BEE49CFCCC}"/>
              </a:ext>
            </a:extLst>
          </p:cNvPr>
          <p:cNvCxnSpPr/>
          <p:nvPr/>
        </p:nvCxnSpPr>
        <p:spPr bwMode="auto">
          <a:xfrm>
            <a:off x="358818" y="576810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2284B6-0854-1041-B0A3-2F2D25D2D224}"/>
              </a:ext>
            </a:extLst>
          </p:cNvPr>
          <p:cNvCxnSpPr/>
          <p:nvPr/>
        </p:nvCxnSpPr>
        <p:spPr bwMode="auto">
          <a:xfrm>
            <a:off x="533400" y="511008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3448B00F-0A57-F143-9973-CC1983309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424" y="298450"/>
            <a:ext cx="2753332" cy="2368550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9992626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45993F-4927-134C-A853-68CE7461E215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43A123-D3DF-E243-B57A-BC0022926A9A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B3B1F9-FD82-C24B-B6A5-35AE03C079AD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C9F9C-342E-E444-91B6-CB8F4312E7A7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5548E1C-CAD8-A94F-A63C-8DC776990D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D44259-BC82-7249-AF6D-96BEE5B00DC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75B31-38CB-EE41-B240-2FE452F91BD3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D8D2A-9FD4-CC4C-82C6-41F23BD548C4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1C189B-4442-024B-96AF-4B7A0B51A7B7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D02B92-A5B2-B04B-88C2-C58C27EB178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A2FE7B-21A5-454E-9101-0C10CC2E9E6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3E10E8-2344-4248-90D8-06A78BD5C1A7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51858E1-0E1C-D44D-9CB5-5C8286B5565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8FC4D2-3F6B-CF49-9DE7-E5041AE1A7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968B0E-B588-4641-929C-BB0B777A504B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0CFB2F-43DF-9142-840B-56E06018FF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C79A62-A277-7C4A-AFA9-A44A5DE0855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6F77E6-40FA-6741-9D85-AC3C7622E0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EA880E6-516C-6041-AED9-145DA0CE30C1}"/>
              </a:ext>
            </a:extLst>
          </p:cNvPr>
          <p:cNvGrpSpPr/>
          <p:nvPr/>
        </p:nvGrpSpPr>
        <p:grpSpPr>
          <a:xfrm>
            <a:off x="1185863" y="1406762"/>
            <a:ext cx="2135164" cy="1136413"/>
            <a:chOff x="1185863" y="1406762"/>
            <a:chExt cx="2135164" cy="1136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/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blipFill>
                  <a:blip r:embed="rId6"/>
                  <a:stretch>
                    <a:fillRect l="-3960" t="-4878"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C6688A-0749-9D4D-BD47-08EAE5C69073}"/>
                </a:ext>
              </a:extLst>
            </p:cNvPr>
            <p:cNvSpPr/>
            <p:nvPr/>
          </p:nvSpPr>
          <p:spPr>
            <a:xfrm>
              <a:off x="1185863" y="1743075"/>
              <a:ext cx="857250" cy="800100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8EC0D3-A12A-194F-9D91-698C092D7B57}"/>
              </a:ext>
            </a:extLst>
          </p:cNvPr>
          <p:cNvGrpSpPr/>
          <p:nvPr/>
        </p:nvGrpSpPr>
        <p:grpSpPr>
          <a:xfrm>
            <a:off x="2316968" y="1747370"/>
            <a:ext cx="2164446" cy="833366"/>
            <a:chOff x="2316968" y="1747370"/>
            <a:chExt cx="2164446" cy="833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/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blipFill>
                  <a:blip r:embed="rId7"/>
                  <a:stretch>
                    <a:fillRect l="-3960" t="-4878" r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F83B9D-97FF-6B4D-9CC2-2CD402CCBD2A}"/>
                </a:ext>
              </a:extLst>
            </p:cNvPr>
            <p:cNvSpPr/>
            <p:nvPr/>
          </p:nvSpPr>
          <p:spPr>
            <a:xfrm>
              <a:off x="2316968" y="2061609"/>
              <a:ext cx="857250" cy="519127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chemeClr val="accent5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/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 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blipFill>
                <a:blip r:embed="rId8"/>
                <a:stretch>
                  <a:fillRect l="-2941" t="-7317" r="-588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7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3B194E-2E73-9E48-9F4E-C3ED94FE4DD9}"/>
              </a:ext>
            </a:extLst>
          </p:cNvPr>
          <p:cNvCxnSpPr/>
          <p:nvPr/>
        </p:nvCxnSpPr>
        <p:spPr>
          <a:xfrm>
            <a:off x="2671641" y="2884031"/>
            <a:ext cx="27851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BF228F-FB80-784F-BC76-859FD01FA23F}"/>
              </a:ext>
            </a:extLst>
          </p:cNvPr>
          <p:cNvCxnSpPr>
            <a:cxnSpLocks/>
          </p:cNvCxnSpPr>
          <p:nvPr/>
        </p:nvCxnSpPr>
        <p:spPr>
          <a:xfrm>
            <a:off x="5976826" y="390631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A924AF-CCC2-0A4C-9A78-007B51BEDE1D}"/>
              </a:ext>
            </a:extLst>
          </p:cNvPr>
          <p:cNvCxnSpPr/>
          <p:nvPr/>
        </p:nvCxnSpPr>
        <p:spPr>
          <a:xfrm flipV="1">
            <a:off x="5979522" y="16622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EBB977A-237A-294A-A152-554D4AA28D0C}"/>
              </a:ext>
            </a:extLst>
          </p:cNvPr>
          <p:cNvSpPr txBox="1"/>
          <p:nvPr/>
        </p:nvSpPr>
        <p:spPr>
          <a:xfrm rot="16200000">
            <a:off x="5109612" y="270015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8A6A10-3313-4545-BE9A-963066E72372}"/>
              </a:ext>
            </a:extLst>
          </p:cNvPr>
          <p:cNvGrpSpPr/>
          <p:nvPr/>
        </p:nvGrpSpPr>
        <p:grpSpPr>
          <a:xfrm>
            <a:off x="7167450" y="3779707"/>
            <a:ext cx="315804" cy="573687"/>
            <a:chOff x="7225127" y="3524912"/>
            <a:chExt cx="315804" cy="5736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C0D857-A16B-CD48-8ABD-3FEC8220EFF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37A3-44B3-8547-844D-5AC32E8D517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38BA99-7049-C64A-8BD4-26592A7DC984}"/>
              </a:ext>
            </a:extLst>
          </p:cNvPr>
          <p:cNvSpPr txBox="1"/>
          <p:nvPr/>
        </p:nvSpPr>
        <p:spPr>
          <a:xfrm>
            <a:off x="6620673" y="426034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B7218-4542-D24E-8F5C-E5C830BE77A0}"/>
              </a:ext>
            </a:extLst>
          </p:cNvPr>
          <p:cNvSpPr txBox="1"/>
          <p:nvPr/>
        </p:nvSpPr>
        <p:spPr>
          <a:xfrm>
            <a:off x="5722116" y="397692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581379-EFD4-784C-B4E5-58977BCE63AD}"/>
              </a:ext>
            </a:extLst>
          </p:cNvPr>
          <p:cNvGrpSpPr/>
          <p:nvPr/>
        </p:nvGrpSpPr>
        <p:grpSpPr>
          <a:xfrm>
            <a:off x="7861319" y="3772573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B2F590F-E400-E148-84E6-6F3EC585D7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BA332D-E6FF-6A42-9FD7-04085D934D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498E9-6AEE-694A-BD6A-C70EE83FFB13}"/>
              </a:ext>
            </a:extLst>
          </p:cNvPr>
          <p:cNvGrpSpPr/>
          <p:nvPr/>
        </p:nvGrpSpPr>
        <p:grpSpPr>
          <a:xfrm>
            <a:off x="8513091" y="3779707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5D8F9D-5E98-684F-B0C9-F61293E8B55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6FDE28-44D1-F741-AA34-2BBF61FA871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02DC2-6781-AA49-8984-97BDD5987F01}"/>
              </a:ext>
            </a:extLst>
          </p:cNvPr>
          <p:cNvGrpSpPr/>
          <p:nvPr/>
        </p:nvGrpSpPr>
        <p:grpSpPr>
          <a:xfrm>
            <a:off x="6505079" y="3772573"/>
            <a:ext cx="315804" cy="573687"/>
            <a:chOff x="7225127" y="3524912"/>
            <a:chExt cx="315804" cy="5736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471230-CEFA-F349-A3E4-5AFB0CFDB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D65598-57E5-3C46-A131-EBE3230C8B6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14:cNvPr>
              <p14:cNvContentPartPr/>
              <p14:nvPr/>
            </p14:nvContentPartPr>
            <p14:xfrm>
              <a:off x="5318933" y="2604343"/>
              <a:ext cx="2727000" cy="1251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4533" y="258994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14:cNvPr>
              <p14:cNvContentPartPr/>
              <p14:nvPr/>
            </p14:nvContentPartPr>
            <p14:xfrm>
              <a:off x="6112373" y="2711263"/>
              <a:ext cx="1181520" cy="110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8389" y="2603263"/>
                <a:ext cx="1289127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E54BEB4-497E-8F4A-ADA6-D6A7484458DB}"/>
              </a:ext>
            </a:extLst>
          </p:cNvPr>
          <p:cNvSpPr txBox="1"/>
          <p:nvPr/>
        </p:nvSpPr>
        <p:spPr>
          <a:xfrm>
            <a:off x="3061564" y="2562831"/>
            <a:ext cx="2066408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down-conversion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74E27-6C14-214F-8725-E6DAAE482D0D}"/>
              </a:ext>
            </a:extLst>
          </p:cNvPr>
          <p:cNvSpPr txBox="1"/>
          <p:nvPr/>
        </p:nvSpPr>
        <p:spPr>
          <a:xfrm>
            <a:off x="1623318" y="5523440"/>
            <a:ext cx="647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Generally, bandwidth of the signal determines the sample rate.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/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blipFill>
                <a:blip r:embed="rId8"/>
                <a:stretch>
                  <a:fillRect l="-3185" t="-2381" r="-6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921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3049</TotalTime>
  <Words>1445</Words>
  <Application>Microsoft Macintosh PowerPoint</Application>
  <PresentationFormat>On-screen Show (4:3)</PresentationFormat>
  <Paragraphs>531</Paragraphs>
  <Slides>79</Slides>
  <Notes>23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Arial</vt:lpstr>
      <vt:lpstr>Calibri</vt:lpstr>
      <vt:lpstr>Calibri Light</vt:lpstr>
      <vt:lpstr>Cambria Math</vt:lpstr>
      <vt:lpstr>Courier New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The root cause of inaccuracy  – three uncertainties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Beepbeep’s basic procedure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345</cp:revision>
  <dcterms:created xsi:type="dcterms:W3CDTF">2019-02-13T16:19:48Z</dcterms:created>
  <dcterms:modified xsi:type="dcterms:W3CDTF">2023-09-19T16:08:26Z</dcterms:modified>
</cp:coreProperties>
</file>