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1679" r:id="rId2"/>
    <p:sldId id="1670" r:id="rId3"/>
    <p:sldId id="1639" r:id="rId4"/>
    <p:sldId id="781" r:id="rId5"/>
    <p:sldId id="789" r:id="rId6"/>
    <p:sldId id="791" r:id="rId7"/>
    <p:sldId id="787" r:id="rId8"/>
    <p:sldId id="782" r:id="rId9"/>
    <p:sldId id="798" r:id="rId10"/>
    <p:sldId id="1671" r:id="rId11"/>
    <p:sldId id="1672" r:id="rId12"/>
    <p:sldId id="748" r:id="rId13"/>
    <p:sldId id="750" r:id="rId14"/>
    <p:sldId id="751" r:id="rId15"/>
    <p:sldId id="1673" r:id="rId16"/>
    <p:sldId id="597" r:id="rId17"/>
    <p:sldId id="752" r:id="rId18"/>
    <p:sldId id="1674" r:id="rId19"/>
    <p:sldId id="1675" r:id="rId20"/>
    <p:sldId id="754" r:id="rId21"/>
    <p:sldId id="1676" r:id="rId22"/>
    <p:sldId id="1677" r:id="rId23"/>
    <p:sldId id="799" r:id="rId24"/>
    <p:sldId id="795" r:id="rId25"/>
    <p:sldId id="767" r:id="rId26"/>
    <p:sldId id="769" r:id="rId27"/>
    <p:sldId id="768" r:id="rId28"/>
    <p:sldId id="1474" r:id="rId29"/>
    <p:sldId id="772" r:id="rId30"/>
    <p:sldId id="797" r:id="rId31"/>
    <p:sldId id="792" r:id="rId32"/>
    <p:sldId id="1678" r:id="rId33"/>
    <p:sldId id="1644" r:id="rId34"/>
    <p:sldId id="1680" r:id="rId35"/>
    <p:sldId id="1681" r:id="rId36"/>
    <p:sldId id="1682" r:id="rId37"/>
    <p:sldId id="1683" r:id="rId38"/>
    <p:sldId id="1684" r:id="rId39"/>
    <p:sldId id="1685" r:id="rId40"/>
    <p:sldId id="1686" r:id="rId41"/>
    <p:sldId id="1687" r:id="rId42"/>
    <p:sldId id="1688" r:id="rId43"/>
    <p:sldId id="1689" r:id="rId44"/>
    <p:sldId id="1690" r:id="rId45"/>
    <p:sldId id="1691" r:id="rId46"/>
    <p:sldId id="793" r:id="rId47"/>
    <p:sldId id="1641" r:id="rId48"/>
    <p:sldId id="1642" r:id="rId49"/>
    <p:sldId id="1433" r:id="rId50"/>
    <p:sldId id="773" r:id="rId51"/>
    <p:sldId id="774" r:id="rId52"/>
    <p:sldId id="775" r:id="rId53"/>
    <p:sldId id="1640" r:id="rId54"/>
    <p:sldId id="776" r:id="rId55"/>
    <p:sldId id="778" r:id="rId56"/>
    <p:sldId id="1475" r:id="rId57"/>
    <p:sldId id="1469" r:id="rId58"/>
    <p:sldId id="1476" r:id="rId59"/>
    <p:sldId id="1470" r:id="rId60"/>
    <p:sldId id="1471" r:id="rId61"/>
    <p:sldId id="1473" r:id="rId62"/>
    <p:sldId id="1692" r:id="rId63"/>
    <p:sldId id="1693" r:id="rId64"/>
    <p:sldId id="1694" r:id="rId65"/>
    <p:sldId id="1695" r:id="rId66"/>
    <p:sldId id="1696" r:id="rId67"/>
    <p:sldId id="1484" r:id="rId68"/>
    <p:sldId id="1697" r:id="rId69"/>
    <p:sldId id="1653" r:id="rId70"/>
    <p:sldId id="1654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42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608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0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4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1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9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0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720.png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1.png"/><Relationship Id="rId4" Type="http://schemas.openxmlformats.org/officeDocument/2006/relationships/image" Target="../media/image7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7" Type="http://schemas.openxmlformats.org/officeDocument/2006/relationships/image" Target="../media/image24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8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7" Type="http://schemas.openxmlformats.org/officeDocument/2006/relationships/image" Target="../media/image24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8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6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6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6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7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2.gif"/><Relationship Id="rId4" Type="http://schemas.openxmlformats.org/officeDocument/2006/relationships/image" Target="../media/image15.tif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7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27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6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27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4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2.xml"/><Relationship Id="rId16" Type="http://schemas.openxmlformats.org/officeDocument/2006/relationships/image" Target="NULL"/><Relationship Id="rId20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42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0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31E21-8664-260A-1A6F-DD9BA72864FA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.3: Sensing in Time and Space – Part 2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</p:spTree>
    <p:extLst>
      <p:ext uri="{BB962C8B-B14F-4D97-AF65-F5344CB8AC3E}">
        <p14:creationId xmlns:p14="http://schemas.microsoft.com/office/powerpoint/2010/main" val="204933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55F51-9C57-BA44-AC83-0ADF8D936874}"/>
              </a:ext>
            </a:extLst>
          </p:cNvPr>
          <p:cNvSpPr txBox="1"/>
          <p:nvPr/>
        </p:nvSpPr>
        <p:spPr>
          <a:xfrm>
            <a:off x="3415553" y="4276165"/>
            <a:ext cx="254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(in time)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677C9-3CC6-534B-A3FD-96144EC07273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3E9C4-86DB-C54F-AA34-05D0E2A655E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</p:spTree>
    <p:extLst>
      <p:ext uri="{BB962C8B-B14F-4D97-AF65-F5344CB8AC3E}">
        <p14:creationId xmlns:p14="http://schemas.microsoft.com/office/powerpoint/2010/main" val="26534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4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5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353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3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/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Received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signal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.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𝚹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.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𝚹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blipFill>
                <a:blip r:embed="rId5"/>
                <a:stretch>
                  <a:fillRect t="-3333" r="-1796" b="-1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4F493EF0-01EB-554D-AC7F-DDE2483EE2A7}"/>
              </a:ext>
            </a:extLst>
          </p:cNvPr>
          <p:cNvSpPr/>
          <p:nvPr/>
        </p:nvSpPr>
        <p:spPr>
          <a:xfrm rot="13102834" flipV="1">
            <a:off x="6522579" y="3345692"/>
            <a:ext cx="882403" cy="181489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6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63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A8B4DC-598B-754F-ADA4-C8CC125A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25" y="634201"/>
            <a:ext cx="4338041" cy="32535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26A0C-5777-684F-90B0-99525D91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0" y="3603000"/>
            <a:ext cx="4330132" cy="3247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323B0-6A84-A148-91B5-DD898CDA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24" y="3739844"/>
            <a:ext cx="4156364" cy="3117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D513B-C960-5C41-BD27-A6E614DC2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00" y="634201"/>
            <a:ext cx="4023360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55F51-9C57-BA44-AC83-0ADF8D936874}"/>
              </a:ext>
            </a:extLst>
          </p:cNvPr>
          <p:cNvSpPr txBox="1"/>
          <p:nvPr/>
        </p:nvSpPr>
        <p:spPr>
          <a:xfrm>
            <a:off x="3415553" y="4276165"/>
            <a:ext cx="254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(in space)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1CD3D-523C-5442-973C-34E73808E20F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F64FE-CC43-304C-BB1A-129F2DBB479B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</p:spTree>
    <p:extLst>
      <p:ext uri="{BB962C8B-B14F-4D97-AF65-F5344CB8AC3E}">
        <p14:creationId xmlns:p14="http://schemas.microsoft.com/office/powerpoint/2010/main" val="398863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47100-223A-F545-A365-A3426BE7AE1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</p:spTree>
    <p:extLst>
      <p:ext uri="{BB962C8B-B14F-4D97-AF65-F5344CB8AC3E}">
        <p14:creationId xmlns:p14="http://schemas.microsoft.com/office/powerpoint/2010/main" val="3878153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6364" b="-354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38C7DE1-3079-DC43-8D9E-27651497B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7"/>
          <a:stretch/>
        </p:blipFill>
        <p:spPr>
          <a:xfrm>
            <a:off x="4085782" y="1769252"/>
            <a:ext cx="3407273" cy="201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96BE6-B380-C048-980D-18431CBA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7"/>
          <a:stretch/>
        </p:blipFill>
        <p:spPr>
          <a:xfrm flipH="1">
            <a:off x="678508" y="1760488"/>
            <a:ext cx="3407273" cy="201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D58938-B12A-4545-88D7-8BACA4F7AE1C}"/>
              </a:ext>
            </a:extLst>
          </p:cNvPr>
          <p:cNvSpPr txBox="1"/>
          <p:nvPr/>
        </p:nvSpPr>
        <p:spPr>
          <a:xfrm rot="16200000">
            <a:off x="5192580" y="1573370"/>
            <a:ext cx="32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2135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6364" b="-354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07929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</p:spTree>
    <p:extLst>
      <p:ext uri="{BB962C8B-B14F-4D97-AF65-F5344CB8AC3E}">
        <p14:creationId xmlns:p14="http://schemas.microsoft.com/office/powerpoint/2010/main" val="1393142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22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9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9C37A-D264-3741-9CF9-7668759D6F95}"/>
              </a:ext>
            </a:extLst>
          </p:cNvPr>
          <p:cNvSpPr/>
          <p:nvPr/>
        </p:nvSpPr>
        <p:spPr>
          <a:xfrm>
            <a:off x="0" y="525317"/>
            <a:ext cx="390837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Beamforming in 1D space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D903D9-C750-B447-9332-73457185E50D}"/>
              </a:ext>
            </a:extLst>
          </p:cNvPr>
          <p:cNvSpPr/>
          <p:nvPr/>
        </p:nvSpPr>
        <p:spPr>
          <a:xfrm>
            <a:off x="0" y="3341109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The gain depends on distance between the elements and signal wavelength.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055277-7EBB-134E-9DE6-3AC7506D3E02}"/>
              </a:ext>
            </a:extLst>
          </p:cNvPr>
          <p:cNvSpPr/>
          <p:nvPr/>
        </p:nvSpPr>
        <p:spPr>
          <a:xfrm>
            <a:off x="0" y="2305073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Controlling spatial signal gain using multiple signal sources or receivers.</a:t>
            </a:r>
          </a:p>
        </p:txBody>
      </p:sp>
    </p:spTree>
    <p:extLst>
      <p:ext uri="{BB962C8B-B14F-4D97-AF65-F5344CB8AC3E}">
        <p14:creationId xmlns:p14="http://schemas.microsoft.com/office/powerpoint/2010/main" val="7179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823277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9FE34-4548-A144-871E-B66330260E1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65BCB3C-D102-CD41-90DD-C736C5FB2D71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D2A5D6-D83F-104F-B5CE-46202DE9D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DB1E1A-1BB2-C649-8DF7-20CA12CA6380}"/>
              </a:ext>
            </a:extLst>
          </p:cNvPr>
          <p:cNvCxnSpPr>
            <a:cxnSpLocks/>
          </p:cNvCxnSpPr>
          <p:nvPr/>
        </p:nvCxnSpPr>
        <p:spPr>
          <a:xfrm flipH="1" flipV="1">
            <a:off x="3341154" y="2006986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2F2B1-24D4-3948-85E7-D1CF63BEDA28}"/>
              </a:ext>
            </a:extLst>
          </p:cNvPr>
          <p:cNvCxnSpPr>
            <a:cxnSpLocks/>
          </p:cNvCxnSpPr>
          <p:nvPr/>
        </p:nvCxnSpPr>
        <p:spPr>
          <a:xfrm flipH="1" flipV="1">
            <a:off x="3843994" y="145955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12D700-F08B-9B4E-BC6A-C1A67BB505AD}"/>
              </a:ext>
            </a:extLst>
          </p:cNvPr>
          <p:cNvCxnSpPr>
            <a:cxnSpLocks/>
          </p:cNvCxnSpPr>
          <p:nvPr/>
        </p:nvCxnSpPr>
        <p:spPr>
          <a:xfrm flipH="1" flipV="1">
            <a:off x="4346834" y="912132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B2C59-07C7-8E40-930E-B74781B74D5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8AAAF4D-8D1A-B24C-AF13-7556555D321C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030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E7794-775A-0847-9996-E9DD8C84EECC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FA3973C-9B89-CC4E-BF8A-091884740ECC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BCC322-F323-8E4A-A0CF-59D52CCEB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C651B-7B6D-2E47-B4E6-18CC4E4B9A22}"/>
              </a:ext>
            </a:extLst>
          </p:cNvPr>
          <p:cNvGrpSpPr/>
          <p:nvPr/>
        </p:nvGrpSpPr>
        <p:grpSpPr>
          <a:xfrm>
            <a:off x="1931048" y="756542"/>
            <a:ext cx="1892792" cy="4758436"/>
            <a:chOff x="1931048" y="756542"/>
            <a:chExt cx="1892792" cy="4758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/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9DF71B-8A70-6649-8472-50C6A6E7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401" y="756542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94D260D-AF7B-224B-B0B3-07BF2F245CA7}"/>
                </a:ext>
              </a:extLst>
            </p:cNvPr>
            <p:cNvSpPr/>
            <p:nvPr/>
          </p:nvSpPr>
          <p:spPr>
            <a:xfrm>
              <a:off x="1931048" y="3622186"/>
              <a:ext cx="1892792" cy="1892792"/>
            </a:xfrm>
            <a:prstGeom prst="arc">
              <a:avLst>
                <a:gd name="adj1" fmla="val 16464034"/>
                <a:gd name="adj2" fmla="val 18348866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833E1-0DF3-114A-8ED3-375A53965E7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065618-ADB9-5247-AD56-D7D91910841A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/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blipFill>
                <a:blip r:embed="rId8"/>
                <a:stretch>
                  <a:fillRect l="-9901" t="-22857" r="-14851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4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6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8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Parameters: d,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(or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DFE9A86-C514-5444-8056-22C74921BC7D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the gain depend on the distance from the array?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10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189546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D50A7-3B04-D544-B271-073E3A80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1" t="49218" r="5001" b="8423"/>
          <a:stretch/>
        </p:blipFill>
        <p:spPr>
          <a:xfrm>
            <a:off x="328602" y="1614204"/>
            <a:ext cx="3914796" cy="3959793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768A3A6-6F84-A14E-8D17-25CE926595E0}"/>
              </a:ext>
            </a:extLst>
          </p:cNvPr>
          <p:cNvSpPr/>
          <p:nvPr/>
        </p:nvSpPr>
        <p:spPr>
          <a:xfrm rot="16200000">
            <a:off x="3732204" y="118110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CC7A2-C6FD-4748-A8B2-0952F69E44A4}"/>
              </a:ext>
            </a:extLst>
          </p:cNvPr>
          <p:cNvGrpSpPr/>
          <p:nvPr/>
        </p:nvGrpSpPr>
        <p:grpSpPr>
          <a:xfrm>
            <a:off x="6123000" y="1525304"/>
            <a:ext cx="2909899" cy="2729196"/>
            <a:chOff x="6123000" y="1525304"/>
            <a:chExt cx="2909899" cy="2729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C1A4C-7574-EE4A-BF9F-7B2173CF7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00" t="16743" r="5388" b="9500"/>
            <a:stretch/>
          </p:blipFill>
          <p:spPr>
            <a:xfrm>
              <a:off x="6123000" y="1525304"/>
              <a:ext cx="2909899" cy="27291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A7A8F-1860-7F4F-8A79-2C8D1BBD0FED}"/>
                </a:ext>
              </a:extLst>
            </p:cNvPr>
            <p:cNvSpPr txBox="1"/>
            <p:nvPr/>
          </p:nvSpPr>
          <p:spPr>
            <a:xfrm>
              <a:off x="6315098" y="1833570"/>
              <a:ext cx="13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Alexa!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33A1B4-5252-7B4E-A2DA-8EC17D2D4B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</p:spTree>
    <p:extLst>
      <p:ext uri="{BB962C8B-B14F-4D97-AF65-F5344CB8AC3E}">
        <p14:creationId xmlns:p14="http://schemas.microsoft.com/office/powerpoint/2010/main" val="1450153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689695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D61A9-2096-AC4D-BEFB-07018677E5A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1EA734B-D34F-1149-975C-4DF5CF1B634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671DFD-B02B-AB4B-875A-346BD631F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6856B1-E111-BB4C-B9B7-E6E6418CDB85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24230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5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61093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F74E3-B990-D345-B828-B8C7E831B39F}"/>
              </a:ext>
            </a:extLst>
          </p:cNvPr>
          <p:cNvGrpSpPr/>
          <p:nvPr/>
        </p:nvGrpSpPr>
        <p:grpSpPr>
          <a:xfrm>
            <a:off x="2384270" y="-2569311"/>
            <a:ext cx="7867550" cy="7453162"/>
            <a:chOff x="2384270" y="-2569311"/>
            <a:chExt cx="7867550" cy="745316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16D041B0-924D-F74C-86D1-360C2D6FFBCE}"/>
                </a:ext>
              </a:extLst>
            </p:cNvPr>
            <p:cNvSpPr/>
            <p:nvPr/>
          </p:nvSpPr>
          <p:spPr>
            <a:xfrm rot="10243386">
              <a:off x="3059188" y="-93695"/>
              <a:ext cx="4354499" cy="4354499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82821CDB-55A1-4D4D-A61E-B9B56D71D3E6}"/>
                </a:ext>
              </a:extLst>
            </p:cNvPr>
            <p:cNvSpPr/>
            <p:nvPr/>
          </p:nvSpPr>
          <p:spPr>
            <a:xfrm rot="10243386">
              <a:off x="2384270" y="529352"/>
              <a:ext cx="4354499" cy="4354499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9CB5D95-7643-AC45-A062-5B22F7229141}"/>
                </a:ext>
              </a:extLst>
            </p:cNvPr>
            <p:cNvSpPr/>
            <p:nvPr/>
          </p:nvSpPr>
          <p:spPr>
            <a:xfrm rot="10243386">
              <a:off x="3768721" y="-728929"/>
              <a:ext cx="4354499" cy="4354499"/>
            </a:xfrm>
            <a:prstGeom prst="arc">
              <a:avLst>
                <a:gd name="adj1" fmla="val 16650233"/>
                <a:gd name="adj2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F63C0C4-10FD-C94F-B453-0D820E16F1AF}"/>
                </a:ext>
              </a:extLst>
            </p:cNvPr>
            <p:cNvSpPr/>
            <p:nvPr/>
          </p:nvSpPr>
          <p:spPr>
            <a:xfrm rot="10243386">
              <a:off x="4478254" y="-1364163"/>
              <a:ext cx="4354499" cy="4354499"/>
            </a:xfrm>
            <a:prstGeom prst="arc">
              <a:avLst>
                <a:gd name="adj1" fmla="val 17010506"/>
                <a:gd name="adj2" fmla="val 2110703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38FF7638-A27B-3547-A9F0-8DE2D7FD137C}"/>
                </a:ext>
              </a:extLst>
            </p:cNvPr>
            <p:cNvSpPr/>
            <p:nvPr/>
          </p:nvSpPr>
          <p:spPr>
            <a:xfrm rot="10243386">
              <a:off x="5187787" y="-1999397"/>
              <a:ext cx="4354499" cy="4354499"/>
            </a:xfrm>
            <a:prstGeom prst="arc">
              <a:avLst>
                <a:gd name="adj1" fmla="val 17511204"/>
                <a:gd name="adj2" fmla="val 2060599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368FA4F-C354-2C49-B0C5-AF13E70639BB}"/>
                </a:ext>
              </a:extLst>
            </p:cNvPr>
            <p:cNvSpPr/>
            <p:nvPr/>
          </p:nvSpPr>
          <p:spPr>
            <a:xfrm rot="10243386">
              <a:off x="5897321" y="-2569311"/>
              <a:ext cx="4354499" cy="4354499"/>
            </a:xfrm>
            <a:prstGeom prst="arc">
              <a:avLst>
                <a:gd name="adj1" fmla="val 18548133"/>
                <a:gd name="adj2" fmla="val 1998051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157140-3DC6-AE4A-B079-CD720198F5D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4261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CADFE3-AE64-6640-8DA7-9E1A65B64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3754471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785314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820037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68B4F2-B69B-ED46-8EC3-306547374E87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61307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A7106D-6CB8-C94B-8E23-A36214EFBE1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17FC8E-68F4-6244-9C10-AADB00700193}"/>
              </a:ext>
            </a:extLst>
          </p:cNvPr>
          <p:cNvCxnSpPr>
            <a:cxnSpLocks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898C23-6DA0-674C-88D5-B51C022A7C37}"/>
              </a:ext>
            </a:extLst>
          </p:cNvPr>
          <p:cNvCxnSpPr>
            <a:cxnSpLocks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4FDE8A5-6BC5-4A40-A5B8-0BA71988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ED85CC-917F-6E4B-BFA5-648E57269156}"/>
              </a:ext>
            </a:extLst>
          </p:cNvPr>
          <p:cNvCxnSpPr>
            <a:cxnSpLocks/>
          </p:cNvCxnSpPr>
          <p:nvPr/>
        </p:nvCxnSpPr>
        <p:spPr>
          <a:xfrm flipV="1">
            <a:off x="4664989" y="2162660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BFA8F3-0B0F-EA4C-864E-387113D18A80}"/>
              </a:ext>
            </a:extLst>
          </p:cNvPr>
          <p:cNvCxnSpPr>
            <a:cxnSpLocks/>
          </p:cNvCxnSpPr>
          <p:nvPr/>
        </p:nvCxnSpPr>
        <p:spPr>
          <a:xfrm>
            <a:off x="4693403" y="3503618"/>
            <a:ext cx="1762294" cy="121192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C85008-66ED-7F4D-9784-BDA354986EB1}"/>
              </a:ext>
            </a:extLst>
          </p:cNvPr>
          <p:cNvCxnSpPr>
            <a:cxnSpLocks/>
          </p:cNvCxnSpPr>
          <p:nvPr/>
        </p:nvCxnSpPr>
        <p:spPr>
          <a:xfrm flipH="1">
            <a:off x="2836190" y="3503618"/>
            <a:ext cx="1614408" cy="15116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274B50-0A50-0E44-8DA1-81230BB57F3E}"/>
              </a:ext>
            </a:extLst>
          </p:cNvPr>
          <p:cNvCxnSpPr>
            <a:cxnSpLocks/>
          </p:cNvCxnSpPr>
          <p:nvPr/>
        </p:nvCxnSpPr>
        <p:spPr>
          <a:xfrm flipH="1" flipV="1">
            <a:off x="2991555" y="1909421"/>
            <a:ext cx="1459043" cy="1442375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760128-9CDB-144C-969F-B2428CEE9518}"/>
              </a:ext>
            </a:extLst>
          </p:cNvPr>
          <p:cNvSpPr txBox="1"/>
          <p:nvPr/>
        </p:nvSpPr>
        <p:spPr>
          <a:xfrm>
            <a:off x="3280745" y="1078424"/>
            <a:ext cx="262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Omni-directional</a:t>
            </a:r>
          </a:p>
        </p:txBody>
      </p:sp>
    </p:spTree>
    <p:extLst>
      <p:ext uri="{BB962C8B-B14F-4D97-AF65-F5344CB8AC3E}">
        <p14:creationId xmlns:p14="http://schemas.microsoft.com/office/powerpoint/2010/main" val="38821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1D6E56E-8488-0643-B7B8-047DB99486B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2B05E39-21AD-0C4D-83BC-F9DDBD658202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913F67C-C77E-0240-9511-FDCAD5FF1883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4ACA2A-9951-EF42-9630-E6F37399A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AEB131-72C6-1F43-A008-56CF28D7365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2FE4118-00B4-A844-AA84-0D90C55043C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3A390D-8A94-E447-A064-CDC590512B23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64EFF4-EAA0-F843-B7A6-3E7E0F6C3DE5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3ED9E3B-8316-1640-95E2-1A48530DE6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9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</p:spTree>
    <p:extLst>
      <p:ext uri="{BB962C8B-B14F-4D97-AF65-F5344CB8AC3E}">
        <p14:creationId xmlns:p14="http://schemas.microsoft.com/office/powerpoint/2010/main" val="27924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04238B-B1AB-5F46-AC31-B402619DC373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34A7F6-48F3-3C4B-B9B9-AEE0DCD1202D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5B5245-4A68-1041-A1FB-F5B2BE96A937}"/>
              </a:ext>
            </a:extLst>
          </p:cNvPr>
          <p:cNvGrpSpPr/>
          <p:nvPr/>
        </p:nvGrpSpPr>
        <p:grpSpPr>
          <a:xfrm>
            <a:off x="1294351" y="2793319"/>
            <a:ext cx="2118114" cy="1461384"/>
            <a:chOff x="1294351" y="2793319"/>
            <a:chExt cx="2118114" cy="146138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E51B9EF-106D-AC47-806C-67CF46D333C4}"/>
                </a:ext>
              </a:extLst>
            </p:cNvPr>
            <p:cNvSpPr/>
            <p:nvPr/>
          </p:nvSpPr>
          <p:spPr>
            <a:xfrm rot="12066866">
              <a:off x="2915083" y="3183122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CDCF8B-379D-0444-B6CC-191B08F3B09A}"/>
                </a:ext>
              </a:extLst>
            </p:cNvPr>
            <p:cNvSpPr txBox="1"/>
            <p:nvPr/>
          </p:nvSpPr>
          <p:spPr>
            <a:xfrm>
              <a:off x="1294351" y="2793319"/>
              <a:ext cx="2118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Extra path delay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== additional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380331-557D-5940-8DCA-B6FCD76E00A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77454B-8BA2-C44D-BB0A-E4E25F136A16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FDDD51-3F4D-2642-9FE4-9A5B033BA2BE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7E81FCD-129A-F344-B510-A8F8E2BEB7C6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FC41F5-EE22-6049-B4C7-72A662AB0932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1EB9581C-0A1C-144D-9034-BBAD872D9E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>
                <a:extLst>
                  <a:ext uri="{FF2B5EF4-FFF2-40B4-BE49-F238E27FC236}">
                    <a16:creationId xmlns:a16="http://schemas.microsoft.com/office/drawing/2014/main" id="{66FF45D0-4F13-6E43-83B9-72B17E54AD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08062C-CF3C-E742-8737-D5A73D56E53E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C5E2D-CF2C-5744-AA54-26BD75A88554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1507DDD-C008-084D-AF0E-361F0DF57AE4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754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9EEBA0-8D3A-4F4A-BA95-62BA1C4B2006}"/>
              </a:ext>
            </a:extLst>
          </p:cNvPr>
          <p:cNvSpPr txBox="1"/>
          <p:nvPr/>
        </p:nvSpPr>
        <p:spPr>
          <a:xfrm>
            <a:off x="1025064" y="5663998"/>
            <a:ext cx="97443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blipFill>
                <a:blip r:embed="rId5"/>
                <a:stretch>
                  <a:fillRect l="-3866" t="-454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9D8311-EEA4-7B48-B362-F393769A6E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48692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(c) Array factor plot of 8 elements | Download Scientific Diagram">
            <a:extLst>
              <a:ext uri="{FF2B5EF4-FFF2-40B4-BE49-F238E27FC236}">
                <a16:creationId xmlns:a16="http://schemas.microsoft.com/office/drawing/2014/main" id="{723D2F92-055D-0B4B-A28A-295431CD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27100"/>
            <a:ext cx="6337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D07C1-1E04-4146-B77C-20CA6E61FE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Array: Spatial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/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blipFill>
                <a:blip r:embed="rId3"/>
                <a:stretch>
                  <a:fillRect l="-38710" r="-32258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429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451792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413956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3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69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A9E32C-C860-D94F-8ACE-0C8A07DEF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E2C6B-24B5-6642-AACA-1B4B00D13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0A6886-7DDD-4941-9663-B5A3BC08E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28016A-37F9-8D48-A87B-98625740A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91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5D3B0-09F4-A440-B422-7986DBA53295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4906E-14DA-DB4D-999D-A634E4898FA6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DE9571-E352-CA42-A5B7-BCBEF36A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716B7-E6FA-E94D-8932-A3C48A72CE83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54CD43-AF75-934C-B674-AB641ADB28E5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4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4F07-34CB-864A-907A-F913426AA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AF19C1-0904-5E47-818A-C2B9FF66E49F}"/>
              </a:ext>
            </a:extLst>
          </p:cNvPr>
          <p:cNvCxnSpPr>
            <a:cxnSpLocks/>
          </p:cNvCxnSpPr>
          <p:nvPr/>
        </p:nvCxnSpPr>
        <p:spPr>
          <a:xfrm flipV="1">
            <a:off x="4572000" y="2209154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02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2523593" cy="435943"/>
            <a:chOff x="3907431" y="6164276"/>
            <a:chExt cx="2523593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</p:spTree>
    <p:extLst>
      <p:ext uri="{BB962C8B-B14F-4D97-AF65-F5344CB8AC3E}">
        <p14:creationId xmlns:p14="http://schemas.microsoft.com/office/powerpoint/2010/main" val="24253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800429" cy="435943"/>
            <a:chOff x="3907431" y="6164276"/>
            <a:chExt cx="800429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/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26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6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679027" cy="386967"/>
            <a:chOff x="3907431" y="6062123"/>
            <a:chExt cx="679027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b="0" i="1" baseline="-25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33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4720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33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Phased array</a:t>
            </a:r>
          </a:p>
        </p:txBody>
      </p:sp>
    </p:spTree>
    <p:extLst>
      <p:ext uri="{BB962C8B-B14F-4D97-AF65-F5344CB8AC3E}">
        <p14:creationId xmlns:p14="http://schemas.microsoft.com/office/powerpoint/2010/main" val="6320818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&quot;Ultrasound on a Chip&quot; Tool Could Revolutionize Medical Imaging - IEEE  Spectrum">
            <a:extLst>
              <a:ext uri="{FF2B5EF4-FFF2-40B4-BE49-F238E27FC236}">
                <a16:creationId xmlns:a16="http://schemas.microsoft.com/office/drawing/2014/main" id="{2B80EBD2-B9B4-3B4E-AD92-8DED4DFD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Network's smartphone ultrasound device launches in UK -">
            <a:extLst>
              <a:ext uri="{FF2B5EF4-FFF2-40B4-BE49-F238E27FC236}">
                <a16:creationId xmlns:a16="http://schemas.microsoft.com/office/drawing/2014/main" id="{40FB163F-DD2F-D145-9673-E35F1E86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908"/>
            <a:ext cx="4265744" cy="30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a... by Nick Paradise on Dribbble">
            <a:extLst>
              <a:ext uri="{FF2B5EF4-FFF2-40B4-BE49-F238E27FC236}">
                <a16:creationId xmlns:a16="http://schemas.microsoft.com/office/drawing/2014/main" id="{D238CB05-CDE8-B842-B119-494669CC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3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Beam Steering GIFs | Gfycat">
            <a:extLst>
              <a:ext uri="{FF2B5EF4-FFF2-40B4-BE49-F238E27FC236}">
                <a16:creationId xmlns:a16="http://schemas.microsoft.com/office/drawing/2014/main" id="{DC53CA3C-958A-C849-BDBD-34F1B20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87450"/>
            <a:ext cx="787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CCF1-8169-4444-8940-A296D667AD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776158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 of 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87B4C-FA7D-2143-8AE9-36FA080B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95" y="965488"/>
            <a:ext cx="2819138" cy="281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A50B6-CDBF-3B40-8B3C-0D67724B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88" y="3924083"/>
            <a:ext cx="4127500" cy="278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9733C-6E59-F24B-AE20-8E8CC2F7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5" y="3924083"/>
            <a:ext cx="4265744" cy="2780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9EC0-8382-6940-A44A-65A25C213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97" y="752963"/>
            <a:ext cx="3584409" cy="2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rimmedWaveInterference">
            <a:hlinkClick r:id="" action="ppaction://media"/>
            <a:extLst>
              <a:ext uri="{FF2B5EF4-FFF2-40B4-BE49-F238E27FC236}">
                <a16:creationId xmlns:a16="http://schemas.microsoft.com/office/drawing/2014/main" id="{A64B4AD0-FF1F-9241-B9AA-68DDB08B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4637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B33E-5804-0E48-87DB-9FB237F51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Interference of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9CEEB-C36A-7746-A082-6ED15B86BB2E}"/>
              </a:ext>
            </a:extLst>
          </p:cNvPr>
          <p:cNvSpPr txBox="1"/>
          <p:nvPr/>
        </p:nvSpPr>
        <p:spPr>
          <a:xfrm>
            <a:off x="0" y="6458667"/>
            <a:ext cx="596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[Reference]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</p:spTree>
    <p:extLst>
      <p:ext uri="{BB962C8B-B14F-4D97-AF65-F5344CB8AC3E}">
        <p14:creationId xmlns:p14="http://schemas.microsoft.com/office/powerpoint/2010/main" val="94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7873</TotalTime>
  <Words>1337</Words>
  <Application>Microsoft Macintosh PowerPoint</Application>
  <PresentationFormat>On-screen Show (4:3)</PresentationFormat>
  <Paragraphs>343</Paragraphs>
  <Slides>70</Slides>
  <Notes>11</Notes>
  <HiddenSlides>7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607</cp:revision>
  <dcterms:created xsi:type="dcterms:W3CDTF">2019-02-13T16:19:48Z</dcterms:created>
  <dcterms:modified xsi:type="dcterms:W3CDTF">2023-09-26T13:30:03Z</dcterms:modified>
</cp:coreProperties>
</file>