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1697" r:id="rId2"/>
    <p:sldId id="1506" r:id="rId3"/>
    <p:sldId id="1521" r:id="rId4"/>
    <p:sldId id="1522" r:id="rId5"/>
    <p:sldId id="1507" r:id="rId6"/>
    <p:sldId id="377" r:id="rId7"/>
    <p:sldId id="382" r:id="rId8"/>
    <p:sldId id="324" r:id="rId9"/>
    <p:sldId id="325" r:id="rId10"/>
    <p:sldId id="332" r:id="rId11"/>
    <p:sldId id="326" r:id="rId12"/>
    <p:sldId id="331" r:id="rId13"/>
    <p:sldId id="328" r:id="rId14"/>
    <p:sldId id="329" r:id="rId15"/>
    <p:sldId id="333" r:id="rId16"/>
    <p:sldId id="335" r:id="rId17"/>
    <p:sldId id="336" r:id="rId18"/>
    <p:sldId id="337" r:id="rId19"/>
    <p:sldId id="341" r:id="rId20"/>
    <p:sldId id="340" r:id="rId21"/>
    <p:sldId id="338" r:id="rId22"/>
    <p:sldId id="370" r:id="rId23"/>
    <p:sldId id="1699" r:id="rId24"/>
    <p:sldId id="1702" r:id="rId25"/>
    <p:sldId id="344" r:id="rId26"/>
    <p:sldId id="345" r:id="rId27"/>
    <p:sldId id="346" r:id="rId28"/>
    <p:sldId id="347" r:id="rId29"/>
    <p:sldId id="348" r:id="rId30"/>
    <p:sldId id="1472" r:id="rId31"/>
    <p:sldId id="1700" r:id="rId32"/>
    <p:sldId id="1701" r:id="rId33"/>
    <p:sldId id="1489" r:id="rId34"/>
    <p:sldId id="1474" r:id="rId35"/>
    <p:sldId id="1475" r:id="rId36"/>
    <p:sldId id="1476" r:id="rId37"/>
    <p:sldId id="1477" r:id="rId38"/>
    <p:sldId id="1490" r:id="rId39"/>
    <p:sldId id="1491" r:id="rId40"/>
    <p:sldId id="1479" r:id="rId41"/>
    <p:sldId id="1742" r:id="rId42"/>
    <p:sldId id="1481" r:id="rId43"/>
    <p:sldId id="1480" r:id="rId44"/>
    <p:sldId id="1482" r:id="rId45"/>
    <p:sldId id="1483" r:id="rId46"/>
    <p:sldId id="1504" r:id="rId47"/>
    <p:sldId id="1508" r:id="rId48"/>
    <p:sldId id="1509" r:id="rId49"/>
    <p:sldId id="1510" r:id="rId50"/>
    <p:sldId id="1520" r:id="rId51"/>
    <p:sldId id="1511" r:id="rId52"/>
    <p:sldId id="1512" r:id="rId53"/>
    <p:sldId id="1513" r:id="rId54"/>
    <p:sldId id="1514" r:id="rId55"/>
    <p:sldId id="1515" r:id="rId56"/>
    <p:sldId id="1516" r:id="rId57"/>
    <p:sldId id="1487" r:id="rId58"/>
    <p:sldId id="1488" r:id="rId59"/>
    <p:sldId id="151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86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84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30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05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6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75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592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938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64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90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49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04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002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766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www.davidsbatista.net</a:t>
            </a:r>
            <a:r>
              <a:rPr lang="en-US" dirty="0"/>
              <a:t>/assets/documents/posts/2017-11-11-hmm_viterbi_mini_example.pdf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015E-1142-2B43-9F9E-C09CF067B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78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08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94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3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1666F3A-757B-FB48-8BFD-2B5666BB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7D291-791C-294A-83B4-833CFEB67F9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FD35DEA-BE33-B047-BB2E-0822D1E69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6C1671-5816-3A47-B6C1-65DD7112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184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B0B3ACB-FB2B-E344-A745-73D29E4D5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7AE3A-882E-DF4E-A2C4-617093AE48B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CCABEF-44FE-6244-AF7E-A753D9AF7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9D133F-35C2-BA4D-901D-3D9A920A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8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52E6BA3-9B86-5B43-AE0E-B5B5E9D0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6AB7-DD16-BA47-A6EF-FD6A615EBBA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D282BA-9FE7-C840-AD37-D75C31B73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B423E-C6D4-1B4F-870E-1C00F38AC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4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4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98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3.2: Inference for IoT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B646953E-0B68-A944-8748-8CF40F3E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97" y="229257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1D4F37-A9A7-2260-4DD8-5CCE519CDB74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E96D583D-87E4-3F26-FEC5-4B92BBEED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7CCE87DE-6819-6CB6-F9A4-026FD61A6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AE481F56-9C6D-1221-D6B5-24597696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F1BC9-2F81-D5CB-85C0-B90663A181B6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471ECFD9-7EED-22BF-F2ED-91B7D9D4F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ine 37">
              <a:extLst>
                <a:ext uri="{FF2B5EF4-FFF2-40B4-BE49-F238E27FC236}">
                  <a16:creationId xmlns:a16="http://schemas.microsoft.com/office/drawing/2014/main" id="{2D373FA2-D33E-0167-BCCF-9A16B57C9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33">
            <a:extLst>
              <a:ext uri="{FF2B5EF4-FFF2-40B4-BE49-F238E27FC236}">
                <a16:creationId xmlns:a16="http://schemas.microsoft.com/office/drawing/2014/main" id="{C4787C3E-2127-F2B7-D20C-155D87602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ED35843-9687-1845-80FB-D560DC1AC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t=2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193D7542-7F62-D74E-BD2B-69352D0A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C07B83B6-19CA-1D49-A430-ABC921A2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4B8B874C-0A5B-2849-B215-4BF91CF5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DA90FB7E-3608-4746-BE97-1B9C4E46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ED17116A-5382-4942-8F73-7CEA1307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6E6A4A2-AD2B-7A47-9EDA-97677E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5F43D059-F784-5340-B762-AD41A855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34607A98-C79B-1049-B43B-0515C684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65F12BC-E9FF-D34D-98C7-81727E4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CD9DC18-04E1-4044-BE7E-4A5442E6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ED26C419-CA4A-BE4C-8389-7165820C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97E92FB7-8D86-3343-9941-71E4C91B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5" name="Rectangle 16">
            <a:extLst>
              <a:ext uri="{FF2B5EF4-FFF2-40B4-BE49-F238E27FC236}">
                <a16:creationId xmlns:a16="http://schemas.microsoft.com/office/drawing/2014/main" id="{382CA24C-9E6D-6148-AE3A-2204C29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392DF6DE-4251-B443-827B-C2927CFD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0CC0BD94-F10A-AA47-BF75-676E76D1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8" name="Rectangle 19">
            <a:extLst>
              <a:ext uri="{FF2B5EF4-FFF2-40B4-BE49-F238E27FC236}">
                <a16:creationId xmlns:a16="http://schemas.microsoft.com/office/drawing/2014/main" id="{8F0E7817-EC92-D243-8287-6A81C2CEC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9" name="Rectangle 20">
            <a:extLst>
              <a:ext uri="{FF2B5EF4-FFF2-40B4-BE49-F238E27FC236}">
                <a16:creationId xmlns:a16="http://schemas.microsoft.com/office/drawing/2014/main" id="{284EE292-3B34-1643-87BD-0915C0C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0F2805C3-C05A-5A4C-8B41-D2CC3DE2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62B44AE4-3F37-C143-BA25-A81FF14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6164D538-6C98-8C4E-97E9-B8B46398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3" name="Rectangle 24">
            <a:extLst>
              <a:ext uri="{FF2B5EF4-FFF2-40B4-BE49-F238E27FC236}">
                <a16:creationId xmlns:a16="http://schemas.microsoft.com/office/drawing/2014/main" id="{9E27A6AA-349D-8545-9322-BE118B1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4" name="Rectangle 25">
            <a:extLst>
              <a:ext uri="{FF2B5EF4-FFF2-40B4-BE49-F238E27FC236}">
                <a16:creationId xmlns:a16="http://schemas.microsoft.com/office/drawing/2014/main" id="{3F93DE56-33AE-E746-B5E7-8D4FBF11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5" name="Rectangle 26">
            <a:extLst>
              <a:ext uri="{FF2B5EF4-FFF2-40B4-BE49-F238E27FC236}">
                <a16:creationId xmlns:a16="http://schemas.microsoft.com/office/drawing/2014/main" id="{8B91E330-CCB1-8D43-9540-D6EEB21A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6" name="Rectangle 27">
            <a:extLst>
              <a:ext uri="{FF2B5EF4-FFF2-40B4-BE49-F238E27FC236}">
                <a16:creationId xmlns:a16="http://schemas.microsoft.com/office/drawing/2014/main" id="{B35325F6-F7D7-3A46-BBCC-3DD5891D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7" name="Rectangle 28">
            <a:extLst>
              <a:ext uri="{FF2B5EF4-FFF2-40B4-BE49-F238E27FC236}">
                <a16:creationId xmlns:a16="http://schemas.microsoft.com/office/drawing/2014/main" id="{B6C88F7E-8180-944C-B21C-F8EC5FA7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8" name="Line 29">
            <a:extLst>
              <a:ext uri="{FF2B5EF4-FFF2-40B4-BE49-F238E27FC236}">
                <a16:creationId xmlns:a16="http://schemas.microsoft.com/office/drawing/2014/main" id="{A2B7F074-6FA3-B44D-B081-1AD634A0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69" name="Rectangle 30">
            <a:extLst>
              <a:ext uri="{FF2B5EF4-FFF2-40B4-BE49-F238E27FC236}">
                <a16:creationId xmlns:a16="http://schemas.microsoft.com/office/drawing/2014/main" id="{9859F909-9125-B04D-8465-F82AFC9D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0" name="Rectangle 31">
            <a:extLst>
              <a:ext uri="{FF2B5EF4-FFF2-40B4-BE49-F238E27FC236}">
                <a16:creationId xmlns:a16="http://schemas.microsoft.com/office/drawing/2014/main" id="{90BFE9B8-3043-5A43-96C3-B0410B79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1" name="Rectangle 32">
            <a:extLst>
              <a:ext uri="{FF2B5EF4-FFF2-40B4-BE49-F238E27FC236}">
                <a16:creationId xmlns:a16="http://schemas.microsoft.com/office/drawing/2014/main" id="{C4AE8C83-7609-FF4B-B173-AB279C7F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2" name="Rectangle 33">
            <a:extLst>
              <a:ext uri="{FF2B5EF4-FFF2-40B4-BE49-F238E27FC236}">
                <a16:creationId xmlns:a16="http://schemas.microsoft.com/office/drawing/2014/main" id="{FD211A13-1000-6442-A1D7-B2C30E55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3" name="Oval 34">
            <a:extLst>
              <a:ext uri="{FF2B5EF4-FFF2-40B4-BE49-F238E27FC236}">
                <a16:creationId xmlns:a16="http://schemas.microsoft.com/office/drawing/2014/main" id="{49CC2D68-9F4C-384A-9D4F-65D421F3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4" name="Line 35">
            <a:extLst>
              <a:ext uri="{FF2B5EF4-FFF2-40B4-BE49-F238E27FC236}">
                <a16:creationId xmlns:a16="http://schemas.microsoft.com/office/drawing/2014/main" id="{08F782F9-7DAA-C34F-A6BD-53200832E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5" name="Line 36">
            <a:extLst>
              <a:ext uri="{FF2B5EF4-FFF2-40B4-BE49-F238E27FC236}">
                <a16:creationId xmlns:a16="http://schemas.microsoft.com/office/drawing/2014/main" id="{8C7B73CE-97B9-AA44-ACF3-C91F20868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6" name="Line 37">
            <a:extLst>
              <a:ext uri="{FF2B5EF4-FFF2-40B4-BE49-F238E27FC236}">
                <a16:creationId xmlns:a16="http://schemas.microsoft.com/office/drawing/2014/main" id="{56014580-B068-5D45-BD86-A9F10BCFD5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BE7F0-BD1C-FE4E-AFB2-AD10B5F648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137463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08584AC-F015-394B-8439-9E4B4CA51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t=3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98E44C1-9213-8D43-8078-A6BC8A3D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B908668F-8332-6E43-A68D-401BD07D8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5E7E29B6-CFBE-C340-8B8E-4BE5C0C5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8ED1EFD-0731-B04C-B809-BCA7A10C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456320FB-E882-4B4A-91D9-4CC116D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329F8F3E-AA01-8C45-8B5B-7B33DC9C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71E5FF23-D868-5B42-AA83-1B7FBF86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5046AB02-2DEE-4E44-B7EC-13E39306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9" name="Rectangle 12">
            <a:extLst>
              <a:ext uri="{FF2B5EF4-FFF2-40B4-BE49-F238E27FC236}">
                <a16:creationId xmlns:a16="http://schemas.microsoft.com/office/drawing/2014/main" id="{C15EB72A-D0DA-734E-B5D5-B28282F2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A79C7876-5075-0F41-8A73-CBD0D7F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46D0A7AC-394B-2A47-8406-619C592C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03A56412-05C1-4F47-A2CD-7E218B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A75F5C06-06C7-DC40-B183-CDDA5D5E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57A3FA50-BBA2-6243-A8BE-334A3DD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FA42C0EB-A96F-7742-B201-A7A8F257F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AE895772-9C12-BC4F-BD19-304C33EA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B432885C-13CF-DC41-A9E6-F0BB8784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90FC0389-2B44-4445-BD92-32D10700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4A46C8BA-B5EF-0142-8E48-151CA0A9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3910B8DF-FE11-2742-BE57-B3F53C93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1" name="Rectangle 24">
            <a:extLst>
              <a:ext uri="{FF2B5EF4-FFF2-40B4-BE49-F238E27FC236}">
                <a16:creationId xmlns:a16="http://schemas.microsoft.com/office/drawing/2014/main" id="{8210BDFA-2408-2F4B-9E4F-AA4A383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2" name="Rectangle 25">
            <a:extLst>
              <a:ext uri="{FF2B5EF4-FFF2-40B4-BE49-F238E27FC236}">
                <a16:creationId xmlns:a16="http://schemas.microsoft.com/office/drawing/2014/main" id="{0ADE6217-4508-8D49-A16B-2498F7E5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3" name="Rectangle 26">
            <a:extLst>
              <a:ext uri="{FF2B5EF4-FFF2-40B4-BE49-F238E27FC236}">
                <a16:creationId xmlns:a16="http://schemas.microsoft.com/office/drawing/2014/main" id="{10F49401-5FC3-9C4E-8566-E61EB591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4" name="Rectangle 27">
            <a:extLst>
              <a:ext uri="{FF2B5EF4-FFF2-40B4-BE49-F238E27FC236}">
                <a16:creationId xmlns:a16="http://schemas.microsoft.com/office/drawing/2014/main" id="{EBEDDA1C-E546-524A-AAF4-47F1681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5" name="Rectangle 28">
            <a:extLst>
              <a:ext uri="{FF2B5EF4-FFF2-40B4-BE49-F238E27FC236}">
                <a16:creationId xmlns:a16="http://schemas.microsoft.com/office/drawing/2014/main" id="{455DE958-1EC2-1944-A069-5CBF38E4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6" name="Line 29">
            <a:extLst>
              <a:ext uri="{FF2B5EF4-FFF2-40B4-BE49-F238E27FC236}">
                <a16:creationId xmlns:a16="http://schemas.microsoft.com/office/drawing/2014/main" id="{973452C8-DEE4-DE4C-9C00-E22B63AB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17" name="Rectangle 30">
            <a:extLst>
              <a:ext uri="{FF2B5EF4-FFF2-40B4-BE49-F238E27FC236}">
                <a16:creationId xmlns:a16="http://schemas.microsoft.com/office/drawing/2014/main" id="{23A825F8-7611-9D40-AC75-EADF5F8D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8" name="Rectangle 31">
            <a:extLst>
              <a:ext uri="{FF2B5EF4-FFF2-40B4-BE49-F238E27FC236}">
                <a16:creationId xmlns:a16="http://schemas.microsoft.com/office/drawing/2014/main" id="{7BD4D1F9-922C-2B4A-A4A6-52F3FED4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9" name="Rectangle 32">
            <a:extLst>
              <a:ext uri="{FF2B5EF4-FFF2-40B4-BE49-F238E27FC236}">
                <a16:creationId xmlns:a16="http://schemas.microsoft.com/office/drawing/2014/main" id="{A0E5387D-9B50-934E-A156-84687D4A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52D25327-4187-BF4E-AB54-FD22C42A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1" name="Oval 34">
            <a:extLst>
              <a:ext uri="{FF2B5EF4-FFF2-40B4-BE49-F238E27FC236}">
                <a16:creationId xmlns:a16="http://schemas.microsoft.com/office/drawing/2014/main" id="{0B68BADA-E9C4-CF47-8F3D-A75EF252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2" name="Line 35">
            <a:extLst>
              <a:ext uri="{FF2B5EF4-FFF2-40B4-BE49-F238E27FC236}">
                <a16:creationId xmlns:a16="http://schemas.microsoft.com/office/drawing/2014/main" id="{9D47825C-4ED0-1A48-8AB6-6F12F3B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3" name="Line 36">
            <a:extLst>
              <a:ext uri="{FF2B5EF4-FFF2-40B4-BE49-F238E27FC236}">
                <a16:creationId xmlns:a16="http://schemas.microsoft.com/office/drawing/2014/main" id="{159E6F10-53AD-8749-95C2-83385B04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4" name="Line 37">
            <a:extLst>
              <a:ext uri="{FF2B5EF4-FFF2-40B4-BE49-F238E27FC236}">
                <a16:creationId xmlns:a16="http://schemas.microsoft.com/office/drawing/2014/main" id="{F0A590D0-CFF0-C442-8566-A6E795290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AAA24-C2C5-5042-998A-004D465001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9404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5A5BB6A-36E3-3240-AF3A-069B533E3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t=4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22CA188-6B2D-7E48-885D-42756FDD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A653733C-F677-CA4A-B890-3D1B117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F5EC3B3-7173-D948-A233-B0112954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ED3366C-BE77-D74D-B3DA-3B83278F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526A949-EFB5-C94D-BA4F-6B76C7B2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15444A39-9237-B047-8A6A-6E7CA8D4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6489A1C9-80A5-304D-9B2C-3655E6B3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FF327D5F-A8FD-0949-8053-C605480E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4EB1036-7711-0A4A-BA0B-F53182C1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37ADCBA3-0348-E145-B299-FF9C861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B7FA767A-9A0E-144B-9190-F002373E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42334149-E9B1-7741-8838-29E9B7B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08E6A0B-97FD-F349-8639-A36A37F3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978314B4-67C7-DD4F-93F9-5643A91A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19D68916-F833-A34E-9FF7-FF226BCC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4242413D-AF3D-4243-B489-3DF6A6A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6AE78B62-E779-A74D-A77B-CBD49BBC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34B5BDAF-887D-5D4A-BF99-5DCFD5B7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241DEAF8-BD5E-4B42-92C8-0FFDA326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7B69F81-BD0F-2745-8017-77876D31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FCC2B0CB-FB1A-1C44-AE32-E652D5F2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A3AF9D04-DD23-2E46-9471-D177B390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A3650095-18C8-D642-89DF-1637D29E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2EE60767-452C-4144-9E45-4DC28F52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3" name="Rectangle 28">
            <a:extLst>
              <a:ext uri="{FF2B5EF4-FFF2-40B4-BE49-F238E27FC236}">
                <a16:creationId xmlns:a16="http://schemas.microsoft.com/office/drawing/2014/main" id="{C2E113B2-0348-BD43-A709-AF6656FC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4" name="Line 29">
            <a:extLst>
              <a:ext uri="{FF2B5EF4-FFF2-40B4-BE49-F238E27FC236}">
                <a16:creationId xmlns:a16="http://schemas.microsoft.com/office/drawing/2014/main" id="{50E45046-8650-F547-BB5B-35A30D9D3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12B1C83E-7C39-FE4A-A064-03800DA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F11820BE-CFE3-6147-86F5-D87685ED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74E8BF52-B2C2-FC41-866D-21EC3BEAA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617CDB9A-2028-3A48-A101-6E8D163F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9" name="Oval 34">
            <a:extLst>
              <a:ext uri="{FF2B5EF4-FFF2-40B4-BE49-F238E27FC236}">
                <a16:creationId xmlns:a16="http://schemas.microsoft.com/office/drawing/2014/main" id="{F3C24ABA-E2B8-6B4A-8A77-8F28D7A9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0" name="Line 35">
            <a:extLst>
              <a:ext uri="{FF2B5EF4-FFF2-40B4-BE49-F238E27FC236}">
                <a16:creationId xmlns:a16="http://schemas.microsoft.com/office/drawing/2014/main" id="{8E636D47-8AB1-4347-A537-40BE76E315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1" name="Line 36">
            <a:extLst>
              <a:ext uri="{FF2B5EF4-FFF2-40B4-BE49-F238E27FC236}">
                <a16:creationId xmlns:a16="http://schemas.microsoft.com/office/drawing/2014/main" id="{3EFB4545-28A5-E343-86AD-FA294C923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2" name="Line 37">
            <a:extLst>
              <a:ext uri="{FF2B5EF4-FFF2-40B4-BE49-F238E27FC236}">
                <a16:creationId xmlns:a16="http://schemas.microsoft.com/office/drawing/2014/main" id="{A3EF9174-149E-814D-96A0-E29E4A839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E1D42-AAB8-1944-AAC4-010BA2826C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753B77-DF04-8E13-A0A7-6D71DD990D19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1A1788F9-C0E8-718A-3440-66484BC86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2F8C31EA-7E83-0A95-BD10-C8B0CE1D5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1394C652-52A7-D213-FEEB-38AF6ACA8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5FE7C-4A4F-D8A6-6B28-82AF8E5F4DC3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50ED482B-F235-E385-8952-969B499CE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AC7C90F5-117C-CDB3-F371-4B01E1FA8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26773D37-CA50-41D4-5F4B-6F9BCEA88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4827DF-CC3F-8DC4-8FAE-D24C1854BC10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844D3E25-AA50-A3B8-422E-4D4BD1C26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EC4C5535-A63D-3802-8A37-AF038B7C7B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5EBBBFA8-4DD2-B1B5-B85A-2C17A92C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C6F75D-6BD6-E074-A871-943E85E36528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F52C8971-A8E0-5A4E-26B5-71BD5D90C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56C201FB-5596-302F-DAAC-2E5214642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6F023108-67FC-6ABB-14F8-B5CD6EB17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AC44306-44BE-8C40-B589-9905DB989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t=5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1" name="Line 28">
            <a:extLst>
              <a:ext uri="{FF2B5EF4-FFF2-40B4-BE49-F238E27FC236}">
                <a16:creationId xmlns:a16="http://schemas.microsoft.com/office/drawing/2014/main" id="{481B6FEE-2EBA-DE4A-8C55-BCA3B7940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859366B7-CE72-4E46-ADDD-85FD4498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72423204-1120-B34E-BE6C-251C6CF4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DF9530B5-2F74-C342-93EF-193B4B00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5" name="Rectangle 32">
            <a:extLst>
              <a:ext uri="{FF2B5EF4-FFF2-40B4-BE49-F238E27FC236}">
                <a16:creationId xmlns:a16="http://schemas.microsoft.com/office/drawing/2014/main" id="{CFB97192-E3F5-414A-B998-1754FE07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6" name="Oval 33">
            <a:extLst>
              <a:ext uri="{FF2B5EF4-FFF2-40B4-BE49-F238E27FC236}">
                <a16:creationId xmlns:a16="http://schemas.microsoft.com/office/drawing/2014/main" id="{85E58F20-D512-DA4C-B466-E508A566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7" name="Line 34">
            <a:extLst>
              <a:ext uri="{FF2B5EF4-FFF2-40B4-BE49-F238E27FC236}">
                <a16:creationId xmlns:a16="http://schemas.microsoft.com/office/drawing/2014/main" id="{F827146C-E610-5B4B-9912-36B9228FD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8" name="Line 35">
            <a:extLst>
              <a:ext uri="{FF2B5EF4-FFF2-40B4-BE49-F238E27FC236}">
                <a16:creationId xmlns:a16="http://schemas.microsoft.com/office/drawing/2014/main" id="{1A0E6192-9E53-5341-B9CF-7CF1418D3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9" name="Line 36">
            <a:extLst>
              <a:ext uri="{FF2B5EF4-FFF2-40B4-BE49-F238E27FC236}">
                <a16:creationId xmlns:a16="http://schemas.microsoft.com/office/drawing/2014/main" id="{D10C063A-F0C7-3446-85B9-60E66B9E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0" name="Line 37">
            <a:extLst>
              <a:ext uri="{FF2B5EF4-FFF2-40B4-BE49-F238E27FC236}">
                <a16:creationId xmlns:a16="http://schemas.microsoft.com/office/drawing/2014/main" id="{7151F12C-D747-5945-B977-B92890EA0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3A9D06-2FF6-76AE-1EB3-6FE02A6BD77D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6261FA69-43CA-E29E-6968-C2DAFF053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4B1544CC-F7DC-B4F8-5A3E-0F92DA73CA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5C14369-5E5E-31D1-00D7-5D6F2458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C73CAD-68E2-69D8-CBB8-11E10092D7CB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CC5D8949-D9A0-AB2C-F403-CD70ECD19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6E634238-AB4A-7DEC-8989-0E5634B59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9354990F-5AFB-9B9C-0A83-4C2C3858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732138-7A12-9D27-7119-E42FBD4CDDBF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7FFFB93D-A477-59EB-5A90-2264FC417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7C6C4808-1D7C-2DD6-15F4-782411625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6160D8A2-A8B6-3D4A-825E-273CC829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B28C30-F360-5A2B-35AE-BF741C05F927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310ABE39-988B-EBB3-0980-40574DD8D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AB402E70-9DA3-DBD0-0B21-AAF39DB9E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5FA6C820-6A8C-9757-40B9-2744EF21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AD4939-DCD5-15AE-3AD8-929F0BBB81D7}"/>
              </a:ext>
            </a:extLst>
          </p:cNvPr>
          <p:cNvGrpSpPr/>
          <p:nvPr/>
        </p:nvGrpSpPr>
        <p:grpSpPr>
          <a:xfrm>
            <a:off x="6177003" y="1458045"/>
            <a:ext cx="881062" cy="440456"/>
            <a:chOff x="4776788" y="2400300"/>
            <a:chExt cx="881062" cy="440456"/>
          </a:xfrm>
        </p:grpSpPr>
        <p:sp>
          <p:nvSpPr>
            <p:cNvPr id="19" name="Line 36">
              <a:extLst>
                <a:ext uri="{FF2B5EF4-FFF2-40B4-BE49-F238E27FC236}">
                  <a16:creationId xmlns:a16="http://schemas.microsoft.com/office/drawing/2014/main" id="{2EF78463-1C1D-DBD6-25AD-842669E7A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DC2FF1CC-2627-49E8-D686-8F50CFCCB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36">
              <a:extLst>
                <a:ext uri="{FF2B5EF4-FFF2-40B4-BE49-F238E27FC236}">
                  <a16:creationId xmlns:a16="http://schemas.microsoft.com/office/drawing/2014/main" id="{FC5227FB-F849-0490-851A-FC3A0D274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7319" y="2576364"/>
              <a:ext cx="1" cy="264392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Oval 33">
            <a:extLst>
              <a:ext uri="{FF2B5EF4-FFF2-40B4-BE49-F238E27FC236}">
                <a16:creationId xmlns:a16="http://schemas.microsoft.com/office/drawing/2014/main" id="{2FC9A732-4DFF-8E17-7B19-CA867D6E9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034" y="1251448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50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2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2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D08EB-ED55-0547-A776-A4595D89FF58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84E821-522A-014A-A99C-EF115576E68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2166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1217C-3D14-0343-8274-61B10145CFD6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B5C0F-EFCD-B045-A74D-8DCF89EFF89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4EE26-D7A1-9841-88B5-DF95C193A4C9}"/>
              </a:ext>
            </a:extLst>
          </p:cNvPr>
          <p:cNvSpPr txBox="1"/>
          <p:nvPr/>
        </p:nvSpPr>
        <p:spPr>
          <a:xfrm>
            <a:off x="2431853" y="37518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5B52F-7B32-E944-A1AC-B244B8EF5CE9}"/>
              </a:ext>
            </a:extLst>
          </p:cNvPr>
          <p:cNvSpPr txBox="1"/>
          <p:nvPr/>
        </p:nvSpPr>
        <p:spPr>
          <a:xfrm>
            <a:off x="2850953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5AD212-0477-954A-BF02-2E906A4C0A4E}"/>
              </a:ext>
            </a:extLst>
          </p:cNvPr>
          <p:cNvSpPr txBox="1"/>
          <p:nvPr/>
        </p:nvSpPr>
        <p:spPr>
          <a:xfrm>
            <a:off x="3374034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3B156-115E-5E4C-BCD2-64223F24A632}"/>
              </a:ext>
            </a:extLst>
          </p:cNvPr>
          <p:cNvSpPr txBox="1"/>
          <p:nvPr/>
        </p:nvSpPr>
        <p:spPr>
          <a:xfrm>
            <a:off x="4021734" y="378744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DAE2886-836C-9C42-951D-D39B9AA7AEE6}"/>
              </a:ext>
            </a:extLst>
          </p:cNvPr>
          <p:cNvSpPr/>
          <p:nvPr/>
        </p:nvSpPr>
        <p:spPr>
          <a:xfrm rot="21260447" flipH="1" flipV="1">
            <a:off x="2620638" y="4336859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1BFD284-5645-7543-9B17-8E1109218B96}"/>
              </a:ext>
            </a:extLst>
          </p:cNvPr>
          <p:cNvSpPr/>
          <p:nvPr/>
        </p:nvSpPr>
        <p:spPr>
          <a:xfrm rot="21260447" flipH="1" flipV="1">
            <a:off x="2588466" y="4519562"/>
            <a:ext cx="1692195" cy="95102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02B8FDC-A82B-D146-ADE7-53892CB388A4}"/>
              </a:ext>
            </a:extLst>
          </p:cNvPr>
          <p:cNvSpPr/>
          <p:nvPr/>
        </p:nvSpPr>
        <p:spPr>
          <a:xfrm rot="21260447" flipH="1" flipV="1">
            <a:off x="3292118" y="4408445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BDE62-0906-E340-BF74-46968D7DCB16}"/>
              </a:ext>
            </a:extLst>
          </p:cNvPr>
          <p:cNvSpPr txBox="1"/>
          <p:nvPr/>
        </p:nvSpPr>
        <p:spPr>
          <a:xfrm>
            <a:off x="2280174" y="5529953"/>
            <a:ext cx="320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States change over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(Transition)</a:t>
            </a:r>
          </a:p>
        </p:txBody>
      </p:sp>
    </p:spTree>
    <p:extLst>
      <p:ext uri="{BB962C8B-B14F-4D97-AF65-F5344CB8AC3E}">
        <p14:creationId xmlns:p14="http://schemas.microsoft.com/office/powerpoint/2010/main" val="1264513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910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76FB3-5A28-9047-A1E9-EBFACF8FA8B2}"/>
              </a:ext>
            </a:extLst>
          </p:cNvPr>
          <p:cNvSpPr txBox="1"/>
          <p:nvPr/>
        </p:nvSpPr>
        <p:spPr>
          <a:xfrm>
            <a:off x="154641" y="793377"/>
            <a:ext cx="883471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The class project == 30% of the total grade.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Demonstrate your understanding of the core theories and capability to transform them into real-world solutions.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You can pick a project idea from the following list, or may improvise an idea from the list, or may work on your own idea.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Project must conform to the philosophy of this course, "wireless and mobile systems for the IoT."  (Recommend in-person discussions with the instructor to ensure that your project qualifies.)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7CA6-0C14-8843-B68B-9A95FF5BE1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Rules</a:t>
            </a:r>
          </a:p>
        </p:txBody>
      </p:sp>
    </p:spTree>
    <p:extLst>
      <p:ext uri="{BB962C8B-B14F-4D97-AF65-F5344CB8AC3E}">
        <p14:creationId xmlns:p14="http://schemas.microsoft.com/office/powerpoint/2010/main" val="12914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BC936D-15F8-4347-B6B4-C48B9FBA7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120300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F5CCA6-F7AD-C046-B8A7-16E4344079A7}"/>
              </a:ext>
            </a:extLst>
          </p:cNvPr>
          <p:cNvSpPr/>
          <p:nvPr/>
        </p:nvSpPr>
        <p:spPr>
          <a:xfrm>
            <a:off x="1263396" y="2462784"/>
            <a:ext cx="6083808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6946A-C19E-D548-944D-568828765CB7}"/>
              </a:ext>
            </a:extLst>
          </p:cNvPr>
          <p:cNvSpPr txBox="1"/>
          <p:nvPr/>
        </p:nvSpPr>
        <p:spPr>
          <a:xfrm>
            <a:off x="2743200" y="3207951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35F21E-FC3A-3F45-BBE1-9979479495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81839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074949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410420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604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604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8410304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7862878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7108" y="155914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6420396" y="1825847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708" y="155914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6069689" y="2709349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AF6D9D44-E61F-2440-8C44-B7E73A05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14" name="AutoShape 7">
            <a:extLst>
              <a:ext uri="{FF2B5EF4-FFF2-40B4-BE49-F238E27FC236}">
                <a16:creationId xmlns:a16="http://schemas.microsoft.com/office/drawing/2014/main" id="{04A8F0FB-1253-8941-9F83-5A8A8FDC685B}"/>
              </a:ext>
            </a:extLst>
          </p:cNvPr>
          <p:cNvCxnSpPr>
            <a:cxnSpLocks noChangeShapeType="1"/>
            <a:stCxn id="13" idx="4"/>
            <a:endCxn id="24" idx="0"/>
          </p:cNvCxnSpPr>
          <p:nvPr/>
        </p:nvCxnSpPr>
        <p:spPr bwMode="auto">
          <a:xfrm>
            <a:off x="17168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8">
            <a:extLst>
              <a:ext uri="{FF2B5EF4-FFF2-40B4-BE49-F238E27FC236}">
                <a16:creationId xmlns:a16="http://schemas.microsoft.com/office/drawing/2014/main" id="{ACE0AE04-FFDF-A346-8C33-3E6534B91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16" name="AutoShape 9">
            <a:extLst>
              <a:ext uri="{FF2B5EF4-FFF2-40B4-BE49-F238E27FC236}">
                <a16:creationId xmlns:a16="http://schemas.microsoft.com/office/drawing/2014/main" id="{280CABB0-C213-974A-963E-1AE9D0BF438C}"/>
              </a:ext>
            </a:extLst>
          </p:cNvPr>
          <p:cNvCxnSpPr>
            <a:cxnSpLocks noChangeShapeType="1"/>
            <a:stCxn id="17" idx="6"/>
            <a:endCxn id="13" idx="2"/>
          </p:cNvCxnSpPr>
          <p:nvPr/>
        </p:nvCxnSpPr>
        <p:spPr bwMode="auto">
          <a:xfrm>
            <a:off x="10834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10">
            <a:extLst>
              <a:ext uri="{FF2B5EF4-FFF2-40B4-BE49-F238E27FC236}">
                <a16:creationId xmlns:a16="http://schemas.microsoft.com/office/drawing/2014/main" id="{F9FFD532-B9E1-B144-9A91-4B7C8D10E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18" name="AutoShape 11">
            <a:extLst>
              <a:ext uri="{FF2B5EF4-FFF2-40B4-BE49-F238E27FC236}">
                <a16:creationId xmlns:a16="http://schemas.microsoft.com/office/drawing/2014/main" id="{548F75C7-64BD-E144-9EAF-458AF9CD693B}"/>
              </a:ext>
            </a:extLst>
          </p:cNvPr>
          <p:cNvCxnSpPr>
            <a:cxnSpLocks noChangeShapeType="1"/>
            <a:stCxn id="17" idx="4"/>
            <a:endCxn id="15" idx="0"/>
          </p:cNvCxnSpPr>
          <p:nvPr/>
        </p:nvCxnSpPr>
        <p:spPr bwMode="auto">
          <a:xfrm>
            <a:off x="8024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12">
            <a:extLst>
              <a:ext uri="{FF2B5EF4-FFF2-40B4-BE49-F238E27FC236}">
                <a16:creationId xmlns:a16="http://schemas.microsoft.com/office/drawing/2014/main" id="{8C98F52E-1110-9741-B53E-E4B0FC8D5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20" name="AutoShape 13">
            <a:extLst>
              <a:ext uri="{FF2B5EF4-FFF2-40B4-BE49-F238E27FC236}">
                <a16:creationId xmlns:a16="http://schemas.microsoft.com/office/drawing/2014/main" id="{8DA3AC85-B78F-224B-8784-3BA115D6BD0D}"/>
              </a:ext>
            </a:extLst>
          </p:cNvPr>
          <p:cNvCxnSpPr>
            <a:cxnSpLocks noChangeShapeType="1"/>
            <a:stCxn id="19" idx="6"/>
            <a:endCxn id="22" idx="2"/>
          </p:cNvCxnSpPr>
          <p:nvPr/>
        </p:nvCxnSpPr>
        <p:spPr bwMode="auto">
          <a:xfrm>
            <a:off x="29122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4">
            <a:extLst>
              <a:ext uri="{FF2B5EF4-FFF2-40B4-BE49-F238E27FC236}">
                <a16:creationId xmlns:a16="http://schemas.microsoft.com/office/drawing/2014/main" id="{9A928550-7CBD-FE40-B754-07A4BD7E4985}"/>
              </a:ext>
            </a:extLst>
          </p:cNvPr>
          <p:cNvCxnSpPr>
            <a:cxnSpLocks noChangeShapeType="1"/>
            <a:stCxn id="13" idx="6"/>
            <a:endCxn id="19" idx="2"/>
          </p:cNvCxnSpPr>
          <p:nvPr/>
        </p:nvCxnSpPr>
        <p:spPr bwMode="auto">
          <a:xfrm>
            <a:off x="1997801" y="1749741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15">
            <a:extLst>
              <a:ext uri="{FF2B5EF4-FFF2-40B4-BE49-F238E27FC236}">
                <a16:creationId xmlns:a16="http://schemas.microsoft.com/office/drawing/2014/main" id="{2A287F4A-004C-E743-BB16-EACE0CD5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913" y="14830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23" name="AutoShape 16">
            <a:extLst>
              <a:ext uri="{FF2B5EF4-FFF2-40B4-BE49-F238E27FC236}">
                <a16:creationId xmlns:a16="http://schemas.microsoft.com/office/drawing/2014/main" id="{F8D261F6-3096-B644-BBFA-726DE3701805}"/>
              </a:ext>
            </a:extLst>
          </p:cNvPr>
          <p:cNvCxnSpPr>
            <a:cxnSpLocks noChangeShapeType="1"/>
            <a:stCxn id="22" idx="6"/>
          </p:cNvCxnSpPr>
          <p:nvPr/>
        </p:nvCxnSpPr>
        <p:spPr bwMode="auto">
          <a:xfrm>
            <a:off x="3826601" y="1749741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17">
            <a:extLst>
              <a:ext uri="{FF2B5EF4-FFF2-40B4-BE49-F238E27FC236}">
                <a16:creationId xmlns:a16="http://schemas.microsoft.com/office/drawing/2014/main" id="{91B9281C-5334-5C42-BACC-929B7056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1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3549A8C4-2659-0449-9980-64431C99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35" name="Oval 19">
            <a:extLst>
              <a:ext uri="{FF2B5EF4-FFF2-40B4-BE49-F238E27FC236}">
                <a16:creationId xmlns:a16="http://schemas.microsoft.com/office/drawing/2014/main" id="{5CEFA584-5450-2244-920B-720B461A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913" y="2549841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36" name="AutoShape 21">
            <a:extLst>
              <a:ext uri="{FF2B5EF4-FFF2-40B4-BE49-F238E27FC236}">
                <a16:creationId xmlns:a16="http://schemas.microsoft.com/office/drawing/2014/main" id="{4EFDE634-5C2F-2A44-A3CC-C1A39A62AD73}"/>
              </a:ext>
            </a:extLst>
          </p:cNvPr>
          <p:cNvCxnSpPr>
            <a:cxnSpLocks noChangeShapeType="1"/>
            <a:stCxn id="19" idx="4"/>
            <a:endCxn id="25" idx="0"/>
          </p:cNvCxnSpPr>
          <p:nvPr/>
        </p:nvCxnSpPr>
        <p:spPr bwMode="auto">
          <a:xfrm>
            <a:off x="26312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22">
            <a:extLst>
              <a:ext uri="{FF2B5EF4-FFF2-40B4-BE49-F238E27FC236}">
                <a16:creationId xmlns:a16="http://schemas.microsoft.com/office/drawing/2014/main" id="{59051653-BDAD-4040-B000-4025825EDC39}"/>
              </a:ext>
            </a:extLst>
          </p:cNvPr>
          <p:cNvCxnSpPr>
            <a:cxnSpLocks noChangeShapeType="1"/>
            <a:stCxn id="22" idx="4"/>
            <a:endCxn id="35" idx="0"/>
          </p:cNvCxnSpPr>
          <p:nvPr/>
        </p:nvCxnSpPr>
        <p:spPr bwMode="auto">
          <a:xfrm>
            <a:off x="3545613" y="203072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AA4789A-1793-7E41-AD12-31896CAAA305}"/>
              </a:ext>
            </a:extLst>
          </p:cNvPr>
          <p:cNvSpPr/>
          <p:nvPr/>
        </p:nvSpPr>
        <p:spPr>
          <a:xfrm>
            <a:off x="71466" y="888681"/>
            <a:ext cx="4570855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63BCD3-B2D7-CA48-8AE9-8AA40D6C2EF8}"/>
              </a:ext>
            </a:extLst>
          </p:cNvPr>
          <p:cNvSpPr txBox="1"/>
          <p:nvPr/>
        </p:nvSpPr>
        <p:spPr>
          <a:xfrm>
            <a:off x="710973" y="885495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8964129-1D4D-8F4C-BEE9-4604D5E2DA2A}"/>
              </a:ext>
            </a:extLst>
          </p:cNvPr>
          <p:cNvSpPr/>
          <p:nvPr/>
        </p:nvSpPr>
        <p:spPr>
          <a:xfrm>
            <a:off x="79086" y="2327337"/>
            <a:ext cx="4570855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5D5D08-367A-4A4E-B783-A974AC27A09E}"/>
              </a:ext>
            </a:extLst>
          </p:cNvPr>
          <p:cNvSpPr txBox="1"/>
          <p:nvPr/>
        </p:nvSpPr>
        <p:spPr>
          <a:xfrm>
            <a:off x="802413" y="3072504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15008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6" grpId="0" animBg="1"/>
      <p:bldP spid="27" grpId="0" animBg="1"/>
      <p:bldP spid="29" grpId="0"/>
      <p:bldP spid="30" grpId="0" animBg="1"/>
      <p:bldP spid="32" grpId="0" animBg="1"/>
      <p:bldP spid="33" grpId="0"/>
      <p:bldP spid="38" grpId="0" animBg="1"/>
      <p:bldP spid="39" grpId="0"/>
      <p:bldP spid="40" grpId="0" animBg="1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4881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30B7C4-C6E7-CB44-A568-FDF1AEDF392A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36839E-7B32-1B49-9958-5DD181ED7E93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208800-EB23-CE46-BF9E-1565683611E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08606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304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9FB2F-A1D5-384C-811E-668E22B26F13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591E5D8-3548-E740-929E-96C26265BF55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4BF-F029-294D-A5D4-673B38B2D3A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610773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902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48EB6-C78E-2140-8FD1-58B2DDCFFFF1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2F54B27-88CF-7F4B-B4AF-4463BCA9A72A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A8B9-C020-C840-AAEF-7A66A7CB40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779477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3840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CC8D7-36CF-0246-9E03-01575174B8C2}"/>
              </a:ext>
            </a:extLst>
          </p:cNvPr>
          <p:cNvSpPr txBox="1"/>
          <p:nvPr/>
        </p:nvSpPr>
        <p:spPr>
          <a:xfrm>
            <a:off x="120743" y="3429000"/>
            <a:ext cx="160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75FDC0-A19C-6847-BA63-4DB64CC310EE}"/>
              </a:ext>
            </a:extLst>
          </p:cNvPr>
          <p:cNvSpPr/>
          <p:nvPr/>
        </p:nvSpPr>
        <p:spPr>
          <a:xfrm flipH="1">
            <a:off x="924479" y="291353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81CE4-BD90-1844-A713-4BD36A292E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3888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2684206" y="2477728"/>
            <a:ext cx="5294671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2544448" y="4700231"/>
            <a:ext cx="5294671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5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76FB3-5A28-9047-A1E9-EBFACF8FA8B2}"/>
              </a:ext>
            </a:extLst>
          </p:cNvPr>
          <p:cNvSpPr txBox="1"/>
          <p:nvPr/>
        </p:nvSpPr>
        <p:spPr>
          <a:xfrm>
            <a:off x="154641" y="1659285"/>
            <a:ext cx="88347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Team of two. Need the instructor's permission for any other team sizes.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More than one team may pick the same project idea, must work independently.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Your final project report should contain no more than six (6) pages, including all figures and references.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7CA6-0C14-8843-B68B-9A95FF5BE1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Rules</a:t>
            </a:r>
          </a:p>
        </p:txBody>
      </p:sp>
    </p:spTree>
    <p:extLst>
      <p:ext uri="{BB962C8B-B14F-4D97-AF65-F5344CB8AC3E}">
        <p14:creationId xmlns:p14="http://schemas.microsoft.com/office/powerpoint/2010/main" val="396428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54550F-150A-DB47-B747-1524B52E672D}"/>
                  </a:ext>
                </a:extLst>
              </p:cNvPr>
              <p:cNvSpPr txBox="1"/>
              <p:nvPr/>
            </p:nvSpPr>
            <p:spPr>
              <a:xfrm>
                <a:off x="-2669502" y="1312818"/>
                <a:ext cx="3290068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lang="en-US" sz="2400" baseline="-25000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1:n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lang="en-US" sz="2400" dirty="0">
                    <a:solidFill>
                      <a:srgbClr val="C00000"/>
                    </a:solidFill>
                    <a:latin typeface="Calibri" panose="020F0502020204030204"/>
                  </a:rPr>
                  <a:t>M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Calibri" panose="020F0502020204030204"/>
                  </a:rPr>
                  <a:t>1:n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54550F-150A-DB47-B747-1524B52E6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9502" y="1312818"/>
                <a:ext cx="3290068" cy="690382"/>
              </a:xfrm>
              <a:prstGeom prst="rect">
                <a:avLst/>
              </a:prstGeom>
              <a:blipFill>
                <a:blip r:embed="rId5"/>
                <a:stretch>
                  <a:fillRect l="-269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1D39AC-3354-0A10-BAD2-326967D91007}"/>
                  </a:ext>
                </a:extLst>
              </p:cNvPr>
              <p:cNvSpPr txBox="1"/>
              <p:nvPr/>
            </p:nvSpPr>
            <p:spPr>
              <a:xfrm>
                <a:off x="-2669502" y="2152414"/>
                <a:ext cx="1773562" cy="731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1: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tx1"/>
                                </a:solidFill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C00000"/>
                                </a:solidFill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C00000"/>
                                </a:solidFill>
                              </a:rPr>
                              <m:t>1: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C00000"/>
                                </a:solidFill>
                              </a:rPr>
                              <m:t>n</m:t>
                            </m:r>
                          </m:e>
                        </m:d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C00000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C00000"/>
                            </a:solidFill>
                          </a:rPr>
                          <m:t>1: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C00000"/>
                            </a:solidFill>
                          </a:rPr>
                          <m:t>n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1D39AC-3354-0A10-BAD2-326967D91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9502" y="2152414"/>
                <a:ext cx="1773562" cy="731162"/>
              </a:xfrm>
              <a:prstGeom prst="rect">
                <a:avLst/>
              </a:prstGeom>
              <a:blipFill>
                <a:blip r:embed="rId6"/>
                <a:stretch>
                  <a:fillRect l="-496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1AA39-7064-4C4F-8259-04FD4E5194B1}"/>
              </a:ext>
            </a:extLst>
          </p:cNvPr>
          <p:cNvSpPr txBox="1"/>
          <p:nvPr/>
        </p:nvSpPr>
        <p:spPr>
          <a:xfrm>
            <a:off x="0" y="3305888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 hidden states and a sequence of T observations,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combinations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4083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2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08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285D3-D228-7843-BB2A-5F49E77D5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10467" r="16448" b="35977"/>
          <a:stretch/>
        </p:blipFill>
        <p:spPr>
          <a:xfrm>
            <a:off x="2017490" y="943011"/>
            <a:ext cx="4882457" cy="396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2D01-AC37-D344-ABEE-8219D383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618" y="2156393"/>
            <a:ext cx="1831783" cy="254521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BE8CE23-EE0A-8B4B-B368-F8EF0AB1CC45}"/>
              </a:ext>
            </a:extLst>
          </p:cNvPr>
          <p:cNvSpPr/>
          <p:nvPr/>
        </p:nvSpPr>
        <p:spPr>
          <a:xfrm rot="5400000">
            <a:off x="5702968" y="1631108"/>
            <a:ext cx="1367393" cy="1479688"/>
          </a:xfrm>
          <a:prstGeom prst="triangle">
            <a:avLst>
              <a:gd name="adj" fmla="val 51099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ED57A-D4CA-B94A-9889-00C084FE0054}"/>
              </a:ext>
            </a:extLst>
          </p:cNvPr>
          <p:cNvGrpSpPr/>
          <p:nvPr/>
        </p:nvGrpSpPr>
        <p:grpSpPr>
          <a:xfrm>
            <a:off x="6494540" y="5672645"/>
            <a:ext cx="941393" cy="942127"/>
            <a:chOff x="1076097" y="5311996"/>
            <a:chExt cx="941393" cy="942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594442-8C04-5549-9212-380651AC890E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9503-CBEE-A44E-9BFF-940A7D3568BA}"/>
                </a:ext>
              </a:extLst>
            </p:cNvPr>
            <p:cNvSpPr txBox="1"/>
            <p:nvPr/>
          </p:nvSpPr>
          <p:spPr>
            <a:xfrm>
              <a:off x="1108181" y="5536184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26907-2738-0542-8144-82198B5F0169}"/>
              </a:ext>
            </a:extLst>
          </p:cNvPr>
          <p:cNvGrpSpPr/>
          <p:nvPr/>
        </p:nvGrpSpPr>
        <p:grpSpPr>
          <a:xfrm>
            <a:off x="7840462" y="5656601"/>
            <a:ext cx="941393" cy="942127"/>
            <a:chOff x="1076097" y="5311996"/>
            <a:chExt cx="941393" cy="9421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6633-A542-7E48-8DC3-4F68CAA994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E2B53-A1BB-8A4C-8123-6688076B0F49}"/>
                </a:ext>
              </a:extLst>
            </p:cNvPr>
            <p:cNvSpPr txBox="1"/>
            <p:nvPr/>
          </p:nvSpPr>
          <p:spPr>
            <a:xfrm>
              <a:off x="1220475" y="5536184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Far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9B6E2-D261-DC4B-9DFB-676E6006CDEC}"/>
              </a:ext>
            </a:extLst>
          </p:cNvPr>
          <p:cNvSpPr txBox="1"/>
          <p:nvPr/>
        </p:nvSpPr>
        <p:spPr>
          <a:xfrm>
            <a:off x="5769863" y="502814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Observations: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13E5F-DE1E-224A-A5AA-795B0F11DDA6}"/>
              </a:ext>
            </a:extLst>
          </p:cNvPr>
          <p:cNvGrpSpPr/>
          <p:nvPr/>
        </p:nvGrpSpPr>
        <p:grpSpPr>
          <a:xfrm>
            <a:off x="1076097" y="5672645"/>
            <a:ext cx="941393" cy="942127"/>
            <a:chOff x="1076097" y="5311996"/>
            <a:chExt cx="941393" cy="942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E0AC59-ECAB-844A-ABD6-F77C994EC2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E30D5-C876-DE41-8ED3-CEAF15CC0AA0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0E79-84CD-CD4A-A8F5-723050F11BEC}"/>
              </a:ext>
            </a:extLst>
          </p:cNvPr>
          <p:cNvGrpSpPr/>
          <p:nvPr/>
        </p:nvGrpSpPr>
        <p:grpSpPr>
          <a:xfrm>
            <a:off x="2422019" y="5656601"/>
            <a:ext cx="941393" cy="942127"/>
            <a:chOff x="1076097" y="5311996"/>
            <a:chExt cx="941393" cy="9421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1DCD56-D1F9-9448-891D-31B3E6594CC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1982A-828F-9845-8631-4EFCCCC6B896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24620B-FF3A-FB47-A4B6-90D79CC611D2}"/>
              </a:ext>
            </a:extLst>
          </p:cNvPr>
          <p:cNvSpPr txBox="1"/>
          <p:nvPr/>
        </p:nvSpPr>
        <p:spPr>
          <a:xfrm>
            <a:off x="351420" y="502814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CAA9-5302-B749-BF2F-BCE1C9E81C5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</p:spTree>
    <p:extLst>
      <p:ext uri="{BB962C8B-B14F-4D97-AF65-F5344CB8AC3E}">
        <p14:creationId xmlns:p14="http://schemas.microsoft.com/office/powerpoint/2010/main" val="25734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14AFD6-BAE7-D546-9329-F2977662DC8E}"/>
              </a:ext>
            </a:extLst>
          </p:cNvPr>
          <p:cNvGrpSpPr/>
          <p:nvPr/>
        </p:nvGrpSpPr>
        <p:grpSpPr>
          <a:xfrm>
            <a:off x="2953023" y="2047129"/>
            <a:ext cx="941393" cy="942127"/>
            <a:chOff x="1076097" y="5311996"/>
            <a:chExt cx="941393" cy="9421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ADC955-5729-1F46-A3F0-F01370758094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4AFEA8-4F42-AE4E-AB35-09F45EAE6BC5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2F3F72-1A0A-CE4F-ADCB-104533058DB0}"/>
              </a:ext>
            </a:extLst>
          </p:cNvPr>
          <p:cNvGrpSpPr/>
          <p:nvPr/>
        </p:nvGrpSpPr>
        <p:grpSpPr>
          <a:xfrm>
            <a:off x="5486061" y="2047129"/>
            <a:ext cx="941393" cy="942127"/>
            <a:chOff x="1076097" y="5311996"/>
            <a:chExt cx="941393" cy="9421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5DFE8E-023D-734B-9508-B5E9F88FEAD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E5E77-3D4B-6246-BFEA-162635BA3F5C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CDAB3E82-D166-6042-A911-9634D0617691}"/>
              </a:ext>
            </a:extLst>
          </p:cNvPr>
          <p:cNvSpPr/>
          <p:nvPr/>
        </p:nvSpPr>
        <p:spPr>
          <a:xfrm rot="18942515">
            <a:off x="3681522" y="1489076"/>
            <a:ext cx="2017434" cy="1952764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2B698E7-A3E9-4842-8F34-1F8B79082AE3}"/>
              </a:ext>
            </a:extLst>
          </p:cNvPr>
          <p:cNvSpPr/>
          <p:nvPr/>
        </p:nvSpPr>
        <p:spPr>
          <a:xfrm rot="18942515" flipH="1" flipV="1">
            <a:off x="3730086" y="1631209"/>
            <a:ext cx="1952447" cy="1888739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48285DF-F74C-0044-AB4E-39D735A74C72}"/>
              </a:ext>
            </a:extLst>
          </p:cNvPr>
          <p:cNvSpPr/>
          <p:nvPr/>
        </p:nvSpPr>
        <p:spPr>
          <a:xfrm rot="20445461" flipH="1" flipV="1">
            <a:off x="2243940" y="213732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394807-08FE-EF48-9E48-E8822CAD6ED8}"/>
              </a:ext>
            </a:extLst>
          </p:cNvPr>
          <p:cNvSpPr/>
          <p:nvPr/>
        </p:nvSpPr>
        <p:spPr>
          <a:xfrm rot="20445461">
            <a:off x="6248553" y="204001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ADECD-BF1E-6440-BFC9-66BD3BF17E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251C2-B7C7-834C-80D4-ECE0A49691C8}"/>
              </a:ext>
            </a:extLst>
          </p:cNvPr>
          <p:cNvGrpSpPr/>
          <p:nvPr/>
        </p:nvGrpSpPr>
        <p:grpSpPr>
          <a:xfrm>
            <a:off x="1441566" y="3014834"/>
            <a:ext cx="2287315" cy="2233150"/>
            <a:chOff x="1441566" y="3014834"/>
            <a:chExt cx="2287315" cy="2233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A8007-C738-0549-86F9-0FEE95D16428}"/>
                </a:ext>
              </a:extLst>
            </p:cNvPr>
            <p:cNvGrpSpPr/>
            <p:nvPr/>
          </p:nvGrpSpPr>
          <p:grpSpPr>
            <a:xfrm>
              <a:off x="1441566" y="4305857"/>
              <a:ext cx="941393" cy="942127"/>
              <a:chOff x="1076097" y="5311996"/>
              <a:chExt cx="941393" cy="94212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1102F5-47F9-CD45-9A2E-60DE0310FE5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BFBF8-2B9A-8846-AC67-57E25731BC9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7F1EA-F54E-C041-8C53-CE2AF6FE3993}"/>
                </a:ext>
              </a:extLst>
            </p:cNvPr>
            <p:cNvGrpSpPr/>
            <p:nvPr/>
          </p:nvGrpSpPr>
          <p:grpSpPr>
            <a:xfrm>
              <a:off x="2787488" y="4289813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5A94A7-C20E-AF40-BC90-84BAC510C9B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6D9D09-5651-4544-B92D-CE0FFD4650ED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35675-A04B-3F42-AB64-32234C39142B}"/>
                </a:ext>
              </a:extLst>
            </p:cNvPr>
            <p:cNvCxnSpPr/>
            <p:nvPr/>
          </p:nvCxnSpPr>
          <p:spPr>
            <a:xfrm flipH="1">
              <a:off x="2124386" y="3038804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CC02AD-CD7E-954C-825A-82B27F379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971" y="301483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A200F-7BCC-5447-8A70-85DF73A164FE}"/>
              </a:ext>
            </a:extLst>
          </p:cNvPr>
          <p:cNvGrpSpPr/>
          <p:nvPr/>
        </p:nvGrpSpPr>
        <p:grpSpPr>
          <a:xfrm>
            <a:off x="5658302" y="3013940"/>
            <a:ext cx="2287315" cy="2218000"/>
            <a:chOff x="5658302" y="3013940"/>
            <a:chExt cx="2287315" cy="221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6AF6A7-8457-1E4B-8C14-F9BFF853388F}"/>
                </a:ext>
              </a:extLst>
            </p:cNvPr>
            <p:cNvGrpSpPr/>
            <p:nvPr/>
          </p:nvGrpSpPr>
          <p:grpSpPr>
            <a:xfrm>
              <a:off x="5658302" y="4289813"/>
              <a:ext cx="941393" cy="942127"/>
              <a:chOff x="1076097" y="5311996"/>
              <a:chExt cx="941393" cy="94212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FF980D-55D3-C34B-AFE1-F7ACD8E822E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79C454-90E0-F543-9087-92637C42555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B26454-D407-1444-8661-3011F68B4280}"/>
                </a:ext>
              </a:extLst>
            </p:cNvPr>
            <p:cNvGrpSpPr/>
            <p:nvPr/>
          </p:nvGrpSpPr>
          <p:grpSpPr>
            <a:xfrm>
              <a:off x="7004224" y="4273769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3D374AF-D926-D740-BD86-26DCA8B75E7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EC03F-161A-5A4E-A81E-63B7110D85FB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5C182F-3767-7540-9D3A-176C74AF6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776" y="3013940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6F485D-464B-6748-8D24-D875810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78" y="303880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678D30-4EB2-CD41-A5B2-FFB7B22BA525}"/>
              </a:ext>
            </a:extLst>
          </p:cNvPr>
          <p:cNvGrpSpPr/>
          <p:nvPr/>
        </p:nvGrpSpPr>
        <p:grpSpPr>
          <a:xfrm>
            <a:off x="2540490" y="957238"/>
            <a:ext cx="2934238" cy="1415471"/>
            <a:chOff x="2540490" y="957238"/>
            <a:chExt cx="2934238" cy="1415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E72D9-8C8E-424D-A23B-B7F6EB6B2464}"/>
                </a:ext>
              </a:extLst>
            </p:cNvPr>
            <p:cNvGrpSpPr/>
            <p:nvPr/>
          </p:nvGrpSpPr>
          <p:grpSpPr>
            <a:xfrm>
              <a:off x="2540490" y="957238"/>
              <a:ext cx="1251284" cy="586238"/>
              <a:chOff x="401053" y="1331495"/>
              <a:chExt cx="1251284" cy="5862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7538C8D-076B-2C4F-BFA5-EF951B3B86B9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5245A7-43A4-2943-A2F7-4B4EF3B4C4F9}"/>
                  </a:ext>
                </a:extLst>
              </p:cNvPr>
              <p:cNvSpPr txBox="1"/>
              <p:nvPr/>
            </p:nvSpPr>
            <p:spPr>
              <a:xfrm>
                <a:off x="567214" y="1393781"/>
                <a:ext cx="893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Start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E080DBF-EA0B-7A4A-BC31-7F87BF7D4742}"/>
                </a:ext>
              </a:extLst>
            </p:cNvPr>
            <p:cNvCxnSpPr>
              <a:cxnSpLocks/>
              <a:stCxn id="40" idx="2"/>
              <a:endCxn id="3" idx="0"/>
            </p:cNvCxnSpPr>
            <p:nvPr/>
          </p:nvCxnSpPr>
          <p:spPr>
            <a:xfrm>
              <a:off x="3166132" y="1543476"/>
              <a:ext cx="257588" cy="5036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832E33-32EA-E341-82B1-E569FB6FAFAD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57" y="1584769"/>
              <a:ext cx="2078871" cy="78794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FEA3A5-101C-FC48-94D0-9A77A40D6041}"/>
              </a:ext>
            </a:extLst>
          </p:cNvPr>
          <p:cNvGrpSpPr/>
          <p:nvPr/>
        </p:nvGrpSpPr>
        <p:grpSpPr>
          <a:xfrm>
            <a:off x="3879793" y="958135"/>
            <a:ext cx="3361758" cy="1414574"/>
            <a:chOff x="3879793" y="958135"/>
            <a:chExt cx="3361758" cy="1414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8FEEE5-469F-704B-9089-6B7C39DF90A0}"/>
                </a:ext>
              </a:extLst>
            </p:cNvPr>
            <p:cNvGrpSpPr/>
            <p:nvPr/>
          </p:nvGrpSpPr>
          <p:grpSpPr>
            <a:xfrm>
              <a:off x="5990267" y="958135"/>
              <a:ext cx="1251284" cy="586238"/>
              <a:chOff x="401053" y="1331495"/>
              <a:chExt cx="1251284" cy="5862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420186-1E8B-964B-AAA4-B7A5A2EB500F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2AB0E6-E4CE-2C4E-8226-5AD40361B238}"/>
                  </a:ext>
                </a:extLst>
              </p:cNvPr>
              <p:cNvSpPr txBox="1"/>
              <p:nvPr/>
            </p:nvSpPr>
            <p:spPr>
              <a:xfrm>
                <a:off x="663466" y="1393781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End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F442AD-DD95-4A4B-B8E5-D8EAED0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793" y="1569057"/>
              <a:ext cx="2076964" cy="80365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6F3731-589D-1745-9B9D-49C77EC03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8107" y="1612289"/>
              <a:ext cx="55878" cy="39393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E4E37F-8C1C-2748-AC78-25D15E9F6484}"/>
              </a:ext>
            </a:extLst>
          </p:cNvPr>
          <p:cNvGrpSpPr/>
          <p:nvPr/>
        </p:nvGrpSpPr>
        <p:grpSpPr>
          <a:xfrm>
            <a:off x="677990" y="1217896"/>
            <a:ext cx="1845106" cy="1028531"/>
            <a:chOff x="677990" y="1217896"/>
            <a:chExt cx="1845106" cy="10285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756A3B-B1A8-C340-ABFC-6E6F8BC6659F}"/>
                </a:ext>
              </a:extLst>
            </p:cNvPr>
            <p:cNvSpPr/>
            <p:nvPr/>
          </p:nvSpPr>
          <p:spPr>
            <a:xfrm>
              <a:off x="677990" y="1304300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B35C8B-4CCE-A247-8B10-473DBDDB83EB}"/>
                </a:ext>
              </a:extLst>
            </p:cNvPr>
            <p:cNvSpPr txBox="1"/>
            <p:nvPr/>
          </p:nvSpPr>
          <p:spPr>
            <a:xfrm>
              <a:off x="900443" y="1543476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1CD954-B475-BA4C-A30E-5A55C99A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318" y="1217896"/>
              <a:ext cx="930778" cy="3618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750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091F4-4EA1-D24C-A02C-B560E470F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78784-C9CD-9543-A882-3A1595CF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1" y="700839"/>
            <a:ext cx="3747336" cy="221581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42D793-802F-234F-9B22-CB37F7AF01E8}"/>
              </a:ext>
            </a:extLst>
          </p:cNvPr>
          <p:cNvGraphicFramePr>
            <a:graphicFrameLocks noGrp="1"/>
          </p:cNvGraphicFramePr>
          <p:nvPr/>
        </p:nvGraphicFramePr>
        <p:xfrm>
          <a:off x="224590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198C15-4F75-6B45-BCD8-B56D077A01C4}"/>
              </a:ext>
            </a:extLst>
          </p:cNvPr>
          <p:cNvGraphicFramePr>
            <a:graphicFrameLocks noGrp="1"/>
          </p:cNvGraphicFramePr>
          <p:nvPr/>
        </p:nvGraphicFramePr>
        <p:xfrm>
          <a:off x="4981074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7A15A1-EEFF-A04A-A0DD-92A0EA4BF01D}"/>
              </a:ext>
            </a:extLst>
          </p:cNvPr>
          <p:cNvSpPr txBox="1"/>
          <p:nvPr/>
        </p:nvSpPr>
        <p:spPr>
          <a:xfrm>
            <a:off x="925148" y="5833799"/>
            <a:ext cx="2866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A0E43-6456-9740-BE72-A7016BEED5A8}"/>
              </a:ext>
            </a:extLst>
          </p:cNvPr>
          <p:cNvSpPr txBox="1"/>
          <p:nvPr/>
        </p:nvSpPr>
        <p:spPr>
          <a:xfrm>
            <a:off x="6019939" y="5833798"/>
            <a:ext cx="2382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</p:spTree>
    <p:extLst>
      <p:ext uri="{BB962C8B-B14F-4D97-AF65-F5344CB8AC3E}">
        <p14:creationId xmlns:p14="http://schemas.microsoft.com/office/powerpoint/2010/main" val="2261854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57144-9A16-E243-90A4-D886E62414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FBC0F-46C7-6A4C-8A88-D7C2B4C061B0}"/>
              </a:ext>
            </a:extLst>
          </p:cNvPr>
          <p:cNvSpPr txBox="1"/>
          <p:nvPr/>
        </p:nvSpPr>
        <p:spPr>
          <a:xfrm>
            <a:off x="389161" y="2785798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states are: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Near, Far, Far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7593-F712-D946-A723-D07A8C7F9867}"/>
              </a:ext>
            </a:extLst>
          </p:cNvPr>
          <p:cNvSpPr txBox="1"/>
          <p:nvPr/>
        </p:nvSpPr>
        <p:spPr>
          <a:xfrm>
            <a:off x="389161" y="3453396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hidden state sequence?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54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CC1C36-1C7C-3B48-A489-3CD55CD85E4F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E42238-F6C3-DC46-936C-3C1512D4E2E0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80F85F-495F-4F4C-A4E3-2F4DCF5411DF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9442C3-DE6E-904F-A271-55C14E28527A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</p:spTree>
    <p:extLst>
      <p:ext uri="{BB962C8B-B14F-4D97-AF65-F5344CB8AC3E}">
        <p14:creationId xmlns:p14="http://schemas.microsoft.com/office/powerpoint/2010/main" val="28588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79109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B76FB3-5A28-9047-A1E9-EBFACF8FA8B2}"/>
              </a:ext>
            </a:extLst>
          </p:cNvPr>
          <p:cNvSpPr txBox="1"/>
          <p:nvPr/>
        </p:nvSpPr>
        <p:spPr>
          <a:xfrm>
            <a:off x="154641" y="480271"/>
            <a:ext cx="883471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Final project report must contain the following sections: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Introduction (includes an overview of the project and the motivation)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System Design (describes the methods and implementation details)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Evaluation (evaluates the developed system with experimental results and plots)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-- A template is provided.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5% of the project grades as a bonus for submitting a working demo of the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Each student will be graded separately.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We can help.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A7CA6-0C14-8843-B68B-9A95FF5BE1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Rules</a:t>
            </a:r>
          </a:p>
        </p:txBody>
      </p:sp>
    </p:spTree>
    <p:extLst>
      <p:ext uri="{BB962C8B-B14F-4D97-AF65-F5344CB8AC3E}">
        <p14:creationId xmlns:p14="http://schemas.microsoft.com/office/powerpoint/2010/main" val="41505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8"/>
          <a:stretch/>
        </p:blipFill>
        <p:spPr>
          <a:xfrm>
            <a:off x="48126" y="2628667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[Ref] 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www.davidsbatista.net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/assets/documents/posts/2017-11-11-hmm_viterbi_mini_example.pdf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C626B-FB88-5B49-921C-BA5FC38B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4442587"/>
            <a:ext cx="9144001" cy="675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/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Initialize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blipFill>
                <a:blip r:embed="rId3"/>
                <a:stretch>
                  <a:fillRect l="-1183" r="-88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1555178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6D99F8-BA6A-424B-AB79-3E8DE5030E5E}"/>
              </a:ext>
            </a:extLst>
          </p:cNvPr>
          <p:cNvSpPr txBox="1"/>
          <p:nvPr/>
        </p:nvSpPr>
        <p:spPr>
          <a:xfrm>
            <a:off x="201148" y="996335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Save two parameters per iteration, per state: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/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Start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NoCall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End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blipFill>
                <a:blip r:embed="rId4"/>
                <a:stretch>
                  <a:fillRect l="-865" r="-172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/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Near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Far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blipFill>
                <a:blip r:embed="rId5"/>
                <a:stretch>
                  <a:fillRect l="-376" r="-33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5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601CD8-C3C5-274E-A97E-F7BCEF45FA9E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BD9AD-0860-0A46-8EA5-71D0D91472F7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9C5133-7F1E-1240-8B20-3775843A9F2D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638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A846346-C81D-8146-B0CA-CBD5945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7" y="2530057"/>
            <a:ext cx="2686942" cy="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952610" cy="3424226"/>
            <a:chOff x="2035429" y="1682587"/>
            <a:chExt cx="952610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D2E6C-8C2C-FE47-A695-37FAD9636E0E}"/>
              </a:ext>
            </a:extLst>
          </p:cNvPr>
          <p:cNvCxnSpPr>
            <a:cxnSpLocks/>
          </p:cNvCxnSpPr>
          <p:nvPr/>
        </p:nvCxnSpPr>
        <p:spPr>
          <a:xfrm flipV="1">
            <a:off x="1088374" y="2416166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/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0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blipFill>
                <a:blip r:embed="rId3"/>
                <a:stretch>
                  <a:fillRect l="-2459" r="-163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1E9AB7A-8FCA-FE48-A015-F5862081E1B2}"/>
              </a:ext>
            </a:extLst>
          </p:cNvPr>
          <p:cNvGraphicFramePr>
            <a:graphicFrameLocks noGrp="1"/>
          </p:cNvGraphicFramePr>
          <p:nvPr/>
        </p:nvGraphicFramePr>
        <p:xfrm>
          <a:off x="5015602" y="775726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8A21668-1000-1E46-8AD9-1EAD5213A883}"/>
              </a:ext>
            </a:extLst>
          </p:cNvPr>
          <p:cNvGraphicFramePr>
            <a:graphicFrameLocks noGrp="1"/>
          </p:cNvGraphicFramePr>
          <p:nvPr/>
        </p:nvGraphicFramePr>
        <p:xfrm>
          <a:off x="5015600" y="3900063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5053C18-904A-A443-9624-AF7700293329}"/>
              </a:ext>
            </a:extLst>
          </p:cNvPr>
          <p:cNvSpPr txBox="1"/>
          <p:nvPr/>
        </p:nvSpPr>
        <p:spPr>
          <a:xfrm>
            <a:off x="5015601" y="2918505"/>
            <a:ext cx="40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 probabilities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B0A2E3-C19F-0D4D-B9A5-0DEA4D23E7D1}"/>
              </a:ext>
            </a:extLst>
          </p:cNvPr>
          <p:cNvSpPr txBox="1"/>
          <p:nvPr/>
        </p:nvSpPr>
        <p:spPr>
          <a:xfrm>
            <a:off x="5909393" y="604284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probabilities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01F4-40F2-7D43-9FAC-7D7D59298E7D}"/>
              </a:ext>
            </a:extLst>
          </p:cNvPr>
          <p:cNvSpPr/>
          <p:nvPr/>
        </p:nvSpPr>
        <p:spPr>
          <a:xfrm>
            <a:off x="25794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77DF5E-E3C2-B342-8E39-C288D2B7C2F5}"/>
              </a:ext>
            </a:extLst>
          </p:cNvPr>
          <p:cNvSpPr txBox="1"/>
          <p:nvPr/>
        </p:nvSpPr>
        <p:spPr>
          <a:xfrm>
            <a:off x="632655" y="5565223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26E7F-E33B-FC4C-8BF7-B9C9CBD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59" y="3118156"/>
            <a:ext cx="2088677" cy="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05509-3831-8745-A443-DA81F8340D82}"/>
              </a:ext>
            </a:extLst>
          </p:cNvPr>
          <p:cNvCxnSpPr>
            <a:cxnSpLocks/>
          </p:cNvCxnSpPr>
          <p:nvPr/>
        </p:nvCxnSpPr>
        <p:spPr>
          <a:xfrm>
            <a:off x="1114501" y="3694740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920F7615-10C7-2F4C-AB59-2E750431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26" y="3478996"/>
            <a:ext cx="3190744" cy="9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FF4C9E-8D45-3A40-A854-3B2DD558DD74}"/>
              </a:ext>
            </a:extLst>
          </p:cNvPr>
          <p:cNvCxnSpPr>
            <a:cxnSpLocks/>
          </p:cNvCxnSpPr>
          <p:nvPr/>
        </p:nvCxnSpPr>
        <p:spPr>
          <a:xfrm flipH="1">
            <a:off x="1057953" y="2290054"/>
            <a:ext cx="809603" cy="653251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BB8D2-372B-4C4C-847E-77784D85B7AF}"/>
              </a:ext>
            </a:extLst>
          </p:cNvPr>
          <p:cNvCxnSpPr>
            <a:cxnSpLocks/>
          </p:cNvCxnSpPr>
          <p:nvPr/>
        </p:nvCxnSpPr>
        <p:spPr>
          <a:xfrm flipH="1" flipV="1">
            <a:off x="1236352" y="3554916"/>
            <a:ext cx="1042376" cy="55882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C0970-0104-BF45-8442-2C5584B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" y="394834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A0D684E-BAF8-C34F-9D61-4F711C9D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1" y="308136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460FD-0D0F-5A43-B119-50F6BA68B364}"/>
              </a:ext>
            </a:extLst>
          </p:cNvPr>
          <p:cNvGrpSpPr/>
          <p:nvPr/>
        </p:nvGrpSpPr>
        <p:grpSpPr>
          <a:xfrm>
            <a:off x="-941393" y="3429000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8A3ED3-5AAB-EE47-9CC7-D8593FEDA72B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34848-391F-8D44-B06B-9CF017A61F53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093AF-84A2-E549-A202-C61697F47EFB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69ADCB-9EE0-DD42-865A-26E9EA54007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CE5BBA-D551-7342-974C-E712A9209418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8D81E3-7672-3B4A-AB9B-B3E68C759A1F}"/>
              </a:ext>
            </a:extLst>
          </p:cNvPr>
          <p:cNvSpPr/>
          <p:nvPr/>
        </p:nvSpPr>
        <p:spPr>
          <a:xfrm>
            <a:off x="2815393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0C1A-62F0-444C-B1EE-FDD1350C0E3A}"/>
              </a:ext>
            </a:extLst>
          </p:cNvPr>
          <p:cNvCxnSpPr>
            <a:cxnSpLocks/>
          </p:cNvCxnSpPr>
          <p:nvPr/>
        </p:nvCxnSpPr>
        <p:spPr>
          <a:xfrm flipV="1">
            <a:off x="-84729" y="2836831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501D7F-52B5-4F4A-924B-E245FB176B68}"/>
              </a:ext>
            </a:extLst>
          </p:cNvPr>
          <p:cNvCxnSpPr>
            <a:cxnSpLocks/>
          </p:cNvCxnSpPr>
          <p:nvPr/>
        </p:nvCxnSpPr>
        <p:spPr>
          <a:xfrm>
            <a:off x="-58602" y="4115405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53F1D0-F96B-C649-AEC1-44DD582802BC}"/>
              </a:ext>
            </a:extLst>
          </p:cNvPr>
          <p:cNvCxnSpPr>
            <a:cxnSpLocks/>
          </p:cNvCxnSpPr>
          <p:nvPr/>
        </p:nvCxnSpPr>
        <p:spPr>
          <a:xfrm>
            <a:off x="1791050" y="2859880"/>
            <a:ext cx="1302798" cy="18281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5BFE7C-9424-2041-9AE7-5B109B6F67AA}"/>
              </a:ext>
            </a:extLst>
          </p:cNvPr>
          <p:cNvCxnSpPr>
            <a:cxnSpLocks/>
          </p:cNvCxnSpPr>
          <p:nvPr/>
        </p:nvCxnSpPr>
        <p:spPr>
          <a:xfrm>
            <a:off x="1865716" y="5152106"/>
            <a:ext cx="975370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82D498-C200-8143-BB94-3766585FE51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-218517" y="2624715"/>
            <a:ext cx="1113948" cy="7875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F9D21A-5972-DF4F-9E44-A0F8897A1FBC}"/>
              </a:ext>
            </a:extLst>
          </p:cNvPr>
          <p:cNvCxnSpPr>
            <a:cxnSpLocks/>
          </p:cNvCxnSpPr>
          <p:nvPr/>
        </p:nvCxnSpPr>
        <p:spPr>
          <a:xfrm flipH="1" flipV="1">
            <a:off x="-180033" y="4356711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42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E40D83-D935-734D-951E-3454C4DC6918}"/>
              </a:ext>
            </a:extLst>
          </p:cNvPr>
          <p:cNvSpPr txBox="1"/>
          <p:nvPr/>
        </p:nvSpPr>
        <p:spPr>
          <a:xfrm>
            <a:off x="372681" y="2526366"/>
            <a:ext cx="8466882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values of delta and psi are not correct on this slide. Please refer to the calculation shown at the following link.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/class/fall2020/cmsc818w/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course_materials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/slides/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Viterbi_solution.pdf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57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03F1E2-1CEB-3149-AC35-459B66BD41DB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421270D-194B-7B4D-8EA6-A833D678DAFA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264FA1D-CC34-1246-89F2-8BDB454F7B70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066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62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08BF744-0429-6C47-8939-15F76ADDD9D9}"/>
              </a:ext>
            </a:extLst>
          </p:cNvPr>
          <p:cNvSpPr/>
          <p:nvPr/>
        </p:nvSpPr>
        <p:spPr>
          <a:xfrm>
            <a:off x="20250" y="4310836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1C2E6F-979B-954E-9804-BEC6333EF284}"/>
              </a:ext>
            </a:extLst>
          </p:cNvPr>
          <p:cNvSpPr txBox="1"/>
          <p:nvPr/>
        </p:nvSpPr>
        <p:spPr>
          <a:xfrm>
            <a:off x="372681" y="4524182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Viterbi sequence:   &lt; Call, </a:t>
            </a:r>
            <a:r>
              <a:rPr lang="en-US" sz="2400" dirty="0">
                <a:solidFill>
                  <a:prstClr val="white"/>
                </a:solidFill>
                <a:latin typeface="Lucida Bright" panose="02040602050505020304" pitchFamily="18" charset="77"/>
              </a:rPr>
              <a:t>NoCall, Call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0787C3-A162-A240-B7B9-7B0A46ABB50D}"/>
              </a:ext>
            </a:extLst>
          </p:cNvPr>
          <p:cNvSpPr txBox="1"/>
          <p:nvPr/>
        </p:nvSpPr>
        <p:spPr>
          <a:xfrm>
            <a:off x="372681" y="5140501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P(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</a:t>
            </a:r>
            <a:r>
              <a:rPr lang="en-US" dirty="0">
                <a:solidFill>
                  <a:prstClr val="white"/>
                </a:solidFill>
                <a:latin typeface="Lucida Bright" panose="02040602050505020304" pitchFamily="18" charset="77"/>
              </a:rPr>
              <a:t>Call, NoCall, Call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&lt;Near, Far, Far&gt;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= 0.0043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19FCB1-F626-424E-994B-180CBD7191E3}"/>
              </a:ext>
            </a:extLst>
          </p:cNvPr>
          <p:cNvSpPr txBox="1"/>
          <p:nvPr/>
        </p:nvSpPr>
        <p:spPr>
          <a:xfrm>
            <a:off x="0" y="1974697"/>
            <a:ext cx="9144000" cy="11695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 complete step by step solution of this example visit: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www.cs.umd.edu</a:t>
            </a:r>
            <a:r>
              <a:rPr lang="en-US" dirty="0">
                <a:solidFill>
                  <a:schemeClr val="bg1"/>
                </a:solidFill>
              </a:rPr>
              <a:t>/class/fall2022/cmsc715/</a:t>
            </a:r>
            <a:r>
              <a:rPr lang="en-US" dirty="0" err="1">
                <a:solidFill>
                  <a:schemeClr val="bg1"/>
                </a:solidFill>
              </a:rPr>
              <a:t>course_materials</a:t>
            </a:r>
            <a:r>
              <a:rPr lang="en-US" dirty="0">
                <a:solidFill>
                  <a:schemeClr val="bg1"/>
                </a:solidFill>
              </a:rPr>
              <a:t>/slides/</a:t>
            </a:r>
            <a:r>
              <a:rPr lang="en-US" dirty="0" err="1">
                <a:solidFill>
                  <a:schemeClr val="bg1"/>
                </a:solidFill>
              </a:rPr>
              <a:t>Viterbi_solution.pdf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9E63F53-189F-F74D-828E-B0494BFAAC92}"/>
              </a:ext>
            </a:extLst>
          </p:cNvPr>
          <p:cNvSpPr txBox="1"/>
          <p:nvPr/>
        </p:nvSpPr>
        <p:spPr>
          <a:xfrm>
            <a:off x="0" y="2598003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 list of project ideas is given here: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http://</a:t>
            </a:r>
            <a:r>
              <a:rPr lang="en-US" sz="2000" dirty="0" err="1">
                <a:solidFill>
                  <a:schemeClr val="bg1"/>
                </a:solidFill>
              </a:rPr>
              <a:t>www.cs.umd.edu</a:t>
            </a:r>
            <a:r>
              <a:rPr lang="en-US" sz="2000" dirty="0">
                <a:solidFill>
                  <a:schemeClr val="bg1"/>
                </a:solidFill>
              </a:rPr>
              <a:t>/class/fall2023/cmsc715/</a:t>
            </a:r>
            <a:r>
              <a:rPr lang="en-US" sz="2000" dirty="0" err="1">
                <a:solidFill>
                  <a:schemeClr val="bg1"/>
                </a:solidFill>
              </a:rPr>
              <a:t>projectIdeas.html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BFBC0-16D7-9143-9216-34F8C6D6B2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project: Ideas</a:t>
            </a:r>
          </a:p>
        </p:txBody>
      </p:sp>
    </p:spTree>
    <p:extLst>
      <p:ext uri="{BB962C8B-B14F-4D97-AF65-F5344CB8AC3E}">
        <p14:creationId xmlns:p14="http://schemas.microsoft.com/office/powerpoint/2010/main" val="1319213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FB44D4-7572-D34D-8E14-7910B1B42F04}"/>
              </a:ext>
            </a:extLst>
          </p:cNvPr>
          <p:cNvSpPr txBox="1"/>
          <p:nvPr/>
        </p:nvSpPr>
        <p:spPr>
          <a:xfrm>
            <a:off x="0" y="293145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Extra slides</a:t>
            </a:r>
          </a:p>
          <a:p>
            <a:pPr algn="ctr"/>
            <a:r>
              <a:rPr lang="en-US" sz="2800" dirty="0"/>
              <a:t>(Not taught </a:t>
            </a:r>
            <a:r>
              <a:rPr lang="en-US" sz="2800"/>
              <a:t>in class)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2945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ke-up-word recognition">
            <a:extLst>
              <a:ext uri="{FF2B5EF4-FFF2-40B4-BE49-F238E27FC236}">
                <a16:creationId xmlns:a16="http://schemas.microsoft.com/office/drawing/2014/main" id="{C904D88A-672C-284B-BB70-A82C01C3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8"/>
            <a:ext cx="9144000" cy="44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86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1: Steps to compute the log-Mel spectrogram of a speech signal or sound wave.">
            <a:extLst>
              <a:ext uri="{FF2B5EF4-FFF2-40B4-BE49-F238E27FC236}">
                <a16:creationId xmlns:a16="http://schemas.microsoft.com/office/drawing/2014/main" id="{094D9B71-F4EA-F54F-8DDF-2D0647DB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8100"/>
            <a:ext cx="7899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65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F3DC566-B058-1042-9011-57841FC44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7354"/>
            <a:ext cx="9144000" cy="17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4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C68365D-B15B-434E-A56C-B6BBB7B0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398"/>
            <a:ext cx="9144000" cy="26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8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D8DD51A-AE72-2447-9CD9-5CBFC0A24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609"/>
            <a:ext cx="9144000" cy="44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30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D4BF180-1B35-0B40-8865-5BC2DE98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384300"/>
            <a:ext cx="6083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17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5BFD8-6894-4E48-B820-CCA5BE77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54200"/>
            <a:ext cx="5740400" cy="314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3CDD8-5693-1C4E-8E8A-C4DF9CF367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Application of HMM and Viterbi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0D9B3-4413-5F40-A709-0E97132B027F}"/>
              </a:ext>
            </a:extLst>
          </p:cNvPr>
          <p:cNvSpPr txBox="1"/>
          <p:nvPr/>
        </p:nvSpPr>
        <p:spPr>
          <a:xfrm>
            <a:off x="577516" y="6336632"/>
            <a:ext cx="814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www.ri.cmu.edu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pub_files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/pub3/yang_jie_1994_1/yang_jie_1994_1.pdf</a:t>
            </a:r>
          </a:p>
        </p:txBody>
      </p:sp>
    </p:spTree>
    <p:extLst>
      <p:ext uri="{BB962C8B-B14F-4D97-AF65-F5344CB8AC3E}">
        <p14:creationId xmlns:p14="http://schemas.microsoft.com/office/powerpoint/2010/main" val="41149660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601E7-E6F9-484B-8F07-C8B4DB8234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Application of HMM and Viterbi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6C428-4B39-234D-96BF-4C0E49743550}"/>
              </a:ext>
            </a:extLst>
          </p:cNvPr>
          <p:cNvSpPr txBox="1"/>
          <p:nvPr/>
        </p:nvSpPr>
        <p:spPr>
          <a:xfrm>
            <a:off x="201148" y="996335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Approach: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B3687-9BAE-4744-BCF8-557F4D3DC1A8}"/>
              </a:ext>
            </a:extLst>
          </p:cNvPr>
          <p:cNvSpPr txBox="1"/>
          <p:nvPr/>
        </p:nvSpPr>
        <p:spPr>
          <a:xfrm>
            <a:off x="1065327" y="1458000"/>
            <a:ext cx="468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Define meaningful gestures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966F9-CCC6-CF44-A820-8FC2FE7ACA29}"/>
              </a:ext>
            </a:extLst>
          </p:cNvPr>
          <p:cNvSpPr txBox="1"/>
          <p:nvPr/>
        </p:nvSpPr>
        <p:spPr>
          <a:xfrm>
            <a:off x="1065327" y="2150497"/>
            <a:ext cx="6886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Describe each gesture in terms of an HMM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A71AC-1D0F-234B-8F81-24C220901E81}"/>
              </a:ext>
            </a:extLst>
          </p:cNvPr>
          <p:cNvSpPr txBox="1"/>
          <p:nvPr/>
        </p:nvSpPr>
        <p:spPr>
          <a:xfrm>
            <a:off x="1065327" y="2842994"/>
            <a:ext cx="310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Collect base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65671-A05C-334E-9B96-1CC84E25FFCE}"/>
              </a:ext>
            </a:extLst>
          </p:cNvPr>
          <p:cNvSpPr txBox="1"/>
          <p:nvPr/>
        </p:nvSpPr>
        <p:spPr>
          <a:xfrm>
            <a:off x="1065327" y="3535491"/>
            <a:ext cx="7640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4) Find parameters of the HMM through base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27606-AF54-CA4D-99F7-5F4A75EDEB36}"/>
              </a:ext>
            </a:extLst>
          </p:cNvPr>
          <p:cNvSpPr txBox="1"/>
          <p:nvPr/>
        </p:nvSpPr>
        <p:spPr>
          <a:xfrm>
            <a:off x="1065327" y="4227988"/>
            <a:ext cx="6410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5) Estimate gestures with the HMM model</a:t>
            </a:r>
          </a:p>
        </p:txBody>
      </p:sp>
    </p:spTree>
    <p:extLst>
      <p:ext uri="{BB962C8B-B14F-4D97-AF65-F5344CB8AC3E}">
        <p14:creationId xmlns:p14="http://schemas.microsoft.com/office/powerpoint/2010/main" val="1351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857DA4-27E3-C24C-AEE0-9C751E0B46DF}"/>
              </a:ext>
            </a:extLst>
          </p:cNvPr>
          <p:cNvSpPr txBox="1"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jonathan-hui.medium.com</a:t>
            </a:r>
            <a:r>
              <a:rPr lang="en-US" dirty="0"/>
              <a:t>/speech-recognition-gmm-hmm-8bb5eff8b196</a:t>
            </a:r>
          </a:p>
        </p:txBody>
      </p:sp>
    </p:spTree>
    <p:extLst>
      <p:ext uri="{BB962C8B-B14F-4D97-AF65-F5344CB8AC3E}">
        <p14:creationId xmlns:p14="http://schemas.microsoft.com/office/powerpoint/2010/main" val="186344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627251"/>
            <a:ext cx="336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location of the robot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(Hidden information)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4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C6B6FA-ECEB-EE4B-A2D3-7BB62FEC9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410200"/>
            <a:ext cx="7772400" cy="12715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t=0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720071AA-1CD2-6549-9AED-11B2672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204CCD8A-822C-5C40-8F83-ADF0D4A6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E318DD0C-D50F-9B4E-806E-ACB4D0F1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5B0BBCF-5382-AE49-BA17-CC22927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144101F9-DF5F-BD47-8C84-CF44A649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12B1CDF6-4E5F-504C-93F9-7779F7FE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689EBD9E-C882-7D42-86B1-0574F7AB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48A68D7-1399-6E4D-951F-AD33CB89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5" name="Rectangle 12">
            <a:extLst>
              <a:ext uri="{FF2B5EF4-FFF2-40B4-BE49-F238E27FC236}">
                <a16:creationId xmlns:a16="http://schemas.microsoft.com/office/drawing/2014/main" id="{A27344D4-F1A2-7242-9999-E3C587BA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6" name="Rectangle 13">
            <a:extLst>
              <a:ext uri="{FF2B5EF4-FFF2-40B4-BE49-F238E27FC236}">
                <a16:creationId xmlns:a16="http://schemas.microsoft.com/office/drawing/2014/main" id="{A0BE57CD-8A6C-AF42-8324-2575C06F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7" name="Rectangle 14">
            <a:extLst>
              <a:ext uri="{FF2B5EF4-FFF2-40B4-BE49-F238E27FC236}">
                <a16:creationId xmlns:a16="http://schemas.microsoft.com/office/drawing/2014/main" id="{9E1260A5-4F82-354E-B5DD-2FCE8373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8" name="Rectangle 15">
            <a:extLst>
              <a:ext uri="{FF2B5EF4-FFF2-40B4-BE49-F238E27FC236}">
                <a16:creationId xmlns:a16="http://schemas.microsoft.com/office/drawing/2014/main" id="{906D4E59-83BF-8647-A221-E463083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9" name="Rectangle 16">
            <a:extLst>
              <a:ext uri="{FF2B5EF4-FFF2-40B4-BE49-F238E27FC236}">
                <a16:creationId xmlns:a16="http://schemas.microsoft.com/office/drawing/2014/main" id="{E248E591-9A6D-BB4F-92C4-7E1BB164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4A40C387-7AF4-AB4B-B419-252EC30A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225D5402-9DE6-BE4E-AE0B-0334FB90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2" name="Rectangle 19">
            <a:extLst>
              <a:ext uri="{FF2B5EF4-FFF2-40B4-BE49-F238E27FC236}">
                <a16:creationId xmlns:a16="http://schemas.microsoft.com/office/drawing/2014/main" id="{CFA8DBD6-4259-DB4C-815D-EDAA2608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3" name="Rectangle 20">
            <a:extLst>
              <a:ext uri="{FF2B5EF4-FFF2-40B4-BE49-F238E27FC236}">
                <a16:creationId xmlns:a16="http://schemas.microsoft.com/office/drawing/2014/main" id="{F8255009-2541-CF4C-89B6-EEB287B4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6D058235-0D6A-D54D-A210-A6B49106E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49C39EF-0D1F-104A-A1E9-B3A31679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22935563-0518-0E43-9710-0C9965F4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7" name="Rectangle 24">
            <a:extLst>
              <a:ext uri="{FF2B5EF4-FFF2-40B4-BE49-F238E27FC236}">
                <a16:creationId xmlns:a16="http://schemas.microsoft.com/office/drawing/2014/main" id="{C03D8842-AA64-5848-9742-03B9330D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8" name="Rectangle 25">
            <a:extLst>
              <a:ext uri="{FF2B5EF4-FFF2-40B4-BE49-F238E27FC236}">
                <a16:creationId xmlns:a16="http://schemas.microsoft.com/office/drawing/2014/main" id="{73493DCB-3909-5D48-859D-5594A08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9" name="Rectangle 26">
            <a:extLst>
              <a:ext uri="{FF2B5EF4-FFF2-40B4-BE49-F238E27FC236}">
                <a16:creationId xmlns:a16="http://schemas.microsoft.com/office/drawing/2014/main" id="{FB0C0B93-CF52-844E-8110-DDC747D1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0" name="Rectangle 27">
            <a:extLst>
              <a:ext uri="{FF2B5EF4-FFF2-40B4-BE49-F238E27FC236}">
                <a16:creationId xmlns:a16="http://schemas.microsoft.com/office/drawing/2014/main" id="{76295428-4A2D-CE45-A284-376AC5A91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1" name="Rectangle 28">
            <a:extLst>
              <a:ext uri="{FF2B5EF4-FFF2-40B4-BE49-F238E27FC236}">
                <a16:creationId xmlns:a16="http://schemas.microsoft.com/office/drawing/2014/main" id="{1FC70B81-B605-2946-82CC-4CC77C68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2" name="Rectangle 29">
            <a:extLst>
              <a:ext uri="{FF2B5EF4-FFF2-40B4-BE49-F238E27FC236}">
                <a16:creationId xmlns:a16="http://schemas.microsoft.com/office/drawing/2014/main" id="{75C3BBF1-8891-4849-AED5-6C5BEDC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3" name="Rectangle 30">
            <a:extLst>
              <a:ext uri="{FF2B5EF4-FFF2-40B4-BE49-F238E27FC236}">
                <a16:creationId xmlns:a16="http://schemas.microsoft.com/office/drawing/2014/main" id="{BBFBAD57-8916-1641-BFFB-11CD86A0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4" name="Rectangle 31">
            <a:extLst>
              <a:ext uri="{FF2B5EF4-FFF2-40B4-BE49-F238E27FC236}">
                <a16:creationId xmlns:a16="http://schemas.microsoft.com/office/drawing/2014/main" id="{CAB82EC9-1926-ED49-8C1B-60777F70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5" name="Rectangle 32">
            <a:extLst>
              <a:ext uri="{FF2B5EF4-FFF2-40B4-BE49-F238E27FC236}">
                <a16:creationId xmlns:a16="http://schemas.microsoft.com/office/drawing/2014/main" id="{BC34229B-9BD2-4949-8636-C8B595E9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6" name="Oval 33">
            <a:extLst>
              <a:ext uri="{FF2B5EF4-FFF2-40B4-BE49-F238E27FC236}">
                <a16:creationId xmlns:a16="http://schemas.microsoft.com/office/drawing/2014/main" id="{67ACE4B9-7757-774C-8CB5-DC319060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852D5-8B09-8087-F641-88C5E1C3C6CC}"/>
              </a:ext>
            </a:extLst>
          </p:cNvPr>
          <p:cNvSpPr txBox="1"/>
          <p:nvPr/>
        </p:nvSpPr>
        <p:spPr>
          <a:xfrm>
            <a:off x="2286000" y="731103"/>
            <a:ext cx="4436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 from an arbitrary location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(All locations are equally likely)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8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ADB04-0504-DBA7-B1C2-7812E0265093}"/>
              </a:ext>
            </a:extLst>
          </p:cNvPr>
          <p:cNvGrpSpPr/>
          <p:nvPr/>
        </p:nvGrpSpPr>
        <p:grpSpPr>
          <a:xfrm>
            <a:off x="2638135" y="1361569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CC560A24-3901-E224-971C-F3F243732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E8927DD2-1A95-962B-0642-838F2ADA4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BFD358B-2F11-9A58-F73D-3242507DC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166" y="1154972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A50E3-C174-F491-CF4C-0C1BCCB978FB}"/>
              </a:ext>
            </a:extLst>
          </p:cNvPr>
          <p:cNvSpPr txBox="1"/>
          <p:nvPr/>
        </p:nvSpPr>
        <p:spPr>
          <a:xfrm>
            <a:off x="4686300" y="637130"/>
            <a:ext cx="43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 changes the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795574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10775</TotalTime>
  <Words>1695</Words>
  <Application>Microsoft Macintosh PowerPoint</Application>
  <PresentationFormat>On-screen Show (4:3)</PresentationFormat>
  <Paragraphs>538</Paragraphs>
  <Slides>59</Slides>
  <Notes>25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Lucida Bright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689</cp:revision>
  <dcterms:created xsi:type="dcterms:W3CDTF">2019-02-13T16:19:48Z</dcterms:created>
  <dcterms:modified xsi:type="dcterms:W3CDTF">2023-10-12T13:40:37Z</dcterms:modified>
</cp:coreProperties>
</file>