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55"/>
  </p:notesMasterIdLst>
  <p:sldIdLst>
    <p:sldId id="1467" r:id="rId5"/>
    <p:sldId id="1574" r:id="rId6"/>
    <p:sldId id="1756" r:id="rId7"/>
    <p:sldId id="1757" r:id="rId8"/>
    <p:sldId id="1758" r:id="rId9"/>
    <p:sldId id="1762" r:id="rId10"/>
    <p:sldId id="1468" r:id="rId11"/>
    <p:sldId id="1522" r:id="rId12"/>
    <p:sldId id="1521" r:id="rId13"/>
    <p:sldId id="496" r:id="rId14"/>
    <p:sldId id="499" r:id="rId15"/>
    <p:sldId id="574" r:id="rId16"/>
    <p:sldId id="503" r:id="rId17"/>
    <p:sldId id="497" r:id="rId18"/>
    <p:sldId id="558" r:id="rId19"/>
    <p:sldId id="582" r:id="rId20"/>
    <p:sldId id="491" r:id="rId21"/>
    <p:sldId id="1538" r:id="rId22"/>
    <p:sldId id="1539" r:id="rId23"/>
    <p:sldId id="585" r:id="rId24"/>
    <p:sldId id="1540" r:id="rId25"/>
    <p:sldId id="1487" r:id="rId26"/>
    <p:sldId id="517" r:id="rId27"/>
    <p:sldId id="1542" r:id="rId28"/>
    <p:sldId id="1501" r:id="rId29"/>
    <p:sldId id="1510" r:id="rId30"/>
    <p:sldId id="1541" r:id="rId31"/>
    <p:sldId id="1759" r:id="rId32"/>
    <p:sldId id="1760" r:id="rId33"/>
    <p:sldId id="1761" r:id="rId34"/>
    <p:sldId id="1551" r:id="rId35"/>
    <p:sldId id="1547" r:id="rId36"/>
    <p:sldId id="1555" r:id="rId37"/>
    <p:sldId id="1557" r:id="rId38"/>
    <p:sldId id="1751" r:id="rId39"/>
    <p:sldId id="1627" r:id="rId40"/>
    <p:sldId id="1750" r:id="rId41"/>
    <p:sldId id="1569" r:id="rId42"/>
    <p:sldId id="1570" r:id="rId43"/>
    <p:sldId id="1635" r:id="rId44"/>
    <p:sldId id="1636" r:id="rId45"/>
    <p:sldId id="588" r:id="rId46"/>
    <p:sldId id="590" r:id="rId47"/>
    <p:sldId id="591" r:id="rId48"/>
    <p:sldId id="472" r:id="rId49"/>
    <p:sldId id="594" r:id="rId50"/>
    <p:sldId id="595" r:id="rId51"/>
    <p:sldId id="473" r:id="rId52"/>
    <p:sldId id="536" r:id="rId53"/>
    <p:sldId id="1606" r:id="rId54"/>
    <p:sldId id="583" r:id="rId55"/>
    <p:sldId id="584" r:id="rId56"/>
    <p:sldId id="1638" r:id="rId57"/>
    <p:sldId id="1639" r:id="rId58"/>
    <p:sldId id="1637" r:id="rId59"/>
    <p:sldId id="1634" r:id="rId60"/>
    <p:sldId id="1753" r:id="rId61"/>
    <p:sldId id="1754" r:id="rId62"/>
    <p:sldId id="1755" r:id="rId63"/>
    <p:sldId id="1640" r:id="rId64"/>
    <p:sldId id="305" r:id="rId65"/>
    <p:sldId id="307" r:id="rId66"/>
    <p:sldId id="1752" r:id="rId67"/>
    <p:sldId id="1624" r:id="rId68"/>
    <p:sldId id="345" r:id="rId69"/>
    <p:sldId id="533" r:id="rId70"/>
    <p:sldId id="1641" r:id="rId71"/>
    <p:sldId id="1642" r:id="rId72"/>
    <p:sldId id="1632" r:id="rId73"/>
    <p:sldId id="1633" r:id="rId74"/>
    <p:sldId id="1513" r:id="rId75"/>
    <p:sldId id="330" r:id="rId76"/>
    <p:sldId id="282" r:id="rId77"/>
    <p:sldId id="287" r:id="rId78"/>
    <p:sldId id="290" r:id="rId79"/>
    <p:sldId id="1650" r:id="rId80"/>
    <p:sldId id="1651" r:id="rId81"/>
    <p:sldId id="787" r:id="rId82"/>
    <p:sldId id="1652" r:id="rId83"/>
    <p:sldId id="1644" r:id="rId84"/>
    <p:sldId id="597" r:id="rId85"/>
    <p:sldId id="752" r:id="rId86"/>
    <p:sldId id="754" r:id="rId87"/>
    <p:sldId id="755" r:id="rId88"/>
    <p:sldId id="1653" r:id="rId89"/>
    <p:sldId id="795" r:id="rId90"/>
    <p:sldId id="766" r:id="rId91"/>
    <p:sldId id="796" r:id="rId92"/>
    <p:sldId id="768" r:id="rId93"/>
    <p:sldId id="793" r:id="rId94"/>
    <p:sldId id="772" r:id="rId95"/>
    <p:sldId id="797" r:id="rId96"/>
    <p:sldId id="1654" r:id="rId97"/>
    <p:sldId id="1655" r:id="rId98"/>
    <p:sldId id="1433" r:id="rId99"/>
    <p:sldId id="1656" r:id="rId100"/>
    <p:sldId id="776" r:id="rId101"/>
    <p:sldId id="1469" r:id="rId102"/>
    <p:sldId id="1473" r:id="rId103"/>
    <p:sldId id="1657" r:id="rId104"/>
    <p:sldId id="1626" r:id="rId105"/>
    <p:sldId id="1628" r:id="rId106"/>
    <p:sldId id="1659" r:id="rId107"/>
    <p:sldId id="1660" r:id="rId108"/>
    <p:sldId id="1661" r:id="rId109"/>
    <p:sldId id="1470" r:id="rId110"/>
    <p:sldId id="361" r:id="rId111"/>
    <p:sldId id="385" r:id="rId112"/>
    <p:sldId id="377" r:id="rId113"/>
    <p:sldId id="386" r:id="rId114"/>
    <p:sldId id="390" r:id="rId115"/>
    <p:sldId id="1472" r:id="rId116"/>
    <p:sldId id="1663" r:id="rId117"/>
    <p:sldId id="1664" r:id="rId118"/>
    <p:sldId id="1489" r:id="rId119"/>
    <p:sldId id="1474" r:id="rId120"/>
    <p:sldId id="1667" r:id="rId121"/>
    <p:sldId id="1668" r:id="rId122"/>
    <p:sldId id="1669" r:id="rId123"/>
    <p:sldId id="1670" r:id="rId124"/>
    <p:sldId id="1671" r:id="rId125"/>
    <p:sldId id="1672" r:id="rId126"/>
    <p:sldId id="1742" r:id="rId127"/>
    <p:sldId id="1743" r:id="rId128"/>
    <p:sldId id="1744" r:id="rId129"/>
    <p:sldId id="1745" r:id="rId130"/>
    <p:sldId id="1746" r:id="rId131"/>
    <p:sldId id="1504" r:id="rId132"/>
    <p:sldId id="1747" r:id="rId133"/>
    <p:sldId id="1748" r:id="rId134"/>
    <p:sldId id="1749" r:id="rId135"/>
    <p:sldId id="1666" r:id="rId136"/>
    <p:sldId id="1544" r:id="rId137"/>
    <p:sldId id="577" r:id="rId138"/>
    <p:sldId id="785" r:id="rId139"/>
    <p:sldId id="790" r:id="rId140"/>
    <p:sldId id="1741" r:id="rId141"/>
    <p:sldId id="373" r:id="rId142"/>
    <p:sldId id="375" r:id="rId143"/>
    <p:sldId id="1764" r:id="rId144"/>
    <p:sldId id="322" r:id="rId145"/>
    <p:sldId id="256" r:id="rId146"/>
    <p:sldId id="343" r:id="rId147"/>
    <p:sldId id="329" r:id="rId148"/>
    <p:sldId id="1763" r:id="rId149"/>
    <p:sldId id="1556" r:id="rId150"/>
    <p:sldId id="835" r:id="rId151"/>
    <p:sldId id="859" r:id="rId152"/>
    <p:sldId id="907" r:id="rId153"/>
    <p:sldId id="954" r:id="rId1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tableStyles" Target="tableStyle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6890-FDE8-1748-9C7E-FC6167AB8D28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6F8AC-0568-5C43-B2F5-AB10AB9B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9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32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015E-1142-2B43-9F9E-C09CF067B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975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184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8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99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E4516-24E1-4504-93F9-3127DA5B65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E4516-24E1-4504-93F9-3127DA5B65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E4516-24E1-4504-93F9-3127DA5B65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E4516-24E1-4504-93F9-3127DA5B65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E476E-9413-7B4A-8D8D-36AD36D58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57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E476E-9413-7B4A-8D8D-36AD36D58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355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E476E-9413-7B4A-8D8D-36AD36D58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90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everyone, I am Nakul Garg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Yang says) and I am Yang Bai. Today we are going to present our paper called “Owlet: Enabling Spatial Information in Ubiquitous Acoustic Devices”. This is a joint work with our advisor Nirupam Roy. We are from the University of Maryland, College Park.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59F7-C666-DF46-8976-0E8D7DC6E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36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Similarly, sound coming from another angle creates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unique signature. We collect these signatures from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one-time calibration,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later use them to estimate the angle.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2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introduced a reference microphone placed </a:t>
            </a:r>
            <a:r>
              <a:rPr lang="en-US" u="sng" dirty="0"/>
              <a:t>outside</a:t>
            </a:r>
            <a:r>
              <a:rPr lang="en-US" u="none" dirty="0"/>
              <a:t> the stencil.</a:t>
            </a:r>
          </a:p>
          <a:p>
            <a:endParaRPr lang="en-US" dirty="0"/>
          </a:p>
          <a:p>
            <a:r>
              <a:rPr lang="en-US" dirty="0"/>
              <a:t>When the same sound is received by the reference microphone, it will only be affected an environmental impulse response and </a:t>
            </a:r>
            <a:r>
              <a:rPr lang="en-US" dirty="0" err="1"/>
              <a:t>Yout</a:t>
            </a:r>
            <a:r>
              <a:rPr lang="en-US" dirty="0"/>
              <a:t> is equal to product of X and H environment prime.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70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the ratio of these impulse responses depend on the external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33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take advantage of the bounded distribution of this ratio and simulate multiple environments to create a synthetic dataset.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we train a neural network on the frequency and phase spectrums of this signal. Once trained, it can work in any arbitrary environment and estimate the angle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6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F51D-4D92-B350-68EB-93664853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3E6BA-6892-4A25-ECB9-9B3F3BD9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8C16-0BB6-0953-7F18-847A610E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AD832-A5CE-BC16-CA88-31CBDE52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7C7F7-1360-9029-90CA-ECC26625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5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B202-E9F3-8ACB-F459-0FB198FD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F54B4-164F-C058-5C94-3A1F85CA0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9500-11EB-3733-EB20-226B9653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6F59-328D-BE68-51A5-2DC7443E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E345-BD34-D308-7C76-E7DC03CD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5E192-8801-C917-B96E-023559609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91836-C0B4-D072-8DBB-39403B9D2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85FE3-C193-7F07-EAEC-F7AA099E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D22D-F23D-DA59-3E61-FF1183D6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C8012-27B1-9467-53B2-3A762C83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41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1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7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5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9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58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1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FED44-846F-53B4-D5D2-59257BC1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8AEED-BC22-04A6-547F-E1A531548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9238E-1F3B-834A-FE29-13BE35FE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A53F7-2777-00C0-A2CE-6FA2EC3C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DE75-C735-9038-4DA0-2751F74F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6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4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5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1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16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368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39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26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26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5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01C3-183B-6361-3F69-D1CB3822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37E31-E853-CF28-BB96-AD946BAA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DD44-D58F-9EF3-160B-108A57C4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429A6-2913-E44A-FC4B-8946A2D1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91498-BD17-4486-B243-00469294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9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00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11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77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8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16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63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42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B492-C254-FDBC-9D60-57919CF4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EB162-90E8-5518-36F7-32DC791B6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B326E-D016-7158-500F-86CC22D4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C36A5-D549-3E64-6B22-63945879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36B1F-570A-2313-533C-EC415654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898E7-5C79-32BB-94DE-813ED089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7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38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9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8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72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7718-B911-527C-100A-DF362053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2A063-859D-7CEA-52AB-036E637C1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0F538-E0DB-DC6F-6E1B-FD5F95B40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C563E-85B3-2734-3633-94EFCB7F3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C1D48-CE7B-637F-57F4-2DD161F61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5CF10-5063-C37D-2C17-FD437364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AD5BD-1A2E-DA25-A197-66A6F20A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D5520-FB42-AE28-4F1F-C4E71BA9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3EB3-886F-B086-D2E3-79455AD9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36CBE4-43D4-3C51-4CF8-C189BEDB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5ACF7-563B-819D-352C-87A45488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6D95A-2B73-889A-C807-B14F2ED1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0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4296D-6CCC-00AA-9D34-3DC7CCF3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6FFDA-CA74-C3B4-2F5F-108BA294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4AA75-9A6D-F411-1962-75B85F31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FA62-D9C5-A792-C614-73EEA6A2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B04C-EE3E-26B1-3BED-272B9405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1B72F-1102-4352-C6E2-FC8D4BA86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77668-8C0D-0968-02D4-DB0AD13E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49638-1AE1-D2CD-C31E-D6562454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22DF-6748-9F17-34A2-D07C7BCE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0821-C5DB-FBE6-DDC6-C813A796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F0763-C418-F1D1-EF78-D8FD82FAB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6EC25-B739-35F6-7AA3-041D9B556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ECDEA-34CF-96D5-8E8F-014BEDCD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9264B-98BE-CEF6-9212-458A47D8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6C1B1-D65C-2CAC-D000-2822E3D6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12A85-C4D6-549E-3476-29FC9715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EBE0-5BA0-BC31-9B9D-9C12B406B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7C999-D776-CA6F-D268-9979FC366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3BD0D-8EAB-28DB-5F8C-ECB0A137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44A3-727E-3327-12E6-1A346AC0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C6E-C7F7-0A49-82FC-AEDAE8A53DB3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8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CBBE-D4EB-3A43-BA6D-CA45CDF90A9D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7" Type="http://schemas.openxmlformats.org/officeDocument/2006/relationships/image" Target="../media/image5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9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5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tiff"/><Relationship Id="rId5" Type="http://schemas.openxmlformats.org/officeDocument/2006/relationships/image" Target="../media/image113.png"/><Relationship Id="rId4" Type="http://schemas.openxmlformats.org/officeDocument/2006/relationships/image" Target="../media/image122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em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e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2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6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1.png"/><Relationship Id="rId13" Type="http://schemas.openxmlformats.org/officeDocument/2006/relationships/image" Target="../media/image1050.png"/><Relationship Id="rId3" Type="http://schemas.openxmlformats.org/officeDocument/2006/relationships/image" Target="../media/image158.png"/><Relationship Id="rId7" Type="http://schemas.microsoft.com/office/2007/relationships/hdphoto" Target="../media/hdphoto4.wdp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1.png"/><Relationship Id="rId11" Type="http://schemas.openxmlformats.org/officeDocument/2006/relationships/image" Target="../media/image1010.png"/><Relationship Id="rId5" Type="http://schemas.openxmlformats.org/officeDocument/2006/relationships/image" Target="../media/image160.tiff"/><Relationship Id="rId10" Type="http://schemas.openxmlformats.org/officeDocument/2006/relationships/image" Target="../media/image1020.png"/><Relationship Id="rId4" Type="http://schemas.openxmlformats.org/officeDocument/2006/relationships/image" Target="../media/image159.tiff"/><Relationship Id="rId9" Type="http://schemas.openxmlformats.org/officeDocument/2006/relationships/image" Target="../media/image100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7" Type="http://schemas.openxmlformats.org/officeDocument/2006/relationships/image" Target="../media/image10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61.png"/><Relationship Id="rId5" Type="http://schemas.openxmlformats.org/officeDocument/2006/relationships/image" Target="../media/image1100.png"/><Relationship Id="rId4" Type="http://schemas.openxmlformats.org/officeDocument/2006/relationships/image" Target="../media/image1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50.png"/><Relationship Id="rId5" Type="http://schemas.openxmlformats.org/officeDocument/2006/relationships/image" Target="../media/image163.png"/><Relationship Id="rId4" Type="http://schemas.openxmlformats.org/officeDocument/2006/relationships/image" Target="../media/image1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0.png"/><Relationship Id="rId7" Type="http://schemas.openxmlformats.org/officeDocument/2006/relationships/image" Target="../media/image3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25.tiff"/><Relationship Id="rId4" Type="http://schemas.openxmlformats.org/officeDocument/2006/relationships/image" Target="../media/image35.png"/><Relationship Id="rId9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27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0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akv.web.illinois.edu/assets/papers/RF-IDraw_SIGCOMM_2014.pdf" TargetMode="External"/><Relationship Id="rId2" Type="http://schemas.openxmlformats.org/officeDocument/2006/relationships/hyperlink" Target="https://www.cs.purdue.edu/homes/chunyi/pubs/peng-tecs12.pdf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s.umd.edu/~nirupam/images/2_publication/papers/Owlet_MobiSys21_nirupam.pdf" TargetMode="External"/><Relationship Id="rId5" Type="http://schemas.openxmlformats.org/officeDocument/2006/relationships/hyperlink" Target="https://synrg.csl.illinois.edu/papers/mole.pdf" TargetMode="External"/><Relationship Id="rId4" Type="http://schemas.openxmlformats.org/officeDocument/2006/relationships/hyperlink" Target="https://sinrg.csl.illinois.edu/papers/ArmTrak_Mobisys.pd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60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1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1.png"/><Relationship Id="rId5" Type="http://schemas.openxmlformats.org/officeDocument/2006/relationships/image" Target="../media/image610.png"/><Relationship Id="rId4" Type="http://schemas.openxmlformats.org/officeDocument/2006/relationships/image" Target="../media/image460.png"/><Relationship Id="rId9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0.png"/><Relationship Id="rId7" Type="http://schemas.openxmlformats.org/officeDocument/2006/relationships/image" Target="../media/image6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1.png"/><Relationship Id="rId5" Type="http://schemas.openxmlformats.org/officeDocument/2006/relationships/image" Target="../media/image510.png"/><Relationship Id="rId4" Type="http://schemas.openxmlformats.org/officeDocument/2006/relationships/image" Target="../media/image62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8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2.png"/><Relationship Id="rId7" Type="http://schemas.openxmlformats.org/officeDocument/2006/relationships/image" Target="../media/image8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300.png"/><Relationship Id="rId9" Type="http://schemas.openxmlformats.org/officeDocument/2006/relationships/image" Target="../media/image44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1.png"/><Relationship Id="rId4" Type="http://schemas.openxmlformats.org/officeDocument/2006/relationships/image" Target="../media/image7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tiff"/><Relationship Id="rId4" Type="http://schemas.openxmlformats.org/officeDocument/2006/relationships/image" Target="../media/image87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4.tiff"/><Relationship Id="rId7" Type="http://schemas.openxmlformats.org/officeDocument/2006/relationships/image" Target="../media/image91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5.tiff"/><Relationship Id="rId4" Type="http://schemas.openxmlformats.org/officeDocument/2006/relationships/image" Target="../media/image87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1.pn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40.png"/><Relationship Id="rId7" Type="http://schemas.openxmlformats.org/officeDocument/2006/relationships/image" Target="../media/image100.png"/><Relationship Id="rId12" Type="http://schemas.openxmlformats.org/officeDocument/2006/relationships/image" Target="../media/image1030.png"/><Relationship Id="rId2" Type="http://schemas.openxmlformats.org/officeDocument/2006/relationships/image" Target="../media/image9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5" Type="http://schemas.openxmlformats.org/officeDocument/2006/relationships/image" Target="../media/image14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0.png"/><Relationship Id="rId14" Type="http://schemas.openxmlformats.org/officeDocument/2006/relationships/image" Target="../media/image55.tif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70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0.png"/><Relationship Id="rId20" Type="http://schemas.openxmlformats.org/officeDocument/2006/relationships/image" Target="../media/image5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11" Type="http://schemas.openxmlformats.org/officeDocument/2006/relationships/image" Target="../media/image114.png"/><Relationship Id="rId15" Type="http://schemas.openxmlformats.org/officeDocument/2006/relationships/image" Target="../media/image3300.png"/><Relationship Id="rId10" Type="http://schemas.openxmlformats.org/officeDocument/2006/relationships/image" Target="../media/image1060.png"/><Relationship Id="rId19" Type="http://schemas.openxmlformats.org/officeDocument/2006/relationships/image" Target="../media/image83.png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8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Wireless and Mobile Systems</a:t>
            </a:r>
          </a:p>
          <a:p>
            <a:pPr algn="ctr" defTabSz="457200"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6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7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6" y="5504807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4" y="4407638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dirty="0">
                <a:solidFill>
                  <a:srgbClr val="941100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2" y="5494161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3" y="2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Tu-Th 12:30-1:45pm</a:t>
            </a:r>
          </a:p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4" y="4664616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9" y="2592392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CMSC 715 : Fall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Lecture: Midterm review</a:t>
            </a: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9BCD1-CD1C-2941-BB81-0FDF6256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8" y="4409912"/>
            <a:ext cx="1375443" cy="15579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B770CE-D39B-6B44-BECC-4AA3F32E19B4}"/>
              </a:ext>
            </a:extLst>
          </p:cNvPr>
          <p:cNvGrpSpPr/>
          <p:nvPr/>
        </p:nvGrpSpPr>
        <p:grpSpPr>
          <a:xfrm>
            <a:off x="373721" y="762307"/>
            <a:ext cx="8325766" cy="5163843"/>
            <a:chOff x="373721" y="762307"/>
            <a:chExt cx="8325766" cy="51638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694302-A83C-9D43-A098-4AA23A927A8D}"/>
                </a:ext>
              </a:extLst>
            </p:cNvPr>
            <p:cNvGrpSpPr/>
            <p:nvPr/>
          </p:nvGrpSpPr>
          <p:grpSpPr>
            <a:xfrm>
              <a:off x="836189" y="769735"/>
              <a:ext cx="7863298" cy="4694750"/>
              <a:chOff x="836189" y="769735"/>
              <a:chExt cx="7863298" cy="469475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61EC7D9-F87D-B446-BDA7-0AF33338D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189" y="546448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986406C-12E9-A241-A694-61B814B74C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122" y="769735"/>
                <a:ext cx="0" cy="469475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59777D-A574-B743-B657-5B706DF07345}"/>
                </a:ext>
              </a:extLst>
            </p:cNvPr>
            <p:cNvSpPr txBox="1"/>
            <p:nvPr/>
          </p:nvSpPr>
          <p:spPr>
            <a:xfrm>
              <a:off x="7595590" y="5464485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39685A-77EF-374E-BA47-EB7E81442C0A}"/>
                </a:ext>
              </a:extLst>
            </p:cNvPr>
            <p:cNvSpPr txBox="1"/>
            <p:nvPr/>
          </p:nvSpPr>
          <p:spPr>
            <a:xfrm>
              <a:off x="373721" y="76230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79236B-ED24-0F43-A16A-F0E17853E1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Scalar and vector 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3E5A0-2BE8-7949-A1EE-0552BDA07470}"/>
              </a:ext>
            </a:extLst>
          </p:cNvPr>
          <p:cNvSpPr txBox="1"/>
          <p:nvPr/>
        </p:nvSpPr>
        <p:spPr>
          <a:xfrm>
            <a:off x="2370436" y="6074939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6830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Angle of arrival detection (Lecture 2.5)</a:t>
            </a:r>
          </a:p>
        </p:txBody>
      </p:sp>
    </p:spTree>
    <p:extLst>
      <p:ext uri="{BB962C8B-B14F-4D97-AF65-F5344CB8AC3E}">
        <p14:creationId xmlns:p14="http://schemas.microsoft.com/office/powerpoint/2010/main" val="11994588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8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31866686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 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Statistical inference (Lecture 3.1)</a:t>
            </a:r>
          </a:p>
        </p:txBody>
      </p:sp>
    </p:spTree>
    <p:extLst>
      <p:ext uri="{BB962C8B-B14F-4D97-AF65-F5344CB8AC3E}">
        <p14:creationId xmlns:p14="http://schemas.microsoft.com/office/powerpoint/2010/main" val="5544874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C7D75-9455-904C-B444-E62986EDD76A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A728F-7362-1246-AA33-0C59F1C4D5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2993B4-C090-AC41-8054-C4F196B2D1F9}"/>
              </a:ext>
            </a:extLst>
          </p:cNvPr>
          <p:cNvGrpSpPr/>
          <p:nvPr/>
        </p:nvGrpSpPr>
        <p:grpSpPr>
          <a:xfrm>
            <a:off x="2656115" y="3857148"/>
            <a:ext cx="2583422" cy="2176376"/>
            <a:chOff x="2656115" y="3857148"/>
            <a:chExt cx="2583422" cy="2176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69816C2-DC5C-A446-9E56-2B660A98CF03}"/>
                </a:ext>
              </a:extLst>
            </p:cNvPr>
            <p:cNvSpPr/>
            <p:nvPr/>
          </p:nvSpPr>
          <p:spPr>
            <a:xfrm>
              <a:off x="2656115" y="4785295"/>
              <a:ext cx="1268294" cy="1248229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B5F5EA7-F32F-C94E-9B87-00D73869AA4D}"/>
                </a:ext>
              </a:extLst>
            </p:cNvPr>
            <p:cNvSpPr/>
            <p:nvPr/>
          </p:nvSpPr>
          <p:spPr>
            <a:xfrm>
              <a:off x="4034851" y="3857148"/>
              <a:ext cx="1204686" cy="1654629"/>
            </a:xfrm>
            <a:custGeom>
              <a:avLst/>
              <a:gdLst>
                <a:gd name="connsiteX0" fmla="*/ 1204686 w 1204686"/>
                <a:gd name="connsiteY0" fmla="*/ 0 h 1654629"/>
                <a:gd name="connsiteX1" fmla="*/ 856343 w 1204686"/>
                <a:gd name="connsiteY1" fmla="*/ 1277257 h 1654629"/>
                <a:gd name="connsiteX2" fmla="*/ 0 w 1204686"/>
                <a:gd name="connsiteY2" fmla="*/ 1654629 h 16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686" h="1654629">
                  <a:moveTo>
                    <a:pt x="1204686" y="0"/>
                  </a:moveTo>
                  <a:cubicBezTo>
                    <a:pt x="1130905" y="500743"/>
                    <a:pt x="1057124" y="1001486"/>
                    <a:pt x="856343" y="1277257"/>
                  </a:cubicBezTo>
                  <a:cubicBezTo>
                    <a:pt x="655562" y="1553028"/>
                    <a:pt x="327781" y="1603828"/>
                    <a:pt x="0" y="1654629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1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32779515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HMM and Viterbi algorithm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3.2 &amp; Lecture 3.3)</a:t>
            </a:r>
          </a:p>
        </p:txBody>
      </p:sp>
    </p:spTree>
    <p:extLst>
      <p:ext uri="{BB962C8B-B14F-4D97-AF65-F5344CB8AC3E}">
        <p14:creationId xmlns:p14="http://schemas.microsoft.com/office/powerpoint/2010/main" val="29110713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5EEB1C-33C4-7ECC-F7FA-A73406FA1A90}"/>
              </a:ext>
            </a:extLst>
          </p:cNvPr>
          <p:cNvSpPr txBox="1"/>
          <p:nvPr/>
        </p:nvSpPr>
        <p:spPr>
          <a:xfrm>
            <a:off x="4468103" y="353663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302DE-294F-CE11-706E-CB8326AB1B58}"/>
              </a:ext>
            </a:extLst>
          </p:cNvPr>
          <p:cNvSpPr txBox="1"/>
          <p:nvPr/>
        </p:nvSpPr>
        <p:spPr>
          <a:xfrm>
            <a:off x="2854205" y="160576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783821-04B8-51AA-D3C4-1F6A100F1886}"/>
              </a:ext>
            </a:extLst>
          </p:cNvPr>
          <p:cNvSpPr txBox="1"/>
          <p:nvPr/>
        </p:nvSpPr>
        <p:spPr>
          <a:xfrm>
            <a:off x="3373838" y="158679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7657D-3636-964B-3AA8-015F88F1E366}"/>
              </a:ext>
            </a:extLst>
          </p:cNvPr>
          <p:cNvSpPr txBox="1"/>
          <p:nvPr/>
        </p:nvSpPr>
        <p:spPr>
          <a:xfrm>
            <a:off x="1805564" y="233612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F315FB-BC92-9518-89BD-07D5678D5AA1}"/>
              </a:ext>
            </a:extLst>
          </p:cNvPr>
          <p:cNvSpPr txBox="1"/>
          <p:nvPr/>
        </p:nvSpPr>
        <p:spPr>
          <a:xfrm>
            <a:off x="4418627" y="113520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6EAB70-C311-A369-7D8D-F76C99EE57A4}"/>
              </a:ext>
            </a:extLst>
          </p:cNvPr>
          <p:cNvSpPr txBox="1"/>
          <p:nvPr/>
        </p:nvSpPr>
        <p:spPr>
          <a:xfrm>
            <a:off x="7071990" y="229360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4343F4-C780-D62C-E265-E90A4CCDFED5}"/>
              </a:ext>
            </a:extLst>
          </p:cNvPr>
          <p:cNvSpPr txBox="1"/>
          <p:nvPr/>
        </p:nvSpPr>
        <p:spPr>
          <a:xfrm>
            <a:off x="6044210" y="169584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FCBBDB-3DC0-2A22-A5AE-22A09CBA3FD5}"/>
              </a:ext>
            </a:extLst>
          </p:cNvPr>
          <p:cNvSpPr txBox="1"/>
          <p:nvPr/>
        </p:nvSpPr>
        <p:spPr>
          <a:xfrm>
            <a:off x="5365424" y="137547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10ABC8-76B0-B767-E16E-E82D4CABE98A}"/>
              </a:ext>
            </a:extLst>
          </p:cNvPr>
          <p:cNvSpPr txBox="1"/>
          <p:nvPr/>
        </p:nvSpPr>
        <p:spPr>
          <a:xfrm>
            <a:off x="1776430" y="9819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B60DFB-3BF1-51DC-21B2-7EEF9A0E5976}"/>
              </a:ext>
            </a:extLst>
          </p:cNvPr>
          <p:cNvSpPr txBox="1"/>
          <p:nvPr/>
        </p:nvSpPr>
        <p:spPr>
          <a:xfrm>
            <a:off x="2281901" y="331085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E79D61-1241-D247-7D8E-E68BB7528905}"/>
              </a:ext>
            </a:extLst>
          </p:cNvPr>
          <p:cNvSpPr txBox="1"/>
          <p:nvPr/>
        </p:nvSpPr>
        <p:spPr>
          <a:xfrm>
            <a:off x="3395857" y="341032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0A2B1A-A201-2897-E531-123D2CC87599}"/>
              </a:ext>
            </a:extLst>
          </p:cNvPr>
          <p:cNvSpPr txBox="1"/>
          <p:nvPr/>
        </p:nvSpPr>
        <p:spPr>
          <a:xfrm>
            <a:off x="5949805" y="342239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91FD97-1A32-51F6-498E-309B60D76BF8}"/>
              </a:ext>
            </a:extLst>
          </p:cNvPr>
          <p:cNvSpPr txBox="1"/>
          <p:nvPr/>
        </p:nvSpPr>
        <p:spPr>
          <a:xfrm>
            <a:off x="7063761" y="35218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</a:t>
            </a:r>
          </a:p>
        </p:txBody>
      </p:sp>
    </p:spTree>
    <p:extLst>
      <p:ext uri="{BB962C8B-B14F-4D97-AF65-F5344CB8AC3E}">
        <p14:creationId xmlns:p14="http://schemas.microsoft.com/office/powerpoint/2010/main" val="29006669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/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2EC5B-1508-A3CF-A652-24AFDFAB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2" y="844978"/>
            <a:ext cx="4357222" cy="25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380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states are: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hidden state sequence?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7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880FE-B8B4-AB41-B681-85FF69C5ABEC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867F90-623D-E64D-AD8E-D5C805C0E03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5EFD-D79C-5549-96D6-58DCC20872D6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FD75C-056B-B64D-9009-C012961669A1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4D6DC-601C-F547-827D-6849083415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F5E74-29B4-1F44-B1A7-8F7C3A88B902}"/>
              </a:ext>
            </a:extLst>
          </p:cNvPr>
          <p:cNvSpPr txBox="1"/>
          <p:nvPr/>
        </p:nvSpPr>
        <p:spPr>
          <a:xfrm>
            <a:off x="5018464" y="4538798"/>
            <a:ext cx="3261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baseline="-25000" dirty="0"/>
              <a:t> 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z</a:t>
            </a:r>
            <a:r>
              <a:rPr lang="en-US" sz="3200" dirty="0"/>
              <a:t>(t)&gt;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9709A-ED9F-3D49-8312-65B1FA00A754}"/>
              </a:ext>
            </a:extLst>
          </p:cNvPr>
          <p:cNvSpPr txBox="1"/>
          <p:nvPr/>
        </p:nvSpPr>
        <p:spPr>
          <a:xfrm>
            <a:off x="5018464" y="5921362"/>
            <a:ext cx="319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a 3-axis sensor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937E6B-3B2A-4547-930E-042DDEAE54C8}"/>
              </a:ext>
            </a:extLst>
          </p:cNvPr>
          <p:cNvCxnSpPr>
            <a:cxnSpLocks/>
          </p:cNvCxnSpPr>
          <p:nvPr/>
        </p:nvCxnSpPr>
        <p:spPr>
          <a:xfrm flipH="1">
            <a:off x="4069551" y="3687921"/>
            <a:ext cx="347615" cy="6373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FB03BC8-B0FB-B046-B378-786B9C9E8DBE}"/>
              </a:ext>
            </a:extLst>
          </p:cNvPr>
          <p:cNvSpPr txBox="1"/>
          <p:nvPr/>
        </p:nvSpPr>
        <p:spPr>
          <a:xfrm>
            <a:off x="4041263" y="4246366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253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5491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8209595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Initialize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Start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NoCall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End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Near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Far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069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64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104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/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/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2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08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values of delta and psi are not correct on this slide. Please refer to the calculation shown at the following link.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/class/fall2020/cmsc818w/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course_materials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/slides/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Viterbi_solution.pdf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576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03F1E2-1CEB-3149-AC35-459B66BD41DB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21270D-194B-7B4D-8EA6-A833D678DAFA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264FA1D-CC34-1246-89F2-8BDB454F7B70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861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D511C-193B-CF4B-92D4-05508D6B29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32025346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864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08BF744-0429-6C47-8939-15F76ADDD9D9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1C2E6F-979B-954E-9804-BEC6333EF284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Viterbi sequence:   &lt; Call, </a:t>
            </a:r>
            <a:r>
              <a:rPr lang="en-US" sz="2400" dirty="0">
                <a:solidFill>
                  <a:prstClr val="white"/>
                </a:solidFill>
                <a:latin typeface="Lucida Bright" panose="02040602050505020304" pitchFamily="18" charset="77"/>
              </a:rPr>
              <a:t>NoCall,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0787C3-A162-A240-B7B9-7B0A46ABB50D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P(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</a:t>
            </a:r>
            <a:r>
              <a:rPr lang="en-US" dirty="0">
                <a:solidFill>
                  <a:prstClr val="white"/>
                </a:solidFill>
                <a:latin typeface="Lucida Bright" panose="02040602050505020304" pitchFamily="18" charset="77"/>
              </a:rPr>
              <a:t>Call, NoCall, Call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&lt;Near, Far, Far&gt;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= 0.0043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19FCB1-F626-424E-994B-180CBD7191E3}"/>
              </a:ext>
            </a:extLst>
          </p:cNvPr>
          <p:cNvSpPr txBox="1"/>
          <p:nvPr/>
        </p:nvSpPr>
        <p:spPr>
          <a:xfrm>
            <a:off x="0" y="1974697"/>
            <a:ext cx="9144000" cy="11695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complete step by step solution of this example visit: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www.cs.umd.edu</a:t>
            </a:r>
            <a:r>
              <a:rPr lang="en-US" dirty="0">
                <a:solidFill>
                  <a:schemeClr val="bg1"/>
                </a:solidFill>
              </a:rPr>
              <a:t>/class/fall2022/cmsc715/</a:t>
            </a:r>
            <a:r>
              <a:rPr lang="en-US" dirty="0" err="1">
                <a:solidFill>
                  <a:schemeClr val="bg1"/>
                </a:solidFill>
              </a:rPr>
              <a:t>course_materials</a:t>
            </a:r>
            <a:r>
              <a:rPr lang="en-US" dirty="0">
                <a:solidFill>
                  <a:schemeClr val="bg1"/>
                </a:solidFill>
              </a:rPr>
              <a:t>/slides/</a:t>
            </a:r>
            <a:r>
              <a:rPr lang="en-US" dirty="0" err="1">
                <a:solidFill>
                  <a:schemeClr val="bg1"/>
                </a:solidFill>
              </a:rPr>
              <a:t>Viterbi_solution.pdf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26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Bayesian Inference (Lecture 3.4 &amp; Lecture 3.5)</a:t>
            </a:r>
          </a:p>
        </p:txBody>
      </p:sp>
    </p:spTree>
    <p:extLst>
      <p:ext uri="{BB962C8B-B14F-4D97-AF65-F5344CB8AC3E}">
        <p14:creationId xmlns:p14="http://schemas.microsoft.com/office/powerpoint/2010/main" val="18054746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6D871-08F0-B349-9982-50D28AD33389}"/>
              </a:ext>
            </a:extLst>
          </p:cNvPr>
          <p:cNvSpPr/>
          <p:nvPr/>
        </p:nvSpPr>
        <p:spPr>
          <a:xfrm>
            <a:off x="0" y="2618232"/>
            <a:ext cx="9144000" cy="1621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E10C-3BCD-FA4E-A447-72476ACE835D}"/>
              </a:ext>
            </a:extLst>
          </p:cNvPr>
          <p:cNvSpPr txBox="1"/>
          <p:nvPr/>
        </p:nvSpPr>
        <p:spPr>
          <a:xfrm>
            <a:off x="531159" y="2828835"/>
            <a:ext cx="808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 sample applications of statistical inference in IoT</a:t>
            </a:r>
          </a:p>
        </p:txBody>
      </p:sp>
    </p:spTree>
    <p:extLst>
      <p:ext uri="{BB962C8B-B14F-4D97-AF65-F5344CB8AC3E}">
        <p14:creationId xmlns:p14="http://schemas.microsoft.com/office/powerpoint/2010/main" val="42944100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MoLe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Mo</a:t>
            </a:r>
            <a:r>
              <a:rPr lang="en-US" sz="3600" b="1" dirty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Wang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C7B0D-E10A-B84C-BF3A-763036C1C9CB}"/>
              </a:ext>
            </a:extLst>
          </p:cNvPr>
          <p:cNvSpPr txBox="1"/>
          <p:nvPr/>
        </p:nvSpPr>
        <p:spPr>
          <a:xfrm>
            <a:off x="0" y="5914146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Continued from the last lecture</a:t>
            </a:r>
          </a:p>
        </p:txBody>
      </p:sp>
    </p:spTree>
    <p:extLst>
      <p:ext uri="{BB962C8B-B14F-4D97-AF65-F5344CB8AC3E}">
        <p14:creationId xmlns:p14="http://schemas.microsoft.com/office/powerpoint/2010/main" val="32501464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Rank of </a:t>
            </a:r>
            <a:r>
              <a:rPr lang="en-US" sz="1600" dirty="0" err="1"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878981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3707904" y="1791491"/>
            <a:ext cx="352839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Likelihood function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5896" y="2444697"/>
            <a:ext cx="2448272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889248" y="4869160"/>
            <a:ext cx="677909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97100" imgH="215900" progId="Equation.3">
                  <p:embed/>
                </p:oleObj>
              </mc:Choice>
              <mc:Fallback>
                <p:oleObj name="方程式" r:id="rId3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8001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detection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158752" y="2481263"/>
          <a:ext cx="8683625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156200" imgH="876300" progId="Equation.3">
                  <p:embed/>
                </p:oleObj>
              </mc:Choice>
              <mc:Fallback>
                <p:oleObj name="方程式" r:id="rId4" imgW="5156200" imgH="876300" progId="Equation.3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2" y="2481263"/>
                        <a:ext cx="8683625" cy="147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7" name="左大括弧 6"/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34" name="圖片 33" descr="Screen Shot 2015-08-30 at 11.16.38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13" name="左大括弧 12"/>
          <p:cNvSpPr/>
          <p:nvPr/>
        </p:nvSpPr>
        <p:spPr>
          <a:xfrm rot="5400000">
            <a:off x="395536" y="1772818"/>
            <a:ext cx="504056" cy="936103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TextBox 3"/>
          <p:cNvSpPr txBox="1"/>
          <p:nvPr/>
        </p:nvSpPr>
        <p:spPr>
          <a:xfrm>
            <a:off x="179512" y="155679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probability of the observed motion given </a:t>
            </a:r>
            <a:r>
              <a:rPr lang="en-US" sz="2200" dirty="0" err="1">
                <a:solidFill>
                  <a:srgbClr val="FF0000"/>
                </a:solidFill>
              </a:rPr>
              <a:t>word</a:t>
            </a:r>
            <a:r>
              <a:rPr lang="en-US" sz="2200" baseline="-25000" dirty="0" err="1">
                <a:solidFill>
                  <a:srgbClr val="FF0000"/>
                </a:solidFill>
              </a:rPr>
              <a:t>i</a:t>
            </a:r>
            <a:endParaRPr lang="en-US" sz="2200" baseline="-25000" dirty="0">
              <a:solidFill>
                <a:srgbClr val="FF0000"/>
              </a:solidFill>
            </a:endParaRPr>
          </a:p>
        </p:txBody>
      </p:sp>
      <p:sp>
        <p:nvSpPr>
          <p:cNvPr id="18" name="左大括弧 17"/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圖片 14" descr="Screen Shot 2015-09-06 at 5.54.2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BF22F8-220C-2579-4E12-1F054CB879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04" t="23358" r="28201" b="29142"/>
          <a:stretch/>
        </p:blipFill>
        <p:spPr>
          <a:xfrm>
            <a:off x="4105274" y="3322784"/>
            <a:ext cx="76201" cy="120650"/>
          </a:xfrm>
          <a:prstGeom prst="rect">
            <a:avLst/>
          </a:prstGeom>
        </p:spPr>
      </p:pic>
      <p:pic>
        <p:nvPicPr>
          <p:cNvPr id="41" name="圖片 11" descr="detection1.pdf">
            <a:extLst>
              <a:ext uri="{FF2B5EF4-FFF2-40B4-BE49-F238E27FC236}">
                <a16:creationId xmlns:a16="http://schemas.microsoft.com/office/drawing/2014/main" id="{58924DE4-657A-6F1B-88F6-1653A320D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sp>
        <p:nvSpPr>
          <p:cNvPr id="42" name="左大括弧 6">
            <a:extLst>
              <a:ext uri="{FF2B5EF4-FFF2-40B4-BE49-F238E27FC236}">
                <a16:creationId xmlns:a16="http://schemas.microsoft.com/office/drawing/2014/main" id="{BE391D39-FF42-4721-251C-1260C45AE6AD}"/>
              </a:ext>
            </a:extLst>
          </p:cNvPr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左大括弧 7">
            <a:extLst>
              <a:ext uri="{FF2B5EF4-FFF2-40B4-BE49-F238E27FC236}">
                <a16:creationId xmlns:a16="http://schemas.microsoft.com/office/drawing/2014/main" id="{B0EF3AC3-BA1D-F25E-3AF5-1B44BFD71276}"/>
              </a:ext>
            </a:extLst>
          </p:cNvPr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9C82BD38-05C8-9623-A891-787461555B63}"/>
              </a:ext>
            </a:extLst>
          </p:cNvPr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D83401CC-D8E6-78E1-3325-E26E8058979D}"/>
              </a:ext>
            </a:extLst>
          </p:cNvPr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6BA6F339-4DE9-6C4A-6A34-9C67E30981D7}"/>
              </a:ext>
            </a:extLst>
          </p:cNvPr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47" name="圖片 33" descr="Screen Shot 2015-08-30 at 11.16.38 PM.png">
            <a:extLst>
              <a:ext uri="{FF2B5EF4-FFF2-40B4-BE49-F238E27FC236}">
                <a16:creationId xmlns:a16="http://schemas.microsoft.com/office/drawing/2014/main" id="{A951E017-E7CE-C01B-7BAA-576BF6906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48" name="左大括弧 17">
            <a:extLst>
              <a:ext uri="{FF2B5EF4-FFF2-40B4-BE49-F238E27FC236}">
                <a16:creationId xmlns:a16="http://schemas.microsoft.com/office/drawing/2014/main" id="{E5628B40-A0A8-113F-4788-86A0909E12D2}"/>
              </a:ext>
            </a:extLst>
          </p:cNvPr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3" name="圖片 14" descr="Screen Shot 2015-09-06 at 5.54.25 PM.png">
            <a:extLst>
              <a:ext uri="{FF2B5EF4-FFF2-40B4-BE49-F238E27FC236}">
                <a16:creationId xmlns:a16="http://schemas.microsoft.com/office/drawing/2014/main" id="{AF297366-BC8B-E3D9-DD92-D81E42B6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8201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a Smartwatch and I can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 my User’s Arm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878" y="4227592"/>
            <a:ext cx="680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Sheng Shen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He Wang, Romit Roy Choudhury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 descr="http://icorlab.ece.illinois.edu/UIUC_Logo_Bo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72" y="5122840"/>
            <a:ext cx="3811656" cy="6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human arm motion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arm moving?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meaning of this motion?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694302-A83C-9D43-A098-4AA23A927A8D}"/>
              </a:ext>
            </a:extLst>
          </p:cNvPr>
          <p:cNvGrpSpPr/>
          <p:nvPr/>
        </p:nvGrpSpPr>
        <p:grpSpPr>
          <a:xfrm>
            <a:off x="836189" y="769734"/>
            <a:ext cx="7863298" cy="4694751"/>
            <a:chOff x="836189" y="769734"/>
            <a:chExt cx="7863298" cy="469475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1EC7D9-F87D-B446-BDA7-0AF33338D020}"/>
                </a:ext>
              </a:extLst>
            </p:cNvPr>
            <p:cNvCxnSpPr>
              <a:cxnSpLocks/>
            </p:cNvCxnSpPr>
            <p:nvPr/>
          </p:nvCxnSpPr>
          <p:spPr>
            <a:xfrm>
              <a:off x="836189" y="546448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86406C-12E9-A241-A694-61B814B74C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122" y="769734"/>
              <a:ext cx="0" cy="4257185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39685A-77EF-374E-BA47-EB7E81442C0A}"/>
              </a:ext>
            </a:extLst>
          </p:cNvPr>
          <p:cNvSpPr txBox="1"/>
          <p:nvPr/>
        </p:nvSpPr>
        <p:spPr>
          <a:xfrm>
            <a:off x="908759" y="60421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8634-9EE1-104D-BA5A-E9778165F508}"/>
              </a:ext>
            </a:extLst>
          </p:cNvPr>
          <p:cNvSpPr txBox="1"/>
          <p:nvPr/>
        </p:nvSpPr>
        <p:spPr>
          <a:xfrm>
            <a:off x="7254919" y="5506192"/>
            <a:ext cx="6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0EBE3-2093-6C40-8D07-B56F8FAC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71" y="3995373"/>
            <a:ext cx="1990001" cy="109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1CD95-9AB2-D340-BD8E-5A98558F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81" y="4558904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E6D4B8-F35F-F246-B430-01392C45FF5D}"/>
              </a:ext>
            </a:extLst>
          </p:cNvPr>
          <p:cNvSpPr txBox="1"/>
          <p:nvPr/>
        </p:nvSpPr>
        <p:spPr>
          <a:xfrm>
            <a:off x="2295886" y="5552481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C7EA-DE99-DE4F-B53B-3FB23062E76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DC2EEA-6F0A-AC45-A140-2004A33A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07" y="1327917"/>
            <a:ext cx="453219" cy="453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C369D3-DBD0-FE4E-ADC6-E8C1CC5604AE}"/>
              </a:ext>
            </a:extLst>
          </p:cNvPr>
          <p:cNvSpPr txBox="1"/>
          <p:nvPr/>
        </p:nvSpPr>
        <p:spPr>
          <a:xfrm>
            <a:off x="6383092" y="878177"/>
            <a:ext cx="2675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Local coordinate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AA4297-2A68-924A-96F4-1F4C8AA1095F}"/>
              </a:ext>
            </a:extLst>
          </p:cNvPr>
          <p:cNvGrpSpPr/>
          <p:nvPr/>
        </p:nvGrpSpPr>
        <p:grpSpPr>
          <a:xfrm>
            <a:off x="4954923" y="782443"/>
            <a:ext cx="2262023" cy="2329847"/>
            <a:chOff x="4034851" y="2378184"/>
            <a:chExt cx="2262023" cy="23298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98474F-B8B6-7948-86DA-5A5E5A5A20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3719" y="3674249"/>
              <a:ext cx="188241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BBA3AC-65EB-7D48-88F9-4D90D3E9FC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66" y="2430376"/>
              <a:ext cx="0" cy="124387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1173C1-CB5B-1641-961D-BFC14364A546}"/>
                </a:ext>
              </a:extLst>
            </p:cNvPr>
            <p:cNvSpPr txBox="1"/>
            <p:nvPr/>
          </p:nvSpPr>
          <p:spPr>
            <a:xfrm>
              <a:off x="5951908" y="367424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06DFEB-0883-D54A-B3C9-C8A653FD2A9E}"/>
                </a:ext>
              </a:extLst>
            </p:cNvPr>
            <p:cNvSpPr txBox="1"/>
            <p:nvPr/>
          </p:nvSpPr>
          <p:spPr>
            <a:xfrm>
              <a:off x="4034851" y="2378184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31005-C3E6-5B4E-9581-733953565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9551" y="3687921"/>
              <a:ext cx="347615" cy="63733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B563D6-04DB-0F42-B396-ED8238AC8644}"/>
                </a:ext>
              </a:extLst>
            </p:cNvPr>
            <p:cNvSpPr txBox="1"/>
            <p:nvPr/>
          </p:nvSpPr>
          <p:spPr>
            <a:xfrm>
              <a:off x="4041263" y="4246366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24639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arm moving?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meaning of this motion?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Elbow Acceleration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0292"/>
            <a:ext cx="7772400" cy="1470025"/>
          </a:xfrm>
        </p:spPr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528" y="3956957"/>
            <a:ext cx="6993027" cy="1752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Deepak Vasisht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Jue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Wang, Dina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Katabi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wirelesslogo.pn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5491244"/>
            <a:ext cx="2616200" cy="119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11" y="5491497"/>
            <a:ext cx="2006075" cy="11420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3551" y="6464300"/>
            <a:ext cx="8890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070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1305306"/>
            <a:ext cx="4542214" cy="45259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1312793"/>
            <a:ext cx="4525963" cy="45259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79038" y="5937299"/>
            <a:ext cx="2567211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31191" y="5583240"/>
            <a:ext cx="216186" cy="393937"/>
            <a:chOff x="4364259" y="5945314"/>
            <a:chExt cx="216186" cy="393937"/>
          </a:xfrm>
        </p:grpSpPr>
        <p:cxnSp>
          <p:nvCxnSpPr>
            <p:cNvPr id="13" name="Straight Connector 12"/>
            <p:cNvCxnSpPr>
              <a:endCxn id="1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37373" y="5587742"/>
            <a:ext cx="216186" cy="393937"/>
            <a:chOff x="4364259" y="5945314"/>
            <a:chExt cx="216186" cy="393937"/>
          </a:xfrm>
        </p:grpSpPr>
        <p:cxnSp>
          <p:nvCxnSpPr>
            <p:cNvPr id="16" name="Straight Connector 15"/>
            <p:cNvCxnSpPr>
              <a:endCxn id="17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1" y="905361"/>
            <a:ext cx="4568370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Ambiguity in position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05303" y="5992115"/>
            <a:ext cx="490194" cy="3180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59351" y="5587742"/>
            <a:ext cx="216186" cy="393937"/>
            <a:chOff x="4364259" y="5945314"/>
            <a:chExt cx="216186" cy="393937"/>
          </a:xfrm>
        </p:grpSpPr>
        <p:cxnSp>
          <p:nvCxnSpPr>
            <p:cNvPr id="20" name="Straight Connector 19"/>
            <p:cNvCxnSpPr>
              <a:endCxn id="2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1751" y="5591532"/>
            <a:ext cx="216186" cy="393937"/>
            <a:chOff x="4364259" y="5945314"/>
            <a:chExt cx="216186" cy="393937"/>
          </a:xfrm>
        </p:grpSpPr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95820" y="184664"/>
            <a:ext cx="4514764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" y="184664"/>
            <a:ext cx="4568370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820" y="894724"/>
            <a:ext cx="4514764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ambiguity</a:t>
            </a:r>
          </a:p>
        </p:txBody>
      </p:sp>
      <p:sp>
        <p:nvSpPr>
          <p:cNvPr id="25" name="Oval 24"/>
          <p:cNvSpPr/>
          <p:nvPr/>
        </p:nvSpPr>
        <p:spPr>
          <a:xfrm>
            <a:off x="2923529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05054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8" y="1672286"/>
            <a:ext cx="4525963" cy="452596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01" y="1567322"/>
            <a:ext cx="4525963" cy="45259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15323" y="3053254"/>
            <a:ext cx="283745" cy="270199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77326" y="5656335"/>
            <a:ext cx="2648280" cy="722467"/>
            <a:chOff x="3418445" y="6012864"/>
            <a:chExt cx="2648280" cy="722467"/>
          </a:xfrm>
        </p:grpSpPr>
        <p:sp>
          <p:nvSpPr>
            <p:cNvPr id="11" name="Rounded Rectangle 10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22" name="Straight Connector 21"/>
              <p:cNvCxnSpPr>
                <a:endCxn id="2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8" name="Straight Connector 17"/>
              <p:cNvCxnSpPr>
                <a:endCxn id="1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 rot="5400000">
            <a:off x="748427" y="3470953"/>
            <a:ext cx="2648280" cy="722467"/>
            <a:chOff x="3418445" y="6012864"/>
            <a:chExt cx="2648280" cy="722467"/>
          </a:xfrm>
        </p:grpSpPr>
        <p:sp>
          <p:nvSpPr>
            <p:cNvPr id="25" name="Rounded Rectangle 24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443546" y="5209959"/>
            <a:ext cx="844114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we done?</a:t>
            </a:r>
          </a:p>
        </p:txBody>
      </p:sp>
      <p:sp>
        <p:nvSpPr>
          <p:cNvPr id="39" name="Oval 38"/>
          <p:cNvSpPr/>
          <p:nvPr/>
        </p:nvSpPr>
        <p:spPr>
          <a:xfrm>
            <a:off x="5098404" y="31572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3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A4D2955-C235-3D4C-82EE-02F951B31843}"/>
              </a:ext>
            </a:extLst>
          </p:cNvPr>
          <p:cNvSpPr txBox="1"/>
          <p:nvPr/>
        </p:nvSpPr>
        <p:spPr>
          <a:xfrm>
            <a:off x="419583" y="2817295"/>
            <a:ext cx="83048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Futura Medium" panose="020B0602020204020303" pitchFamily="34" charset="-79"/>
              </a:rPr>
              <a:t>Owlet: Enabling Spatial Information in Ubiquitous Acoustic 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54AD6-E8DF-FD4A-822A-2865B7A549EA}"/>
              </a:ext>
            </a:extLst>
          </p:cNvPr>
          <p:cNvSpPr txBox="1"/>
          <p:nvPr/>
        </p:nvSpPr>
        <p:spPr>
          <a:xfrm>
            <a:off x="2286000" y="46689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icosmos.cs.umd.edu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/project-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owlet.html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9823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wlet vision">
            <a:extLst>
              <a:ext uri="{FF2B5EF4-FFF2-40B4-BE49-F238E27FC236}">
                <a16:creationId xmlns:a16="http://schemas.microsoft.com/office/drawing/2014/main" id="{88D73735-DAB4-C044-ACD7-36BB3D18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8"/>
            <a:ext cx="9144000" cy="3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39604-36BA-414E-8939-047FE27A260F}"/>
              </a:ext>
            </a:extLst>
          </p:cNvPr>
          <p:cNvSpPr txBox="1"/>
          <p:nvPr/>
        </p:nvSpPr>
        <p:spPr>
          <a:xfrm>
            <a:off x="119005" y="460134"/>
            <a:ext cx="8675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Owlet: Sound localization with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143524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e 12">
            <a:extLst>
              <a:ext uri="{FF2B5EF4-FFF2-40B4-BE49-F238E27FC236}">
                <a16:creationId xmlns:a16="http://schemas.microsoft.com/office/drawing/2014/main" id="{49A8AD72-1A96-B84F-B2D6-D9FD4BB8151E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7914256"/>
              <a:gd name="adj2" fmla="val 10732196"/>
            </a:avLst>
          </a:prstGeom>
          <a:pattFill prst="smConfetti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52160100-B966-E141-8171-4E8784F9AE8B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2721898"/>
              <a:gd name="adj2" fmla="val 5400686"/>
            </a:avLst>
          </a:prstGeom>
          <a:pattFill prst="zigZ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97493E46-A9F1-CE40-80E5-353F77BF4F7C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5383863"/>
              <a:gd name="adj2" fmla="val 7925240"/>
            </a:avLst>
          </a:prstGeom>
          <a:pattFill prst="ltHorz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8C38EE18-A577-8F48-8958-BDBC928E9221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16233055"/>
              <a:gd name="adj2" fmla="val 18900003"/>
            </a:avLst>
          </a:prstGeom>
          <a:pattFill prst="pct6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E099165A-3412-5A43-A8DF-351D272C83F1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18902498"/>
              <a:gd name="adj2" fmla="val 32558"/>
            </a:avLst>
          </a:prstGeom>
          <a:pattFill prst="diagBrick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7EAAF59D-5B60-0C45-B8FA-D9E2E07BBD11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1142"/>
              <a:gd name="adj2" fmla="val 2743544"/>
            </a:avLst>
          </a:prstGeom>
          <a:pattFill prst="dotGrid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ie 13">
            <a:extLst>
              <a:ext uri="{FF2B5EF4-FFF2-40B4-BE49-F238E27FC236}">
                <a16:creationId xmlns:a16="http://schemas.microsoft.com/office/drawing/2014/main" id="{F7682B21-89FD-C041-A783-61BD83AFFB5E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10722457"/>
              <a:gd name="adj2" fmla="val 13494499"/>
            </a:avLst>
          </a:prstGeom>
          <a:pattFill prst="lgConfetti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e 14">
            <a:extLst>
              <a:ext uri="{FF2B5EF4-FFF2-40B4-BE49-F238E27FC236}">
                <a16:creationId xmlns:a16="http://schemas.microsoft.com/office/drawing/2014/main" id="{450C4F1A-4A08-A349-A7A3-82F907000BA4}"/>
              </a:ext>
            </a:extLst>
          </p:cNvPr>
          <p:cNvSpPr/>
          <p:nvPr/>
        </p:nvSpPr>
        <p:spPr>
          <a:xfrm>
            <a:off x="3427058" y="2453164"/>
            <a:ext cx="2013995" cy="2013995"/>
          </a:xfrm>
          <a:prstGeom prst="pie">
            <a:avLst>
              <a:gd name="adj1" fmla="val 13488629"/>
              <a:gd name="adj2" fmla="val 16229963"/>
            </a:avLst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BD6AD35-7797-724A-9702-102A0F93A901}"/>
              </a:ext>
            </a:extLst>
          </p:cNvPr>
          <p:cNvSpPr txBox="1"/>
          <p:nvPr/>
        </p:nvSpPr>
        <p:spPr>
          <a:xfrm>
            <a:off x="2363469" y="4896433"/>
            <a:ext cx="24466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Acoustic micro-structures</a:t>
            </a: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73C310CB-E685-514D-B034-B654FD29C00F}"/>
              </a:ext>
            </a:extLst>
          </p:cNvPr>
          <p:cNvSpPr/>
          <p:nvPr/>
        </p:nvSpPr>
        <p:spPr>
          <a:xfrm rot="17395334" flipV="1">
            <a:off x="3434550" y="4573016"/>
            <a:ext cx="684977" cy="156448"/>
          </a:xfrm>
          <a:custGeom>
            <a:avLst/>
            <a:gdLst>
              <a:gd name="connsiteX0" fmla="*/ 0 w 1088021"/>
              <a:gd name="connsiteY0" fmla="*/ 301013 h 324326"/>
              <a:gd name="connsiteX1" fmla="*/ 462988 w 1088021"/>
              <a:gd name="connsiteY1" fmla="*/ 71 h 324326"/>
              <a:gd name="connsiteX2" fmla="*/ 520861 w 1088021"/>
              <a:gd name="connsiteY2" fmla="*/ 324162 h 324326"/>
              <a:gd name="connsiteX3" fmla="*/ 1088021 w 1088021"/>
              <a:gd name="connsiteY3" fmla="*/ 34795 h 32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021" h="324326">
                <a:moveTo>
                  <a:pt x="0" y="301013"/>
                </a:moveTo>
                <a:cubicBezTo>
                  <a:pt x="188089" y="148613"/>
                  <a:pt x="376178" y="-3787"/>
                  <a:pt x="462988" y="71"/>
                </a:cubicBezTo>
                <a:cubicBezTo>
                  <a:pt x="549798" y="3929"/>
                  <a:pt x="416689" y="318375"/>
                  <a:pt x="520861" y="324162"/>
                </a:cubicBezTo>
                <a:cubicBezTo>
                  <a:pt x="625033" y="329949"/>
                  <a:pt x="856527" y="182372"/>
                  <a:pt x="1088021" y="3479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E0A9A8C-4961-F547-9019-BAEEEF553F55}"/>
              </a:ext>
            </a:extLst>
          </p:cNvPr>
          <p:cNvSpPr txBox="1"/>
          <p:nvPr/>
        </p:nvSpPr>
        <p:spPr>
          <a:xfrm>
            <a:off x="4572000" y="2252303"/>
            <a:ext cx="8232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Stencil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C6F044-ABE1-044D-AD16-BBB4ACC0BBF8}"/>
              </a:ext>
            </a:extLst>
          </p:cNvPr>
          <p:cNvSpPr/>
          <p:nvPr/>
        </p:nvSpPr>
        <p:spPr>
          <a:xfrm>
            <a:off x="3856334" y="2882440"/>
            <a:ext cx="1155443" cy="115544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7BD594-3EA2-B840-801B-FCF6550B2284}"/>
              </a:ext>
            </a:extLst>
          </p:cNvPr>
          <p:cNvSpPr txBox="1"/>
          <p:nvPr/>
        </p:nvSpPr>
        <p:spPr>
          <a:xfrm>
            <a:off x="4433534" y="3065525"/>
            <a:ext cx="47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</a:t>
            </a:r>
          </a:p>
        </p:txBody>
      </p:sp>
      <p:pic>
        <p:nvPicPr>
          <p:cNvPr id="97" name="Picture 96" descr="Microphone icon - Free download on Iconfinder">
            <a:extLst>
              <a:ext uri="{FF2B5EF4-FFF2-40B4-BE49-F238E27FC236}">
                <a16:creationId xmlns:a16="http://schemas.microsoft.com/office/drawing/2014/main" id="{0F6B80DE-D3C3-0149-ACB3-BD8662AC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15" y="3220745"/>
            <a:ext cx="524637" cy="524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729168-9FDC-9D41-A3F7-3DD7365FE6D4}"/>
              </a:ext>
            </a:extLst>
          </p:cNvPr>
          <p:cNvGrpSpPr/>
          <p:nvPr/>
        </p:nvGrpSpPr>
        <p:grpSpPr>
          <a:xfrm rot="1583545">
            <a:off x="2815211" y="2994569"/>
            <a:ext cx="1463211" cy="344558"/>
            <a:chOff x="1998450" y="2580104"/>
            <a:chExt cx="1950948" cy="4594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5706981-8709-5747-8809-A5B6E600D604}"/>
                </a:ext>
              </a:extLst>
            </p:cNvPr>
            <p:cNvGrpSpPr/>
            <p:nvPr/>
          </p:nvGrpSpPr>
          <p:grpSpPr>
            <a:xfrm rot="20792446">
              <a:off x="1998450" y="2774389"/>
              <a:ext cx="1676784" cy="265125"/>
              <a:chOff x="1925137" y="3350499"/>
              <a:chExt cx="3149600" cy="54231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199C429-61E0-604E-B704-90C974087FD9}"/>
                  </a:ext>
                </a:extLst>
              </p:cNvPr>
              <p:cNvGrpSpPr/>
              <p:nvPr/>
            </p:nvGrpSpPr>
            <p:grpSpPr>
              <a:xfrm>
                <a:off x="1925137" y="3350499"/>
                <a:ext cx="790295" cy="528951"/>
                <a:chOff x="1377387" y="2075334"/>
                <a:chExt cx="4467828" cy="3363620"/>
              </a:xfrm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E73EDC0-8E43-5548-95C3-19CEA02BF18E}"/>
                    </a:ext>
                  </a:extLst>
                </p:cNvPr>
                <p:cNvSpPr/>
                <p:nvPr/>
              </p:nvSpPr>
              <p:spPr>
                <a:xfrm>
                  <a:off x="1377387" y="2075334"/>
                  <a:ext cx="2233915" cy="1689907"/>
                </a:xfrm>
                <a:custGeom>
                  <a:avLst/>
                  <a:gdLst>
                    <a:gd name="connsiteX0" fmla="*/ 0 w 4479403"/>
                    <a:gd name="connsiteY0" fmla="*/ 1678332 h 1689907"/>
                    <a:gd name="connsiteX1" fmla="*/ 2245489 w 4479403"/>
                    <a:gd name="connsiteY1" fmla="*/ 3 h 1689907"/>
                    <a:gd name="connsiteX2" fmla="*/ 4479403 w 4479403"/>
                    <a:gd name="connsiteY2" fmla="*/ 1689907 h 168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9403" h="1689907">
                      <a:moveTo>
                        <a:pt x="0" y="1678332"/>
                      </a:moveTo>
                      <a:cubicBezTo>
                        <a:pt x="749461" y="838203"/>
                        <a:pt x="1498922" y="-1926"/>
                        <a:pt x="2245489" y="3"/>
                      </a:cubicBezTo>
                      <a:cubicBezTo>
                        <a:pt x="2992056" y="1932"/>
                        <a:pt x="3735729" y="845919"/>
                        <a:pt x="4479403" y="1689907"/>
                      </a:cubicBezTo>
                    </a:path>
                  </a:pathLst>
                </a:custGeom>
                <a:noFill/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BD062B02-EB8F-1D47-9F53-4FAF2198F7FE}"/>
                    </a:ext>
                  </a:extLst>
                </p:cNvPr>
                <p:cNvSpPr/>
                <p:nvPr/>
              </p:nvSpPr>
              <p:spPr>
                <a:xfrm flipV="1">
                  <a:off x="3611300" y="3749047"/>
                  <a:ext cx="2233915" cy="1689907"/>
                </a:xfrm>
                <a:custGeom>
                  <a:avLst/>
                  <a:gdLst>
                    <a:gd name="connsiteX0" fmla="*/ 0 w 4479403"/>
                    <a:gd name="connsiteY0" fmla="*/ 1678332 h 1689907"/>
                    <a:gd name="connsiteX1" fmla="*/ 2245489 w 4479403"/>
                    <a:gd name="connsiteY1" fmla="*/ 3 h 1689907"/>
                    <a:gd name="connsiteX2" fmla="*/ 4479403 w 4479403"/>
                    <a:gd name="connsiteY2" fmla="*/ 1689907 h 168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9403" h="1689907">
                      <a:moveTo>
                        <a:pt x="0" y="1678332"/>
                      </a:moveTo>
                      <a:cubicBezTo>
                        <a:pt x="749461" y="838203"/>
                        <a:pt x="1498922" y="-1926"/>
                        <a:pt x="2245489" y="3"/>
                      </a:cubicBezTo>
                      <a:cubicBezTo>
                        <a:pt x="2992056" y="1932"/>
                        <a:pt x="3735729" y="845919"/>
                        <a:pt x="4479403" y="1689907"/>
                      </a:cubicBezTo>
                    </a:path>
                  </a:pathLst>
                </a:custGeom>
                <a:noFill/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FBDC059-8B5A-0642-B50B-D9CCA3D81A10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D6084A7-B845-D94C-A9CA-23DCC6C31527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29D55B43-09BF-6B4D-9560-01D3F06515D1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BAFD5387-0BED-B043-8E6A-4637A544F9B7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551054D-0A97-C842-AE0A-1D686E387595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437242B8-6534-1542-BD58-7E8BAD77F7CE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0C052A49-ED92-1241-A904-A5F4631E2771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2D418CE7-A5B3-A242-80E6-C222F7E792D2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F9083610-A0E6-6C49-9C6B-84BED7E1C71B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71391342-80BB-0B46-BD42-221C33DFAD96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4456038-8381-0B44-91C1-70AE90E9B6C1}"/>
                </a:ext>
              </a:extLst>
            </p:cNvPr>
            <p:cNvSpPr/>
            <p:nvPr/>
          </p:nvSpPr>
          <p:spPr>
            <a:xfrm rot="184118">
              <a:off x="3643437" y="2580104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EE6CCC-D67C-4F49-9232-84D6C722942E}"/>
              </a:ext>
            </a:extLst>
          </p:cNvPr>
          <p:cNvGrpSpPr/>
          <p:nvPr/>
        </p:nvGrpSpPr>
        <p:grpSpPr>
          <a:xfrm>
            <a:off x="2007721" y="2817445"/>
            <a:ext cx="1174813" cy="544476"/>
            <a:chOff x="416688" y="775504"/>
            <a:chExt cx="1566417" cy="72596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8EAF4F0-84CF-6242-8C75-71A7D1C05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264" y="775504"/>
              <a:ext cx="0" cy="65699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0E1659F-AA96-6447-9B89-6739EF94CA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55" y="1421046"/>
              <a:ext cx="1092815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0667892-16C5-0445-AA4E-C626A226BE0D}"/>
                </a:ext>
              </a:extLst>
            </p:cNvPr>
            <p:cNvSpPr txBox="1"/>
            <p:nvPr/>
          </p:nvSpPr>
          <p:spPr>
            <a:xfrm>
              <a:off x="1337448" y="1101363"/>
              <a:ext cx="6456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5CDB17C-FA43-8D43-89E9-C7BBA27DEBEC}"/>
                </a:ext>
              </a:extLst>
            </p:cNvPr>
            <p:cNvSpPr/>
            <p:nvPr/>
          </p:nvSpPr>
          <p:spPr>
            <a:xfrm rot="357635">
              <a:off x="416688" y="1056111"/>
              <a:ext cx="937549" cy="321276"/>
            </a:xfrm>
            <a:custGeom>
              <a:avLst/>
              <a:gdLst>
                <a:gd name="connsiteX0" fmla="*/ 0 w 937549"/>
                <a:gd name="connsiteY0" fmla="*/ 20335 h 321276"/>
                <a:gd name="connsiteX1" fmla="*/ 659757 w 937549"/>
                <a:gd name="connsiteY1" fmla="*/ 31909 h 321276"/>
                <a:gd name="connsiteX2" fmla="*/ 937549 w 937549"/>
                <a:gd name="connsiteY2" fmla="*/ 321276 h 32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321276">
                  <a:moveTo>
                    <a:pt x="0" y="20335"/>
                  </a:moveTo>
                  <a:cubicBezTo>
                    <a:pt x="251749" y="1043"/>
                    <a:pt x="503499" y="-18248"/>
                    <a:pt x="659757" y="31909"/>
                  </a:cubicBezTo>
                  <a:cubicBezTo>
                    <a:pt x="816015" y="82066"/>
                    <a:pt x="876782" y="201671"/>
                    <a:pt x="937549" y="321276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0E571CB-32E3-CE49-8B7D-BCA168E6D4D9}"/>
              </a:ext>
            </a:extLst>
          </p:cNvPr>
          <p:cNvSpPr txBox="1"/>
          <p:nvPr/>
        </p:nvSpPr>
        <p:spPr>
          <a:xfrm>
            <a:off x="1368084" y="2489893"/>
            <a:ext cx="185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direction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F5DFEF9-58B6-DB48-8567-5A094DB1A371}"/>
              </a:ext>
            </a:extLst>
          </p:cNvPr>
          <p:cNvGrpSpPr/>
          <p:nvPr/>
        </p:nvGrpSpPr>
        <p:grpSpPr>
          <a:xfrm rot="20016455" flipH="1">
            <a:off x="4589688" y="2994569"/>
            <a:ext cx="1463212" cy="344553"/>
            <a:chOff x="1998449" y="2580104"/>
            <a:chExt cx="1950949" cy="45940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C816568-2D39-2D4E-89BB-A80E5C52C13D}"/>
                </a:ext>
              </a:extLst>
            </p:cNvPr>
            <p:cNvGrpSpPr/>
            <p:nvPr/>
          </p:nvGrpSpPr>
          <p:grpSpPr>
            <a:xfrm rot="20792446">
              <a:off x="1998449" y="2774383"/>
              <a:ext cx="1676784" cy="265125"/>
              <a:chOff x="1925137" y="3350497"/>
              <a:chExt cx="3149600" cy="54231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4BB5A24-009F-F240-B965-077FA6DE0EF8}"/>
                  </a:ext>
                </a:extLst>
              </p:cNvPr>
              <p:cNvGrpSpPr/>
              <p:nvPr/>
            </p:nvGrpSpPr>
            <p:grpSpPr>
              <a:xfrm>
                <a:off x="1925137" y="3350497"/>
                <a:ext cx="790295" cy="528950"/>
                <a:chOff x="1377387" y="2075334"/>
                <a:chExt cx="4467828" cy="3363620"/>
              </a:xfrm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7A03B605-E11A-0745-B6A1-E61DBA5BE03E}"/>
                    </a:ext>
                  </a:extLst>
                </p:cNvPr>
                <p:cNvSpPr/>
                <p:nvPr/>
              </p:nvSpPr>
              <p:spPr>
                <a:xfrm>
                  <a:off x="1377387" y="2075334"/>
                  <a:ext cx="2233915" cy="1689907"/>
                </a:xfrm>
                <a:custGeom>
                  <a:avLst/>
                  <a:gdLst>
                    <a:gd name="connsiteX0" fmla="*/ 0 w 4479403"/>
                    <a:gd name="connsiteY0" fmla="*/ 1678332 h 1689907"/>
                    <a:gd name="connsiteX1" fmla="*/ 2245489 w 4479403"/>
                    <a:gd name="connsiteY1" fmla="*/ 3 h 1689907"/>
                    <a:gd name="connsiteX2" fmla="*/ 4479403 w 4479403"/>
                    <a:gd name="connsiteY2" fmla="*/ 1689907 h 168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9403" h="1689907">
                      <a:moveTo>
                        <a:pt x="0" y="1678332"/>
                      </a:moveTo>
                      <a:cubicBezTo>
                        <a:pt x="749461" y="838203"/>
                        <a:pt x="1498922" y="-1926"/>
                        <a:pt x="2245489" y="3"/>
                      </a:cubicBezTo>
                      <a:cubicBezTo>
                        <a:pt x="2992056" y="1932"/>
                        <a:pt x="3735729" y="845919"/>
                        <a:pt x="4479403" y="1689907"/>
                      </a:cubicBezTo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D0E1A391-47A2-8944-AD3C-B63961DAC571}"/>
                    </a:ext>
                  </a:extLst>
                </p:cNvPr>
                <p:cNvSpPr/>
                <p:nvPr/>
              </p:nvSpPr>
              <p:spPr>
                <a:xfrm flipV="1">
                  <a:off x="3611300" y="3749047"/>
                  <a:ext cx="2233915" cy="1689907"/>
                </a:xfrm>
                <a:custGeom>
                  <a:avLst/>
                  <a:gdLst>
                    <a:gd name="connsiteX0" fmla="*/ 0 w 4479403"/>
                    <a:gd name="connsiteY0" fmla="*/ 1678332 h 1689907"/>
                    <a:gd name="connsiteX1" fmla="*/ 2245489 w 4479403"/>
                    <a:gd name="connsiteY1" fmla="*/ 3 h 1689907"/>
                    <a:gd name="connsiteX2" fmla="*/ 4479403 w 4479403"/>
                    <a:gd name="connsiteY2" fmla="*/ 1689907 h 1689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9403" h="1689907">
                      <a:moveTo>
                        <a:pt x="0" y="1678332"/>
                      </a:moveTo>
                      <a:cubicBezTo>
                        <a:pt x="749461" y="838203"/>
                        <a:pt x="1498922" y="-1926"/>
                        <a:pt x="2245489" y="3"/>
                      </a:cubicBezTo>
                      <a:cubicBezTo>
                        <a:pt x="2992056" y="1932"/>
                        <a:pt x="3735729" y="845919"/>
                        <a:pt x="4479403" y="1689907"/>
                      </a:cubicBezTo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6CDFB87-8A14-2A4F-8617-084A4C0E46A5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F52411E1-331A-2D4A-8F49-619314926327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70B8016C-BF04-EE4C-8457-5070119C2085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6DADE793-BC4F-DE47-8128-081860FDBF73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465659E-8346-6E48-BB6F-BEADA266AFB8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C3C2CBF7-6E1D-E247-B311-932BD8A7F8CA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2E29A2F6-33A6-F348-951C-9EBA732E54CE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98F613F-1CF6-F847-8FE8-A77A3D660922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81124C4-7043-8148-B7AE-56CA332F73A7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B7B96F3D-D76E-CF45-96BC-79E63CBE7F80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4970D3-457B-ED4C-BA67-CC9141DADE56}"/>
                </a:ext>
              </a:extLst>
            </p:cNvPr>
            <p:cNvSpPr/>
            <p:nvPr/>
          </p:nvSpPr>
          <p:spPr>
            <a:xfrm rot="184118">
              <a:off x="3643437" y="2580104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35772B-5A38-624D-BBE2-27551622D631}"/>
              </a:ext>
            </a:extLst>
          </p:cNvPr>
          <p:cNvGrpSpPr/>
          <p:nvPr/>
        </p:nvGrpSpPr>
        <p:grpSpPr>
          <a:xfrm>
            <a:off x="6118175" y="2817445"/>
            <a:ext cx="1174813" cy="544476"/>
            <a:chOff x="416688" y="775504"/>
            <a:chExt cx="1566417" cy="725968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A738F1A-EB5C-6C4B-8B77-2046BCEFA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264" y="775504"/>
              <a:ext cx="0" cy="65699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978A46B-1D90-FB48-876A-626F259DE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55" y="1421046"/>
              <a:ext cx="1092815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E4653DD-1F69-5E40-B376-BB588C2CCFF4}"/>
                </a:ext>
              </a:extLst>
            </p:cNvPr>
            <p:cNvSpPr txBox="1"/>
            <p:nvPr/>
          </p:nvSpPr>
          <p:spPr>
            <a:xfrm>
              <a:off x="1337448" y="1101363"/>
              <a:ext cx="6456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B07C6D-80C3-9147-A623-E3F76F7EBEB1}"/>
                </a:ext>
              </a:extLst>
            </p:cNvPr>
            <p:cNvSpPr/>
            <p:nvPr/>
          </p:nvSpPr>
          <p:spPr>
            <a:xfrm rot="357635">
              <a:off x="416688" y="1056111"/>
              <a:ext cx="937549" cy="321276"/>
            </a:xfrm>
            <a:custGeom>
              <a:avLst/>
              <a:gdLst>
                <a:gd name="connsiteX0" fmla="*/ 0 w 937549"/>
                <a:gd name="connsiteY0" fmla="*/ 20335 h 321276"/>
                <a:gd name="connsiteX1" fmla="*/ 659757 w 937549"/>
                <a:gd name="connsiteY1" fmla="*/ 31909 h 321276"/>
                <a:gd name="connsiteX2" fmla="*/ 937549 w 937549"/>
                <a:gd name="connsiteY2" fmla="*/ 321276 h 32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321276">
                  <a:moveTo>
                    <a:pt x="0" y="20335"/>
                  </a:moveTo>
                  <a:cubicBezTo>
                    <a:pt x="251749" y="1043"/>
                    <a:pt x="503499" y="-18248"/>
                    <a:pt x="659757" y="31909"/>
                  </a:cubicBezTo>
                  <a:cubicBezTo>
                    <a:pt x="816015" y="82066"/>
                    <a:pt x="876782" y="201671"/>
                    <a:pt x="937549" y="321276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960CB4C-49DD-7040-8FB1-8A50DD24ECFE}"/>
              </a:ext>
            </a:extLst>
          </p:cNvPr>
          <p:cNvSpPr txBox="1"/>
          <p:nvPr/>
        </p:nvSpPr>
        <p:spPr>
          <a:xfrm>
            <a:off x="5685578" y="2482641"/>
            <a:ext cx="143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DE4BFAF-008F-EF43-B736-74F194FFA983}"/>
              </a:ext>
            </a:extLst>
          </p:cNvPr>
          <p:cNvCxnSpPr/>
          <p:nvPr/>
        </p:nvCxnSpPr>
        <p:spPr>
          <a:xfrm flipH="1">
            <a:off x="3029902" y="3614973"/>
            <a:ext cx="1249382" cy="703162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prstDash val="sysDot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778231-9640-524F-9E03-C8B2864B5247}"/>
              </a:ext>
            </a:extLst>
          </p:cNvPr>
          <p:cNvGrpSpPr/>
          <p:nvPr/>
        </p:nvGrpSpPr>
        <p:grpSpPr>
          <a:xfrm>
            <a:off x="2068194" y="3966552"/>
            <a:ext cx="1166131" cy="544476"/>
            <a:chOff x="935901" y="3603157"/>
            <a:chExt cx="1554841" cy="725968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11E0511-CA63-E841-9EF1-C2D5A967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901" y="3603157"/>
              <a:ext cx="0" cy="65699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0139DBC-4254-9249-ACA2-64B244E319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392" y="4248699"/>
              <a:ext cx="1092815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48E4B31-AF45-EB4B-8FF6-4B440848D3BF}"/>
                </a:ext>
              </a:extLst>
            </p:cNvPr>
            <p:cNvSpPr txBox="1"/>
            <p:nvPr/>
          </p:nvSpPr>
          <p:spPr>
            <a:xfrm>
              <a:off x="1845085" y="3929016"/>
              <a:ext cx="6456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B6E79F9-028F-3448-967A-513576C95BAF}"/>
                </a:ext>
              </a:extLst>
            </p:cNvPr>
            <p:cNvSpPr/>
            <p:nvPr/>
          </p:nvSpPr>
          <p:spPr>
            <a:xfrm>
              <a:off x="958160" y="3814548"/>
              <a:ext cx="891251" cy="439879"/>
            </a:xfrm>
            <a:custGeom>
              <a:avLst/>
              <a:gdLst>
                <a:gd name="connsiteX0" fmla="*/ 0 w 891251"/>
                <a:gd name="connsiteY0" fmla="*/ 428304 h 439879"/>
                <a:gd name="connsiteX1" fmla="*/ 173621 w 891251"/>
                <a:gd name="connsiteY1" fmla="*/ 335707 h 439879"/>
                <a:gd name="connsiteX2" fmla="*/ 243069 w 891251"/>
                <a:gd name="connsiteY2" fmla="*/ 41 h 439879"/>
                <a:gd name="connsiteX3" fmla="*/ 312517 w 891251"/>
                <a:gd name="connsiteY3" fmla="*/ 358856 h 439879"/>
                <a:gd name="connsiteX4" fmla="*/ 497712 w 891251"/>
                <a:gd name="connsiteY4" fmla="*/ 382005 h 439879"/>
                <a:gd name="connsiteX5" fmla="*/ 613459 w 891251"/>
                <a:gd name="connsiteY5" fmla="*/ 266259 h 439879"/>
                <a:gd name="connsiteX6" fmla="*/ 740780 w 891251"/>
                <a:gd name="connsiteY6" fmla="*/ 393580 h 439879"/>
                <a:gd name="connsiteX7" fmla="*/ 891251 w 891251"/>
                <a:gd name="connsiteY7" fmla="*/ 439879 h 43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1251" h="439879">
                  <a:moveTo>
                    <a:pt x="0" y="428304"/>
                  </a:moveTo>
                  <a:cubicBezTo>
                    <a:pt x="66555" y="417694"/>
                    <a:pt x="133110" y="407084"/>
                    <a:pt x="173621" y="335707"/>
                  </a:cubicBezTo>
                  <a:cubicBezTo>
                    <a:pt x="214132" y="264330"/>
                    <a:pt x="219920" y="-3817"/>
                    <a:pt x="243069" y="41"/>
                  </a:cubicBezTo>
                  <a:cubicBezTo>
                    <a:pt x="266218" y="3899"/>
                    <a:pt x="270077" y="295195"/>
                    <a:pt x="312517" y="358856"/>
                  </a:cubicBezTo>
                  <a:cubicBezTo>
                    <a:pt x="354957" y="422517"/>
                    <a:pt x="447555" y="397438"/>
                    <a:pt x="497712" y="382005"/>
                  </a:cubicBezTo>
                  <a:cubicBezTo>
                    <a:pt x="547869" y="366572"/>
                    <a:pt x="572948" y="264330"/>
                    <a:pt x="613459" y="266259"/>
                  </a:cubicBezTo>
                  <a:cubicBezTo>
                    <a:pt x="653970" y="268188"/>
                    <a:pt x="694481" y="364643"/>
                    <a:pt x="740780" y="393580"/>
                  </a:cubicBezTo>
                  <a:cubicBezTo>
                    <a:pt x="787079" y="422517"/>
                    <a:pt x="839165" y="431198"/>
                    <a:pt x="891251" y="439879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00CEDB5-7199-F041-9B0E-13FE228BCA57}"/>
              </a:ext>
            </a:extLst>
          </p:cNvPr>
          <p:cNvSpPr txBox="1"/>
          <p:nvPr/>
        </p:nvSpPr>
        <p:spPr>
          <a:xfrm>
            <a:off x="1350863" y="3640961"/>
            <a:ext cx="143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Signature_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295536-9E00-3940-B075-91A12DE3CA26}"/>
              </a:ext>
            </a:extLst>
          </p:cNvPr>
          <p:cNvGrpSpPr/>
          <p:nvPr/>
        </p:nvGrpSpPr>
        <p:grpSpPr>
          <a:xfrm>
            <a:off x="4592501" y="3616466"/>
            <a:ext cx="2709169" cy="894562"/>
            <a:chOff x="6123334" y="3678956"/>
            <a:chExt cx="3612225" cy="119274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36E2D5A-F74C-FB45-B0AD-792300C5C5EB}"/>
                </a:ext>
              </a:extLst>
            </p:cNvPr>
            <p:cNvSpPr txBox="1"/>
            <p:nvPr/>
          </p:nvSpPr>
          <p:spPr>
            <a:xfrm>
              <a:off x="7511717" y="3711615"/>
              <a:ext cx="191288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Signature_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θ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2B85D3E-E331-2842-A996-0F5821F89941}"/>
                </a:ext>
              </a:extLst>
            </p:cNvPr>
            <p:cNvGrpSpPr/>
            <p:nvPr/>
          </p:nvGrpSpPr>
          <p:grpSpPr>
            <a:xfrm>
              <a:off x="8178228" y="4145737"/>
              <a:ext cx="1557331" cy="725968"/>
              <a:chOff x="8178228" y="4145737"/>
              <a:chExt cx="1557331" cy="725968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8F5CAAD-F159-D44A-BEB3-7F6EFFA38055}"/>
                  </a:ext>
                </a:extLst>
              </p:cNvPr>
              <p:cNvSpPr/>
              <p:nvPr/>
            </p:nvSpPr>
            <p:spPr>
              <a:xfrm>
                <a:off x="8178228" y="4308566"/>
                <a:ext cx="740779" cy="471259"/>
              </a:xfrm>
              <a:custGeom>
                <a:avLst/>
                <a:gdLst>
                  <a:gd name="connsiteX0" fmla="*/ 0 w 740779"/>
                  <a:gd name="connsiteY0" fmla="*/ 428299 h 471259"/>
                  <a:gd name="connsiteX1" fmla="*/ 219919 w 740779"/>
                  <a:gd name="connsiteY1" fmla="*/ 370426 h 471259"/>
                  <a:gd name="connsiteX2" fmla="*/ 277792 w 740779"/>
                  <a:gd name="connsiteY2" fmla="*/ 36 h 471259"/>
                  <a:gd name="connsiteX3" fmla="*/ 312516 w 740779"/>
                  <a:gd name="connsiteY3" fmla="*/ 393575 h 471259"/>
                  <a:gd name="connsiteX4" fmla="*/ 370390 w 740779"/>
                  <a:gd name="connsiteY4" fmla="*/ 173656 h 471259"/>
                  <a:gd name="connsiteX5" fmla="*/ 405114 w 740779"/>
                  <a:gd name="connsiteY5" fmla="*/ 428299 h 471259"/>
                  <a:gd name="connsiteX6" fmla="*/ 520860 w 740779"/>
                  <a:gd name="connsiteY6" fmla="*/ 416724 h 471259"/>
                  <a:gd name="connsiteX7" fmla="*/ 567159 w 740779"/>
                  <a:gd name="connsiteY7" fmla="*/ 23185 h 471259"/>
                  <a:gd name="connsiteX8" fmla="*/ 636607 w 740779"/>
                  <a:gd name="connsiteY8" fmla="*/ 428299 h 471259"/>
                  <a:gd name="connsiteX9" fmla="*/ 740779 w 740779"/>
                  <a:gd name="connsiteY9" fmla="*/ 439874 h 47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0779" h="471259">
                    <a:moveTo>
                      <a:pt x="0" y="428299"/>
                    </a:moveTo>
                    <a:cubicBezTo>
                      <a:pt x="86810" y="435051"/>
                      <a:pt x="173620" y="441803"/>
                      <a:pt x="219919" y="370426"/>
                    </a:cubicBezTo>
                    <a:cubicBezTo>
                      <a:pt x="266218" y="299049"/>
                      <a:pt x="262359" y="-3822"/>
                      <a:pt x="277792" y="36"/>
                    </a:cubicBezTo>
                    <a:cubicBezTo>
                      <a:pt x="293225" y="3894"/>
                      <a:pt x="297083" y="364638"/>
                      <a:pt x="312516" y="393575"/>
                    </a:cubicBezTo>
                    <a:cubicBezTo>
                      <a:pt x="327949" y="422512"/>
                      <a:pt x="354957" y="167869"/>
                      <a:pt x="370390" y="173656"/>
                    </a:cubicBezTo>
                    <a:cubicBezTo>
                      <a:pt x="385823" y="179443"/>
                      <a:pt x="380036" y="387788"/>
                      <a:pt x="405114" y="428299"/>
                    </a:cubicBezTo>
                    <a:cubicBezTo>
                      <a:pt x="430192" y="468810"/>
                      <a:pt x="493853" y="484243"/>
                      <a:pt x="520860" y="416724"/>
                    </a:cubicBezTo>
                    <a:cubicBezTo>
                      <a:pt x="547868" y="349205"/>
                      <a:pt x="547868" y="21256"/>
                      <a:pt x="567159" y="23185"/>
                    </a:cubicBezTo>
                    <a:cubicBezTo>
                      <a:pt x="586450" y="25114"/>
                      <a:pt x="607670" y="358851"/>
                      <a:pt x="636607" y="428299"/>
                    </a:cubicBezTo>
                    <a:cubicBezTo>
                      <a:pt x="665544" y="497747"/>
                      <a:pt x="703161" y="468810"/>
                      <a:pt x="740779" y="439874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3B5EED0F-3946-3842-806F-E1DB315333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80718" y="4145737"/>
                <a:ext cx="0" cy="65699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0D27E2FD-F398-164F-AF34-4D879E46D9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83209" y="4791279"/>
                <a:ext cx="1092815" cy="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BEA90BD-C35B-DA42-BD59-C0162A2D4E8A}"/>
                  </a:ext>
                </a:extLst>
              </p:cNvPr>
              <p:cNvSpPr txBox="1"/>
              <p:nvPr/>
            </p:nvSpPr>
            <p:spPr>
              <a:xfrm>
                <a:off x="9089902" y="4471596"/>
                <a:ext cx="6456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</a:p>
            </p:txBody>
          </p: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CCA6451-F4C1-4A42-93E4-6BA1A085BAE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334" y="3678956"/>
              <a:ext cx="1665843" cy="937549"/>
            </a:xfrm>
            <a:prstGeom prst="straightConnector1">
              <a:avLst/>
            </a:prstGeom>
            <a:ln w="41275">
              <a:solidFill>
                <a:schemeClr val="accent2">
                  <a:lumMod val="75000"/>
                </a:schemeClr>
              </a:solidFill>
              <a:prstDash val="sysDot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882242C2-D953-5340-9789-3FB05A61F869}"/>
              </a:ext>
            </a:extLst>
          </p:cNvPr>
          <p:cNvSpPr txBox="1"/>
          <p:nvPr/>
        </p:nvSpPr>
        <p:spPr>
          <a:xfrm>
            <a:off x="240030" y="1011462"/>
            <a:ext cx="671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Practical challenges for Owlet</a:t>
            </a:r>
          </a:p>
        </p:txBody>
      </p:sp>
    </p:spTree>
    <p:extLst>
      <p:ext uri="{BB962C8B-B14F-4D97-AF65-F5344CB8AC3E}">
        <p14:creationId xmlns:p14="http://schemas.microsoft.com/office/powerpoint/2010/main" val="399945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E42797-C568-C64A-9BBC-5D53F5A2FA66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5" name="Picture 12" descr="Microphone icon - Free download on Iconfinder">
            <a:extLst>
              <a:ext uri="{FF2B5EF4-FFF2-40B4-BE49-F238E27FC236}">
                <a16:creationId xmlns:a16="http://schemas.microsoft.com/office/drawing/2014/main" id="{ACCFCD0E-AED8-044B-8EC7-2A8E0C79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89" y="3517205"/>
            <a:ext cx="328224" cy="335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B8293B-E7F4-A64E-9EA3-06C052529797}"/>
              </a:ext>
            </a:extLst>
          </p:cNvPr>
          <p:cNvGrpSpPr/>
          <p:nvPr/>
        </p:nvGrpSpPr>
        <p:grpSpPr>
          <a:xfrm>
            <a:off x="4696194" y="2726248"/>
            <a:ext cx="1314007" cy="1259504"/>
            <a:chOff x="2899197" y="471450"/>
            <a:chExt cx="2119931" cy="203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AF61B6-6453-FB4C-AEEF-299D1235E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184"/>
            <a:stretch/>
          </p:blipFill>
          <p:spPr>
            <a:xfrm>
              <a:off x="4064377" y="566583"/>
              <a:ext cx="954751" cy="187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E38236-7B92-2F43-A39F-1A41DCA21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447"/>
            <a:stretch/>
          </p:blipFill>
          <p:spPr>
            <a:xfrm>
              <a:off x="2899197" y="471450"/>
              <a:ext cx="1165426" cy="2032000"/>
            </a:xfrm>
            <a:prstGeom prst="rect">
              <a:avLst/>
            </a:prstGeom>
          </p:spPr>
        </p:pic>
      </p:grp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4EF3027-7BF7-314A-8D04-600A0CE53654}"/>
              </a:ext>
            </a:extLst>
          </p:cNvPr>
          <p:cNvCxnSpPr>
            <a:cxnSpLocks/>
          </p:cNvCxnSpPr>
          <p:nvPr/>
        </p:nvCxnSpPr>
        <p:spPr>
          <a:xfrm>
            <a:off x="5435195" y="3820072"/>
            <a:ext cx="1610024" cy="338844"/>
          </a:xfrm>
          <a:prstGeom prst="bentConnector3">
            <a:avLst>
              <a:gd name="adj1" fmla="val -144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AD3333A-880C-1644-A52F-36910533FCCE}"/>
              </a:ext>
            </a:extLst>
          </p:cNvPr>
          <p:cNvGrpSpPr/>
          <p:nvPr/>
        </p:nvGrpSpPr>
        <p:grpSpPr>
          <a:xfrm>
            <a:off x="2621138" y="3365542"/>
            <a:ext cx="2085704" cy="418011"/>
            <a:chOff x="3494851" y="3344389"/>
            <a:chExt cx="2780938" cy="557348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7E4AE35-3180-C647-AF2F-12AD431BD44E}"/>
                </a:ext>
              </a:extLst>
            </p:cNvPr>
            <p:cNvSpPr/>
            <p:nvPr/>
          </p:nvSpPr>
          <p:spPr>
            <a:xfrm rot="184118">
              <a:off x="5969828" y="3344389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153E11-F7F7-5543-9709-61B788B799BF}"/>
                </a:ext>
              </a:extLst>
            </p:cNvPr>
            <p:cNvGrpSpPr/>
            <p:nvPr/>
          </p:nvGrpSpPr>
          <p:grpSpPr>
            <a:xfrm rot="20792446">
              <a:off x="3494851" y="3635989"/>
              <a:ext cx="2518257" cy="265748"/>
              <a:chOff x="344549" y="3349225"/>
              <a:chExt cx="4730188" cy="5435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7E2A497-E8CD-254E-B6CB-737D8769921B}"/>
                  </a:ext>
                </a:extLst>
              </p:cNvPr>
              <p:cNvGrpSpPr/>
              <p:nvPr/>
            </p:nvGrpSpPr>
            <p:grpSpPr>
              <a:xfrm>
                <a:off x="344549" y="3349225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15BAA1DF-2ABB-C04E-98C9-828CDDEE554A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DA254A0F-65B2-954E-9019-F3C43460BC4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27D1E114-044A-5840-AB48-C168BACCD681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D6874BA8-D361-3143-9803-32CCAFCB3ADC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7E25DBD0-F706-6A44-9FAA-BB86A3B7DB5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6C56C1B1-7F4B-F84F-9B8D-6034A1D94739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944C385D-2384-EA4F-A54D-2D8B978A8608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64017B0F-ECA9-EC47-A898-2863AF98E1B1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1D99E69B-9855-BA4C-B38A-80EF892436D3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6806415-5521-054D-91E7-61AB4F58392A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9D65EF8-3C06-174C-A317-55C27B95CB44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E82446FC-45A8-C745-BF98-0EA6D2742B48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BFD989B6-BEB3-C446-ADC3-34FCBEEBCF6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46A38E5-2A21-A940-A776-F605BCD1E767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9E652C3E-CB08-3644-B77F-FF80C06E90F1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6A5ABE0D-DC2A-374A-95BE-AAA6748B427C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72DB2144-9B5D-0B43-95CD-872249E3B0F4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A484DFCC-3C10-A448-AB9A-A5C0F256E11F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3D96F498-C6BB-7444-BD04-C6CB5840F5EE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77" name="Picture 12" descr="Microphone icon - Free download on Iconfinder">
            <a:extLst>
              <a:ext uri="{FF2B5EF4-FFF2-40B4-BE49-F238E27FC236}">
                <a16:creationId xmlns:a16="http://schemas.microsoft.com/office/drawing/2014/main" id="{04271586-05A9-1544-A0BC-D15B7C1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0"/>
          <a:stretch/>
        </p:blipFill>
        <p:spPr bwMode="auto">
          <a:xfrm>
            <a:off x="5266089" y="3724784"/>
            <a:ext cx="328224" cy="12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4" descr="Talk or speak icon loud noise symbol Royalty Free Vector">
            <a:extLst>
              <a:ext uri="{FF2B5EF4-FFF2-40B4-BE49-F238E27FC236}">
                <a16:creationId xmlns:a16="http://schemas.microsoft.com/office/drawing/2014/main" id="{C39E371B-9B6F-0E47-B1A5-08EA29F70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4700" y1="42870" x2="24700" y2="42870"/>
                        <a14:foregroundMark x1="22100" y1="47130" x2="22100" y2="47130"/>
                        <a14:foregroundMark x1="24700" y1="51296" x2="24700" y2="5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10127" r="19742" b="30971"/>
          <a:stretch/>
        </p:blipFill>
        <p:spPr bwMode="auto">
          <a:xfrm flipH="1">
            <a:off x="1587919" y="3349684"/>
            <a:ext cx="1071011" cy="10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174FEB6-66A2-3246-A57D-04681617E17A}"/>
                  </a:ext>
                </a:extLst>
              </p:cNvPr>
              <p:cNvSpPr txBox="1"/>
              <p:nvPr/>
            </p:nvSpPr>
            <p:spPr>
              <a:xfrm>
                <a:off x="5671652" y="3901541"/>
                <a:ext cx="167667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174FEB6-66A2-3246-A57D-04681617E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52" y="3901541"/>
                <a:ext cx="1676677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961F23E-C7AE-EF4C-8A77-AFB4C94F7B64}"/>
              </a:ext>
            </a:extLst>
          </p:cNvPr>
          <p:cNvGrpSpPr/>
          <p:nvPr/>
        </p:nvGrpSpPr>
        <p:grpSpPr>
          <a:xfrm>
            <a:off x="3996838" y="2002375"/>
            <a:ext cx="1735415" cy="804455"/>
            <a:chOff x="5329117" y="1526833"/>
            <a:chExt cx="2313886" cy="107260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A14C98-B4A4-D543-A383-10F288FA7249}"/>
                </a:ext>
              </a:extLst>
            </p:cNvPr>
            <p:cNvSpPr txBox="1"/>
            <p:nvPr/>
          </p:nvSpPr>
          <p:spPr>
            <a:xfrm>
              <a:off x="5329117" y="1526833"/>
              <a:ext cx="231388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Direction-specific impulse response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C03432D-08B5-9540-A899-F142C2768385}"/>
                    </a:ext>
                  </a:extLst>
                </p:cNvPr>
                <p:cNvSpPr/>
                <p:nvPr/>
              </p:nvSpPr>
              <p:spPr>
                <a:xfrm>
                  <a:off x="6071505" y="2199331"/>
                  <a:ext cx="1030282" cy="400109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  <m:sub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𝑠𝑡𝑒𝑛𝑐𝑖𝑙</m:t>
                            </m:r>
                          </m:sub>
                        </m:sSub>
                      </m:oMath>
                    </m:oMathPara>
                  </a14:m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C03432D-08B5-9540-A899-F142C27683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1505" y="2199331"/>
                  <a:ext cx="1030282" cy="40010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8243D46-C1BD-F140-9BF1-A735738DCA68}"/>
                  </a:ext>
                </a:extLst>
              </p:cNvPr>
              <p:cNvSpPr/>
              <p:nvPr/>
            </p:nvSpPr>
            <p:spPr>
              <a:xfrm>
                <a:off x="3287232" y="3531996"/>
                <a:ext cx="572849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8243D46-C1BD-F140-9BF1-A735738DC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232" y="3531996"/>
                <a:ext cx="572849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416216-2490-B54B-AA3D-F1677FDB8158}"/>
                  </a:ext>
                </a:extLst>
              </p:cNvPr>
              <p:cNvSpPr/>
              <p:nvPr/>
            </p:nvSpPr>
            <p:spPr>
              <a:xfrm>
                <a:off x="2647794" y="3971921"/>
                <a:ext cx="339580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416216-2490-B54B-AA3D-F1677FDB8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794" y="3971921"/>
                <a:ext cx="339580" cy="300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013C2FC-D465-914D-B5A0-6102D836BEAF}"/>
              </a:ext>
            </a:extLst>
          </p:cNvPr>
          <p:cNvCxnSpPr>
            <a:cxnSpLocks/>
          </p:cNvCxnSpPr>
          <p:nvPr/>
        </p:nvCxnSpPr>
        <p:spPr>
          <a:xfrm flipV="1">
            <a:off x="5434029" y="4343489"/>
            <a:ext cx="1610024" cy="184905"/>
          </a:xfrm>
          <a:prstGeom prst="bentConnector3">
            <a:avLst>
              <a:gd name="adj1" fmla="val -144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B4EA9F7-C976-2C4C-8227-CE009E770A3A}"/>
              </a:ext>
            </a:extLst>
          </p:cNvPr>
          <p:cNvSpPr txBox="1"/>
          <p:nvPr/>
        </p:nvSpPr>
        <p:spPr>
          <a:xfrm>
            <a:off x="4696193" y="4907188"/>
            <a:ext cx="1696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mic (outside the stencil)</a:t>
            </a:r>
          </a:p>
        </p:txBody>
      </p:sp>
      <p:pic>
        <p:nvPicPr>
          <p:cNvPr id="42" name="Picture 12" descr="Microphone icon - Free download on Iconfinder">
            <a:extLst>
              <a:ext uri="{FF2B5EF4-FFF2-40B4-BE49-F238E27FC236}">
                <a16:creationId xmlns:a16="http://schemas.microsoft.com/office/drawing/2014/main" id="{C2041D9C-B8D7-424D-A8D9-BAE78A27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 rot="10800000">
            <a:off x="5271083" y="4519421"/>
            <a:ext cx="328224" cy="338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433EAE6-CCDF-154B-91E5-59FA07BC6381}"/>
              </a:ext>
            </a:extLst>
          </p:cNvPr>
          <p:cNvGrpSpPr/>
          <p:nvPr/>
        </p:nvGrpSpPr>
        <p:grpSpPr>
          <a:xfrm rot="1324481">
            <a:off x="2692717" y="4241756"/>
            <a:ext cx="2085704" cy="418011"/>
            <a:chOff x="1168460" y="2580104"/>
            <a:chExt cx="2780938" cy="5573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F6F521-2F66-E641-A71F-6B372F73285A}"/>
                </a:ext>
              </a:extLst>
            </p:cNvPr>
            <p:cNvGrpSpPr/>
            <p:nvPr/>
          </p:nvGrpSpPr>
          <p:grpSpPr>
            <a:xfrm rot="20792446">
              <a:off x="1168460" y="2871704"/>
              <a:ext cx="2518257" cy="265748"/>
              <a:chOff x="344549" y="3349225"/>
              <a:chExt cx="4730188" cy="54358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4F42901-5378-3E4C-96DF-221117924680}"/>
                  </a:ext>
                </a:extLst>
              </p:cNvPr>
              <p:cNvGrpSpPr/>
              <p:nvPr/>
            </p:nvGrpSpPr>
            <p:grpSpPr>
              <a:xfrm>
                <a:off x="344549" y="3349225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AE8C5CA-EF33-074A-89B2-AE17D4D747B6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910BD68F-CF68-7445-8AB1-EDCB71C0323C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6F35E0A7-50F1-3A49-9436-0F03362CCFBF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4C85B032-EB7F-B04E-B9DC-841E581F183B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D5332750-C6D3-954E-AEDA-4E782EB46C6B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7FB58817-6F45-2445-A5CB-4DB7CECE42A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251B4288-4899-D247-8135-C53BBAA6C445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F9670883-4185-EE46-94B6-C305F23E50DA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6585A442-6FE6-D14A-A061-F3971E0898B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7C3DCC3-30F3-2A47-B850-53A95B5E8E1E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623FB0EA-3852-E640-8A9B-95041AF80D76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2" name="Freeform 81">
                    <a:extLst>
                      <a:ext uri="{FF2B5EF4-FFF2-40B4-BE49-F238E27FC236}">
                        <a16:creationId xmlns:a16="http://schemas.microsoft.com/office/drawing/2014/main" id="{9CBAB978-6CC3-7641-8B8C-6EC33909A2F8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82">
                    <a:extLst>
                      <a:ext uri="{FF2B5EF4-FFF2-40B4-BE49-F238E27FC236}">
                        <a16:creationId xmlns:a16="http://schemas.microsoft.com/office/drawing/2014/main" id="{246F9F63-711A-AC41-A941-CA3FA90064AD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79A33487-09E4-CC45-83ED-CCEE2FF21934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C9FE73DD-5787-1948-A3A2-2E049C21063D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E4737DA4-51AF-9E4E-94F8-78784822AB28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724733A-17BA-F640-9230-0BC7D8E44C26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F9AD022D-A610-B247-8AE1-7590425744B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115201AE-1106-1A46-9E8B-227F1941DE6E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7E72AC4-4885-DB4D-9540-7F856B7A2CFC}"/>
                </a:ext>
              </a:extLst>
            </p:cNvPr>
            <p:cNvSpPr/>
            <p:nvPr/>
          </p:nvSpPr>
          <p:spPr>
            <a:xfrm rot="184118">
              <a:off x="3643437" y="2580104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D5A938C-1797-D54D-9E7A-75337EC07183}"/>
                  </a:ext>
                </a:extLst>
              </p:cNvPr>
              <p:cNvSpPr/>
              <p:nvPr/>
            </p:nvSpPr>
            <p:spPr>
              <a:xfrm>
                <a:off x="3367345" y="4410622"/>
                <a:ext cx="627864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D5A938C-1797-D54D-9E7A-75337EC07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345" y="4410622"/>
                <a:ext cx="627864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143CEE1-1AFD-CE4F-BD2C-662F1B48BFF9}"/>
                  </a:ext>
                </a:extLst>
              </p:cNvPr>
              <p:cNvSpPr txBox="1"/>
              <p:nvPr/>
            </p:nvSpPr>
            <p:spPr>
              <a:xfrm>
                <a:off x="5674898" y="4380922"/>
                <a:ext cx="126829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143CEE1-1AFD-CE4F-BD2C-662F1B48B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98" y="4380922"/>
                <a:ext cx="1268296" cy="300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708719F3-4171-9C47-99DC-E7FAA463ECB1}"/>
              </a:ext>
            </a:extLst>
          </p:cNvPr>
          <p:cNvSpPr txBox="1"/>
          <p:nvPr/>
        </p:nvSpPr>
        <p:spPr>
          <a:xfrm>
            <a:off x="2696408" y="2946316"/>
            <a:ext cx="16015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30085188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AE7850-D65B-0547-A3B1-C893EC53F006}"/>
                  </a:ext>
                </a:extLst>
              </p:cNvPr>
              <p:cNvSpPr txBox="1"/>
              <p:nvPr/>
            </p:nvSpPr>
            <p:spPr>
              <a:xfrm>
                <a:off x="6954436" y="3115997"/>
                <a:ext cx="749744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AE7850-D65B-0547-A3B1-C893EC53F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436" y="3115997"/>
                <a:ext cx="749744" cy="657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EE42797-C568-C64A-9BBC-5D53F5A2FA66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5" name="Picture 12" descr="Microphone icon - Free download on Iconfinder">
            <a:extLst>
              <a:ext uri="{FF2B5EF4-FFF2-40B4-BE49-F238E27FC236}">
                <a16:creationId xmlns:a16="http://schemas.microsoft.com/office/drawing/2014/main" id="{ACCFCD0E-AED8-044B-8EC7-2A8E0C79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2" y="2702817"/>
            <a:ext cx="328224" cy="335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4EF3027-7BF7-314A-8D04-600A0CE53654}"/>
              </a:ext>
            </a:extLst>
          </p:cNvPr>
          <p:cNvCxnSpPr>
            <a:cxnSpLocks/>
          </p:cNvCxnSpPr>
          <p:nvPr/>
        </p:nvCxnSpPr>
        <p:spPr>
          <a:xfrm>
            <a:off x="677458" y="3005684"/>
            <a:ext cx="1610024" cy="338844"/>
          </a:xfrm>
          <a:prstGeom prst="bentConnector3">
            <a:avLst>
              <a:gd name="adj1" fmla="val -144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12" descr="Microphone icon - Free download on Iconfinder">
            <a:extLst>
              <a:ext uri="{FF2B5EF4-FFF2-40B4-BE49-F238E27FC236}">
                <a16:creationId xmlns:a16="http://schemas.microsoft.com/office/drawing/2014/main" id="{04271586-05A9-1544-A0BC-D15B7C1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0"/>
          <a:stretch/>
        </p:blipFill>
        <p:spPr bwMode="auto">
          <a:xfrm>
            <a:off x="508352" y="2910397"/>
            <a:ext cx="328224" cy="1232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013C2FC-D465-914D-B5A0-6102D836BEAF}"/>
              </a:ext>
            </a:extLst>
          </p:cNvPr>
          <p:cNvCxnSpPr>
            <a:cxnSpLocks/>
          </p:cNvCxnSpPr>
          <p:nvPr/>
        </p:nvCxnSpPr>
        <p:spPr>
          <a:xfrm flipV="1">
            <a:off x="676291" y="3529102"/>
            <a:ext cx="1610024" cy="184905"/>
          </a:xfrm>
          <a:prstGeom prst="bentConnector3">
            <a:avLst>
              <a:gd name="adj1" fmla="val -144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2" descr="Microphone icon - Free download on Iconfinder">
            <a:extLst>
              <a:ext uri="{FF2B5EF4-FFF2-40B4-BE49-F238E27FC236}">
                <a16:creationId xmlns:a16="http://schemas.microsoft.com/office/drawing/2014/main" id="{C2041D9C-B8D7-424D-A8D9-BAE78A27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 rot="10800000">
            <a:off x="513346" y="3705034"/>
            <a:ext cx="328224" cy="338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941A1D-0395-8549-A050-D506043D4EFD}"/>
              </a:ext>
            </a:extLst>
          </p:cNvPr>
          <p:cNvCxnSpPr>
            <a:cxnSpLocks/>
          </p:cNvCxnSpPr>
          <p:nvPr/>
        </p:nvCxnSpPr>
        <p:spPr>
          <a:xfrm>
            <a:off x="2669342" y="3439716"/>
            <a:ext cx="4060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A1062F-E7D5-FC49-A4BF-B8770FEE9555}"/>
              </a:ext>
            </a:extLst>
          </p:cNvPr>
          <p:cNvSpPr txBox="1"/>
          <p:nvPr/>
        </p:nvSpPr>
        <p:spPr>
          <a:xfrm>
            <a:off x="3150397" y="325752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Dividing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86C4C2-2455-FB4C-A6B0-EA0EE024070B}"/>
                  </a:ext>
                </a:extLst>
              </p:cNvPr>
              <p:cNvSpPr txBox="1"/>
              <p:nvPr/>
            </p:nvSpPr>
            <p:spPr>
              <a:xfrm>
                <a:off x="4627212" y="3118080"/>
                <a:ext cx="3839331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𝑠𝑡𝑒𝑛𝑐𝑖𝑙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86C4C2-2455-FB4C-A6B0-EA0EE0240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212" y="3118080"/>
                <a:ext cx="3839331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5A206A-8965-8440-AB67-C2CB68FA7E51}"/>
              </a:ext>
            </a:extLst>
          </p:cNvPr>
          <p:cNvCxnSpPr>
            <a:cxnSpLocks/>
          </p:cNvCxnSpPr>
          <p:nvPr/>
        </p:nvCxnSpPr>
        <p:spPr>
          <a:xfrm>
            <a:off x="4146157" y="3439716"/>
            <a:ext cx="4060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C5EE49-EFA1-8A4D-81C5-6E302740CE46}"/>
                  </a:ext>
                </a:extLst>
              </p:cNvPr>
              <p:cNvSpPr txBox="1"/>
              <p:nvPr/>
            </p:nvSpPr>
            <p:spPr>
              <a:xfrm>
                <a:off x="820717" y="2970170"/>
                <a:ext cx="2169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C5EE49-EFA1-8A4D-81C5-6E302740C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17" y="2970170"/>
                <a:ext cx="21691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8740F-11DC-D64B-A0A1-C1C352178ADF}"/>
                  </a:ext>
                </a:extLst>
              </p:cNvPr>
              <p:cNvSpPr txBox="1"/>
              <p:nvPr/>
            </p:nvSpPr>
            <p:spPr>
              <a:xfrm>
                <a:off x="820717" y="3566534"/>
                <a:ext cx="1627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8740F-11DC-D64B-A0A1-C1C35217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17" y="3566534"/>
                <a:ext cx="16278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FC14156A-8D8B-EF4E-9A97-9E621C1D425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047951" y="2332815"/>
            <a:ext cx="823511" cy="933988"/>
          </a:xfrm>
          <a:prstGeom prst="curvedConnector2">
            <a:avLst/>
          </a:prstGeom>
          <a:ln w="25400">
            <a:solidFill>
              <a:schemeClr val="accent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876167-256A-8C47-A0A9-508592FF17DB}"/>
              </a:ext>
            </a:extLst>
          </p:cNvPr>
          <p:cNvSpPr txBox="1"/>
          <p:nvPr/>
        </p:nvSpPr>
        <p:spPr>
          <a:xfrm>
            <a:off x="4781113" y="2146479"/>
            <a:ext cx="24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One-time 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5706B-8469-7345-B9AA-BF7EDA7871D7}"/>
              </a:ext>
            </a:extLst>
          </p:cNvPr>
          <p:cNvSpPr/>
          <p:nvPr/>
        </p:nvSpPr>
        <p:spPr>
          <a:xfrm>
            <a:off x="7558277" y="3211564"/>
            <a:ext cx="789500" cy="48122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A3201A4B-B14C-5449-B5AD-B16D9A823D4C}"/>
              </a:ext>
            </a:extLst>
          </p:cNvPr>
          <p:cNvCxnSpPr>
            <a:cxnSpLocks/>
          </p:cNvCxnSpPr>
          <p:nvPr/>
        </p:nvCxnSpPr>
        <p:spPr>
          <a:xfrm rot="5400000">
            <a:off x="6194308" y="3534133"/>
            <a:ext cx="869731" cy="1349780"/>
          </a:xfrm>
          <a:prstGeom prst="curvedConnector2">
            <a:avLst/>
          </a:prstGeom>
          <a:ln w="25400">
            <a:solidFill>
              <a:schemeClr val="accent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E297C1C-8936-8748-8336-49E9234B25CE}"/>
              </a:ext>
            </a:extLst>
          </p:cNvPr>
          <p:cNvSpPr txBox="1"/>
          <p:nvPr/>
        </p:nvSpPr>
        <p:spPr>
          <a:xfrm>
            <a:off x="4254643" y="4353196"/>
            <a:ext cx="1834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Depends on external environment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C5712-4236-C541-90CD-350BB53587E7}"/>
              </a:ext>
            </a:extLst>
          </p:cNvPr>
          <p:cNvSpPr/>
          <p:nvPr/>
        </p:nvSpPr>
        <p:spPr>
          <a:xfrm>
            <a:off x="6925357" y="3104660"/>
            <a:ext cx="632921" cy="669498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E4F5DD-FF0D-BB47-9340-1A8E7BF602ED}"/>
              </a:ext>
            </a:extLst>
          </p:cNvPr>
          <p:cNvCxnSpPr>
            <a:cxnSpLocks/>
          </p:cNvCxnSpPr>
          <p:nvPr/>
        </p:nvCxnSpPr>
        <p:spPr>
          <a:xfrm flipV="1">
            <a:off x="5394013" y="3118080"/>
            <a:ext cx="124367" cy="265616"/>
          </a:xfrm>
          <a:prstGeom prst="line">
            <a:avLst/>
          </a:prstGeom>
          <a:ln w="38100">
            <a:solidFill>
              <a:srgbClr val="C00000">
                <a:alpha val="80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A5CDBA-32D6-E545-9147-8DE3B11697DC}"/>
              </a:ext>
            </a:extLst>
          </p:cNvPr>
          <p:cNvCxnSpPr>
            <a:cxnSpLocks/>
          </p:cNvCxnSpPr>
          <p:nvPr/>
        </p:nvCxnSpPr>
        <p:spPr>
          <a:xfrm flipV="1">
            <a:off x="5715904" y="3451945"/>
            <a:ext cx="124367" cy="265616"/>
          </a:xfrm>
          <a:prstGeom prst="line">
            <a:avLst/>
          </a:prstGeom>
          <a:ln w="38100">
            <a:solidFill>
              <a:srgbClr val="C00000">
                <a:alpha val="80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7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879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dio signal icon in flat style for apps ui Vector Image">
            <a:extLst>
              <a:ext uri="{FF2B5EF4-FFF2-40B4-BE49-F238E27FC236}">
                <a16:creationId xmlns:a16="http://schemas.microsoft.com/office/drawing/2014/main" id="{F1C418F2-3A1B-A545-ABF2-DA722758E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24691" r="22578" b="31852"/>
          <a:stretch/>
        </p:blipFill>
        <p:spPr bwMode="auto">
          <a:xfrm>
            <a:off x="715432" y="3804517"/>
            <a:ext cx="691159" cy="5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80EFD8FD-B1A6-D648-8A2B-4BAB8BB4D2D4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105" name="Picture 2" descr="Audio signal icon in flat style for apps ui Vector Image">
            <a:extLst>
              <a:ext uri="{FF2B5EF4-FFF2-40B4-BE49-F238E27FC236}">
                <a16:creationId xmlns:a16="http://schemas.microsoft.com/office/drawing/2014/main" id="{F6DE3CA1-1B7C-5743-B655-331637692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24691" r="22578" b="31852"/>
          <a:stretch/>
        </p:blipFill>
        <p:spPr bwMode="auto">
          <a:xfrm>
            <a:off x="695156" y="2778735"/>
            <a:ext cx="691159" cy="5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2" descr="Microphone icon - Free download on Iconfinder">
            <a:extLst>
              <a:ext uri="{FF2B5EF4-FFF2-40B4-BE49-F238E27FC236}">
                <a16:creationId xmlns:a16="http://schemas.microsoft.com/office/drawing/2014/main" id="{0BD5A563-E419-B544-AC0C-703DBA6D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2" y="2913116"/>
            <a:ext cx="328224" cy="33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Picture 12" descr="Microphone icon - Free download on Iconfinder">
            <a:extLst>
              <a:ext uri="{FF2B5EF4-FFF2-40B4-BE49-F238E27FC236}">
                <a16:creationId xmlns:a16="http://schemas.microsoft.com/office/drawing/2014/main" id="{C5431876-8E0F-1445-B3D9-B7976D36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>
            <a:off x="374616" y="3915333"/>
            <a:ext cx="328224" cy="338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6AD7B99-CB3B-4B4D-B62E-C9367B909B60}"/>
              </a:ext>
            </a:extLst>
          </p:cNvPr>
          <p:cNvSpPr txBox="1"/>
          <p:nvPr/>
        </p:nvSpPr>
        <p:spPr>
          <a:xfrm>
            <a:off x="363733" y="4436231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microphone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44C7F-C818-574A-8DA9-CDCE298AA89B}"/>
              </a:ext>
            </a:extLst>
          </p:cNvPr>
          <p:cNvSpPr txBox="1"/>
          <p:nvPr/>
        </p:nvSpPr>
        <p:spPr>
          <a:xfrm>
            <a:off x="363733" y="2365117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Microphone inside stencil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1C3F6F-C276-0D46-A179-59D5A3964189}"/>
              </a:ext>
            </a:extLst>
          </p:cNvPr>
          <p:cNvGrpSpPr/>
          <p:nvPr/>
        </p:nvGrpSpPr>
        <p:grpSpPr>
          <a:xfrm>
            <a:off x="3900245" y="2619813"/>
            <a:ext cx="973248" cy="461011"/>
            <a:chOff x="1395192" y="1649461"/>
            <a:chExt cx="804337" cy="38100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D33CD17-FE02-874F-B5D2-DCA3DED636F0}"/>
                </a:ext>
              </a:extLst>
            </p:cNvPr>
            <p:cNvSpPr/>
            <p:nvPr/>
          </p:nvSpPr>
          <p:spPr>
            <a:xfrm>
              <a:off x="1416627" y="1720922"/>
              <a:ext cx="658091" cy="298379"/>
            </a:xfrm>
            <a:custGeom>
              <a:avLst/>
              <a:gdLst>
                <a:gd name="connsiteX0" fmla="*/ 0 w 658091"/>
                <a:gd name="connsiteY0" fmla="*/ 294915 h 298379"/>
                <a:gd name="connsiteX1" fmla="*/ 31173 w 658091"/>
                <a:gd name="connsiteY1" fmla="*/ 121733 h 298379"/>
                <a:gd name="connsiteX2" fmla="*/ 76200 w 658091"/>
                <a:gd name="connsiteY2" fmla="*/ 215251 h 298379"/>
                <a:gd name="connsiteX3" fmla="*/ 131618 w 658091"/>
                <a:gd name="connsiteY3" fmla="*/ 62851 h 298379"/>
                <a:gd name="connsiteX4" fmla="*/ 190500 w 658091"/>
                <a:gd name="connsiteY4" fmla="*/ 121733 h 298379"/>
                <a:gd name="connsiteX5" fmla="*/ 249382 w 658091"/>
                <a:gd name="connsiteY5" fmla="*/ 506 h 298379"/>
                <a:gd name="connsiteX6" fmla="*/ 294409 w 658091"/>
                <a:gd name="connsiteY6" fmla="*/ 177151 h 298379"/>
                <a:gd name="connsiteX7" fmla="*/ 353291 w 658091"/>
                <a:gd name="connsiteY7" fmla="*/ 87097 h 298379"/>
                <a:gd name="connsiteX8" fmla="*/ 412173 w 658091"/>
                <a:gd name="connsiteY8" fmla="*/ 215251 h 298379"/>
                <a:gd name="connsiteX9" fmla="*/ 467591 w 658091"/>
                <a:gd name="connsiteY9" fmla="*/ 128661 h 298379"/>
                <a:gd name="connsiteX10" fmla="*/ 543791 w 658091"/>
                <a:gd name="connsiteY10" fmla="*/ 215251 h 298379"/>
                <a:gd name="connsiteX11" fmla="*/ 606137 w 658091"/>
                <a:gd name="connsiteY11" fmla="*/ 139051 h 298379"/>
                <a:gd name="connsiteX12" fmla="*/ 658091 w 658091"/>
                <a:gd name="connsiteY12" fmla="*/ 298379 h 29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091" h="298379">
                  <a:moveTo>
                    <a:pt x="0" y="294915"/>
                  </a:moveTo>
                  <a:cubicBezTo>
                    <a:pt x="9236" y="214962"/>
                    <a:pt x="18473" y="135010"/>
                    <a:pt x="31173" y="121733"/>
                  </a:cubicBezTo>
                  <a:cubicBezTo>
                    <a:pt x="43873" y="108456"/>
                    <a:pt x="59459" y="225065"/>
                    <a:pt x="76200" y="215251"/>
                  </a:cubicBezTo>
                  <a:cubicBezTo>
                    <a:pt x="92941" y="205437"/>
                    <a:pt x="112568" y="78437"/>
                    <a:pt x="131618" y="62851"/>
                  </a:cubicBezTo>
                  <a:cubicBezTo>
                    <a:pt x="150668" y="47265"/>
                    <a:pt x="170873" y="132124"/>
                    <a:pt x="190500" y="121733"/>
                  </a:cubicBezTo>
                  <a:cubicBezTo>
                    <a:pt x="210127" y="111342"/>
                    <a:pt x="232064" y="-8730"/>
                    <a:pt x="249382" y="506"/>
                  </a:cubicBezTo>
                  <a:cubicBezTo>
                    <a:pt x="266700" y="9742"/>
                    <a:pt x="277091" y="162719"/>
                    <a:pt x="294409" y="177151"/>
                  </a:cubicBezTo>
                  <a:cubicBezTo>
                    <a:pt x="311727" y="191583"/>
                    <a:pt x="333664" y="80747"/>
                    <a:pt x="353291" y="87097"/>
                  </a:cubicBezTo>
                  <a:cubicBezTo>
                    <a:pt x="372918" y="93447"/>
                    <a:pt x="393123" y="208324"/>
                    <a:pt x="412173" y="215251"/>
                  </a:cubicBezTo>
                  <a:cubicBezTo>
                    <a:pt x="431223" y="222178"/>
                    <a:pt x="445655" y="128661"/>
                    <a:pt x="467591" y="128661"/>
                  </a:cubicBezTo>
                  <a:cubicBezTo>
                    <a:pt x="489527" y="128661"/>
                    <a:pt x="520700" y="213519"/>
                    <a:pt x="543791" y="215251"/>
                  </a:cubicBezTo>
                  <a:cubicBezTo>
                    <a:pt x="566882" y="216983"/>
                    <a:pt x="587087" y="125196"/>
                    <a:pt x="606137" y="139051"/>
                  </a:cubicBezTo>
                  <a:cubicBezTo>
                    <a:pt x="625187" y="152906"/>
                    <a:pt x="641639" y="225642"/>
                    <a:pt x="658091" y="298379"/>
                  </a:cubicBezTo>
                </a:path>
              </a:pathLst>
            </a:custGeom>
            <a:solidFill>
              <a:schemeClr val="accent1">
                <a:lumMod val="50000"/>
                <a:alpha val="42372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A29C6A4-0492-1C4C-B377-3A6FFFA36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5467" y="1649461"/>
              <a:ext cx="0" cy="3810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8584A86-A9F7-4A46-901A-3107ABE9D649}"/>
                </a:ext>
              </a:extLst>
            </p:cNvPr>
            <p:cNvCxnSpPr>
              <a:cxnSpLocks/>
            </p:cNvCxnSpPr>
            <p:nvPr/>
          </p:nvCxnSpPr>
          <p:spPr>
            <a:xfrm>
              <a:off x="1395192" y="2020070"/>
              <a:ext cx="804337" cy="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305667-3DA2-D944-B7E4-F099C4D142B6}"/>
              </a:ext>
            </a:extLst>
          </p:cNvPr>
          <p:cNvGrpSpPr/>
          <p:nvPr/>
        </p:nvGrpSpPr>
        <p:grpSpPr>
          <a:xfrm>
            <a:off x="3904837" y="4000717"/>
            <a:ext cx="973248" cy="461011"/>
            <a:chOff x="1373757" y="2418388"/>
            <a:chExt cx="804337" cy="381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B327903-C36E-D04A-AA82-F45E24F3EE09}"/>
                </a:ext>
              </a:extLst>
            </p:cNvPr>
            <p:cNvSpPr/>
            <p:nvPr/>
          </p:nvSpPr>
          <p:spPr>
            <a:xfrm>
              <a:off x="1390176" y="2492952"/>
              <a:ext cx="648674" cy="304800"/>
            </a:xfrm>
            <a:custGeom>
              <a:avLst/>
              <a:gdLst>
                <a:gd name="connsiteX0" fmla="*/ 0 w 713541"/>
                <a:gd name="connsiteY0" fmla="*/ 290946 h 304800"/>
                <a:gd name="connsiteX1" fmla="*/ 10391 w 713541"/>
                <a:gd name="connsiteY1" fmla="*/ 266700 h 304800"/>
                <a:gd name="connsiteX2" fmla="*/ 13855 w 713541"/>
                <a:gd name="connsiteY2" fmla="*/ 256309 h 304800"/>
                <a:gd name="connsiteX3" fmla="*/ 24246 w 713541"/>
                <a:gd name="connsiteY3" fmla="*/ 235528 h 304800"/>
                <a:gd name="connsiteX4" fmla="*/ 31173 w 713541"/>
                <a:gd name="connsiteY4" fmla="*/ 245918 h 304800"/>
                <a:gd name="connsiteX5" fmla="*/ 41564 w 713541"/>
                <a:gd name="connsiteY5" fmla="*/ 238991 h 304800"/>
                <a:gd name="connsiteX6" fmla="*/ 45028 w 713541"/>
                <a:gd name="connsiteY6" fmla="*/ 214746 h 304800"/>
                <a:gd name="connsiteX7" fmla="*/ 55419 w 713541"/>
                <a:gd name="connsiteY7" fmla="*/ 211282 h 304800"/>
                <a:gd name="connsiteX8" fmla="*/ 76200 w 713541"/>
                <a:gd name="connsiteY8" fmla="*/ 193964 h 304800"/>
                <a:gd name="connsiteX9" fmla="*/ 93519 w 713541"/>
                <a:gd name="connsiteY9" fmla="*/ 169718 h 304800"/>
                <a:gd name="connsiteX10" fmla="*/ 96982 w 713541"/>
                <a:gd name="connsiteY10" fmla="*/ 135082 h 304800"/>
                <a:gd name="connsiteX11" fmla="*/ 107373 w 713541"/>
                <a:gd name="connsiteY11" fmla="*/ 131618 h 304800"/>
                <a:gd name="connsiteX12" fmla="*/ 117764 w 713541"/>
                <a:gd name="connsiteY12" fmla="*/ 124691 h 304800"/>
                <a:gd name="connsiteX13" fmla="*/ 131619 w 713541"/>
                <a:gd name="connsiteY13" fmla="*/ 107373 h 304800"/>
                <a:gd name="connsiteX14" fmla="*/ 142010 w 713541"/>
                <a:gd name="connsiteY14" fmla="*/ 100446 h 304800"/>
                <a:gd name="connsiteX15" fmla="*/ 159328 w 713541"/>
                <a:gd name="connsiteY15" fmla="*/ 83128 h 304800"/>
                <a:gd name="connsiteX16" fmla="*/ 162791 w 713541"/>
                <a:gd name="connsiteY16" fmla="*/ 72737 h 304800"/>
                <a:gd name="connsiteX17" fmla="*/ 200891 w 713541"/>
                <a:gd name="connsiteY17" fmla="*/ 62346 h 304800"/>
                <a:gd name="connsiteX18" fmla="*/ 207819 w 713541"/>
                <a:gd name="connsiteY18" fmla="*/ 55418 h 304800"/>
                <a:gd name="connsiteX19" fmla="*/ 218210 w 713541"/>
                <a:gd name="connsiteY19" fmla="*/ 51955 h 304800"/>
                <a:gd name="connsiteX20" fmla="*/ 225137 w 713541"/>
                <a:gd name="connsiteY20" fmla="*/ 41564 h 304800"/>
                <a:gd name="connsiteX21" fmla="*/ 235528 w 713541"/>
                <a:gd name="connsiteY21" fmla="*/ 10391 h 304800"/>
                <a:gd name="connsiteX22" fmla="*/ 238991 w 713541"/>
                <a:gd name="connsiteY22" fmla="*/ 0 h 304800"/>
                <a:gd name="connsiteX23" fmla="*/ 245919 w 713541"/>
                <a:gd name="connsiteY23" fmla="*/ 183573 h 304800"/>
                <a:gd name="connsiteX24" fmla="*/ 252846 w 713541"/>
                <a:gd name="connsiteY24" fmla="*/ 277091 h 304800"/>
                <a:gd name="connsiteX25" fmla="*/ 266700 w 713541"/>
                <a:gd name="connsiteY25" fmla="*/ 273628 h 304800"/>
                <a:gd name="connsiteX26" fmla="*/ 270164 w 713541"/>
                <a:gd name="connsiteY26" fmla="*/ 263237 h 304800"/>
                <a:gd name="connsiteX27" fmla="*/ 273628 w 713541"/>
                <a:gd name="connsiteY27" fmla="*/ 245918 h 304800"/>
                <a:gd name="connsiteX28" fmla="*/ 284019 w 713541"/>
                <a:gd name="connsiteY28" fmla="*/ 242455 h 304800"/>
                <a:gd name="connsiteX29" fmla="*/ 304800 w 713541"/>
                <a:gd name="connsiteY29" fmla="*/ 242455 h 304800"/>
                <a:gd name="connsiteX30" fmla="*/ 311728 w 713541"/>
                <a:gd name="connsiteY30" fmla="*/ 221673 h 304800"/>
                <a:gd name="connsiteX31" fmla="*/ 322119 w 713541"/>
                <a:gd name="connsiteY31" fmla="*/ 218209 h 304800"/>
                <a:gd name="connsiteX32" fmla="*/ 332510 w 713541"/>
                <a:gd name="connsiteY32" fmla="*/ 187037 h 304800"/>
                <a:gd name="connsiteX33" fmla="*/ 335973 w 713541"/>
                <a:gd name="connsiteY33" fmla="*/ 176646 h 304800"/>
                <a:gd name="connsiteX34" fmla="*/ 342900 w 713541"/>
                <a:gd name="connsiteY34" fmla="*/ 169718 h 304800"/>
                <a:gd name="connsiteX35" fmla="*/ 363682 w 713541"/>
                <a:gd name="connsiteY35" fmla="*/ 162791 h 304800"/>
                <a:gd name="connsiteX36" fmla="*/ 370610 w 713541"/>
                <a:gd name="connsiteY36" fmla="*/ 155864 h 304800"/>
                <a:gd name="connsiteX37" fmla="*/ 374073 w 713541"/>
                <a:gd name="connsiteY37" fmla="*/ 145473 h 304800"/>
                <a:gd name="connsiteX38" fmla="*/ 381000 w 713541"/>
                <a:gd name="connsiteY38" fmla="*/ 135082 h 304800"/>
                <a:gd name="connsiteX39" fmla="*/ 384464 w 713541"/>
                <a:gd name="connsiteY39" fmla="*/ 117764 h 304800"/>
                <a:gd name="connsiteX40" fmla="*/ 408710 w 713541"/>
                <a:gd name="connsiteY40" fmla="*/ 107373 h 304800"/>
                <a:gd name="connsiteX41" fmla="*/ 415637 w 713541"/>
                <a:gd name="connsiteY41" fmla="*/ 96982 h 304800"/>
                <a:gd name="connsiteX42" fmla="*/ 426028 w 713541"/>
                <a:gd name="connsiteY42" fmla="*/ 93518 h 304800"/>
                <a:gd name="connsiteX43" fmla="*/ 439882 w 713541"/>
                <a:gd name="connsiteY43" fmla="*/ 65809 h 304800"/>
                <a:gd name="connsiteX44" fmla="*/ 450273 w 713541"/>
                <a:gd name="connsiteY44" fmla="*/ 58882 h 304800"/>
                <a:gd name="connsiteX45" fmla="*/ 467591 w 713541"/>
                <a:gd name="connsiteY45" fmla="*/ 45028 h 304800"/>
                <a:gd name="connsiteX46" fmla="*/ 474519 w 713541"/>
                <a:gd name="connsiteY46" fmla="*/ 34637 h 304800"/>
                <a:gd name="connsiteX47" fmla="*/ 491837 w 713541"/>
                <a:gd name="connsiteY47" fmla="*/ 31173 h 304800"/>
                <a:gd name="connsiteX48" fmla="*/ 509155 w 713541"/>
                <a:gd name="connsiteY48" fmla="*/ 17318 h 304800"/>
                <a:gd name="connsiteX49" fmla="*/ 512619 w 713541"/>
                <a:gd name="connsiteY49" fmla="*/ 31173 h 304800"/>
                <a:gd name="connsiteX50" fmla="*/ 516082 w 713541"/>
                <a:gd name="connsiteY50" fmla="*/ 152400 h 304800"/>
                <a:gd name="connsiteX51" fmla="*/ 523010 w 713541"/>
                <a:gd name="connsiteY51" fmla="*/ 207818 h 304800"/>
                <a:gd name="connsiteX52" fmla="*/ 526473 w 713541"/>
                <a:gd name="connsiteY52" fmla="*/ 225137 h 304800"/>
                <a:gd name="connsiteX53" fmla="*/ 529937 w 713541"/>
                <a:gd name="connsiteY53" fmla="*/ 245918 h 304800"/>
                <a:gd name="connsiteX54" fmla="*/ 533400 w 713541"/>
                <a:gd name="connsiteY54" fmla="*/ 273628 h 304800"/>
                <a:gd name="connsiteX55" fmla="*/ 550719 w 713541"/>
                <a:gd name="connsiteY55" fmla="*/ 284018 h 304800"/>
                <a:gd name="connsiteX56" fmla="*/ 561110 w 713541"/>
                <a:gd name="connsiteY56" fmla="*/ 280555 h 304800"/>
                <a:gd name="connsiteX57" fmla="*/ 564573 w 713541"/>
                <a:gd name="connsiteY57" fmla="*/ 263237 h 304800"/>
                <a:gd name="connsiteX58" fmla="*/ 571500 w 713541"/>
                <a:gd name="connsiteY58" fmla="*/ 256309 h 304800"/>
                <a:gd name="connsiteX59" fmla="*/ 574964 w 713541"/>
                <a:gd name="connsiteY59" fmla="*/ 245918 h 304800"/>
                <a:gd name="connsiteX60" fmla="*/ 578428 w 713541"/>
                <a:gd name="connsiteY60" fmla="*/ 228600 h 304800"/>
                <a:gd name="connsiteX61" fmla="*/ 592282 w 713541"/>
                <a:gd name="connsiteY61" fmla="*/ 232064 h 304800"/>
                <a:gd name="connsiteX62" fmla="*/ 595746 w 713541"/>
                <a:gd name="connsiteY62" fmla="*/ 214746 h 304800"/>
                <a:gd name="connsiteX63" fmla="*/ 599210 w 713541"/>
                <a:gd name="connsiteY63" fmla="*/ 204355 h 304800"/>
                <a:gd name="connsiteX64" fmla="*/ 613064 w 713541"/>
                <a:gd name="connsiteY64" fmla="*/ 200891 h 304800"/>
                <a:gd name="connsiteX65" fmla="*/ 619991 w 713541"/>
                <a:gd name="connsiteY65" fmla="*/ 176646 h 304800"/>
                <a:gd name="connsiteX66" fmla="*/ 630382 w 713541"/>
                <a:gd name="connsiteY66" fmla="*/ 173182 h 304800"/>
                <a:gd name="connsiteX67" fmla="*/ 633846 w 713541"/>
                <a:gd name="connsiteY67" fmla="*/ 162791 h 304800"/>
                <a:gd name="connsiteX68" fmla="*/ 637310 w 713541"/>
                <a:gd name="connsiteY68" fmla="*/ 148937 h 304800"/>
                <a:gd name="connsiteX69" fmla="*/ 644237 w 713541"/>
                <a:gd name="connsiteY69" fmla="*/ 138546 h 304800"/>
                <a:gd name="connsiteX70" fmla="*/ 654628 w 713541"/>
                <a:gd name="connsiteY70" fmla="*/ 117764 h 304800"/>
                <a:gd name="connsiteX71" fmla="*/ 658091 w 713541"/>
                <a:gd name="connsiteY71" fmla="*/ 107373 h 304800"/>
                <a:gd name="connsiteX72" fmla="*/ 682337 w 713541"/>
                <a:gd name="connsiteY72" fmla="*/ 86591 h 304800"/>
                <a:gd name="connsiteX73" fmla="*/ 689264 w 713541"/>
                <a:gd name="connsiteY73" fmla="*/ 62346 h 304800"/>
                <a:gd name="connsiteX74" fmla="*/ 692728 w 713541"/>
                <a:gd name="connsiteY74" fmla="*/ 51955 h 304800"/>
                <a:gd name="connsiteX75" fmla="*/ 703119 w 713541"/>
                <a:gd name="connsiteY75" fmla="*/ 41564 h 304800"/>
                <a:gd name="connsiteX76" fmla="*/ 710046 w 713541"/>
                <a:gd name="connsiteY76" fmla="*/ 31173 h 304800"/>
                <a:gd name="connsiteX77" fmla="*/ 713510 w 713541"/>
                <a:gd name="connsiteY77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713541" h="304800">
                  <a:moveTo>
                    <a:pt x="0" y="290946"/>
                  </a:moveTo>
                  <a:cubicBezTo>
                    <a:pt x="3464" y="282864"/>
                    <a:pt x="7125" y="274864"/>
                    <a:pt x="10391" y="266700"/>
                  </a:cubicBezTo>
                  <a:cubicBezTo>
                    <a:pt x="11747" y="263310"/>
                    <a:pt x="12222" y="259575"/>
                    <a:pt x="13855" y="256309"/>
                  </a:cubicBezTo>
                  <a:cubicBezTo>
                    <a:pt x="27285" y="229449"/>
                    <a:pt x="15538" y="261646"/>
                    <a:pt x="24246" y="235528"/>
                  </a:cubicBezTo>
                  <a:cubicBezTo>
                    <a:pt x="26555" y="238991"/>
                    <a:pt x="27091" y="245102"/>
                    <a:pt x="31173" y="245918"/>
                  </a:cubicBezTo>
                  <a:cubicBezTo>
                    <a:pt x="35255" y="246734"/>
                    <a:pt x="39873" y="242795"/>
                    <a:pt x="41564" y="238991"/>
                  </a:cubicBezTo>
                  <a:cubicBezTo>
                    <a:pt x="44880" y="231531"/>
                    <a:pt x="41377" y="222048"/>
                    <a:pt x="45028" y="214746"/>
                  </a:cubicBezTo>
                  <a:cubicBezTo>
                    <a:pt x="46661" y="211480"/>
                    <a:pt x="52153" y="212915"/>
                    <a:pt x="55419" y="211282"/>
                  </a:cubicBezTo>
                  <a:cubicBezTo>
                    <a:pt x="65065" y="206459"/>
                    <a:pt x="68539" y="201626"/>
                    <a:pt x="76200" y="193964"/>
                  </a:cubicBezTo>
                  <a:cubicBezTo>
                    <a:pt x="84283" y="169718"/>
                    <a:pt x="76201" y="175491"/>
                    <a:pt x="93519" y="169718"/>
                  </a:cubicBezTo>
                  <a:cubicBezTo>
                    <a:pt x="94673" y="158173"/>
                    <a:pt x="93017" y="145986"/>
                    <a:pt x="96982" y="135082"/>
                  </a:cubicBezTo>
                  <a:cubicBezTo>
                    <a:pt x="98230" y="131651"/>
                    <a:pt x="104107" y="133251"/>
                    <a:pt x="107373" y="131618"/>
                  </a:cubicBezTo>
                  <a:cubicBezTo>
                    <a:pt x="111096" y="129756"/>
                    <a:pt x="114300" y="127000"/>
                    <a:pt x="117764" y="124691"/>
                  </a:cubicBezTo>
                  <a:cubicBezTo>
                    <a:pt x="122909" y="116973"/>
                    <a:pt x="124566" y="113015"/>
                    <a:pt x="131619" y="107373"/>
                  </a:cubicBezTo>
                  <a:cubicBezTo>
                    <a:pt x="134870" y="104773"/>
                    <a:pt x="138877" y="103187"/>
                    <a:pt x="142010" y="100446"/>
                  </a:cubicBezTo>
                  <a:cubicBezTo>
                    <a:pt x="148154" y="95070"/>
                    <a:pt x="159328" y="83128"/>
                    <a:pt x="159328" y="83128"/>
                  </a:cubicBezTo>
                  <a:cubicBezTo>
                    <a:pt x="160482" y="79664"/>
                    <a:pt x="160913" y="75868"/>
                    <a:pt x="162791" y="72737"/>
                  </a:cubicBezTo>
                  <a:cubicBezTo>
                    <a:pt x="170974" y="59098"/>
                    <a:pt x="186121" y="63987"/>
                    <a:pt x="200891" y="62346"/>
                  </a:cubicBezTo>
                  <a:cubicBezTo>
                    <a:pt x="203200" y="60037"/>
                    <a:pt x="205018" y="57098"/>
                    <a:pt x="207819" y="55418"/>
                  </a:cubicBezTo>
                  <a:cubicBezTo>
                    <a:pt x="210950" y="53540"/>
                    <a:pt x="215359" y="54236"/>
                    <a:pt x="218210" y="51955"/>
                  </a:cubicBezTo>
                  <a:cubicBezTo>
                    <a:pt x="221461" y="49355"/>
                    <a:pt x="222828" y="45028"/>
                    <a:pt x="225137" y="41564"/>
                  </a:cubicBezTo>
                  <a:lnTo>
                    <a:pt x="235528" y="10391"/>
                  </a:lnTo>
                  <a:lnTo>
                    <a:pt x="238991" y="0"/>
                  </a:lnTo>
                  <a:cubicBezTo>
                    <a:pt x="245703" y="275162"/>
                    <a:pt x="237668" y="59807"/>
                    <a:pt x="245919" y="183573"/>
                  </a:cubicBezTo>
                  <a:cubicBezTo>
                    <a:pt x="251985" y="274559"/>
                    <a:pt x="246067" y="216088"/>
                    <a:pt x="252846" y="277091"/>
                  </a:cubicBezTo>
                  <a:cubicBezTo>
                    <a:pt x="257464" y="275937"/>
                    <a:pt x="262983" y="276602"/>
                    <a:pt x="266700" y="273628"/>
                  </a:cubicBezTo>
                  <a:cubicBezTo>
                    <a:pt x="269551" y="271347"/>
                    <a:pt x="269278" y="266779"/>
                    <a:pt x="270164" y="263237"/>
                  </a:cubicBezTo>
                  <a:cubicBezTo>
                    <a:pt x="271592" y="257525"/>
                    <a:pt x="270362" y="250817"/>
                    <a:pt x="273628" y="245918"/>
                  </a:cubicBezTo>
                  <a:cubicBezTo>
                    <a:pt x="275653" y="242880"/>
                    <a:pt x="280555" y="243609"/>
                    <a:pt x="284019" y="242455"/>
                  </a:cubicBezTo>
                  <a:cubicBezTo>
                    <a:pt x="289347" y="244231"/>
                    <a:pt x="299472" y="249914"/>
                    <a:pt x="304800" y="242455"/>
                  </a:cubicBezTo>
                  <a:cubicBezTo>
                    <a:pt x="309044" y="236513"/>
                    <a:pt x="304801" y="223982"/>
                    <a:pt x="311728" y="221673"/>
                  </a:cubicBezTo>
                  <a:lnTo>
                    <a:pt x="322119" y="218209"/>
                  </a:lnTo>
                  <a:lnTo>
                    <a:pt x="332510" y="187037"/>
                  </a:lnTo>
                  <a:cubicBezTo>
                    <a:pt x="333664" y="183573"/>
                    <a:pt x="333392" y="179228"/>
                    <a:pt x="335973" y="176646"/>
                  </a:cubicBezTo>
                  <a:cubicBezTo>
                    <a:pt x="338282" y="174337"/>
                    <a:pt x="339979" y="171178"/>
                    <a:pt x="342900" y="169718"/>
                  </a:cubicBezTo>
                  <a:cubicBezTo>
                    <a:pt x="349431" y="166452"/>
                    <a:pt x="363682" y="162791"/>
                    <a:pt x="363682" y="162791"/>
                  </a:cubicBezTo>
                  <a:cubicBezTo>
                    <a:pt x="365991" y="160482"/>
                    <a:pt x="368930" y="158664"/>
                    <a:pt x="370610" y="155864"/>
                  </a:cubicBezTo>
                  <a:cubicBezTo>
                    <a:pt x="372488" y="152733"/>
                    <a:pt x="372440" y="148739"/>
                    <a:pt x="374073" y="145473"/>
                  </a:cubicBezTo>
                  <a:cubicBezTo>
                    <a:pt x="375934" y="141750"/>
                    <a:pt x="378691" y="138546"/>
                    <a:pt x="381000" y="135082"/>
                  </a:cubicBezTo>
                  <a:cubicBezTo>
                    <a:pt x="382155" y="129309"/>
                    <a:pt x="381543" y="122875"/>
                    <a:pt x="384464" y="117764"/>
                  </a:cubicBezTo>
                  <a:cubicBezTo>
                    <a:pt x="388450" y="110788"/>
                    <a:pt x="402671" y="108883"/>
                    <a:pt x="408710" y="107373"/>
                  </a:cubicBezTo>
                  <a:cubicBezTo>
                    <a:pt x="411019" y="103909"/>
                    <a:pt x="412386" y="99583"/>
                    <a:pt x="415637" y="96982"/>
                  </a:cubicBezTo>
                  <a:cubicBezTo>
                    <a:pt x="418488" y="94701"/>
                    <a:pt x="423906" y="96489"/>
                    <a:pt x="426028" y="93518"/>
                  </a:cubicBezTo>
                  <a:cubicBezTo>
                    <a:pt x="446199" y="65279"/>
                    <a:pt x="422331" y="79851"/>
                    <a:pt x="439882" y="65809"/>
                  </a:cubicBezTo>
                  <a:cubicBezTo>
                    <a:pt x="443133" y="63208"/>
                    <a:pt x="446809" y="61191"/>
                    <a:pt x="450273" y="58882"/>
                  </a:cubicBezTo>
                  <a:cubicBezTo>
                    <a:pt x="457625" y="36827"/>
                    <a:pt x="447088" y="58696"/>
                    <a:pt x="467591" y="45028"/>
                  </a:cubicBezTo>
                  <a:cubicBezTo>
                    <a:pt x="471055" y="42719"/>
                    <a:pt x="470905" y="36702"/>
                    <a:pt x="474519" y="34637"/>
                  </a:cubicBezTo>
                  <a:cubicBezTo>
                    <a:pt x="479630" y="31716"/>
                    <a:pt x="486064" y="32328"/>
                    <a:pt x="491837" y="31173"/>
                  </a:cubicBezTo>
                  <a:cubicBezTo>
                    <a:pt x="492917" y="29553"/>
                    <a:pt x="501719" y="11741"/>
                    <a:pt x="509155" y="17318"/>
                  </a:cubicBezTo>
                  <a:cubicBezTo>
                    <a:pt x="512963" y="20174"/>
                    <a:pt x="511464" y="26555"/>
                    <a:pt x="512619" y="31173"/>
                  </a:cubicBezTo>
                  <a:cubicBezTo>
                    <a:pt x="513773" y="71582"/>
                    <a:pt x="514287" y="112014"/>
                    <a:pt x="516082" y="152400"/>
                  </a:cubicBezTo>
                  <a:cubicBezTo>
                    <a:pt x="516923" y="171326"/>
                    <a:pt x="519649" y="189329"/>
                    <a:pt x="523010" y="207818"/>
                  </a:cubicBezTo>
                  <a:cubicBezTo>
                    <a:pt x="524063" y="213610"/>
                    <a:pt x="525420" y="219345"/>
                    <a:pt x="526473" y="225137"/>
                  </a:cubicBezTo>
                  <a:cubicBezTo>
                    <a:pt x="527729" y="232046"/>
                    <a:pt x="528944" y="238966"/>
                    <a:pt x="529937" y="245918"/>
                  </a:cubicBezTo>
                  <a:cubicBezTo>
                    <a:pt x="531253" y="255133"/>
                    <a:pt x="530725" y="264712"/>
                    <a:pt x="533400" y="273628"/>
                  </a:cubicBezTo>
                  <a:cubicBezTo>
                    <a:pt x="535513" y="280671"/>
                    <a:pt x="545499" y="282278"/>
                    <a:pt x="550719" y="284018"/>
                  </a:cubicBezTo>
                  <a:cubicBezTo>
                    <a:pt x="554183" y="282864"/>
                    <a:pt x="559085" y="283593"/>
                    <a:pt x="561110" y="280555"/>
                  </a:cubicBezTo>
                  <a:cubicBezTo>
                    <a:pt x="564375" y="275657"/>
                    <a:pt x="562254" y="268648"/>
                    <a:pt x="564573" y="263237"/>
                  </a:cubicBezTo>
                  <a:cubicBezTo>
                    <a:pt x="565859" y="260235"/>
                    <a:pt x="569191" y="258618"/>
                    <a:pt x="571500" y="256309"/>
                  </a:cubicBezTo>
                  <a:cubicBezTo>
                    <a:pt x="572655" y="252845"/>
                    <a:pt x="574078" y="249460"/>
                    <a:pt x="574964" y="245918"/>
                  </a:cubicBezTo>
                  <a:cubicBezTo>
                    <a:pt x="576392" y="240207"/>
                    <a:pt x="573831" y="232278"/>
                    <a:pt x="578428" y="228600"/>
                  </a:cubicBezTo>
                  <a:cubicBezTo>
                    <a:pt x="582145" y="225626"/>
                    <a:pt x="587664" y="230909"/>
                    <a:pt x="592282" y="232064"/>
                  </a:cubicBezTo>
                  <a:cubicBezTo>
                    <a:pt x="593437" y="226291"/>
                    <a:pt x="594318" y="220457"/>
                    <a:pt x="595746" y="214746"/>
                  </a:cubicBezTo>
                  <a:cubicBezTo>
                    <a:pt x="596632" y="211204"/>
                    <a:pt x="596359" y="206636"/>
                    <a:pt x="599210" y="204355"/>
                  </a:cubicBezTo>
                  <a:cubicBezTo>
                    <a:pt x="602927" y="201381"/>
                    <a:pt x="608446" y="202046"/>
                    <a:pt x="613064" y="200891"/>
                  </a:cubicBezTo>
                  <a:cubicBezTo>
                    <a:pt x="613093" y="200774"/>
                    <a:pt x="618337" y="178301"/>
                    <a:pt x="619991" y="176646"/>
                  </a:cubicBezTo>
                  <a:cubicBezTo>
                    <a:pt x="622573" y="174064"/>
                    <a:pt x="626918" y="174337"/>
                    <a:pt x="630382" y="173182"/>
                  </a:cubicBezTo>
                  <a:cubicBezTo>
                    <a:pt x="631537" y="169718"/>
                    <a:pt x="632843" y="166302"/>
                    <a:pt x="633846" y="162791"/>
                  </a:cubicBezTo>
                  <a:cubicBezTo>
                    <a:pt x="635154" y="158214"/>
                    <a:pt x="635435" y="153312"/>
                    <a:pt x="637310" y="148937"/>
                  </a:cubicBezTo>
                  <a:cubicBezTo>
                    <a:pt x="638950" y="145111"/>
                    <a:pt x="641928" y="142010"/>
                    <a:pt x="644237" y="138546"/>
                  </a:cubicBezTo>
                  <a:cubicBezTo>
                    <a:pt x="652941" y="112428"/>
                    <a:pt x="641199" y="144621"/>
                    <a:pt x="654628" y="117764"/>
                  </a:cubicBezTo>
                  <a:cubicBezTo>
                    <a:pt x="656261" y="114498"/>
                    <a:pt x="655969" y="110344"/>
                    <a:pt x="658091" y="107373"/>
                  </a:cubicBezTo>
                  <a:cubicBezTo>
                    <a:pt x="665727" y="96683"/>
                    <a:pt x="672352" y="93248"/>
                    <a:pt x="682337" y="86591"/>
                  </a:cubicBezTo>
                  <a:cubicBezTo>
                    <a:pt x="690647" y="61657"/>
                    <a:pt x="680557" y="92816"/>
                    <a:pt x="689264" y="62346"/>
                  </a:cubicBezTo>
                  <a:cubicBezTo>
                    <a:pt x="690267" y="58835"/>
                    <a:pt x="690703" y="54993"/>
                    <a:pt x="692728" y="51955"/>
                  </a:cubicBezTo>
                  <a:cubicBezTo>
                    <a:pt x="695445" y="47879"/>
                    <a:pt x="699983" y="45327"/>
                    <a:pt x="703119" y="41564"/>
                  </a:cubicBezTo>
                  <a:cubicBezTo>
                    <a:pt x="705784" y="38366"/>
                    <a:pt x="707737" y="34637"/>
                    <a:pt x="710046" y="31173"/>
                  </a:cubicBezTo>
                  <a:cubicBezTo>
                    <a:pt x="714109" y="242449"/>
                    <a:pt x="713510" y="151235"/>
                    <a:pt x="713510" y="304800"/>
                  </a:cubicBezTo>
                </a:path>
              </a:pathLst>
            </a:custGeom>
            <a:solidFill>
              <a:schemeClr val="accent4">
                <a:lumMod val="50000"/>
                <a:alpha val="42372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01694CE-4DBA-8645-A6D3-75BED1A42B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4032" y="2418388"/>
              <a:ext cx="0" cy="3810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74C137D-B4EF-F240-8D21-19C55FD862F0}"/>
                </a:ext>
              </a:extLst>
            </p:cNvPr>
            <p:cNvCxnSpPr>
              <a:cxnSpLocks/>
            </p:cNvCxnSpPr>
            <p:nvPr/>
          </p:nvCxnSpPr>
          <p:spPr>
            <a:xfrm>
              <a:off x="1373757" y="2788997"/>
              <a:ext cx="804337" cy="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E5BBF688-E30B-8641-8ABC-F6421B3AFFD3}"/>
              </a:ext>
            </a:extLst>
          </p:cNvPr>
          <p:cNvSpPr/>
          <p:nvPr/>
        </p:nvSpPr>
        <p:spPr>
          <a:xfrm rot="598196">
            <a:off x="1392073" y="3100722"/>
            <a:ext cx="688295" cy="476631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9DB7E4F-6106-BC49-854B-7FADD7C157E0}"/>
              </a:ext>
            </a:extLst>
          </p:cNvPr>
          <p:cNvSpPr/>
          <p:nvPr/>
        </p:nvSpPr>
        <p:spPr>
          <a:xfrm rot="21001804" flipV="1">
            <a:off x="1459889" y="3648074"/>
            <a:ext cx="611916" cy="385014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970378B6-1F18-F04A-AA89-C86C40BC89DD}"/>
              </a:ext>
            </a:extLst>
          </p:cNvPr>
          <p:cNvSpPr/>
          <p:nvPr/>
        </p:nvSpPr>
        <p:spPr>
          <a:xfrm rot="598196">
            <a:off x="3171407" y="3680605"/>
            <a:ext cx="688257" cy="552222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9A804C0-BE4E-C84A-87C7-E7F8C25EAA6F}"/>
              </a:ext>
            </a:extLst>
          </p:cNvPr>
          <p:cNvSpPr/>
          <p:nvPr/>
        </p:nvSpPr>
        <p:spPr>
          <a:xfrm rot="21001804" flipV="1">
            <a:off x="3169382" y="3025706"/>
            <a:ext cx="688257" cy="552222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7B23C6-10F4-CB40-B691-B874E1F46F18}"/>
              </a:ext>
            </a:extLst>
          </p:cNvPr>
          <p:cNvSpPr txBox="1"/>
          <p:nvPr/>
        </p:nvSpPr>
        <p:spPr>
          <a:xfrm>
            <a:off x="3490205" y="3041179"/>
            <a:ext cx="174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 spectrum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5A3E80-D37F-CB46-861F-DCB3C7EA0A8D}"/>
              </a:ext>
            </a:extLst>
          </p:cNvPr>
          <p:cNvSpPr txBox="1"/>
          <p:nvPr/>
        </p:nvSpPr>
        <p:spPr>
          <a:xfrm>
            <a:off x="3529534" y="4522295"/>
            <a:ext cx="174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spectrum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C85016-A92B-0B4B-9227-4661CB18CF67}"/>
              </a:ext>
            </a:extLst>
          </p:cNvPr>
          <p:cNvGrpSpPr/>
          <p:nvPr/>
        </p:nvGrpSpPr>
        <p:grpSpPr>
          <a:xfrm>
            <a:off x="5617782" y="2508196"/>
            <a:ext cx="422388" cy="2132966"/>
            <a:chOff x="4437006" y="1549552"/>
            <a:chExt cx="422388" cy="213296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C8C5F49-72D2-6D40-B0FD-4CDD94DB7282}"/>
                </a:ext>
              </a:extLst>
            </p:cNvPr>
            <p:cNvSpPr/>
            <p:nvPr/>
          </p:nvSpPr>
          <p:spPr>
            <a:xfrm>
              <a:off x="4437006" y="1549552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F94B111-3FFA-E643-BD35-8AA8DF4D1661}"/>
                </a:ext>
              </a:extLst>
            </p:cNvPr>
            <p:cNvSpPr/>
            <p:nvPr/>
          </p:nvSpPr>
          <p:spPr>
            <a:xfrm>
              <a:off x="4500495" y="1594744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5EA55A6D-5214-EB40-B6A9-C24DA909DE4E}"/>
                </a:ext>
              </a:extLst>
            </p:cNvPr>
            <p:cNvSpPr/>
            <p:nvPr/>
          </p:nvSpPr>
          <p:spPr>
            <a:xfrm>
              <a:off x="4563984" y="1649461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29FD27-18B2-E84C-973A-57647506EFD7}"/>
                </a:ext>
              </a:extLst>
            </p:cNvPr>
            <p:cNvSpPr/>
            <p:nvPr/>
          </p:nvSpPr>
          <p:spPr>
            <a:xfrm>
              <a:off x="4649687" y="1730447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9F8D51B-B3C5-1747-B1CA-07CF827F3B2F}"/>
                </a:ext>
              </a:extLst>
            </p:cNvPr>
            <p:cNvSpPr/>
            <p:nvPr/>
          </p:nvSpPr>
          <p:spPr>
            <a:xfrm>
              <a:off x="4649687" y="1917790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E9ED1C6-0EB1-AF4A-9994-C9860E0287B4}"/>
                </a:ext>
              </a:extLst>
            </p:cNvPr>
            <p:cNvSpPr/>
            <p:nvPr/>
          </p:nvSpPr>
          <p:spPr>
            <a:xfrm>
              <a:off x="4649687" y="2105133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83A67D-9640-1240-AE26-8289F19C07DC}"/>
                </a:ext>
              </a:extLst>
            </p:cNvPr>
            <p:cNvSpPr/>
            <p:nvPr/>
          </p:nvSpPr>
          <p:spPr>
            <a:xfrm>
              <a:off x="4649687" y="3100535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5157FBD-A69D-E641-BA9E-151503BB722F}"/>
                </a:ext>
              </a:extLst>
            </p:cNvPr>
            <p:cNvSpPr/>
            <p:nvPr/>
          </p:nvSpPr>
          <p:spPr>
            <a:xfrm>
              <a:off x="4649687" y="3287878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383AB5B-5D6B-E747-ACA3-F1D92EA84EE3}"/>
                </a:ext>
              </a:extLst>
            </p:cNvPr>
            <p:cNvSpPr/>
            <p:nvPr/>
          </p:nvSpPr>
          <p:spPr>
            <a:xfrm>
              <a:off x="4649687" y="3475221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556F44E-B6F4-0048-8657-E4685FA3143B}"/>
                </a:ext>
              </a:extLst>
            </p:cNvPr>
            <p:cNvSpPr/>
            <p:nvPr/>
          </p:nvSpPr>
          <p:spPr>
            <a:xfrm>
              <a:off x="4649687" y="2908897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8C094A8-DD90-264A-B1E2-12D146697800}"/>
                </a:ext>
              </a:extLst>
            </p:cNvPr>
            <p:cNvGrpSpPr/>
            <p:nvPr/>
          </p:nvGrpSpPr>
          <p:grpSpPr>
            <a:xfrm>
              <a:off x="4687877" y="2339339"/>
              <a:ext cx="47625" cy="464819"/>
              <a:chOff x="6134100" y="2319389"/>
              <a:chExt cx="47625" cy="4648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1DF146C-0599-1F49-B06F-59CBE818A03D}"/>
                  </a:ext>
                </a:extLst>
              </p:cNvPr>
              <p:cNvSpPr/>
              <p:nvPr/>
            </p:nvSpPr>
            <p:spPr>
              <a:xfrm>
                <a:off x="6134100" y="23193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C1CA3D-9418-6447-AC21-69424ADD89FD}"/>
                  </a:ext>
                </a:extLst>
              </p:cNvPr>
              <p:cNvSpPr/>
              <p:nvPr/>
            </p:nvSpPr>
            <p:spPr>
              <a:xfrm>
                <a:off x="6134100" y="24717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348B494-5E4E-8840-A459-EBB77B8B7D92}"/>
                  </a:ext>
                </a:extLst>
              </p:cNvPr>
              <p:cNvSpPr/>
              <p:nvPr/>
            </p:nvSpPr>
            <p:spPr>
              <a:xfrm>
                <a:off x="6134100" y="26241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44C71CA-F9F1-C744-886C-D437CA8ABD7E}"/>
                  </a:ext>
                </a:extLst>
              </p:cNvPr>
              <p:cNvSpPr/>
              <p:nvPr/>
            </p:nvSpPr>
            <p:spPr>
              <a:xfrm>
                <a:off x="6134100" y="27384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0E4FDA-08B6-C443-809C-CC680980A018}"/>
              </a:ext>
            </a:extLst>
          </p:cNvPr>
          <p:cNvGrpSpPr/>
          <p:nvPr/>
        </p:nvGrpSpPr>
        <p:grpSpPr>
          <a:xfrm>
            <a:off x="6201747" y="2462325"/>
            <a:ext cx="533943" cy="2221998"/>
            <a:chOff x="5503680" y="1461528"/>
            <a:chExt cx="533943" cy="222199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521D3AA-BE6E-D044-9CC3-D4C9405EDE7B}"/>
                </a:ext>
              </a:extLst>
            </p:cNvPr>
            <p:cNvGrpSpPr/>
            <p:nvPr/>
          </p:nvGrpSpPr>
          <p:grpSpPr>
            <a:xfrm>
              <a:off x="5503680" y="1461528"/>
              <a:ext cx="472976" cy="2173211"/>
              <a:chOff x="5170305" y="280428"/>
              <a:chExt cx="472976" cy="2173211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42000765-8462-054F-BD55-4CC4015249F7}"/>
                  </a:ext>
                </a:extLst>
              </p:cNvPr>
              <p:cNvSpPr/>
              <p:nvPr/>
            </p:nvSpPr>
            <p:spPr>
              <a:xfrm>
                <a:off x="5170305" y="280428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0C6FA4E2-6287-284A-AEBB-45E912F7A116}"/>
                  </a:ext>
                </a:extLst>
              </p:cNvPr>
              <p:cNvSpPr/>
              <p:nvPr/>
            </p:nvSpPr>
            <p:spPr>
              <a:xfrm>
                <a:off x="5233794" y="325620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C8BFD080-22CA-B242-A123-D583DA570276}"/>
                  </a:ext>
                </a:extLst>
              </p:cNvPr>
              <p:cNvSpPr/>
              <p:nvPr/>
            </p:nvSpPr>
            <p:spPr>
              <a:xfrm>
                <a:off x="5284382" y="375390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94D6156D-FFC8-E048-988B-0A5BE5500BAD}"/>
                  </a:ext>
                </a:extLst>
              </p:cNvPr>
              <p:cNvSpPr/>
              <p:nvPr/>
            </p:nvSpPr>
            <p:spPr>
              <a:xfrm>
                <a:off x="5347871" y="42058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7889FE-A104-F140-BDBF-D001F535CD93}"/>
                </a:ext>
              </a:extLst>
            </p:cNvPr>
            <p:cNvGrpSpPr/>
            <p:nvPr/>
          </p:nvGrpSpPr>
          <p:grpSpPr>
            <a:xfrm>
              <a:off x="5742213" y="1650469"/>
              <a:ext cx="295410" cy="2033057"/>
              <a:chOff x="5903937" y="1675113"/>
              <a:chExt cx="295410" cy="2033057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B2FCF1D6-ECD2-FC4C-B33D-D6159B36D130}"/>
                  </a:ext>
                </a:extLst>
              </p:cNvPr>
              <p:cNvSpPr/>
              <p:nvPr/>
            </p:nvSpPr>
            <p:spPr>
              <a:xfrm>
                <a:off x="5903937" y="1675113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D10A883-D8AF-4344-9BB0-05F93B1D0AC1}"/>
                  </a:ext>
                </a:extLst>
              </p:cNvPr>
              <p:cNvSpPr/>
              <p:nvPr/>
            </p:nvSpPr>
            <p:spPr>
              <a:xfrm>
                <a:off x="5989640" y="1756099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BF868F-C94D-D148-BA89-B6A6C9778F3C}"/>
                  </a:ext>
                </a:extLst>
              </p:cNvPr>
              <p:cNvSpPr/>
              <p:nvPr/>
            </p:nvSpPr>
            <p:spPr>
              <a:xfrm>
                <a:off x="5989640" y="1943442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B613800-7556-5B4C-A0A4-7C5070AEAA0C}"/>
                  </a:ext>
                </a:extLst>
              </p:cNvPr>
              <p:cNvSpPr/>
              <p:nvPr/>
            </p:nvSpPr>
            <p:spPr>
              <a:xfrm>
                <a:off x="5989640" y="213078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3A1410F-CE60-B14C-9B37-96BF2B0E7CEB}"/>
                  </a:ext>
                </a:extLst>
              </p:cNvPr>
              <p:cNvSpPr/>
              <p:nvPr/>
            </p:nvSpPr>
            <p:spPr>
              <a:xfrm>
                <a:off x="5989640" y="312618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433F76A-FCBC-234B-BDEE-F56B3FA85C95}"/>
                  </a:ext>
                </a:extLst>
              </p:cNvPr>
              <p:cNvSpPr/>
              <p:nvPr/>
            </p:nvSpPr>
            <p:spPr>
              <a:xfrm>
                <a:off x="5989640" y="331353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4D88606-3EED-DA4B-A946-DA546CBB6DDA}"/>
                  </a:ext>
                </a:extLst>
              </p:cNvPr>
              <p:cNvSpPr/>
              <p:nvPr/>
            </p:nvSpPr>
            <p:spPr>
              <a:xfrm>
                <a:off x="5989640" y="350087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DA325AF-86DB-3349-A646-5AA98CBE094D}"/>
                  </a:ext>
                </a:extLst>
              </p:cNvPr>
              <p:cNvSpPr/>
              <p:nvPr/>
            </p:nvSpPr>
            <p:spPr>
              <a:xfrm>
                <a:off x="5989640" y="2934549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C0A811F-6003-9147-A8E8-CD6E918DB791}"/>
                  </a:ext>
                </a:extLst>
              </p:cNvPr>
              <p:cNvGrpSpPr/>
              <p:nvPr/>
            </p:nvGrpSpPr>
            <p:grpSpPr>
              <a:xfrm>
                <a:off x="6027830" y="2364991"/>
                <a:ext cx="47625" cy="464819"/>
                <a:chOff x="6134100" y="2319389"/>
                <a:chExt cx="47625" cy="464819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D638BB4-353D-AB43-B013-479B00243C89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23710D9-B4D7-8E4D-938D-F72665D686F5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4EF3AB5-5FA7-6940-98BE-F1A53AB475EB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E08A384-AA7D-334C-A040-D91064E25940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464EE15-7F37-8E46-BDB7-67AFD97D57BC}"/>
              </a:ext>
            </a:extLst>
          </p:cNvPr>
          <p:cNvGrpSpPr/>
          <p:nvPr/>
        </p:nvGrpSpPr>
        <p:grpSpPr>
          <a:xfrm>
            <a:off x="5079026" y="2625512"/>
            <a:ext cx="295410" cy="2015651"/>
            <a:chOff x="2628559" y="1743742"/>
            <a:chExt cx="295410" cy="201565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5C4411F-2889-4747-A991-C00ACBC1D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1596" y="1743742"/>
              <a:ext cx="272268" cy="6601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67BF80-8EAD-A047-AFD8-021A9C02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51597" y="3099259"/>
              <a:ext cx="272268" cy="66013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9187B1F-61F2-D143-B500-1498CD683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8500" t="37988"/>
            <a:stretch/>
          </p:blipFill>
          <p:spPr>
            <a:xfrm>
              <a:off x="2628559" y="2698356"/>
              <a:ext cx="295410" cy="409362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9E10A3-F700-DB4A-AD39-A22EDEF9976F}"/>
                </a:ext>
              </a:extLst>
            </p:cNvPr>
            <p:cNvSpPr/>
            <p:nvPr/>
          </p:nvSpPr>
          <p:spPr>
            <a:xfrm>
              <a:off x="2763918" y="2423908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2DBBAB3-58DB-5642-A3AA-63AD6B9B7400}"/>
                </a:ext>
              </a:extLst>
            </p:cNvPr>
            <p:cNvSpPr/>
            <p:nvPr/>
          </p:nvSpPr>
          <p:spPr>
            <a:xfrm>
              <a:off x="2763918" y="2634678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F7480-1A19-2E42-AB1F-2666E75A1DE8}"/>
                </a:ext>
              </a:extLst>
            </p:cNvPr>
            <p:cNvSpPr/>
            <p:nvPr/>
          </p:nvSpPr>
          <p:spPr>
            <a:xfrm>
              <a:off x="2763918" y="2529293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D0655932-F777-8640-A398-2A3B289B3D79}"/>
              </a:ext>
            </a:extLst>
          </p:cNvPr>
          <p:cNvSpPr/>
          <p:nvPr/>
        </p:nvSpPr>
        <p:spPr>
          <a:xfrm>
            <a:off x="5079027" y="2604151"/>
            <a:ext cx="329863" cy="589202"/>
          </a:xfrm>
          <a:prstGeom prst="wedgeRoundRectCallout">
            <a:avLst>
              <a:gd name="adj1" fmla="val 160497"/>
              <a:gd name="adj2" fmla="val -24016"/>
              <a:gd name="adj3" fmla="val 16667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DEDD86C-6AAD-6146-80A5-D9470C70BCBF}"/>
              </a:ext>
            </a:extLst>
          </p:cNvPr>
          <p:cNvSpPr/>
          <p:nvPr/>
        </p:nvSpPr>
        <p:spPr>
          <a:xfrm>
            <a:off x="7355766" y="3543425"/>
            <a:ext cx="219684" cy="219684"/>
          </a:xfrm>
          <a:prstGeom prst="ellipse">
            <a:avLst/>
          </a:prstGeom>
          <a:solidFill>
            <a:schemeClr val="accent1">
              <a:alpha val="45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2F35D72-8E0F-D84A-8184-0CB7D34A8C56}"/>
              </a:ext>
            </a:extLst>
          </p:cNvPr>
          <p:cNvCxnSpPr>
            <a:cxnSpLocks/>
          </p:cNvCxnSpPr>
          <p:nvPr/>
        </p:nvCxnSpPr>
        <p:spPr>
          <a:xfrm>
            <a:off x="7104136" y="3659128"/>
            <a:ext cx="22387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ight Brace 84">
            <a:extLst>
              <a:ext uri="{FF2B5EF4-FFF2-40B4-BE49-F238E27FC236}">
                <a16:creationId xmlns:a16="http://schemas.microsoft.com/office/drawing/2014/main" id="{44D41D7E-B7B8-604A-8815-3DF4CC5AC280}"/>
              </a:ext>
            </a:extLst>
          </p:cNvPr>
          <p:cNvSpPr/>
          <p:nvPr/>
        </p:nvSpPr>
        <p:spPr>
          <a:xfrm>
            <a:off x="6801281" y="2697566"/>
            <a:ext cx="323793" cy="1904663"/>
          </a:xfrm>
          <a:prstGeom prst="rightBrace">
            <a:avLst>
              <a:gd name="adj1" fmla="val 69626"/>
              <a:gd name="adj2" fmla="val 50516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ounded Rectangular Callout 85">
            <a:extLst>
              <a:ext uri="{FF2B5EF4-FFF2-40B4-BE49-F238E27FC236}">
                <a16:creationId xmlns:a16="http://schemas.microsoft.com/office/drawing/2014/main" id="{F24A0731-0B61-6C4E-9B17-1AB65AC9757A}"/>
              </a:ext>
            </a:extLst>
          </p:cNvPr>
          <p:cNvSpPr/>
          <p:nvPr/>
        </p:nvSpPr>
        <p:spPr>
          <a:xfrm>
            <a:off x="5727534" y="2634895"/>
            <a:ext cx="329863" cy="589202"/>
          </a:xfrm>
          <a:prstGeom prst="wedgeRoundRectCallout">
            <a:avLst>
              <a:gd name="adj1" fmla="val 160497"/>
              <a:gd name="adj2" fmla="val -24016"/>
              <a:gd name="adj3" fmla="val 16667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595A3F2-D8B4-FC45-9FF6-B72499E08E6C}"/>
              </a:ext>
            </a:extLst>
          </p:cNvPr>
          <p:cNvGrpSpPr/>
          <p:nvPr/>
        </p:nvGrpSpPr>
        <p:grpSpPr>
          <a:xfrm>
            <a:off x="7427929" y="3367613"/>
            <a:ext cx="1328597" cy="583029"/>
            <a:chOff x="7701648" y="2301677"/>
            <a:chExt cx="1328597" cy="58302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14497AB-311E-E24E-9E8E-1F7208038D38}"/>
                </a:ext>
              </a:extLst>
            </p:cNvPr>
            <p:cNvSpPr/>
            <p:nvPr/>
          </p:nvSpPr>
          <p:spPr>
            <a:xfrm>
              <a:off x="7942846" y="2301677"/>
              <a:ext cx="846203" cy="583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070CB3B-B4F4-FA49-B927-6BBAB03BFC4F}"/>
                </a:ext>
              </a:extLst>
            </p:cNvPr>
            <p:cNvSpPr txBox="1"/>
            <p:nvPr/>
          </p:nvSpPr>
          <p:spPr>
            <a:xfrm>
              <a:off x="7701648" y="2303207"/>
              <a:ext cx="1328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Predicted Angle</a:t>
              </a:r>
              <a:endParaRPr kumimoji="0" lang="en-US" sz="1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FF7D173-6CED-EF47-987A-F88780CD592B}"/>
                  </a:ext>
                </a:extLst>
              </p:cNvPr>
              <p:cNvSpPr txBox="1"/>
              <p:nvPr/>
            </p:nvSpPr>
            <p:spPr>
              <a:xfrm>
                <a:off x="2044478" y="3327840"/>
                <a:ext cx="1244541" cy="563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  <m:f>
                        <m:f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FF7D173-6CED-EF47-987A-F88780CD5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478" y="3327840"/>
                <a:ext cx="1244541" cy="563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5B8D5EA-017E-AA4F-B5DB-158836D2AABC}"/>
              </a:ext>
            </a:extLst>
          </p:cNvPr>
          <p:cNvCxnSpPr>
            <a:cxnSpLocks/>
          </p:cNvCxnSpPr>
          <p:nvPr/>
        </p:nvCxnSpPr>
        <p:spPr>
          <a:xfrm>
            <a:off x="2956436" y="2856593"/>
            <a:ext cx="0" cy="4697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DD9BC1C-95D4-7941-A7DE-9FABA9AA1C7C}"/>
              </a:ext>
            </a:extLst>
          </p:cNvPr>
          <p:cNvSpPr txBox="1"/>
          <p:nvPr/>
        </p:nvSpPr>
        <p:spPr>
          <a:xfrm>
            <a:off x="2310386" y="2365116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 dataset</a:t>
            </a:r>
          </a:p>
        </p:txBody>
      </p:sp>
    </p:spTree>
    <p:extLst>
      <p:ext uri="{BB962C8B-B14F-4D97-AF65-F5344CB8AC3E}">
        <p14:creationId xmlns:p14="http://schemas.microsoft.com/office/powerpoint/2010/main" val="4723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3456733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Sampling, Aliasing, Complex representation of signal (Lecture 1.2)</a:t>
            </a:r>
          </a:p>
        </p:txBody>
      </p:sp>
    </p:spTree>
    <p:extLst>
      <p:ext uri="{BB962C8B-B14F-4D97-AF65-F5344CB8AC3E}">
        <p14:creationId xmlns:p14="http://schemas.microsoft.com/office/powerpoint/2010/main" val="243816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795E8-6434-BC48-916D-240AEECED130}"/>
              </a:ext>
            </a:extLst>
          </p:cNvPr>
          <p:cNvSpPr txBox="1"/>
          <p:nvPr/>
        </p:nvSpPr>
        <p:spPr>
          <a:xfrm>
            <a:off x="649999" y="2090172"/>
            <a:ext cx="78440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November 9th, Thursday,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2:30 PM, Room: 2107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The exam questions will be spread over the topics taught so far (up to lecture 3.7).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Fundamental concepts/theories are important.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 programming.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An open (book, notes, phone, computer, Internet) exam.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Not open to discussions with humans. </a:t>
            </a:r>
            <a:r>
              <a:rPr lang="en-IN" sz="28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en-IN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43D32-784E-9A07-D057-7F6E5EFBDE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Exam logistics</a:t>
            </a:r>
          </a:p>
        </p:txBody>
      </p:sp>
    </p:spTree>
    <p:extLst>
      <p:ext uri="{BB962C8B-B14F-4D97-AF65-F5344CB8AC3E}">
        <p14:creationId xmlns:p14="http://schemas.microsoft.com/office/powerpoint/2010/main" val="699430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3402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Nyquist-Shannon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Time-frequency views of signal, DFT/FFT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1.3)</a:t>
            </a:r>
          </a:p>
        </p:txBody>
      </p:sp>
    </p:spTree>
    <p:extLst>
      <p:ext uri="{BB962C8B-B14F-4D97-AF65-F5344CB8AC3E}">
        <p14:creationId xmlns:p14="http://schemas.microsoft.com/office/powerpoint/2010/main" val="2911025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73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195209" y="1443841"/>
            <a:ext cx="87535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1.1</a:t>
            </a:r>
          </a:p>
          <a:p>
            <a:r>
              <a:rPr lang="en-US" dirty="0"/>
              <a:t>Sensor fundamentals, Local/global coordinate systems, frequency and phase of a signal.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1.2</a:t>
            </a:r>
          </a:p>
          <a:p>
            <a:r>
              <a:rPr lang="en-US" dirty="0"/>
              <a:t>Time &amp; Frequency domain representation, Analog to Digital conversion, Sampling theorem, </a:t>
            </a:r>
          </a:p>
          <a:p>
            <a:r>
              <a:rPr lang="en-US" dirty="0"/>
              <a:t>Aliasing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1.3</a:t>
            </a:r>
          </a:p>
          <a:p>
            <a:r>
              <a:rPr lang="en-US" dirty="0"/>
              <a:t>Complex representation of a signal, Positive and negative frequencies, Discrete Fourier Transform (DFT)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1.4</a:t>
            </a:r>
          </a:p>
          <a:p>
            <a:r>
              <a:rPr lang="en-US" dirty="0"/>
              <a:t>Plot DFT spectrum, properties of DFT, Aliasing in different types of signals, Frequency bands, multiplication of frequency.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A3C23-E104-7500-8579-1E72B09E0F1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Midterm syllabus</a:t>
            </a:r>
          </a:p>
        </p:txBody>
      </p:sp>
    </p:spTree>
    <p:extLst>
      <p:ext uri="{BB962C8B-B14F-4D97-AF65-F5344CB8AC3E}">
        <p14:creationId xmlns:p14="http://schemas.microsoft.com/office/powerpoint/2010/main" val="175452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4171494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Properties of DFT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1.4 &amp; continued to 2.1)</a:t>
            </a:r>
          </a:p>
        </p:txBody>
      </p:sp>
    </p:spTree>
    <p:extLst>
      <p:ext uri="{BB962C8B-B14F-4D97-AF65-F5344CB8AC3E}">
        <p14:creationId xmlns:p14="http://schemas.microsoft.com/office/powerpoint/2010/main" val="355005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0" y="184934"/>
            <a:ext cx="875358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2.1</a:t>
            </a:r>
          </a:p>
          <a:p>
            <a:r>
              <a:rPr lang="en-US" dirty="0"/>
              <a:t>-- (continued from lecture 1.4): Antialiasing filter, multiplication of frequencies, frequency bands, Sampling a band of frequencies.</a:t>
            </a:r>
          </a:p>
          <a:p>
            <a:r>
              <a:rPr lang="en-US" dirty="0"/>
              <a:t>-- Time-space propagation of signals (waves), reflection and echolocation, using waves for proximity sensing and ranging (distance finding)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2.2</a:t>
            </a:r>
          </a:p>
          <a:p>
            <a:r>
              <a:rPr lang="en-US" dirty="0"/>
              <a:t>-- An example technique for estimating distance using sound wave (application: contact tracing), reference paper: “</a:t>
            </a:r>
            <a:r>
              <a:rPr lang="en-US" dirty="0" err="1"/>
              <a:t>BeepBeep</a:t>
            </a:r>
            <a:r>
              <a:rPr lang="en-US" dirty="0"/>
              <a:t>: A High-Accuracy Acoustic-Based System for Ranging”</a:t>
            </a:r>
          </a:p>
          <a:p>
            <a:r>
              <a:rPr lang="en-US" dirty="0"/>
              <a:t>-- Space-time equation of waves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2.3</a:t>
            </a:r>
          </a:p>
          <a:p>
            <a:r>
              <a:rPr lang="en-US" dirty="0"/>
              <a:t>Phase difference of signal due to location difference, Superposition of waves, Sensing with multiple sensors, Spatial filtering/beamforming in 1-D space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2.4</a:t>
            </a:r>
          </a:p>
          <a:p>
            <a:r>
              <a:rPr lang="en-US" dirty="0"/>
              <a:t>Spatial filtering/beamforming in 2-D space, </a:t>
            </a:r>
          </a:p>
          <a:p>
            <a:r>
              <a:rPr lang="en-US" dirty="0"/>
              <a:t>Directional sensing with the sensor array, uniform linear array (ULA)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2.5</a:t>
            </a:r>
          </a:p>
          <a:p>
            <a:r>
              <a:rPr lang="en-US" dirty="0"/>
              <a:t>The direction of arrival estimation (Delay sum method, classical FFT method)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2.6</a:t>
            </a:r>
          </a:p>
          <a:p>
            <a:r>
              <a:rPr lang="en-US" dirty="0" err="1"/>
              <a:t>RFIDraw</a:t>
            </a:r>
            <a:r>
              <a:rPr lang="en-US" dirty="0"/>
              <a:t> paper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49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0" y="482880"/>
            <a:ext cx="87535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3.1</a:t>
            </a:r>
          </a:p>
          <a:p>
            <a:r>
              <a:rPr lang="en-US" dirty="0"/>
              <a:t>Markov model, Hidden Markov Model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3.2</a:t>
            </a:r>
          </a:p>
          <a:p>
            <a:r>
              <a:rPr lang="en-US" dirty="0"/>
              <a:t>Hidden Markov Model (continued from last lecture)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3.3</a:t>
            </a:r>
          </a:p>
          <a:p>
            <a:r>
              <a:rPr lang="en-US" dirty="0"/>
              <a:t>Viterbi decoding</a:t>
            </a:r>
          </a:p>
          <a:p>
            <a:r>
              <a:rPr lang="en-US" dirty="0"/>
              <a:t>An example project on the application of Bayesian inference: “</a:t>
            </a:r>
            <a:r>
              <a:rPr lang="en-US" dirty="0" err="1"/>
              <a:t>MoLe</a:t>
            </a:r>
            <a:r>
              <a:rPr lang="en-US" dirty="0"/>
              <a:t>: Motion Leaks through Smartwatch Sensors”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3.4 &amp; Lecture 3.5</a:t>
            </a:r>
          </a:p>
          <a:p>
            <a:r>
              <a:rPr lang="en-US" dirty="0"/>
              <a:t>Continued discussion on Bayesian inference and the paper “</a:t>
            </a:r>
            <a:r>
              <a:rPr lang="en-US" dirty="0" err="1"/>
              <a:t>MoLe</a:t>
            </a:r>
            <a:r>
              <a:rPr lang="en-US" dirty="0"/>
              <a:t>: Motion Leaks through Smartwatch Sensors”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3.6</a:t>
            </a:r>
          </a:p>
          <a:p>
            <a:r>
              <a:rPr lang="en-US" dirty="0"/>
              <a:t>Owlet paper discussion. </a:t>
            </a:r>
          </a:p>
        </p:txBody>
      </p:sp>
    </p:spTree>
    <p:extLst>
      <p:ext uri="{BB962C8B-B14F-4D97-AF65-F5344CB8AC3E}">
        <p14:creationId xmlns:p14="http://schemas.microsoft.com/office/powerpoint/2010/main" val="788751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Waves propagation, echolocation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2.1)</a:t>
            </a:r>
          </a:p>
        </p:txBody>
      </p:sp>
    </p:spTree>
    <p:extLst>
      <p:ext uri="{BB962C8B-B14F-4D97-AF65-F5344CB8AC3E}">
        <p14:creationId xmlns:p14="http://schemas.microsoft.com/office/powerpoint/2010/main" val="1029124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0" y="482880"/>
            <a:ext cx="87535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Following papers were discussed in the class and will be included in the syllabus: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BeepBeep</a:t>
            </a:r>
            <a:r>
              <a:rPr lang="en-US" dirty="0"/>
              <a:t>: A High-Accuracy Acoustic-Based System for Ranging:  </a:t>
            </a:r>
            <a:r>
              <a:rPr lang="en-US" dirty="0">
                <a:hlinkClick r:id="rId2"/>
              </a:rPr>
              <a:t>https://www.cs.purdue.edu/homes/chunyi/pubs/peng-tecs12.pdf</a:t>
            </a: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 Using RF Signals</a:t>
            </a:r>
          </a:p>
          <a:p>
            <a:r>
              <a:rPr lang="en-US" dirty="0">
                <a:hlinkClick r:id="rId3"/>
              </a:rPr>
              <a:t>https://deepakv.web.illinois.edu/assets/papers/RF-IDraw_SIGCOMM_2014.pdf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3) I am a Smartwatch and I can Track my User’s Arm</a:t>
            </a:r>
          </a:p>
          <a:p>
            <a:r>
              <a:rPr lang="en-US" dirty="0">
                <a:hlinkClick r:id="rId4"/>
              </a:rPr>
              <a:t>https://sinrg.csl.illinois.edu/papers/ArmTrak_Mobisys.pdf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4) </a:t>
            </a:r>
            <a:r>
              <a:rPr lang="en-US" dirty="0" err="1"/>
              <a:t>MoLe</a:t>
            </a:r>
            <a:r>
              <a:rPr lang="en-US" dirty="0"/>
              <a:t>: Motion Leaks through Smartwatch Sensors: </a:t>
            </a:r>
            <a:r>
              <a:rPr lang="en-US" dirty="0">
                <a:hlinkClick r:id="rId5"/>
              </a:rPr>
              <a:t>https://synrg.csl.illinois.edu/papers/mole.pdf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5) Owlet: enabling spatial information in ubiquitous acoustic devices</a:t>
            </a:r>
          </a:p>
          <a:p>
            <a:r>
              <a:rPr lang="en-US" dirty="0">
                <a:hlinkClick r:id="rId6"/>
              </a:rPr>
              <a:t>https://www.cs.umd.edu/~nirupam/images/2_publication/papers/Owlet_MobiSys21_nirupam.pdf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87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11046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1230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Distance between devices (Beep-Beep)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2.2)</a:t>
            </a:r>
          </a:p>
        </p:txBody>
      </p:sp>
    </p:spTree>
    <p:extLst>
      <p:ext uri="{BB962C8B-B14F-4D97-AF65-F5344CB8AC3E}">
        <p14:creationId xmlns:p14="http://schemas.microsoft.com/office/powerpoint/2010/main" val="3128974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Time-space equation of waves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2.3)</a:t>
            </a:r>
          </a:p>
        </p:txBody>
      </p:sp>
    </p:spTree>
    <p:extLst>
      <p:ext uri="{BB962C8B-B14F-4D97-AF65-F5344CB8AC3E}">
        <p14:creationId xmlns:p14="http://schemas.microsoft.com/office/powerpoint/2010/main" val="3788111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1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𝑢𝑛𝑖𝑡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𝑑𝑖𝑠𝑡𝑎𝑛𝑐𝑒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98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76AE5-FBD8-7FD1-9777-766B528247E6}"/>
              </a:ext>
            </a:extLst>
          </p:cNvPr>
          <p:cNvSpPr txBox="1"/>
          <p:nvPr/>
        </p:nvSpPr>
        <p:spPr>
          <a:xfrm>
            <a:off x="886408" y="3162556"/>
            <a:ext cx="441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Bayesian inference, Markov Model, HMM</a:t>
            </a:r>
          </a:p>
          <a:p>
            <a:pPr marL="342900" indent="-342900">
              <a:buAutoNum type="alphaUcPeriod"/>
            </a:pPr>
            <a:r>
              <a:rPr lang="en-US" dirty="0"/>
              <a:t>Beam-steering</a:t>
            </a:r>
          </a:p>
          <a:p>
            <a:pPr marL="342900" indent="-342900">
              <a:buAutoNum type="alphaUcPeriod"/>
            </a:pPr>
            <a:r>
              <a:rPr lang="en-US" dirty="0"/>
              <a:t>ULA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0F815-6B46-472A-20F1-A95E2E910DB7}"/>
              </a:ext>
            </a:extLst>
          </p:cNvPr>
          <p:cNvSpPr txBox="1"/>
          <p:nvPr/>
        </p:nvSpPr>
        <p:spPr>
          <a:xfrm>
            <a:off x="609004" y="2737738"/>
            <a:ext cx="417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2. Short answer type (15 points)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84DD6-66AF-9535-32B3-0EA267EDAC34}"/>
              </a:ext>
            </a:extLst>
          </p:cNvPr>
          <p:cNvSpPr txBox="1"/>
          <p:nvPr/>
        </p:nvSpPr>
        <p:spPr>
          <a:xfrm>
            <a:off x="886406" y="4972369"/>
            <a:ext cx="5953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Sampling, DFT/FFT, aliasing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Superposition of signal, Wavelength, Space-time equation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HMM and Viterbi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Concepts from the papers discussed in the class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879F8-D4B3-035C-3531-A8DBCE84C880}"/>
              </a:ext>
            </a:extLst>
          </p:cNvPr>
          <p:cNvSpPr txBox="1"/>
          <p:nvPr/>
        </p:nvSpPr>
        <p:spPr>
          <a:xfrm>
            <a:off x="570947" y="4510704"/>
            <a:ext cx="388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3. Problem solving (35 points)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24227-6201-7DD6-8864-C5C8694882A1}"/>
              </a:ext>
            </a:extLst>
          </p:cNvPr>
          <p:cNvSpPr txBox="1"/>
          <p:nvPr/>
        </p:nvSpPr>
        <p:spPr>
          <a:xfrm>
            <a:off x="886406" y="1518403"/>
            <a:ext cx="831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basics, Sampling theory, Aliasing, FFT spectrum, Echolocation,</a:t>
            </a:r>
          </a:p>
          <a:p>
            <a:r>
              <a:rPr lang="en-US" dirty="0"/>
              <a:t>Wave propagation, Space-time equation of wave, beamforming or spatial filtering, ULA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DB18D-D76D-4F74-5EC6-6F537AC444D2}"/>
              </a:ext>
            </a:extLst>
          </p:cNvPr>
          <p:cNvSpPr txBox="1"/>
          <p:nvPr/>
        </p:nvSpPr>
        <p:spPr>
          <a:xfrm>
            <a:off x="609004" y="1075361"/>
            <a:ext cx="600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1. Multiple choice questions (10x2 = 20 points)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61301-041B-0488-8FC0-88E7F1B7AC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 format (tentative)</a:t>
            </a:r>
          </a:p>
        </p:txBody>
      </p:sp>
    </p:spTree>
    <p:extLst>
      <p:ext uri="{BB962C8B-B14F-4D97-AF65-F5344CB8AC3E}">
        <p14:creationId xmlns:p14="http://schemas.microsoft.com/office/powerpoint/2010/main" val="2584736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425832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385" t="-2000" r="-2770" b="-3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5163898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397" t="-1087" r="-2793" b="-14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31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blipFill>
                <a:blip r:embed="rId4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5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484964" y="467119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6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8163" t="-3390" r="-4082" b="-38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/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blipFill>
                <a:blip r:embed="rId8"/>
                <a:stretch>
                  <a:fillRect l="-4955" r="-4054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060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13931425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33A1B4-5252-7B4E-A2DA-8EC17D2D4B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</p:spTree>
    <p:extLst>
      <p:ext uri="{BB962C8B-B14F-4D97-AF65-F5344CB8AC3E}">
        <p14:creationId xmlns:p14="http://schemas.microsoft.com/office/powerpoint/2010/main" val="14501537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204933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Sensor Basics (Lecture 1.1)</a:t>
            </a:r>
          </a:p>
        </p:txBody>
      </p:sp>
    </p:spTree>
    <p:extLst>
      <p:ext uri="{BB962C8B-B14F-4D97-AF65-F5344CB8AC3E}">
        <p14:creationId xmlns:p14="http://schemas.microsoft.com/office/powerpoint/2010/main" val="31582856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space)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1CD3D-523C-5442-973C-34E73808E20F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F64FE-CC43-304C-BB1A-129F2DBB479B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39886313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7100-223A-F545-A365-A3426BE7AE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</p:spTree>
    <p:extLst>
      <p:ext uri="{BB962C8B-B14F-4D97-AF65-F5344CB8AC3E}">
        <p14:creationId xmlns:p14="http://schemas.microsoft.com/office/powerpoint/2010/main" val="3878153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Array of sensors, ULA, beamforming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2.4)</a:t>
            </a:r>
          </a:p>
        </p:txBody>
      </p:sp>
    </p:spTree>
    <p:extLst>
      <p:ext uri="{BB962C8B-B14F-4D97-AF65-F5344CB8AC3E}">
        <p14:creationId xmlns:p14="http://schemas.microsoft.com/office/powerpoint/2010/main" val="13475775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1990614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19819A-B01E-354F-BDF8-02FA3E07679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DACFB07-A268-0E49-8934-53B8930903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BD3F-D3CD-434E-9261-DE86B2ECA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25724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1FCBD-D261-2046-9ACE-9B90D55C4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19"/>
          <a:stretch/>
        </p:blipFill>
        <p:spPr>
          <a:xfrm>
            <a:off x="1903169" y="1296486"/>
            <a:ext cx="5579709" cy="3813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502F-79C8-F54F-9544-F817AE35DD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vs Far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A0E9-9B9D-AF4C-9883-1C7809D00D58}"/>
              </a:ext>
            </a:extLst>
          </p:cNvPr>
          <p:cNvSpPr txBox="1"/>
          <p:nvPr/>
        </p:nvSpPr>
        <p:spPr>
          <a:xfrm>
            <a:off x="0" y="5768788"/>
            <a:ext cx="9143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Assume far-field (planar wave model) when the receiver/transmitter are (2L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distance apart.</a:t>
            </a:r>
          </a:p>
        </p:txBody>
      </p:sp>
    </p:spTree>
    <p:extLst>
      <p:ext uri="{BB962C8B-B14F-4D97-AF65-F5344CB8AC3E}">
        <p14:creationId xmlns:p14="http://schemas.microsoft.com/office/powerpoint/2010/main" val="31987926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45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99628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201697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99628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75572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85000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93527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83945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101706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77138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34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468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31673059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23968802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18336846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40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4726</Words>
  <Application>Microsoft Macintosh PowerPoint</Application>
  <PresentationFormat>On-screen Show (4:3)</PresentationFormat>
  <Paragraphs>1419</Paragraphs>
  <Slides>150</Slides>
  <Notes>32</Notes>
  <HiddenSlides>7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62" baseType="lpstr">
      <vt:lpstr>Arial</vt:lpstr>
      <vt:lpstr>Calibri</vt:lpstr>
      <vt:lpstr>Calibri Light</vt:lpstr>
      <vt:lpstr>Cambria Math</vt:lpstr>
      <vt:lpstr>Helvetica Neue</vt:lpstr>
      <vt:lpstr>Lucida Bright</vt:lpstr>
      <vt:lpstr>Times New Roman</vt:lpstr>
      <vt:lpstr>Office Theme</vt:lpstr>
      <vt:lpstr>1_Office Theme</vt:lpstr>
      <vt:lpstr>2_Office Theme</vt:lpstr>
      <vt:lpstr>3_Office Theme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 Motion Leaks through Smartwatch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Elbow Location Inferencing</vt:lpstr>
      <vt:lpstr>RF-IDraw: Virtual Touch Screen in the Air</vt:lpstr>
      <vt:lpstr>Ambiguity-Resolution Tradeoff</vt:lpstr>
      <vt:lpstr>Localization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69</cp:revision>
  <dcterms:created xsi:type="dcterms:W3CDTF">2022-11-01T03:21:06Z</dcterms:created>
  <dcterms:modified xsi:type="dcterms:W3CDTF">2023-11-07T20:00:56Z</dcterms:modified>
</cp:coreProperties>
</file>