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74"/>
  </p:notesMasterIdLst>
  <p:handoutMasterIdLst>
    <p:handoutMasterId r:id="rId75"/>
  </p:handoutMasterIdLst>
  <p:sldIdLst>
    <p:sldId id="297" r:id="rId3"/>
    <p:sldId id="455" r:id="rId4"/>
    <p:sldId id="461" r:id="rId5"/>
    <p:sldId id="456" r:id="rId6"/>
    <p:sldId id="457" r:id="rId7"/>
    <p:sldId id="458" r:id="rId8"/>
    <p:sldId id="459" r:id="rId9"/>
    <p:sldId id="460" r:id="rId10"/>
    <p:sldId id="395" r:id="rId11"/>
    <p:sldId id="396" r:id="rId12"/>
    <p:sldId id="397" r:id="rId13"/>
    <p:sldId id="400" r:id="rId14"/>
    <p:sldId id="399" r:id="rId15"/>
    <p:sldId id="398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322" r:id="rId52"/>
    <p:sldId id="323" r:id="rId53"/>
    <p:sldId id="324" r:id="rId54"/>
    <p:sldId id="325" r:id="rId55"/>
    <p:sldId id="326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49" r:id="rId70"/>
    <p:sldId id="450" r:id="rId71"/>
    <p:sldId id="451" r:id="rId72"/>
    <p:sldId id="452" r:id="rId7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6714" autoAdjust="0"/>
  </p:normalViewPr>
  <p:slideViewPr>
    <p:cSldViewPr snapToGrid="0">
      <p:cViewPr varScale="1">
        <p:scale>
          <a:sx n="116" d="100"/>
          <a:sy n="116" d="100"/>
        </p:scale>
        <p:origin x="734" y="65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75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6758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6758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Slide Number Placeholder 675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A855623-DCED-4E5D-9311-6CA26390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017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50178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5017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Notes Placeholder 5018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24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5018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Slide Number Placeholder 5018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fld id="{048DFA81-0638-4983-AB53-0B2C09D32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2466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1BF03-EC36-459C-8EE7-51AD3C840F3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9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9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2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3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0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2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D5A219-A986-4CEA-8855-E339F9B2D598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7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7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1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5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79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86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0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01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3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67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6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9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9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63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7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1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55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92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3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CC064B-9BE5-445F-80EB-AE46691F898B}" type="slidenum">
              <a:rPr lang="en-US"/>
              <a:pPr/>
              <a:t>50</a:t>
            </a:fld>
            <a:endParaRPr lang="en-US"/>
          </a:p>
        </p:txBody>
      </p:sp>
      <p:sp>
        <p:nvSpPr>
          <p:cNvPr id="93186" name="Rectangle 9113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7" name="Rectangle 911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483B7B3-0F13-4638-B8F3-D3E7908D0A61}" type="slidenum">
              <a:rPr lang="en-US"/>
              <a:pPr/>
              <a:t>51</a:t>
            </a:fld>
            <a:endParaRPr lang="en-US"/>
          </a:p>
        </p:txBody>
      </p:sp>
      <p:sp>
        <p:nvSpPr>
          <p:cNvPr id="94210" name="Rectangle 13312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4211" name="Rectangle 1331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679DC7-51A8-454A-8F68-195211BD07C6}" type="slidenum">
              <a:rPr lang="en-US"/>
              <a:pPr/>
              <a:t>52</a:t>
            </a:fld>
            <a:endParaRPr lang="en-US"/>
          </a:p>
        </p:txBody>
      </p:sp>
      <p:sp>
        <p:nvSpPr>
          <p:cNvPr id="95234" name="Rectangle 13516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5" name="Rectangle 1351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A577D1-FC7E-4844-B6A2-98EAB4EB1C88}" type="slidenum">
              <a:rPr lang="en-US"/>
              <a:pPr/>
              <a:t>53</a:t>
            </a:fld>
            <a:endParaRPr lang="en-US"/>
          </a:p>
        </p:txBody>
      </p:sp>
      <p:sp>
        <p:nvSpPr>
          <p:cNvPr id="96258" name="Rectangle 13721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6259" name="Rectangle 1372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AC3D922-34E5-4C9F-92C6-64EE9C47CC3F}" type="slidenum">
              <a:rPr lang="en-US"/>
              <a:pPr/>
              <a:t>54</a:t>
            </a:fld>
            <a:endParaRPr lang="en-US"/>
          </a:p>
        </p:txBody>
      </p:sp>
      <p:sp>
        <p:nvSpPr>
          <p:cNvPr id="97282" name="Rectangle 13926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7283" name="Rectangle 1392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79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67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46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9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536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99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30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46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154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8802CF-2378-4CE3-8A55-C5405659C175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8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8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1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E56AB-85D9-415C-9392-A8ACEDC0BBC4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1FB-9AFD-432C-BEC6-8EDA6DE5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AA69-4D08-44A2-A2AD-BF4C176014CC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04EF-2969-4BEA-A3EE-AEA62ECEE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7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8A256-DD62-4A5E-A711-608E8FD9FE3A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80C9-BA94-4E56-90D3-2235F2002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12F89-1D5E-41C1-B1C0-AFC4AFC501A6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1CA6-E1DB-4E0F-9C40-4DBB4431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1A1EF-E36D-44D5-9AC6-99E707FAEF90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8E3D-0A98-4A46-B200-62173E7D8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FB558-2C86-4C85-846B-244EC64254C7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4B43-831F-4D0E-9257-5027E6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0A243-D14B-46CE-9863-1E768DBF87F9}" type="datetime6">
              <a:rPr lang="en-US" smtClean="0"/>
              <a:t>August 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8444-A49F-4ADA-93FF-16D614E15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87C64A-BAEA-4C9B-8BE1-A4FF1700EE4F}" type="datetime6">
              <a:rPr lang="en-US" smtClean="0"/>
              <a:t>August 24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6560-9B72-4DC3-8E93-AC175E0D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7576B-378C-4346-BA00-29B9BCBD103A}" type="datetime6">
              <a:rPr lang="en-US" smtClean="0"/>
              <a:t>August 24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38EF-AA70-4CF5-AC7F-FCC397C7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DF01B-2336-44E9-B64E-5637A1E1EE34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B18D-FF3B-4B89-9A53-6C3EF8BA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5C047-6EA9-431A-88CB-5451876E68F8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ACC-4FA2-4095-B15A-35A4F16BF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13E51-37ED-4DC5-A3B9-9C674C033CED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8918-EA6F-4B96-8963-060063C8F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41439-7259-4CEA-ACBC-D55FD59EDEEF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DE52-DCC3-47CC-84AE-BE40C5325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08B54-42B5-4D3D-B36B-ACC08C20B2E9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A1F8-8F73-4058-88F5-8FFEE48DD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98A19-3773-4406-B37D-2CA91A680A63}" type="datetime6">
              <a:rPr lang="en-US" smtClean="0"/>
              <a:t>August 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9261-8521-4657-AE8F-C8AC4326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01812-F397-4FF7-8954-22F4B5F740A8}" type="datetime6">
              <a:rPr lang="en-US" smtClean="0"/>
              <a:t>August 24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E17D-35A6-499E-A736-A2A91F5B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4B342-D868-4F68-8072-904211722128}" type="datetime6">
              <a:rPr lang="en-US" smtClean="0"/>
              <a:t>August 24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DC4C-DEAB-4FD7-B417-542F8415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26C1E-0FFA-4D87-BC84-3F4A3FB9CB17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C89-7FE4-4017-BBEA-AA869540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5ABD2-9052-4DF9-BCB1-D6F7DEF6EA78}" type="datetime6">
              <a:rPr lang="en-US" smtClean="0"/>
              <a:t>August 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54BB-72C9-4979-B389-1171C23D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A9690F-282E-4405-A463-5E135CB8424E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788267-731E-450B-A5F8-764C82C24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0" r:id="rId11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498FBF-552A-4D7D-9FF9-6735153BBA12}" type="datetime6">
              <a:rPr lang="en-US" smtClean="0"/>
              <a:t>August 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E8AA-8AF2-44A0-84FC-2CD806D8F9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4273"/>
          <p:cNvSpPr>
            <a:spLocks noGrp="1" noChangeArrowheads="1"/>
          </p:cNvSpPr>
          <p:nvPr>
            <p:ph type="title"/>
          </p:nvPr>
        </p:nvSpPr>
        <p:spPr>
          <a:ln w="12700" cap="flat" algn="ctr">
            <a:miter lim="800000"/>
            <a:headEnd type="none" w="med" len="med"/>
            <a:tailEnd type="none" w="med" len="med"/>
          </a:ln>
        </p:spPr>
        <p:txBody>
          <a:bodyPr wrap="none" lIns="63398" tIns="25359" rIns="63398" bIns="25359" anchor="t">
            <a:spAutoFit/>
          </a:bodyPr>
          <a:lstStyle/>
          <a:p>
            <a:pPr marL="0" indent="0" defTabSz="914400" eaLnBrk="1" hangingPunct="1"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54275" name="Text Placeholder 542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31681"/>
          </a:xfrm>
          <a:ln w="12700" cap="flat" algn="ctr">
            <a:miter lim="800000"/>
            <a:headEnd type="none" w="med" len="med"/>
            <a:tailEnd type="none" w="med" len="med"/>
          </a:ln>
        </p:spPr>
        <p:txBody>
          <a:bodyPr lIns="71324" tIns="28529" rIns="71324" bIns="28529">
            <a:spAutoFit/>
          </a:bodyPr>
          <a:lstStyle/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endParaRPr lang="en-US" sz="2100" dirty="0"/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© 2024   Ashok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Set 2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224E2-46AA-4FE8-B864-29A16F2D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1: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/>
              <a:t>What Operating Systems Do</a:t>
            </a:r>
          </a:p>
          <a:p>
            <a:r>
              <a:rPr lang="en-US" altLang="en-US"/>
              <a:t>Computer-System Organization</a:t>
            </a:r>
          </a:p>
          <a:p>
            <a:r>
              <a:rPr lang="en-US" altLang="en-US"/>
              <a:t>Computer-System Architecture</a:t>
            </a:r>
          </a:p>
          <a:p>
            <a:r>
              <a:rPr lang="en-US" altLang="en-US"/>
              <a:t>Operating-System Structure</a:t>
            </a:r>
          </a:p>
          <a:p>
            <a:r>
              <a:rPr lang="en-US" altLang="en-US"/>
              <a:t>Operating-System Operations</a:t>
            </a:r>
          </a:p>
          <a:p>
            <a:r>
              <a:rPr lang="en-US" altLang="en-US"/>
              <a:t>Process Management</a:t>
            </a:r>
          </a:p>
          <a:p>
            <a:r>
              <a:rPr lang="en-US" altLang="en-US"/>
              <a:t>Memory Management</a:t>
            </a:r>
          </a:p>
          <a:p>
            <a:r>
              <a:rPr lang="en-US" altLang="en-US"/>
              <a:t>Storage Management</a:t>
            </a:r>
          </a:p>
          <a:p>
            <a:r>
              <a:rPr lang="en-US" altLang="en-US"/>
              <a:t>Protection and Security</a:t>
            </a:r>
          </a:p>
          <a:p>
            <a:r>
              <a:rPr lang="en-US" altLang="en-US"/>
              <a:t>Kernel Data Structures</a:t>
            </a:r>
          </a:p>
          <a:p>
            <a:r>
              <a:rPr lang="en-US" altLang="en-US"/>
              <a:t>Computing Environments</a:t>
            </a:r>
          </a:p>
          <a:p>
            <a:r>
              <a:rPr lang="en-US" altLang="en-US"/>
              <a:t>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7BCBE-EB39-48A6-8D60-E0423BB0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To describe the basic organization of computer systems</a:t>
            </a:r>
          </a:p>
          <a:p>
            <a:r>
              <a:rPr lang="en-US" altLang="en-US"/>
              <a:t>To provide a grand tour of the major components of operating systems</a:t>
            </a:r>
          </a:p>
          <a:p>
            <a:r>
              <a:rPr lang="en-US" altLang="en-US"/>
              <a:t>To give an overview of the many types of computing environments</a:t>
            </a:r>
          </a:p>
          <a:p>
            <a:r>
              <a:rPr lang="en-US" altLang="en-US"/>
              <a:t>To explore several 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19B5E-80A3-4043-8B4D-1B73DA4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1206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Four Components of a Computer System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9481B-8AA7-4D40-85CB-B867AF51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82563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1204913"/>
            <a:ext cx="7351712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Computer system can be divided into four components:</a:t>
            </a:r>
          </a:p>
          <a:p>
            <a:pPr lvl="1"/>
            <a:r>
              <a:rPr lang="en-US" altLang="en-US"/>
              <a:t>Hardware – provides basic computing resources</a:t>
            </a:r>
          </a:p>
          <a:p>
            <a:pPr lvl="2"/>
            <a:r>
              <a:rPr lang="en-US" altLang="en-US"/>
              <a:t>CPU, memory, I/O devices</a:t>
            </a:r>
          </a:p>
          <a:p>
            <a:pPr lvl="1"/>
            <a:r>
              <a:rPr lang="en-US" altLang="en-US"/>
              <a:t>Operating system</a:t>
            </a:r>
          </a:p>
          <a:p>
            <a:pPr lvl="2"/>
            <a:r>
              <a:rPr lang="en-US" altLang="en-US"/>
              <a:t>Controls and coordinates use of hardware among various applications and users</a:t>
            </a:r>
          </a:p>
          <a:p>
            <a:pPr lvl="1"/>
            <a:r>
              <a:rPr lang="en-US" altLang="en-US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altLang="en-US"/>
              <a:t>Word processors, compilers, web browsers, database systems, video games</a:t>
            </a:r>
          </a:p>
          <a:p>
            <a:pPr lvl="1"/>
            <a:r>
              <a:rPr lang="en-US" altLang="en-US"/>
              <a:t>Users</a:t>
            </a:r>
          </a:p>
          <a:p>
            <a:pPr lvl="2"/>
            <a:r>
              <a:rPr lang="en-US" altLang="en-US"/>
              <a:t>People, machines, other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0B7EB-EDA7-4D7D-8D5C-0662D32D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198438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What is an Operating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1268413"/>
            <a:ext cx="7121525" cy="4159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A program that acts as an intermediary between a user of a computer and the computer hardware</a:t>
            </a:r>
          </a:p>
          <a:p>
            <a:r>
              <a:rPr lang="en-US" altLang="en-US"/>
              <a:t>Operating system goals:</a:t>
            </a:r>
          </a:p>
          <a:p>
            <a:pPr lvl="1"/>
            <a:r>
              <a:rPr lang="en-US" altLang="en-US"/>
              <a:t>Execute user programs and make solving user problems easier</a:t>
            </a:r>
          </a:p>
          <a:p>
            <a:pPr lvl="1"/>
            <a:r>
              <a:rPr lang="en-US" altLang="en-US"/>
              <a:t>Make the computer system convenient to use</a:t>
            </a:r>
          </a:p>
          <a:p>
            <a:pPr lvl="1"/>
            <a:r>
              <a:rPr lang="en-US" altLang="en-US"/>
              <a:t>Use the computer hardware in an efficient manner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B65C-7C1A-4006-98DF-31F98328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What Operating Systems Do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24535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Depends on the point of view</a:t>
            </a:r>
          </a:p>
          <a:p>
            <a:r>
              <a:rPr lang="en-US" altLang="en-US" dirty="0"/>
              <a:t>Users want convenience, </a:t>
            </a:r>
            <a:r>
              <a:rPr lang="en-US" altLang="en-US" b="1" dirty="0">
                <a:solidFill>
                  <a:srgbClr val="3366FF"/>
                </a:solidFill>
              </a:rPr>
              <a:t>ease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of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use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good performance </a:t>
            </a:r>
          </a:p>
          <a:p>
            <a:pPr lvl="1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care about </a:t>
            </a:r>
            <a:r>
              <a:rPr lang="en-US" altLang="ja-JP" b="1" dirty="0">
                <a:solidFill>
                  <a:srgbClr val="3366FF"/>
                </a:solidFill>
              </a:rPr>
              <a:t>resource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3366FF"/>
                </a:solidFill>
              </a:rPr>
              <a:t>utilization</a:t>
            </a:r>
          </a:p>
          <a:p>
            <a:r>
              <a:rPr lang="en-US" altLang="en-US" dirty="0"/>
              <a:t>But shared computer such as </a:t>
            </a:r>
            <a:r>
              <a:rPr lang="en-US" altLang="en-US" b="1" dirty="0">
                <a:solidFill>
                  <a:srgbClr val="3366FF"/>
                </a:solidFill>
              </a:rPr>
              <a:t>mainframe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  <a:r>
              <a:rPr lang="en-US" altLang="en-US" dirty="0"/>
              <a:t> must keep all users happy</a:t>
            </a:r>
          </a:p>
          <a:p>
            <a:r>
              <a:rPr lang="en-US" altLang="en-US" dirty="0"/>
              <a:t>Users of dedicate systems such as </a:t>
            </a:r>
            <a:r>
              <a:rPr lang="en-US" altLang="en-US" b="1" dirty="0">
                <a:solidFill>
                  <a:srgbClr val="3366FF"/>
                </a:solidFill>
              </a:rPr>
              <a:t>workstations</a:t>
            </a:r>
            <a:r>
              <a:rPr lang="en-US" altLang="en-US" dirty="0"/>
              <a:t> have dedicated resources but frequently use shared resources from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Handheld computers are resource poor,  optimized for usability and battery life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C9C06-D330-4A54-A011-61FC6FF6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166688"/>
            <a:ext cx="75104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028700"/>
            <a:ext cx="6638925" cy="426561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 altLang="en-US"/>
              <a:t>Manages all resources</a:t>
            </a:r>
          </a:p>
          <a:p>
            <a:pPr lvl="1"/>
            <a:r>
              <a:rPr lang="en-US" altLang="en-US"/>
              <a:t>Decides between conflicting requests for efficient and fair resource use</a:t>
            </a:r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 altLang="en-US"/>
              <a:t>Controls execution of programs to prevent errors and improper use of the computer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2DF96-6B34-4277-A75D-98D47608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0248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3763" y="1247775"/>
            <a:ext cx="6808787" cy="45450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 universally accepted definition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Everything a vendor ships when you order an operating system</a:t>
            </a:r>
            <a:r>
              <a:rPr lang="ja-JP" altLang="en-US" dirty="0"/>
              <a:t>”</a:t>
            </a:r>
            <a:r>
              <a:rPr lang="en-US" altLang="ja-JP" dirty="0"/>
              <a:t> is a good approximation</a:t>
            </a:r>
          </a:p>
          <a:p>
            <a:pPr lvl="1"/>
            <a:r>
              <a:rPr lang="en-US" altLang="en-US" dirty="0"/>
              <a:t>Now you have to buy OS separately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The one program running at all times on the computer</a:t>
            </a:r>
            <a:r>
              <a:rPr lang="ja-JP" altLang="en-US" dirty="0"/>
              <a:t>”</a:t>
            </a:r>
            <a:r>
              <a:rPr lang="en-US" altLang="ja-JP" dirty="0"/>
              <a:t> is the </a:t>
            </a:r>
            <a:r>
              <a:rPr lang="en-US" altLang="ja-JP" b="1" dirty="0">
                <a:solidFill>
                  <a:srgbClr val="3366FF"/>
                </a:solidFill>
              </a:rPr>
              <a:t>kernel</a:t>
            </a:r>
            <a:r>
              <a:rPr lang="en-US" altLang="ja-JP" dirty="0"/>
              <a:t>.</a:t>
            </a:r>
            <a:r>
              <a:rPr lang="en-US" altLang="ja-JP" b="1" dirty="0"/>
              <a:t>  </a:t>
            </a:r>
            <a:endParaRPr lang="en-US" altLang="ja-JP" dirty="0"/>
          </a:p>
          <a:p>
            <a:r>
              <a:rPr lang="en-US" altLang="ja-JP" dirty="0"/>
              <a:t>Everything else is either</a:t>
            </a:r>
          </a:p>
          <a:p>
            <a:pPr lvl="1"/>
            <a:r>
              <a:rPr lang="en-US" altLang="ja-JP" dirty="0"/>
              <a:t>a system program (ships with the operating system) , or</a:t>
            </a:r>
          </a:p>
          <a:p>
            <a:pPr lvl="1"/>
            <a:r>
              <a:rPr lang="en-US" altLang="ja-JP" dirty="0"/>
              <a:t>an application program.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2018 </a:t>
            </a:r>
            <a:r>
              <a:rPr lang="en-US" dirty="0" err="1"/>
              <a:t>Silberschatz</a:t>
            </a:r>
            <a:r>
              <a:rPr lang="en-US" dirty="0"/>
              <a:t>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EA6D7-D936-42AC-A887-2B01ABE5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Startup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318250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bootstrap program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loaded at power-up or reboot</a:t>
            </a:r>
          </a:p>
          <a:p>
            <a:pPr lvl="1"/>
            <a:r>
              <a:rPr lang="en-US" altLang="en-US"/>
              <a:t>Typically stored in ROM or EPROM, generally known as </a:t>
            </a:r>
            <a:r>
              <a:rPr lang="en-US" altLang="en-US" b="1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altLang="en-US"/>
              <a:t>Initializes all aspects of system</a:t>
            </a:r>
          </a:p>
          <a:p>
            <a:pPr lvl="1"/>
            <a:r>
              <a:rPr lang="en-US" altLang="en-US"/>
              <a:t>Loads operating system kernel and starts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0E816-C3CB-4CA1-A593-051ADB3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8338" y="1085706"/>
            <a:ext cx="7597775" cy="453072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Computer-system operation</a:t>
            </a:r>
          </a:p>
          <a:p>
            <a:pPr lvl="1"/>
            <a:r>
              <a:rPr lang="en-US" altLang="en-US" sz="2400" dirty="0"/>
              <a:t>One or more CPUs, device controllers connect through common bus providing access to shared memory</a:t>
            </a:r>
          </a:p>
          <a:p>
            <a:pPr lvl="1"/>
            <a:r>
              <a:rPr lang="en-US" altLang="en-US" sz="2400" dirty="0"/>
              <a:t>Concurrent execution of CPUs and devices competing for memory cycles</a:t>
            </a:r>
          </a:p>
          <a:p>
            <a:pPr lvl="1"/>
            <a:endParaRPr lang="en-US" altLang="en-US" sz="24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1" y="3586884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917DE-ADD0-4992-A885-0C5D1A87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35" y="2202412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AB174-A8AE-4424-9C5B-6227ABE4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Computer-System Operation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8830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I/O devices and the CPU can execute concurrently</a:t>
            </a:r>
            <a:endParaRPr lang="en-US" altLang="en-US" sz="800" dirty="0"/>
          </a:p>
          <a:p>
            <a:r>
              <a:rPr lang="en-US" altLang="en-US" dirty="0"/>
              <a:t>Each device controller is in charge of a particular device type</a:t>
            </a:r>
            <a:endParaRPr lang="en-US" altLang="en-US" sz="800" dirty="0"/>
          </a:p>
          <a:p>
            <a:r>
              <a:rPr lang="en-US" altLang="en-US" dirty="0"/>
              <a:t>Each device controller has a local buffer</a:t>
            </a:r>
            <a:endParaRPr lang="en-US" altLang="en-US" sz="800" dirty="0"/>
          </a:p>
          <a:p>
            <a:r>
              <a:rPr lang="en-US" altLang="en-US" dirty="0"/>
              <a:t>CPU moves data from/to main memory to/from local buffers</a:t>
            </a:r>
            <a:endParaRPr lang="en-US" altLang="en-US" sz="800" dirty="0"/>
          </a:p>
          <a:p>
            <a:r>
              <a:rPr lang="en-US" altLang="en-US" dirty="0"/>
              <a:t>I/O is from the device to local buffer of controller</a:t>
            </a:r>
            <a:endParaRPr lang="en-US" altLang="en-US" sz="800" dirty="0"/>
          </a:p>
          <a:p>
            <a:r>
              <a:rPr lang="en-US" altLang="en-US" dirty="0"/>
              <a:t>Device controller informs CPU that it has finished its operation by causing an </a:t>
            </a:r>
            <a:r>
              <a:rPr lang="en-US" altLang="en-US" dirty="0">
                <a:solidFill>
                  <a:srgbClr val="0000FF"/>
                </a:solidFill>
              </a:rPr>
              <a:t>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CB6E2-1E56-4C9D-B20C-1AD65E1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9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Common Functions of Interrupts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572250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Interrupt transfers control to the interrupt service routine generally, through the </a:t>
            </a:r>
            <a:r>
              <a:rPr lang="en-US" altLang="en-US" b="1">
                <a:solidFill>
                  <a:srgbClr val="3366FF"/>
                </a:solidFill>
              </a:rPr>
              <a:t>interrupt</a:t>
            </a:r>
            <a:r>
              <a:rPr lang="en-US" altLang="en-US" i="1"/>
              <a:t> </a:t>
            </a:r>
            <a:r>
              <a:rPr lang="en-US" altLang="en-US" b="1">
                <a:solidFill>
                  <a:srgbClr val="3366FF"/>
                </a:solidFill>
              </a:rPr>
              <a:t>vector</a:t>
            </a:r>
            <a:r>
              <a:rPr lang="en-US" altLang="en-US"/>
              <a:t>, which contains the addresses of all the service routines</a:t>
            </a:r>
            <a:endParaRPr lang="en-US" altLang="en-US" sz="800"/>
          </a:p>
          <a:p>
            <a:r>
              <a:rPr lang="en-US" altLang="en-US"/>
              <a:t>Interrupt architecture must save the address of the interrupted instruction</a:t>
            </a:r>
            <a:endParaRPr lang="en-US" altLang="en-US" sz="800" i="1"/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trap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exception</a:t>
            </a:r>
            <a:r>
              <a:rPr lang="en-US" altLang="en-US"/>
              <a:t> is a software-generated interrupt caused either by an error or a user request</a:t>
            </a:r>
            <a:endParaRPr lang="en-US" altLang="en-US" sz="800"/>
          </a:p>
          <a:p>
            <a:r>
              <a:rPr lang="en-US" altLang="en-US"/>
              <a:t>An operating system is </a:t>
            </a:r>
            <a:r>
              <a:rPr lang="en-US" altLang="en-US" b="1">
                <a:solidFill>
                  <a:srgbClr val="3366FF"/>
                </a:solidFill>
              </a:rPr>
              <a:t>interrupt driven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87EF3-0EFB-49A1-B5DB-4120FEF2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95250"/>
            <a:ext cx="7772400" cy="844550"/>
          </a:xfrm>
        </p:spPr>
        <p:txBody>
          <a:bodyPr/>
          <a:lstStyle/>
          <a:p>
            <a:pPr eaLnBrk="1" hangingPunct="1"/>
            <a:r>
              <a:rPr lang="en-US" altLang="en-US"/>
              <a:t>Interrupt Handling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198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The operating system preserves the state of the CPU by storing registers and the program counter</a:t>
            </a:r>
          </a:p>
          <a:p>
            <a:r>
              <a:rPr lang="en-US" altLang="en-US"/>
              <a:t>Determines which type of interrupt has occurred: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vectored</a:t>
            </a:r>
            <a:r>
              <a:rPr lang="en-US" altLang="en-US"/>
              <a:t> interrupt system</a:t>
            </a:r>
          </a:p>
          <a:p>
            <a:r>
              <a:rPr lang="en-US" altLang="en-US"/>
              <a:t>Separate segments of code determine what action should be taken for each type of 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79C7B-B6E9-449B-B9AB-BACC822D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Interrupt Timeline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77938"/>
            <a:ext cx="62642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E43C-C186-43DA-BD98-5216469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350" y="1244600"/>
            <a:ext cx="6845300" cy="4583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 call </a:t>
            </a:r>
            <a:r>
              <a:rPr lang="en-US" altLang="en-US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Device-status table </a:t>
            </a:r>
            <a:r>
              <a:rPr lang="en-US" altLang="en-US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663C8-2E6C-4821-B729-F4B2342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287463" y="277813"/>
            <a:ext cx="7399337" cy="576262"/>
          </a:xfrm>
        </p:spPr>
        <p:txBody>
          <a:bodyPr/>
          <a:lstStyle/>
          <a:p>
            <a:r>
              <a:rPr lang="en-US" altLang="en-US" sz="2800"/>
              <a:t>Storage Definitions and Notation Review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47713" y="1177925"/>
            <a:ext cx="7440612" cy="5191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The basic unit of computer storage is the </a:t>
            </a:r>
            <a:r>
              <a:rPr lang="en-US" altLang="en-US" sz="1400" b="1"/>
              <a:t>bit</a:t>
            </a:r>
            <a:r>
              <a:rPr lang="en-US" altLang="en-US" sz="1400"/>
              <a:t>. A bit can contain one of two values, 0 and 1. All other storage in a computer is based on collections of bits. Given enough bits, it is amazing how many things a computer can represent: numbers, letters, images, movies, sounds, documents, and programs, to name a few. A </a:t>
            </a:r>
            <a:r>
              <a:rPr lang="en-US" altLang="en-US" sz="1400" b="1"/>
              <a:t>byte </a:t>
            </a:r>
            <a:r>
              <a:rPr lang="en-US" altLang="en-US" sz="1400"/>
              <a:t>is 8 bits, and on most computers it is the smallest convenient chunk of storage. For example, most computers don’t have an instruction to move a bit but do have one to move a byte. A less common term is </a:t>
            </a:r>
            <a:r>
              <a:rPr lang="en-US" altLang="en-US" sz="1400" b="1"/>
              <a:t>word</a:t>
            </a:r>
            <a:r>
              <a:rPr lang="en-US" altLang="en-US" sz="1400"/>
              <a:t>, which is a given computer architecture’s native unit of data. A word is made up of one or more bytes. For example, a computer that has 64-bit registers and 64-bit memory addressing typically has 64-bit (8-byte) words. A computer executes many operations in its native word size rather than a byte at a time.</a:t>
            </a:r>
          </a:p>
          <a:p>
            <a:endParaRPr lang="en-US" altLang="en-US" sz="1400" baseline="-25000"/>
          </a:p>
          <a:p>
            <a:r>
              <a:rPr lang="en-US" altLang="en-US" sz="1400"/>
              <a:t>Computer storage, along with most computer throughput, is generally measured and manipulated in bytes and collections of bytes.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kilobyte</a:t>
            </a:r>
            <a:r>
              <a:rPr lang="en-US" altLang="en-US" sz="1400"/>
              <a:t>, or </a:t>
            </a:r>
            <a:r>
              <a:rPr lang="en-US" altLang="en-US" sz="1400" b="1"/>
              <a:t>KB</a:t>
            </a:r>
            <a:r>
              <a:rPr lang="en-US" altLang="en-US" sz="1400"/>
              <a:t>, is 1,024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megabyte</a:t>
            </a:r>
            <a:r>
              <a:rPr lang="en-US" altLang="en-US" sz="1400"/>
              <a:t>, or </a:t>
            </a:r>
            <a:r>
              <a:rPr lang="en-US" altLang="en-US" sz="1400" b="1"/>
              <a:t>MB</a:t>
            </a:r>
            <a:r>
              <a:rPr lang="en-US" altLang="en-US" sz="1400"/>
              <a:t>, is 1,024</a:t>
            </a:r>
            <a:r>
              <a:rPr lang="en-US" altLang="en-US" sz="1400" baseline="30000"/>
              <a:t>2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gigabyte</a:t>
            </a:r>
            <a:r>
              <a:rPr lang="en-US" altLang="en-US" sz="1400"/>
              <a:t>, or </a:t>
            </a:r>
            <a:r>
              <a:rPr lang="en-US" altLang="en-US" sz="1400" b="1"/>
              <a:t>GB</a:t>
            </a:r>
            <a:r>
              <a:rPr lang="en-US" altLang="en-US" sz="1400"/>
              <a:t>, is 1,024</a:t>
            </a:r>
            <a:r>
              <a:rPr lang="en-US" altLang="en-US" sz="1400" baseline="30000"/>
              <a:t>3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terabyte</a:t>
            </a:r>
            <a:r>
              <a:rPr lang="en-US" altLang="en-US" sz="1400"/>
              <a:t>, or </a:t>
            </a:r>
            <a:r>
              <a:rPr lang="en-US" altLang="en-US" sz="1400" b="1"/>
              <a:t>TB</a:t>
            </a:r>
            <a:r>
              <a:rPr lang="en-US" altLang="en-US" sz="1400"/>
              <a:t>, is 1,024</a:t>
            </a:r>
            <a:r>
              <a:rPr lang="en-US" altLang="en-US" sz="1400" baseline="30000"/>
              <a:t>4 </a:t>
            </a:r>
            <a:r>
              <a:rPr lang="en-US" altLang="en-US" sz="1400"/>
              <a:t>bytes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petabyte</a:t>
            </a:r>
            <a:r>
              <a:rPr lang="en-US" altLang="en-US" sz="1400"/>
              <a:t>, or </a:t>
            </a:r>
            <a:r>
              <a:rPr lang="en-US" altLang="en-US" sz="1400" b="1"/>
              <a:t>PB</a:t>
            </a:r>
            <a:r>
              <a:rPr lang="en-US" altLang="en-US" sz="1400"/>
              <a:t>, is 1,024</a:t>
            </a:r>
            <a:r>
              <a:rPr lang="en-US" altLang="en-US" sz="1400" baseline="30000"/>
              <a:t>5</a:t>
            </a:r>
            <a:r>
              <a:rPr lang="en-US" altLang="en-US" sz="1400"/>
              <a:t> bytes</a:t>
            </a:r>
          </a:p>
          <a:p>
            <a:endParaRPr lang="en-US" altLang="en-US" sz="1400"/>
          </a:p>
          <a:p>
            <a:r>
              <a:rPr lang="en-US" altLang="en-US" sz="1400"/>
              <a:t>Computer manufacturers often round off these numbers and say that a megabyte is 1 million bytes and a gigabyte is 1 billion bytes. Networking measurements are an exception to this general rule; they are given in bits (because networks move data a bit at a time).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387CF-3DFD-444C-909F-051FB189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138238"/>
            <a:ext cx="7612063" cy="48053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Main memory – only large storage media that the CPU can access directly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Random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access</a:t>
            </a:r>
          </a:p>
          <a:p>
            <a:pPr lvl="1"/>
            <a:r>
              <a:rPr lang="en-US" altLang="en-US" sz="1600" dirty="0"/>
              <a:t>Typically, </a:t>
            </a:r>
            <a:r>
              <a:rPr lang="en-US" altLang="en-US" sz="1600" b="1" dirty="0">
                <a:solidFill>
                  <a:srgbClr val="3366FF"/>
                </a:solidFill>
              </a:rPr>
              <a:t>volatile</a:t>
            </a:r>
          </a:p>
          <a:p>
            <a:r>
              <a:rPr lang="en-US" altLang="en-US" dirty="0"/>
              <a:t>Secondary storage – extension of main memory that provides large </a:t>
            </a:r>
            <a:r>
              <a:rPr lang="en-US" altLang="en-US" b="1" dirty="0">
                <a:solidFill>
                  <a:srgbClr val="3366FF"/>
                </a:solidFill>
              </a:rPr>
              <a:t>nonvolatile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storage capacity</a:t>
            </a:r>
          </a:p>
          <a:p>
            <a:r>
              <a:rPr lang="en-US" altLang="en-US" dirty="0"/>
              <a:t>Hard disks – rigid metal or glass platters covered with magnetic recording material </a:t>
            </a:r>
          </a:p>
          <a:p>
            <a:pPr lvl="1"/>
            <a:r>
              <a:rPr lang="en-US" altLang="en-US" sz="1600" dirty="0"/>
              <a:t>Disk surface is logically divided into </a:t>
            </a:r>
            <a:r>
              <a:rPr lang="en-US" altLang="en-US" sz="1600" b="1" dirty="0">
                <a:solidFill>
                  <a:srgbClr val="3366FF"/>
                </a:solidFill>
              </a:rPr>
              <a:t>tracks</a:t>
            </a:r>
            <a:r>
              <a:rPr lang="en-US" altLang="en-US" sz="1600" dirty="0"/>
              <a:t>, which are subdivided into </a:t>
            </a:r>
            <a:r>
              <a:rPr lang="en-US" altLang="en-US" sz="1600" b="1" dirty="0">
                <a:solidFill>
                  <a:srgbClr val="3366FF"/>
                </a:solidFill>
              </a:rPr>
              <a:t>sectors</a:t>
            </a:r>
          </a:p>
          <a:p>
            <a:pPr lvl="1"/>
            <a:r>
              <a:rPr lang="en-US" altLang="en-US" sz="1600" dirty="0"/>
              <a:t>The </a:t>
            </a:r>
            <a:r>
              <a:rPr lang="en-US" altLang="en-US" sz="1600" b="1" dirty="0">
                <a:solidFill>
                  <a:srgbClr val="3366FF"/>
                </a:solidFill>
              </a:rPr>
              <a:t>disk controller </a:t>
            </a:r>
            <a:r>
              <a:rPr lang="en-US" altLang="en-US" sz="1600" dirty="0"/>
              <a:t>determines the logical interaction between the device and the computer 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Solid-state disks </a:t>
            </a:r>
            <a:r>
              <a:rPr lang="en-US" altLang="en-US" dirty="0"/>
              <a:t>– faster than hard disks, nonvolatile</a:t>
            </a:r>
          </a:p>
          <a:p>
            <a:pPr lvl="1"/>
            <a:r>
              <a:rPr lang="en-US" altLang="en-US" sz="1600" dirty="0"/>
              <a:t>Various technologies</a:t>
            </a:r>
          </a:p>
          <a:p>
            <a:pPr lvl="1"/>
            <a:r>
              <a:rPr lang="en-US" altLang="en-US" sz="1600" dirty="0"/>
              <a:t>Becoming more popular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8B9D8-2AD9-4CED-950A-FBF3942C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Storage systems organized in hierarchy</a:t>
            </a:r>
          </a:p>
          <a:p>
            <a:pPr lvl="1"/>
            <a:r>
              <a:rPr lang="en-US" altLang="en-US"/>
              <a:t>Speed</a:t>
            </a:r>
          </a:p>
          <a:p>
            <a:pPr lvl="1"/>
            <a:r>
              <a:rPr lang="en-US" altLang="en-US"/>
              <a:t>Cost</a:t>
            </a:r>
          </a:p>
          <a:p>
            <a:pPr lvl="1"/>
            <a:r>
              <a:rPr lang="en-US" altLang="en-US"/>
              <a:t>Volatility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Caching</a:t>
            </a:r>
            <a:r>
              <a:rPr lang="en-US" altLang="en-US"/>
              <a:t> – copying information into faster storage system; main memory can be viewed as a cache for secondary storage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Device Driver </a:t>
            </a:r>
            <a:r>
              <a:rPr lang="en-US" altLang="en-US"/>
              <a:t>for each device controller to manage I/O</a:t>
            </a:r>
          </a:p>
          <a:p>
            <a:pPr lvl="1"/>
            <a:r>
              <a:rPr lang="en-US" altLang="en-US"/>
              <a:t>Provides uniform interface between controller and kernel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2FED3-B559-469E-9E91-BA8AB15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9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Storage-Device Hierarchy</a:t>
            </a:r>
          </a:p>
        </p:txBody>
      </p:sp>
      <p:pic>
        <p:nvPicPr>
          <p:cNvPr id="22531" name="Picture 3" descr="C:\Users\as668\Desktop\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70013"/>
            <a:ext cx="53228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34B5C-4010-44C9-8151-418ABEEC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Caching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65913" cy="491013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Important principle, performed at many levels in a computer (in hardware, operating system, software)</a:t>
            </a:r>
            <a:endParaRPr lang="en-US" altLang="en-US" sz="800"/>
          </a:p>
          <a:p>
            <a:r>
              <a:rPr lang="en-US" altLang="en-US"/>
              <a:t>Information in use copied from slower to faster storage temporarily</a:t>
            </a:r>
            <a:endParaRPr lang="en-US" altLang="en-US" sz="800"/>
          </a:p>
          <a:p>
            <a:r>
              <a:rPr lang="en-US" altLang="en-US"/>
              <a:t>Faster storage (cache) checked first to determine if information is there</a:t>
            </a:r>
          </a:p>
          <a:p>
            <a:pPr lvl="1"/>
            <a:r>
              <a:rPr lang="en-US" altLang="en-US"/>
              <a:t>If it is, information used directly from the cache (fast)</a:t>
            </a:r>
          </a:p>
          <a:p>
            <a:pPr lvl="1"/>
            <a:r>
              <a:rPr lang="en-US" altLang="en-US"/>
              <a:t>If not, data copied to cache and used there</a:t>
            </a:r>
            <a:endParaRPr lang="en-US" altLang="en-US" sz="800"/>
          </a:p>
          <a:p>
            <a:r>
              <a:rPr lang="en-US" altLang="en-US"/>
              <a:t>Cache smaller than storage being cached</a:t>
            </a:r>
          </a:p>
          <a:p>
            <a:pPr lvl="1"/>
            <a:r>
              <a:rPr lang="en-US" altLang="en-US"/>
              <a:t>Cache management important design problem</a:t>
            </a:r>
          </a:p>
          <a:p>
            <a:pPr lvl="1"/>
            <a:r>
              <a:rPr lang="en-US" altLang="en-US"/>
              <a:t>Cache size and replacement policy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CF5FF-AD86-491D-A59A-4287B680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AD67-76BE-2229-AE25-135A064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28057-C730-4231-6552-605C8D4A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System Hardware Component: Motherboard | by Baseer Hussain ...">
            <a:extLst>
              <a:ext uri="{FF2B5EF4-FFF2-40B4-BE49-F238E27FC236}">
                <a16:creationId xmlns:a16="http://schemas.microsoft.com/office/drawing/2014/main" id="{A458D7BC-DB2E-135F-5FE0-F1ECB1F7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5" y="1027521"/>
            <a:ext cx="3585689" cy="19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771A7-0F2B-12D0-4CDE-6708C9C6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8878"/>
            <a:ext cx="3171538" cy="2332300"/>
          </a:xfrm>
          <a:prstGeom prst="rect">
            <a:avLst/>
          </a:prstGeom>
        </p:spPr>
      </p:pic>
      <p:pic>
        <p:nvPicPr>
          <p:cNvPr id="1030" name="Picture 6" descr="Mecanic computer hardware - Definition A motherboard is one ...">
            <a:extLst>
              <a:ext uri="{FF2B5EF4-FFF2-40B4-BE49-F238E27FC236}">
                <a16:creationId xmlns:a16="http://schemas.microsoft.com/office/drawing/2014/main" id="{0A715A7E-0EB6-3A93-6B61-35EBBE1A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94" y="2724149"/>
            <a:ext cx="5492314" cy="31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5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166688"/>
            <a:ext cx="76660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Direct Memory Access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20871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Used for high-speed I/O devices able to transmit information at close to memory speeds</a:t>
            </a:r>
          </a:p>
          <a:p>
            <a:r>
              <a:rPr lang="en-US" altLang="en-US"/>
              <a:t>Device controller transfers blocks of data from buffer storage directly to main memory without CPU intervention</a:t>
            </a:r>
          </a:p>
          <a:p>
            <a:r>
              <a:rPr lang="en-US" altLang="en-US"/>
              <a:t>Only one interrupt is generated per block, rather than the one interrupt per byte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256F9-E70E-411A-B33C-BCCAC849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6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835025" y="1666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How a Modern Computer Works</a:t>
            </a:r>
          </a:p>
        </p:txBody>
      </p:sp>
      <p:pic>
        <p:nvPicPr>
          <p:cNvPr id="2560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230313"/>
            <a:ext cx="513238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i="1"/>
              <a:t>A von Neumann architecture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8FDB4-A734-403C-B272-8C5309F1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00138" y="198438"/>
            <a:ext cx="7586662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Computer-System Architecture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8337550" cy="48672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Most systems use a single general-purpose processor</a:t>
            </a:r>
          </a:p>
          <a:p>
            <a:pPr lvl="1"/>
            <a:r>
              <a:rPr lang="en-US" altLang="en-US"/>
              <a:t>Most systems have special-purpose processors as well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Multiprocessors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systems growing in use and importance</a:t>
            </a:r>
          </a:p>
          <a:p>
            <a:pPr lvl="1"/>
            <a:r>
              <a:rPr lang="en-US" altLang="en-US"/>
              <a:t>Also known as </a:t>
            </a:r>
            <a:r>
              <a:rPr lang="en-US" altLang="en-US" b="1">
                <a:solidFill>
                  <a:srgbClr val="3366FF"/>
                </a:solidFill>
              </a:rPr>
              <a:t>parallel systems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3366FF"/>
                </a:solidFill>
              </a:rPr>
              <a:t>tightly-coupled systems</a:t>
            </a:r>
          </a:p>
          <a:p>
            <a:pPr lvl="1"/>
            <a:r>
              <a:rPr lang="en-US" altLang="en-US"/>
              <a:t>Advantages include: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throughput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Economy of scale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reliability </a:t>
            </a:r>
            <a:r>
              <a:rPr lang="en-US" altLang="en-US"/>
              <a:t>– graceful degradation or fault tolerance</a:t>
            </a:r>
          </a:p>
          <a:p>
            <a:pPr lvl="1"/>
            <a:r>
              <a:rPr lang="en-US" altLang="en-US"/>
              <a:t>Two types: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each processor is assigned a specie task.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/>
              <a:t>– each processor performs all tasks</a:t>
            </a:r>
          </a:p>
          <a:p>
            <a:pPr marL="1200150" lvl="2" indent="-342900">
              <a:buFont typeface="Webdings" panose="05030102010509060703" pitchFamily="18" charset="2"/>
              <a:buNone/>
            </a:pPr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56EB5-85FA-4236-A69E-B8A57719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9398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Symmetric Multiprocessing Architecture</a:t>
            </a:r>
          </a:p>
        </p:txBody>
      </p:sp>
      <p:pic>
        <p:nvPicPr>
          <p:cNvPr id="2765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5FC52-C416-4CA4-B307-FADD6191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Dual-Core Design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sz="half" idx="1"/>
          </p:nvPr>
        </p:nvSpPr>
        <p:spPr>
          <a:xfrm>
            <a:off x="854075" y="1108075"/>
            <a:ext cx="7108825" cy="2682875"/>
          </a:xfrm>
        </p:spPr>
        <p:txBody>
          <a:bodyPr/>
          <a:lstStyle/>
          <a:p>
            <a:r>
              <a:rPr lang="en-US" altLang="en-US" sz="1800"/>
              <a:t>Multi-chip and </a:t>
            </a:r>
            <a:r>
              <a:rPr lang="en-US" altLang="en-US" sz="1800" b="1">
                <a:solidFill>
                  <a:srgbClr val="3366FF"/>
                </a:solidFill>
              </a:rPr>
              <a:t>multicore</a:t>
            </a:r>
          </a:p>
          <a:p>
            <a:r>
              <a:rPr lang="en-US" altLang="en-US" sz="1800"/>
              <a:t>Systems containing all  chips</a:t>
            </a:r>
            <a:endParaRPr lang="en-US" altLang="en-US" sz="1800" b="1">
              <a:solidFill>
                <a:srgbClr val="3366FF"/>
              </a:solidFill>
            </a:endParaRPr>
          </a:p>
          <a:p>
            <a:pPr lvl="1"/>
            <a:r>
              <a:rPr lang="en-US" altLang="en-US" sz="1800"/>
              <a:t>Chassis containing multiple separate systems</a:t>
            </a:r>
          </a:p>
          <a:p>
            <a:pPr lvl="1"/>
            <a:endParaRPr lang="en-US" altLang="en-US"/>
          </a:p>
        </p:txBody>
      </p:sp>
      <p:pic>
        <p:nvPicPr>
          <p:cNvPr id="2867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563813"/>
            <a:ext cx="30734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3B032-2DEE-4A5C-8440-85E45324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/>
              <a:t>Like multiprocessor systems, but multiple systems working together</a:t>
            </a:r>
          </a:p>
          <a:p>
            <a:pPr lvl="1"/>
            <a:r>
              <a:rPr lang="en-US" altLang="en-US"/>
              <a:t>Usually sharing storage via a </a:t>
            </a:r>
            <a:r>
              <a:rPr lang="en-US" altLang="en-US" b="1">
                <a:solidFill>
                  <a:srgbClr val="3366FF"/>
                </a:solidFill>
              </a:rPr>
              <a:t>storage-area network (SAN)</a:t>
            </a:r>
          </a:p>
          <a:p>
            <a:pPr lvl="1"/>
            <a:r>
              <a:rPr lang="en-US" altLang="en-US"/>
              <a:t>Provides a </a:t>
            </a:r>
            <a:r>
              <a:rPr lang="en-US" altLang="en-US" b="1">
                <a:solidFill>
                  <a:srgbClr val="3366FF"/>
                </a:solidFill>
              </a:rPr>
              <a:t>high-availability</a:t>
            </a:r>
            <a:r>
              <a:rPr lang="en-US" altLang="en-US" b="1"/>
              <a:t> </a:t>
            </a:r>
            <a:r>
              <a:rPr lang="en-US" altLang="en-US"/>
              <a:t>service which survives failures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Asymmetric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one machine in hot-standby mode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multiple nodes running applications, monitoring each other</a:t>
            </a:r>
          </a:p>
          <a:p>
            <a:pPr lvl="1"/>
            <a:r>
              <a:rPr lang="en-US" altLang="en-US"/>
              <a:t>Some clusters are for </a:t>
            </a:r>
            <a:r>
              <a:rPr lang="en-US" altLang="en-US" b="1">
                <a:solidFill>
                  <a:srgbClr val="3366FF"/>
                </a:solidFill>
              </a:rPr>
              <a:t>high-performance computing (HPC)</a:t>
            </a:r>
          </a:p>
          <a:p>
            <a:pPr lvl="2"/>
            <a:r>
              <a:rPr lang="en-US" altLang="en-US"/>
              <a:t>Applications must be written to use </a:t>
            </a:r>
            <a:r>
              <a:rPr lang="en-US" altLang="en-US" b="1">
                <a:solidFill>
                  <a:srgbClr val="3366FF"/>
                </a:solidFill>
              </a:rPr>
              <a:t>parallelization</a:t>
            </a:r>
          </a:p>
          <a:p>
            <a:pPr lvl="1"/>
            <a:r>
              <a:rPr lang="en-US" altLang="en-US"/>
              <a:t>Some have</a:t>
            </a:r>
            <a:r>
              <a:rPr lang="en-US" altLang="en-US" b="1">
                <a:solidFill>
                  <a:srgbClr val="3366FF"/>
                </a:solidFill>
              </a:rPr>
              <a:t> distributed lock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DLM</a:t>
            </a:r>
            <a:r>
              <a:rPr lang="en-US" altLang="en-US"/>
              <a:t>) to avoid conflicting operations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32848-85D4-456F-9494-EF24D3F1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0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pic>
        <p:nvPicPr>
          <p:cNvPr id="30723" name="Content Placeholder 3" descr="1.08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6" b="-3476"/>
          <a:stretch>
            <a:fillRect/>
          </a:stretch>
        </p:blipFill>
        <p:spPr>
          <a:xfrm>
            <a:off x="1404938" y="1557338"/>
            <a:ext cx="6402387" cy="35242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B097C-3C1A-4293-8D0B-D6EADFD7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7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166688"/>
            <a:ext cx="7616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Structure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5"/>
            <a:ext cx="7832725" cy="5462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Multiprogramming</a:t>
            </a:r>
            <a:r>
              <a:rPr lang="en-US" altLang="en-US" sz="1600"/>
              <a:t> (</a:t>
            </a:r>
            <a:r>
              <a:rPr lang="en-US" altLang="en-US" b="1">
                <a:solidFill>
                  <a:srgbClr val="3366FF"/>
                </a:solidFill>
              </a:rPr>
              <a:t>Batch system</a:t>
            </a:r>
            <a:r>
              <a:rPr lang="en-US" altLang="en-US" sz="1600"/>
              <a:t>) needed for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One job selected and run via </a:t>
            </a:r>
            <a:r>
              <a:rPr lang="en-US" altLang="en-US" b="1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When it 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Timesharing </a:t>
            </a:r>
            <a:r>
              <a:rPr lang="en-US" altLang="en-US" sz="1600"/>
              <a:t>(</a:t>
            </a:r>
            <a:r>
              <a:rPr lang="en-US" altLang="en-US" b="1">
                <a:solidFill>
                  <a:srgbClr val="3366FF"/>
                </a:solidFill>
              </a:rPr>
              <a:t>multitasking</a:t>
            </a:r>
            <a:r>
              <a:rPr lang="en-US" altLang="en-US" sz="1600"/>
              <a:t>)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 sz="1600"/>
              <a:t>is logical extension in which CPU switches jobs so frequently that users can interact with each job while it is running, creating </a:t>
            </a:r>
            <a:r>
              <a:rPr lang="en-US" altLang="en-US" b="1">
                <a:solidFill>
                  <a:srgbClr val="3366FF"/>
                </a:solidFill>
              </a:rPr>
              <a:t>interactive</a:t>
            </a:r>
            <a:r>
              <a:rPr lang="en-US" altLang="en-US" sz="160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Response time </a:t>
            </a:r>
            <a:r>
              <a:rPr lang="en-US" altLang="en-US" sz="160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Each user has at least one program executing in memory </a:t>
            </a:r>
            <a:r>
              <a:rPr lang="en-US" altLang="en-US" sz="1600">
                <a:sym typeface="Wingdings 3" panose="05040102010807070707" pitchFamily="18" charset="2"/>
              </a:rPr>
              <a:t>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several jobs ready to run at the same time  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processes don</a:t>
            </a:r>
            <a:r>
              <a:rPr lang="ja-JP" altLang="en-US" sz="1600">
                <a:sym typeface="Wingdings 3" panose="05040102010807070707" pitchFamily="18" charset="2"/>
              </a:rPr>
              <a:t>’</a:t>
            </a:r>
            <a:r>
              <a:rPr lang="en-US" altLang="ja-JP" sz="1600">
                <a:sym typeface="Wingdings 3" panose="05040102010807070707" pitchFamily="18" charset="2"/>
              </a:rPr>
              <a:t>t fit in memory, </a:t>
            </a:r>
            <a:r>
              <a:rPr lang="en-US" altLang="ja-JP" b="1">
                <a:solidFill>
                  <a:srgbClr val="3366FF"/>
                </a:solidFill>
                <a:sym typeface="Wingdings 3" panose="05040102010807070707" pitchFamily="18" charset="2"/>
              </a:rPr>
              <a:t>swapping</a:t>
            </a:r>
            <a:r>
              <a:rPr lang="en-US" altLang="ja-JP" sz="1600">
                <a:sym typeface="Wingdings 3" panose="05040102010807070707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Virtual memory </a:t>
            </a:r>
            <a:r>
              <a:rPr lang="en-US" altLang="en-US" sz="1600">
                <a:sym typeface="Wingdings 3" panose="05040102010807070707" pitchFamily="18" charset="2"/>
              </a:rPr>
              <a:t>allows execution of processes not completely in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85877-93A8-4A91-AE6E-B14EAF93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64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Memory Layout for Multiprogrammed System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230313"/>
            <a:ext cx="2814637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2B9BA-D94D-4492-8EE8-364B42B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3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16668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54113"/>
            <a:ext cx="6886575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Interrupt driven </a:t>
            </a:r>
            <a:r>
              <a:rPr lang="en-US" altLang="en-US"/>
              <a:t>(hardware and software)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Hardware interrupt by one of the devices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Software interrupt (</a:t>
            </a:r>
            <a:r>
              <a:rPr lang="en-US" altLang="en-US" b="1">
                <a:solidFill>
                  <a:srgbClr val="3366FF"/>
                </a:solidFill>
              </a:rPr>
              <a:t>exception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3366FF"/>
                </a:solidFill>
              </a:rPr>
              <a:t>trap):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Software error (e.g., division by zero)</a:t>
            </a:r>
            <a:endParaRPr lang="en-US" altLang="en-US" b="1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/>
              <a:t>Request for operating system service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Other process problems include infinite loop, processes modifying each other or the operating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688AE-5203-4F3C-84D4-9E24BDC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58D7-12F6-4627-993E-7B52516D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9513" y="19843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97738" cy="49387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Dual-mode </a:t>
            </a:r>
            <a:r>
              <a:rPr lang="en-US" altLang="en-US"/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User mode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kernel mode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Mode bit </a:t>
            </a:r>
            <a:r>
              <a:rPr lang="en-US" altLang="en-US"/>
              <a:t>provided by hardware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Provides ability to distinguish when system is running user code or kernel code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Some instructions designated as </a:t>
            </a:r>
            <a:r>
              <a:rPr lang="en-US" altLang="en-US" b="1">
                <a:solidFill>
                  <a:srgbClr val="3366FF"/>
                </a:solidFill>
              </a:rPr>
              <a:t>privileged</a:t>
            </a:r>
            <a:r>
              <a:rPr lang="en-US" altLang="en-US"/>
              <a:t>, only executable in kernel mode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Increasingly CPUs support multi-mode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i.e. </a:t>
            </a:r>
            <a:r>
              <a:rPr lang="en-US" altLang="en-US" b="1">
                <a:solidFill>
                  <a:srgbClr val="3366FF"/>
                </a:solidFill>
              </a:rPr>
              <a:t>virtual machine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) mode for guest </a:t>
            </a:r>
            <a:r>
              <a:rPr lang="en-US" altLang="en-US" b="1">
                <a:solidFill>
                  <a:srgbClr val="3366FF"/>
                </a:solidFill>
              </a:rPr>
              <a:t>VMs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BE503-1CB3-4DB0-9999-1DB3BF20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2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841533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Transition from User to Kernel Mode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060450"/>
            <a:ext cx="7753350" cy="281781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Timer to prevent infinite loop / process hogging resources</a:t>
            </a:r>
          </a:p>
          <a:p>
            <a:pPr lvl="1"/>
            <a:r>
              <a:rPr lang="en-US" altLang="en-US"/>
              <a:t>Timer is set to interrupt the computer after some time period</a:t>
            </a:r>
          </a:p>
          <a:p>
            <a:pPr lvl="1"/>
            <a:r>
              <a:rPr lang="en-US" altLang="en-US"/>
              <a:t>Keep a counter that is decremented by the physical clock.</a:t>
            </a:r>
          </a:p>
          <a:p>
            <a:pPr lvl="1"/>
            <a:r>
              <a:rPr lang="en-US" altLang="en-US"/>
              <a:t>Operating system set the counter (privileged instruction)</a:t>
            </a:r>
          </a:p>
          <a:p>
            <a:pPr lvl="1"/>
            <a:r>
              <a:rPr lang="en-US" altLang="en-US"/>
              <a:t>When counter zero generate an interrupt</a:t>
            </a:r>
          </a:p>
          <a:p>
            <a:pPr lvl="1"/>
            <a:r>
              <a:rPr lang="en-US" altLang="en-US"/>
              <a:t>Set up before scheduling process to regain control or terminate program that exceeds allotted time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895725"/>
            <a:ext cx="76025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19A9B-C372-45B6-A990-7B96A37D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3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198438"/>
            <a:ext cx="7597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809625"/>
            <a:ext cx="7197725" cy="510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process is a program in execution. It is a unit of work within the system. Program is a </a:t>
            </a:r>
            <a:r>
              <a:rPr lang="en-US" altLang="en-US" b="1" i="1" dirty="0"/>
              <a:t>passive entity;</a:t>
            </a:r>
            <a:r>
              <a:rPr lang="en-US" altLang="en-US" dirty="0"/>
              <a:t> process is </a:t>
            </a:r>
            <a:r>
              <a:rPr lang="en-US" altLang="en-US" dirty="0">
                <a:solidFill>
                  <a:srgbClr val="000000"/>
                </a:solidFill>
              </a:rPr>
              <a:t>an </a:t>
            </a:r>
            <a:r>
              <a:rPr lang="en-US" altLang="en-US" b="1" i="1" dirty="0">
                <a:solidFill>
                  <a:srgbClr val="000000"/>
                </a:solidFill>
              </a:rPr>
              <a:t>active entity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Process termination requires reclaim of any reusable resources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Single-threaded process has one </a:t>
            </a:r>
            <a:r>
              <a:rPr lang="en-US" altLang="en-US" b="1" dirty="0">
                <a:solidFill>
                  <a:srgbClr val="3366FF"/>
                </a:solidFill>
              </a:rPr>
              <a:t>program counter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Multi-threaded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Typically, system has many processes, 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C2DD8-3F38-414A-AB81-AC48245B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1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52400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 Activities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5538" y="1587500"/>
            <a:ext cx="7958137" cy="403542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     </a:t>
            </a:r>
          </a:p>
          <a:p>
            <a:r>
              <a:rPr lang="en-US" altLang="en-US"/>
              <a:t>Creating and deleting both user and system processes</a:t>
            </a:r>
          </a:p>
          <a:p>
            <a:r>
              <a:rPr lang="en-US" altLang="en-US"/>
              <a:t>Suspending and resuming processes</a:t>
            </a:r>
          </a:p>
          <a:p>
            <a:r>
              <a:rPr lang="en-US" altLang="en-US"/>
              <a:t>Providing mechanisms for process synchronization</a:t>
            </a:r>
          </a:p>
          <a:p>
            <a:r>
              <a:rPr lang="en-US" altLang="en-US"/>
              <a:t>Providing mechanisms for process communication</a:t>
            </a:r>
          </a:p>
          <a:p>
            <a:r>
              <a:rPr lang="en-US" altLang="en-US"/>
              <a:t>Providing mechanisms for deadlock handling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85825" y="1238250"/>
            <a:ext cx="7586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The operating system is responsible for the following activities in connection with process management: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5D5CF-4A92-4256-AA99-EBFDEFF1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8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166688"/>
            <a:ext cx="7596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Memory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107238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To execute a program all (or part) of the instructions must be in memory</a:t>
            </a:r>
          </a:p>
          <a:p>
            <a:r>
              <a:rPr lang="en-US" altLang="en-US"/>
              <a:t>All  (or part) of the data that is needed by the program must be in memory.</a:t>
            </a:r>
            <a:endParaRPr lang="en-US" altLang="en-US" sz="800"/>
          </a:p>
          <a:p>
            <a:r>
              <a:rPr lang="en-US" altLang="en-US"/>
              <a:t>Memory management determines what is in memory and when</a:t>
            </a:r>
          </a:p>
          <a:p>
            <a:pPr lvl="1"/>
            <a:r>
              <a:rPr lang="en-US" altLang="en-US"/>
              <a:t>Optimizing CPU utilization and computer response to users</a:t>
            </a:r>
            <a:endParaRPr lang="en-US" altLang="en-US" sz="800"/>
          </a:p>
          <a:p>
            <a:r>
              <a:rPr lang="en-US" altLang="en-US"/>
              <a:t>Memory management activities</a:t>
            </a:r>
          </a:p>
          <a:p>
            <a:pPr lvl="1"/>
            <a:r>
              <a:rPr lang="en-US" altLang="en-US"/>
              <a:t>Keeping track of which parts of memory are currently being used and by whom</a:t>
            </a:r>
          </a:p>
          <a:p>
            <a:pPr lvl="1"/>
            <a:r>
              <a:rPr lang="en-US" altLang="en-US"/>
              <a:t>Deciding which processes (or parts thereof) and data to move into and out of memory</a:t>
            </a:r>
          </a:p>
          <a:p>
            <a:pPr lvl="1"/>
            <a:r>
              <a:rPr lang="en-US" altLang="en-US"/>
              <a:t>Allocating and deallocating memory space as needed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41A98-1E78-4C6C-A818-381D98E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6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82563"/>
            <a:ext cx="7558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0750" y="1104900"/>
            <a:ext cx="7434263" cy="4992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OS provides uniform, logical view of information storage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Abstracts physical properties to logical storage unit  - </a:t>
            </a:r>
            <a:r>
              <a:rPr lang="en-US" altLang="en-US" b="1">
                <a:solidFill>
                  <a:srgbClr val="3366FF"/>
                </a:solidFill>
              </a:rPr>
              <a:t>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medium is controlled by device (i.e., disk drive, tape drive)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Varying properties include access speed, capacity, data-transfer rate, access method (sequential or random)</a:t>
            </a:r>
          </a:p>
          <a:p>
            <a:pPr lvl="2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File-System management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Files usually organized into directories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Access control on most systems to determine who can access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activities include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Creating and deleting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Primitives to manipulate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Mapping files onto secondary storage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Backup files onto stable (non-volatile) storage media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1191F-FFF3-4CFA-BD23-D2FD30E0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77813"/>
            <a:ext cx="73548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Mass-Storage 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75550" cy="49387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Usually disks used to store data that does not fit in main memory or data that must be kept for a </a:t>
            </a:r>
            <a:r>
              <a:rPr lang="ja-JP" altLang="en-US"/>
              <a:t>“</a:t>
            </a:r>
            <a:r>
              <a:rPr lang="en-US" altLang="ja-JP"/>
              <a:t>long</a:t>
            </a:r>
            <a:r>
              <a:rPr lang="ja-JP" altLang="en-US"/>
              <a:t>”</a:t>
            </a:r>
            <a:r>
              <a:rPr lang="en-US" altLang="ja-JP"/>
              <a:t> period of time</a:t>
            </a:r>
          </a:p>
          <a:p>
            <a:r>
              <a:rPr lang="en-US" altLang="en-US"/>
              <a:t>Proper management is of central importance</a:t>
            </a:r>
          </a:p>
          <a:p>
            <a:r>
              <a:rPr lang="en-US" altLang="en-US"/>
              <a:t>Entire speed of computer operation hinges on disk subsystem and its algorithms</a:t>
            </a:r>
          </a:p>
          <a:p>
            <a:r>
              <a:rPr lang="en-US" altLang="en-US"/>
              <a:t>OS activities</a:t>
            </a:r>
          </a:p>
          <a:p>
            <a:pPr lvl="1"/>
            <a:r>
              <a:rPr lang="en-US" altLang="en-US"/>
              <a:t>Free-space management</a:t>
            </a:r>
          </a:p>
          <a:p>
            <a:pPr lvl="1"/>
            <a:r>
              <a:rPr lang="en-US" altLang="en-US"/>
              <a:t>Storage allocation</a:t>
            </a:r>
          </a:p>
          <a:p>
            <a:pPr lvl="1"/>
            <a:r>
              <a:rPr lang="en-US" altLang="en-US"/>
              <a:t>Disk scheduling</a:t>
            </a:r>
          </a:p>
          <a:p>
            <a:r>
              <a:rPr lang="en-US" altLang="en-US"/>
              <a:t>Some storage need not be fast</a:t>
            </a:r>
          </a:p>
          <a:p>
            <a:pPr lvl="1"/>
            <a:r>
              <a:rPr lang="en-US" altLang="en-US"/>
              <a:t>Tertiary storage includes optical storage, magnetic tape</a:t>
            </a:r>
          </a:p>
          <a:p>
            <a:pPr lvl="1"/>
            <a:r>
              <a:rPr lang="en-US" altLang="en-US"/>
              <a:t>Still must be managed – by OS or applications</a:t>
            </a:r>
          </a:p>
          <a:p>
            <a:pPr lvl="1"/>
            <a:r>
              <a:rPr lang="en-US" altLang="en-US"/>
              <a:t>Varies between WORM (write-once, read-many-times) and RW (read-write)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6460D-3320-4ECD-8C1A-40DBD9C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2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182563"/>
            <a:ext cx="8531225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Performance of Various Levels of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7313" cy="4521200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Movement between levels of storage hierarchy can be explicit or implicit</a:t>
            </a:r>
          </a:p>
        </p:txBody>
      </p:sp>
      <p:pic>
        <p:nvPicPr>
          <p:cNvPr id="41988" name="Picture 1" descr="1_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349375"/>
            <a:ext cx="68770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82302-14C6-4A34-88F5-E85F7453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0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5063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Migration of data “A” from Disk to Register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39140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Multitasking environments must be careful to use most recent value, no matter where it is stored in the storage hierarchy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Multiprocessor environment must provide </a:t>
            </a:r>
            <a:r>
              <a:rPr lang="en-US" altLang="en-US" b="1">
                <a:solidFill>
                  <a:srgbClr val="3366FF"/>
                </a:solidFill>
              </a:rPr>
              <a:t>cache coherency </a:t>
            </a:r>
            <a:r>
              <a:rPr lang="en-US" altLang="en-US"/>
              <a:t>in hardware such that all CPUs have the most recent value in their cache</a:t>
            </a:r>
            <a:endParaRPr lang="en-US" altLang="en-US" sz="800"/>
          </a:p>
          <a:p>
            <a:r>
              <a:rPr lang="en-US" altLang="en-US"/>
              <a:t>Distributed environment situation even more complex</a:t>
            </a:r>
          </a:p>
          <a:p>
            <a:pPr lvl="1"/>
            <a:r>
              <a:rPr lang="en-US" altLang="en-US"/>
              <a:t>Several copies of a datum can exist</a:t>
            </a:r>
          </a:p>
          <a:p>
            <a:pPr lvl="1"/>
            <a:r>
              <a:rPr lang="en-US" altLang="en-US"/>
              <a:t>Various solutions covered in Chapter 17</a:t>
            </a:r>
          </a:p>
        </p:txBody>
      </p:sp>
      <p:pic>
        <p:nvPicPr>
          <p:cNvPr id="43012" name="Picture 5" descr="C:\Users\as668\Desktop\1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211388"/>
            <a:ext cx="6559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1C990-18B3-4405-B2B2-315AC1E8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8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I/O Subsystem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69988"/>
            <a:ext cx="7265988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One purpose of OS is to hide peculiarities of hardware devices from the user</a:t>
            </a:r>
          </a:p>
          <a:p>
            <a:r>
              <a:rPr lang="en-US" altLang="en-US" dirty="0"/>
              <a:t>I/O subsystem responsible for</a:t>
            </a:r>
          </a:p>
          <a:p>
            <a:pPr lvl="1"/>
            <a:r>
              <a:rPr lang="en-US" altLang="en-US" dirty="0"/>
              <a:t>Memory management of I/O including</a:t>
            </a:r>
          </a:p>
          <a:p>
            <a:pPr lvl="2"/>
            <a:r>
              <a:rPr lang="en-US" altLang="en-US" dirty="0"/>
              <a:t> 	buffering (storing data temporarily while it is being transferred), </a:t>
            </a:r>
          </a:p>
          <a:p>
            <a:pPr lvl="2"/>
            <a:r>
              <a:rPr lang="en-US" altLang="en-US" dirty="0"/>
              <a:t>caching (storing parts of data in faster storage for performance), </a:t>
            </a:r>
          </a:p>
          <a:p>
            <a:pPr lvl="2"/>
            <a:r>
              <a:rPr lang="en-US" altLang="en-US" dirty="0"/>
              <a:t>spooling (the overlapping of output of one job with input of other jobs)</a:t>
            </a:r>
          </a:p>
          <a:p>
            <a:pPr lvl="1"/>
            <a:r>
              <a:rPr lang="en-US" altLang="en-US" dirty="0"/>
              <a:t>General device-driver interface</a:t>
            </a:r>
          </a:p>
          <a:p>
            <a:pPr lvl="1"/>
            <a:r>
              <a:rPr lang="en-US" altLang="en-US" dirty="0"/>
              <a:t>Drivers for specific hardware devices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3C165-4FD7-49ED-A3A8-7B6E2B95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08430" y="3771027"/>
            <a:ext cx="2860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if something goes wrong??</a:t>
            </a:r>
          </a:p>
          <a:p>
            <a:endParaRPr lang="en-US" dirty="0"/>
          </a:p>
          <a:p>
            <a:r>
              <a:rPr lang="en-US" dirty="0"/>
              <a:t>Nothing happens unless provisions are made for it,</a:t>
            </a:r>
          </a:p>
          <a:p>
            <a:r>
              <a:rPr lang="en-US" dirty="0"/>
              <a:t>  Detection</a:t>
            </a:r>
          </a:p>
          <a:p>
            <a:r>
              <a:rPr lang="en-US" dirty="0"/>
              <a:t>  Action</a:t>
            </a:r>
          </a:p>
          <a:p>
            <a:r>
              <a:rPr lang="en-US" dirty="0"/>
              <a:t>    In hardware</a:t>
            </a:r>
          </a:p>
          <a:p>
            <a:r>
              <a:rPr lang="en-US" dirty="0"/>
              <a:t>    In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338-19ED-412E-AB3B-8D7314F4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3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23555" name="Text Placeholder 2355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Storage is one of many types of I/O devices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Each device connected to a controller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Some controllers provide a bus for one or more devices (i.e. SCSI)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for each device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Knows details of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Provides uniform interface to kernel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I/O operation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loads controller registers appropriately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examines registers, executes I/O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interrupts to signal device driver that I/O completed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High overhead for moving bulk data (i.e. disk I/O)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 b="1"/>
              <a:t>Direct Memory Access (DMA)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controller transfers block of data to/from main memory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Interrupts when block transfer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FD423-8680-4535-AADB-E5FC4EDD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320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132099" name="Text Placeholder 132098"/>
          <p:cNvSpPr>
            <a:spLocks noGrp="1" noChangeArrowheads="1"/>
          </p:cNvSpPr>
          <p:nvPr>
            <p:ph type="body" idx="1"/>
          </p:nvPr>
        </p:nvSpPr>
        <p:spPr>
          <a:xfrm>
            <a:off x="1020763" y="1244600"/>
            <a:ext cx="7029450" cy="4114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only upon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instruction idles the CPU until the next interrupt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loop (contention for memory access).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At most one I/O request is outstanding at a time, no simultaneous I/O processing.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without waiting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System call</a:t>
            </a:r>
            <a:r>
              <a:rPr lang="en-US" sz="2100"/>
              <a:t> – request to the operating system to allow user to wait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Device-status table</a:t>
            </a:r>
            <a:r>
              <a:rPr lang="en-US" sz="2100"/>
              <a:t> contains entry for each I/O device indicating its type, address, and state.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Operating system indexes into I/O device table to determine device status and to modify table entry to include interrupt.</a:t>
            </a:r>
          </a:p>
          <a:p>
            <a:pPr lvl="1" defTabSz="914400" eaLnBrk="1" hangingPunct="1">
              <a:lnSpc>
                <a:spcPct val="70000"/>
              </a:lnSpc>
            </a:pPr>
            <a:endParaRPr lang="en-US" sz="2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B97DF-80A8-409D-90D6-B3AF1F98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3414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Two I/O Methods</a:t>
            </a:r>
          </a:p>
        </p:txBody>
      </p:sp>
      <p:sp>
        <p:nvSpPr>
          <p:cNvPr id="134147" name="TextBox 134146"/>
          <p:cNvSpPr txBox="1">
            <a:spLocks noChangeArrowheads="1"/>
          </p:cNvSpPr>
          <p:nvPr/>
        </p:nvSpPr>
        <p:spPr bwMode="auto">
          <a:xfrm>
            <a:off x="2151063" y="1792288"/>
            <a:ext cx="1517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Synchronous</a:t>
            </a:r>
          </a:p>
        </p:txBody>
      </p:sp>
      <p:sp>
        <p:nvSpPr>
          <p:cNvPr id="134148" name="TextBox 134147"/>
          <p:cNvSpPr txBox="1">
            <a:spLocks noChangeArrowheads="1"/>
          </p:cNvSpPr>
          <p:nvPr/>
        </p:nvSpPr>
        <p:spPr bwMode="auto">
          <a:xfrm>
            <a:off x="5360988" y="1819275"/>
            <a:ext cx="16319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Asynchronous</a:t>
            </a:r>
          </a:p>
        </p:txBody>
      </p:sp>
      <p:pic>
        <p:nvPicPr>
          <p:cNvPr id="35844" name="Rectangle 134148"/>
          <p:cNvPicPr>
            <a:picLocks noChangeAspect="1" noChangeArrowheads="1"/>
          </p:cNvPicPr>
          <p:nvPr/>
        </p:nvPicPr>
        <p:blipFill>
          <a:blip r:embed="rId3"/>
          <a:srcRect l="520" t="22591" r="568" b="22527"/>
          <a:stretch>
            <a:fillRect/>
          </a:stretch>
        </p:blipFill>
        <p:spPr bwMode="auto">
          <a:xfrm>
            <a:off x="754063" y="2284413"/>
            <a:ext cx="7747000" cy="3438525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69B53-E181-4AE8-B9F9-20A2DCFA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3619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Device-Status Table</a:t>
            </a:r>
          </a:p>
        </p:txBody>
      </p:sp>
      <p:pic>
        <p:nvPicPr>
          <p:cNvPr id="36866" name="Rectangle 136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465263"/>
            <a:ext cx="7326312" cy="4100512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A1369-8D99-4846-9C18-493BAF5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3824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Direct Memory Access Structure</a:t>
            </a:r>
          </a:p>
        </p:txBody>
      </p:sp>
      <p:sp>
        <p:nvSpPr>
          <p:cNvPr id="138243" name="Text Placeholder 1382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/>
            <a:r>
              <a:rPr lang="en-US"/>
              <a:t>Used for high-speed I/O devices able to transmit information at close to memory speeds.</a:t>
            </a:r>
          </a:p>
          <a:p>
            <a:pPr defTabSz="914400" eaLnBrk="1" hangingPunct="1"/>
            <a:r>
              <a:rPr lang="en-US"/>
              <a:t>Device controller transfers blocks of data from buffer storage directly to main memory without CPU intervention.</a:t>
            </a:r>
          </a:p>
          <a:p>
            <a:pPr defTabSz="914400" eaLnBrk="1" hangingPunct="1"/>
            <a:r>
              <a:rPr lang="en-US"/>
              <a:t>Only on interrupt is generated per block, rather than the one interrupt per byte.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F74C-758C-45F3-B9BF-D833B57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82563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and Security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48575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Protection </a:t>
            </a:r>
            <a:r>
              <a:rPr lang="en-US" altLang="en-US"/>
              <a:t>– any mechanism for controlling access of processes or users to resources defined by the OS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Security </a:t>
            </a:r>
            <a:r>
              <a:rPr lang="en-US" altLang="en-US"/>
              <a:t>– defense of the system against internal and external attacks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Huge range, including denial-of-service, worms, viruses, identity theft, theft of service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Systems generally first distinguish among users, to determine who can do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identities (</a:t>
            </a:r>
            <a:r>
              <a:rPr lang="en-US" altLang="en-US" b="1">
                <a:solidFill>
                  <a:srgbClr val="3366FF"/>
                </a:solidFill>
              </a:rPr>
              <a:t>user IDs</a:t>
            </a:r>
            <a:r>
              <a:rPr lang="en-US" altLang="en-US"/>
              <a:t>, security IDs) include name and associated number, one per user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 then associated with all files, processes of that user to determine access control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Group identifier (</a:t>
            </a:r>
            <a:r>
              <a:rPr lang="en-US" altLang="en-US" b="1">
                <a:solidFill>
                  <a:srgbClr val="3366FF"/>
                </a:solidFill>
              </a:rPr>
              <a:t>group ID</a:t>
            </a:r>
            <a:r>
              <a:rPr lang="en-US" altLang="en-US"/>
              <a:t>) allows set of users to be defined and controls managed, then also associated with each process, file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Privilege escalation </a:t>
            </a:r>
            <a:r>
              <a:rPr lang="en-US" altLang="en-US"/>
              <a:t>allows user to change to effective ID with more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5211D-B953-4891-B71A-F41689E8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8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27" y="10275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Many similar to standard programming data structures</a:t>
            </a: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Singly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Doubly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Circular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46084" name="Picture 3" descr="1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68513"/>
            <a:ext cx="69326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1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2200"/>
            <a:ext cx="7026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1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99050"/>
            <a:ext cx="684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E825-3791-4F05-AFB4-654FA60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5468938" cy="16049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Binary search tree</a:t>
            </a:r>
            <a:br>
              <a:rPr lang="en-US" altLang="en-US" sz="1800"/>
            </a:br>
            <a:r>
              <a:rPr lang="en-US" altLang="en-US" sz="1800"/>
              <a:t>left &lt;= right</a:t>
            </a:r>
          </a:p>
          <a:p>
            <a:pPr lvl="1"/>
            <a:r>
              <a:rPr lang="en-US" altLang="en-US" sz="1800"/>
              <a:t>Search performance is </a:t>
            </a:r>
            <a:r>
              <a:rPr lang="en-US" altLang="en-US" sz="1800" i="1"/>
              <a:t>O(n)</a:t>
            </a:r>
          </a:p>
          <a:p>
            <a:pPr lvl="1"/>
            <a:r>
              <a:rPr lang="en-US" altLang="en-US" sz="1800" b="1">
                <a:solidFill>
                  <a:srgbClr val="3366FF"/>
                </a:solidFill>
              </a:rPr>
              <a:t>Balanced binary search tree </a:t>
            </a:r>
            <a:r>
              <a:rPr lang="en-US" altLang="en-US" sz="1800"/>
              <a:t>is </a:t>
            </a:r>
            <a:r>
              <a:rPr lang="en-US" altLang="en-US" sz="1800" i="1"/>
              <a:t>O(lg n)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7108" name="Picture 1" descr="1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979738"/>
            <a:ext cx="27559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E540-886A-40F4-8FC1-8A9F4A65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5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7726363" cy="49831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Hash function </a:t>
            </a:r>
            <a:r>
              <a:rPr lang="en-US" altLang="en-US" sz="1800"/>
              <a:t>can create a</a:t>
            </a:r>
            <a:r>
              <a:rPr lang="en-US" altLang="en-US" sz="1800" b="1">
                <a:solidFill>
                  <a:srgbClr val="3366FF"/>
                </a:solidFill>
              </a:rPr>
              <a:t> hash map</a:t>
            </a: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sz="1800" b="1" i="1">
              <a:solidFill>
                <a:srgbClr val="3366FF"/>
              </a:solidFill>
            </a:endParaRPr>
          </a:p>
          <a:p>
            <a:r>
              <a:rPr lang="en-US" altLang="en-US" sz="1800" b="1">
                <a:solidFill>
                  <a:srgbClr val="3366FF"/>
                </a:solidFill>
              </a:rPr>
              <a:t>Bitmap</a:t>
            </a:r>
            <a:r>
              <a:rPr lang="en-US" altLang="en-US" sz="1800"/>
              <a:t> – string of </a:t>
            </a:r>
            <a:r>
              <a:rPr lang="en-US" altLang="en-US" sz="1800" i="1"/>
              <a:t>n</a:t>
            </a:r>
            <a:r>
              <a:rPr lang="en-US" altLang="en-US" sz="1800"/>
              <a:t> binary digits representing the status of </a:t>
            </a:r>
            <a:r>
              <a:rPr lang="en-US" altLang="en-US" sz="1800" i="1"/>
              <a:t>n</a:t>
            </a:r>
            <a:r>
              <a:rPr lang="en-US" altLang="en-US" sz="1800"/>
              <a:t> items</a:t>
            </a:r>
          </a:p>
          <a:p>
            <a:r>
              <a:rPr lang="en-US" altLang="en-US" sz="1800"/>
              <a:t>Linux data structures defined in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/>
              <a:t>             </a:t>
            </a:r>
            <a:r>
              <a:rPr lang="en-US" altLang="en-US" sz="1800" b="1" i="1"/>
              <a:t>include</a:t>
            </a:r>
            <a:r>
              <a:rPr lang="en-US" altLang="en-US" sz="1800"/>
              <a:t> files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&lt;linux/list.h&gt;, &lt;linux/kfifo.h&gt;,       &lt;linux/rbtree.h&gt;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8132" name="Picture 3" descr="1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63725"/>
            <a:ext cx="487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8BEDB-35AE-43E7-9952-3EF4919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4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81915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Traditional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38238"/>
            <a:ext cx="65722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Stand-alone general-purpose machines</a:t>
            </a:r>
          </a:p>
          <a:p>
            <a:r>
              <a:rPr lang="en-US" altLang="en-US" dirty="0"/>
              <a:t>But blurred as most systems interconnect with others (i.e., the Internet)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Portals</a:t>
            </a:r>
            <a:r>
              <a:rPr lang="en-US" altLang="en-US" dirty="0"/>
              <a:t> provide web access to internal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Network computers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thin clients</a:t>
            </a:r>
            <a:r>
              <a:rPr lang="en-US" altLang="en-US" dirty="0"/>
              <a:t>) are like Web terminals</a:t>
            </a:r>
          </a:p>
          <a:p>
            <a:r>
              <a:rPr lang="en-US" altLang="en-US" dirty="0"/>
              <a:t>Mobile computers interconnect via </a:t>
            </a:r>
            <a:r>
              <a:rPr lang="en-US" altLang="en-US" b="1" dirty="0">
                <a:solidFill>
                  <a:srgbClr val="3366FF"/>
                </a:solidFill>
              </a:rPr>
              <a:t>wireless networks</a:t>
            </a:r>
          </a:p>
          <a:p>
            <a:r>
              <a:rPr lang="en-US" altLang="en-US" dirty="0"/>
              <a:t>Networking becoming ubiquitous – even home systems use </a:t>
            </a:r>
            <a:r>
              <a:rPr lang="en-US" altLang="en-US" b="1" dirty="0">
                <a:solidFill>
                  <a:srgbClr val="3366FF"/>
                </a:solidFill>
              </a:rPr>
              <a:t>firewalls</a:t>
            </a:r>
            <a:r>
              <a:rPr lang="en-US" altLang="en-US" dirty="0"/>
              <a:t> to protect home computers from Internet attacks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F1DAA-509F-4C84-B5D5-F4F41A3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by Hardware</a:t>
            </a:r>
          </a:p>
          <a:p>
            <a:pPr lvl="1"/>
            <a:r>
              <a:rPr lang="en-US" dirty="0"/>
              <a:t>Why??</a:t>
            </a:r>
          </a:p>
          <a:p>
            <a:pPr lvl="1"/>
            <a:endParaRPr lang="en-US" dirty="0"/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Hardware??</a:t>
            </a:r>
          </a:p>
          <a:p>
            <a:pPr lvl="1"/>
            <a:r>
              <a:rPr lang="en-US" dirty="0"/>
              <a:t>Software??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AFFF-7BBB-4F0B-8054-88D3CDAE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6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Mobile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22363"/>
            <a:ext cx="67929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Handheld smartphones, tablets, etc</a:t>
            </a:r>
          </a:p>
          <a:p>
            <a:r>
              <a:rPr lang="en-US" altLang="en-US"/>
              <a:t>What is the functional difference between them and a “traditional” laptop?</a:t>
            </a:r>
          </a:p>
          <a:p>
            <a:r>
              <a:rPr lang="en-US" altLang="en-US"/>
              <a:t>Extra feature – more OS features (GPS, gyroscope)</a:t>
            </a:r>
          </a:p>
          <a:p>
            <a:r>
              <a:rPr lang="en-US" altLang="en-US"/>
              <a:t>Allows new types of apps like </a:t>
            </a:r>
            <a:r>
              <a:rPr lang="en-US" altLang="en-US" b="1" i="1"/>
              <a:t>augmented reality</a:t>
            </a:r>
          </a:p>
          <a:p>
            <a:r>
              <a:rPr lang="en-US" altLang="en-US"/>
              <a:t>Use IEEE 802.11 wireless, or cellular data networks for connectivity</a:t>
            </a:r>
          </a:p>
          <a:p>
            <a:r>
              <a:rPr lang="en-US" altLang="en-US"/>
              <a:t>Leaders are </a:t>
            </a:r>
            <a:r>
              <a:rPr lang="en-US" altLang="en-US" b="1">
                <a:solidFill>
                  <a:srgbClr val="3366FF"/>
                </a:solidFill>
              </a:rPr>
              <a:t>Apple iOS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Google Android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D7BAC-BCF6-4168-96A8-6C8C80AE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1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912813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– Distributed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92200"/>
            <a:ext cx="73136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Distributed computiing</a:t>
            </a:r>
          </a:p>
          <a:p>
            <a:pPr lvl="1"/>
            <a:r>
              <a:rPr lang="en-US" altLang="en-US"/>
              <a:t>Collection of separate, possibly heterogeneous, systems networked together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Network</a:t>
            </a:r>
            <a:r>
              <a:rPr lang="en-US" altLang="en-US"/>
              <a:t> is a communications path, </a:t>
            </a:r>
            <a:r>
              <a:rPr lang="en-US" altLang="en-US" b="1">
                <a:solidFill>
                  <a:srgbClr val="3366FF"/>
                </a:solidFill>
              </a:rPr>
              <a:t>TCP/IP </a:t>
            </a:r>
            <a:r>
              <a:rPr lang="en-US" altLang="en-US"/>
              <a:t>most common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Local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Wide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WAN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Metropolitan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MAN</a:t>
            </a:r>
            <a:r>
              <a:rPr lang="en-US" altLang="en-US"/>
              <a:t>)</a:t>
            </a:r>
            <a:endParaRPr lang="en-US" altLang="en-US" b="1">
              <a:solidFill>
                <a:srgbClr val="3366FF"/>
              </a:solidFill>
            </a:endParaRP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Personal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PAN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Network Operating System </a:t>
            </a:r>
            <a:r>
              <a:rPr lang="en-US" altLang="en-US"/>
              <a:t>provides features between systems across network</a:t>
            </a:r>
          </a:p>
          <a:p>
            <a:pPr lvl="2"/>
            <a:r>
              <a:rPr lang="en-US" altLang="en-US"/>
              <a:t>Communication scheme allows systems to exchange messages</a:t>
            </a:r>
          </a:p>
          <a:p>
            <a:pPr lvl="2"/>
            <a:r>
              <a:rPr lang="en-US" altLang="en-US"/>
              <a:t>Illusion of a single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90476-DEF2-4417-B379-163FC9A7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8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6988" y="152400"/>
            <a:ext cx="7615237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– Client-Server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874713" y="1166813"/>
            <a:ext cx="73517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Client-Server Computing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Dumb terminals supplanted by smart PCs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Many systems now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servers</a:t>
            </a:r>
            <a:r>
              <a:rPr kumimoji="1" lang="en-US" altLang="en-US">
                <a:latin typeface="Helvetica" panose="020B0604020202020204" pitchFamily="34" charset="0"/>
              </a:rPr>
              <a:t>, responding to requests generated by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clients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Compute-server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an interface to client to request services (i.e., database)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File-server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interface for clients to store and retrieve files</a:t>
            </a:r>
          </a:p>
        </p:txBody>
      </p:sp>
      <p:pic>
        <p:nvPicPr>
          <p:cNvPr id="52228" name="Picture 1" descr="1_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05238"/>
            <a:ext cx="46101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EFD51-D03F-4A94-9F0D-0A71038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Peer-to-Peer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505777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Another model of distributed system</a:t>
            </a:r>
          </a:p>
          <a:p>
            <a:r>
              <a:rPr lang="en-US" altLang="en-US"/>
              <a:t>P2P does not distinguish clients and servers</a:t>
            </a:r>
          </a:p>
          <a:p>
            <a:pPr lvl="1"/>
            <a:r>
              <a:rPr lang="en-US" altLang="en-US"/>
              <a:t>Instead all nodes are considered peers</a:t>
            </a:r>
          </a:p>
          <a:p>
            <a:pPr lvl="1"/>
            <a:r>
              <a:rPr lang="en-US" altLang="en-US"/>
              <a:t>May each act as client, server or both</a:t>
            </a:r>
          </a:p>
          <a:p>
            <a:pPr lvl="1"/>
            <a:r>
              <a:rPr lang="en-US" altLang="en-US"/>
              <a:t>Node must join P2P network</a:t>
            </a:r>
          </a:p>
          <a:p>
            <a:pPr lvl="2"/>
            <a:r>
              <a:rPr lang="en-US" altLang="en-US"/>
              <a:t>Registers its service with central lookup service on network, or</a:t>
            </a:r>
          </a:p>
          <a:p>
            <a:pPr lvl="2"/>
            <a:r>
              <a:rPr lang="en-US" altLang="en-US"/>
              <a:t>Broadcast request for service and respond to requests for service via </a:t>
            </a:r>
            <a:r>
              <a:rPr lang="en-US" altLang="en-US" b="1" i="1"/>
              <a:t>discovery protocol</a:t>
            </a:r>
          </a:p>
          <a:p>
            <a:pPr lvl="1"/>
            <a:r>
              <a:rPr lang="en-US" altLang="en-US"/>
              <a:t>Examples include</a:t>
            </a:r>
            <a:r>
              <a:rPr lang="en-US" altLang="en-US" i="1"/>
              <a:t> </a:t>
            </a:r>
            <a:r>
              <a:rPr lang="en-US" altLang="en-US"/>
              <a:t>Napster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</a:t>
            </a:r>
            <a:r>
              <a:rPr lang="en-US" altLang="en-US"/>
              <a:t>Gnutella</a:t>
            </a:r>
            <a:r>
              <a:rPr lang="en-US" altLang="en-US" i="1"/>
              <a:t>, </a:t>
            </a:r>
            <a:r>
              <a:rPr lang="en-US" altLang="en-US" b="1">
                <a:solidFill>
                  <a:srgbClr val="3366FF"/>
                </a:solidFill>
              </a:rPr>
              <a:t>Voice over IP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VoIP</a:t>
            </a:r>
            <a:r>
              <a:rPr lang="en-US" altLang="en-US"/>
              <a:t>)</a:t>
            </a:r>
            <a:r>
              <a:rPr lang="en-US" altLang="en-US" i="1"/>
              <a:t> </a:t>
            </a:r>
            <a:r>
              <a:rPr lang="en-US" altLang="en-US"/>
              <a:t>such as Skype </a:t>
            </a:r>
          </a:p>
        </p:txBody>
      </p:sp>
      <p:pic>
        <p:nvPicPr>
          <p:cNvPr id="53252" name="Picture 1" descr="1_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984375"/>
            <a:ext cx="26685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98B3E-5936-4CF2-8097-37DE023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0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91832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Allows operating systems to run applications within other OSes</a:t>
            </a:r>
          </a:p>
          <a:p>
            <a:pPr lvl="1"/>
            <a:r>
              <a:rPr lang="en-US" altLang="en-US"/>
              <a:t>Vast and growing industry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Emulation</a:t>
            </a:r>
            <a:r>
              <a:rPr lang="en-US" altLang="en-US"/>
              <a:t> used when source CPU type different from target type (i.e. PowerPC to Intel x86)</a:t>
            </a:r>
          </a:p>
          <a:p>
            <a:pPr lvl="1"/>
            <a:r>
              <a:rPr lang="en-US" altLang="en-US"/>
              <a:t>Generally slowest method</a:t>
            </a:r>
          </a:p>
          <a:p>
            <a:pPr lvl="1"/>
            <a:r>
              <a:rPr lang="en-US" altLang="en-US"/>
              <a:t>When computer language not compiled to native code – </a:t>
            </a:r>
            <a:r>
              <a:rPr lang="en-US" altLang="en-US" b="1">
                <a:solidFill>
                  <a:srgbClr val="3366FF"/>
                </a:solidFill>
              </a:rPr>
              <a:t>Interpretation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Virtualization</a:t>
            </a:r>
            <a:r>
              <a:rPr lang="en-US" altLang="en-US"/>
              <a:t> – OS natively compiled for CPU, running </a:t>
            </a:r>
            <a:r>
              <a:rPr lang="en-US" altLang="en-US" b="1">
                <a:solidFill>
                  <a:srgbClr val="3366FF"/>
                </a:solidFill>
              </a:rPr>
              <a:t>guest</a:t>
            </a:r>
            <a:r>
              <a:rPr lang="en-US" altLang="en-US"/>
              <a:t> OSes  also natively compiled </a:t>
            </a:r>
          </a:p>
          <a:p>
            <a:pPr lvl="1"/>
            <a:r>
              <a:rPr lang="en-US" altLang="en-US"/>
              <a:t>Consider VMware running WinXP guests, each running applications, all on native WinXP </a:t>
            </a:r>
            <a:r>
              <a:rPr lang="en-US" altLang="en-US" b="1">
                <a:solidFill>
                  <a:srgbClr val="3366FF"/>
                </a:solidFill>
              </a:rPr>
              <a:t>host</a:t>
            </a:r>
            <a:r>
              <a:rPr lang="en-US" altLang="en-US"/>
              <a:t> OS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 (virtual machine Manager) provides virtualization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F0CE58-34AE-4295-BBF2-B2C88EC3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4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15081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0612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Use cases involve laptops and desktops running multiple OSes for exploration or compatibility</a:t>
            </a:r>
          </a:p>
          <a:p>
            <a:pPr lvl="1"/>
            <a:r>
              <a:rPr lang="en-US" altLang="en-US"/>
              <a:t>Apple laptop running Mac OS X host, Windows as a guest</a:t>
            </a:r>
          </a:p>
          <a:p>
            <a:pPr lvl="1"/>
            <a:r>
              <a:rPr lang="en-US" altLang="en-US"/>
              <a:t>Developing apps for multiple OSes without having multiple systems</a:t>
            </a:r>
          </a:p>
          <a:p>
            <a:pPr lvl="1"/>
            <a:r>
              <a:rPr lang="en-US" altLang="en-US"/>
              <a:t>QA testing applications without having multiple systems</a:t>
            </a:r>
          </a:p>
          <a:p>
            <a:pPr lvl="1"/>
            <a:r>
              <a:rPr lang="en-US" altLang="en-US"/>
              <a:t>Executing and managing compute environments within data centers</a:t>
            </a:r>
          </a:p>
          <a:p>
            <a:r>
              <a:rPr lang="en-US" altLang="en-US"/>
              <a:t>VMM can run natively, in which case they are also the host</a:t>
            </a:r>
          </a:p>
          <a:p>
            <a:pPr lvl="1"/>
            <a:r>
              <a:rPr lang="en-US" altLang="en-US"/>
              <a:t>There is no general purpose host then (VMware ESX and Citrix XenServer)</a:t>
            </a:r>
          </a:p>
          <a:p>
            <a:pPr lvl="2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FB5FC-0506-4BC1-AAC7-067D563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365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pic>
        <p:nvPicPr>
          <p:cNvPr id="56323" name="Picture 1" descr="1_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E6DB2-6261-468B-B131-5B3BA6D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73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114300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060450"/>
            <a:ext cx="7439025" cy="5103813"/>
          </a:xfrm>
        </p:spPr>
        <p:txBody>
          <a:bodyPr/>
          <a:lstStyle/>
          <a:p>
            <a:r>
              <a:rPr lang="en-US" altLang="en-US" sz="1600"/>
              <a:t>Delivers computing, storage, even apps as a service across a network</a:t>
            </a:r>
          </a:p>
          <a:p>
            <a:r>
              <a:rPr lang="en-US" altLang="en-US" sz="1600"/>
              <a:t>Logical extension of virtualization because it uses virtualization as the base for it functionality.</a:t>
            </a:r>
          </a:p>
          <a:p>
            <a:pPr lvl="1"/>
            <a:r>
              <a:rPr lang="en-US" altLang="en-US" sz="1600"/>
              <a:t>Amazon </a:t>
            </a:r>
            <a:r>
              <a:rPr lang="en-US" altLang="en-US" sz="1600" b="1">
                <a:solidFill>
                  <a:srgbClr val="3366FF"/>
                </a:solidFill>
              </a:rPr>
              <a:t>EC2</a:t>
            </a:r>
            <a:r>
              <a:rPr lang="en-US" altLang="en-US" sz="1600"/>
              <a:t>  has thousands of servers, millions of virtual machines, petabytes of storage available across the Internet, pay based on usage</a:t>
            </a:r>
          </a:p>
          <a:p>
            <a:r>
              <a:rPr lang="en-US" altLang="en-US" sz="1600"/>
              <a:t>Many types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Public cloud </a:t>
            </a:r>
            <a:r>
              <a:rPr lang="en-US" altLang="en-US" sz="1600"/>
              <a:t>– available via Internet to anyone willing to pay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Private cloud </a:t>
            </a:r>
            <a:r>
              <a:rPr lang="en-US" altLang="en-US" sz="1600"/>
              <a:t>– run by a company for the company’s own use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Hybrid cloud </a:t>
            </a:r>
            <a:r>
              <a:rPr lang="en-US" altLang="en-US" sz="1600"/>
              <a:t>– includes both public and private cloud components</a:t>
            </a:r>
          </a:p>
          <a:p>
            <a:pPr lvl="1"/>
            <a:r>
              <a:rPr lang="en-US" altLang="en-US" sz="1600"/>
              <a:t>Software as a Service (</a:t>
            </a:r>
            <a:r>
              <a:rPr lang="en-US" altLang="en-US" sz="1600" b="1">
                <a:solidFill>
                  <a:srgbClr val="3366FF"/>
                </a:solidFill>
              </a:rPr>
              <a:t>SaaS</a:t>
            </a:r>
            <a:r>
              <a:rPr lang="en-US" altLang="en-US" sz="1600"/>
              <a:t>) – one or more applications available via the Internet (i.e., word processor)</a:t>
            </a:r>
          </a:p>
          <a:p>
            <a:pPr lvl="1"/>
            <a:r>
              <a:rPr lang="en-US" altLang="en-US" sz="1600"/>
              <a:t>Platform as a Service (</a:t>
            </a:r>
            <a:r>
              <a:rPr lang="en-US" altLang="en-US" sz="1600" b="1">
                <a:solidFill>
                  <a:srgbClr val="3366FF"/>
                </a:solidFill>
              </a:rPr>
              <a:t>PaaS</a:t>
            </a:r>
            <a:r>
              <a:rPr lang="en-US" altLang="en-US" sz="1600"/>
              <a:t>) – software stack ready for application use via the Internet (i.e., a database server)</a:t>
            </a:r>
          </a:p>
          <a:p>
            <a:pPr lvl="1"/>
            <a:r>
              <a:rPr lang="en-US" altLang="en-US" sz="1600"/>
              <a:t>Infrastructure as a Service (</a:t>
            </a:r>
            <a:r>
              <a:rPr lang="en-US" altLang="en-US" sz="1600" b="1">
                <a:solidFill>
                  <a:srgbClr val="3366FF"/>
                </a:solidFill>
              </a:rPr>
              <a:t>IaaS</a:t>
            </a:r>
            <a:r>
              <a:rPr lang="en-US" altLang="en-US" sz="1600"/>
              <a:t>) – servers or storage available over Internet (i.e., storage available for backup use)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CA8C6-19B8-400A-ABD6-E206A2F3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56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30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1092200"/>
            <a:ext cx="7154863" cy="15716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Cloud computing environments composed of traditional OSes, plus VMMs, plus cloud management tools</a:t>
            </a:r>
          </a:p>
          <a:p>
            <a:pPr lvl="1"/>
            <a:r>
              <a:rPr lang="en-US" altLang="en-US"/>
              <a:t>Internet connectivity requires security like firewalls</a:t>
            </a:r>
            <a:endParaRPr lang="en-US" altLang="en-US" sz="800"/>
          </a:p>
          <a:p>
            <a:pPr lvl="1"/>
            <a:r>
              <a:rPr lang="en-US" altLang="en-US"/>
              <a:t>Load balancers spread traffic across multiple applications</a:t>
            </a:r>
          </a:p>
        </p:txBody>
      </p:sp>
      <p:pic>
        <p:nvPicPr>
          <p:cNvPr id="58372" name="Picture 1" descr="1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800350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8E3D1-249D-4D71-81AF-195BC67D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0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058863" y="73025"/>
            <a:ext cx="8229600" cy="576263"/>
          </a:xfrm>
        </p:spPr>
        <p:txBody>
          <a:bodyPr/>
          <a:lstStyle/>
          <a:p>
            <a:r>
              <a:rPr lang="en-US" altLang="en-US" sz="2000"/>
              <a:t>Computing Environments – Real-Time Embedded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54113"/>
            <a:ext cx="72453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Real-time embedded systems most prevalent form of computers</a:t>
            </a:r>
          </a:p>
          <a:p>
            <a:pPr lvl="1"/>
            <a:r>
              <a:rPr lang="en-US" altLang="en-US"/>
              <a:t>Vary considerable, special purpose, limited purpose OS,    </a:t>
            </a:r>
            <a:r>
              <a:rPr lang="en-US" altLang="en-US" b="1">
                <a:solidFill>
                  <a:srgbClr val="3366FF"/>
                </a:solidFill>
              </a:rPr>
              <a:t>real-time OS</a:t>
            </a:r>
          </a:p>
          <a:p>
            <a:pPr lvl="1"/>
            <a:r>
              <a:rPr lang="en-US" altLang="en-US"/>
              <a:t>Use expanding</a:t>
            </a:r>
          </a:p>
          <a:p>
            <a:r>
              <a:rPr lang="en-US" altLang="en-US"/>
              <a:t>Many other special computing environments as well</a:t>
            </a:r>
          </a:p>
          <a:p>
            <a:pPr lvl="1"/>
            <a:r>
              <a:rPr lang="en-US" altLang="en-US"/>
              <a:t>Some have OSes, some perform tasks without an OS</a:t>
            </a:r>
          </a:p>
          <a:p>
            <a:r>
              <a:rPr lang="en-US" altLang="en-US"/>
              <a:t>Real-time OS has well-defined fixed time constraints</a:t>
            </a:r>
          </a:p>
          <a:p>
            <a:pPr lvl="1"/>
            <a:r>
              <a:rPr lang="en-US" altLang="en-US"/>
              <a:t>Processing </a:t>
            </a:r>
            <a:r>
              <a:rPr lang="en-US" altLang="en-US" b="1" i="1"/>
              <a:t>must</a:t>
            </a:r>
            <a:r>
              <a:rPr lang="en-US" altLang="en-US"/>
              <a:t> be done within constraint</a:t>
            </a:r>
          </a:p>
          <a:p>
            <a:pPr lvl="1"/>
            <a:r>
              <a:rPr lang="en-US" altLang="en-US"/>
              <a:t>Correct operation only if constraints met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ACBBD-C53E-462D-80E9-4F385DA6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Privileged Instructions</a:t>
            </a:r>
          </a:p>
          <a:p>
            <a:r>
              <a:rPr lang="en-US" dirty="0"/>
              <a:t>Machine Modes</a:t>
            </a:r>
          </a:p>
          <a:p>
            <a:pPr lvl="1"/>
            <a:r>
              <a:rPr lang="en-US" dirty="0"/>
              <a:t>User Mode</a:t>
            </a:r>
          </a:p>
          <a:p>
            <a:pPr lvl="1"/>
            <a:r>
              <a:rPr lang="en-US" dirty="0"/>
              <a:t>Kernel Mode</a:t>
            </a:r>
          </a:p>
          <a:p>
            <a:r>
              <a:rPr lang="en-US" dirty="0"/>
              <a:t>PS Register</a:t>
            </a:r>
          </a:p>
          <a:p>
            <a:r>
              <a:rPr lang="en-US" dirty="0"/>
              <a:t>Means of switching modes </a:t>
            </a:r>
          </a:p>
          <a:p>
            <a:pPr lvl="1"/>
            <a:r>
              <a:rPr lang="en-US" dirty="0"/>
              <a:t>Hardware support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0A361-DB36-4C50-A02A-B4683300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95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82663" y="127000"/>
            <a:ext cx="7704137" cy="576263"/>
          </a:xfrm>
        </p:spPr>
        <p:txBody>
          <a:bodyPr/>
          <a:lstStyle/>
          <a:p>
            <a:r>
              <a:rPr lang="en-US" altLang="en-US" sz="2800"/>
              <a:t>Open-Source Operating Systems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186613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Operating systems made available in source-code format rather than just binary </a:t>
            </a:r>
            <a:r>
              <a:rPr lang="en-US" altLang="en-US" b="1">
                <a:solidFill>
                  <a:srgbClr val="3366FF"/>
                </a:solidFill>
              </a:rPr>
              <a:t>closed-source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/>
              <a:t>Counter to the </a:t>
            </a:r>
            <a:r>
              <a:rPr lang="en-US" altLang="en-US" b="1">
                <a:solidFill>
                  <a:srgbClr val="3366FF"/>
                </a:solidFill>
              </a:rPr>
              <a:t>copy protection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b="1">
                <a:solidFill>
                  <a:srgbClr val="3366FF"/>
                </a:solidFill>
              </a:rPr>
              <a:t>Digital Rights Management (DRM)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movement</a:t>
            </a:r>
            <a:endParaRPr lang="en-US" altLang="en-US" sz="800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Started by </a:t>
            </a:r>
            <a:r>
              <a:rPr lang="en-US" altLang="en-US" b="1">
                <a:solidFill>
                  <a:srgbClr val="3366FF"/>
                </a:solidFill>
              </a:rPr>
              <a:t>Free Software Foundation (FSF)</a:t>
            </a:r>
            <a:r>
              <a:rPr lang="en-US" altLang="en-US">
                <a:solidFill>
                  <a:srgbClr val="000000"/>
                </a:solidFill>
              </a:rPr>
              <a:t>, which has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copyleft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en-US" altLang="ja-JP" b="1">
                <a:solidFill>
                  <a:srgbClr val="3366FF"/>
                </a:solidFill>
              </a:rPr>
              <a:t>GNU Public License (GPL)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Examples include </a:t>
            </a:r>
            <a:r>
              <a:rPr lang="en-US" altLang="en-US" b="1">
                <a:solidFill>
                  <a:srgbClr val="3366FF"/>
                </a:solidFill>
              </a:rPr>
              <a:t>GNU/Linux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3366FF"/>
                </a:solidFill>
              </a:rPr>
              <a:t>BSD UNIX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(including core of </a:t>
            </a:r>
            <a:r>
              <a:rPr lang="en-US" altLang="en-US" b="1">
                <a:solidFill>
                  <a:srgbClr val="3366FF"/>
                </a:solidFill>
              </a:rPr>
              <a:t>Mac OS X</a:t>
            </a:r>
            <a:r>
              <a:rPr lang="en-US" altLang="en-US">
                <a:solidFill>
                  <a:srgbClr val="000000"/>
                </a:solidFill>
              </a:rPr>
              <a:t>), and many more</a:t>
            </a:r>
          </a:p>
          <a:p>
            <a:r>
              <a:rPr lang="en-US" altLang="en-US">
                <a:solidFill>
                  <a:srgbClr val="000000"/>
                </a:solidFill>
              </a:rPr>
              <a:t>Can use VMM like VMware Player (Free on Windows), Virtualbox (open source and free on many platforms - </a:t>
            </a:r>
            <a:r>
              <a:rPr lang="en-US" altLang="en-US"/>
              <a:t>http://www.virtualbox.com) 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Use to run guest operating systems for exploration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61E65-D1CF-4186-A78C-67CBD7C4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9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</a:t>
            </a:r>
          </a:p>
        </p:txBody>
      </p:sp>
    </p:spTree>
    <p:extLst>
      <p:ext uri="{BB962C8B-B14F-4D97-AF65-F5344CB8AC3E}">
        <p14:creationId xmlns:p14="http://schemas.microsoft.com/office/powerpoint/2010/main" val="10079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OS Code</a:t>
            </a:r>
          </a:p>
          <a:p>
            <a:r>
              <a:rPr lang="en-US" dirty="0"/>
              <a:t>Management Functions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I/O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Protection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8552-0D3F-498B-BB03-5FA79C13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697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9649</TotalTime>
  <Words>4606</Words>
  <Application>Microsoft Office PowerPoint</Application>
  <PresentationFormat>On-screen Show (4:3)</PresentationFormat>
  <Paragraphs>667</Paragraphs>
  <Slides>71</Slides>
  <Notes>54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Helvetica</vt:lpstr>
      <vt:lpstr>Monotype Sorts</vt:lpstr>
      <vt:lpstr>Times New Roman</vt:lpstr>
      <vt:lpstr>Webdings</vt:lpstr>
      <vt:lpstr>Wingdings 3</vt:lpstr>
      <vt:lpstr>Office Theme</vt:lpstr>
      <vt:lpstr>Custom Design</vt:lpstr>
      <vt:lpstr>CSMC 412</vt:lpstr>
      <vt:lpstr>Computer System</vt:lpstr>
      <vt:lpstr>Motherboard</vt:lpstr>
      <vt:lpstr>Environment</vt:lpstr>
      <vt:lpstr>Environment</vt:lpstr>
      <vt:lpstr>Detection</vt:lpstr>
      <vt:lpstr>Hardware Provisions</vt:lpstr>
      <vt:lpstr>Uses of Kernel Mode</vt:lpstr>
      <vt:lpstr>Chapter 1:  Introduction</vt:lpstr>
      <vt:lpstr>Chapter 1: Introduction</vt:lpstr>
      <vt:lpstr>Objectives</vt:lpstr>
      <vt:lpstr>Four Components of a Computer System</vt:lpstr>
      <vt:lpstr>Computer System Structure</vt:lpstr>
      <vt:lpstr>What is an Operating System?</vt:lpstr>
      <vt:lpstr>What Operating Systems Do</vt:lpstr>
      <vt:lpstr>Operating System Definition</vt:lpstr>
      <vt:lpstr>Operating System Definition (Cont.)</vt:lpstr>
      <vt:lpstr>Computer Startup</vt:lpstr>
      <vt:lpstr>Computer System Organization</vt:lpstr>
      <vt:lpstr>Computer-System Operation</vt:lpstr>
      <vt:lpstr>Common Functions of Interrupts</vt:lpstr>
      <vt:lpstr>Interrupt Handling</vt:lpstr>
      <vt:lpstr>Interrupt Timeline</vt:lpstr>
      <vt:lpstr>I/O Structure</vt:lpstr>
      <vt:lpstr>Storage Definitions and Notation Review</vt:lpstr>
      <vt:lpstr>Storage Structure</vt:lpstr>
      <vt:lpstr>Storage Hierarchy</vt:lpstr>
      <vt:lpstr>Storage-Device Hierarchy</vt:lpstr>
      <vt:lpstr>Caching</vt:lpstr>
      <vt:lpstr>Direct Memory Access Structure</vt:lpstr>
      <vt:lpstr>How a Modern Computer Works</vt:lpstr>
      <vt:lpstr>Computer-System Architecture</vt:lpstr>
      <vt:lpstr>Symmetric Multiprocessing Architecture</vt:lpstr>
      <vt:lpstr>A Dual-Core Design</vt:lpstr>
      <vt:lpstr>Clustered Systems</vt:lpstr>
      <vt:lpstr>Clustered Systems</vt:lpstr>
      <vt:lpstr>Operating System Structure</vt:lpstr>
      <vt:lpstr>Memory Layout for Multiprogrammed System</vt:lpstr>
      <vt:lpstr>Operating-System Operations</vt:lpstr>
      <vt:lpstr>Operating-System Operations (cont.)</vt:lpstr>
      <vt:lpstr>Transition from User to Kernel Mode</vt:lpstr>
      <vt:lpstr>Process Management</vt:lpstr>
      <vt:lpstr>Process Management Activities</vt:lpstr>
      <vt:lpstr>Memory Management</vt:lpstr>
      <vt:lpstr>Storage Management</vt:lpstr>
      <vt:lpstr>Mass-Storage Management</vt:lpstr>
      <vt:lpstr>Performance of Various Levels of Storage</vt:lpstr>
      <vt:lpstr>Migration of data “A” from Disk to Register</vt:lpstr>
      <vt:lpstr>I/O Subsystem</vt:lpstr>
      <vt:lpstr>I/O Structure</vt:lpstr>
      <vt:lpstr>I/O Structure</vt:lpstr>
      <vt:lpstr>Two I/O Methods</vt:lpstr>
      <vt:lpstr>Device-Status Table</vt:lpstr>
      <vt:lpstr>Direct Memory Access Structure</vt:lpstr>
      <vt:lpstr>Protection and Security</vt:lpstr>
      <vt:lpstr>Kernel Data Structures</vt:lpstr>
      <vt:lpstr>Kernel Data Structures</vt:lpstr>
      <vt:lpstr>Kernel Data Structures</vt:lpstr>
      <vt:lpstr>Computing Environments - Traditional</vt:lpstr>
      <vt:lpstr>Computing Environments - Mobile</vt:lpstr>
      <vt:lpstr>Computing Environments – Distributed</vt:lpstr>
      <vt:lpstr>Computing Environments – Client-Server</vt:lpstr>
      <vt:lpstr>Computing Environments - Peer-to-Peer</vt:lpstr>
      <vt:lpstr>Computing Environments - Virtualization</vt:lpstr>
      <vt:lpstr>Computing Environments - Virtualization</vt:lpstr>
      <vt:lpstr>Computing Environments - Virtualization</vt:lpstr>
      <vt:lpstr>Computing Environments – Cloud Computing</vt:lpstr>
      <vt:lpstr>Computing Environments – Cloud Computing</vt:lpstr>
      <vt:lpstr>Computing Environments – Real-Time Embedded Systems</vt:lpstr>
      <vt:lpstr>Open-Source Operating Systems</vt:lpstr>
      <vt:lpstr>End of Chapter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Ashok Agrawala</cp:lastModifiedBy>
  <cp:revision>301</cp:revision>
  <cp:lastPrinted>2024-08-29T14:27:32Z</cp:lastPrinted>
  <dcterms:created xsi:type="dcterms:W3CDTF">2004-10-07T18:29:30Z</dcterms:created>
  <dcterms:modified xsi:type="dcterms:W3CDTF">2024-08-29T14:36:26Z</dcterms:modified>
</cp:coreProperties>
</file>