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7"/>
  </p:notesMasterIdLst>
  <p:handoutMasterIdLst>
    <p:handoutMasterId r:id="rId118"/>
  </p:handoutMasterIdLst>
  <p:sldIdLst>
    <p:sldId id="280" r:id="rId2"/>
    <p:sldId id="333" r:id="rId3"/>
    <p:sldId id="327" r:id="rId4"/>
    <p:sldId id="284" r:id="rId5"/>
    <p:sldId id="285" r:id="rId6"/>
    <p:sldId id="286" r:id="rId7"/>
    <p:sldId id="287" r:id="rId8"/>
    <p:sldId id="288" r:id="rId9"/>
    <p:sldId id="289" r:id="rId10"/>
    <p:sldId id="328" r:id="rId11"/>
    <p:sldId id="329" r:id="rId12"/>
    <p:sldId id="334" r:id="rId13"/>
    <p:sldId id="290" r:id="rId14"/>
    <p:sldId id="335" r:id="rId15"/>
    <p:sldId id="336" r:id="rId16"/>
    <p:sldId id="291" r:id="rId17"/>
    <p:sldId id="292" r:id="rId18"/>
    <p:sldId id="293" r:id="rId19"/>
    <p:sldId id="330" r:id="rId20"/>
    <p:sldId id="294" r:id="rId21"/>
    <p:sldId id="295" r:id="rId22"/>
    <p:sldId id="296" r:id="rId23"/>
    <p:sldId id="297" r:id="rId24"/>
    <p:sldId id="331" r:id="rId25"/>
    <p:sldId id="300" r:id="rId26"/>
    <p:sldId id="298" r:id="rId27"/>
    <p:sldId id="301" r:id="rId28"/>
    <p:sldId id="302" r:id="rId29"/>
    <p:sldId id="303" r:id="rId30"/>
    <p:sldId id="304" r:id="rId31"/>
    <p:sldId id="307" r:id="rId32"/>
    <p:sldId id="308" r:id="rId33"/>
    <p:sldId id="332" r:id="rId34"/>
    <p:sldId id="337" r:id="rId35"/>
    <p:sldId id="339" r:id="rId36"/>
    <p:sldId id="340" r:id="rId37"/>
    <p:sldId id="341" r:id="rId38"/>
    <p:sldId id="342" r:id="rId39"/>
    <p:sldId id="343" r:id="rId40"/>
    <p:sldId id="344" r:id="rId41"/>
    <p:sldId id="315" r:id="rId42"/>
    <p:sldId id="345" r:id="rId43"/>
    <p:sldId id="346" r:id="rId44"/>
    <p:sldId id="347" r:id="rId45"/>
    <p:sldId id="395" r:id="rId46"/>
    <p:sldId id="348" r:id="rId47"/>
    <p:sldId id="274" r:id="rId48"/>
    <p:sldId id="279" r:id="rId49"/>
    <p:sldId id="349" r:id="rId50"/>
    <p:sldId id="275" r:id="rId51"/>
    <p:sldId id="278" r:id="rId52"/>
    <p:sldId id="350" r:id="rId53"/>
    <p:sldId id="351" r:id="rId54"/>
    <p:sldId id="352" r:id="rId55"/>
    <p:sldId id="353" r:id="rId56"/>
    <p:sldId id="324" r:id="rId57"/>
    <p:sldId id="325" r:id="rId58"/>
    <p:sldId id="326" r:id="rId59"/>
    <p:sldId id="354" r:id="rId60"/>
    <p:sldId id="355" r:id="rId61"/>
    <p:sldId id="356" r:id="rId62"/>
    <p:sldId id="357" r:id="rId63"/>
    <p:sldId id="358" r:id="rId64"/>
    <p:sldId id="363" r:id="rId65"/>
    <p:sldId id="364" r:id="rId66"/>
    <p:sldId id="365" r:id="rId67"/>
    <p:sldId id="366" r:id="rId68"/>
    <p:sldId id="367" r:id="rId69"/>
    <p:sldId id="260" r:id="rId70"/>
    <p:sldId id="261" r:id="rId71"/>
    <p:sldId id="262" r:id="rId72"/>
    <p:sldId id="387" r:id="rId73"/>
    <p:sldId id="388" r:id="rId74"/>
    <p:sldId id="368" r:id="rId75"/>
    <p:sldId id="389" r:id="rId76"/>
    <p:sldId id="390" r:id="rId77"/>
    <p:sldId id="391" r:id="rId78"/>
    <p:sldId id="392" r:id="rId79"/>
    <p:sldId id="393" r:id="rId80"/>
    <p:sldId id="394" r:id="rId81"/>
    <p:sldId id="369" r:id="rId82"/>
    <p:sldId id="370" r:id="rId83"/>
    <p:sldId id="371" r:id="rId84"/>
    <p:sldId id="372" r:id="rId85"/>
    <p:sldId id="373" r:id="rId86"/>
    <p:sldId id="374" r:id="rId87"/>
    <p:sldId id="375" r:id="rId88"/>
    <p:sldId id="376" r:id="rId89"/>
    <p:sldId id="377" r:id="rId90"/>
    <p:sldId id="299" r:id="rId91"/>
    <p:sldId id="378" r:id="rId92"/>
    <p:sldId id="379" r:id="rId93"/>
    <p:sldId id="380" r:id="rId94"/>
    <p:sldId id="381" r:id="rId95"/>
    <p:sldId id="382" r:id="rId96"/>
    <p:sldId id="305" r:id="rId97"/>
    <p:sldId id="306" r:id="rId98"/>
    <p:sldId id="383" r:id="rId99"/>
    <p:sldId id="384" r:id="rId100"/>
    <p:sldId id="385" r:id="rId101"/>
    <p:sldId id="386" r:id="rId102"/>
    <p:sldId id="309" r:id="rId103"/>
    <p:sldId id="310" r:id="rId104"/>
    <p:sldId id="311" r:id="rId105"/>
    <p:sldId id="312" r:id="rId106"/>
    <p:sldId id="313" r:id="rId107"/>
    <p:sldId id="314" r:id="rId108"/>
    <p:sldId id="316" r:id="rId109"/>
    <p:sldId id="317" r:id="rId110"/>
    <p:sldId id="318" r:id="rId111"/>
    <p:sldId id="319" r:id="rId112"/>
    <p:sldId id="320" r:id="rId113"/>
    <p:sldId id="321" r:id="rId114"/>
    <p:sldId id="322" r:id="rId115"/>
    <p:sldId id="323" r:id="rId1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4" autoAdjust="0"/>
    <p:restoredTop sz="94660"/>
  </p:normalViewPr>
  <p:slideViewPr>
    <p:cSldViewPr snapToGrid="0">
      <p:cViewPr varScale="1">
        <p:scale>
          <a:sx n="116" d="100"/>
          <a:sy n="116" d="100"/>
        </p:scale>
        <p:origin x="75" y="199"/>
      </p:cViewPr>
      <p:guideLst/>
    </p:cSldViewPr>
  </p:slideViewPr>
  <p:notesTextViewPr>
    <p:cViewPr>
      <p:scale>
        <a:sx n="1" d="1"/>
        <a:sy n="1" d="1"/>
      </p:scale>
      <p:origin x="0" y="0"/>
    </p:cViewPr>
  </p:notesTextViewPr>
  <p:sorterViewPr>
    <p:cViewPr varScale="1">
      <p:scale>
        <a:sx n="1" d="1"/>
        <a:sy n="1" d="1"/>
      </p:scale>
      <p:origin x="0" y="-2685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940F950A-FD44-4C8F-A140-0A148EBAB3EF}" type="datetimeFigureOut">
              <a:rPr lang="en-US" smtClean="0"/>
              <a:t>11/18/2024</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FB101069-85A8-4622-BB0F-7A95BC2DE9CB}" type="datetimeFigureOut">
              <a:rPr lang="en-US" smtClean="0"/>
              <a:t>11/18/2024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07EA5F-F19C-4470-9F7F-2DA027C6E8FF}"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91993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646BC5-A946-4A27-A764-5B937AF4C749}"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6807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88C7B3-08AD-4DDE-9094-B55AC73C5292}"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1619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99CDE4-78DD-454D-A385-0D8D287A7E46}"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3514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BB23283-DA6D-454F-BE37-C311E3DE1786}"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18556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C95244-3042-47DD-A54D-780BDF5D5B98}"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50538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500143D-1BC1-4DDA-A784-398BF8A5C912}"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3651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97F931-E821-471C-AA02-DFED45C31603}"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2773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E1B457-B2EF-DC3D-DDA5-A1D179735294}"/>
              </a:ext>
            </a:extLst>
          </p:cNvPr>
          <p:cNvSpPr>
            <a:spLocks noGrp="1" noChangeArrowheads="1"/>
          </p:cNvSpPr>
          <p:nvPr>
            <p:ph type="sldNum" sz="quarter" idx="5"/>
          </p:nvPr>
        </p:nvSpPr>
        <p:spPr>
          <a:ln/>
        </p:spPr>
        <p:txBody>
          <a:bodyPr/>
          <a:lstStyle/>
          <a:p>
            <a:fld id="{B7EEF65E-2BBD-45FC-874E-B73D2E0A8440}" type="slidenum">
              <a:rPr lang="en-GB" altLang="en-US"/>
              <a:pPr/>
              <a:t>35</a:t>
            </a:fld>
            <a:endParaRPr lang="en-GB" altLang="en-US"/>
          </a:p>
        </p:txBody>
      </p:sp>
      <p:sp>
        <p:nvSpPr>
          <p:cNvPr id="386050" name="Rectangle 2">
            <a:extLst>
              <a:ext uri="{FF2B5EF4-FFF2-40B4-BE49-F238E27FC236}">
                <a16:creationId xmlns:a16="http://schemas.microsoft.com/office/drawing/2014/main" id="{3151EC58-A7A6-0C8D-67E0-A9D31B3DF2BC}"/>
              </a:ext>
            </a:extLst>
          </p:cNvPr>
          <p:cNvSpPr>
            <a:spLocks noGrp="1" noRot="1" noChangeAspect="1" noChangeArrowheads="1" noTextEdit="1"/>
          </p:cNvSpPr>
          <p:nvPr>
            <p:ph type="sldImg"/>
          </p:nvPr>
        </p:nvSpPr>
        <p:spPr bwMode="auto">
          <a:xfrm>
            <a:off x="820738" y="703263"/>
            <a:ext cx="5624512" cy="4217987"/>
          </a:xfrm>
          <a:prstGeom prst="rect">
            <a:avLst/>
          </a:prstGeom>
          <a:solidFill>
            <a:srgbClr val="FFFFFF"/>
          </a:solidFill>
          <a:ln>
            <a:solidFill>
              <a:srgbClr val="000000"/>
            </a:solidFill>
            <a:miter lim="800000"/>
            <a:headEnd/>
            <a:tailEnd/>
          </a:ln>
        </p:spPr>
      </p:sp>
      <p:sp>
        <p:nvSpPr>
          <p:cNvPr id="386051" name="Rectangle 3">
            <a:extLst>
              <a:ext uri="{FF2B5EF4-FFF2-40B4-BE49-F238E27FC236}">
                <a16:creationId xmlns:a16="http://schemas.microsoft.com/office/drawing/2014/main" id="{EA685CD9-02D7-6A3D-F85F-09EF650165BF}"/>
              </a:ext>
            </a:extLst>
          </p:cNvPr>
          <p:cNvSpPr>
            <a:spLocks noGrp="1" noChangeArrowheads="1"/>
          </p:cNvSpPr>
          <p:nvPr>
            <p:ph type="body" idx="1"/>
          </p:nvPr>
        </p:nvSpPr>
        <p:spPr bwMode="auto">
          <a:xfrm>
            <a:off x="696913" y="5341938"/>
            <a:ext cx="5888037" cy="3303587"/>
          </a:xfrm>
          <a:prstGeom prst="rect">
            <a:avLst/>
          </a:prstGeom>
          <a:solidFill>
            <a:srgbClr val="FFFFFF"/>
          </a:solidFill>
          <a:ln>
            <a:solidFill>
              <a:srgbClr val="000000"/>
            </a:solidFill>
            <a:miter lim="800000"/>
            <a:headEnd/>
            <a:tailEnd/>
          </a:ln>
        </p:spPr>
        <p:txBody>
          <a:bodyPr/>
          <a:lstStyle/>
          <a:p>
            <a:r>
              <a:rPr lang="en-US" altLang="en-US"/>
              <a:t>From the start, the Windows NT File System (NTFS) was designed to include features required of an enterprise-class file system. To minimize data loss in the face of an unexpected system outage or crash, a file system must ensure that the integrity of the file system‘s metadata be guaranteed at all times, and to protect sensitive data from unauthorized access, a file system must have an integrated security model. Finally, a file system must allow for software-based data redundancy as a low-cost alternative to hardware-redundant solutions for protecting user data.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C106E5-4BD0-7A48-25C2-43A8A24CB717}"/>
              </a:ext>
            </a:extLst>
          </p:cNvPr>
          <p:cNvSpPr>
            <a:spLocks noGrp="1" noChangeArrowheads="1"/>
          </p:cNvSpPr>
          <p:nvPr>
            <p:ph type="sldNum" sz="quarter" idx="5"/>
          </p:nvPr>
        </p:nvSpPr>
        <p:spPr>
          <a:ln/>
        </p:spPr>
        <p:txBody>
          <a:bodyPr/>
          <a:lstStyle/>
          <a:p>
            <a:fld id="{22A1CDAC-263C-462F-8546-253413011739}" type="slidenum">
              <a:rPr lang="en-GB" altLang="en-US"/>
              <a:pPr/>
              <a:t>44</a:t>
            </a:fld>
            <a:endParaRPr lang="en-GB" altLang="en-US"/>
          </a:p>
        </p:txBody>
      </p:sp>
      <p:sp>
        <p:nvSpPr>
          <p:cNvPr id="414722" name="Rectangle 2">
            <a:extLst>
              <a:ext uri="{FF2B5EF4-FFF2-40B4-BE49-F238E27FC236}">
                <a16:creationId xmlns:a16="http://schemas.microsoft.com/office/drawing/2014/main" id="{FC5C9D73-8C56-B185-6389-FCC587209601}"/>
              </a:ext>
            </a:extLst>
          </p:cNvPr>
          <p:cNvSpPr>
            <a:spLocks noGrp="1" noRot="1" noChangeAspect="1" noChangeArrowheads="1" noTextEdit="1"/>
          </p:cNvSpPr>
          <p:nvPr>
            <p:ph type="sldImg"/>
          </p:nvPr>
        </p:nvSpPr>
        <p:spPr bwMode="auto">
          <a:xfrm>
            <a:off x="-114300" y="703263"/>
            <a:ext cx="7497763" cy="4217987"/>
          </a:xfrm>
          <a:prstGeom prst="rect">
            <a:avLst/>
          </a:prstGeom>
          <a:solidFill>
            <a:srgbClr val="FFFFFF"/>
          </a:solidFill>
          <a:ln>
            <a:solidFill>
              <a:srgbClr val="000000"/>
            </a:solidFill>
            <a:miter lim="800000"/>
            <a:headEnd/>
            <a:tailEnd/>
          </a:ln>
        </p:spPr>
      </p:sp>
      <p:sp>
        <p:nvSpPr>
          <p:cNvPr id="414723" name="Rectangle 3">
            <a:extLst>
              <a:ext uri="{FF2B5EF4-FFF2-40B4-BE49-F238E27FC236}">
                <a16:creationId xmlns:a16="http://schemas.microsoft.com/office/drawing/2014/main" id="{974486CD-FCA4-928E-F41F-7B74D474C592}"/>
              </a:ext>
            </a:extLst>
          </p:cNvPr>
          <p:cNvSpPr>
            <a:spLocks noGrp="1" noChangeArrowheads="1"/>
          </p:cNvSpPr>
          <p:nvPr>
            <p:ph type="body" idx="1"/>
          </p:nvPr>
        </p:nvSpPr>
        <p:spPr bwMode="auto">
          <a:xfrm>
            <a:off x="696913" y="5341938"/>
            <a:ext cx="5888037" cy="3303587"/>
          </a:xfrm>
          <a:prstGeom prst="rect">
            <a:avLst/>
          </a:prstGeom>
          <a:solidFill>
            <a:srgbClr val="FFFFFF"/>
          </a:solidFill>
          <a:ln>
            <a:solidFill>
              <a:srgbClr val="000000"/>
            </a:solidFill>
            <a:miter lim="800000"/>
            <a:headEnd/>
            <a:tailEnd/>
          </a:ln>
        </p:spPr>
        <p:txBody>
          <a:bodyPr/>
          <a:lstStyle/>
          <a:p>
            <a:r>
              <a:rPr lang="de-DE" altLang="en-US"/>
              <a:t>T</a:t>
            </a:r>
            <a:r>
              <a:rPr lang="en-US" altLang="en-US"/>
              <a:t>here are also several SMB "dialects". These correspond roughly with major OS product releases or updates from Microsoft, and each adds extensions to the core SMB protocol. </a:t>
            </a:r>
          </a:p>
          <a:p>
            <a:r>
              <a:rPr lang="en-US" altLang="en-US"/>
              <a:t>In their IETF CIFS draft Microsoft presented an SMB dialect that was independent of NetBIOS – Windows implements that particular protocol version. As part of the split with NetBIOS, Windows also offers new name resolution, service announcement, authentication, and authorization mechanisms -- all based upon Internet standards.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0DEFCE-578D-43AA-ADEA-1EF65859B427}"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20008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5C5E3F-1F5E-1DDE-D8C6-E9B2D878BA0E}"/>
              </a:ext>
            </a:extLst>
          </p:cNvPr>
          <p:cNvSpPr>
            <a:spLocks noGrp="1" noChangeArrowheads="1"/>
          </p:cNvSpPr>
          <p:nvPr>
            <p:ph type="sldNum" sz="quarter" idx="5"/>
          </p:nvPr>
        </p:nvSpPr>
        <p:spPr>
          <a:ln/>
        </p:spPr>
        <p:txBody>
          <a:bodyPr/>
          <a:lstStyle/>
          <a:p>
            <a:fld id="{5F30BFD9-05C5-4354-8480-FB420DFDEC22}" type="slidenum">
              <a:rPr lang="en-GB" altLang="en-US"/>
              <a:pPr/>
              <a:t>49</a:t>
            </a:fld>
            <a:endParaRPr lang="en-GB" altLang="en-US"/>
          </a:p>
        </p:txBody>
      </p:sp>
      <p:sp>
        <p:nvSpPr>
          <p:cNvPr id="339970" name="Rectangle 2">
            <a:extLst>
              <a:ext uri="{FF2B5EF4-FFF2-40B4-BE49-F238E27FC236}">
                <a16:creationId xmlns:a16="http://schemas.microsoft.com/office/drawing/2014/main" id="{C052357E-BA62-A0F2-8DB0-2816029CBC13}"/>
              </a:ext>
            </a:extLst>
          </p:cNvPr>
          <p:cNvSpPr>
            <a:spLocks noGrp="1" noRot="1" noChangeAspect="1" noChangeArrowheads="1" noTextEdit="1"/>
          </p:cNvSpPr>
          <p:nvPr>
            <p:ph type="sldImg"/>
          </p:nvPr>
        </p:nvSpPr>
        <p:spPr bwMode="auto">
          <a:xfrm>
            <a:off x="-115888" y="703263"/>
            <a:ext cx="7497763" cy="4217987"/>
          </a:xfrm>
          <a:prstGeom prst="rect">
            <a:avLst/>
          </a:prstGeom>
          <a:solidFill>
            <a:srgbClr val="FFFFFF"/>
          </a:solidFill>
          <a:ln>
            <a:solidFill>
              <a:srgbClr val="000000"/>
            </a:solidFill>
            <a:miter lim="800000"/>
            <a:headEnd/>
            <a:tailEnd/>
          </a:ln>
        </p:spPr>
      </p:sp>
      <p:sp>
        <p:nvSpPr>
          <p:cNvPr id="339971" name="Rectangle 3">
            <a:extLst>
              <a:ext uri="{FF2B5EF4-FFF2-40B4-BE49-F238E27FC236}">
                <a16:creationId xmlns:a16="http://schemas.microsoft.com/office/drawing/2014/main" id="{10F3FD2E-8683-FD09-82CD-4EACB1AE2703}"/>
              </a:ext>
            </a:extLst>
          </p:cNvPr>
          <p:cNvSpPr>
            <a:spLocks noGrp="1" noChangeArrowheads="1"/>
          </p:cNvSpPr>
          <p:nvPr>
            <p:ph type="body" idx="1"/>
          </p:nvPr>
        </p:nvSpPr>
        <p:spPr bwMode="auto">
          <a:xfrm>
            <a:off x="696913" y="5341938"/>
            <a:ext cx="5888037" cy="3303587"/>
          </a:xfrm>
          <a:prstGeom prst="rect">
            <a:avLst/>
          </a:prstGeom>
          <a:solidFill>
            <a:srgbClr val="FFFFFF"/>
          </a:solidFill>
          <a:ln>
            <a:solidFill>
              <a:srgbClr val="000000"/>
            </a:solidFill>
            <a:miter lim="800000"/>
            <a:headEnd/>
            <a:tailEnd/>
          </a:ln>
        </p:spPr>
        <p:txBody>
          <a:bodyPr/>
          <a:lstStyle/>
          <a:p>
            <a:r>
              <a:rPr lang="en-US" altLang="en-US" sz="1400" b="1"/>
              <a:t>Lab:</a:t>
            </a:r>
          </a:p>
          <a:p>
            <a:endParaRPr lang="en-US" altLang="en-US"/>
          </a:p>
          <a:p>
            <a:r>
              <a:rPr lang="en-US" altLang="en-US"/>
              <a:t>Create a file with an additional data stream. Monitor the size of the file as reported by the ls –l command (alternatively, use the dir command). Copy the file. Try to access the second data stream.</a:t>
            </a:r>
          </a:p>
          <a:p>
            <a:endParaRPr lang="en-US" altLang="en-US"/>
          </a:p>
          <a:p>
            <a:pPr lvl="1"/>
            <a:r>
              <a:rPr lang="en-US" altLang="en-US"/>
              <a:t>Cat -&gt; file ; ls –l</a:t>
            </a:r>
          </a:p>
          <a:p>
            <a:pPr lvl="1"/>
            <a:r>
              <a:rPr lang="en-US" altLang="en-US"/>
              <a:t>Cat –&gt; file:1 ; ls –l</a:t>
            </a:r>
          </a:p>
          <a:p>
            <a:pPr lvl="1"/>
            <a:r>
              <a:rPr lang="en-US" altLang="en-US"/>
              <a:t>Cp file file1</a:t>
            </a:r>
          </a:p>
          <a:p>
            <a:pPr lvl="1"/>
            <a:r>
              <a:rPr lang="en-US" altLang="en-US"/>
              <a:t>More &lt; file1:1</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B661B6-1172-1F42-5CBE-2BB522A13894}"/>
              </a:ext>
            </a:extLst>
          </p:cNvPr>
          <p:cNvSpPr>
            <a:spLocks noGrp="1" noChangeArrowheads="1"/>
          </p:cNvSpPr>
          <p:nvPr>
            <p:ph type="sldNum" sz="quarter" idx="5"/>
          </p:nvPr>
        </p:nvSpPr>
        <p:spPr>
          <a:ln/>
        </p:spPr>
        <p:txBody>
          <a:bodyPr/>
          <a:lstStyle/>
          <a:p>
            <a:fld id="{FE864023-F8A7-42A4-AD95-208084BDD3A9}" type="slidenum">
              <a:rPr lang="en-GB" altLang="en-US"/>
              <a:pPr/>
              <a:t>74</a:t>
            </a:fld>
            <a:endParaRPr lang="en-GB" altLang="en-US"/>
          </a:p>
        </p:txBody>
      </p:sp>
      <p:sp>
        <p:nvSpPr>
          <p:cNvPr id="352258" name="Rectangle 2">
            <a:extLst>
              <a:ext uri="{FF2B5EF4-FFF2-40B4-BE49-F238E27FC236}">
                <a16:creationId xmlns:a16="http://schemas.microsoft.com/office/drawing/2014/main" id="{8F599B97-8EE4-3512-38B9-17D3FBA36F74}"/>
              </a:ext>
            </a:extLst>
          </p:cNvPr>
          <p:cNvSpPr>
            <a:spLocks noGrp="1" noRot="1" noChangeAspect="1" noChangeArrowheads="1" noTextEdit="1"/>
          </p:cNvSpPr>
          <p:nvPr>
            <p:ph type="sldImg"/>
          </p:nvPr>
        </p:nvSpPr>
        <p:spPr bwMode="auto">
          <a:xfrm>
            <a:off x="-115888" y="703263"/>
            <a:ext cx="7497763" cy="4217987"/>
          </a:xfrm>
          <a:prstGeom prst="rect">
            <a:avLst/>
          </a:prstGeom>
          <a:solidFill>
            <a:srgbClr val="FFFFFF"/>
          </a:solidFill>
          <a:ln>
            <a:solidFill>
              <a:srgbClr val="000000"/>
            </a:solidFill>
            <a:miter lim="800000"/>
            <a:headEnd/>
            <a:tailEnd/>
          </a:ln>
        </p:spPr>
      </p:sp>
      <p:sp>
        <p:nvSpPr>
          <p:cNvPr id="352259" name="Rectangle 3">
            <a:extLst>
              <a:ext uri="{FF2B5EF4-FFF2-40B4-BE49-F238E27FC236}">
                <a16:creationId xmlns:a16="http://schemas.microsoft.com/office/drawing/2014/main" id="{971C7969-9F1B-3034-4939-13E3E90B11FD}"/>
              </a:ext>
            </a:extLst>
          </p:cNvPr>
          <p:cNvSpPr>
            <a:spLocks noGrp="1" noChangeArrowheads="1"/>
          </p:cNvSpPr>
          <p:nvPr>
            <p:ph type="body" idx="1"/>
          </p:nvPr>
        </p:nvSpPr>
        <p:spPr bwMode="auto">
          <a:xfrm>
            <a:off x="696913" y="5341938"/>
            <a:ext cx="5888037" cy="3303587"/>
          </a:xfrm>
          <a:prstGeom prst="rect">
            <a:avLst/>
          </a:prstGeom>
          <a:solidFill>
            <a:srgbClr val="FFFFFF"/>
          </a:solidFill>
          <a:ln>
            <a:solidFill>
              <a:srgbClr val="000000"/>
            </a:solidFill>
            <a:miter lim="800000"/>
            <a:headEnd/>
            <a:tailEnd/>
          </a:ln>
        </p:spPr>
        <p:txBody>
          <a:bodyPr/>
          <a:lstStyle/>
          <a:p>
            <a:r>
              <a:rPr lang="de-DE" altLang="en-US" sz="1400" b="1"/>
              <a:t>Lab:</a:t>
            </a:r>
          </a:p>
          <a:p>
            <a:endParaRPr lang="de-DE" altLang="en-US" sz="1400" b="1"/>
          </a:p>
          <a:p>
            <a:pPr lvl="1"/>
            <a:r>
              <a:rPr lang="de-DE" altLang="en-US"/>
              <a:t>View NTFS Metadate files</a:t>
            </a:r>
          </a:p>
          <a:p>
            <a:pPr lvl="1"/>
            <a:r>
              <a:rPr lang="de-DE" altLang="en-US"/>
              <a:t>Nfi.exe c:\  (Dir /a:h $mft)</a:t>
            </a:r>
          </a:p>
          <a:p>
            <a:pPr lvl="1"/>
            <a:r>
              <a:rPr lang="de-DE" altLang="en-US"/>
              <a:t>See </a:t>
            </a:r>
            <a:r>
              <a:rPr lang="en-US" altLang="en-US"/>
              <a:t>http://support.microsoft.com/support/kb/articles/Q253/0/66.asp</a:t>
            </a:r>
            <a:endParaRPr lang="de-DE" altLang="en-US"/>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519D91-88F1-FF60-7E9F-BF341072530B}"/>
              </a:ext>
            </a:extLst>
          </p:cNvPr>
          <p:cNvSpPr>
            <a:spLocks noGrp="1" noChangeArrowheads="1"/>
          </p:cNvSpPr>
          <p:nvPr>
            <p:ph type="sldNum" sz="quarter" idx="5"/>
          </p:nvPr>
        </p:nvSpPr>
        <p:spPr>
          <a:ln/>
        </p:spPr>
        <p:txBody>
          <a:bodyPr/>
          <a:lstStyle/>
          <a:p>
            <a:fld id="{2D12DB8B-787F-4D75-95D9-27E38ED52DD8}" type="slidenum">
              <a:rPr lang="en-GB" altLang="en-US"/>
              <a:pPr/>
              <a:t>89</a:t>
            </a:fld>
            <a:endParaRPr lang="en-GB" altLang="en-US"/>
          </a:p>
        </p:txBody>
      </p:sp>
      <p:sp>
        <p:nvSpPr>
          <p:cNvPr id="362498" name="Rectangle 2">
            <a:extLst>
              <a:ext uri="{FF2B5EF4-FFF2-40B4-BE49-F238E27FC236}">
                <a16:creationId xmlns:a16="http://schemas.microsoft.com/office/drawing/2014/main" id="{79EA9102-76DE-2533-22A4-BB8ED6660809}"/>
              </a:ext>
            </a:extLst>
          </p:cNvPr>
          <p:cNvSpPr>
            <a:spLocks noGrp="1" noRot="1" noChangeAspect="1" noChangeArrowheads="1" noTextEdit="1"/>
          </p:cNvSpPr>
          <p:nvPr>
            <p:ph type="sldImg"/>
          </p:nvPr>
        </p:nvSpPr>
        <p:spPr bwMode="auto">
          <a:xfrm>
            <a:off x="-115888" y="703263"/>
            <a:ext cx="7497763" cy="4217987"/>
          </a:xfrm>
          <a:prstGeom prst="rect">
            <a:avLst/>
          </a:prstGeom>
          <a:solidFill>
            <a:srgbClr val="FFFFFF"/>
          </a:solidFill>
          <a:ln>
            <a:solidFill>
              <a:srgbClr val="000000"/>
            </a:solidFill>
            <a:miter lim="800000"/>
            <a:headEnd/>
            <a:tailEnd/>
          </a:ln>
        </p:spPr>
      </p:sp>
      <p:sp>
        <p:nvSpPr>
          <p:cNvPr id="362499" name="Rectangle 3">
            <a:extLst>
              <a:ext uri="{FF2B5EF4-FFF2-40B4-BE49-F238E27FC236}">
                <a16:creationId xmlns:a16="http://schemas.microsoft.com/office/drawing/2014/main" id="{2AE0FC30-9F8C-03C6-68A2-1B3712385C1A}"/>
              </a:ext>
            </a:extLst>
          </p:cNvPr>
          <p:cNvSpPr>
            <a:spLocks noGrp="1" noChangeArrowheads="1"/>
          </p:cNvSpPr>
          <p:nvPr>
            <p:ph type="body" idx="1"/>
          </p:nvPr>
        </p:nvSpPr>
        <p:spPr bwMode="auto">
          <a:xfrm>
            <a:off x="696913" y="5341938"/>
            <a:ext cx="5888037" cy="3303587"/>
          </a:xfrm>
          <a:prstGeom prst="rect">
            <a:avLst/>
          </a:prstGeom>
          <a:solidFill>
            <a:srgbClr val="FFFFFF"/>
          </a:solidFill>
          <a:ln>
            <a:solidFill>
              <a:srgbClr val="000000"/>
            </a:solidFill>
            <a:miter lim="800000"/>
            <a:headEnd/>
            <a:tailEnd/>
          </a:ln>
        </p:spPr>
        <p:txBody>
          <a:bodyPr/>
          <a:lstStyle/>
          <a:p>
            <a:r>
              <a:rPr lang="de-DE" altLang="en-US" sz="1400" b="1"/>
              <a:t>Lab:</a:t>
            </a:r>
          </a:p>
          <a:p>
            <a:endParaRPr lang="de-DE" altLang="en-US" sz="1400" b="1"/>
          </a:p>
          <a:p>
            <a:r>
              <a:rPr lang="de-DE" altLang="en-US"/>
              <a:t>Explore the name space for files under NTFS. Watch the 8.3 names automatically created by the system</a:t>
            </a:r>
          </a:p>
          <a:p>
            <a:r>
              <a:rPr lang="de-DE" altLang="en-US"/>
              <a:t> </a:t>
            </a:r>
          </a:p>
          <a:p>
            <a:pPr lvl="1"/>
            <a:r>
              <a:rPr lang="de-DE" altLang="en-US"/>
              <a:t>Touch LongFileName File.Name.With.Dots File.Name.2.With.Dots “Name with spaces“  .begin</a:t>
            </a:r>
          </a:p>
          <a:p>
            <a:pPr lvl="1"/>
            <a:r>
              <a:rPr lang="de-DE" altLang="en-US"/>
              <a:t>Dir /x</a:t>
            </a:r>
            <a:endParaRPr lang="en-US" altLang="en-US"/>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1528934-5718-449C-91ED-EDCDB0AAC90B}" type="slidenum">
              <a:rPr lang="en-US" altLang="en-US" smtClean="0">
                <a:latin typeface="Times New Roman" panose="02020603050405020304" pitchFamily="18" charset="0"/>
              </a:rPr>
              <a:pPr/>
              <a:t>104</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07944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A222E6-35C0-4994-9C85-2CF20E85F290}" type="slidenum">
              <a:rPr lang="en-US" altLang="en-US" smtClean="0">
                <a:latin typeface="Times New Roman" panose="02020603050405020304" pitchFamily="18" charset="0"/>
              </a:rPr>
              <a:pPr/>
              <a:t>105</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03135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56B8255-8584-4DC9-B154-8EEA999B069D}" type="slidenum">
              <a:rPr lang="en-US" altLang="en-US" smtClean="0">
                <a:latin typeface="Times New Roman" panose="02020603050405020304" pitchFamily="18" charset="0"/>
              </a:rPr>
              <a:pPr/>
              <a:t>106</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76936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1C7915-B0CE-4938-8743-E705DC15D5CC}" type="slidenum">
              <a:rPr lang="en-US" altLang="en-US" smtClean="0">
                <a:latin typeface="Times New Roman" panose="02020603050405020304" pitchFamily="18" charset="0"/>
              </a:rPr>
              <a:pPr/>
              <a:t>108</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76228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FA29CB-3CF8-4576-B28F-A7C9452D191F}" type="slidenum">
              <a:rPr lang="en-US" altLang="en-US" smtClean="0">
                <a:latin typeface="Times New Roman" panose="02020603050405020304" pitchFamily="18" charset="0"/>
              </a:rPr>
              <a:pPr/>
              <a:t>109</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04094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567E26-35E5-4DDD-B520-6BD450781A28}" type="slidenum">
              <a:rPr lang="en-US" altLang="en-US" smtClean="0">
                <a:latin typeface="Times New Roman" panose="02020603050405020304" pitchFamily="18" charset="0"/>
              </a:rPr>
              <a:pPr/>
              <a:t>110</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8356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D2D31E-57A4-494A-9875-9A23AAC5C13B}" type="slidenum">
              <a:rPr lang="en-US" altLang="en-US" smtClean="0">
                <a:latin typeface="Times New Roman" panose="02020603050405020304" pitchFamily="18" charset="0"/>
              </a:rPr>
              <a:pPr/>
              <a:t>111</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86740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507170-E822-4E40-A809-025C344D872F}"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679868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B0B34B2-21FE-4AA0-87A9-1C39FC12360D}" type="slidenum">
              <a:rPr lang="en-US" altLang="en-US" smtClean="0">
                <a:latin typeface="Times New Roman" panose="02020603050405020304" pitchFamily="18" charset="0"/>
              </a:rPr>
              <a:pPr/>
              <a:t>112</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51437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213C307-7DC5-45D2-981D-6A260D5F0EEC}" type="slidenum">
              <a:rPr lang="en-US" altLang="en-US" smtClean="0">
                <a:latin typeface="Times New Roman" panose="02020603050405020304" pitchFamily="18" charset="0"/>
              </a:rPr>
              <a:pPr/>
              <a:t>113</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78190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6A92F1F-ED01-4F00-83FC-871C8C8436A0}" type="slidenum">
              <a:rPr lang="en-US" altLang="en-US" smtClean="0">
                <a:latin typeface="Times New Roman" panose="02020603050405020304" pitchFamily="18" charset="0"/>
              </a:rPr>
              <a:pPr/>
              <a:t>114</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1988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45335B-0BDB-4FAF-93E5-5E89CD641812}" type="slidenum">
              <a:rPr lang="en-US" altLang="en-US" smtClean="0">
                <a:latin typeface="Times New Roman" panose="02020603050405020304" pitchFamily="18" charset="0"/>
              </a:rPr>
              <a:pPr/>
              <a:t>115</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2968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419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7477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E46CB8-D755-4E07-A30A-82D0DB253256}"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27667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B56AB9-AA7C-4731-8AD8-DCF655D40164}"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9058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6E9FCFE-F389-46E4-AF03-F7AE07A00241}"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0753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326">
              <a:defRPr>
                <a:solidFill>
                  <a:schemeClr val="tx1"/>
                </a:solidFill>
                <a:latin typeface="Verdana" panose="020B0604030504040204" pitchFamily="34" charset="0"/>
                <a:ea typeface="MS PGothic" panose="020B0600070205080204" pitchFamily="34" charset="-128"/>
              </a:defRPr>
            </a:lvl1pPr>
            <a:lvl2pPr marL="751271" indent="-288950" defTabSz="950326">
              <a:defRPr>
                <a:solidFill>
                  <a:schemeClr val="tx1"/>
                </a:solidFill>
                <a:latin typeface="Verdana" panose="020B0604030504040204" pitchFamily="34" charset="0"/>
                <a:ea typeface="MS PGothic" panose="020B0600070205080204" pitchFamily="34" charset="-128"/>
              </a:defRPr>
            </a:lvl2pPr>
            <a:lvl3pPr marL="1155802" indent="-231160" defTabSz="950326">
              <a:defRPr>
                <a:solidFill>
                  <a:schemeClr val="tx1"/>
                </a:solidFill>
                <a:latin typeface="Verdana" panose="020B0604030504040204" pitchFamily="34" charset="0"/>
                <a:ea typeface="MS PGothic" panose="020B0600070205080204" pitchFamily="34" charset="-128"/>
              </a:defRPr>
            </a:lvl3pPr>
            <a:lvl4pPr marL="1618122" indent="-231160" defTabSz="950326">
              <a:defRPr>
                <a:solidFill>
                  <a:schemeClr val="tx1"/>
                </a:solidFill>
                <a:latin typeface="Verdana" panose="020B0604030504040204" pitchFamily="34" charset="0"/>
                <a:ea typeface="MS PGothic" panose="020B0600070205080204" pitchFamily="34" charset="-128"/>
              </a:defRPr>
            </a:lvl4pPr>
            <a:lvl5pPr marL="2080443" indent="-231160" defTabSz="950326">
              <a:defRPr>
                <a:solidFill>
                  <a:schemeClr val="tx1"/>
                </a:solidFill>
                <a:latin typeface="Verdana" panose="020B0604030504040204" pitchFamily="34" charset="0"/>
                <a:ea typeface="MS PGothic" panose="020B0600070205080204" pitchFamily="34" charset="-128"/>
              </a:defRPr>
            </a:lvl5pPr>
            <a:lvl6pPr marL="254276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50326"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D1D50D-BE94-4066-9073-F4FA66A18DF5}"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4199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March 2019</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Galvin and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March 2019</a:t>
            </a:r>
          </a:p>
        </p:txBody>
      </p:sp>
      <p:sp>
        <p:nvSpPr>
          <p:cNvPr id="8" name="Footer Placeholder 7"/>
          <p:cNvSpPr>
            <a:spLocks noGrp="1"/>
          </p:cNvSpPr>
          <p:nvPr>
            <p:ph type="ftr" sz="quarter" idx="11"/>
          </p:nvPr>
        </p:nvSpPr>
        <p:spPr/>
        <p:txBody>
          <a:bodyPr/>
          <a:lstStyle/>
          <a:p>
            <a:r>
              <a:rPr lang="en-US"/>
              <a:t>Copyright 2018 Silberschatz, Galvin and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p>
        </p:txBody>
      </p:sp>
      <p:sp>
        <p:nvSpPr>
          <p:cNvPr id="3" name="Footer Placeholder 2"/>
          <p:cNvSpPr>
            <a:spLocks noGrp="1"/>
          </p:cNvSpPr>
          <p:nvPr>
            <p:ph type="ftr" sz="quarter" idx="11"/>
          </p:nvPr>
        </p:nvSpPr>
        <p:spPr/>
        <p:txBody>
          <a:bodyPr/>
          <a:lstStyle/>
          <a:p>
            <a:r>
              <a:rPr lang="en-US"/>
              <a:t>Copyright 2018 Silberschatz, Galvin and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Galvin and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dirty="0"/>
              <a:t>CSMC 412</a:t>
            </a:r>
          </a:p>
        </p:txBody>
      </p:sp>
      <p:sp>
        <p:nvSpPr>
          <p:cNvPr id="4099" name="Shape 54274"/>
          <p:cNvSpPr>
            <a:spLocks noGrp="1" noChangeArrowheads="1"/>
          </p:cNvSpPr>
          <p:nvPr>
            <p:ph idx="1"/>
          </p:nvPr>
        </p:nvSpPr>
        <p:spPr>
          <a:xfrm>
            <a:off x="838200" y="1825625"/>
            <a:ext cx="10515600" cy="2731681"/>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Agrawala</a:t>
            </a: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Set 18</a:t>
            </a:r>
          </a:p>
          <a:p>
            <a:pPr marL="387350" indent="-387350" algn="ctr" defTabSz="1033463">
              <a:lnSpc>
                <a:spcPct val="94000"/>
              </a:lnSpc>
              <a:spcBef>
                <a:spcPct val="28000"/>
              </a:spcBef>
              <a:buNone/>
            </a:pPr>
            <a:r>
              <a:rPr lang="en-US" sz="2100" dirty="0">
                <a:solidFill>
                  <a:srgbClr val="000000"/>
                </a:solidFill>
              </a:rPr>
              <a:t>File System Implementation</a:t>
            </a:r>
          </a:p>
          <a:p>
            <a:pPr marL="387350" indent="-387350" algn="ctr" defTabSz="1033463">
              <a:lnSpc>
                <a:spcPct val="94000"/>
              </a:lnSpc>
              <a:spcBef>
                <a:spcPct val="28000"/>
              </a:spcBef>
              <a:buNone/>
            </a:pPr>
            <a:endParaRPr lang="en-US" sz="2100" dirty="0">
              <a:solidFill>
                <a:srgbClr val="000000"/>
              </a:solidFill>
            </a:endParaRP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 Layout</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10</a:t>
            </a:fld>
            <a:endParaRPr lang="en-US"/>
          </a:p>
        </p:txBody>
      </p:sp>
      <p:pic>
        <p:nvPicPr>
          <p:cNvPr id="2050" name="Picture 2" descr="https://gcallah.github.io/OperatingSystems/graphics/FileSystemLayou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1182" y="1798984"/>
            <a:ext cx="9513278" cy="402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188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AE24D6E-4163-315F-B6C9-47A8A03240FA}"/>
              </a:ext>
            </a:extLst>
          </p:cNvPr>
          <p:cNvSpPr>
            <a:spLocks noGrp="1"/>
          </p:cNvSpPr>
          <p:nvPr>
            <p:ph type="sldNum" sz="quarter" idx="11"/>
          </p:nvPr>
        </p:nvSpPr>
        <p:spPr/>
        <p:txBody>
          <a:bodyPr/>
          <a:lstStyle/>
          <a:p>
            <a:fld id="{76D26E2B-E111-47B9-BD88-5A03AE4EB065}" type="slidenum">
              <a:rPr lang="en-GB" altLang="en-US"/>
              <a:pPr/>
              <a:t>100</a:t>
            </a:fld>
            <a:endParaRPr lang="en-GB" altLang="en-US"/>
          </a:p>
        </p:txBody>
      </p:sp>
      <p:sp>
        <p:nvSpPr>
          <p:cNvPr id="416770" name="Rectangle 2">
            <a:extLst>
              <a:ext uri="{FF2B5EF4-FFF2-40B4-BE49-F238E27FC236}">
                <a16:creationId xmlns:a16="http://schemas.microsoft.com/office/drawing/2014/main" id="{8F6B54C3-F980-A6E9-D535-A8EDD6402B49}"/>
              </a:ext>
            </a:extLst>
          </p:cNvPr>
          <p:cNvSpPr>
            <a:spLocks noGrp="1" noChangeArrowheads="1"/>
          </p:cNvSpPr>
          <p:nvPr>
            <p:ph type="title"/>
          </p:nvPr>
        </p:nvSpPr>
        <p:spPr/>
        <p:txBody>
          <a:bodyPr/>
          <a:lstStyle/>
          <a:p>
            <a:r>
              <a:rPr lang="en-US" altLang="en-US"/>
              <a:t>Layered Drivers - </a:t>
            </a:r>
            <a:br>
              <a:rPr lang="en-US" altLang="en-US"/>
            </a:br>
            <a:r>
              <a:rPr lang="en-US" altLang="en-US"/>
              <a:t>I/O System Architecture</a:t>
            </a:r>
          </a:p>
        </p:txBody>
      </p:sp>
      <p:sp>
        <p:nvSpPr>
          <p:cNvPr id="416771" name="Oval 3">
            <a:extLst>
              <a:ext uri="{FF2B5EF4-FFF2-40B4-BE49-F238E27FC236}">
                <a16:creationId xmlns:a16="http://schemas.microsoft.com/office/drawing/2014/main" id="{DD0F059E-C5F3-AF40-5CF6-4806729FF17E}"/>
              </a:ext>
            </a:extLst>
          </p:cNvPr>
          <p:cNvSpPr>
            <a:spLocks noChangeArrowheads="1"/>
          </p:cNvSpPr>
          <p:nvPr/>
        </p:nvSpPr>
        <p:spPr bwMode="auto">
          <a:xfrm>
            <a:off x="5943600" y="1676400"/>
            <a:ext cx="1905000" cy="838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solidFill>
                  <a:schemeClr val="bg2"/>
                </a:solidFill>
              </a:rPr>
              <a:t>Environment</a:t>
            </a:r>
            <a:br>
              <a:rPr lang="en-US" altLang="en-US" sz="1600">
                <a:solidFill>
                  <a:schemeClr val="bg2"/>
                </a:solidFill>
              </a:rPr>
            </a:br>
            <a:r>
              <a:rPr lang="en-US" altLang="en-US" sz="1600">
                <a:solidFill>
                  <a:schemeClr val="bg2"/>
                </a:solidFill>
              </a:rPr>
              <a:t>subsystem or</a:t>
            </a:r>
            <a:br>
              <a:rPr lang="en-US" altLang="en-US" sz="1600">
                <a:solidFill>
                  <a:schemeClr val="bg2"/>
                </a:solidFill>
              </a:rPr>
            </a:br>
            <a:r>
              <a:rPr lang="en-US" altLang="en-US" sz="1600">
                <a:solidFill>
                  <a:schemeClr val="bg2"/>
                </a:solidFill>
              </a:rPr>
              <a:t>DLL</a:t>
            </a:r>
          </a:p>
        </p:txBody>
      </p:sp>
      <p:sp>
        <p:nvSpPr>
          <p:cNvPr id="416772" name="Text Box 4">
            <a:extLst>
              <a:ext uri="{FF2B5EF4-FFF2-40B4-BE49-F238E27FC236}">
                <a16:creationId xmlns:a16="http://schemas.microsoft.com/office/drawing/2014/main" id="{DF6C7CAF-D62D-5C68-CCBB-FB7C1214403E}"/>
              </a:ext>
            </a:extLst>
          </p:cNvPr>
          <p:cNvSpPr txBox="1">
            <a:spLocks noChangeArrowheads="1"/>
          </p:cNvSpPr>
          <p:nvPr/>
        </p:nvSpPr>
        <p:spPr bwMode="auto">
          <a:xfrm>
            <a:off x="6099176" y="2774951"/>
            <a:ext cx="1539875" cy="346075"/>
          </a:xfrm>
          <a:prstGeom prst="rect">
            <a:avLst/>
          </a:prstGeom>
          <a:solidFill>
            <a:srgbClr val="F9E9A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solidFill>
                  <a:schemeClr val="bg2"/>
                </a:solidFill>
              </a:rPr>
              <a:t>Services</a:t>
            </a:r>
          </a:p>
        </p:txBody>
      </p:sp>
      <p:sp>
        <p:nvSpPr>
          <p:cNvPr id="416773" name="Text Box 5">
            <a:extLst>
              <a:ext uri="{FF2B5EF4-FFF2-40B4-BE49-F238E27FC236}">
                <a16:creationId xmlns:a16="http://schemas.microsoft.com/office/drawing/2014/main" id="{7543D897-2A36-8E1F-7637-1BA2C5B8FB7E}"/>
              </a:ext>
            </a:extLst>
          </p:cNvPr>
          <p:cNvSpPr txBox="1">
            <a:spLocks noChangeArrowheads="1"/>
          </p:cNvSpPr>
          <p:nvPr/>
        </p:nvSpPr>
        <p:spPr bwMode="auto">
          <a:xfrm>
            <a:off x="6096001" y="3124201"/>
            <a:ext cx="1539875" cy="346075"/>
          </a:xfrm>
          <a:prstGeom prst="rect">
            <a:avLst/>
          </a:prstGeom>
          <a:solidFill>
            <a:srgbClr val="F9E9A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solidFill>
                  <a:schemeClr val="bg2"/>
                </a:solidFill>
              </a:rPr>
              <a:t>I/O manager</a:t>
            </a:r>
          </a:p>
        </p:txBody>
      </p:sp>
      <p:sp>
        <p:nvSpPr>
          <p:cNvPr id="416774" name="Line 6">
            <a:extLst>
              <a:ext uri="{FF2B5EF4-FFF2-40B4-BE49-F238E27FC236}">
                <a16:creationId xmlns:a16="http://schemas.microsoft.com/office/drawing/2014/main" id="{5E8708C6-8166-A373-1888-5E956BAA3B48}"/>
              </a:ext>
            </a:extLst>
          </p:cNvPr>
          <p:cNvSpPr>
            <a:spLocks noChangeShapeType="1"/>
          </p:cNvSpPr>
          <p:nvPr/>
        </p:nvSpPr>
        <p:spPr bwMode="auto">
          <a:xfrm>
            <a:off x="6477000" y="2438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75" name="Line 7">
            <a:extLst>
              <a:ext uri="{FF2B5EF4-FFF2-40B4-BE49-F238E27FC236}">
                <a16:creationId xmlns:a16="http://schemas.microsoft.com/office/drawing/2014/main" id="{CC5BD390-0643-1740-3AD6-0BFD5D0B1D61}"/>
              </a:ext>
            </a:extLst>
          </p:cNvPr>
          <p:cNvSpPr>
            <a:spLocks noChangeShapeType="1"/>
          </p:cNvSpPr>
          <p:nvPr/>
        </p:nvSpPr>
        <p:spPr bwMode="auto">
          <a:xfrm>
            <a:off x="6477000" y="3505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76" name="Line 8">
            <a:extLst>
              <a:ext uri="{FF2B5EF4-FFF2-40B4-BE49-F238E27FC236}">
                <a16:creationId xmlns:a16="http://schemas.microsoft.com/office/drawing/2014/main" id="{EF006186-640B-0C4B-6C6E-52811084D070}"/>
              </a:ext>
            </a:extLst>
          </p:cNvPr>
          <p:cNvSpPr>
            <a:spLocks noChangeShapeType="1"/>
          </p:cNvSpPr>
          <p:nvPr/>
        </p:nvSpPr>
        <p:spPr bwMode="auto">
          <a:xfrm>
            <a:off x="6477000" y="4419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77" name="Text Box 9">
            <a:extLst>
              <a:ext uri="{FF2B5EF4-FFF2-40B4-BE49-F238E27FC236}">
                <a16:creationId xmlns:a16="http://schemas.microsoft.com/office/drawing/2014/main" id="{A6438107-92C7-174F-6E47-F3E29EA52829}"/>
              </a:ext>
            </a:extLst>
          </p:cNvPr>
          <p:cNvSpPr txBox="1">
            <a:spLocks noChangeArrowheads="1"/>
          </p:cNvSpPr>
          <p:nvPr/>
        </p:nvSpPr>
        <p:spPr bwMode="auto">
          <a:xfrm>
            <a:off x="2209801" y="1905000"/>
            <a:ext cx="1755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3675" indent="-193675">
              <a:defRPr>
                <a:solidFill>
                  <a:schemeClr val="tx1"/>
                </a:solidFill>
                <a:latin typeface="Arial" panose="020B0604020202020204" pitchFamily="34" charset="0"/>
              </a:defRPr>
            </a:lvl1pPr>
            <a:lvl2pPr marL="1123950" indent="-457200">
              <a:defRPr>
                <a:solidFill>
                  <a:schemeClr val="tx1"/>
                </a:solidFill>
                <a:latin typeface="Arial" panose="020B0604020202020204" pitchFamily="34" charset="0"/>
              </a:defRPr>
            </a:lvl2pPr>
            <a:lvl3pPr marL="1771650" indent="-457200">
              <a:defRPr>
                <a:solidFill>
                  <a:schemeClr val="tx1"/>
                </a:solidFill>
                <a:latin typeface="Arial" panose="020B0604020202020204" pitchFamily="34" charset="0"/>
              </a:defRPr>
            </a:lvl3pPr>
            <a:lvl4pPr marL="2419350" indent="-457200">
              <a:defRPr>
                <a:solidFill>
                  <a:schemeClr val="tx1"/>
                </a:solidFill>
                <a:latin typeface="Arial" panose="020B0604020202020204" pitchFamily="34" charset="0"/>
              </a:defRPr>
            </a:lvl4pPr>
            <a:lvl5pPr marL="3067050" indent="-457200">
              <a:defRPr>
                <a:solidFill>
                  <a:schemeClr val="tx1"/>
                </a:solidFill>
                <a:latin typeface="Arial" panose="020B0604020202020204" pitchFamily="34" charset="0"/>
              </a:defRPr>
            </a:lvl5pPr>
            <a:lvl6pPr marL="3524250" indent="-457200" fontAlgn="base">
              <a:spcBef>
                <a:spcPct val="0"/>
              </a:spcBef>
              <a:spcAft>
                <a:spcPct val="0"/>
              </a:spcAft>
              <a:defRPr>
                <a:solidFill>
                  <a:schemeClr val="tx1"/>
                </a:solidFill>
                <a:latin typeface="Arial" panose="020B0604020202020204" pitchFamily="34" charset="0"/>
              </a:defRPr>
            </a:lvl6pPr>
            <a:lvl7pPr marL="3981450" indent="-457200" fontAlgn="base">
              <a:spcBef>
                <a:spcPct val="0"/>
              </a:spcBef>
              <a:spcAft>
                <a:spcPct val="0"/>
              </a:spcAft>
              <a:defRPr>
                <a:solidFill>
                  <a:schemeClr val="tx1"/>
                </a:solidFill>
                <a:latin typeface="Arial" panose="020B0604020202020204" pitchFamily="34" charset="0"/>
              </a:defRPr>
            </a:lvl7pPr>
            <a:lvl8pPr marL="4438650" indent="-457200" fontAlgn="base">
              <a:spcBef>
                <a:spcPct val="0"/>
              </a:spcBef>
              <a:spcAft>
                <a:spcPct val="0"/>
              </a:spcAft>
              <a:defRPr>
                <a:solidFill>
                  <a:schemeClr val="tx1"/>
                </a:solidFill>
                <a:latin typeface="Arial" panose="020B0604020202020204" pitchFamily="34" charset="0"/>
              </a:defRPr>
            </a:lvl8pPr>
            <a:lvl9pPr marL="4895850" indent="-457200" fontAlgn="base">
              <a:spcBef>
                <a:spcPct val="0"/>
              </a:spcBef>
              <a:spcAft>
                <a:spcPct val="0"/>
              </a:spcAft>
              <a:defRPr>
                <a:solidFill>
                  <a:schemeClr val="tx1"/>
                </a:solidFill>
                <a:latin typeface="Arial" panose="020B0604020202020204" pitchFamily="34" charset="0"/>
              </a:defRPr>
            </a:lvl9pPr>
          </a:lstStyle>
          <a:p>
            <a:pPr>
              <a:buFontTx/>
              <a:buAutoNum type="arabicParenR"/>
            </a:pPr>
            <a:r>
              <a:rPr lang="en-US" altLang="en-US" sz="1600">
                <a:effectLst>
                  <a:outerShdw blurRad="38100" dist="38100" dir="2700000" algn="tl">
                    <a:srgbClr val="000000"/>
                  </a:outerShdw>
                </a:effectLst>
              </a:rPr>
              <a:t>Call I/O service</a:t>
            </a:r>
          </a:p>
        </p:txBody>
      </p:sp>
      <p:sp>
        <p:nvSpPr>
          <p:cNvPr id="416778" name="Text Box 10">
            <a:extLst>
              <a:ext uri="{FF2B5EF4-FFF2-40B4-BE49-F238E27FC236}">
                <a16:creationId xmlns:a16="http://schemas.microsoft.com/office/drawing/2014/main" id="{258349B1-F297-BCC6-E3DE-CF8BDDCAC442}"/>
              </a:ext>
            </a:extLst>
          </p:cNvPr>
          <p:cNvSpPr txBox="1">
            <a:spLocks noChangeArrowheads="1"/>
          </p:cNvSpPr>
          <p:nvPr/>
        </p:nvSpPr>
        <p:spPr bwMode="auto">
          <a:xfrm>
            <a:off x="2209800" y="2743200"/>
            <a:ext cx="3429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1033463" indent="-457200">
              <a:defRPr>
                <a:solidFill>
                  <a:schemeClr val="tx1"/>
                </a:solidFill>
                <a:latin typeface="Arial" panose="020B0604020202020204" pitchFamily="34" charset="0"/>
              </a:defRPr>
            </a:lvl2pPr>
            <a:lvl3pPr marL="1681163" indent="-457200">
              <a:defRPr>
                <a:solidFill>
                  <a:schemeClr val="tx1"/>
                </a:solidFill>
                <a:latin typeface="Arial" panose="020B0604020202020204" pitchFamily="34" charset="0"/>
              </a:defRPr>
            </a:lvl3pPr>
            <a:lvl4pPr marL="2328863" indent="-457200">
              <a:defRPr>
                <a:solidFill>
                  <a:schemeClr val="tx1"/>
                </a:solidFill>
                <a:latin typeface="Arial" panose="020B0604020202020204" pitchFamily="34" charset="0"/>
              </a:defRPr>
            </a:lvl4pPr>
            <a:lvl5pPr marL="2976563" indent="-457200">
              <a:defRPr>
                <a:solidFill>
                  <a:schemeClr val="tx1"/>
                </a:solidFill>
                <a:latin typeface="Arial" panose="020B0604020202020204" pitchFamily="34" charset="0"/>
              </a:defRPr>
            </a:lvl5pPr>
            <a:lvl6pPr marL="3433763" indent="-457200" fontAlgn="base">
              <a:spcBef>
                <a:spcPct val="0"/>
              </a:spcBef>
              <a:spcAft>
                <a:spcPct val="0"/>
              </a:spcAft>
              <a:defRPr>
                <a:solidFill>
                  <a:schemeClr val="tx1"/>
                </a:solidFill>
                <a:latin typeface="Arial" panose="020B0604020202020204" pitchFamily="34" charset="0"/>
              </a:defRPr>
            </a:lvl6pPr>
            <a:lvl7pPr marL="3890963" indent="-457200" fontAlgn="base">
              <a:spcBef>
                <a:spcPct val="0"/>
              </a:spcBef>
              <a:spcAft>
                <a:spcPct val="0"/>
              </a:spcAft>
              <a:defRPr>
                <a:solidFill>
                  <a:schemeClr val="tx1"/>
                </a:solidFill>
                <a:latin typeface="Arial" panose="020B0604020202020204" pitchFamily="34" charset="0"/>
              </a:defRPr>
            </a:lvl7pPr>
            <a:lvl8pPr marL="4348163" indent="-457200" fontAlgn="base">
              <a:spcBef>
                <a:spcPct val="0"/>
              </a:spcBef>
              <a:spcAft>
                <a:spcPct val="0"/>
              </a:spcAft>
              <a:defRPr>
                <a:solidFill>
                  <a:schemeClr val="tx1"/>
                </a:solidFill>
                <a:latin typeface="Arial" panose="020B0604020202020204" pitchFamily="34" charset="0"/>
              </a:defRPr>
            </a:lvl8pPr>
            <a:lvl9pPr marL="4805363" indent="-457200" fontAlgn="base">
              <a:spcBef>
                <a:spcPct val="0"/>
              </a:spcBef>
              <a:spcAft>
                <a:spcPct val="0"/>
              </a:spcAft>
              <a:defRPr>
                <a:solidFill>
                  <a:schemeClr val="tx1"/>
                </a:solidFill>
                <a:latin typeface="Arial" panose="020B0604020202020204" pitchFamily="34" charset="0"/>
              </a:defRPr>
            </a:lvl9pPr>
          </a:lstStyle>
          <a:p>
            <a:r>
              <a:rPr lang="en-US" altLang="en-US" sz="1600">
                <a:effectLst>
                  <a:outerShdw blurRad="38100" dist="38100" dir="2700000" algn="tl">
                    <a:srgbClr val="000000"/>
                  </a:outerShdw>
                </a:effectLst>
              </a:rPr>
              <a:t>2)The I/O manager creates an IRP, initializes first stack location and calls file system driver</a:t>
            </a:r>
          </a:p>
        </p:txBody>
      </p:sp>
      <p:sp>
        <p:nvSpPr>
          <p:cNvPr id="416779" name="Text Box 11">
            <a:extLst>
              <a:ext uri="{FF2B5EF4-FFF2-40B4-BE49-F238E27FC236}">
                <a16:creationId xmlns:a16="http://schemas.microsoft.com/office/drawing/2014/main" id="{9436EBC9-927E-7340-88E6-2AC12602A90B}"/>
              </a:ext>
            </a:extLst>
          </p:cNvPr>
          <p:cNvSpPr txBox="1">
            <a:spLocks noChangeArrowheads="1"/>
          </p:cNvSpPr>
          <p:nvPr/>
        </p:nvSpPr>
        <p:spPr bwMode="auto">
          <a:xfrm>
            <a:off x="2209800" y="3886200"/>
            <a:ext cx="3048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1033463" indent="-457200">
              <a:defRPr>
                <a:solidFill>
                  <a:schemeClr val="tx1"/>
                </a:solidFill>
                <a:latin typeface="Arial" panose="020B0604020202020204" pitchFamily="34" charset="0"/>
              </a:defRPr>
            </a:lvl2pPr>
            <a:lvl3pPr marL="1681163" indent="-457200">
              <a:defRPr>
                <a:solidFill>
                  <a:schemeClr val="tx1"/>
                </a:solidFill>
                <a:latin typeface="Arial" panose="020B0604020202020204" pitchFamily="34" charset="0"/>
              </a:defRPr>
            </a:lvl3pPr>
            <a:lvl4pPr marL="2328863" indent="-457200">
              <a:defRPr>
                <a:solidFill>
                  <a:schemeClr val="tx1"/>
                </a:solidFill>
                <a:latin typeface="Arial" panose="020B0604020202020204" pitchFamily="34" charset="0"/>
              </a:defRPr>
            </a:lvl4pPr>
            <a:lvl5pPr marL="2976563" indent="-457200">
              <a:defRPr>
                <a:solidFill>
                  <a:schemeClr val="tx1"/>
                </a:solidFill>
                <a:latin typeface="Arial" panose="020B0604020202020204" pitchFamily="34" charset="0"/>
              </a:defRPr>
            </a:lvl5pPr>
            <a:lvl6pPr marL="3433763" indent="-457200" fontAlgn="base">
              <a:spcBef>
                <a:spcPct val="0"/>
              </a:spcBef>
              <a:spcAft>
                <a:spcPct val="0"/>
              </a:spcAft>
              <a:defRPr>
                <a:solidFill>
                  <a:schemeClr val="tx1"/>
                </a:solidFill>
                <a:latin typeface="Arial" panose="020B0604020202020204" pitchFamily="34" charset="0"/>
              </a:defRPr>
            </a:lvl6pPr>
            <a:lvl7pPr marL="3890963" indent="-457200" fontAlgn="base">
              <a:spcBef>
                <a:spcPct val="0"/>
              </a:spcBef>
              <a:spcAft>
                <a:spcPct val="0"/>
              </a:spcAft>
              <a:defRPr>
                <a:solidFill>
                  <a:schemeClr val="tx1"/>
                </a:solidFill>
                <a:latin typeface="Arial" panose="020B0604020202020204" pitchFamily="34" charset="0"/>
              </a:defRPr>
            </a:lvl7pPr>
            <a:lvl8pPr marL="4348163" indent="-457200" fontAlgn="base">
              <a:spcBef>
                <a:spcPct val="0"/>
              </a:spcBef>
              <a:spcAft>
                <a:spcPct val="0"/>
              </a:spcAft>
              <a:defRPr>
                <a:solidFill>
                  <a:schemeClr val="tx1"/>
                </a:solidFill>
                <a:latin typeface="Arial" panose="020B0604020202020204" pitchFamily="34" charset="0"/>
              </a:defRPr>
            </a:lvl8pPr>
            <a:lvl9pPr marL="4805363" indent="-457200" fontAlgn="base">
              <a:spcBef>
                <a:spcPct val="0"/>
              </a:spcBef>
              <a:spcAft>
                <a:spcPct val="0"/>
              </a:spcAft>
              <a:defRPr>
                <a:solidFill>
                  <a:schemeClr val="tx1"/>
                </a:solidFill>
                <a:latin typeface="Arial" panose="020B0604020202020204" pitchFamily="34" charset="0"/>
              </a:defRPr>
            </a:lvl9pPr>
          </a:lstStyle>
          <a:p>
            <a:r>
              <a:rPr lang="en-US" altLang="en-US" sz="1600">
                <a:effectLst>
                  <a:outerShdw blurRad="38100" dist="38100" dir="2700000" algn="tl">
                    <a:srgbClr val="000000"/>
                  </a:outerShdw>
                </a:effectLst>
              </a:rPr>
              <a:t>3)File system driver fills in a 2</a:t>
            </a:r>
            <a:r>
              <a:rPr lang="en-US" altLang="en-US" sz="1600" baseline="30000">
                <a:effectLst>
                  <a:outerShdw blurRad="38100" dist="38100" dir="2700000" algn="tl">
                    <a:srgbClr val="000000"/>
                  </a:outerShdw>
                </a:effectLst>
              </a:rPr>
              <a:t>nd</a:t>
            </a:r>
            <a:r>
              <a:rPr lang="en-US" altLang="en-US" sz="1600">
                <a:effectLst>
                  <a:outerShdw blurRad="38100" dist="38100" dir="2700000" algn="tl">
                    <a:srgbClr val="000000"/>
                  </a:outerShdw>
                </a:effectLst>
              </a:rPr>
              <a:t> IRP stack location and calls</a:t>
            </a:r>
            <a:br>
              <a:rPr lang="en-US" altLang="en-US" sz="1600">
                <a:effectLst>
                  <a:outerShdw blurRad="38100" dist="38100" dir="2700000" algn="tl">
                    <a:srgbClr val="000000"/>
                  </a:outerShdw>
                </a:effectLst>
              </a:rPr>
            </a:br>
            <a:r>
              <a:rPr lang="en-US" altLang="en-US" sz="1600">
                <a:effectLst>
                  <a:outerShdw blurRad="38100" dist="38100" dir="2700000" algn="tl">
                    <a:srgbClr val="000000"/>
                  </a:outerShdw>
                </a:effectLst>
              </a:rPr>
              <a:t>the disk driver</a:t>
            </a:r>
          </a:p>
        </p:txBody>
      </p:sp>
      <p:sp>
        <p:nvSpPr>
          <p:cNvPr id="416780" name="Line 12">
            <a:extLst>
              <a:ext uri="{FF2B5EF4-FFF2-40B4-BE49-F238E27FC236}">
                <a16:creationId xmlns:a16="http://schemas.microsoft.com/office/drawing/2014/main" id="{80A7F923-3878-3C43-2570-318ADD1C6AD3}"/>
              </a:ext>
            </a:extLst>
          </p:cNvPr>
          <p:cNvSpPr>
            <a:spLocks noChangeShapeType="1"/>
          </p:cNvSpPr>
          <p:nvPr/>
        </p:nvSpPr>
        <p:spPr bwMode="auto">
          <a:xfrm>
            <a:off x="5867400" y="2590800"/>
            <a:ext cx="434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81" name="Text Box 13">
            <a:extLst>
              <a:ext uri="{FF2B5EF4-FFF2-40B4-BE49-F238E27FC236}">
                <a16:creationId xmlns:a16="http://schemas.microsoft.com/office/drawing/2014/main" id="{0A6BFDD4-8049-20F9-83E0-22492D0AFA73}"/>
              </a:ext>
            </a:extLst>
          </p:cNvPr>
          <p:cNvSpPr txBox="1">
            <a:spLocks noChangeArrowheads="1"/>
          </p:cNvSpPr>
          <p:nvPr/>
        </p:nvSpPr>
        <p:spPr bwMode="auto">
          <a:xfrm>
            <a:off x="9001942" y="2286001"/>
            <a:ext cx="12485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a:effectLst>
                  <a:outerShdw blurRad="38100" dist="38100" dir="2700000" algn="tl">
                    <a:srgbClr val="000000"/>
                  </a:outerShdw>
                </a:effectLst>
              </a:rPr>
              <a:t>User mode</a:t>
            </a:r>
          </a:p>
          <a:p>
            <a:pPr algn="r"/>
            <a:r>
              <a:rPr lang="en-US" altLang="en-US" sz="1600">
                <a:effectLst>
                  <a:outerShdw blurRad="38100" dist="38100" dir="2700000" algn="tl">
                    <a:srgbClr val="000000"/>
                  </a:outerShdw>
                </a:effectLst>
              </a:rPr>
              <a:t>Kernel mode</a:t>
            </a:r>
          </a:p>
        </p:txBody>
      </p:sp>
      <p:grpSp>
        <p:nvGrpSpPr>
          <p:cNvPr id="416782" name="Group 14">
            <a:extLst>
              <a:ext uri="{FF2B5EF4-FFF2-40B4-BE49-F238E27FC236}">
                <a16:creationId xmlns:a16="http://schemas.microsoft.com/office/drawing/2014/main" id="{27CCD015-B9E0-B006-3B67-7B3C69BFCF79}"/>
              </a:ext>
            </a:extLst>
          </p:cNvPr>
          <p:cNvGrpSpPr>
            <a:grpSpLocks/>
          </p:cNvGrpSpPr>
          <p:nvPr/>
        </p:nvGrpSpPr>
        <p:grpSpPr bwMode="auto">
          <a:xfrm>
            <a:off x="5181600" y="3352800"/>
            <a:ext cx="762000" cy="609600"/>
            <a:chOff x="2208" y="2208"/>
            <a:chExt cx="480" cy="384"/>
          </a:xfrm>
        </p:grpSpPr>
        <p:sp>
          <p:nvSpPr>
            <p:cNvPr id="416783" name="AutoShape 15">
              <a:extLst>
                <a:ext uri="{FF2B5EF4-FFF2-40B4-BE49-F238E27FC236}">
                  <a16:creationId xmlns:a16="http://schemas.microsoft.com/office/drawing/2014/main" id="{98E5F243-D960-B14C-CE3C-7228E955BF32}"/>
                </a:ext>
              </a:extLst>
            </p:cNvPr>
            <p:cNvSpPr>
              <a:spLocks noChangeArrowheads="1"/>
            </p:cNvSpPr>
            <p:nvPr/>
          </p:nvSpPr>
          <p:spPr bwMode="auto">
            <a:xfrm>
              <a:off x="2208" y="2208"/>
              <a:ext cx="480" cy="384"/>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a:r>
                <a:rPr lang="en-US" altLang="en-US" sz="1600">
                  <a:solidFill>
                    <a:schemeClr val="bg2"/>
                  </a:solidFill>
                </a:rPr>
                <a:t>IRP</a:t>
              </a:r>
            </a:p>
          </p:txBody>
        </p:sp>
        <p:sp>
          <p:nvSpPr>
            <p:cNvPr id="416784" name="Line 16">
              <a:extLst>
                <a:ext uri="{FF2B5EF4-FFF2-40B4-BE49-F238E27FC236}">
                  <a16:creationId xmlns:a16="http://schemas.microsoft.com/office/drawing/2014/main" id="{8EC84985-9815-B479-FCBB-57BE7C5296B7}"/>
                </a:ext>
              </a:extLst>
            </p:cNvPr>
            <p:cNvSpPr>
              <a:spLocks noChangeShapeType="1"/>
            </p:cNvSpPr>
            <p:nvPr/>
          </p:nvSpPr>
          <p:spPr bwMode="auto">
            <a:xfrm>
              <a:off x="2208"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85" name="Line 17">
              <a:extLst>
                <a:ext uri="{FF2B5EF4-FFF2-40B4-BE49-F238E27FC236}">
                  <a16:creationId xmlns:a16="http://schemas.microsoft.com/office/drawing/2014/main" id="{487B3505-FABF-4F5B-8F0B-05A8567540AA}"/>
                </a:ext>
              </a:extLst>
            </p:cNvPr>
            <p:cNvSpPr>
              <a:spLocks noChangeShapeType="1"/>
            </p:cNvSpPr>
            <p:nvPr/>
          </p:nvSpPr>
          <p:spPr bwMode="auto">
            <a:xfrm>
              <a:off x="2208" y="24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6786" name="Text Box 18">
            <a:extLst>
              <a:ext uri="{FF2B5EF4-FFF2-40B4-BE49-F238E27FC236}">
                <a16:creationId xmlns:a16="http://schemas.microsoft.com/office/drawing/2014/main" id="{70CE112A-D92E-C0F0-4591-98F867286D83}"/>
              </a:ext>
            </a:extLst>
          </p:cNvPr>
          <p:cNvSpPr txBox="1">
            <a:spLocks noChangeArrowheads="1"/>
          </p:cNvSpPr>
          <p:nvPr/>
        </p:nvSpPr>
        <p:spPr bwMode="auto">
          <a:xfrm>
            <a:off x="6096000" y="3810000"/>
            <a:ext cx="1524000" cy="5905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solidFill>
                  <a:schemeClr val="bg2"/>
                </a:solidFill>
              </a:rPr>
              <a:t>File system</a:t>
            </a:r>
            <a:br>
              <a:rPr lang="en-US" altLang="en-US" sz="1600">
                <a:solidFill>
                  <a:schemeClr val="bg2"/>
                </a:solidFill>
              </a:rPr>
            </a:br>
            <a:r>
              <a:rPr lang="en-US" altLang="en-US" sz="1600">
                <a:solidFill>
                  <a:schemeClr val="bg2"/>
                </a:solidFill>
              </a:rPr>
              <a:t>driver</a:t>
            </a:r>
          </a:p>
        </p:txBody>
      </p:sp>
      <p:sp>
        <p:nvSpPr>
          <p:cNvPr id="416787" name="Text Box 19">
            <a:extLst>
              <a:ext uri="{FF2B5EF4-FFF2-40B4-BE49-F238E27FC236}">
                <a16:creationId xmlns:a16="http://schemas.microsoft.com/office/drawing/2014/main" id="{E4B0F766-B576-ADF5-DEB4-825544538ED9}"/>
              </a:ext>
            </a:extLst>
          </p:cNvPr>
          <p:cNvSpPr txBox="1">
            <a:spLocks noChangeArrowheads="1"/>
          </p:cNvSpPr>
          <p:nvPr/>
        </p:nvSpPr>
        <p:spPr bwMode="auto">
          <a:xfrm>
            <a:off x="6096000" y="4724400"/>
            <a:ext cx="1524000" cy="5905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solidFill>
                  <a:schemeClr val="bg2"/>
                </a:solidFill>
              </a:rPr>
              <a:t>Disk</a:t>
            </a:r>
            <a:br>
              <a:rPr lang="en-US" altLang="en-US" sz="1600">
                <a:solidFill>
                  <a:schemeClr val="bg2"/>
                </a:solidFill>
              </a:rPr>
            </a:br>
            <a:r>
              <a:rPr lang="en-US" altLang="en-US" sz="1600">
                <a:solidFill>
                  <a:schemeClr val="bg2"/>
                </a:solidFill>
              </a:rPr>
              <a:t>driver</a:t>
            </a:r>
          </a:p>
        </p:txBody>
      </p:sp>
      <p:grpSp>
        <p:nvGrpSpPr>
          <p:cNvPr id="416788" name="Group 20">
            <a:extLst>
              <a:ext uri="{FF2B5EF4-FFF2-40B4-BE49-F238E27FC236}">
                <a16:creationId xmlns:a16="http://schemas.microsoft.com/office/drawing/2014/main" id="{4DA27D11-22A0-3018-31FF-90CD0C48EEB4}"/>
              </a:ext>
            </a:extLst>
          </p:cNvPr>
          <p:cNvGrpSpPr>
            <a:grpSpLocks/>
          </p:cNvGrpSpPr>
          <p:nvPr/>
        </p:nvGrpSpPr>
        <p:grpSpPr bwMode="auto">
          <a:xfrm>
            <a:off x="5181600" y="4343400"/>
            <a:ext cx="762000" cy="609600"/>
            <a:chOff x="2208" y="2208"/>
            <a:chExt cx="480" cy="384"/>
          </a:xfrm>
        </p:grpSpPr>
        <p:sp>
          <p:nvSpPr>
            <p:cNvPr id="416789" name="AutoShape 21">
              <a:extLst>
                <a:ext uri="{FF2B5EF4-FFF2-40B4-BE49-F238E27FC236}">
                  <a16:creationId xmlns:a16="http://schemas.microsoft.com/office/drawing/2014/main" id="{3138B285-860B-75A8-F7BF-EC49A954AFAD}"/>
                </a:ext>
              </a:extLst>
            </p:cNvPr>
            <p:cNvSpPr>
              <a:spLocks noChangeArrowheads="1"/>
            </p:cNvSpPr>
            <p:nvPr/>
          </p:nvSpPr>
          <p:spPr bwMode="auto">
            <a:xfrm>
              <a:off x="2208" y="2208"/>
              <a:ext cx="480" cy="384"/>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a:r>
                <a:rPr lang="en-US" altLang="en-US" sz="1600">
                  <a:solidFill>
                    <a:schemeClr val="bg2"/>
                  </a:solidFill>
                </a:rPr>
                <a:t>IRP</a:t>
              </a:r>
            </a:p>
          </p:txBody>
        </p:sp>
        <p:sp>
          <p:nvSpPr>
            <p:cNvPr id="416790" name="Line 22">
              <a:extLst>
                <a:ext uri="{FF2B5EF4-FFF2-40B4-BE49-F238E27FC236}">
                  <a16:creationId xmlns:a16="http://schemas.microsoft.com/office/drawing/2014/main" id="{D83FA677-93DE-9A70-1C6A-F10D985EB238}"/>
                </a:ext>
              </a:extLst>
            </p:cNvPr>
            <p:cNvSpPr>
              <a:spLocks noChangeShapeType="1"/>
            </p:cNvSpPr>
            <p:nvPr/>
          </p:nvSpPr>
          <p:spPr bwMode="auto">
            <a:xfrm>
              <a:off x="2208"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91" name="Line 23">
              <a:extLst>
                <a:ext uri="{FF2B5EF4-FFF2-40B4-BE49-F238E27FC236}">
                  <a16:creationId xmlns:a16="http://schemas.microsoft.com/office/drawing/2014/main" id="{F441FA60-473F-9840-8D8D-A299B68DE5B9}"/>
                </a:ext>
              </a:extLst>
            </p:cNvPr>
            <p:cNvSpPr>
              <a:spLocks noChangeShapeType="1"/>
            </p:cNvSpPr>
            <p:nvPr/>
          </p:nvSpPr>
          <p:spPr bwMode="auto">
            <a:xfrm>
              <a:off x="2208" y="24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6792" name="Text Box 24">
            <a:extLst>
              <a:ext uri="{FF2B5EF4-FFF2-40B4-BE49-F238E27FC236}">
                <a16:creationId xmlns:a16="http://schemas.microsoft.com/office/drawing/2014/main" id="{40060681-0A65-7412-6996-5E94137A92E7}"/>
              </a:ext>
            </a:extLst>
          </p:cNvPr>
          <p:cNvSpPr txBox="1">
            <a:spLocks noChangeArrowheads="1"/>
          </p:cNvSpPr>
          <p:nvPr/>
        </p:nvSpPr>
        <p:spPr bwMode="auto">
          <a:xfrm>
            <a:off x="2209800" y="5257801"/>
            <a:ext cx="304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a:defRPr>
                <a:solidFill>
                  <a:schemeClr val="tx1"/>
                </a:solidFill>
                <a:latin typeface="Arial" panose="020B0604020202020204" pitchFamily="34" charset="0"/>
              </a:defRPr>
            </a:lvl1pPr>
            <a:lvl2pPr marL="1033463" indent="-457200">
              <a:defRPr>
                <a:solidFill>
                  <a:schemeClr val="tx1"/>
                </a:solidFill>
                <a:latin typeface="Arial" panose="020B0604020202020204" pitchFamily="34" charset="0"/>
              </a:defRPr>
            </a:lvl2pPr>
            <a:lvl3pPr marL="1681163" indent="-457200">
              <a:defRPr>
                <a:solidFill>
                  <a:schemeClr val="tx1"/>
                </a:solidFill>
                <a:latin typeface="Arial" panose="020B0604020202020204" pitchFamily="34" charset="0"/>
              </a:defRPr>
            </a:lvl3pPr>
            <a:lvl4pPr marL="2328863" indent="-457200">
              <a:defRPr>
                <a:solidFill>
                  <a:schemeClr val="tx1"/>
                </a:solidFill>
                <a:latin typeface="Arial" panose="020B0604020202020204" pitchFamily="34" charset="0"/>
              </a:defRPr>
            </a:lvl4pPr>
            <a:lvl5pPr marL="2976563" indent="-457200">
              <a:defRPr>
                <a:solidFill>
                  <a:schemeClr val="tx1"/>
                </a:solidFill>
                <a:latin typeface="Arial" panose="020B0604020202020204" pitchFamily="34" charset="0"/>
              </a:defRPr>
            </a:lvl5pPr>
            <a:lvl6pPr marL="3433763" indent="-457200" fontAlgn="base">
              <a:spcBef>
                <a:spcPct val="0"/>
              </a:spcBef>
              <a:spcAft>
                <a:spcPct val="0"/>
              </a:spcAft>
              <a:defRPr>
                <a:solidFill>
                  <a:schemeClr val="tx1"/>
                </a:solidFill>
                <a:latin typeface="Arial" panose="020B0604020202020204" pitchFamily="34" charset="0"/>
              </a:defRPr>
            </a:lvl6pPr>
            <a:lvl7pPr marL="3890963" indent="-457200" fontAlgn="base">
              <a:spcBef>
                <a:spcPct val="0"/>
              </a:spcBef>
              <a:spcAft>
                <a:spcPct val="0"/>
              </a:spcAft>
              <a:defRPr>
                <a:solidFill>
                  <a:schemeClr val="tx1"/>
                </a:solidFill>
                <a:latin typeface="Arial" panose="020B0604020202020204" pitchFamily="34" charset="0"/>
              </a:defRPr>
            </a:lvl7pPr>
            <a:lvl8pPr marL="4348163" indent="-457200" fontAlgn="base">
              <a:spcBef>
                <a:spcPct val="0"/>
              </a:spcBef>
              <a:spcAft>
                <a:spcPct val="0"/>
              </a:spcAft>
              <a:defRPr>
                <a:solidFill>
                  <a:schemeClr val="tx1"/>
                </a:solidFill>
                <a:latin typeface="Arial" panose="020B0604020202020204" pitchFamily="34" charset="0"/>
              </a:defRPr>
            </a:lvl8pPr>
            <a:lvl9pPr marL="4805363" indent="-457200" fontAlgn="base">
              <a:spcBef>
                <a:spcPct val="0"/>
              </a:spcBef>
              <a:spcAft>
                <a:spcPct val="0"/>
              </a:spcAft>
              <a:defRPr>
                <a:solidFill>
                  <a:schemeClr val="tx1"/>
                </a:solidFill>
                <a:latin typeface="Arial" panose="020B0604020202020204" pitchFamily="34" charset="0"/>
              </a:defRPr>
            </a:lvl9pPr>
          </a:lstStyle>
          <a:p>
            <a:r>
              <a:rPr lang="en-US" altLang="en-US" sz="1600">
                <a:effectLst>
                  <a:outerShdw blurRad="38100" dist="38100" dir="2700000" algn="tl">
                    <a:srgbClr val="000000"/>
                  </a:outerShdw>
                </a:effectLst>
              </a:rPr>
              <a:t>4)Send IRP data to device</a:t>
            </a:r>
            <a:br>
              <a:rPr lang="en-US" altLang="en-US" sz="1600">
                <a:effectLst>
                  <a:outerShdw blurRad="38100" dist="38100" dir="2700000" algn="tl">
                    <a:srgbClr val="000000"/>
                  </a:outerShdw>
                </a:effectLst>
              </a:rPr>
            </a:br>
            <a:r>
              <a:rPr lang="en-US" altLang="en-US" sz="1600">
                <a:effectLst>
                  <a:outerShdw blurRad="38100" dist="38100" dir="2700000" algn="tl">
                    <a:srgbClr val="000000"/>
                  </a:outerShdw>
                </a:effectLst>
              </a:rPr>
              <a:t>(or queue IRP), and return</a:t>
            </a:r>
          </a:p>
        </p:txBody>
      </p:sp>
      <p:grpSp>
        <p:nvGrpSpPr>
          <p:cNvPr id="416793" name="Group 25">
            <a:extLst>
              <a:ext uri="{FF2B5EF4-FFF2-40B4-BE49-F238E27FC236}">
                <a16:creationId xmlns:a16="http://schemas.microsoft.com/office/drawing/2014/main" id="{E2F6B609-E28A-6699-E087-B773C55A7DB5}"/>
              </a:ext>
            </a:extLst>
          </p:cNvPr>
          <p:cNvGrpSpPr>
            <a:grpSpLocks/>
          </p:cNvGrpSpPr>
          <p:nvPr/>
        </p:nvGrpSpPr>
        <p:grpSpPr bwMode="auto">
          <a:xfrm>
            <a:off x="5334000" y="5867400"/>
            <a:ext cx="533400" cy="762000"/>
            <a:chOff x="1440" y="1776"/>
            <a:chExt cx="336" cy="480"/>
          </a:xfrm>
        </p:grpSpPr>
        <p:sp>
          <p:nvSpPr>
            <p:cNvPr id="416794" name="Oval 26">
              <a:extLst>
                <a:ext uri="{FF2B5EF4-FFF2-40B4-BE49-F238E27FC236}">
                  <a16:creationId xmlns:a16="http://schemas.microsoft.com/office/drawing/2014/main" id="{DAB8E917-E4DB-5463-B8BA-416060DB2CC8}"/>
                </a:ext>
              </a:extLst>
            </p:cNvPr>
            <p:cNvSpPr>
              <a:spLocks noChangeArrowheads="1"/>
            </p:cNvSpPr>
            <p:nvPr/>
          </p:nvSpPr>
          <p:spPr bwMode="auto">
            <a:xfrm>
              <a:off x="1440" y="2112"/>
              <a:ext cx="336" cy="144"/>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5" name="Rectangle 27">
              <a:extLst>
                <a:ext uri="{FF2B5EF4-FFF2-40B4-BE49-F238E27FC236}">
                  <a16:creationId xmlns:a16="http://schemas.microsoft.com/office/drawing/2014/main" id="{470C55CC-97EE-13D2-2C0A-883BAA8D428C}"/>
                </a:ext>
              </a:extLst>
            </p:cNvPr>
            <p:cNvSpPr>
              <a:spLocks noChangeArrowheads="1"/>
            </p:cNvSpPr>
            <p:nvPr/>
          </p:nvSpPr>
          <p:spPr bwMode="auto">
            <a:xfrm>
              <a:off x="1440" y="1824"/>
              <a:ext cx="336" cy="384"/>
            </a:xfrm>
            <a:prstGeom prst="rect">
              <a:avLst/>
            </a:prstGeom>
            <a:solidFill>
              <a:srgbClr val="99FF33"/>
            </a:solidFill>
            <a:ln w="9525">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6" name="Oval 28">
              <a:extLst>
                <a:ext uri="{FF2B5EF4-FFF2-40B4-BE49-F238E27FC236}">
                  <a16:creationId xmlns:a16="http://schemas.microsoft.com/office/drawing/2014/main" id="{6B2121E5-A830-4D0F-DB93-3EB6783551B1}"/>
                </a:ext>
              </a:extLst>
            </p:cNvPr>
            <p:cNvSpPr>
              <a:spLocks noChangeArrowheads="1"/>
            </p:cNvSpPr>
            <p:nvPr/>
          </p:nvSpPr>
          <p:spPr bwMode="auto">
            <a:xfrm>
              <a:off x="1440" y="1776"/>
              <a:ext cx="336" cy="144"/>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97" name="Line 29">
              <a:extLst>
                <a:ext uri="{FF2B5EF4-FFF2-40B4-BE49-F238E27FC236}">
                  <a16:creationId xmlns:a16="http://schemas.microsoft.com/office/drawing/2014/main" id="{787F6474-711D-0D72-1277-4D842C88A200}"/>
                </a:ext>
              </a:extLst>
            </p:cNvPr>
            <p:cNvSpPr>
              <a:spLocks noChangeShapeType="1"/>
            </p:cNvSpPr>
            <p:nvPr/>
          </p:nvSpPr>
          <p:spPr bwMode="auto">
            <a:xfrm flipV="1">
              <a:off x="1440" y="18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98" name="Line 30">
              <a:extLst>
                <a:ext uri="{FF2B5EF4-FFF2-40B4-BE49-F238E27FC236}">
                  <a16:creationId xmlns:a16="http://schemas.microsoft.com/office/drawing/2014/main" id="{051451EC-66DC-4E1F-43B0-B8C59520A5D6}"/>
                </a:ext>
              </a:extLst>
            </p:cNvPr>
            <p:cNvSpPr>
              <a:spLocks noChangeShapeType="1"/>
            </p:cNvSpPr>
            <p:nvPr/>
          </p:nvSpPr>
          <p:spPr bwMode="auto">
            <a:xfrm flipV="1">
              <a:off x="1776" y="18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6799" name="Freeform 31">
            <a:extLst>
              <a:ext uri="{FF2B5EF4-FFF2-40B4-BE49-F238E27FC236}">
                <a16:creationId xmlns:a16="http://schemas.microsoft.com/office/drawing/2014/main" id="{DDD626E1-2F3F-FAD7-D3A7-E0F2780B8108}"/>
              </a:ext>
            </a:extLst>
          </p:cNvPr>
          <p:cNvSpPr>
            <a:spLocks/>
          </p:cNvSpPr>
          <p:nvPr/>
        </p:nvSpPr>
        <p:spPr bwMode="auto">
          <a:xfrm>
            <a:off x="5867400" y="5334000"/>
            <a:ext cx="635000" cy="762000"/>
          </a:xfrm>
          <a:custGeom>
            <a:avLst/>
            <a:gdLst>
              <a:gd name="T0" fmla="*/ 384 w 400"/>
              <a:gd name="T1" fmla="*/ 0 h 480"/>
              <a:gd name="T2" fmla="*/ 336 w 400"/>
              <a:gd name="T3" fmla="*/ 240 h 480"/>
              <a:gd name="T4" fmla="*/ 0 w 400"/>
              <a:gd name="T5" fmla="*/ 480 h 480"/>
            </a:gdLst>
            <a:ahLst/>
            <a:cxnLst>
              <a:cxn ang="0">
                <a:pos x="T0" y="T1"/>
              </a:cxn>
              <a:cxn ang="0">
                <a:pos x="T2" y="T3"/>
              </a:cxn>
              <a:cxn ang="0">
                <a:pos x="T4" y="T5"/>
              </a:cxn>
            </a:cxnLst>
            <a:rect l="0" t="0" r="r" b="b"/>
            <a:pathLst>
              <a:path w="400" h="480">
                <a:moveTo>
                  <a:pt x="384" y="0"/>
                </a:moveTo>
                <a:cubicBezTo>
                  <a:pt x="392" y="80"/>
                  <a:pt x="400" y="160"/>
                  <a:pt x="336" y="240"/>
                </a:cubicBezTo>
                <a:cubicBezTo>
                  <a:pt x="272" y="320"/>
                  <a:pt x="56" y="440"/>
                  <a:pt x="0" y="48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800" name="Line 32">
            <a:extLst>
              <a:ext uri="{FF2B5EF4-FFF2-40B4-BE49-F238E27FC236}">
                <a16:creationId xmlns:a16="http://schemas.microsoft.com/office/drawing/2014/main" id="{494D1CAB-5937-992E-2B7B-DA9B7823753F}"/>
              </a:ext>
            </a:extLst>
          </p:cNvPr>
          <p:cNvSpPr>
            <a:spLocks noChangeShapeType="1"/>
          </p:cNvSpPr>
          <p:nvPr/>
        </p:nvSpPr>
        <p:spPr bwMode="auto">
          <a:xfrm flipV="1">
            <a:off x="7239000" y="4419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801" name="Line 33">
            <a:extLst>
              <a:ext uri="{FF2B5EF4-FFF2-40B4-BE49-F238E27FC236}">
                <a16:creationId xmlns:a16="http://schemas.microsoft.com/office/drawing/2014/main" id="{469870EE-90E6-8510-8E25-62EADB427A14}"/>
              </a:ext>
            </a:extLst>
          </p:cNvPr>
          <p:cNvSpPr>
            <a:spLocks noChangeShapeType="1"/>
          </p:cNvSpPr>
          <p:nvPr/>
        </p:nvSpPr>
        <p:spPr bwMode="auto">
          <a:xfrm flipV="1">
            <a:off x="7239000" y="3505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802" name="Line 34">
            <a:extLst>
              <a:ext uri="{FF2B5EF4-FFF2-40B4-BE49-F238E27FC236}">
                <a16:creationId xmlns:a16="http://schemas.microsoft.com/office/drawing/2014/main" id="{8C146F44-BE2E-1167-1BBA-582B3114E215}"/>
              </a:ext>
            </a:extLst>
          </p:cNvPr>
          <p:cNvSpPr>
            <a:spLocks noChangeShapeType="1"/>
          </p:cNvSpPr>
          <p:nvPr/>
        </p:nvSpPr>
        <p:spPr bwMode="auto">
          <a:xfrm flipV="1">
            <a:off x="7239000" y="2438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803" name="Text Box 35">
            <a:extLst>
              <a:ext uri="{FF2B5EF4-FFF2-40B4-BE49-F238E27FC236}">
                <a16:creationId xmlns:a16="http://schemas.microsoft.com/office/drawing/2014/main" id="{FEFBB721-F0C5-76A4-855D-E6FCF70A6F07}"/>
              </a:ext>
            </a:extLst>
          </p:cNvPr>
          <p:cNvSpPr txBox="1">
            <a:spLocks noChangeArrowheads="1"/>
          </p:cNvSpPr>
          <p:nvPr/>
        </p:nvSpPr>
        <p:spPr bwMode="auto">
          <a:xfrm>
            <a:off x="7696201" y="3429000"/>
            <a:ext cx="24944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000000"/>
                  </a:outerShdw>
                </a:effectLst>
              </a:rPr>
              <a:t>6)Return I/O pending status</a:t>
            </a:r>
          </a:p>
        </p:txBody>
      </p:sp>
      <p:sp>
        <p:nvSpPr>
          <p:cNvPr id="416804" name="Text Box 36">
            <a:extLst>
              <a:ext uri="{FF2B5EF4-FFF2-40B4-BE49-F238E27FC236}">
                <a16:creationId xmlns:a16="http://schemas.microsoft.com/office/drawing/2014/main" id="{5DCF6346-7949-FFAE-72FF-3DD4247D19FF}"/>
              </a:ext>
            </a:extLst>
          </p:cNvPr>
          <p:cNvSpPr txBox="1">
            <a:spLocks noChangeArrowheads="1"/>
          </p:cNvSpPr>
          <p:nvPr/>
        </p:nvSpPr>
        <p:spPr bwMode="auto">
          <a:xfrm>
            <a:off x="7696201" y="4419600"/>
            <a:ext cx="24944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000000"/>
                  </a:outerShdw>
                </a:effectLst>
              </a:rPr>
              <a:t>5)Return I/O pending status</a:t>
            </a:r>
          </a:p>
        </p:txBody>
      </p:sp>
      <p:sp>
        <p:nvSpPr>
          <p:cNvPr id="416805" name="Text Box 37">
            <a:extLst>
              <a:ext uri="{FF2B5EF4-FFF2-40B4-BE49-F238E27FC236}">
                <a16:creationId xmlns:a16="http://schemas.microsoft.com/office/drawing/2014/main" id="{E1A6219A-8477-3719-83A9-C5E3B39BD94E}"/>
              </a:ext>
            </a:extLst>
          </p:cNvPr>
          <p:cNvSpPr txBox="1">
            <a:spLocks noChangeArrowheads="1"/>
          </p:cNvSpPr>
          <p:nvPr/>
        </p:nvSpPr>
        <p:spPr bwMode="auto">
          <a:xfrm>
            <a:off x="7772401" y="1905000"/>
            <a:ext cx="24944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000000"/>
                  </a:outerShdw>
                </a:effectLst>
              </a:rPr>
              <a:t>7)Return I/O pending status</a:t>
            </a:r>
          </a:p>
        </p:txBody>
      </p:sp>
      <p:sp>
        <p:nvSpPr>
          <p:cNvPr id="416806" name="Text Box 38">
            <a:extLst>
              <a:ext uri="{FF2B5EF4-FFF2-40B4-BE49-F238E27FC236}">
                <a16:creationId xmlns:a16="http://schemas.microsoft.com/office/drawing/2014/main" id="{A5544708-CF6A-78B0-31D6-76C5B5A452DD}"/>
              </a:ext>
            </a:extLst>
          </p:cNvPr>
          <p:cNvSpPr txBox="1">
            <a:spLocks noChangeArrowheads="1"/>
          </p:cNvSpPr>
          <p:nvPr/>
        </p:nvSpPr>
        <p:spPr bwMode="auto">
          <a:xfrm>
            <a:off x="7239001" y="5562601"/>
            <a:ext cx="27940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000000"/>
                  </a:outerShdw>
                </a:effectLst>
              </a:rPr>
              <a:t>Optimization: associated IRPs</a:t>
            </a:r>
            <a:br>
              <a:rPr lang="en-US" altLang="en-US" sz="1600">
                <a:effectLst>
                  <a:outerShdw blurRad="38100" dist="38100" dir="2700000" algn="tl">
                    <a:srgbClr val="000000"/>
                  </a:outerShdw>
                </a:effectLst>
              </a:rPr>
            </a:br>
            <a:r>
              <a:rPr lang="en-US" altLang="en-US" sz="1600">
                <a:effectLst>
                  <a:outerShdw blurRad="38100" dist="38100" dir="2700000" algn="tl">
                    <a:srgbClr val="000000"/>
                  </a:outerShdw>
                </a:effectLst>
              </a:rPr>
              <a:t>may work in parallel on a single</a:t>
            </a:r>
            <a:br>
              <a:rPr lang="en-US" altLang="en-US" sz="1600">
                <a:effectLst>
                  <a:outerShdw blurRad="38100" dist="38100" dir="2700000" algn="tl">
                    <a:srgbClr val="000000"/>
                  </a:outerShdw>
                </a:effectLst>
              </a:rPr>
            </a:br>
            <a:r>
              <a:rPr lang="en-US" altLang="en-US" sz="1600">
                <a:effectLst>
                  <a:outerShdw blurRad="38100" dist="38100" dir="2700000" algn="tl">
                    <a:srgbClr val="000000"/>
                  </a:outerShdw>
                </a:effectLst>
              </a:rPr>
              <a:t>I/O request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D122515-7F46-F137-1483-C91DF8CD726D}"/>
              </a:ext>
            </a:extLst>
          </p:cNvPr>
          <p:cNvSpPr>
            <a:spLocks noGrp="1"/>
          </p:cNvSpPr>
          <p:nvPr>
            <p:ph type="sldNum" sz="quarter" idx="11"/>
          </p:nvPr>
        </p:nvSpPr>
        <p:spPr/>
        <p:txBody>
          <a:bodyPr/>
          <a:lstStyle/>
          <a:p>
            <a:fld id="{928738F7-6809-46EC-A61F-4B5164A91DEA}" type="slidenum">
              <a:rPr lang="en-GB" altLang="en-US"/>
              <a:pPr/>
              <a:t>101</a:t>
            </a:fld>
            <a:endParaRPr lang="en-GB" altLang="en-US"/>
          </a:p>
        </p:txBody>
      </p:sp>
      <p:sp>
        <p:nvSpPr>
          <p:cNvPr id="405506" name="Rectangle 2">
            <a:extLst>
              <a:ext uri="{FF2B5EF4-FFF2-40B4-BE49-F238E27FC236}">
                <a16:creationId xmlns:a16="http://schemas.microsoft.com/office/drawing/2014/main" id="{D387BB3C-E61E-12BC-7C00-D3002A028B7F}"/>
              </a:ext>
            </a:extLst>
          </p:cNvPr>
          <p:cNvSpPr>
            <a:spLocks noChangeArrowheads="1"/>
          </p:cNvSpPr>
          <p:nvPr/>
        </p:nvSpPr>
        <p:spPr bwMode="auto">
          <a:xfrm>
            <a:off x="7696200" y="1828800"/>
            <a:ext cx="1295400" cy="2133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07" name="Rectangle 3">
            <a:extLst>
              <a:ext uri="{FF2B5EF4-FFF2-40B4-BE49-F238E27FC236}">
                <a16:creationId xmlns:a16="http://schemas.microsoft.com/office/drawing/2014/main" id="{CE983A74-74A6-C74A-62F0-FC622FA808F2}"/>
              </a:ext>
            </a:extLst>
          </p:cNvPr>
          <p:cNvSpPr>
            <a:spLocks noChangeArrowheads="1"/>
          </p:cNvSpPr>
          <p:nvPr/>
        </p:nvSpPr>
        <p:spPr bwMode="auto">
          <a:xfrm>
            <a:off x="7696200" y="1828800"/>
            <a:ext cx="12954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08" name="Rectangle 4">
            <a:extLst>
              <a:ext uri="{FF2B5EF4-FFF2-40B4-BE49-F238E27FC236}">
                <a16:creationId xmlns:a16="http://schemas.microsoft.com/office/drawing/2014/main" id="{BF9298C0-56C1-9598-37BC-457EB41E7509}"/>
              </a:ext>
            </a:extLst>
          </p:cNvPr>
          <p:cNvSpPr>
            <a:spLocks noChangeArrowheads="1"/>
          </p:cNvSpPr>
          <p:nvPr/>
        </p:nvSpPr>
        <p:spPr bwMode="auto">
          <a:xfrm>
            <a:off x="8991600" y="4267200"/>
            <a:ext cx="1295400" cy="2133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09" name="Rectangle 5">
            <a:extLst>
              <a:ext uri="{FF2B5EF4-FFF2-40B4-BE49-F238E27FC236}">
                <a16:creationId xmlns:a16="http://schemas.microsoft.com/office/drawing/2014/main" id="{3235C44D-91BB-47C8-D4C5-EBC189C4E252}"/>
              </a:ext>
            </a:extLst>
          </p:cNvPr>
          <p:cNvSpPr>
            <a:spLocks noGrp="1" noChangeArrowheads="1"/>
          </p:cNvSpPr>
          <p:nvPr>
            <p:ph type="title"/>
          </p:nvPr>
        </p:nvSpPr>
        <p:spPr/>
        <p:txBody>
          <a:bodyPr/>
          <a:lstStyle/>
          <a:p>
            <a:r>
              <a:rPr lang="en-US" altLang="en-US"/>
              <a:t>File System Driver Architecture (contd.)</a:t>
            </a:r>
          </a:p>
        </p:txBody>
      </p:sp>
      <p:sp>
        <p:nvSpPr>
          <p:cNvPr id="405510" name="Rectangle 6">
            <a:extLst>
              <a:ext uri="{FF2B5EF4-FFF2-40B4-BE49-F238E27FC236}">
                <a16:creationId xmlns:a16="http://schemas.microsoft.com/office/drawing/2014/main" id="{0A722404-C184-DE81-F904-80843F948145}"/>
              </a:ext>
            </a:extLst>
          </p:cNvPr>
          <p:cNvSpPr>
            <a:spLocks noGrp="1" noChangeArrowheads="1"/>
          </p:cNvSpPr>
          <p:nvPr>
            <p:ph type="body" idx="1"/>
          </p:nvPr>
        </p:nvSpPr>
        <p:spPr>
          <a:xfrm>
            <a:off x="2209800" y="1905000"/>
            <a:ext cx="5638800" cy="4419600"/>
          </a:xfrm>
        </p:spPr>
        <p:txBody>
          <a:bodyPr/>
          <a:lstStyle/>
          <a:p>
            <a:pPr marL="342900" indent="-342900">
              <a:buNone/>
            </a:pPr>
            <a:r>
              <a:rPr lang="en-US" altLang="en-US" sz="2000"/>
              <a:t>Remote File System Drivers (Remote FSDs):</a:t>
            </a:r>
            <a:endParaRPr lang="en-US" altLang="en-US" sz="1600"/>
          </a:p>
          <a:p>
            <a:pPr marL="342900" indent="-342900"/>
            <a:r>
              <a:rPr lang="en-US" altLang="en-US" sz="1600"/>
              <a:t>Client-side FSD translates I/O requests from applications into network file system protocol commands</a:t>
            </a:r>
          </a:p>
          <a:p>
            <a:pPr marL="342900" indent="-342900"/>
            <a:r>
              <a:rPr lang="en-US" altLang="en-US" sz="1600"/>
              <a:t>Server-side FSD listens for network commands and issues I/O requests to local FSD</a:t>
            </a:r>
          </a:p>
          <a:p>
            <a:pPr marL="342900" indent="-342900"/>
            <a:r>
              <a:rPr lang="en-US" altLang="en-US" sz="1600"/>
              <a:t>Windows client-side remote FSD: LANMan Redirector</a:t>
            </a:r>
          </a:p>
          <a:p>
            <a:pPr marL="742950" lvl="1" indent="-285750"/>
            <a:r>
              <a:rPr lang="en-US" altLang="en-US" sz="1600"/>
              <a:t>Implemented as port/miniport driver </a:t>
            </a:r>
          </a:p>
          <a:p>
            <a:pPr marL="742950" lvl="1" indent="-285750"/>
            <a:r>
              <a:rPr lang="en-US" altLang="en-US" sz="1600"/>
              <a:t>Includes Windows service Workstation</a:t>
            </a:r>
          </a:p>
          <a:p>
            <a:pPr marL="342900" indent="-342900"/>
            <a:r>
              <a:rPr lang="en-US" altLang="en-US" sz="1600"/>
              <a:t>Server-side FSD server: LANMan Server</a:t>
            </a:r>
          </a:p>
          <a:p>
            <a:pPr marL="742950" lvl="1" indent="-285750"/>
            <a:r>
              <a:rPr lang="en-US" altLang="en-US" sz="1600"/>
              <a:t>Includes Windows service Server</a:t>
            </a:r>
          </a:p>
          <a:p>
            <a:pPr marL="742950" lvl="1" indent="-285750"/>
            <a:r>
              <a:rPr lang="en-US" altLang="en-US" sz="1600"/>
              <a:t>CIFS – common internet file system (enhancement of Server Message Block protocol)</a:t>
            </a:r>
          </a:p>
        </p:txBody>
      </p:sp>
      <p:sp>
        <p:nvSpPr>
          <p:cNvPr id="405511" name="Rectangle 7">
            <a:extLst>
              <a:ext uri="{FF2B5EF4-FFF2-40B4-BE49-F238E27FC236}">
                <a16:creationId xmlns:a16="http://schemas.microsoft.com/office/drawing/2014/main" id="{681E3B7B-5431-2E8D-66AF-4518C395FD7C}"/>
              </a:ext>
            </a:extLst>
          </p:cNvPr>
          <p:cNvSpPr>
            <a:spLocks noChangeArrowheads="1"/>
          </p:cNvSpPr>
          <p:nvPr/>
        </p:nvSpPr>
        <p:spPr bwMode="auto">
          <a:xfrm>
            <a:off x="7772400" y="1905000"/>
            <a:ext cx="1143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dirty="0"/>
              <a:t>Application</a:t>
            </a:r>
            <a:endParaRPr lang="en-US" altLang="en-US" sz="1400" dirty="0"/>
          </a:p>
        </p:txBody>
      </p:sp>
      <p:sp>
        <p:nvSpPr>
          <p:cNvPr id="405512" name="Rectangle 8">
            <a:extLst>
              <a:ext uri="{FF2B5EF4-FFF2-40B4-BE49-F238E27FC236}">
                <a16:creationId xmlns:a16="http://schemas.microsoft.com/office/drawing/2014/main" id="{AD15D429-1A7C-70B8-3DCE-A52D15C7A9C0}"/>
              </a:ext>
            </a:extLst>
          </p:cNvPr>
          <p:cNvSpPr>
            <a:spLocks noChangeArrowheads="1"/>
          </p:cNvSpPr>
          <p:nvPr/>
        </p:nvSpPr>
        <p:spPr bwMode="auto">
          <a:xfrm>
            <a:off x="7772400" y="2667000"/>
            <a:ext cx="1143000" cy="4572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I/O manager</a:t>
            </a:r>
            <a:endParaRPr lang="en-US" altLang="en-US" sz="1400"/>
          </a:p>
        </p:txBody>
      </p:sp>
      <p:sp>
        <p:nvSpPr>
          <p:cNvPr id="405513" name="Rectangle 9">
            <a:extLst>
              <a:ext uri="{FF2B5EF4-FFF2-40B4-BE49-F238E27FC236}">
                <a16:creationId xmlns:a16="http://schemas.microsoft.com/office/drawing/2014/main" id="{64585B9A-209F-EC35-5D6F-365D3FE4384A}"/>
              </a:ext>
            </a:extLst>
          </p:cNvPr>
          <p:cNvSpPr>
            <a:spLocks noChangeArrowheads="1"/>
          </p:cNvSpPr>
          <p:nvPr/>
        </p:nvSpPr>
        <p:spPr bwMode="auto">
          <a:xfrm>
            <a:off x="7772400" y="3429000"/>
            <a:ext cx="1143000" cy="4572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Remote FSD</a:t>
            </a:r>
            <a:br>
              <a:rPr lang="de-DE" altLang="en-US" sz="1400"/>
            </a:br>
            <a:r>
              <a:rPr lang="de-DE" altLang="en-US" sz="1400"/>
              <a:t>(redirector)</a:t>
            </a:r>
            <a:endParaRPr lang="en-US" altLang="en-US" sz="1400"/>
          </a:p>
        </p:txBody>
      </p:sp>
      <p:sp>
        <p:nvSpPr>
          <p:cNvPr id="405514" name="Rectangle 10">
            <a:extLst>
              <a:ext uri="{FF2B5EF4-FFF2-40B4-BE49-F238E27FC236}">
                <a16:creationId xmlns:a16="http://schemas.microsoft.com/office/drawing/2014/main" id="{CA8F69A3-BA3A-E698-7F08-87E1664C397A}"/>
              </a:ext>
            </a:extLst>
          </p:cNvPr>
          <p:cNvSpPr>
            <a:spLocks noChangeArrowheads="1"/>
          </p:cNvSpPr>
          <p:nvPr/>
        </p:nvSpPr>
        <p:spPr bwMode="auto">
          <a:xfrm>
            <a:off x="9067800" y="5105400"/>
            <a:ext cx="11430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Local FSD</a:t>
            </a:r>
            <a:endParaRPr lang="en-US" altLang="en-US" sz="1400"/>
          </a:p>
        </p:txBody>
      </p:sp>
      <p:sp>
        <p:nvSpPr>
          <p:cNvPr id="405515" name="Rectangle 11">
            <a:extLst>
              <a:ext uri="{FF2B5EF4-FFF2-40B4-BE49-F238E27FC236}">
                <a16:creationId xmlns:a16="http://schemas.microsoft.com/office/drawing/2014/main" id="{C0B5C14E-6908-0325-DBB2-8E910935D0C6}"/>
              </a:ext>
            </a:extLst>
          </p:cNvPr>
          <p:cNvSpPr>
            <a:spLocks noChangeArrowheads="1"/>
          </p:cNvSpPr>
          <p:nvPr/>
        </p:nvSpPr>
        <p:spPr bwMode="auto">
          <a:xfrm>
            <a:off x="9067800" y="4343400"/>
            <a:ext cx="11430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Remote FSD</a:t>
            </a:r>
            <a:br>
              <a:rPr lang="de-DE" altLang="en-US" sz="1400"/>
            </a:br>
            <a:r>
              <a:rPr lang="de-DE" altLang="en-US" sz="1400"/>
              <a:t>(server)</a:t>
            </a:r>
            <a:endParaRPr lang="en-US" altLang="en-US" sz="1400"/>
          </a:p>
        </p:txBody>
      </p:sp>
      <p:sp>
        <p:nvSpPr>
          <p:cNvPr id="405516" name="Rectangle 12">
            <a:extLst>
              <a:ext uri="{FF2B5EF4-FFF2-40B4-BE49-F238E27FC236}">
                <a16:creationId xmlns:a16="http://schemas.microsoft.com/office/drawing/2014/main" id="{B06D042D-8091-4CB8-DFB9-42F6EF641BA9}"/>
              </a:ext>
            </a:extLst>
          </p:cNvPr>
          <p:cNvSpPr>
            <a:spLocks noChangeArrowheads="1"/>
          </p:cNvSpPr>
          <p:nvPr/>
        </p:nvSpPr>
        <p:spPr bwMode="auto">
          <a:xfrm>
            <a:off x="9067800" y="5867400"/>
            <a:ext cx="11430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Storage device</a:t>
            </a:r>
            <a:br>
              <a:rPr lang="de-DE" altLang="en-US" sz="1400"/>
            </a:br>
            <a:r>
              <a:rPr lang="de-DE" altLang="en-US" sz="1400"/>
              <a:t>driver</a:t>
            </a:r>
            <a:endParaRPr lang="en-US" altLang="en-US" sz="1400"/>
          </a:p>
        </p:txBody>
      </p:sp>
      <p:sp>
        <p:nvSpPr>
          <p:cNvPr id="405517" name="AutoShape 13">
            <a:extLst>
              <a:ext uri="{FF2B5EF4-FFF2-40B4-BE49-F238E27FC236}">
                <a16:creationId xmlns:a16="http://schemas.microsoft.com/office/drawing/2014/main" id="{DB455B34-728D-F1BA-4A68-ABD52C3CDC21}"/>
              </a:ext>
            </a:extLst>
          </p:cNvPr>
          <p:cNvSpPr>
            <a:spLocks noChangeArrowheads="1"/>
          </p:cNvSpPr>
          <p:nvPr/>
        </p:nvSpPr>
        <p:spPr bwMode="auto">
          <a:xfrm>
            <a:off x="7772400" y="5715000"/>
            <a:ext cx="609600" cy="685800"/>
          </a:xfrm>
          <a:prstGeom prst="can">
            <a:avLst>
              <a:gd name="adj" fmla="val 28125"/>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volume</a:t>
            </a:r>
            <a:endParaRPr lang="en-US" altLang="en-US" sz="1400"/>
          </a:p>
        </p:txBody>
      </p:sp>
      <p:sp>
        <p:nvSpPr>
          <p:cNvPr id="405518" name="Line 14">
            <a:extLst>
              <a:ext uri="{FF2B5EF4-FFF2-40B4-BE49-F238E27FC236}">
                <a16:creationId xmlns:a16="http://schemas.microsoft.com/office/drawing/2014/main" id="{2EE77010-88A0-0790-BFB3-5E0302B148C6}"/>
              </a:ext>
            </a:extLst>
          </p:cNvPr>
          <p:cNvSpPr>
            <a:spLocks noChangeShapeType="1"/>
          </p:cNvSpPr>
          <p:nvPr/>
        </p:nvSpPr>
        <p:spPr bwMode="auto">
          <a:xfrm flipH="1">
            <a:off x="8382000" y="6019800"/>
            <a:ext cx="685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19" name="Line 15">
            <a:extLst>
              <a:ext uri="{FF2B5EF4-FFF2-40B4-BE49-F238E27FC236}">
                <a16:creationId xmlns:a16="http://schemas.microsoft.com/office/drawing/2014/main" id="{FE406891-4686-C392-CE0A-F84B8C70E7E2}"/>
              </a:ext>
            </a:extLst>
          </p:cNvPr>
          <p:cNvSpPr>
            <a:spLocks noChangeShapeType="1"/>
          </p:cNvSpPr>
          <p:nvPr/>
        </p:nvSpPr>
        <p:spPr bwMode="auto">
          <a:xfrm>
            <a:off x="9677400" y="5562600"/>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0" name="Line 16">
            <a:extLst>
              <a:ext uri="{FF2B5EF4-FFF2-40B4-BE49-F238E27FC236}">
                <a16:creationId xmlns:a16="http://schemas.microsoft.com/office/drawing/2014/main" id="{574801D6-7CA3-C95F-3451-010BA7889F61}"/>
              </a:ext>
            </a:extLst>
          </p:cNvPr>
          <p:cNvSpPr>
            <a:spLocks noChangeShapeType="1"/>
          </p:cNvSpPr>
          <p:nvPr/>
        </p:nvSpPr>
        <p:spPr bwMode="auto">
          <a:xfrm>
            <a:off x="9677400" y="4800600"/>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1" name="Line 17">
            <a:extLst>
              <a:ext uri="{FF2B5EF4-FFF2-40B4-BE49-F238E27FC236}">
                <a16:creationId xmlns:a16="http://schemas.microsoft.com/office/drawing/2014/main" id="{5EF00E20-1E9E-F017-1DAC-3B9780079F30}"/>
              </a:ext>
            </a:extLst>
          </p:cNvPr>
          <p:cNvSpPr>
            <a:spLocks noChangeShapeType="1"/>
          </p:cNvSpPr>
          <p:nvPr/>
        </p:nvSpPr>
        <p:spPr bwMode="auto">
          <a:xfrm>
            <a:off x="8305800" y="3124200"/>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2" name="Line 18">
            <a:extLst>
              <a:ext uri="{FF2B5EF4-FFF2-40B4-BE49-F238E27FC236}">
                <a16:creationId xmlns:a16="http://schemas.microsoft.com/office/drawing/2014/main" id="{51BF73A4-3E64-26DD-06B9-BC5AF53DD0B2}"/>
              </a:ext>
            </a:extLst>
          </p:cNvPr>
          <p:cNvSpPr>
            <a:spLocks noChangeShapeType="1"/>
          </p:cNvSpPr>
          <p:nvPr/>
        </p:nvSpPr>
        <p:spPr bwMode="auto">
          <a:xfrm>
            <a:off x="8305800" y="2362200"/>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3" name="Line 19">
            <a:extLst>
              <a:ext uri="{FF2B5EF4-FFF2-40B4-BE49-F238E27FC236}">
                <a16:creationId xmlns:a16="http://schemas.microsoft.com/office/drawing/2014/main" id="{6C842446-4873-FA47-0F06-BF59707BCC5A}"/>
              </a:ext>
            </a:extLst>
          </p:cNvPr>
          <p:cNvSpPr>
            <a:spLocks noChangeShapeType="1"/>
          </p:cNvSpPr>
          <p:nvPr/>
        </p:nvSpPr>
        <p:spPr bwMode="auto">
          <a:xfrm flipV="1">
            <a:off x="8229600" y="3352800"/>
            <a:ext cx="18288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4" name="Line 20">
            <a:extLst>
              <a:ext uri="{FF2B5EF4-FFF2-40B4-BE49-F238E27FC236}">
                <a16:creationId xmlns:a16="http://schemas.microsoft.com/office/drawing/2014/main" id="{E83BA435-9947-5BFB-C014-8F159DA7E10E}"/>
              </a:ext>
            </a:extLst>
          </p:cNvPr>
          <p:cNvSpPr>
            <a:spLocks noChangeShapeType="1"/>
          </p:cNvSpPr>
          <p:nvPr/>
        </p:nvSpPr>
        <p:spPr bwMode="auto">
          <a:xfrm>
            <a:off x="9144000" y="4038600"/>
            <a:ext cx="304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5" name="Line 21">
            <a:extLst>
              <a:ext uri="{FF2B5EF4-FFF2-40B4-BE49-F238E27FC236}">
                <a16:creationId xmlns:a16="http://schemas.microsoft.com/office/drawing/2014/main" id="{1C840CDF-06EF-945E-EBAE-6B17C8DFCE60}"/>
              </a:ext>
            </a:extLst>
          </p:cNvPr>
          <p:cNvSpPr>
            <a:spLocks noChangeShapeType="1"/>
          </p:cNvSpPr>
          <p:nvPr/>
        </p:nvSpPr>
        <p:spPr bwMode="auto">
          <a:xfrm>
            <a:off x="8915400" y="35052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5526" name="Text Box 22">
            <a:extLst>
              <a:ext uri="{FF2B5EF4-FFF2-40B4-BE49-F238E27FC236}">
                <a16:creationId xmlns:a16="http://schemas.microsoft.com/office/drawing/2014/main" id="{6F2BA657-BCBF-3B4B-1D04-46914E75CF64}"/>
              </a:ext>
            </a:extLst>
          </p:cNvPr>
          <p:cNvSpPr txBox="1">
            <a:spLocks noChangeArrowheads="1"/>
          </p:cNvSpPr>
          <p:nvPr/>
        </p:nvSpPr>
        <p:spPr bwMode="auto">
          <a:xfrm>
            <a:off x="8975726" y="1839914"/>
            <a:ext cx="963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user mode</a:t>
            </a:r>
            <a:endParaRPr lang="en-US" altLang="en-US" sz="1400"/>
          </a:p>
        </p:txBody>
      </p:sp>
      <p:sp>
        <p:nvSpPr>
          <p:cNvPr id="405527" name="Text Box 23">
            <a:extLst>
              <a:ext uri="{FF2B5EF4-FFF2-40B4-BE49-F238E27FC236}">
                <a16:creationId xmlns:a16="http://schemas.microsoft.com/office/drawing/2014/main" id="{4EE6F2E2-684B-07D2-519F-D82A1F719FEE}"/>
              </a:ext>
            </a:extLst>
          </p:cNvPr>
          <p:cNvSpPr txBox="1">
            <a:spLocks noChangeArrowheads="1"/>
          </p:cNvSpPr>
          <p:nvPr/>
        </p:nvSpPr>
        <p:spPr bwMode="auto">
          <a:xfrm>
            <a:off x="8991600" y="2590801"/>
            <a:ext cx="11006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kernel mode</a:t>
            </a:r>
            <a:endParaRPr lang="en-US" altLang="en-US" sz="1400"/>
          </a:p>
        </p:txBody>
      </p:sp>
      <p:sp>
        <p:nvSpPr>
          <p:cNvPr id="405528" name="Text Box 24">
            <a:extLst>
              <a:ext uri="{FF2B5EF4-FFF2-40B4-BE49-F238E27FC236}">
                <a16:creationId xmlns:a16="http://schemas.microsoft.com/office/drawing/2014/main" id="{584782F9-AFFA-6354-4258-2589FB1831C2}"/>
              </a:ext>
            </a:extLst>
          </p:cNvPr>
          <p:cNvSpPr txBox="1">
            <a:spLocks noChangeArrowheads="1"/>
          </p:cNvSpPr>
          <p:nvPr/>
        </p:nvSpPr>
        <p:spPr bwMode="auto">
          <a:xfrm>
            <a:off x="7696200" y="4038600"/>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client</a:t>
            </a:r>
            <a:endParaRPr lang="en-US" altLang="en-US" sz="1400"/>
          </a:p>
        </p:txBody>
      </p:sp>
      <p:sp>
        <p:nvSpPr>
          <p:cNvPr id="405529" name="Text Box 25">
            <a:extLst>
              <a:ext uri="{FF2B5EF4-FFF2-40B4-BE49-F238E27FC236}">
                <a16:creationId xmlns:a16="http://schemas.microsoft.com/office/drawing/2014/main" id="{01746742-AE7F-CE91-D05D-771DA10EA45B}"/>
              </a:ext>
            </a:extLst>
          </p:cNvPr>
          <p:cNvSpPr txBox="1">
            <a:spLocks noChangeArrowheads="1"/>
          </p:cNvSpPr>
          <p:nvPr/>
        </p:nvSpPr>
        <p:spPr bwMode="auto">
          <a:xfrm>
            <a:off x="9601200" y="3962401"/>
            <a:ext cx="6414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server</a:t>
            </a:r>
            <a:endParaRPr lang="en-US" altLang="en-US" sz="14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a:t>Performance</a:t>
            </a:r>
          </a:p>
        </p:txBody>
      </p:sp>
      <p:sp>
        <p:nvSpPr>
          <p:cNvPr id="56323" name="Content Placeholder 2"/>
          <p:cNvSpPr>
            <a:spLocks noGrp="1"/>
          </p:cNvSpPr>
          <p:nvPr>
            <p:ph idx="1"/>
          </p:nvPr>
        </p:nvSpPr>
        <p:spPr/>
        <p:txBody>
          <a:bodyPr/>
          <a:lstStyle/>
          <a:p>
            <a:r>
              <a:rPr lang="en-US" altLang="en-US"/>
              <a:t>Best method depends on file access type</a:t>
            </a:r>
          </a:p>
          <a:p>
            <a:pPr lvl="1"/>
            <a:r>
              <a:rPr lang="en-US" altLang="en-US"/>
              <a:t>Contiguous great for sequential and random</a:t>
            </a:r>
          </a:p>
          <a:p>
            <a:r>
              <a:rPr lang="en-US" altLang="en-US"/>
              <a:t>Linked good for sequential, not random</a:t>
            </a:r>
          </a:p>
          <a:p>
            <a:r>
              <a:rPr lang="en-US" altLang="en-US"/>
              <a:t>Declare access type at creation -&gt; select either contiguous or linked</a:t>
            </a:r>
          </a:p>
          <a:p>
            <a:r>
              <a:rPr lang="en-US" altLang="en-US"/>
              <a:t>Indexed more complex</a:t>
            </a:r>
          </a:p>
          <a:p>
            <a:pPr lvl="1"/>
            <a:r>
              <a:rPr lang="en-US" altLang="en-US"/>
              <a:t>Single block access could require 2 index block reads then data block read</a:t>
            </a:r>
          </a:p>
          <a:p>
            <a:pPr lvl="1"/>
            <a:r>
              <a:rPr lang="en-US" altLang="en-US"/>
              <a:t>Clustering can help improve throughput, reduce CPU overhead</a:t>
            </a:r>
          </a:p>
          <a:p>
            <a:pPr lvl="1"/>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102</a:t>
            </a:fld>
            <a:endParaRPr lang="en-US"/>
          </a:p>
        </p:txBody>
      </p:sp>
    </p:spTree>
    <p:extLst>
      <p:ext uri="{BB962C8B-B14F-4D97-AF65-F5344CB8AC3E}">
        <p14:creationId xmlns:p14="http://schemas.microsoft.com/office/powerpoint/2010/main" val="20625688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a:bodyPr>
          <a:lstStyle/>
          <a:p>
            <a:r>
              <a:rPr lang="en-US" altLang="en-US" dirty="0"/>
              <a:t>Performance (Cont.)</a:t>
            </a:r>
          </a:p>
        </p:txBody>
      </p:sp>
      <p:sp>
        <p:nvSpPr>
          <p:cNvPr id="57347" name="Content Placeholder 2"/>
          <p:cNvSpPr>
            <a:spLocks noGrp="1"/>
          </p:cNvSpPr>
          <p:nvPr>
            <p:ph idx="1"/>
          </p:nvPr>
        </p:nvSpPr>
        <p:spPr/>
        <p:txBody>
          <a:bodyPr/>
          <a:lstStyle/>
          <a:p>
            <a:r>
              <a:rPr lang="en-US" altLang="en-US" dirty="0"/>
              <a:t>Adding instructions to the execution path to save one disk I/O is reasonable</a:t>
            </a:r>
          </a:p>
          <a:p>
            <a:pPr lvl="1"/>
            <a:r>
              <a:rPr lang="en-US" altLang="en-US" dirty="0"/>
              <a:t>Intel Core i9 – 9900K (2019) at 4.7Ghz = 412,090 MIPS</a:t>
            </a:r>
          </a:p>
          <a:p>
            <a:pPr lvl="2"/>
            <a:r>
              <a:rPr lang="en-US" altLang="en-US" dirty="0"/>
              <a:t>http://en.wikipedia.org/wiki/Instructions_per_second</a:t>
            </a:r>
          </a:p>
          <a:p>
            <a:pPr lvl="1"/>
            <a:r>
              <a:rPr lang="en-US" altLang="en-US" dirty="0"/>
              <a:t>Typical disk drive at 250 I/</a:t>
            </a:r>
            <a:r>
              <a:rPr lang="en-US" altLang="en-US" dirty="0" err="1"/>
              <a:t>Os</a:t>
            </a:r>
            <a:r>
              <a:rPr lang="en-US" altLang="en-US" dirty="0"/>
              <a:t> per second</a:t>
            </a:r>
          </a:p>
          <a:p>
            <a:pPr lvl="2"/>
            <a:r>
              <a:rPr lang="en-US" altLang="en-US" dirty="0"/>
              <a:t>412,090 MIPS / 250 = 1,648 million instructions during one disk I/O </a:t>
            </a:r>
          </a:p>
          <a:p>
            <a:pPr lvl="1"/>
            <a:r>
              <a:rPr lang="en-US" altLang="en-US" dirty="0"/>
              <a:t>Fast SSD drives provide 60,000 IOPS</a:t>
            </a:r>
          </a:p>
          <a:p>
            <a:pPr lvl="2"/>
            <a:r>
              <a:rPr lang="en-US" altLang="en-US" dirty="0"/>
              <a:t>412,090 MIPS / 60,000 = 6.86 millions instructions during one disk I/O</a:t>
            </a:r>
          </a:p>
          <a:p>
            <a:pPr lvl="1"/>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103</a:t>
            </a:fld>
            <a:endParaRPr lang="en-US"/>
          </a:p>
        </p:txBody>
      </p:sp>
    </p:spTree>
    <p:extLst>
      <p:ext uri="{BB962C8B-B14F-4D97-AF65-F5344CB8AC3E}">
        <p14:creationId xmlns:p14="http://schemas.microsoft.com/office/powerpoint/2010/main" val="32286076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82876" y="198438"/>
            <a:ext cx="7527925" cy="576262"/>
          </a:xfrm>
        </p:spPr>
        <p:txBody>
          <a:bodyPr>
            <a:normAutofit fontScale="90000"/>
          </a:bodyPr>
          <a:lstStyle/>
          <a:p>
            <a:pPr eaLnBrk="1" hangingPunct="1"/>
            <a:r>
              <a:rPr lang="en-US" altLang="en-US"/>
              <a:t>Free-Space Management</a:t>
            </a:r>
          </a:p>
        </p:txBody>
      </p:sp>
      <p:sp>
        <p:nvSpPr>
          <p:cNvPr id="58371" name="Rectangle 3"/>
          <p:cNvSpPr>
            <a:spLocks noGrp="1" noChangeArrowheads="1"/>
          </p:cNvSpPr>
          <p:nvPr>
            <p:ph type="body" idx="1"/>
          </p:nvPr>
        </p:nvSpPr>
        <p:spPr>
          <a:xfrm>
            <a:off x="2343150" y="1239837"/>
            <a:ext cx="8204200" cy="1074739"/>
          </a:xfrm>
        </p:spPr>
        <p:txBody>
          <a:bodyPr>
            <a:normAutofit fontScale="70000" lnSpcReduction="20000"/>
          </a:bodyPr>
          <a:lstStyle/>
          <a:p>
            <a:r>
              <a:rPr lang="en-US" altLang="en-US" dirty="0"/>
              <a:t>File system maintains </a:t>
            </a:r>
            <a:r>
              <a:rPr lang="en-US" altLang="en-US" b="1" dirty="0">
                <a:solidFill>
                  <a:srgbClr val="3366FF"/>
                </a:solidFill>
              </a:rPr>
              <a:t>free-space list </a:t>
            </a:r>
            <a:r>
              <a:rPr lang="en-US" altLang="en-US" dirty="0"/>
              <a:t>to track available blocks/clusters</a:t>
            </a:r>
          </a:p>
          <a:p>
            <a:pPr lvl="1"/>
            <a:r>
              <a:rPr lang="en-US" altLang="en-US" dirty="0"/>
              <a:t>(Using term </a:t>
            </a:r>
            <a:r>
              <a:rPr lang="ja-JP" altLang="en-US" dirty="0"/>
              <a:t>“</a:t>
            </a:r>
            <a:r>
              <a:rPr lang="en-US" altLang="ja-JP" dirty="0"/>
              <a:t>block</a:t>
            </a:r>
            <a:r>
              <a:rPr lang="ja-JP" altLang="en-US" dirty="0"/>
              <a:t>”</a:t>
            </a:r>
            <a:r>
              <a:rPr lang="en-US" altLang="ja-JP" dirty="0"/>
              <a:t> for simplicity)</a:t>
            </a:r>
          </a:p>
          <a:p>
            <a:r>
              <a:rPr lang="en-US" altLang="en-US" b="1" dirty="0">
                <a:solidFill>
                  <a:srgbClr val="3366FF"/>
                </a:solidFill>
              </a:rPr>
              <a:t>Bit vector </a:t>
            </a:r>
            <a:r>
              <a:rPr lang="en-US" altLang="en-US" dirty="0"/>
              <a:t>or </a:t>
            </a:r>
            <a:r>
              <a:rPr lang="en-US" altLang="en-US" b="1" dirty="0">
                <a:solidFill>
                  <a:srgbClr val="3366FF"/>
                </a:solidFill>
              </a:rPr>
              <a:t>bit map </a:t>
            </a:r>
            <a:r>
              <a:rPr lang="en-US" altLang="en-US" dirty="0"/>
              <a:t> (</a:t>
            </a:r>
            <a:r>
              <a:rPr lang="en-US" altLang="en-US" b="1" i="1" dirty="0"/>
              <a:t>n</a:t>
            </a:r>
            <a:r>
              <a:rPr lang="en-US" altLang="en-US" dirty="0"/>
              <a:t> blocks)</a:t>
            </a:r>
          </a:p>
        </p:txBody>
      </p:sp>
      <p:grpSp>
        <p:nvGrpSpPr>
          <p:cNvPr id="58372" name="Group 1"/>
          <p:cNvGrpSpPr>
            <a:grpSpLocks/>
          </p:cNvGrpSpPr>
          <p:nvPr/>
        </p:nvGrpSpPr>
        <p:grpSpPr bwMode="auto">
          <a:xfrm>
            <a:off x="4154488" y="2446339"/>
            <a:ext cx="3878262" cy="1944687"/>
            <a:chOff x="2784475" y="2216150"/>
            <a:chExt cx="3878263" cy="1944688"/>
          </a:xfrm>
        </p:grpSpPr>
        <p:sp>
          <p:nvSpPr>
            <p:cNvPr id="58376" name="Rectangle 4"/>
            <p:cNvSpPr>
              <a:spLocks noChangeArrowheads="1"/>
            </p:cNvSpPr>
            <p:nvPr/>
          </p:nvSpPr>
          <p:spPr bwMode="auto">
            <a:xfrm>
              <a:off x="3017838" y="2627313"/>
              <a:ext cx="360362"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77" name="Rectangle 5"/>
            <p:cNvSpPr>
              <a:spLocks noChangeArrowheads="1"/>
            </p:cNvSpPr>
            <p:nvPr/>
          </p:nvSpPr>
          <p:spPr bwMode="auto">
            <a:xfrm>
              <a:off x="3346450"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78" name="Rectangle 6"/>
            <p:cNvSpPr>
              <a:spLocks noChangeArrowheads="1"/>
            </p:cNvSpPr>
            <p:nvPr/>
          </p:nvSpPr>
          <p:spPr bwMode="auto">
            <a:xfrm>
              <a:off x="3675063" y="2627313"/>
              <a:ext cx="360362"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79" name="Rectangle 7"/>
            <p:cNvSpPr>
              <a:spLocks noChangeArrowheads="1"/>
            </p:cNvSpPr>
            <p:nvPr/>
          </p:nvSpPr>
          <p:spPr bwMode="auto">
            <a:xfrm>
              <a:off x="4003675"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80" name="Rectangle 8"/>
            <p:cNvSpPr>
              <a:spLocks noChangeArrowheads="1"/>
            </p:cNvSpPr>
            <p:nvPr/>
          </p:nvSpPr>
          <p:spPr bwMode="auto">
            <a:xfrm>
              <a:off x="4332288" y="2627313"/>
              <a:ext cx="360362"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81" name="Rectangle 9"/>
            <p:cNvSpPr>
              <a:spLocks noChangeArrowheads="1"/>
            </p:cNvSpPr>
            <p:nvPr/>
          </p:nvSpPr>
          <p:spPr bwMode="auto">
            <a:xfrm>
              <a:off x="4660900"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82" name="Rectangle 10"/>
            <p:cNvSpPr>
              <a:spLocks noChangeArrowheads="1"/>
            </p:cNvSpPr>
            <p:nvPr/>
          </p:nvSpPr>
          <p:spPr bwMode="auto">
            <a:xfrm>
              <a:off x="5022850" y="2627313"/>
              <a:ext cx="1219200"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0"/>
                </a:spcBef>
                <a:buClrTx/>
                <a:buSzTx/>
                <a:buFontTx/>
                <a:buNone/>
              </a:pPr>
              <a:r>
                <a:rPr kumimoji="0" lang="en-US" altLang="en-US" sz="2000"/>
                <a:t>…</a:t>
              </a:r>
              <a:endParaRPr kumimoji="0" lang="en-US" altLang="en-US"/>
            </a:p>
          </p:txBody>
        </p:sp>
        <p:sp>
          <p:nvSpPr>
            <p:cNvPr id="58383" name="Rectangle 11"/>
            <p:cNvSpPr>
              <a:spLocks noChangeArrowheads="1"/>
            </p:cNvSpPr>
            <p:nvPr/>
          </p:nvSpPr>
          <p:spPr bwMode="auto">
            <a:xfrm>
              <a:off x="6242050" y="2627313"/>
              <a:ext cx="360363" cy="361950"/>
            </a:xfrm>
            <a:prstGeom prst="rect">
              <a:avLst/>
            </a:prstGeom>
            <a:solidFill>
              <a:schemeClr val="bg1"/>
            </a:solidFill>
            <a:ln w="9525">
              <a:solidFill>
                <a:schemeClr val="tx1"/>
              </a:solidFill>
              <a:miter lim="800000"/>
              <a:headEnd/>
              <a:tailEnd/>
            </a:ln>
          </p:spPr>
          <p:txBody>
            <a:bodyPr wrap="none" lIns="91435" tIns="45718" rIns="91435" bIns="45718"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58384" name="Text Box 12"/>
            <p:cNvSpPr txBox="1">
              <a:spLocks noChangeArrowheads="1"/>
            </p:cNvSpPr>
            <p:nvPr/>
          </p:nvSpPr>
          <p:spPr bwMode="auto">
            <a:xfrm>
              <a:off x="3040063" y="22161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0</a:t>
              </a:r>
            </a:p>
          </p:txBody>
        </p:sp>
        <p:sp>
          <p:nvSpPr>
            <p:cNvPr id="58385" name="Text Box 13"/>
            <p:cNvSpPr txBox="1">
              <a:spLocks noChangeArrowheads="1"/>
            </p:cNvSpPr>
            <p:nvPr/>
          </p:nvSpPr>
          <p:spPr bwMode="auto">
            <a:xfrm>
              <a:off x="3344863" y="22161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1</a:t>
              </a:r>
            </a:p>
          </p:txBody>
        </p:sp>
        <p:sp>
          <p:nvSpPr>
            <p:cNvPr id="58386" name="Text Box 14"/>
            <p:cNvSpPr txBox="1">
              <a:spLocks noChangeArrowheads="1"/>
            </p:cNvSpPr>
            <p:nvPr/>
          </p:nvSpPr>
          <p:spPr bwMode="auto">
            <a:xfrm>
              <a:off x="3802063" y="22161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2</a:t>
              </a:r>
            </a:p>
          </p:txBody>
        </p:sp>
        <p:sp>
          <p:nvSpPr>
            <p:cNvPr id="58387" name="Text Box 15"/>
            <p:cNvSpPr txBox="1">
              <a:spLocks noChangeArrowheads="1"/>
            </p:cNvSpPr>
            <p:nvPr/>
          </p:nvSpPr>
          <p:spPr bwMode="auto">
            <a:xfrm>
              <a:off x="6132513" y="2216150"/>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b="1" i="1"/>
                <a:t>n</a:t>
              </a:r>
              <a:r>
                <a:rPr kumimoji="0" lang="en-US" altLang="en-US"/>
                <a:t>-1</a:t>
              </a:r>
            </a:p>
          </p:txBody>
        </p:sp>
        <p:sp>
          <p:nvSpPr>
            <p:cNvPr id="58388" name="Text Box 16"/>
            <p:cNvSpPr txBox="1">
              <a:spLocks noChangeArrowheads="1"/>
            </p:cNvSpPr>
            <p:nvPr/>
          </p:nvSpPr>
          <p:spPr bwMode="auto">
            <a:xfrm>
              <a:off x="2784475" y="3479800"/>
              <a:ext cx="81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bit[</a:t>
              </a:r>
              <a:r>
                <a:rPr kumimoji="0" lang="en-US" altLang="en-US" b="1" i="1"/>
                <a:t>i</a:t>
              </a:r>
              <a:r>
                <a:rPr kumimoji="0" lang="en-US" altLang="en-US"/>
                <a:t>] =</a:t>
              </a:r>
            </a:p>
          </p:txBody>
        </p:sp>
        <p:sp>
          <p:nvSpPr>
            <p:cNvPr id="58389" name="Text Box 17"/>
            <p:cNvSpPr txBox="1">
              <a:spLocks noChangeArrowheads="1"/>
            </p:cNvSpPr>
            <p:nvPr/>
          </p:nvSpPr>
          <p:spPr bwMode="auto">
            <a:xfrm rot="-5400000">
              <a:off x="3142456" y="3482182"/>
              <a:ext cx="95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sym typeface="MT Extra" panose="05050102010205020202" pitchFamily="18" charset="2"/>
                </a:rPr>
                <a:t></a:t>
              </a:r>
              <a:endParaRPr kumimoji="0" lang="en-US" altLang="en-US" sz="5400">
                <a:sym typeface="Monotype Sorts" pitchFamily="-84" charset="2"/>
              </a:endParaRPr>
            </a:p>
          </p:txBody>
        </p:sp>
        <p:sp>
          <p:nvSpPr>
            <p:cNvPr id="58390" name="Text Box 18"/>
            <p:cNvSpPr txBox="1">
              <a:spLocks noChangeArrowheads="1"/>
            </p:cNvSpPr>
            <p:nvPr/>
          </p:nvSpPr>
          <p:spPr bwMode="auto">
            <a:xfrm>
              <a:off x="3879850" y="3281363"/>
              <a:ext cx="24511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a:t>1 </a:t>
              </a:r>
              <a:r>
                <a:rPr kumimoji="0" lang="en-US" altLang="en-US">
                  <a:sym typeface="Symbol" panose="05050102010706020507" pitchFamily="18" charset="2"/>
                </a:rPr>
                <a:t> block[</a:t>
              </a:r>
              <a:r>
                <a:rPr kumimoji="0" lang="en-US" altLang="en-US" b="1" i="1">
                  <a:sym typeface="Symbol" panose="05050102010706020507" pitchFamily="18" charset="2"/>
                </a:rPr>
                <a:t>i</a:t>
              </a:r>
              <a:r>
                <a:rPr kumimoji="0" lang="en-US" altLang="en-US">
                  <a:sym typeface="Symbol" panose="05050102010706020507" pitchFamily="18" charset="2"/>
                </a:rPr>
                <a:t>] free</a:t>
              </a:r>
            </a:p>
            <a:p>
              <a:pPr>
                <a:spcBef>
                  <a:spcPct val="50000"/>
                </a:spcBef>
                <a:buClrTx/>
                <a:buSzTx/>
                <a:buFontTx/>
                <a:buNone/>
              </a:pPr>
              <a:r>
                <a:rPr kumimoji="0" lang="en-US" altLang="en-US">
                  <a:sym typeface="Symbol" panose="05050102010706020507" pitchFamily="18" charset="2"/>
                </a:rPr>
                <a:t>0 </a:t>
              </a:r>
              <a:r>
                <a:rPr kumimoji="0" lang="en-US" altLang="en-US"/>
                <a:t> </a:t>
              </a:r>
              <a:r>
                <a:rPr kumimoji="0" lang="en-US" altLang="en-US">
                  <a:sym typeface="Symbol" panose="05050102010706020507" pitchFamily="18" charset="2"/>
                </a:rPr>
                <a:t> block[</a:t>
              </a:r>
              <a:r>
                <a:rPr kumimoji="0" lang="en-US" altLang="en-US" b="1" i="1">
                  <a:sym typeface="Symbol" panose="05050102010706020507" pitchFamily="18" charset="2"/>
                </a:rPr>
                <a:t>i</a:t>
              </a:r>
              <a:r>
                <a:rPr kumimoji="0" lang="en-US" altLang="en-US">
                  <a:sym typeface="Symbol" panose="05050102010706020507" pitchFamily="18" charset="2"/>
                </a:rPr>
                <a:t>] occupied</a:t>
              </a:r>
            </a:p>
          </p:txBody>
        </p:sp>
      </p:grpSp>
      <p:sp>
        <p:nvSpPr>
          <p:cNvPr id="58373" name="Rectangle 19"/>
          <p:cNvSpPr>
            <a:spLocks noChangeArrowheads="1"/>
          </p:cNvSpPr>
          <p:nvPr/>
        </p:nvSpPr>
        <p:spPr bwMode="auto">
          <a:xfrm>
            <a:off x="2660650" y="4427539"/>
            <a:ext cx="70294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488950" indent="-48895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20000"/>
              </a:spcBef>
              <a:buClr>
                <a:schemeClr val="folHlink"/>
              </a:buClr>
              <a:buSzTx/>
              <a:buFontTx/>
              <a:buNone/>
            </a:pPr>
            <a:r>
              <a:rPr lang="en-US" altLang="en-US"/>
              <a:t>Block number calculation</a:t>
            </a:r>
          </a:p>
        </p:txBody>
      </p:sp>
      <p:sp>
        <p:nvSpPr>
          <p:cNvPr id="58374" name="Text Box 20"/>
          <p:cNvSpPr txBox="1">
            <a:spLocks noChangeArrowheads="1"/>
          </p:cNvSpPr>
          <p:nvPr/>
        </p:nvSpPr>
        <p:spPr bwMode="auto">
          <a:xfrm>
            <a:off x="4337051" y="4956176"/>
            <a:ext cx="307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(number of bits per word) *</a:t>
            </a:r>
          </a:p>
          <a:p>
            <a:pPr>
              <a:spcBef>
                <a:spcPct val="0"/>
              </a:spcBef>
              <a:buClrTx/>
              <a:buSzTx/>
              <a:buFontTx/>
              <a:buNone/>
            </a:pPr>
            <a:r>
              <a:rPr kumimoji="0" lang="en-US" altLang="en-US"/>
              <a:t>(number of 0-value words) +</a:t>
            </a:r>
          </a:p>
          <a:p>
            <a:pPr>
              <a:spcBef>
                <a:spcPct val="0"/>
              </a:spcBef>
              <a:buClrTx/>
              <a:buSzTx/>
              <a:buFontTx/>
              <a:buNone/>
            </a:pPr>
            <a:r>
              <a:rPr kumimoji="0" lang="en-US" altLang="en-US"/>
              <a:t>offset of first 1 bit</a:t>
            </a:r>
          </a:p>
        </p:txBody>
      </p:sp>
      <p:sp>
        <p:nvSpPr>
          <p:cNvPr id="58375" name="Rectangle 19"/>
          <p:cNvSpPr>
            <a:spLocks noChangeArrowheads="1"/>
          </p:cNvSpPr>
          <p:nvPr/>
        </p:nvSpPr>
        <p:spPr bwMode="auto">
          <a:xfrm>
            <a:off x="2813050" y="5832476"/>
            <a:ext cx="70294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488950" indent="-48895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20000"/>
              </a:spcBef>
              <a:buClr>
                <a:schemeClr val="folHlink"/>
              </a:buClr>
              <a:buSzTx/>
              <a:buFontTx/>
              <a:buNone/>
            </a:pPr>
            <a:r>
              <a:rPr lang="en-US" altLang="en-US"/>
              <a:t>CPUs have instructions to return offset within word of first </a:t>
            </a:r>
            <a:r>
              <a:rPr lang="ja-JP" altLang="en-US"/>
              <a:t>“</a:t>
            </a:r>
            <a:r>
              <a:rPr lang="en-US" altLang="ja-JP"/>
              <a:t>1</a:t>
            </a:r>
            <a:r>
              <a:rPr lang="ja-JP" altLang="en-US"/>
              <a:t>”</a:t>
            </a:r>
            <a:r>
              <a:rPr lang="en-US" altLang="ja-JP"/>
              <a:t> bit</a:t>
            </a:r>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104</a:t>
            </a:fld>
            <a:endParaRPr lang="en-US"/>
          </a:p>
        </p:txBody>
      </p:sp>
    </p:spTree>
    <p:extLst>
      <p:ext uri="{BB962C8B-B14F-4D97-AF65-F5344CB8AC3E}">
        <p14:creationId xmlns:p14="http://schemas.microsoft.com/office/powerpoint/2010/main" val="26839464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altLang="en-US"/>
              <a:t>Free-Space Management (Cont.)</a:t>
            </a:r>
          </a:p>
        </p:txBody>
      </p:sp>
      <p:sp>
        <p:nvSpPr>
          <p:cNvPr id="60419" name="Rectangle 3"/>
          <p:cNvSpPr>
            <a:spLocks noGrp="1" noChangeArrowheads="1"/>
          </p:cNvSpPr>
          <p:nvPr>
            <p:ph idx="1"/>
          </p:nvPr>
        </p:nvSpPr>
        <p:spPr/>
        <p:txBody>
          <a:bodyPr/>
          <a:lstStyle/>
          <a:p>
            <a:pPr>
              <a:tabLst>
                <a:tab pos="1311275" algn="l"/>
              </a:tabLst>
            </a:pPr>
            <a:r>
              <a:rPr lang="en-US" altLang="en-US"/>
              <a:t>Bit map requires extra space</a:t>
            </a:r>
          </a:p>
          <a:p>
            <a:pPr lvl="1">
              <a:tabLst>
                <a:tab pos="1311275" algn="l"/>
              </a:tabLst>
            </a:pPr>
            <a:r>
              <a:rPr lang="en-US" altLang="en-US"/>
              <a:t>Example:</a:t>
            </a:r>
          </a:p>
          <a:p>
            <a:pPr>
              <a:buNone/>
              <a:tabLst>
                <a:tab pos="1311275" algn="l"/>
              </a:tabLst>
            </a:pPr>
            <a:r>
              <a:rPr lang="en-US" altLang="en-US"/>
              <a:t>		block size = 4KB =  2</a:t>
            </a:r>
            <a:r>
              <a:rPr lang="en-US" altLang="en-US" baseline="30000"/>
              <a:t>12</a:t>
            </a:r>
            <a:r>
              <a:rPr lang="en-US" altLang="en-US"/>
              <a:t> bytes</a:t>
            </a:r>
          </a:p>
          <a:p>
            <a:pPr>
              <a:buNone/>
              <a:tabLst>
                <a:tab pos="1311275" algn="l"/>
              </a:tabLst>
            </a:pPr>
            <a:r>
              <a:rPr lang="en-US" altLang="en-US"/>
              <a:t>		disk size = 2</a:t>
            </a:r>
            <a:r>
              <a:rPr lang="en-US" altLang="en-US" baseline="30000"/>
              <a:t>40</a:t>
            </a:r>
            <a:r>
              <a:rPr lang="en-US" altLang="en-US"/>
              <a:t> bytes (1 terabyte)</a:t>
            </a:r>
          </a:p>
          <a:p>
            <a:pPr>
              <a:buNone/>
              <a:tabLst>
                <a:tab pos="1311275" algn="l"/>
              </a:tabLst>
            </a:pPr>
            <a:r>
              <a:rPr lang="en-US" altLang="en-US"/>
              <a:t>		</a:t>
            </a:r>
            <a:r>
              <a:rPr lang="en-US" altLang="en-US" b="1" i="1"/>
              <a:t>n</a:t>
            </a:r>
            <a:r>
              <a:rPr lang="en-US" altLang="en-US"/>
              <a:t> = 2</a:t>
            </a:r>
            <a:r>
              <a:rPr lang="en-US" altLang="en-US" baseline="30000"/>
              <a:t>40</a:t>
            </a:r>
            <a:r>
              <a:rPr lang="en-US" altLang="en-US"/>
              <a:t>/2</a:t>
            </a:r>
            <a:r>
              <a:rPr lang="en-US" altLang="en-US" baseline="30000"/>
              <a:t>12</a:t>
            </a:r>
            <a:r>
              <a:rPr lang="en-US" altLang="en-US"/>
              <a:t> = 2</a:t>
            </a:r>
            <a:r>
              <a:rPr lang="en-US" altLang="en-US" baseline="30000"/>
              <a:t>28</a:t>
            </a:r>
            <a:r>
              <a:rPr lang="en-US" altLang="en-US"/>
              <a:t> bits (or 32MB)</a:t>
            </a:r>
          </a:p>
          <a:p>
            <a:pPr>
              <a:buNone/>
              <a:tabLst>
                <a:tab pos="1311275" algn="l"/>
              </a:tabLst>
            </a:pPr>
            <a:r>
              <a:rPr lang="en-US" altLang="en-US"/>
              <a:t>		if clusters of 4 blocks -&gt; 8MB of memory</a:t>
            </a:r>
          </a:p>
          <a:p>
            <a:pPr>
              <a:buNone/>
              <a:tabLst>
                <a:tab pos="1311275" algn="l"/>
              </a:tabLst>
            </a:pPr>
            <a:endParaRPr lang="en-US" altLang="en-US" sz="900"/>
          </a:p>
          <a:p>
            <a:pPr>
              <a:tabLst>
                <a:tab pos="1311275" algn="l"/>
              </a:tabLst>
            </a:pPr>
            <a:r>
              <a:rPr lang="en-US" altLang="en-US"/>
              <a:t>Easy to get contiguous files</a:t>
            </a:r>
          </a:p>
          <a:p>
            <a:pPr>
              <a:buNone/>
              <a:tabLst>
                <a:tab pos="1311275" algn="l"/>
              </a:tabLst>
            </a:pPr>
            <a:r>
              <a:rPr lang="en-US" altLang="en-US" sz="800"/>
              <a:t> </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105</a:t>
            </a:fld>
            <a:endParaRPr lang="en-US"/>
          </a:p>
        </p:txBody>
      </p:sp>
    </p:spTree>
    <p:extLst>
      <p:ext uri="{BB962C8B-B14F-4D97-AF65-F5344CB8AC3E}">
        <p14:creationId xmlns:p14="http://schemas.microsoft.com/office/powerpoint/2010/main" val="36209140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427288" y="182563"/>
            <a:ext cx="7783512" cy="576262"/>
          </a:xfrm>
        </p:spPr>
        <p:txBody>
          <a:bodyPr>
            <a:normAutofit fontScale="90000"/>
          </a:bodyPr>
          <a:lstStyle/>
          <a:p>
            <a:pPr eaLnBrk="1" hangingPunct="1"/>
            <a:r>
              <a:rPr lang="en-US" altLang="en-US"/>
              <a:t>Linked Free Space List on Disk</a:t>
            </a:r>
            <a:endParaRPr lang="en-US" altLang="en-US" sz="2400"/>
          </a:p>
        </p:txBody>
      </p:sp>
      <p:pic>
        <p:nvPicPr>
          <p:cNvPr id="62467" name="Picture 4"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1431925"/>
            <a:ext cx="3586162"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txBox="1">
            <a:spLocks noChangeArrowheads="1"/>
          </p:cNvSpPr>
          <p:nvPr/>
        </p:nvSpPr>
        <p:spPr bwMode="auto">
          <a:xfrm>
            <a:off x="2362201" y="1028701"/>
            <a:ext cx="37306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spcBef>
                <a:spcPct val="35000"/>
              </a:spcBef>
              <a:buClr>
                <a:srgbClr val="993300"/>
              </a:buClr>
              <a:buSzPct val="90000"/>
              <a:buFont typeface="Monotype Sorts" pitchFamily="-84" charset="2"/>
              <a:buChar char="n"/>
              <a:tabLst>
                <a:tab pos="1874838" algn="l"/>
              </a:tabLst>
              <a:defRPr kumimoji="1">
                <a:solidFill>
                  <a:schemeClr val="tx1"/>
                </a:solidFill>
                <a:latin typeface="Helvetica" panose="020B0604020202020204" pitchFamily="34" charset="0"/>
                <a:ea typeface="MS PGothic" panose="020B0600070205080204" pitchFamily="34" charset="-128"/>
              </a:defRPr>
            </a:lvl1pPr>
            <a:lvl2pPr marL="1060450" indent="-407988">
              <a:spcBef>
                <a:spcPct val="35000"/>
              </a:spcBef>
              <a:buClr>
                <a:srgbClr val="CC6600"/>
              </a:buClr>
              <a:buSzPct val="80000"/>
              <a:buFont typeface="Monotype Sorts" pitchFamily="-84" charset="2"/>
              <a:buChar char="l"/>
              <a:tabLst>
                <a:tab pos="1874838" algn="l"/>
              </a:tabLst>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tabLst>
                <a:tab pos="1874838" algn="l"/>
              </a:tabLst>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9pPr>
          </a:lstStyle>
          <a:p>
            <a:pPr>
              <a:lnSpc>
                <a:spcPct val="90000"/>
              </a:lnSpc>
              <a:buFont typeface="Monotype Sorts" pitchFamily="-84" charset="2"/>
              <a:buNone/>
            </a:pPr>
            <a:r>
              <a:rPr lang="en-US" altLang="en-US" sz="800"/>
              <a:t> </a:t>
            </a:r>
          </a:p>
          <a:p>
            <a:pPr>
              <a:lnSpc>
                <a:spcPct val="90000"/>
              </a:lnSpc>
            </a:pPr>
            <a:r>
              <a:rPr lang="en-US" altLang="en-US"/>
              <a:t>Linked list (free list)</a:t>
            </a:r>
          </a:p>
          <a:p>
            <a:pPr lvl="1">
              <a:lnSpc>
                <a:spcPct val="90000"/>
              </a:lnSpc>
            </a:pPr>
            <a:r>
              <a:rPr lang="en-US" altLang="en-US"/>
              <a:t>Cannot get contiguous space easily</a:t>
            </a:r>
          </a:p>
          <a:p>
            <a:pPr lvl="1">
              <a:lnSpc>
                <a:spcPct val="90000"/>
              </a:lnSpc>
            </a:pPr>
            <a:r>
              <a:rPr lang="en-US" altLang="en-US"/>
              <a:t>No waste of space</a:t>
            </a:r>
          </a:p>
          <a:p>
            <a:pPr lvl="1">
              <a:lnSpc>
                <a:spcPct val="90000"/>
              </a:lnSpc>
            </a:pPr>
            <a:r>
              <a:rPr lang="en-US" altLang="en-US"/>
              <a:t>No need to traverse the entire list (if # free blocks recorded)</a:t>
            </a:r>
          </a:p>
          <a:p>
            <a:pPr lvl="1">
              <a:lnSpc>
                <a:spcPct val="90000"/>
              </a:lnSpc>
            </a:pPr>
            <a:endParaRPr lang="en-US" altLang="en-US" sz="80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106</a:t>
            </a:fld>
            <a:endParaRPr lang="en-US"/>
          </a:p>
        </p:txBody>
      </p:sp>
    </p:spTree>
    <p:extLst>
      <p:ext uri="{BB962C8B-B14F-4D97-AF65-F5344CB8AC3E}">
        <p14:creationId xmlns:p14="http://schemas.microsoft.com/office/powerpoint/2010/main" val="17689862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r>
              <a:rPr lang="en-US" altLang="en-US"/>
              <a:t>Free-Space Management (Cont.)</a:t>
            </a:r>
          </a:p>
        </p:txBody>
      </p:sp>
      <p:sp>
        <p:nvSpPr>
          <p:cNvPr id="64515" name="Content Placeholder 2"/>
          <p:cNvSpPr>
            <a:spLocks noGrp="1"/>
          </p:cNvSpPr>
          <p:nvPr>
            <p:ph idx="1"/>
          </p:nvPr>
        </p:nvSpPr>
        <p:spPr/>
        <p:txBody>
          <a:bodyPr>
            <a:normAutofit/>
          </a:bodyPr>
          <a:lstStyle/>
          <a:p>
            <a:pPr>
              <a:tabLst>
                <a:tab pos="1311275" algn="l"/>
              </a:tabLst>
            </a:pPr>
            <a:r>
              <a:rPr lang="en-US" altLang="en-US" dirty="0"/>
              <a:t>Grouping </a:t>
            </a:r>
          </a:p>
          <a:p>
            <a:pPr lvl="1">
              <a:tabLst>
                <a:tab pos="1311275" algn="l"/>
              </a:tabLst>
            </a:pPr>
            <a:r>
              <a:rPr lang="en-US" altLang="en-US" dirty="0"/>
              <a:t>Modify linked list to store address of next </a:t>
            </a:r>
            <a:r>
              <a:rPr lang="en-US" altLang="en-US" i="1" dirty="0"/>
              <a:t>n-1</a:t>
            </a:r>
            <a:r>
              <a:rPr lang="en-US" altLang="en-US" dirty="0"/>
              <a:t> free blocks in first free block, plus a pointer to next block that contains free-block-pointers (like this one)</a:t>
            </a:r>
          </a:p>
          <a:p>
            <a:pPr>
              <a:tabLst>
                <a:tab pos="1311275" algn="l"/>
              </a:tabLst>
            </a:pPr>
            <a:endParaRPr lang="en-US" altLang="en-US" sz="800" dirty="0"/>
          </a:p>
          <a:p>
            <a:pPr>
              <a:tabLst>
                <a:tab pos="1311275" algn="l"/>
              </a:tabLst>
            </a:pPr>
            <a:r>
              <a:rPr lang="en-US" altLang="en-US" dirty="0"/>
              <a:t>Counting</a:t>
            </a:r>
          </a:p>
          <a:p>
            <a:pPr lvl="1">
              <a:tabLst>
                <a:tab pos="1311275" algn="l"/>
              </a:tabLst>
            </a:pPr>
            <a:r>
              <a:rPr lang="en-US" altLang="en-US" dirty="0"/>
              <a:t>Because space is frequently contiguously used and freed,  with contiguous-allocation, extents, or clustering</a:t>
            </a:r>
          </a:p>
          <a:p>
            <a:pPr lvl="2">
              <a:tabLst>
                <a:tab pos="1311275" algn="l"/>
              </a:tabLst>
            </a:pPr>
            <a:r>
              <a:rPr lang="en-US" altLang="en-US" dirty="0"/>
              <a:t>Keep address of first free block and count of following free blocks</a:t>
            </a:r>
          </a:p>
          <a:p>
            <a:pPr lvl="2">
              <a:tabLst>
                <a:tab pos="1311275" algn="l"/>
              </a:tabLst>
            </a:pPr>
            <a:r>
              <a:rPr lang="en-US" altLang="en-US" dirty="0"/>
              <a:t>Free space list then has entries containing addresses and counts</a:t>
            </a:r>
          </a:p>
          <a:p>
            <a:pPr>
              <a:tabLst>
                <a:tab pos="1311275" algn="l"/>
              </a:tabLst>
            </a:pPr>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107</a:t>
            </a:fld>
            <a:endParaRPr lang="en-US"/>
          </a:p>
        </p:txBody>
      </p:sp>
    </p:spTree>
    <p:extLst>
      <p:ext uri="{BB962C8B-B14F-4D97-AF65-F5344CB8AC3E}">
        <p14:creationId xmlns:p14="http://schemas.microsoft.com/office/powerpoint/2010/main" val="19382834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altLang="en-US"/>
              <a:t>Efficiency and Performance</a:t>
            </a:r>
          </a:p>
        </p:txBody>
      </p:sp>
      <p:sp>
        <p:nvSpPr>
          <p:cNvPr id="66563" name="Rectangle 3"/>
          <p:cNvSpPr>
            <a:spLocks noGrp="1" noChangeArrowheads="1"/>
          </p:cNvSpPr>
          <p:nvPr>
            <p:ph idx="1"/>
          </p:nvPr>
        </p:nvSpPr>
        <p:spPr/>
        <p:txBody>
          <a:bodyPr/>
          <a:lstStyle/>
          <a:p>
            <a:r>
              <a:rPr lang="en-US" altLang="en-US"/>
              <a:t>Efficiency dependent on:</a:t>
            </a:r>
          </a:p>
          <a:p>
            <a:pPr lvl="1"/>
            <a:r>
              <a:rPr lang="en-US" altLang="en-US"/>
              <a:t>Disk allocation and directory algorithms</a:t>
            </a:r>
          </a:p>
          <a:p>
            <a:pPr lvl="1"/>
            <a:r>
              <a:rPr lang="en-US" altLang="en-US"/>
              <a:t>Types of data kept in file</a:t>
            </a:r>
            <a:r>
              <a:rPr lang="ja-JP" altLang="en-US"/>
              <a:t>’</a:t>
            </a:r>
            <a:r>
              <a:rPr lang="en-US" altLang="ja-JP"/>
              <a:t>s directory entry</a:t>
            </a:r>
          </a:p>
          <a:p>
            <a:pPr lvl="1"/>
            <a:r>
              <a:rPr lang="en-US" altLang="en-US"/>
              <a:t>Pre-allocation or as-needed allocation of metadata structures</a:t>
            </a:r>
          </a:p>
          <a:p>
            <a:pPr lvl="1"/>
            <a:r>
              <a:rPr lang="en-US" altLang="en-US"/>
              <a:t>Fixed-size or varying-size data structures</a:t>
            </a:r>
            <a:br>
              <a:rPr lang="en-US" altLang="en-US"/>
            </a:br>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108</a:t>
            </a:fld>
            <a:endParaRPr lang="en-US"/>
          </a:p>
        </p:txBody>
      </p:sp>
    </p:spTree>
    <p:extLst>
      <p:ext uri="{BB962C8B-B14F-4D97-AF65-F5344CB8AC3E}">
        <p14:creationId xmlns:p14="http://schemas.microsoft.com/office/powerpoint/2010/main" val="2939343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eaLnBrk="1" hangingPunct="1"/>
            <a:r>
              <a:rPr lang="en-US" altLang="en-US"/>
              <a:t>Efficiency and Performance (Cont.)</a:t>
            </a:r>
          </a:p>
        </p:txBody>
      </p:sp>
      <p:sp>
        <p:nvSpPr>
          <p:cNvPr id="68611" name="Rectangle 3"/>
          <p:cNvSpPr>
            <a:spLocks noGrp="1" noChangeArrowheads="1"/>
          </p:cNvSpPr>
          <p:nvPr>
            <p:ph idx="1"/>
          </p:nvPr>
        </p:nvSpPr>
        <p:spPr/>
        <p:txBody>
          <a:bodyPr>
            <a:normAutofit/>
          </a:bodyPr>
          <a:lstStyle/>
          <a:p>
            <a:pPr lvl="1"/>
            <a:endParaRPr lang="en-US" altLang="en-US"/>
          </a:p>
          <a:p>
            <a:r>
              <a:rPr lang="en-US" altLang="en-US"/>
              <a:t>Performance</a:t>
            </a:r>
          </a:p>
          <a:p>
            <a:pPr lvl="1"/>
            <a:r>
              <a:rPr lang="en-US" altLang="en-US"/>
              <a:t>Keeping data and metadata close together</a:t>
            </a:r>
          </a:p>
          <a:p>
            <a:pPr lvl="1"/>
            <a:r>
              <a:rPr lang="en-US" altLang="en-US" b="1">
                <a:solidFill>
                  <a:srgbClr val="3366FF"/>
                </a:solidFill>
              </a:rPr>
              <a:t>Buffer cache </a:t>
            </a:r>
            <a:r>
              <a:rPr lang="en-US" altLang="en-US"/>
              <a:t>– separate section of main memory for frequently used blocks</a:t>
            </a:r>
          </a:p>
          <a:p>
            <a:pPr lvl="1"/>
            <a:r>
              <a:rPr lang="en-US" altLang="en-US" b="1">
                <a:solidFill>
                  <a:srgbClr val="3366FF"/>
                </a:solidFill>
              </a:rPr>
              <a:t>Synchronous </a:t>
            </a:r>
            <a:r>
              <a:rPr lang="en-US" altLang="en-US"/>
              <a:t>writes sometimes requested by apps or needed by OS</a:t>
            </a:r>
          </a:p>
          <a:p>
            <a:pPr lvl="2"/>
            <a:r>
              <a:rPr lang="en-US" altLang="en-US"/>
              <a:t>No buffering / caching – writes must hit disk before acknowledgement</a:t>
            </a:r>
          </a:p>
          <a:p>
            <a:pPr lvl="2"/>
            <a:r>
              <a:rPr lang="en-US" altLang="en-US" b="1">
                <a:solidFill>
                  <a:srgbClr val="3366FF"/>
                </a:solidFill>
              </a:rPr>
              <a:t>Asynchronous</a:t>
            </a:r>
            <a:r>
              <a:rPr lang="en-US" altLang="en-US"/>
              <a:t> writes more common, buffer-able, faster</a:t>
            </a:r>
          </a:p>
          <a:p>
            <a:pPr lvl="1"/>
            <a:r>
              <a:rPr lang="en-US" altLang="en-US" b="1">
                <a:solidFill>
                  <a:srgbClr val="3366FF"/>
                </a:solidFill>
              </a:rPr>
              <a:t>Free-behind </a:t>
            </a:r>
            <a:r>
              <a:rPr lang="en-US" altLang="en-US"/>
              <a:t>and </a:t>
            </a:r>
            <a:r>
              <a:rPr lang="en-US" altLang="en-US" b="1">
                <a:solidFill>
                  <a:srgbClr val="3366FF"/>
                </a:solidFill>
              </a:rPr>
              <a:t>read-ahead </a:t>
            </a:r>
            <a:r>
              <a:rPr lang="en-US" altLang="en-US"/>
              <a:t>– techniques to optimize sequential access</a:t>
            </a:r>
          </a:p>
          <a:p>
            <a:pPr lvl="1"/>
            <a:r>
              <a:rPr lang="en-US" altLang="en-US"/>
              <a:t>Reads frequently slower than writes</a:t>
            </a:r>
          </a:p>
          <a:p>
            <a:pPr lvl="1">
              <a:buFont typeface="Monotype Sorts" pitchFamily="-84" charset="2"/>
              <a:buNone/>
            </a:pPr>
            <a:br>
              <a:rPr lang="en-US" altLang="en-US"/>
            </a:br>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109</a:t>
            </a:fld>
            <a:endParaRPr lang="en-US"/>
          </a:p>
        </p:txBody>
      </p:sp>
    </p:spTree>
    <p:extLst>
      <p:ext uri="{BB962C8B-B14F-4D97-AF65-F5344CB8AC3E}">
        <p14:creationId xmlns:p14="http://schemas.microsoft.com/office/powerpoint/2010/main" val="330721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 Layout</a:t>
            </a:r>
          </a:p>
        </p:txBody>
      </p:sp>
      <p:sp>
        <p:nvSpPr>
          <p:cNvPr id="3" name="Content Placeholder 2"/>
          <p:cNvSpPr>
            <a:spLocks noGrp="1"/>
          </p:cNvSpPr>
          <p:nvPr>
            <p:ph idx="1"/>
          </p:nvPr>
        </p:nvSpPr>
        <p:spPr>
          <a:xfrm>
            <a:off x="838200" y="1391003"/>
            <a:ext cx="10850217" cy="4351338"/>
          </a:xfrm>
        </p:spPr>
        <p:txBody>
          <a:bodyPr>
            <a:normAutofit/>
          </a:bodyPr>
          <a:lstStyle/>
          <a:p>
            <a:r>
              <a:rPr lang="en-US" dirty="0"/>
              <a:t>MBR: Master Boot Record</a:t>
            </a:r>
          </a:p>
          <a:p>
            <a:r>
              <a:rPr lang="en-US" dirty="0"/>
              <a:t>Partition table: </a:t>
            </a:r>
          </a:p>
          <a:p>
            <a:pPr lvl="1"/>
            <a:r>
              <a:rPr lang="en-US" dirty="0"/>
              <a:t>present at the end of MBR</a:t>
            </a:r>
          </a:p>
          <a:p>
            <a:pPr lvl="1"/>
            <a:r>
              <a:rPr lang="en-US" dirty="0"/>
              <a:t>Gives the starting and ending address of each partition</a:t>
            </a:r>
          </a:p>
          <a:p>
            <a:r>
              <a:rPr lang="en-US" dirty="0"/>
              <a:t>Boot Block: When a computer is booted, </a:t>
            </a:r>
          </a:p>
          <a:p>
            <a:pPr lvl="1"/>
            <a:r>
              <a:rPr lang="en-US" dirty="0"/>
              <a:t>BIOS reads and executes MBR</a:t>
            </a:r>
          </a:p>
          <a:p>
            <a:pPr lvl="1"/>
            <a:r>
              <a:rPr lang="en-US" dirty="0"/>
              <a:t>Locates active partition</a:t>
            </a:r>
          </a:p>
          <a:p>
            <a:pPr lvl="1"/>
            <a:r>
              <a:rPr lang="en-US" dirty="0"/>
              <a:t>Reads the first block – Boot Block – and executes it. </a:t>
            </a:r>
          </a:p>
          <a:p>
            <a:pPr lvl="2"/>
            <a:r>
              <a:rPr lang="en-US" dirty="0"/>
              <a:t>Program in the boot block loads the operating system contained in that partition</a:t>
            </a:r>
          </a:p>
          <a:p>
            <a:pPr lvl="1"/>
            <a:r>
              <a:rPr lang="en-US" dirty="0"/>
              <a:t>Every partition contains a boot block even though it may not have a bootable OS </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11</a:t>
            </a:fld>
            <a:endParaRPr lang="en-US"/>
          </a:p>
        </p:txBody>
      </p:sp>
    </p:spTree>
    <p:extLst>
      <p:ext uri="{BB962C8B-B14F-4D97-AF65-F5344CB8AC3E}">
        <p14:creationId xmlns:p14="http://schemas.microsoft.com/office/powerpoint/2010/main" val="42212184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altLang="en-US"/>
              <a:t>Page Cache</a:t>
            </a:r>
          </a:p>
        </p:txBody>
      </p:sp>
      <p:sp>
        <p:nvSpPr>
          <p:cNvPr id="70659" name="Rectangle 3"/>
          <p:cNvSpPr>
            <a:spLocks noGrp="1" noChangeArrowheads="1"/>
          </p:cNvSpPr>
          <p:nvPr>
            <p:ph idx="1"/>
          </p:nvPr>
        </p:nvSpPr>
        <p:spPr/>
        <p:txBody>
          <a:bodyPr/>
          <a:lstStyle/>
          <a:p>
            <a:r>
              <a:rPr lang="en-US" altLang="en-US"/>
              <a:t>A </a:t>
            </a:r>
            <a:r>
              <a:rPr lang="en-US" altLang="en-US" b="1">
                <a:solidFill>
                  <a:srgbClr val="3366FF"/>
                </a:solidFill>
              </a:rPr>
              <a:t>page cache</a:t>
            </a:r>
            <a:r>
              <a:rPr lang="en-US" altLang="en-US">
                <a:solidFill>
                  <a:srgbClr val="3366FF"/>
                </a:solidFill>
              </a:rPr>
              <a:t> </a:t>
            </a:r>
            <a:r>
              <a:rPr lang="en-US" altLang="en-US"/>
              <a:t>caches pages rather than disk blocks using virtual memory techniques and addresses</a:t>
            </a:r>
          </a:p>
          <a:p>
            <a:endParaRPr lang="en-US" altLang="en-US"/>
          </a:p>
          <a:p>
            <a:r>
              <a:rPr lang="en-US" altLang="en-US"/>
              <a:t>Memory-mapped I/O uses a page cache</a:t>
            </a:r>
          </a:p>
          <a:p>
            <a:endParaRPr lang="en-US" altLang="en-US"/>
          </a:p>
          <a:p>
            <a:r>
              <a:rPr lang="en-US" altLang="en-US"/>
              <a:t>Routine I/O through the file system uses the buffer (disk) cache</a:t>
            </a:r>
          </a:p>
          <a:p>
            <a:endParaRPr lang="en-US" altLang="en-US"/>
          </a:p>
          <a:p>
            <a:r>
              <a:rPr lang="en-US" altLang="en-US"/>
              <a:t>This leads to the following figure</a:t>
            </a:r>
          </a:p>
          <a:p>
            <a:endParaRPr lang="en-US" altLang="en-US"/>
          </a:p>
          <a:p>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110</a:t>
            </a:fld>
            <a:endParaRPr lang="en-US"/>
          </a:p>
        </p:txBody>
      </p:sp>
    </p:spTree>
    <p:extLst>
      <p:ext uri="{BB962C8B-B14F-4D97-AF65-F5344CB8AC3E}">
        <p14:creationId xmlns:p14="http://schemas.microsoft.com/office/powerpoint/2010/main" val="94833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681289" y="214313"/>
            <a:ext cx="7577137" cy="576262"/>
          </a:xfrm>
        </p:spPr>
        <p:txBody>
          <a:bodyPr>
            <a:normAutofit fontScale="90000"/>
          </a:bodyPr>
          <a:lstStyle/>
          <a:p>
            <a:pPr eaLnBrk="1" hangingPunct="1"/>
            <a:r>
              <a:rPr lang="en-US" altLang="en-US"/>
              <a:t>I/O Without a Unified Buffer Cache</a:t>
            </a:r>
            <a:endParaRPr lang="en-US" altLang="en-US" sz="2400"/>
          </a:p>
        </p:txBody>
      </p:sp>
      <p:pic>
        <p:nvPicPr>
          <p:cNvPr id="727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1219201"/>
            <a:ext cx="4935538"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111</a:t>
            </a:fld>
            <a:endParaRPr lang="en-US"/>
          </a:p>
        </p:txBody>
      </p:sp>
    </p:spTree>
    <p:extLst>
      <p:ext uri="{BB962C8B-B14F-4D97-AF65-F5344CB8AC3E}">
        <p14:creationId xmlns:p14="http://schemas.microsoft.com/office/powerpoint/2010/main" val="4083610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eaLnBrk="1" hangingPunct="1"/>
            <a:r>
              <a:rPr lang="en-US" altLang="en-US"/>
              <a:t>Unified Buffer Cache</a:t>
            </a:r>
          </a:p>
        </p:txBody>
      </p:sp>
      <p:sp>
        <p:nvSpPr>
          <p:cNvPr id="74755" name="Rectangle 3"/>
          <p:cNvSpPr>
            <a:spLocks noGrp="1" noChangeArrowheads="1"/>
          </p:cNvSpPr>
          <p:nvPr>
            <p:ph idx="1"/>
          </p:nvPr>
        </p:nvSpPr>
        <p:spPr/>
        <p:txBody>
          <a:bodyPr/>
          <a:lstStyle/>
          <a:p>
            <a:r>
              <a:rPr lang="en-US" altLang="en-US"/>
              <a:t>A </a:t>
            </a:r>
            <a:r>
              <a:rPr lang="en-US" altLang="en-US" b="1">
                <a:solidFill>
                  <a:srgbClr val="3366FF"/>
                </a:solidFill>
              </a:rPr>
              <a:t>unified buffer cache </a:t>
            </a:r>
            <a:r>
              <a:rPr lang="en-US" altLang="en-US"/>
              <a:t>uses the same page cache to cache both memory-mapped pages and ordinary file system I/O to avoid </a:t>
            </a:r>
            <a:r>
              <a:rPr lang="en-US" altLang="en-US" b="1">
                <a:solidFill>
                  <a:srgbClr val="3366FF"/>
                </a:solidFill>
              </a:rPr>
              <a:t>double caching</a:t>
            </a:r>
          </a:p>
          <a:p>
            <a:endParaRPr lang="en-US" altLang="en-US" b="1">
              <a:solidFill>
                <a:srgbClr val="3366FF"/>
              </a:solidFill>
            </a:endParaRPr>
          </a:p>
          <a:p>
            <a:pPr marL="341313" lvl="1" indent="-341313">
              <a:buClr>
                <a:srgbClr val="993300"/>
              </a:buClr>
              <a:buSzPct val="90000"/>
              <a:buFont typeface="Monotype Sorts" pitchFamily="-84" charset="2"/>
              <a:buChar char="n"/>
            </a:pPr>
            <a:r>
              <a:rPr lang="en-US" altLang="en-US"/>
              <a:t>But which caches get priority, and what replacement algorithms to use?</a:t>
            </a:r>
          </a:p>
          <a:p>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112</a:t>
            </a:fld>
            <a:endParaRPr lang="en-US"/>
          </a:p>
        </p:txBody>
      </p:sp>
    </p:spTree>
    <p:extLst>
      <p:ext uri="{BB962C8B-B14F-4D97-AF65-F5344CB8AC3E}">
        <p14:creationId xmlns:p14="http://schemas.microsoft.com/office/powerpoint/2010/main" val="32056591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36826" y="277813"/>
            <a:ext cx="7673975" cy="576262"/>
          </a:xfrm>
        </p:spPr>
        <p:txBody>
          <a:bodyPr>
            <a:normAutofit fontScale="90000"/>
          </a:bodyPr>
          <a:lstStyle/>
          <a:p>
            <a:pPr eaLnBrk="1" hangingPunct="1"/>
            <a:r>
              <a:rPr lang="en-US" altLang="en-US"/>
              <a:t>I/O Using a Unified Buffer Cache</a:t>
            </a:r>
            <a:endParaRPr lang="en-US" altLang="en-US" sz="2400"/>
          </a:p>
        </p:txBody>
      </p:sp>
      <p:pic>
        <p:nvPicPr>
          <p:cNvPr id="768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1" y="1227139"/>
            <a:ext cx="559117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113</a:t>
            </a:fld>
            <a:endParaRPr lang="en-US"/>
          </a:p>
        </p:txBody>
      </p:sp>
    </p:spTree>
    <p:extLst>
      <p:ext uri="{BB962C8B-B14F-4D97-AF65-F5344CB8AC3E}">
        <p14:creationId xmlns:p14="http://schemas.microsoft.com/office/powerpoint/2010/main" val="36332638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r>
              <a:rPr lang="en-US" altLang="en-US"/>
              <a:t>Recovery</a:t>
            </a:r>
          </a:p>
        </p:txBody>
      </p:sp>
      <p:sp>
        <p:nvSpPr>
          <p:cNvPr id="78851" name="Rectangle 3"/>
          <p:cNvSpPr>
            <a:spLocks noGrp="1" noChangeArrowheads="1"/>
          </p:cNvSpPr>
          <p:nvPr>
            <p:ph idx="1"/>
          </p:nvPr>
        </p:nvSpPr>
        <p:spPr/>
        <p:txBody>
          <a:bodyPr/>
          <a:lstStyle/>
          <a:p>
            <a:r>
              <a:rPr lang="en-US" altLang="en-US" b="1">
                <a:solidFill>
                  <a:srgbClr val="3366FF"/>
                </a:solidFill>
              </a:rPr>
              <a:t>Consistency checking</a:t>
            </a:r>
            <a:r>
              <a:rPr lang="en-US" altLang="en-US">
                <a:solidFill>
                  <a:srgbClr val="3366FF"/>
                </a:solidFill>
              </a:rPr>
              <a:t> </a:t>
            </a:r>
            <a:r>
              <a:rPr lang="en-US" altLang="en-US"/>
              <a:t>– compares data in directory structure with data blocks on disk, and tries to fix inconsistencies</a:t>
            </a:r>
          </a:p>
          <a:p>
            <a:pPr lvl="1"/>
            <a:r>
              <a:rPr lang="en-US" altLang="en-US"/>
              <a:t>Can be slow and sometimes fails</a:t>
            </a:r>
            <a:br>
              <a:rPr lang="en-US" altLang="en-US"/>
            </a:br>
            <a:endParaRPr lang="en-US" altLang="en-US"/>
          </a:p>
          <a:p>
            <a:r>
              <a:rPr lang="en-US" altLang="en-US"/>
              <a:t>Use system programs to </a:t>
            </a:r>
            <a:r>
              <a:rPr lang="en-US" altLang="en-US" b="1">
                <a:solidFill>
                  <a:srgbClr val="3366FF"/>
                </a:solidFill>
              </a:rPr>
              <a:t>back up</a:t>
            </a:r>
            <a:r>
              <a:rPr lang="en-US" altLang="en-US">
                <a:solidFill>
                  <a:srgbClr val="3366FF"/>
                </a:solidFill>
              </a:rPr>
              <a:t> </a:t>
            </a:r>
            <a:r>
              <a:rPr lang="en-US" altLang="en-US"/>
              <a:t>data from disk to another storage device (magnetic tape, other magnetic disk, optical)</a:t>
            </a:r>
            <a:br>
              <a:rPr lang="en-US" altLang="en-US"/>
            </a:br>
            <a:endParaRPr lang="en-US" altLang="en-US"/>
          </a:p>
          <a:p>
            <a:r>
              <a:rPr lang="en-US" altLang="en-US"/>
              <a:t>Recover lost file or disk by </a:t>
            </a:r>
            <a:r>
              <a:rPr lang="en-US" altLang="en-US" b="1">
                <a:solidFill>
                  <a:srgbClr val="3366FF"/>
                </a:solidFill>
              </a:rPr>
              <a:t>restoring</a:t>
            </a:r>
            <a:r>
              <a:rPr lang="en-US" altLang="en-US">
                <a:solidFill>
                  <a:srgbClr val="3366FF"/>
                </a:solidFill>
              </a:rPr>
              <a:t> </a:t>
            </a:r>
            <a:r>
              <a:rPr lang="en-US" altLang="en-US"/>
              <a:t>data from backup</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114</a:t>
            </a:fld>
            <a:endParaRPr lang="en-US"/>
          </a:p>
        </p:txBody>
      </p:sp>
    </p:spTree>
    <p:extLst>
      <p:ext uri="{BB962C8B-B14F-4D97-AF65-F5344CB8AC3E}">
        <p14:creationId xmlns:p14="http://schemas.microsoft.com/office/powerpoint/2010/main" val="8719593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altLang="en-US"/>
              <a:t>Log Structured File Systems</a:t>
            </a:r>
          </a:p>
        </p:txBody>
      </p:sp>
      <p:sp>
        <p:nvSpPr>
          <p:cNvPr id="80899" name="Rectangle 3"/>
          <p:cNvSpPr>
            <a:spLocks noGrp="1" noChangeArrowheads="1"/>
          </p:cNvSpPr>
          <p:nvPr>
            <p:ph idx="1"/>
          </p:nvPr>
        </p:nvSpPr>
        <p:spPr/>
        <p:txBody>
          <a:bodyPr>
            <a:normAutofit fontScale="92500" lnSpcReduction="20000"/>
          </a:bodyPr>
          <a:lstStyle/>
          <a:p>
            <a:r>
              <a:rPr lang="en-US" altLang="en-US" b="1">
                <a:solidFill>
                  <a:srgbClr val="3366FF"/>
                </a:solidFill>
              </a:rPr>
              <a:t>Log structured</a:t>
            </a:r>
            <a:r>
              <a:rPr lang="en-US" altLang="en-US">
                <a:solidFill>
                  <a:srgbClr val="3366FF"/>
                </a:solidFill>
              </a:rPr>
              <a:t> </a:t>
            </a:r>
            <a:r>
              <a:rPr lang="en-US" altLang="en-US"/>
              <a:t>(or </a:t>
            </a:r>
            <a:r>
              <a:rPr lang="en-US" altLang="en-US" b="1">
                <a:solidFill>
                  <a:srgbClr val="3366FF"/>
                </a:solidFill>
              </a:rPr>
              <a:t>journaling</a:t>
            </a:r>
            <a:r>
              <a:rPr lang="en-US" altLang="en-US"/>
              <a:t>) file systems record each metadata update to the file system as a </a:t>
            </a:r>
            <a:r>
              <a:rPr lang="en-US" altLang="en-US" b="1">
                <a:solidFill>
                  <a:srgbClr val="3366FF"/>
                </a:solidFill>
              </a:rPr>
              <a:t>transaction</a:t>
            </a:r>
            <a:endParaRPr lang="en-US" altLang="en-US" sz="800"/>
          </a:p>
          <a:p>
            <a:r>
              <a:rPr lang="en-US" altLang="en-US"/>
              <a:t>All transactions are written to a log</a:t>
            </a:r>
          </a:p>
          <a:p>
            <a:pPr lvl="1"/>
            <a:r>
              <a:rPr lang="en-US" altLang="en-US"/>
              <a:t> A transaction is considered committed once it is written to the log (sequentially)</a:t>
            </a:r>
          </a:p>
          <a:p>
            <a:pPr lvl="1"/>
            <a:r>
              <a:rPr lang="en-US" altLang="en-US"/>
              <a:t>Sometimes to a separate device or section of disk</a:t>
            </a:r>
          </a:p>
          <a:p>
            <a:pPr lvl="1"/>
            <a:r>
              <a:rPr lang="en-US" altLang="en-US"/>
              <a:t>However, the file system may not yet be updated</a:t>
            </a:r>
            <a:endParaRPr lang="en-US" altLang="en-US" sz="800"/>
          </a:p>
          <a:p>
            <a:r>
              <a:rPr lang="en-US" altLang="en-US"/>
              <a:t>The transactions in the log are asynchronously written to the file system structures</a:t>
            </a:r>
          </a:p>
          <a:p>
            <a:pPr lvl="1"/>
            <a:r>
              <a:rPr lang="en-US" altLang="en-US"/>
              <a:t> When the file system structures are modified, the transaction is removed from the log</a:t>
            </a:r>
            <a:endParaRPr lang="en-US" altLang="en-US" sz="800"/>
          </a:p>
          <a:p>
            <a:r>
              <a:rPr lang="en-US" altLang="en-US"/>
              <a:t>If the file system crashes, all remaining transactions in the log must still be performed</a:t>
            </a:r>
          </a:p>
          <a:p>
            <a:r>
              <a:rPr lang="en-US" altLang="en-US"/>
              <a:t>Faster recovery from crash, removes chance of inconsistency of metadata</a:t>
            </a:r>
          </a:p>
          <a:p>
            <a:endParaRPr lang="en-US" altLang="en-US"/>
          </a:p>
          <a:p>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115</a:t>
            </a:fld>
            <a:endParaRPr lang="en-US"/>
          </a:p>
        </p:txBody>
      </p:sp>
    </p:spTree>
    <p:extLst>
      <p:ext uri="{BB962C8B-B14F-4D97-AF65-F5344CB8AC3E}">
        <p14:creationId xmlns:p14="http://schemas.microsoft.com/office/powerpoint/2010/main" val="118275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753C-EED6-4615-9434-0DFB10B94EF8}"/>
              </a:ext>
            </a:extLst>
          </p:cNvPr>
          <p:cNvSpPr>
            <a:spLocks noGrp="1"/>
          </p:cNvSpPr>
          <p:nvPr>
            <p:ph type="title"/>
          </p:nvPr>
        </p:nvSpPr>
        <p:spPr/>
        <p:txBody>
          <a:bodyPr/>
          <a:lstStyle/>
          <a:p>
            <a:r>
              <a:rPr lang="en-US" dirty="0"/>
              <a:t>File System Layout </a:t>
            </a:r>
            <a:r>
              <a:rPr lang="en-US" altLang="en-US" dirty="0"/>
              <a:t>(Cont.)</a:t>
            </a:r>
            <a:r>
              <a:rPr lang="en-US" dirty="0"/>
              <a:t> </a:t>
            </a:r>
          </a:p>
        </p:txBody>
      </p:sp>
      <p:sp>
        <p:nvSpPr>
          <p:cNvPr id="3" name="Content Placeholder 2">
            <a:extLst>
              <a:ext uri="{FF2B5EF4-FFF2-40B4-BE49-F238E27FC236}">
                <a16:creationId xmlns:a16="http://schemas.microsoft.com/office/drawing/2014/main" id="{7D9CFDA4-441C-47BF-9DE9-8D1990C7CB51}"/>
              </a:ext>
            </a:extLst>
          </p:cNvPr>
          <p:cNvSpPr>
            <a:spLocks noGrp="1"/>
          </p:cNvSpPr>
          <p:nvPr>
            <p:ph idx="1"/>
          </p:nvPr>
        </p:nvSpPr>
        <p:spPr>
          <a:xfrm>
            <a:off x="838200" y="1306335"/>
            <a:ext cx="10515600" cy="4953353"/>
          </a:xfrm>
        </p:spPr>
        <p:txBody>
          <a:bodyPr>
            <a:normAutofit/>
          </a:bodyPr>
          <a:lstStyle/>
          <a:p>
            <a:r>
              <a:rPr lang="en-US" dirty="0"/>
              <a:t>Volume Control Block – per volume</a:t>
            </a:r>
          </a:p>
          <a:p>
            <a:pPr lvl="2"/>
            <a:r>
              <a:rPr lang="en-US" dirty="0"/>
              <a:t>Number of blocks in the volume</a:t>
            </a:r>
          </a:p>
          <a:p>
            <a:pPr lvl="2"/>
            <a:r>
              <a:rPr lang="en-US" dirty="0"/>
              <a:t>Size of blocks</a:t>
            </a:r>
          </a:p>
          <a:p>
            <a:pPr lvl="2"/>
            <a:r>
              <a:rPr lang="en-US" dirty="0"/>
              <a:t>Free blocks count</a:t>
            </a:r>
          </a:p>
          <a:p>
            <a:pPr lvl="2"/>
            <a:r>
              <a:rPr lang="en-US" dirty="0"/>
              <a:t>Free-block pointers</a:t>
            </a:r>
          </a:p>
          <a:p>
            <a:pPr lvl="2"/>
            <a:r>
              <a:rPr lang="en-US" dirty="0"/>
              <a:t>Free-FCB count</a:t>
            </a:r>
          </a:p>
          <a:p>
            <a:pPr lvl="2"/>
            <a:r>
              <a:rPr lang="en-US" dirty="0"/>
              <a:t>FCB pointer</a:t>
            </a:r>
          </a:p>
          <a:p>
            <a:pPr lvl="1"/>
            <a:r>
              <a:rPr lang="en-US" dirty="0"/>
              <a:t>In UFS it is called a </a:t>
            </a:r>
            <a:r>
              <a:rPr lang="en-US" dirty="0" err="1"/>
              <a:t>Superblcok</a:t>
            </a:r>
            <a:endParaRPr lang="en-US" dirty="0"/>
          </a:p>
          <a:p>
            <a:pPr lvl="1"/>
            <a:r>
              <a:rPr lang="en-US" dirty="0"/>
              <a:t>In NTFS it is stored in Master File Table</a:t>
            </a:r>
          </a:p>
          <a:p>
            <a:r>
              <a:rPr lang="en-US" dirty="0"/>
              <a:t>Directory Structure – per file system</a:t>
            </a:r>
          </a:p>
          <a:p>
            <a:pPr lvl="1"/>
            <a:r>
              <a:rPr lang="en-US" dirty="0"/>
              <a:t>Used to organize files</a:t>
            </a:r>
          </a:p>
          <a:p>
            <a:pPr lvl="1"/>
            <a:r>
              <a:rPr lang="en-US" dirty="0"/>
              <a:t>In UFS  -  File names and associated </a:t>
            </a:r>
            <a:r>
              <a:rPr lang="en-US" dirty="0" err="1"/>
              <a:t>inode</a:t>
            </a:r>
            <a:r>
              <a:rPr lang="en-US" dirty="0"/>
              <a:t> numbers</a:t>
            </a:r>
          </a:p>
          <a:p>
            <a:pPr marL="457200" lvl="1" indent="0">
              <a:buNone/>
            </a:pPr>
            <a:endParaRPr lang="en-US" dirty="0"/>
          </a:p>
        </p:txBody>
      </p:sp>
      <p:sp>
        <p:nvSpPr>
          <p:cNvPr id="4" name="Footer Placeholder 3">
            <a:extLst>
              <a:ext uri="{FF2B5EF4-FFF2-40B4-BE49-F238E27FC236}">
                <a16:creationId xmlns:a16="http://schemas.microsoft.com/office/drawing/2014/main" id="{3C46F73D-F88C-4D34-A79D-F954B22463FF}"/>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4DF076AC-0B7E-4194-B5D4-FD96121ED72C}"/>
              </a:ext>
            </a:extLst>
          </p:cNvPr>
          <p:cNvSpPr>
            <a:spLocks noGrp="1"/>
          </p:cNvSpPr>
          <p:nvPr>
            <p:ph type="sldNum" sz="quarter" idx="12"/>
          </p:nvPr>
        </p:nvSpPr>
        <p:spPr/>
        <p:txBody>
          <a:bodyPr/>
          <a:lstStyle/>
          <a:p>
            <a:fld id="{B8FA9E9B-7639-41A7-8B5F-FEFEB094FBAA}" type="slidenum">
              <a:rPr lang="en-US" smtClean="0"/>
              <a:t>12</a:t>
            </a:fld>
            <a:endParaRPr lang="en-US"/>
          </a:p>
        </p:txBody>
      </p:sp>
    </p:spTree>
    <p:extLst>
      <p:ext uri="{BB962C8B-B14F-4D97-AF65-F5344CB8AC3E}">
        <p14:creationId xmlns:p14="http://schemas.microsoft.com/office/powerpoint/2010/main" val="4293408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86026" y="166688"/>
            <a:ext cx="7724775" cy="576262"/>
          </a:xfrm>
        </p:spPr>
        <p:txBody>
          <a:bodyPr>
            <a:normAutofit fontScale="90000"/>
          </a:bodyPr>
          <a:lstStyle/>
          <a:p>
            <a:pPr eaLnBrk="1" hangingPunct="1"/>
            <a:r>
              <a:rPr lang="en-US" altLang="en-US" dirty="0"/>
              <a:t>File-System Layout (Cont.)</a:t>
            </a:r>
          </a:p>
        </p:txBody>
      </p:sp>
      <p:sp>
        <p:nvSpPr>
          <p:cNvPr id="20483" name="Content Placeholder 2"/>
          <p:cNvSpPr>
            <a:spLocks noGrp="1"/>
          </p:cNvSpPr>
          <p:nvPr>
            <p:ph idx="1"/>
          </p:nvPr>
        </p:nvSpPr>
        <p:spPr>
          <a:xfrm>
            <a:off x="1558220" y="903288"/>
            <a:ext cx="9075560" cy="4530725"/>
          </a:xfrm>
        </p:spPr>
        <p:txBody>
          <a:bodyPr/>
          <a:lstStyle/>
          <a:p>
            <a:r>
              <a:rPr lang="en-US" altLang="en-US" dirty="0"/>
              <a:t>Per-file </a:t>
            </a:r>
            <a:r>
              <a:rPr lang="en-US" altLang="en-US" b="1" dirty="0">
                <a:solidFill>
                  <a:srgbClr val="3366FF"/>
                </a:solidFill>
              </a:rPr>
              <a:t>File Control Block </a:t>
            </a:r>
            <a:r>
              <a:rPr lang="en-US" altLang="en-US" b="1" dirty="0">
                <a:solidFill>
                  <a:srgbClr val="000000"/>
                </a:solidFill>
              </a:rPr>
              <a:t>(</a:t>
            </a:r>
            <a:r>
              <a:rPr lang="en-US" altLang="en-US" b="1" dirty="0">
                <a:solidFill>
                  <a:srgbClr val="3366FF"/>
                </a:solidFill>
              </a:rPr>
              <a:t>FCB</a:t>
            </a:r>
            <a:r>
              <a:rPr lang="en-US" altLang="en-US" b="1" dirty="0"/>
              <a:t>)</a:t>
            </a:r>
            <a:r>
              <a:rPr lang="en-US" altLang="en-US" dirty="0"/>
              <a:t> contains many details about the file</a:t>
            </a:r>
          </a:p>
          <a:p>
            <a:pPr lvl="1"/>
            <a:r>
              <a:rPr lang="en-US" altLang="en-US" dirty="0"/>
              <a:t>In UFS it includes </a:t>
            </a:r>
            <a:r>
              <a:rPr lang="en-US" altLang="en-US" dirty="0" err="1"/>
              <a:t>inode</a:t>
            </a:r>
            <a:r>
              <a:rPr lang="en-US" altLang="en-US" dirty="0"/>
              <a:t> number, permissions, size, dates</a:t>
            </a:r>
          </a:p>
          <a:p>
            <a:pPr lvl="1"/>
            <a:r>
              <a:rPr lang="en-US" altLang="en-US" dirty="0"/>
              <a:t>In NTFS stores into master file table  </a:t>
            </a:r>
          </a:p>
          <a:p>
            <a:pPr lvl="2"/>
            <a:r>
              <a:rPr lang="en-US" altLang="en-US" dirty="0"/>
              <a:t>using relational DB structures</a:t>
            </a:r>
          </a:p>
          <a:p>
            <a:pPr lvl="2"/>
            <a:r>
              <a:rPr lang="en-US" altLang="en-US" dirty="0"/>
              <a:t>One row per file</a:t>
            </a:r>
          </a:p>
        </p:txBody>
      </p:sp>
      <p:pic>
        <p:nvPicPr>
          <p:cNvPr id="204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362" y="3630612"/>
            <a:ext cx="35099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13</a:t>
            </a:fld>
            <a:endParaRPr lang="en-US"/>
          </a:p>
        </p:txBody>
      </p:sp>
    </p:spTree>
    <p:extLst>
      <p:ext uri="{BB962C8B-B14F-4D97-AF65-F5344CB8AC3E}">
        <p14:creationId xmlns:p14="http://schemas.microsoft.com/office/powerpoint/2010/main" val="186133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5777-1388-4CA4-9564-46E11DF7BB63}"/>
              </a:ext>
            </a:extLst>
          </p:cNvPr>
          <p:cNvSpPr>
            <a:spLocks noGrp="1"/>
          </p:cNvSpPr>
          <p:nvPr>
            <p:ph type="title"/>
          </p:nvPr>
        </p:nvSpPr>
        <p:spPr/>
        <p:txBody>
          <a:bodyPr/>
          <a:lstStyle/>
          <a:p>
            <a:r>
              <a:rPr lang="en-US" dirty="0"/>
              <a:t>Operations</a:t>
            </a:r>
          </a:p>
        </p:txBody>
      </p:sp>
      <p:sp>
        <p:nvSpPr>
          <p:cNvPr id="3" name="Content Placeholder 2">
            <a:extLst>
              <a:ext uri="{FF2B5EF4-FFF2-40B4-BE49-F238E27FC236}">
                <a16:creationId xmlns:a16="http://schemas.microsoft.com/office/drawing/2014/main" id="{3FDEFCF1-561E-4440-88F0-32B3779ECC0A}"/>
              </a:ext>
            </a:extLst>
          </p:cNvPr>
          <p:cNvSpPr>
            <a:spLocks noGrp="1"/>
          </p:cNvSpPr>
          <p:nvPr>
            <p:ph idx="1"/>
          </p:nvPr>
        </p:nvSpPr>
        <p:spPr/>
        <p:txBody>
          <a:bodyPr>
            <a:normAutofit lnSpcReduction="10000"/>
          </a:bodyPr>
          <a:lstStyle/>
          <a:p>
            <a:r>
              <a:rPr lang="en-US" dirty="0"/>
              <a:t>Open</a:t>
            </a:r>
          </a:p>
          <a:p>
            <a:pPr lvl="1"/>
            <a:r>
              <a:rPr lang="en-US" dirty="0"/>
              <a:t>Call passes the file name to the logical file system</a:t>
            </a:r>
          </a:p>
          <a:p>
            <a:pPr lvl="1"/>
            <a:r>
              <a:rPr lang="en-US" dirty="0"/>
              <a:t>Open system call searches the system-wide open-file table</a:t>
            </a:r>
          </a:p>
          <a:p>
            <a:pPr lvl="2"/>
            <a:r>
              <a:rPr lang="en-US" dirty="0"/>
              <a:t>To check if the file is in use by another process</a:t>
            </a:r>
          </a:p>
          <a:p>
            <a:pPr lvl="3"/>
            <a:r>
              <a:rPr lang="en-US" dirty="0"/>
              <a:t>Create a per-process open-file table entry, pointing to the system-wide open-file table entry</a:t>
            </a:r>
          </a:p>
          <a:p>
            <a:pPr lvl="2"/>
            <a:r>
              <a:rPr lang="en-US" dirty="0"/>
              <a:t>Else </a:t>
            </a:r>
          </a:p>
          <a:p>
            <a:pPr lvl="3"/>
            <a:r>
              <a:rPr lang="en-US" dirty="0"/>
              <a:t>Search the directory structure</a:t>
            </a:r>
          </a:p>
          <a:p>
            <a:pPr lvl="3"/>
            <a:r>
              <a:rPr lang="en-US" dirty="0"/>
              <a:t>Copy FCB into a system-wide open-file table  entry in the memory</a:t>
            </a:r>
          </a:p>
          <a:p>
            <a:pPr lvl="3"/>
            <a:r>
              <a:rPr lang="en-US" dirty="0"/>
              <a:t>Make an entry in per-process open-file table with a pointer to the system-wide table entry</a:t>
            </a:r>
          </a:p>
          <a:p>
            <a:pPr lvl="3"/>
            <a:r>
              <a:rPr lang="en-US" dirty="0"/>
              <a:t>Per-process open-file table also stores information such as the current location in the file</a:t>
            </a:r>
          </a:p>
          <a:p>
            <a:pPr lvl="1"/>
            <a:r>
              <a:rPr lang="en-US" dirty="0"/>
              <a:t>Returns a pointer to the per-process entry</a:t>
            </a:r>
          </a:p>
          <a:p>
            <a:pPr lvl="2"/>
            <a:r>
              <a:rPr lang="en-US" dirty="0"/>
              <a:t>File descriptor in UFS</a:t>
            </a:r>
          </a:p>
          <a:p>
            <a:pPr lvl="2"/>
            <a:r>
              <a:rPr lang="en-US" dirty="0"/>
              <a:t>File handle in Windows</a:t>
            </a:r>
          </a:p>
        </p:txBody>
      </p:sp>
      <p:sp>
        <p:nvSpPr>
          <p:cNvPr id="4" name="Footer Placeholder 3">
            <a:extLst>
              <a:ext uri="{FF2B5EF4-FFF2-40B4-BE49-F238E27FC236}">
                <a16:creationId xmlns:a16="http://schemas.microsoft.com/office/drawing/2014/main" id="{C8DFFA7C-A2F3-4F31-B23B-97A9EED3944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45C9B3C5-FDEA-474A-A9B7-DD03A224D001}"/>
              </a:ext>
            </a:extLst>
          </p:cNvPr>
          <p:cNvSpPr>
            <a:spLocks noGrp="1"/>
          </p:cNvSpPr>
          <p:nvPr>
            <p:ph type="sldNum" sz="quarter" idx="12"/>
          </p:nvPr>
        </p:nvSpPr>
        <p:spPr/>
        <p:txBody>
          <a:bodyPr/>
          <a:lstStyle/>
          <a:p>
            <a:fld id="{B8FA9E9B-7639-41A7-8B5F-FEFEB094FBAA}" type="slidenum">
              <a:rPr lang="en-US" smtClean="0"/>
              <a:t>14</a:t>
            </a:fld>
            <a:endParaRPr lang="en-US"/>
          </a:p>
        </p:txBody>
      </p:sp>
    </p:spTree>
    <p:extLst>
      <p:ext uri="{BB962C8B-B14F-4D97-AF65-F5344CB8AC3E}">
        <p14:creationId xmlns:p14="http://schemas.microsoft.com/office/powerpoint/2010/main" val="12375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A866-4955-4AF3-AE5D-DCC14D9729E5}"/>
              </a:ext>
            </a:extLst>
          </p:cNvPr>
          <p:cNvSpPr>
            <a:spLocks noGrp="1"/>
          </p:cNvSpPr>
          <p:nvPr>
            <p:ph type="title"/>
          </p:nvPr>
        </p:nvSpPr>
        <p:spPr/>
        <p:txBody>
          <a:bodyPr/>
          <a:lstStyle/>
          <a:p>
            <a:r>
              <a:rPr lang="en-US" dirty="0"/>
              <a:t>Operations</a:t>
            </a:r>
          </a:p>
        </p:txBody>
      </p:sp>
      <p:sp>
        <p:nvSpPr>
          <p:cNvPr id="3" name="Content Placeholder 2">
            <a:extLst>
              <a:ext uri="{FF2B5EF4-FFF2-40B4-BE49-F238E27FC236}">
                <a16:creationId xmlns:a16="http://schemas.microsoft.com/office/drawing/2014/main" id="{BEDFF784-6EF7-4126-94C9-474D7BC58E32}"/>
              </a:ext>
            </a:extLst>
          </p:cNvPr>
          <p:cNvSpPr>
            <a:spLocks noGrp="1"/>
          </p:cNvSpPr>
          <p:nvPr>
            <p:ph idx="1"/>
          </p:nvPr>
        </p:nvSpPr>
        <p:spPr/>
        <p:txBody>
          <a:bodyPr/>
          <a:lstStyle/>
          <a:p>
            <a:r>
              <a:rPr lang="en-US" dirty="0"/>
              <a:t>Close</a:t>
            </a:r>
          </a:p>
          <a:p>
            <a:pPr lvl="1"/>
            <a:r>
              <a:rPr lang="en-US" dirty="0"/>
              <a:t>Remove per-process table entry</a:t>
            </a:r>
          </a:p>
          <a:p>
            <a:pPr lvl="1"/>
            <a:r>
              <a:rPr lang="en-US" dirty="0"/>
              <a:t>Decrement system-wide entry’s open count</a:t>
            </a:r>
          </a:p>
          <a:p>
            <a:pPr lvl="2"/>
            <a:r>
              <a:rPr lang="en-US" dirty="0"/>
              <a:t>When count goes to zero</a:t>
            </a:r>
          </a:p>
          <a:p>
            <a:pPr lvl="3"/>
            <a:r>
              <a:rPr lang="en-US" dirty="0"/>
              <a:t>Any updated meta data copied to disk-based directory structure</a:t>
            </a:r>
          </a:p>
          <a:p>
            <a:pPr lvl="3"/>
            <a:r>
              <a:rPr lang="en-US" dirty="0"/>
              <a:t>System-wide entry is removed</a:t>
            </a:r>
          </a:p>
        </p:txBody>
      </p:sp>
      <p:sp>
        <p:nvSpPr>
          <p:cNvPr id="4" name="Footer Placeholder 3">
            <a:extLst>
              <a:ext uri="{FF2B5EF4-FFF2-40B4-BE49-F238E27FC236}">
                <a16:creationId xmlns:a16="http://schemas.microsoft.com/office/drawing/2014/main" id="{DAD7EA43-47DF-40E1-8A94-26BB619E945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5ED8A55-D7D3-404D-BED6-A216E7602A24}"/>
              </a:ext>
            </a:extLst>
          </p:cNvPr>
          <p:cNvSpPr>
            <a:spLocks noGrp="1"/>
          </p:cNvSpPr>
          <p:nvPr>
            <p:ph type="sldNum" sz="quarter" idx="12"/>
          </p:nvPr>
        </p:nvSpPr>
        <p:spPr/>
        <p:txBody>
          <a:bodyPr/>
          <a:lstStyle/>
          <a:p>
            <a:fld id="{B8FA9E9B-7639-41A7-8B5F-FEFEB094FBAA}" type="slidenum">
              <a:rPr lang="en-US" smtClean="0"/>
              <a:t>15</a:t>
            </a:fld>
            <a:endParaRPr lang="en-US"/>
          </a:p>
        </p:txBody>
      </p:sp>
    </p:spTree>
    <p:extLst>
      <p:ext uri="{BB962C8B-B14F-4D97-AF65-F5344CB8AC3E}">
        <p14:creationId xmlns:p14="http://schemas.microsoft.com/office/powerpoint/2010/main" val="332918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altLang="en-US"/>
              <a:t>In-Memory File System Structures</a:t>
            </a:r>
            <a:endParaRPr lang="en-US" altLang="en-US" sz="2400"/>
          </a:p>
        </p:txBody>
      </p:sp>
      <p:sp>
        <p:nvSpPr>
          <p:cNvPr id="22531" name="Rectangle 3"/>
          <p:cNvSpPr>
            <a:spLocks noGrp="1" noChangeArrowheads="1"/>
          </p:cNvSpPr>
          <p:nvPr>
            <p:ph idx="1"/>
          </p:nvPr>
        </p:nvSpPr>
        <p:spPr/>
        <p:txBody>
          <a:bodyPr>
            <a:normAutofit lnSpcReduction="10000"/>
          </a:bodyPr>
          <a:lstStyle/>
          <a:p>
            <a:r>
              <a:rPr lang="en-US" altLang="en-US" dirty="0"/>
              <a:t>Mount table storing file system mounts, mount points, file system types</a:t>
            </a:r>
          </a:p>
          <a:p>
            <a:r>
              <a:rPr lang="en-US" altLang="en-US" dirty="0"/>
              <a:t>The following figure illustrates the necessary file system structures provided by the operating systems</a:t>
            </a:r>
          </a:p>
          <a:p>
            <a:r>
              <a:rPr lang="en-US" altLang="en-US" dirty="0"/>
              <a:t>opening a file</a:t>
            </a:r>
          </a:p>
          <a:p>
            <a:r>
              <a:rPr lang="en-US" altLang="en-US" dirty="0"/>
              <a:t>reading a file</a:t>
            </a:r>
          </a:p>
          <a:p>
            <a:r>
              <a:rPr lang="en-US" altLang="en-US" dirty="0"/>
              <a:t>Plus, buffers hold data blocks from secondary storage</a:t>
            </a:r>
          </a:p>
          <a:p>
            <a:r>
              <a:rPr lang="en-US" altLang="en-US" dirty="0"/>
              <a:t>Open returns a file handle for subsequent use</a:t>
            </a:r>
          </a:p>
          <a:p>
            <a:r>
              <a:rPr lang="en-US" altLang="en-US" dirty="0"/>
              <a:t>Data from read eventually copied to specified user process memory address</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16</a:t>
            </a:fld>
            <a:endParaRPr lang="en-US"/>
          </a:p>
        </p:txBody>
      </p:sp>
    </p:spTree>
    <p:extLst>
      <p:ext uri="{BB962C8B-B14F-4D97-AF65-F5344CB8AC3E}">
        <p14:creationId xmlns:p14="http://schemas.microsoft.com/office/powerpoint/2010/main" val="166601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605088" y="198438"/>
            <a:ext cx="7810500" cy="576262"/>
          </a:xfrm>
        </p:spPr>
        <p:txBody>
          <a:bodyPr>
            <a:normAutofit fontScale="90000"/>
          </a:bodyPr>
          <a:lstStyle/>
          <a:p>
            <a:pPr eaLnBrk="1" hangingPunct="1"/>
            <a:r>
              <a:rPr lang="en-US" altLang="en-US"/>
              <a:t>In-Memory File System Structures</a:t>
            </a:r>
            <a:endParaRPr lang="en-US" altLang="en-US" sz="2400"/>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214" y="1276350"/>
            <a:ext cx="612298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17</a:t>
            </a:fld>
            <a:endParaRPr lang="en-US"/>
          </a:p>
        </p:txBody>
      </p:sp>
    </p:spTree>
    <p:extLst>
      <p:ext uri="{BB962C8B-B14F-4D97-AF65-F5344CB8AC3E}">
        <p14:creationId xmlns:p14="http://schemas.microsoft.com/office/powerpoint/2010/main" val="262148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altLang="en-US"/>
              <a:t>Directory Implementation</a:t>
            </a:r>
          </a:p>
        </p:txBody>
      </p:sp>
      <p:sp>
        <p:nvSpPr>
          <p:cNvPr id="26627" name="Rectangle 3"/>
          <p:cNvSpPr>
            <a:spLocks noGrp="1" noChangeArrowheads="1"/>
          </p:cNvSpPr>
          <p:nvPr>
            <p:ph idx="1"/>
          </p:nvPr>
        </p:nvSpPr>
        <p:spPr>
          <a:xfrm>
            <a:off x="165652" y="1497634"/>
            <a:ext cx="7987748" cy="4351338"/>
          </a:xfrm>
        </p:spPr>
        <p:txBody>
          <a:bodyPr>
            <a:normAutofit lnSpcReduction="10000"/>
          </a:bodyPr>
          <a:lstStyle/>
          <a:p>
            <a:r>
              <a:rPr lang="en-US" altLang="en-US" b="1" dirty="0"/>
              <a:t>Linear list</a:t>
            </a:r>
            <a:r>
              <a:rPr lang="en-US" altLang="en-US" dirty="0"/>
              <a:t> of file names with pointer to the data blocks</a:t>
            </a:r>
          </a:p>
          <a:p>
            <a:pPr lvl="1"/>
            <a:r>
              <a:rPr lang="en-US" altLang="en-US" dirty="0"/>
              <a:t>Simple to program</a:t>
            </a:r>
          </a:p>
          <a:p>
            <a:pPr lvl="1"/>
            <a:r>
              <a:rPr lang="en-US" altLang="en-US" dirty="0"/>
              <a:t>Time-consuming to execute</a:t>
            </a:r>
          </a:p>
          <a:p>
            <a:pPr lvl="2"/>
            <a:r>
              <a:rPr lang="en-US" altLang="en-US" dirty="0"/>
              <a:t>Linear search time</a:t>
            </a:r>
          </a:p>
          <a:p>
            <a:pPr lvl="2"/>
            <a:r>
              <a:rPr lang="en-US" altLang="en-US" dirty="0"/>
              <a:t>Could keep ordered alphabetically via linked list or use B+ tree</a:t>
            </a:r>
          </a:p>
          <a:p>
            <a:r>
              <a:rPr lang="en-US" altLang="en-US" b="1" dirty="0"/>
              <a:t>Hash Table</a:t>
            </a:r>
            <a:r>
              <a:rPr lang="en-US" altLang="en-US" dirty="0"/>
              <a:t> – linear list with hash data structure</a:t>
            </a:r>
          </a:p>
          <a:p>
            <a:pPr lvl="1"/>
            <a:r>
              <a:rPr lang="en-US" altLang="en-US" dirty="0"/>
              <a:t>Decreases directory search time</a:t>
            </a:r>
          </a:p>
          <a:p>
            <a:pPr lvl="1"/>
            <a:r>
              <a:rPr lang="en-US" altLang="en-US" b="1" dirty="0">
                <a:solidFill>
                  <a:srgbClr val="3366FF"/>
                </a:solidFill>
              </a:rPr>
              <a:t>Collisions</a:t>
            </a:r>
            <a:r>
              <a:rPr lang="en-US" altLang="en-US" dirty="0">
                <a:solidFill>
                  <a:srgbClr val="3366FF"/>
                </a:solidFill>
              </a:rPr>
              <a:t> </a:t>
            </a:r>
            <a:r>
              <a:rPr lang="en-US" altLang="en-US" dirty="0"/>
              <a:t>– situations where two file names hash to the same location</a:t>
            </a:r>
          </a:p>
          <a:p>
            <a:pPr lvl="1"/>
            <a:r>
              <a:rPr lang="en-US" altLang="en-US" dirty="0"/>
              <a:t>Only good if entries are fixed size, or use chained-overflow method</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18</a:t>
            </a:fld>
            <a:endParaRPr lang="en-US"/>
          </a:p>
        </p:txBody>
      </p:sp>
    </p:spTree>
    <p:extLst>
      <p:ext uri="{BB962C8B-B14F-4D97-AF65-F5344CB8AC3E}">
        <p14:creationId xmlns:p14="http://schemas.microsoft.com/office/powerpoint/2010/main" val="94839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Directory Implementation</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19</a:t>
            </a:fld>
            <a:endParaRPr lang="en-US"/>
          </a:p>
        </p:txBody>
      </p:sp>
      <p:pic>
        <p:nvPicPr>
          <p:cNvPr id="1026" name="Picture 2" descr="https://gcallah.github.io/OperatingSystems/graphics/inodedi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6582" y="1690688"/>
            <a:ext cx="5972175" cy="3667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callah.github.io/OperatingSystems/graphics/simple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740" y="2108062"/>
            <a:ext cx="26098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984A-D939-4A98-9FCA-AA81F51156F8}"/>
              </a:ext>
            </a:extLst>
          </p:cNvPr>
          <p:cNvSpPr>
            <a:spLocks noGrp="1"/>
          </p:cNvSpPr>
          <p:nvPr>
            <p:ph type="title"/>
          </p:nvPr>
        </p:nvSpPr>
        <p:spPr/>
        <p:txBody>
          <a:bodyPr/>
          <a:lstStyle/>
          <a:p>
            <a:r>
              <a:rPr lang="en-US" dirty="0"/>
              <a:t>File System</a:t>
            </a:r>
          </a:p>
        </p:txBody>
      </p:sp>
      <p:sp>
        <p:nvSpPr>
          <p:cNvPr id="3" name="Content Placeholder 2">
            <a:extLst>
              <a:ext uri="{FF2B5EF4-FFF2-40B4-BE49-F238E27FC236}">
                <a16:creationId xmlns:a16="http://schemas.microsoft.com/office/drawing/2014/main" id="{2943146E-FC6A-42E4-9A4A-0CF6F46D167A}"/>
              </a:ext>
            </a:extLst>
          </p:cNvPr>
          <p:cNvSpPr>
            <a:spLocks noGrp="1"/>
          </p:cNvSpPr>
          <p:nvPr>
            <p:ph idx="1"/>
          </p:nvPr>
        </p:nvSpPr>
        <p:spPr/>
        <p:txBody>
          <a:bodyPr/>
          <a:lstStyle/>
          <a:p>
            <a:r>
              <a:rPr lang="en-US" dirty="0"/>
              <a:t>Structure</a:t>
            </a:r>
          </a:p>
          <a:p>
            <a:r>
              <a:rPr lang="en-US" dirty="0"/>
              <a:t>Naming</a:t>
            </a:r>
          </a:p>
          <a:p>
            <a:r>
              <a:rPr lang="en-US" dirty="0"/>
              <a:t>Directory structure</a:t>
            </a:r>
          </a:p>
          <a:p>
            <a:r>
              <a:rPr lang="en-US" dirty="0"/>
              <a:t>Operations</a:t>
            </a:r>
          </a:p>
          <a:p>
            <a:r>
              <a:rPr lang="en-US" dirty="0"/>
              <a:t>…</a:t>
            </a:r>
          </a:p>
        </p:txBody>
      </p:sp>
      <p:sp>
        <p:nvSpPr>
          <p:cNvPr id="5" name="Slide Number Placeholder 4">
            <a:extLst>
              <a:ext uri="{FF2B5EF4-FFF2-40B4-BE49-F238E27FC236}">
                <a16:creationId xmlns:a16="http://schemas.microsoft.com/office/drawing/2014/main" id="{41377347-0C76-48D4-A283-E798589E35AE}"/>
              </a:ext>
            </a:extLst>
          </p:cNvPr>
          <p:cNvSpPr>
            <a:spLocks noGrp="1"/>
          </p:cNvSpPr>
          <p:nvPr>
            <p:ph type="sldNum" sz="quarter" idx="12"/>
          </p:nvPr>
        </p:nvSpPr>
        <p:spPr/>
        <p:txBody>
          <a:bodyPr/>
          <a:lstStyle/>
          <a:p>
            <a:fld id="{B8FA9E9B-7639-41A7-8B5F-FEFEB094FBAA}" type="slidenum">
              <a:rPr lang="en-US" smtClean="0"/>
              <a:t>2</a:t>
            </a:fld>
            <a:endParaRPr lang="en-US"/>
          </a:p>
        </p:txBody>
      </p:sp>
    </p:spTree>
    <p:extLst>
      <p:ext uri="{BB962C8B-B14F-4D97-AF65-F5344CB8AC3E}">
        <p14:creationId xmlns:p14="http://schemas.microsoft.com/office/powerpoint/2010/main" val="76936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dirty="0"/>
              <a:t>Allocation Methods - Contiguous</a:t>
            </a:r>
          </a:p>
        </p:txBody>
      </p:sp>
      <p:sp>
        <p:nvSpPr>
          <p:cNvPr id="28675" name="Rectangle 3"/>
          <p:cNvSpPr>
            <a:spLocks noGrp="1" noChangeArrowheads="1"/>
          </p:cNvSpPr>
          <p:nvPr>
            <p:ph idx="1"/>
          </p:nvPr>
        </p:nvSpPr>
        <p:spPr/>
        <p:txBody>
          <a:bodyPr/>
          <a:lstStyle/>
          <a:p>
            <a:r>
              <a:rPr lang="en-US" altLang="en-US" dirty="0"/>
              <a:t>An allocation method refers to how disk blocks are allocated for files:</a:t>
            </a:r>
          </a:p>
          <a:p>
            <a:r>
              <a:rPr lang="en-US" altLang="en-US" b="1" dirty="0">
                <a:solidFill>
                  <a:srgbClr val="3366FF"/>
                </a:solidFill>
              </a:rPr>
              <a:t>Contiguous allocation </a:t>
            </a:r>
            <a:r>
              <a:rPr lang="en-US" altLang="en-US" dirty="0">
                <a:solidFill>
                  <a:srgbClr val="000000"/>
                </a:solidFill>
              </a:rPr>
              <a:t>– </a:t>
            </a:r>
            <a:r>
              <a:rPr lang="en-US" altLang="en-US" dirty="0"/>
              <a:t>each file occupies set of contiguous blocks</a:t>
            </a:r>
          </a:p>
          <a:p>
            <a:pPr lvl="1"/>
            <a:r>
              <a:rPr lang="en-US" altLang="en-US" dirty="0"/>
              <a:t>Best performance in most cases</a:t>
            </a:r>
          </a:p>
          <a:p>
            <a:pPr lvl="1"/>
            <a:r>
              <a:rPr lang="en-US" altLang="en-US" dirty="0"/>
              <a:t>Simple – only starting location (block #) and length (number of blocks) are required</a:t>
            </a:r>
          </a:p>
          <a:p>
            <a:pPr lvl="1"/>
            <a:r>
              <a:rPr lang="en-US" altLang="en-US" dirty="0"/>
              <a:t>Problems include </a:t>
            </a:r>
          </a:p>
          <a:p>
            <a:pPr lvl="2"/>
            <a:r>
              <a:rPr lang="en-US" altLang="en-US" dirty="0"/>
              <a:t>finding space for file, </a:t>
            </a:r>
          </a:p>
          <a:p>
            <a:pPr lvl="2"/>
            <a:r>
              <a:rPr lang="en-US" altLang="en-US" dirty="0"/>
              <a:t>knowing file size, </a:t>
            </a:r>
          </a:p>
          <a:p>
            <a:pPr lvl="2"/>
            <a:r>
              <a:rPr lang="en-US" altLang="en-US" dirty="0"/>
              <a:t>external fragmentation, </a:t>
            </a:r>
          </a:p>
          <a:p>
            <a:pPr lvl="2"/>
            <a:r>
              <a:rPr lang="en-US" altLang="en-US" dirty="0"/>
              <a:t>need for </a:t>
            </a:r>
            <a:r>
              <a:rPr lang="en-US" altLang="en-US" b="1" dirty="0">
                <a:solidFill>
                  <a:srgbClr val="3366FF"/>
                </a:solidFill>
              </a:rPr>
              <a:t>compaction </a:t>
            </a:r>
          </a:p>
          <a:p>
            <a:pPr lvl="3"/>
            <a:r>
              <a:rPr lang="en-US" altLang="en-US" b="1" dirty="0">
                <a:solidFill>
                  <a:srgbClr val="3366FF"/>
                </a:solidFill>
              </a:rPr>
              <a:t>off-line</a:t>
            </a:r>
            <a:r>
              <a:rPr lang="en-US" altLang="en-US" dirty="0"/>
              <a:t> (</a:t>
            </a:r>
            <a:r>
              <a:rPr lang="en-US" altLang="en-US" b="1" dirty="0">
                <a:solidFill>
                  <a:srgbClr val="3366FF"/>
                </a:solidFill>
              </a:rPr>
              <a:t>downtime</a:t>
            </a:r>
            <a:r>
              <a:rPr lang="en-US" altLang="en-US" dirty="0"/>
              <a:t>) or </a:t>
            </a:r>
            <a:r>
              <a:rPr lang="en-US" altLang="en-US" b="1" dirty="0">
                <a:solidFill>
                  <a:srgbClr val="3366FF"/>
                </a:solidFill>
              </a:rPr>
              <a:t>on-line</a:t>
            </a:r>
          </a:p>
          <a:p>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20</a:t>
            </a:fld>
            <a:endParaRPr lang="en-US"/>
          </a:p>
        </p:txBody>
      </p:sp>
    </p:spTree>
    <p:extLst>
      <p:ext uri="{BB962C8B-B14F-4D97-AF65-F5344CB8AC3E}">
        <p14:creationId xmlns:p14="http://schemas.microsoft.com/office/powerpoint/2010/main" val="279681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97075" y="198438"/>
            <a:ext cx="8229600" cy="576262"/>
          </a:xfrm>
        </p:spPr>
        <p:txBody>
          <a:bodyPr>
            <a:normAutofit fontScale="90000"/>
          </a:bodyPr>
          <a:lstStyle/>
          <a:p>
            <a:pPr eaLnBrk="1" hangingPunct="1"/>
            <a:r>
              <a:rPr lang="en-US" altLang="en-US"/>
              <a:t>Contiguous Allocation</a:t>
            </a:r>
          </a:p>
        </p:txBody>
      </p:sp>
      <p:sp>
        <p:nvSpPr>
          <p:cNvPr id="30723" name="Rectangle 3"/>
          <p:cNvSpPr>
            <a:spLocks noGrp="1" noChangeArrowheads="1"/>
          </p:cNvSpPr>
          <p:nvPr>
            <p:ph type="body" idx="1"/>
          </p:nvPr>
        </p:nvSpPr>
        <p:spPr>
          <a:xfrm>
            <a:off x="2330451" y="1233488"/>
            <a:ext cx="3844925" cy="3575050"/>
          </a:xfrm>
        </p:spPr>
        <p:txBody>
          <a:bodyPr/>
          <a:lstStyle/>
          <a:p>
            <a:r>
              <a:rPr lang="en-US" altLang="en-US"/>
              <a:t>Mapping from logical to physical</a:t>
            </a:r>
          </a:p>
        </p:txBody>
      </p:sp>
      <p:grpSp>
        <p:nvGrpSpPr>
          <p:cNvPr id="30724" name="Group 1"/>
          <p:cNvGrpSpPr>
            <a:grpSpLocks/>
          </p:cNvGrpSpPr>
          <p:nvPr/>
        </p:nvGrpSpPr>
        <p:grpSpPr bwMode="auto">
          <a:xfrm>
            <a:off x="4179888" y="2127250"/>
            <a:ext cx="1917700" cy="1385888"/>
            <a:chOff x="2655888" y="2127250"/>
            <a:chExt cx="1917700" cy="1385888"/>
          </a:xfrm>
        </p:grpSpPr>
        <p:sp>
          <p:nvSpPr>
            <p:cNvPr id="30727" name="Text Box 4"/>
            <p:cNvSpPr txBox="1">
              <a:spLocks noChangeArrowheads="1"/>
            </p:cNvSpPr>
            <p:nvPr/>
          </p:nvSpPr>
          <p:spPr bwMode="auto">
            <a:xfrm>
              <a:off x="2655888" y="2584450"/>
              <a:ext cx="1265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LA/512</a:t>
              </a:r>
            </a:p>
          </p:txBody>
        </p:sp>
        <p:sp>
          <p:nvSpPr>
            <p:cNvPr id="30728" name="Text Box 5"/>
            <p:cNvSpPr txBox="1">
              <a:spLocks noChangeArrowheads="1"/>
            </p:cNvSpPr>
            <p:nvPr/>
          </p:nvSpPr>
          <p:spPr bwMode="auto">
            <a:xfrm>
              <a:off x="3768725" y="212725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Q</a:t>
              </a:r>
            </a:p>
          </p:txBody>
        </p:sp>
        <p:sp>
          <p:nvSpPr>
            <p:cNvPr id="30729" name="Text Box 6"/>
            <p:cNvSpPr txBox="1">
              <a:spLocks noChangeArrowheads="1"/>
            </p:cNvSpPr>
            <p:nvPr/>
          </p:nvSpPr>
          <p:spPr bwMode="auto">
            <a:xfrm>
              <a:off x="3825875" y="3143250"/>
              <a:ext cx="63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R</a:t>
              </a:r>
            </a:p>
          </p:txBody>
        </p:sp>
        <p:sp>
          <p:nvSpPr>
            <p:cNvPr id="30730" name="Line 7"/>
            <p:cNvSpPr>
              <a:spLocks noChangeShapeType="1"/>
            </p:cNvSpPr>
            <p:nvPr/>
          </p:nvSpPr>
          <p:spPr bwMode="auto">
            <a:xfrm flipV="1">
              <a:off x="3675327" y="2437022"/>
              <a:ext cx="309298"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0731" name="Line 8"/>
            <p:cNvSpPr>
              <a:spLocks noChangeShapeType="1"/>
            </p:cNvSpPr>
            <p:nvPr/>
          </p:nvSpPr>
          <p:spPr bwMode="auto">
            <a:xfrm>
              <a:off x="3711575" y="2954338"/>
              <a:ext cx="27305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grpSp>
      <p:sp>
        <p:nvSpPr>
          <p:cNvPr id="30725" name="Rectangle 10"/>
          <p:cNvSpPr>
            <a:spLocks noChangeArrowheads="1"/>
          </p:cNvSpPr>
          <p:nvPr/>
        </p:nvSpPr>
        <p:spPr bwMode="auto">
          <a:xfrm>
            <a:off x="2159000" y="3740151"/>
            <a:ext cx="40465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lvl="1" eaLnBrk="1" hangingPunct="1">
              <a:spcBef>
                <a:spcPct val="0"/>
              </a:spcBef>
              <a:buClrTx/>
              <a:buSzTx/>
              <a:buFontTx/>
              <a:buNone/>
            </a:pPr>
            <a:r>
              <a:rPr kumimoji="0" lang="en-US" altLang="en-US"/>
              <a:t>Block to be accessed = Q + starting address</a:t>
            </a:r>
          </a:p>
          <a:p>
            <a:pPr lvl="1" eaLnBrk="1" hangingPunct="1">
              <a:spcBef>
                <a:spcPct val="0"/>
              </a:spcBef>
              <a:buClrTx/>
              <a:buSzTx/>
              <a:buFontTx/>
              <a:buNone/>
            </a:pPr>
            <a:r>
              <a:rPr kumimoji="0" lang="en-US" altLang="en-US"/>
              <a:t>Displacement into block = R</a:t>
            </a:r>
          </a:p>
        </p:txBody>
      </p:sp>
      <p:pic>
        <p:nvPicPr>
          <p:cNvPr id="307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1624014"/>
            <a:ext cx="35766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21</a:t>
            </a:fld>
            <a:endParaRPr lang="en-US"/>
          </a:p>
        </p:txBody>
      </p:sp>
    </p:spTree>
    <p:extLst>
      <p:ext uri="{BB962C8B-B14F-4D97-AF65-F5344CB8AC3E}">
        <p14:creationId xmlns:p14="http://schemas.microsoft.com/office/powerpoint/2010/main" val="347529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dirty="0"/>
              <a:t>Extent-Based Systems</a:t>
            </a:r>
          </a:p>
        </p:txBody>
      </p:sp>
      <p:sp>
        <p:nvSpPr>
          <p:cNvPr id="32771" name="Rectangle 3"/>
          <p:cNvSpPr>
            <a:spLocks noGrp="1" noChangeArrowheads="1"/>
          </p:cNvSpPr>
          <p:nvPr>
            <p:ph idx="1"/>
          </p:nvPr>
        </p:nvSpPr>
        <p:spPr/>
        <p:txBody>
          <a:bodyPr>
            <a:normAutofit/>
          </a:bodyPr>
          <a:lstStyle/>
          <a:p>
            <a:r>
              <a:rPr lang="en-US" altLang="en-US" dirty="0"/>
              <a:t>Many newer file systems (i.e., Veritas File System) use a modified contiguous allocation scheme</a:t>
            </a:r>
          </a:p>
          <a:p>
            <a:r>
              <a:rPr lang="en-US" altLang="en-US" dirty="0"/>
              <a:t>Extent-based file systems allocate disk blocks in </a:t>
            </a:r>
            <a:r>
              <a:rPr lang="en-US" altLang="en-US" dirty="0">
                <a:solidFill>
                  <a:srgbClr val="FF0000"/>
                </a:solidFill>
              </a:rPr>
              <a:t>extents</a:t>
            </a:r>
          </a:p>
          <a:p>
            <a:pPr lvl="1"/>
            <a:r>
              <a:rPr lang="en-US" altLang="en-US" dirty="0"/>
              <a:t>Allocate in contiguous chunk of space</a:t>
            </a:r>
          </a:p>
          <a:p>
            <a:r>
              <a:rPr lang="en-US" altLang="en-US" dirty="0"/>
              <a:t>An </a:t>
            </a:r>
            <a:r>
              <a:rPr lang="en-US" altLang="en-US" b="1" dirty="0">
                <a:solidFill>
                  <a:srgbClr val="3366FF"/>
                </a:solidFill>
              </a:rPr>
              <a:t>extent</a:t>
            </a:r>
            <a:r>
              <a:rPr lang="en-US" altLang="en-US" dirty="0">
                <a:solidFill>
                  <a:srgbClr val="3366FF"/>
                </a:solidFill>
              </a:rPr>
              <a:t> </a:t>
            </a:r>
            <a:r>
              <a:rPr lang="en-US" altLang="en-US" dirty="0"/>
              <a:t>is a contiguous block of disks sectors</a:t>
            </a:r>
          </a:p>
          <a:p>
            <a:endParaRPr lang="en-US" altLang="en-US" dirty="0"/>
          </a:p>
          <a:p>
            <a:pPr lvl="1"/>
            <a:r>
              <a:rPr lang="en-US" altLang="en-US" dirty="0"/>
              <a:t>Extents are allocated for file allocation</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22</a:t>
            </a:fld>
            <a:endParaRPr lang="en-US"/>
          </a:p>
        </p:txBody>
      </p:sp>
    </p:spTree>
    <p:extLst>
      <p:ext uri="{BB962C8B-B14F-4D97-AF65-F5344CB8AC3E}">
        <p14:creationId xmlns:p14="http://schemas.microsoft.com/office/powerpoint/2010/main" val="374276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US" altLang="en-US"/>
              <a:t>Allocation Methods - Linked</a:t>
            </a:r>
          </a:p>
        </p:txBody>
      </p:sp>
      <p:sp>
        <p:nvSpPr>
          <p:cNvPr id="34819" name="Content Placeholder 2"/>
          <p:cNvSpPr>
            <a:spLocks noGrp="1"/>
          </p:cNvSpPr>
          <p:nvPr>
            <p:ph idx="1"/>
          </p:nvPr>
        </p:nvSpPr>
        <p:spPr/>
        <p:txBody>
          <a:bodyPr>
            <a:normAutofit/>
          </a:bodyPr>
          <a:lstStyle/>
          <a:p>
            <a:r>
              <a:rPr lang="en-US" altLang="en-US" b="1" dirty="0">
                <a:solidFill>
                  <a:srgbClr val="3366FF"/>
                </a:solidFill>
              </a:rPr>
              <a:t>Linked allocation </a:t>
            </a:r>
            <a:r>
              <a:rPr lang="en-US" altLang="en-US" dirty="0">
                <a:solidFill>
                  <a:srgbClr val="000000"/>
                </a:solidFill>
              </a:rPr>
              <a:t>– each file a linked list of blocks</a:t>
            </a:r>
          </a:p>
          <a:p>
            <a:pPr lvl="1"/>
            <a:r>
              <a:rPr lang="en-US" altLang="en-US" dirty="0">
                <a:solidFill>
                  <a:srgbClr val="000000"/>
                </a:solidFill>
              </a:rPr>
              <a:t>File ends at nil pointer</a:t>
            </a:r>
          </a:p>
          <a:p>
            <a:pPr lvl="1"/>
            <a:r>
              <a:rPr lang="en-US" altLang="en-US" dirty="0">
                <a:solidFill>
                  <a:srgbClr val="000000"/>
                </a:solidFill>
              </a:rPr>
              <a:t>No external fragmentation</a:t>
            </a:r>
          </a:p>
          <a:p>
            <a:pPr lvl="1"/>
            <a:r>
              <a:rPr lang="en-US" altLang="en-US" dirty="0">
                <a:solidFill>
                  <a:srgbClr val="000000"/>
                </a:solidFill>
              </a:rPr>
              <a:t>Each block contains pointer to next block</a:t>
            </a:r>
          </a:p>
          <a:p>
            <a:pPr lvl="1"/>
            <a:r>
              <a:rPr lang="en-US" altLang="en-US" dirty="0">
                <a:solidFill>
                  <a:srgbClr val="000000"/>
                </a:solidFill>
              </a:rPr>
              <a:t>No compaction required</a:t>
            </a:r>
          </a:p>
          <a:p>
            <a:pPr lvl="1"/>
            <a:r>
              <a:rPr lang="en-US" altLang="en-US" dirty="0">
                <a:solidFill>
                  <a:srgbClr val="000000"/>
                </a:solidFill>
              </a:rPr>
              <a:t>Free space management system called when new block needed</a:t>
            </a:r>
          </a:p>
          <a:p>
            <a:pPr lvl="1"/>
            <a:r>
              <a:rPr lang="en-US" altLang="en-US" dirty="0">
                <a:solidFill>
                  <a:srgbClr val="000000"/>
                </a:solidFill>
              </a:rPr>
              <a:t>Improve efficiency by clustering blocks into groups but increases internal fragmentation</a:t>
            </a:r>
          </a:p>
          <a:p>
            <a:pPr lvl="1"/>
            <a:r>
              <a:rPr lang="en-US" altLang="en-US" dirty="0">
                <a:solidFill>
                  <a:srgbClr val="000000"/>
                </a:solidFill>
              </a:rPr>
              <a:t>Reliability can be a problem</a:t>
            </a:r>
          </a:p>
          <a:p>
            <a:pPr lvl="1"/>
            <a:r>
              <a:rPr lang="en-US" altLang="en-US" dirty="0">
                <a:solidFill>
                  <a:srgbClr val="000000"/>
                </a:solidFill>
              </a:rPr>
              <a:t>Locating a block can take many I/</a:t>
            </a:r>
            <a:r>
              <a:rPr lang="en-US" altLang="en-US" dirty="0" err="1">
                <a:solidFill>
                  <a:srgbClr val="000000"/>
                </a:solidFill>
              </a:rPr>
              <a:t>Os</a:t>
            </a:r>
            <a:r>
              <a:rPr lang="en-US" altLang="en-US" dirty="0">
                <a:solidFill>
                  <a:srgbClr val="000000"/>
                </a:solidFill>
              </a:rPr>
              <a:t> and disk seeks</a:t>
            </a:r>
          </a:p>
          <a:p>
            <a:pPr>
              <a:buFont typeface="Monotype Sorts" pitchFamily="-84" charset="2"/>
              <a:buNone/>
            </a:pPr>
            <a:endParaRPr lang="en-US" altLang="en-US" dirty="0"/>
          </a:p>
          <a:p>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23</a:t>
            </a:fld>
            <a:endParaRPr lang="en-US"/>
          </a:p>
        </p:txBody>
      </p:sp>
    </p:spTree>
    <p:extLst>
      <p:ext uri="{BB962C8B-B14F-4D97-AF65-F5344CB8AC3E}">
        <p14:creationId xmlns:p14="http://schemas.microsoft.com/office/powerpoint/2010/main" val="57159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Allocation</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24</a:t>
            </a:fld>
            <a:endParaRPr lang="en-US"/>
          </a:p>
        </p:txBody>
      </p:sp>
      <p:pic>
        <p:nvPicPr>
          <p:cNvPr id="3074" name="Picture 2" descr="https://gcallah.github.io/OperatingSystems/graphics/Linkedlis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375" y="1825625"/>
            <a:ext cx="60652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21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65400" y="214313"/>
            <a:ext cx="7645400" cy="576262"/>
          </a:xfrm>
        </p:spPr>
        <p:txBody>
          <a:bodyPr>
            <a:normAutofit fontScale="90000"/>
          </a:bodyPr>
          <a:lstStyle/>
          <a:p>
            <a:pPr eaLnBrk="1" hangingPunct="1"/>
            <a:r>
              <a:rPr lang="en-US" altLang="en-US"/>
              <a:t>Linked Allocation</a:t>
            </a:r>
            <a:endParaRPr lang="en-US" altLang="en-US" sz="240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25</a:t>
            </a:fld>
            <a:endParaRPr lang="en-US"/>
          </a:p>
        </p:txBody>
      </p:sp>
      <p:pic>
        <p:nvPicPr>
          <p:cNvPr id="4" name="Picture 3">
            <a:extLst>
              <a:ext uri="{FF2B5EF4-FFF2-40B4-BE49-F238E27FC236}">
                <a16:creationId xmlns:a16="http://schemas.microsoft.com/office/drawing/2014/main" id="{D3761D1F-59F2-1CAB-A132-4CE1065FBB5C}"/>
              </a:ext>
            </a:extLst>
          </p:cNvPr>
          <p:cNvPicPr>
            <a:picLocks noChangeAspect="1"/>
          </p:cNvPicPr>
          <p:nvPr/>
        </p:nvPicPr>
        <p:blipFill>
          <a:blip r:embed="rId3"/>
          <a:stretch>
            <a:fillRect/>
          </a:stretch>
        </p:blipFill>
        <p:spPr>
          <a:xfrm>
            <a:off x="4181475" y="1443037"/>
            <a:ext cx="3829050" cy="3971925"/>
          </a:xfrm>
          <a:prstGeom prst="rect">
            <a:avLst/>
          </a:prstGeom>
        </p:spPr>
      </p:pic>
    </p:spTree>
    <p:extLst>
      <p:ext uri="{BB962C8B-B14F-4D97-AF65-F5344CB8AC3E}">
        <p14:creationId xmlns:p14="http://schemas.microsoft.com/office/powerpoint/2010/main" val="269715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a:t>Allocation Methods – Linked (Cont.)</a:t>
            </a:r>
          </a:p>
        </p:txBody>
      </p:sp>
      <p:sp>
        <p:nvSpPr>
          <p:cNvPr id="35843" name="Content Placeholder 2"/>
          <p:cNvSpPr>
            <a:spLocks noGrp="1"/>
          </p:cNvSpPr>
          <p:nvPr>
            <p:ph idx="1"/>
          </p:nvPr>
        </p:nvSpPr>
        <p:spPr/>
        <p:txBody>
          <a:bodyPr/>
          <a:lstStyle/>
          <a:p>
            <a:r>
              <a:rPr lang="en-US" altLang="en-US">
                <a:solidFill>
                  <a:srgbClr val="000000"/>
                </a:solidFill>
              </a:rPr>
              <a:t>FAT (File Allocation Table) variation</a:t>
            </a:r>
          </a:p>
          <a:p>
            <a:pPr lvl="1"/>
            <a:r>
              <a:rPr lang="en-US" altLang="en-US">
                <a:solidFill>
                  <a:srgbClr val="000000"/>
                </a:solidFill>
              </a:rPr>
              <a:t>Beginning of volume has table, indexed by block number</a:t>
            </a:r>
          </a:p>
          <a:p>
            <a:pPr lvl="1"/>
            <a:r>
              <a:rPr lang="en-US" altLang="en-US">
                <a:solidFill>
                  <a:srgbClr val="000000"/>
                </a:solidFill>
              </a:rPr>
              <a:t>Much like a linked list, but faster on disk and cacheable </a:t>
            </a:r>
          </a:p>
          <a:p>
            <a:pPr lvl="1"/>
            <a:r>
              <a:rPr lang="en-US" altLang="en-US">
                <a:solidFill>
                  <a:srgbClr val="000000"/>
                </a:solidFill>
              </a:rPr>
              <a:t>New block allocation simple</a:t>
            </a:r>
          </a:p>
          <a:p>
            <a:pPr>
              <a:buFont typeface="Monotype Sorts" pitchFamily="-84" charset="2"/>
              <a:buNone/>
            </a:pPr>
            <a:endParaRPr lang="en-US" altLang="en-US"/>
          </a:p>
          <a:p>
            <a:endParaRPr lang="en-US" altLang="en-US"/>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26</a:t>
            </a:fld>
            <a:endParaRPr lang="en-US"/>
          </a:p>
        </p:txBody>
      </p:sp>
    </p:spTree>
    <p:extLst>
      <p:ext uri="{BB962C8B-B14F-4D97-AF65-F5344CB8AC3E}">
        <p14:creationId xmlns:p14="http://schemas.microsoft.com/office/powerpoint/2010/main" val="187319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13026" y="214313"/>
            <a:ext cx="7597775" cy="576262"/>
          </a:xfrm>
        </p:spPr>
        <p:txBody>
          <a:bodyPr>
            <a:normAutofit fontScale="90000"/>
          </a:bodyPr>
          <a:lstStyle/>
          <a:p>
            <a:pPr eaLnBrk="1" hangingPunct="1"/>
            <a:r>
              <a:rPr lang="en-US" altLang="en-US"/>
              <a:t>File-Allocation Table</a:t>
            </a:r>
            <a:endParaRPr lang="en-US" altLang="en-US" sz="2400"/>
          </a:p>
        </p:txBody>
      </p:sp>
      <p:pic>
        <p:nvPicPr>
          <p:cNvPr id="409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1233488"/>
            <a:ext cx="5481638"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27</a:t>
            </a:fld>
            <a:endParaRPr lang="en-US"/>
          </a:p>
        </p:txBody>
      </p:sp>
    </p:spTree>
    <p:extLst>
      <p:ext uri="{BB962C8B-B14F-4D97-AF65-F5344CB8AC3E}">
        <p14:creationId xmlns:p14="http://schemas.microsoft.com/office/powerpoint/2010/main" val="419398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182563"/>
            <a:ext cx="8229600" cy="576262"/>
          </a:xfrm>
        </p:spPr>
        <p:txBody>
          <a:bodyPr>
            <a:normAutofit fontScale="90000"/>
          </a:bodyPr>
          <a:lstStyle/>
          <a:p>
            <a:r>
              <a:rPr lang="en-US" altLang="en-US"/>
              <a:t>Allocation Methods - Indexed</a:t>
            </a:r>
          </a:p>
        </p:txBody>
      </p:sp>
      <p:sp>
        <p:nvSpPr>
          <p:cNvPr id="43011" name="Content Placeholder 2"/>
          <p:cNvSpPr>
            <a:spLocks noGrp="1"/>
          </p:cNvSpPr>
          <p:nvPr>
            <p:ph idx="1"/>
          </p:nvPr>
        </p:nvSpPr>
        <p:spPr/>
        <p:txBody>
          <a:bodyPr/>
          <a:lstStyle/>
          <a:p>
            <a:r>
              <a:rPr lang="en-US" altLang="en-US" b="1">
                <a:solidFill>
                  <a:srgbClr val="3366FF"/>
                </a:solidFill>
              </a:rPr>
              <a:t>Indexed allocation</a:t>
            </a:r>
          </a:p>
          <a:p>
            <a:pPr lvl="1"/>
            <a:r>
              <a:rPr lang="en-US" altLang="en-US">
                <a:solidFill>
                  <a:srgbClr val="000000"/>
                </a:solidFill>
              </a:rPr>
              <a:t>Each file has its own </a:t>
            </a:r>
            <a:r>
              <a:rPr lang="en-US" altLang="en-US" b="1">
                <a:solidFill>
                  <a:srgbClr val="3366FF"/>
                </a:solidFill>
              </a:rPr>
              <a:t>index block</a:t>
            </a:r>
            <a:r>
              <a:rPr lang="en-US" altLang="en-US">
                <a:solidFill>
                  <a:srgbClr val="000000"/>
                </a:solidFill>
              </a:rPr>
              <a:t>(s) of pointers to its data blocks</a:t>
            </a:r>
          </a:p>
          <a:p>
            <a:endParaRPr lang="en-US" altLang="en-US">
              <a:solidFill>
                <a:srgbClr val="000000"/>
              </a:solidFill>
            </a:endParaRPr>
          </a:p>
          <a:p>
            <a:r>
              <a:rPr lang="en-US" altLang="en-US">
                <a:solidFill>
                  <a:srgbClr val="000000"/>
                </a:solidFill>
              </a:rPr>
              <a:t>Logical view</a:t>
            </a:r>
          </a:p>
          <a:p>
            <a:endParaRPr lang="en-US" altLang="en-US"/>
          </a:p>
        </p:txBody>
      </p:sp>
      <p:pic>
        <p:nvPicPr>
          <p:cNvPr id="430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638" y="2843213"/>
            <a:ext cx="2286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28</a:t>
            </a:fld>
            <a:endParaRPr lang="en-US"/>
          </a:p>
        </p:txBody>
      </p:sp>
    </p:spTree>
    <p:extLst>
      <p:ext uri="{BB962C8B-B14F-4D97-AF65-F5344CB8AC3E}">
        <p14:creationId xmlns:p14="http://schemas.microsoft.com/office/powerpoint/2010/main" val="18877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198438"/>
            <a:ext cx="8229600" cy="576262"/>
          </a:xfrm>
        </p:spPr>
        <p:txBody>
          <a:bodyPr>
            <a:normAutofit fontScale="90000"/>
          </a:bodyPr>
          <a:lstStyle/>
          <a:p>
            <a:pPr eaLnBrk="1" hangingPunct="1"/>
            <a:r>
              <a:rPr lang="en-US" altLang="en-US"/>
              <a:t>Example of Indexed Allocation</a:t>
            </a:r>
            <a:endParaRPr lang="en-US" altLang="en-US" sz="2400"/>
          </a:p>
        </p:txBody>
      </p:sp>
      <p:pic>
        <p:nvPicPr>
          <p:cNvPr id="44035" name="Picture 4"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9" y="1230314"/>
            <a:ext cx="49672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29</a:t>
            </a:fld>
            <a:endParaRPr lang="en-US"/>
          </a:p>
        </p:txBody>
      </p:sp>
    </p:spTree>
    <p:extLst>
      <p:ext uri="{BB962C8B-B14F-4D97-AF65-F5344CB8AC3E}">
        <p14:creationId xmlns:p14="http://schemas.microsoft.com/office/powerpoint/2010/main" val="69672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 Implementation</a:t>
            </a:r>
          </a:p>
        </p:txBody>
      </p:sp>
      <p:sp>
        <p:nvSpPr>
          <p:cNvPr id="3" name="Content Placeholder 2"/>
          <p:cNvSpPr>
            <a:spLocks noGrp="1"/>
          </p:cNvSpPr>
          <p:nvPr>
            <p:ph idx="1"/>
          </p:nvPr>
        </p:nvSpPr>
        <p:spPr/>
        <p:txBody>
          <a:bodyPr/>
          <a:lstStyle/>
          <a:p>
            <a:r>
              <a:rPr lang="en-US" dirty="0"/>
              <a:t>Defines </a:t>
            </a:r>
          </a:p>
          <a:p>
            <a:pPr lvl="1"/>
            <a:r>
              <a:rPr lang="en-US" dirty="0"/>
              <a:t>How files and directories are stored </a:t>
            </a:r>
          </a:p>
          <a:p>
            <a:pPr lvl="1"/>
            <a:r>
              <a:rPr lang="en-US" dirty="0"/>
              <a:t>How disk space is managed</a:t>
            </a:r>
          </a:p>
          <a:p>
            <a:pPr lvl="1"/>
            <a:r>
              <a:rPr lang="en-US" dirty="0"/>
              <a:t>How to make everything work efficiently and reliably</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3</a:t>
            </a:fld>
            <a:endParaRPr lang="en-US"/>
          </a:p>
        </p:txBody>
      </p:sp>
    </p:spTree>
    <p:extLst>
      <p:ext uri="{BB962C8B-B14F-4D97-AF65-F5344CB8AC3E}">
        <p14:creationId xmlns:p14="http://schemas.microsoft.com/office/powerpoint/2010/main" val="256908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n-US" altLang="en-US"/>
              <a:t>Indexed Allocation (Cont.)</a:t>
            </a:r>
          </a:p>
        </p:txBody>
      </p:sp>
      <p:sp>
        <p:nvSpPr>
          <p:cNvPr id="46083" name="Rectangle 3"/>
          <p:cNvSpPr>
            <a:spLocks noGrp="1" noChangeArrowheads="1"/>
          </p:cNvSpPr>
          <p:nvPr>
            <p:ph idx="1"/>
          </p:nvPr>
        </p:nvSpPr>
        <p:spPr/>
        <p:txBody>
          <a:bodyPr>
            <a:normAutofit/>
          </a:bodyPr>
          <a:lstStyle/>
          <a:p>
            <a:pPr>
              <a:lnSpc>
                <a:spcPct val="90000"/>
              </a:lnSpc>
            </a:pPr>
            <a:r>
              <a:rPr lang="en-US" altLang="en-US" dirty="0"/>
              <a:t>Need index table</a:t>
            </a:r>
          </a:p>
          <a:p>
            <a:pPr>
              <a:lnSpc>
                <a:spcPct val="90000"/>
              </a:lnSpc>
            </a:pPr>
            <a:endParaRPr lang="en-US" altLang="en-US" sz="800" dirty="0"/>
          </a:p>
          <a:p>
            <a:pPr>
              <a:lnSpc>
                <a:spcPct val="90000"/>
              </a:lnSpc>
            </a:pPr>
            <a:r>
              <a:rPr lang="en-US" altLang="en-US" dirty="0"/>
              <a:t>Random access</a:t>
            </a:r>
          </a:p>
          <a:p>
            <a:pPr>
              <a:lnSpc>
                <a:spcPct val="90000"/>
              </a:lnSpc>
            </a:pPr>
            <a:endParaRPr lang="en-US" altLang="en-US" sz="800" dirty="0"/>
          </a:p>
          <a:p>
            <a:pPr>
              <a:lnSpc>
                <a:spcPct val="90000"/>
              </a:lnSpc>
            </a:pPr>
            <a:r>
              <a:rPr lang="en-US" altLang="en-US" dirty="0"/>
              <a:t>Dynamic access without external fragmentation, but have overhead of index block</a:t>
            </a:r>
          </a:p>
          <a:p>
            <a:pPr>
              <a:lnSpc>
                <a:spcPct val="90000"/>
              </a:lnSpc>
            </a:pPr>
            <a:endParaRPr lang="en-US" altLang="en-US" sz="800" dirty="0"/>
          </a:p>
          <a:p>
            <a:pPr>
              <a:lnSpc>
                <a:spcPct val="90000"/>
              </a:lnSpc>
            </a:pPr>
            <a:r>
              <a:rPr lang="en-US" altLang="en-US" dirty="0"/>
              <a:t>Mapping from logical to physical in a file of maximum size of 256K bytes and block size of 512 bytes. Therefore a file can have 512 blocks and the index table 512 entries.</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30</a:t>
            </a:fld>
            <a:endParaRPr lang="en-US"/>
          </a:p>
        </p:txBody>
      </p:sp>
    </p:spTree>
    <p:extLst>
      <p:ext uri="{BB962C8B-B14F-4D97-AF65-F5344CB8AC3E}">
        <p14:creationId xmlns:p14="http://schemas.microsoft.com/office/powerpoint/2010/main" val="136861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52700" y="277813"/>
            <a:ext cx="7658100" cy="576262"/>
          </a:xfrm>
        </p:spPr>
        <p:txBody>
          <a:bodyPr>
            <a:normAutofit fontScale="90000"/>
          </a:bodyPr>
          <a:lstStyle/>
          <a:p>
            <a:pPr eaLnBrk="1" hangingPunct="1"/>
            <a:r>
              <a:rPr lang="en-US" altLang="en-US"/>
              <a:t>Indexed Allocation – Mapping (Cont.)</a:t>
            </a:r>
          </a:p>
        </p:txBody>
      </p:sp>
      <p:pic>
        <p:nvPicPr>
          <p:cNvPr id="522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3489" y="1312864"/>
            <a:ext cx="6980237"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31</a:t>
            </a:fld>
            <a:endParaRPr lang="en-US"/>
          </a:p>
        </p:txBody>
      </p:sp>
    </p:spTree>
    <p:extLst>
      <p:ext uri="{BB962C8B-B14F-4D97-AF65-F5344CB8AC3E}">
        <p14:creationId xmlns:p14="http://schemas.microsoft.com/office/powerpoint/2010/main" val="378695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193925" y="230189"/>
            <a:ext cx="8229600" cy="1050925"/>
          </a:xfrm>
        </p:spPr>
        <p:txBody>
          <a:bodyPr>
            <a:normAutofit fontScale="90000"/>
          </a:bodyPr>
          <a:lstStyle/>
          <a:p>
            <a:pPr eaLnBrk="1" hangingPunct="1"/>
            <a:r>
              <a:rPr lang="en-US" altLang="en-US"/>
              <a:t>Combined Scheme:  UNIX UFS </a:t>
            </a:r>
            <a:br>
              <a:rPr lang="en-US" altLang="en-US" sz="2800"/>
            </a:br>
            <a:endParaRPr lang="en-US" altLang="en-US" sz="2800"/>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684339"/>
            <a:ext cx="51752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3"/>
          <p:cNvSpPr txBox="1">
            <a:spLocks noChangeArrowheads="1"/>
          </p:cNvSpPr>
          <p:nvPr/>
        </p:nvSpPr>
        <p:spPr bwMode="auto">
          <a:xfrm>
            <a:off x="2343150" y="5788025"/>
            <a:ext cx="793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More index blocks than can be addressed with 32-bit file pointer</a:t>
            </a:r>
          </a:p>
        </p:txBody>
      </p:sp>
      <p:sp>
        <p:nvSpPr>
          <p:cNvPr id="54277" name="TextBox 1"/>
          <p:cNvSpPr txBox="1">
            <a:spLocks noChangeArrowheads="1"/>
          </p:cNvSpPr>
          <p:nvPr/>
        </p:nvSpPr>
        <p:spPr bwMode="auto">
          <a:xfrm>
            <a:off x="2335213" y="1111250"/>
            <a:ext cx="751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4K bytes per block, 32-bit addresses</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32</a:t>
            </a:fld>
            <a:endParaRPr lang="en-US"/>
          </a:p>
        </p:txBody>
      </p:sp>
    </p:spTree>
    <p:extLst>
      <p:ext uri="{BB962C8B-B14F-4D97-AF65-F5344CB8AC3E}">
        <p14:creationId xmlns:p14="http://schemas.microsoft.com/office/powerpoint/2010/main" val="304451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Inode</a:t>
            </a:r>
            <a:r>
              <a:rPr lang="en-US" dirty="0"/>
              <a:t> Structure</a:t>
            </a:r>
          </a:p>
        </p:txBody>
      </p:sp>
      <p:sp>
        <p:nvSpPr>
          <p:cNvPr id="3" name="Footer Placeholder 2"/>
          <p:cNvSpPr>
            <a:spLocks noGrp="1"/>
          </p:cNvSpPr>
          <p:nvPr>
            <p:ph type="ftr" sz="quarter" idx="11"/>
          </p:nvPr>
        </p:nvSpPr>
        <p:spPr/>
        <p:txBody>
          <a:bodyPr/>
          <a:lstStyle/>
          <a:p>
            <a:r>
              <a:rPr lang="en-US"/>
              <a:t>Copyright 2018 Silberschatz, Galvin and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33</a:t>
            </a:fld>
            <a:endParaRPr lang="en-US"/>
          </a:p>
        </p:txBody>
      </p:sp>
      <p:pic>
        <p:nvPicPr>
          <p:cNvPr id="4098" name="Picture 2" descr="Image result for inode stru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18" y="1690688"/>
            <a:ext cx="5718451" cy="42517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slashroot.in/sites/default/files/inode%20structure%20of%20a%20f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23" y="1943445"/>
            <a:ext cx="1590675"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4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275EC69-A7B4-4765-702F-5E949AC1CDB3}"/>
              </a:ext>
            </a:extLst>
          </p:cNvPr>
          <p:cNvSpPr>
            <a:spLocks noGrp="1"/>
          </p:cNvSpPr>
          <p:nvPr>
            <p:ph type="sldNum" sz="quarter" idx="11"/>
          </p:nvPr>
        </p:nvSpPr>
        <p:spPr/>
        <p:txBody>
          <a:bodyPr/>
          <a:lstStyle/>
          <a:p>
            <a:fld id="{267C0D6A-58D5-47CB-B62D-DC2A58BAA34E}" type="slidenum">
              <a:rPr lang="en-GB" altLang="en-US"/>
              <a:pPr/>
              <a:t>34</a:t>
            </a:fld>
            <a:endParaRPr lang="en-GB" altLang="en-US"/>
          </a:p>
        </p:txBody>
      </p:sp>
      <p:sp>
        <p:nvSpPr>
          <p:cNvPr id="263171" name="Rectangle 3">
            <a:extLst>
              <a:ext uri="{FF2B5EF4-FFF2-40B4-BE49-F238E27FC236}">
                <a16:creationId xmlns:a16="http://schemas.microsoft.com/office/drawing/2014/main" id="{F05CDE03-36E1-DEA7-53F3-A5EDEA95E5F5}"/>
              </a:ext>
            </a:extLst>
          </p:cNvPr>
          <p:cNvSpPr>
            <a:spLocks noGrp="1" noChangeArrowheads="1"/>
          </p:cNvSpPr>
          <p:nvPr>
            <p:ph type="body" idx="1"/>
          </p:nvPr>
        </p:nvSpPr>
        <p:spPr/>
        <p:txBody>
          <a:bodyPr/>
          <a:lstStyle/>
          <a:p>
            <a:pPr>
              <a:buFontTx/>
              <a:buNone/>
            </a:pPr>
            <a:endParaRPr lang="en-US" altLang="en-US" sz="2400" dirty="0"/>
          </a:p>
          <a:p>
            <a:pPr algn="ctr">
              <a:buFontTx/>
              <a:buNone/>
            </a:pPr>
            <a:r>
              <a:rPr lang="en-US" altLang="en-US" sz="8800" dirty="0"/>
              <a:t>Windows File Systems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DA5F9B1-D905-C8E0-ACD4-0544CB397E19}"/>
              </a:ext>
            </a:extLst>
          </p:cNvPr>
          <p:cNvSpPr>
            <a:spLocks noGrp="1"/>
          </p:cNvSpPr>
          <p:nvPr>
            <p:ph type="sldNum" sz="quarter" idx="11"/>
          </p:nvPr>
        </p:nvSpPr>
        <p:spPr/>
        <p:txBody>
          <a:bodyPr/>
          <a:lstStyle/>
          <a:p>
            <a:fld id="{689E65EA-A238-4689-99F5-F9582548D23A}" type="slidenum">
              <a:rPr lang="en-GB" altLang="en-US"/>
              <a:pPr/>
              <a:t>35</a:t>
            </a:fld>
            <a:endParaRPr lang="en-GB" altLang="en-US"/>
          </a:p>
        </p:txBody>
      </p:sp>
      <p:sp>
        <p:nvSpPr>
          <p:cNvPr id="385026" name="Rectangle 2">
            <a:extLst>
              <a:ext uri="{FF2B5EF4-FFF2-40B4-BE49-F238E27FC236}">
                <a16:creationId xmlns:a16="http://schemas.microsoft.com/office/drawing/2014/main" id="{5E1628CB-887C-D082-F26C-8C83733CF14E}"/>
              </a:ext>
            </a:extLst>
          </p:cNvPr>
          <p:cNvSpPr>
            <a:spLocks noGrp="1" noChangeArrowheads="1"/>
          </p:cNvSpPr>
          <p:nvPr>
            <p:ph type="title"/>
          </p:nvPr>
        </p:nvSpPr>
        <p:spPr/>
        <p:txBody>
          <a:bodyPr/>
          <a:lstStyle/>
          <a:p>
            <a:r>
              <a:rPr lang="en-US" altLang="en-US"/>
              <a:t>Windows File System - Terminology</a:t>
            </a:r>
          </a:p>
        </p:txBody>
      </p:sp>
      <p:sp>
        <p:nvSpPr>
          <p:cNvPr id="385027" name="Rectangle 3">
            <a:extLst>
              <a:ext uri="{FF2B5EF4-FFF2-40B4-BE49-F238E27FC236}">
                <a16:creationId xmlns:a16="http://schemas.microsoft.com/office/drawing/2014/main" id="{F4F19CD2-9AAA-4639-FB12-83B9AA7622DD}"/>
              </a:ext>
            </a:extLst>
          </p:cNvPr>
          <p:cNvSpPr>
            <a:spLocks noGrp="1" noChangeArrowheads="1"/>
          </p:cNvSpPr>
          <p:nvPr>
            <p:ph type="body" idx="1"/>
          </p:nvPr>
        </p:nvSpPr>
        <p:spPr>
          <a:xfrm>
            <a:off x="2057400" y="1752600"/>
            <a:ext cx="8077200" cy="4724400"/>
          </a:xfrm>
        </p:spPr>
        <p:txBody>
          <a:bodyPr/>
          <a:lstStyle/>
          <a:p>
            <a:pPr marL="342900" indent="-342900"/>
            <a:r>
              <a:rPr lang="en-US" altLang="en-US" sz="1600"/>
              <a:t>Sectors: </a:t>
            </a:r>
          </a:p>
          <a:p>
            <a:pPr marL="742950" lvl="1" indent="-285750"/>
            <a:r>
              <a:rPr lang="en-US" altLang="en-US" sz="1600"/>
              <a:t>hardware-addressable blocks on a storage medium</a:t>
            </a:r>
          </a:p>
          <a:p>
            <a:pPr marL="742950" lvl="1" indent="-285750"/>
            <a:r>
              <a:rPr lang="en-US" altLang="en-US" sz="1600"/>
              <a:t>Typical sector size on hard disks for x86-based systems is 512 bytes</a:t>
            </a:r>
          </a:p>
          <a:p>
            <a:pPr marL="342900" indent="-342900"/>
            <a:r>
              <a:rPr lang="en-US" altLang="en-US" sz="1600"/>
              <a:t>File system formats:</a:t>
            </a:r>
          </a:p>
          <a:p>
            <a:pPr marL="742950" lvl="1" indent="-285750"/>
            <a:r>
              <a:rPr lang="en-US" altLang="en-US" sz="1600"/>
              <a:t>Define the way data is stored on storage media</a:t>
            </a:r>
          </a:p>
          <a:p>
            <a:pPr marL="742950" lvl="1" indent="-285750"/>
            <a:r>
              <a:rPr lang="en-US" altLang="en-US" sz="1600"/>
              <a:t>Impact a file system features: permissions &amp; security, limitations on file size, support for small/large files/disks</a:t>
            </a:r>
          </a:p>
          <a:p>
            <a:pPr marL="342900" indent="-342900"/>
            <a:r>
              <a:rPr lang="en-US" altLang="en-US" sz="1600"/>
              <a:t>Clusters:</a:t>
            </a:r>
          </a:p>
          <a:p>
            <a:pPr marL="742950" lvl="1" indent="-285750"/>
            <a:r>
              <a:rPr lang="en-US" altLang="en-US" sz="1600"/>
              <a:t>Addressable blocks that many file system formats use</a:t>
            </a:r>
          </a:p>
          <a:p>
            <a:pPr marL="742950" lvl="1" indent="-285750"/>
            <a:r>
              <a:rPr lang="en-US" altLang="en-US" sz="1600"/>
              <a:t>Cluster size is always a multiple of the sector size</a:t>
            </a:r>
          </a:p>
          <a:p>
            <a:pPr marL="742950" lvl="1" indent="-285750"/>
            <a:r>
              <a:rPr lang="en-US" altLang="en-US" sz="1600"/>
              <a:t>Cluster size tradeoff: space efficiency vs. access speed</a:t>
            </a:r>
          </a:p>
          <a:p>
            <a:pPr marL="342900" indent="-342900"/>
            <a:r>
              <a:rPr lang="en-US" altLang="en-US" sz="1600"/>
              <a:t>Metadata:</a:t>
            </a:r>
          </a:p>
          <a:p>
            <a:pPr marL="742950" lvl="1" indent="-285750"/>
            <a:r>
              <a:rPr lang="en-US" altLang="en-US" sz="1600"/>
              <a:t>Data stored on a volume in support of file system format management</a:t>
            </a:r>
          </a:p>
          <a:p>
            <a:pPr marL="742950" lvl="1" indent="-285750"/>
            <a:r>
              <a:rPr lang="en-US" altLang="en-US" sz="1800"/>
              <a:t>Metadata includes the data that defines the placement of files and directories on a volume, for example</a:t>
            </a:r>
            <a:endParaRPr lang="en-US" altLang="en-US" sz="1600"/>
          </a:p>
          <a:p>
            <a:pPr marL="742950" lvl="1" indent="-285750"/>
            <a:r>
              <a:rPr lang="en-US" altLang="en-US" sz="1600"/>
              <a:t>Typically not accessible to applications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0DB2C79-BF98-1F5E-4D92-E006C6373B05}"/>
              </a:ext>
            </a:extLst>
          </p:cNvPr>
          <p:cNvSpPr>
            <a:spLocks noGrp="1"/>
          </p:cNvSpPr>
          <p:nvPr>
            <p:ph type="sldNum" sz="quarter" idx="11"/>
          </p:nvPr>
        </p:nvSpPr>
        <p:spPr/>
        <p:txBody>
          <a:bodyPr/>
          <a:lstStyle/>
          <a:p>
            <a:fld id="{9A51BFA8-3CDA-463B-9265-920E568D641B}" type="slidenum">
              <a:rPr lang="en-GB" altLang="en-US"/>
              <a:pPr/>
              <a:t>36</a:t>
            </a:fld>
            <a:endParaRPr lang="en-GB" altLang="en-US"/>
          </a:p>
        </p:txBody>
      </p:sp>
      <p:sp>
        <p:nvSpPr>
          <p:cNvPr id="374786" name="Rectangle 2">
            <a:extLst>
              <a:ext uri="{FF2B5EF4-FFF2-40B4-BE49-F238E27FC236}">
                <a16:creationId xmlns:a16="http://schemas.microsoft.com/office/drawing/2014/main" id="{6463D1E0-61AB-A6AD-32C2-56CC3BA0B148}"/>
              </a:ext>
            </a:extLst>
          </p:cNvPr>
          <p:cNvSpPr>
            <a:spLocks noGrp="1" noChangeArrowheads="1"/>
          </p:cNvSpPr>
          <p:nvPr>
            <p:ph type="title"/>
          </p:nvPr>
        </p:nvSpPr>
        <p:spPr/>
        <p:txBody>
          <a:bodyPr/>
          <a:lstStyle/>
          <a:p>
            <a:r>
              <a:rPr lang="en-US" altLang="en-US"/>
              <a:t>Formats Supported by Windows</a:t>
            </a:r>
          </a:p>
        </p:txBody>
      </p:sp>
      <p:sp>
        <p:nvSpPr>
          <p:cNvPr id="374787" name="Rectangle 3">
            <a:extLst>
              <a:ext uri="{FF2B5EF4-FFF2-40B4-BE49-F238E27FC236}">
                <a16:creationId xmlns:a16="http://schemas.microsoft.com/office/drawing/2014/main" id="{57BA636E-7893-CADE-7771-B801BFFFA3BE}"/>
              </a:ext>
            </a:extLst>
          </p:cNvPr>
          <p:cNvSpPr>
            <a:spLocks noGrp="1" noChangeArrowheads="1"/>
          </p:cNvSpPr>
          <p:nvPr>
            <p:ph type="body" idx="1"/>
          </p:nvPr>
        </p:nvSpPr>
        <p:spPr/>
        <p:txBody>
          <a:bodyPr/>
          <a:lstStyle/>
          <a:p>
            <a:pPr>
              <a:buFontTx/>
              <a:buNone/>
            </a:pPr>
            <a:endParaRPr lang="en-US" altLang="en-US"/>
          </a:p>
          <a:p>
            <a:r>
              <a:rPr lang="en-US" altLang="en-US"/>
              <a:t>CD-ROM File System (CDFS)</a:t>
            </a:r>
          </a:p>
          <a:p>
            <a:r>
              <a:rPr lang="en-US" altLang="en-US"/>
              <a:t>Universal Disk Format (UDF)</a:t>
            </a:r>
          </a:p>
          <a:p>
            <a:r>
              <a:rPr lang="en-US" altLang="en-US"/>
              <a:t>File Allocation Table (FAT12, FAT16, and FAT32)</a:t>
            </a:r>
          </a:p>
          <a:p>
            <a:r>
              <a:rPr lang="en-US" altLang="en-US"/>
              <a:t>New Technology File System (NTFS)</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1796BB9-19FB-A9C1-BFA6-FF7DE96D015F}"/>
              </a:ext>
            </a:extLst>
          </p:cNvPr>
          <p:cNvSpPr>
            <a:spLocks noGrp="1"/>
          </p:cNvSpPr>
          <p:nvPr>
            <p:ph type="sldNum" sz="quarter" idx="11"/>
          </p:nvPr>
        </p:nvSpPr>
        <p:spPr/>
        <p:txBody>
          <a:bodyPr/>
          <a:lstStyle/>
          <a:p>
            <a:fld id="{34AFB1D9-DEE8-4FF6-AE73-DB1609E1F2D9}" type="slidenum">
              <a:rPr lang="en-GB" altLang="en-US"/>
              <a:pPr/>
              <a:t>37</a:t>
            </a:fld>
            <a:endParaRPr lang="en-GB" altLang="en-US"/>
          </a:p>
        </p:txBody>
      </p:sp>
      <p:sp>
        <p:nvSpPr>
          <p:cNvPr id="375810" name="Rectangle 2">
            <a:extLst>
              <a:ext uri="{FF2B5EF4-FFF2-40B4-BE49-F238E27FC236}">
                <a16:creationId xmlns:a16="http://schemas.microsoft.com/office/drawing/2014/main" id="{EDF3EEE7-3975-F8E0-DC71-6DB229CDF897}"/>
              </a:ext>
            </a:extLst>
          </p:cNvPr>
          <p:cNvSpPr>
            <a:spLocks noGrp="1" noChangeArrowheads="1"/>
          </p:cNvSpPr>
          <p:nvPr>
            <p:ph type="title"/>
          </p:nvPr>
        </p:nvSpPr>
        <p:spPr/>
        <p:txBody>
          <a:bodyPr/>
          <a:lstStyle/>
          <a:p>
            <a:r>
              <a:rPr lang="en-US" altLang="en-US"/>
              <a:t>CDFS</a:t>
            </a:r>
          </a:p>
        </p:txBody>
      </p:sp>
      <p:sp>
        <p:nvSpPr>
          <p:cNvPr id="375811" name="Rectangle 3">
            <a:extLst>
              <a:ext uri="{FF2B5EF4-FFF2-40B4-BE49-F238E27FC236}">
                <a16:creationId xmlns:a16="http://schemas.microsoft.com/office/drawing/2014/main" id="{36106A2A-806E-1EB3-09C3-41C5ABDEFFFD}"/>
              </a:ext>
            </a:extLst>
          </p:cNvPr>
          <p:cNvSpPr>
            <a:spLocks noGrp="1" noChangeArrowheads="1"/>
          </p:cNvSpPr>
          <p:nvPr>
            <p:ph type="body" idx="1"/>
          </p:nvPr>
        </p:nvSpPr>
        <p:spPr/>
        <p:txBody>
          <a:bodyPr/>
          <a:lstStyle/>
          <a:p>
            <a:r>
              <a:rPr lang="en-US" altLang="en-US" sz="2000"/>
              <a:t>CDFS, or, is a relatively simple format that was defined in 1988 as the read-only formatting standard for CD-ROM media. </a:t>
            </a:r>
          </a:p>
          <a:p>
            <a:r>
              <a:rPr lang="en-US" altLang="en-US" sz="2000"/>
              <a:t>Windows 2000 implements ISO 9660-compliant CDFS in \Winnt\System32\Drivers\Cdfs.sys, with long filename support defined by Level 2 of the ISO 9660 standard</a:t>
            </a:r>
          </a:p>
          <a:p>
            <a:r>
              <a:rPr lang="en-US" altLang="en-US" sz="2000"/>
              <a:t>Because of its simplicity, the CDFS format has a number of restrictions</a:t>
            </a:r>
          </a:p>
          <a:p>
            <a:pPr lvl="1"/>
            <a:r>
              <a:rPr lang="en-US" altLang="en-US" sz="1800"/>
              <a:t>Directory and file names must be fewer than 32 characters long</a:t>
            </a:r>
          </a:p>
          <a:p>
            <a:pPr lvl="1"/>
            <a:r>
              <a:rPr lang="en-US" altLang="en-US" sz="1800"/>
              <a:t>Directory trees can be no more than eight levels deep</a:t>
            </a:r>
          </a:p>
          <a:p>
            <a:r>
              <a:rPr lang="en-US" altLang="en-US" sz="2000"/>
              <a:t>CDFS is considered a legacy format because the industry has adopted the Universal Disk Format (UDF) as the standard for read-only media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A749470-3623-4914-EB4D-2A15198AD00E}"/>
              </a:ext>
            </a:extLst>
          </p:cNvPr>
          <p:cNvSpPr>
            <a:spLocks noGrp="1"/>
          </p:cNvSpPr>
          <p:nvPr>
            <p:ph type="sldNum" sz="quarter" idx="11"/>
          </p:nvPr>
        </p:nvSpPr>
        <p:spPr/>
        <p:txBody>
          <a:bodyPr/>
          <a:lstStyle/>
          <a:p>
            <a:fld id="{9B02343F-0112-4ECD-9664-8048BC2D78AE}" type="slidenum">
              <a:rPr lang="en-GB" altLang="en-US"/>
              <a:pPr/>
              <a:t>38</a:t>
            </a:fld>
            <a:endParaRPr lang="en-GB" altLang="en-US"/>
          </a:p>
        </p:txBody>
      </p:sp>
      <p:sp>
        <p:nvSpPr>
          <p:cNvPr id="376834" name="Rectangle 2">
            <a:extLst>
              <a:ext uri="{FF2B5EF4-FFF2-40B4-BE49-F238E27FC236}">
                <a16:creationId xmlns:a16="http://schemas.microsoft.com/office/drawing/2014/main" id="{2413F05B-DDA9-9942-E868-C95EB41DB4B9}"/>
              </a:ext>
            </a:extLst>
          </p:cNvPr>
          <p:cNvSpPr>
            <a:spLocks noGrp="1" noChangeArrowheads="1"/>
          </p:cNvSpPr>
          <p:nvPr>
            <p:ph type="title"/>
          </p:nvPr>
        </p:nvSpPr>
        <p:spPr/>
        <p:txBody>
          <a:bodyPr/>
          <a:lstStyle/>
          <a:p>
            <a:r>
              <a:rPr lang="en-US" altLang="en-US"/>
              <a:t>UDF</a:t>
            </a:r>
            <a:br>
              <a:rPr lang="en-US" altLang="en-US"/>
            </a:br>
            <a:endParaRPr lang="en-US" altLang="en-US"/>
          </a:p>
        </p:txBody>
      </p:sp>
      <p:sp>
        <p:nvSpPr>
          <p:cNvPr id="376835" name="Rectangle 3">
            <a:extLst>
              <a:ext uri="{FF2B5EF4-FFF2-40B4-BE49-F238E27FC236}">
                <a16:creationId xmlns:a16="http://schemas.microsoft.com/office/drawing/2014/main" id="{E0E77B7C-744E-033F-9DD5-23EF48D9AA3D}"/>
              </a:ext>
            </a:extLst>
          </p:cNvPr>
          <p:cNvSpPr>
            <a:spLocks noGrp="1" noChangeArrowheads="1"/>
          </p:cNvSpPr>
          <p:nvPr>
            <p:ph type="body" idx="1"/>
          </p:nvPr>
        </p:nvSpPr>
        <p:spPr/>
        <p:txBody>
          <a:bodyPr/>
          <a:lstStyle/>
          <a:p>
            <a:r>
              <a:rPr lang="en-US" altLang="en-US" sz="2400"/>
              <a:t>OSTA (Optical Storage Technology Association) defined UDF in 1995 as a format to replace CDFS for magneto-optical storage media, mainly DVD-ROM</a:t>
            </a:r>
          </a:p>
          <a:p>
            <a:pPr lvl="1"/>
            <a:r>
              <a:rPr lang="en-US" altLang="en-US" sz="2000"/>
              <a:t>The Windows 2000 UDF file system implementation is ISO 13346-compliant and supports UDF versions 1.02 and 1.5</a:t>
            </a:r>
          </a:p>
          <a:p>
            <a:r>
              <a:rPr lang="en-US" altLang="en-US" sz="2400"/>
              <a:t>UDF file systems have the following traits:</a:t>
            </a:r>
          </a:p>
          <a:p>
            <a:pPr lvl="1"/>
            <a:r>
              <a:rPr lang="en-US" altLang="en-US" sz="2000"/>
              <a:t>Filenames can be 255 characters long</a:t>
            </a:r>
          </a:p>
          <a:p>
            <a:pPr lvl="1"/>
            <a:r>
              <a:rPr lang="en-US" altLang="en-US" sz="2000"/>
              <a:t>The maximum path length is 1023 characters</a:t>
            </a:r>
          </a:p>
          <a:p>
            <a:r>
              <a:rPr lang="en-US" altLang="en-US" sz="2400"/>
              <a:t>Although the UDF format was designed with rewritable media in mind, the Windows 2000 UDF driver (\Winnt\System32\Drivers\Udfs.sys) provides read-only support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C3758EC-6CF3-B289-594C-854E2391B870}"/>
              </a:ext>
            </a:extLst>
          </p:cNvPr>
          <p:cNvSpPr>
            <a:spLocks noGrp="1"/>
          </p:cNvSpPr>
          <p:nvPr>
            <p:ph type="sldNum" sz="quarter" idx="11"/>
          </p:nvPr>
        </p:nvSpPr>
        <p:spPr/>
        <p:txBody>
          <a:bodyPr/>
          <a:lstStyle/>
          <a:p>
            <a:fld id="{CE40A1AB-412E-4FF7-A7E2-BEE2D16C52EC}" type="slidenum">
              <a:rPr lang="en-GB" altLang="en-US"/>
              <a:pPr/>
              <a:t>39</a:t>
            </a:fld>
            <a:endParaRPr lang="en-GB" altLang="en-US"/>
          </a:p>
        </p:txBody>
      </p:sp>
      <p:sp>
        <p:nvSpPr>
          <p:cNvPr id="377858" name="Rectangle 2">
            <a:extLst>
              <a:ext uri="{FF2B5EF4-FFF2-40B4-BE49-F238E27FC236}">
                <a16:creationId xmlns:a16="http://schemas.microsoft.com/office/drawing/2014/main" id="{EE6A2EF6-9A78-7C9C-1B0A-F086DF671FA2}"/>
              </a:ext>
            </a:extLst>
          </p:cNvPr>
          <p:cNvSpPr>
            <a:spLocks noGrp="1" noChangeArrowheads="1"/>
          </p:cNvSpPr>
          <p:nvPr>
            <p:ph type="title"/>
          </p:nvPr>
        </p:nvSpPr>
        <p:spPr/>
        <p:txBody>
          <a:bodyPr/>
          <a:lstStyle/>
          <a:p>
            <a:r>
              <a:rPr lang="en-US" altLang="en-US"/>
              <a:t>FAT</a:t>
            </a:r>
            <a:br>
              <a:rPr lang="en-US" altLang="en-US"/>
            </a:br>
            <a:endParaRPr lang="en-US" altLang="en-US"/>
          </a:p>
        </p:txBody>
      </p:sp>
      <p:sp>
        <p:nvSpPr>
          <p:cNvPr id="377859" name="Rectangle 3">
            <a:extLst>
              <a:ext uri="{FF2B5EF4-FFF2-40B4-BE49-F238E27FC236}">
                <a16:creationId xmlns:a16="http://schemas.microsoft.com/office/drawing/2014/main" id="{4BBCC5D4-DE32-917C-D6F3-4CEE6C9F28AB}"/>
              </a:ext>
            </a:extLst>
          </p:cNvPr>
          <p:cNvSpPr>
            <a:spLocks noGrp="1" noChangeArrowheads="1"/>
          </p:cNvSpPr>
          <p:nvPr>
            <p:ph type="body" idx="1"/>
          </p:nvPr>
        </p:nvSpPr>
        <p:spPr/>
        <p:txBody>
          <a:bodyPr/>
          <a:lstStyle/>
          <a:p>
            <a:r>
              <a:rPr lang="en-US" altLang="en-US" sz="2000"/>
              <a:t>FAT (File Allocation Table) file systems are a legacy format that originated in DOS and Windows 9x</a:t>
            </a:r>
          </a:p>
          <a:p>
            <a:r>
              <a:rPr lang="en-US" altLang="en-US" sz="2000"/>
              <a:t>Reasons why Windows supports FAT file systems:</a:t>
            </a:r>
          </a:p>
          <a:p>
            <a:pPr lvl="1"/>
            <a:r>
              <a:rPr lang="en-US" altLang="en-US" sz="1800"/>
              <a:t>to enable upgrades from other versions of Windows</a:t>
            </a:r>
          </a:p>
          <a:p>
            <a:pPr lvl="1"/>
            <a:r>
              <a:rPr lang="en-US" altLang="en-US" sz="1800"/>
              <a:t>compatibility with other operating systems in multiboot systems</a:t>
            </a:r>
          </a:p>
          <a:p>
            <a:pPr lvl="1"/>
            <a:r>
              <a:rPr lang="en-US" altLang="en-US" sz="1800"/>
              <a:t>as a floppy disk format</a:t>
            </a:r>
          </a:p>
          <a:p>
            <a:r>
              <a:rPr lang="en-US" altLang="en-US" sz="2000"/>
              <a:t>Windows FAT file system driver is implemented in \Winnt\System32\Drivers\Fastfat.sys</a:t>
            </a:r>
          </a:p>
          <a:p>
            <a:r>
              <a:rPr lang="en-US" altLang="en-US" sz="2000"/>
              <a:t>Each FAT format includes a number that indicates the number of bits the format uses to identify clusters on a disk</a:t>
            </a:r>
          </a:p>
        </p:txBody>
      </p:sp>
      <p:sp>
        <p:nvSpPr>
          <p:cNvPr id="377861" name="Rectangle 5">
            <a:extLst>
              <a:ext uri="{FF2B5EF4-FFF2-40B4-BE49-F238E27FC236}">
                <a16:creationId xmlns:a16="http://schemas.microsoft.com/office/drawing/2014/main" id="{C3E23FE0-274C-BD6B-4C06-C365819D0A15}"/>
              </a:ext>
            </a:extLst>
          </p:cNvPr>
          <p:cNvSpPr>
            <a:spLocks noChangeArrowheads="1"/>
          </p:cNvSpPr>
          <p:nvPr/>
        </p:nvSpPr>
        <p:spPr bwMode="auto">
          <a:xfrm>
            <a:off x="2209800" y="5715000"/>
            <a:ext cx="1066800" cy="4572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Boot sector</a:t>
            </a:r>
            <a:endParaRPr lang="en-US" altLang="en-US" sz="1400"/>
          </a:p>
        </p:txBody>
      </p:sp>
      <p:sp>
        <p:nvSpPr>
          <p:cNvPr id="377862" name="Rectangle 6">
            <a:extLst>
              <a:ext uri="{FF2B5EF4-FFF2-40B4-BE49-F238E27FC236}">
                <a16:creationId xmlns:a16="http://schemas.microsoft.com/office/drawing/2014/main" id="{4398DB28-9BF5-9AB8-A22D-9B6F8D43FCAA}"/>
              </a:ext>
            </a:extLst>
          </p:cNvPr>
          <p:cNvSpPr>
            <a:spLocks noChangeArrowheads="1"/>
          </p:cNvSpPr>
          <p:nvPr/>
        </p:nvSpPr>
        <p:spPr bwMode="auto">
          <a:xfrm>
            <a:off x="4876800" y="5715000"/>
            <a:ext cx="18288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File allocation </a:t>
            </a:r>
            <a:br>
              <a:rPr lang="de-DE" altLang="en-US" sz="1400"/>
            </a:br>
            <a:r>
              <a:rPr lang="de-DE" altLang="en-US" sz="1400"/>
              <a:t>table 2 (duplicate)</a:t>
            </a:r>
            <a:endParaRPr lang="en-US" altLang="en-US" sz="1400"/>
          </a:p>
        </p:txBody>
      </p:sp>
      <p:sp>
        <p:nvSpPr>
          <p:cNvPr id="377863" name="Rectangle 7">
            <a:extLst>
              <a:ext uri="{FF2B5EF4-FFF2-40B4-BE49-F238E27FC236}">
                <a16:creationId xmlns:a16="http://schemas.microsoft.com/office/drawing/2014/main" id="{A772960E-36E5-0129-283C-A2168B92DB45}"/>
              </a:ext>
            </a:extLst>
          </p:cNvPr>
          <p:cNvSpPr>
            <a:spLocks noChangeArrowheads="1"/>
          </p:cNvSpPr>
          <p:nvPr/>
        </p:nvSpPr>
        <p:spPr bwMode="auto">
          <a:xfrm>
            <a:off x="3276600" y="5715000"/>
            <a:ext cx="16002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File allocation </a:t>
            </a:r>
            <a:br>
              <a:rPr lang="de-DE" altLang="en-US" sz="1400"/>
            </a:br>
            <a:r>
              <a:rPr lang="de-DE" altLang="en-US" sz="1400"/>
              <a:t>table 1</a:t>
            </a:r>
            <a:endParaRPr lang="en-US" altLang="en-US" sz="1400"/>
          </a:p>
        </p:txBody>
      </p:sp>
      <p:sp>
        <p:nvSpPr>
          <p:cNvPr id="377864" name="Rectangle 8">
            <a:extLst>
              <a:ext uri="{FF2B5EF4-FFF2-40B4-BE49-F238E27FC236}">
                <a16:creationId xmlns:a16="http://schemas.microsoft.com/office/drawing/2014/main" id="{6658EC8D-30F2-7C35-ECE4-F1355C32089C}"/>
              </a:ext>
            </a:extLst>
          </p:cNvPr>
          <p:cNvSpPr>
            <a:spLocks noChangeArrowheads="1"/>
          </p:cNvSpPr>
          <p:nvPr/>
        </p:nvSpPr>
        <p:spPr bwMode="auto">
          <a:xfrm>
            <a:off x="6705600" y="5715000"/>
            <a:ext cx="1219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Root directory</a:t>
            </a:r>
            <a:endParaRPr lang="en-US" altLang="en-US" sz="1400"/>
          </a:p>
        </p:txBody>
      </p:sp>
      <p:sp>
        <p:nvSpPr>
          <p:cNvPr id="377865" name="Rectangle 9">
            <a:extLst>
              <a:ext uri="{FF2B5EF4-FFF2-40B4-BE49-F238E27FC236}">
                <a16:creationId xmlns:a16="http://schemas.microsoft.com/office/drawing/2014/main" id="{C62FFEDD-52DE-585D-6812-BB2CCF11490C}"/>
              </a:ext>
            </a:extLst>
          </p:cNvPr>
          <p:cNvSpPr>
            <a:spLocks noChangeArrowheads="1"/>
          </p:cNvSpPr>
          <p:nvPr/>
        </p:nvSpPr>
        <p:spPr bwMode="auto">
          <a:xfrm>
            <a:off x="7924800" y="5715000"/>
            <a:ext cx="24384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400"/>
              <a:t>Other directories and all files</a:t>
            </a:r>
            <a:endParaRPr lang="en-US" altLang="en-US" sz="1400"/>
          </a:p>
        </p:txBody>
      </p:sp>
      <p:sp>
        <p:nvSpPr>
          <p:cNvPr id="377866" name="Text Box 10">
            <a:extLst>
              <a:ext uri="{FF2B5EF4-FFF2-40B4-BE49-F238E27FC236}">
                <a16:creationId xmlns:a16="http://schemas.microsoft.com/office/drawing/2014/main" id="{BF0C86C9-C660-3FEF-A77C-FA9428BC8867}"/>
              </a:ext>
            </a:extLst>
          </p:cNvPr>
          <p:cNvSpPr txBox="1">
            <a:spLocks noChangeArrowheads="1"/>
          </p:cNvSpPr>
          <p:nvPr/>
        </p:nvSpPr>
        <p:spPr bwMode="auto">
          <a:xfrm>
            <a:off x="2209801" y="6248401"/>
            <a:ext cx="19144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effectLst>
                  <a:outerShdw blurRad="38100" dist="38100" dir="2700000" algn="tl">
                    <a:srgbClr val="000000"/>
                  </a:outerShdw>
                </a:effectLst>
              </a:rPr>
              <a:t>FAT format organization</a:t>
            </a:r>
            <a:endParaRPr lang="en-US" altLang="en-US" sz="1400">
              <a:effectLst>
                <a:outerShdw blurRad="38100" dist="38100" dir="2700000" algn="tl">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dirty="0"/>
              <a:t>File-System Structure</a:t>
            </a:r>
          </a:p>
        </p:txBody>
      </p:sp>
      <p:sp>
        <p:nvSpPr>
          <p:cNvPr id="11267" name="Rectangle 3"/>
          <p:cNvSpPr>
            <a:spLocks noGrp="1" noChangeArrowheads="1"/>
          </p:cNvSpPr>
          <p:nvPr>
            <p:ph idx="1"/>
          </p:nvPr>
        </p:nvSpPr>
        <p:spPr/>
        <p:txBody>
          <a:bodyPr>
            <a:normAutofit fontScale="92500" lnSpcReduction="20000"/>
          </a:bodyPr>
          <a:lstStyle/>
          <a:p>
            <a:r>
              <a:rPr lang="en-US" altLang="en-US" dirty="0"/>
              <a:t>File structure</a:t>
            </a:r>
          </a:p>
          <a:p>
            <a:pPr lvl="1"/>
            <a:r>
              <a:rPr lang="en-US" altLang="en-US" dirty="0"/>
              <a:t>Logical storage unit</a:t>
            </a:r>
          </a:p>
          <a:p>
            <a:pPr lvl="1"/>
            <a:r>
              <a:rPr lang="en-US" altLang="en-US" dirty="0"/>
              <a:t>Collection of related information</a:t>
            </a:r>
            <a:endParaRPr lang="en-US" altLang="en-US" sz="800" dirty="0"/>
          </a:p>
          <a:p>
            <a:r>
              <a:rPr lang="en-US" altLang="en-US" b="1" dirty="0">
                <a:solidFill>
                  <a:srgbClr val="3366FF"/>
                </a:solidFill>
              </a:rPr>
              <a:t>File system</a:t>
            </a:r>
            <a:r>
              <a:rPr lang="en-US" altLang="en-US" dirty="0">
                <a:solidFill>
                  <a:srgbClr val="3366FF"/>
                </a:solidFill>
              </a:rPr>
              <a:t> </a:t>
            </a:r>
            <a:r>
              <a:rPr lang="en-US" altLang="en-US" dirty="0"/>
              <a:t>resides on secondary storage (disks)</a:t>
            </a:r>
          </a:p>
          <a:p>
            <a:pPr lvl="1"/>
            <a:r>
              <a:rPr lang="en-US" altLang="en-US" dirty="0"/>
              <a:t>Provides user interface to storage, mapping logical to physical</a:t>
            </a:r>
          </a:p>
          <a:p>
            <a:pPr lvl="1"/>
            <a:r>
              <a:rPr lang="en-US" altLang="en-US" dirty="0"/>
              <a:t>Provides efficient and convenient access to disk by allowing data to be stored, located, and retrieved easily</a:t>
            </a:r>
          </a:p>
          <a:p>
            <a:r>
              <a:rPr lang="en-US" altLang="en-US" dirty="0"/>
              <a:t>Disk provides in-place rewrite and random/direct access</a:t>
            </a:r>
          </a:p>
          <a:p>
            <a:pPr lvl="1"/>
            <a:r>
              <a:rPr lang="en-US" altLang="en-US" dirty="0"/>
              <a:t>I/O transfers performed in </a:t>
            </a:r>
            <a:r>
              <a:rPr lang="en-US" altLang="en-US" b="1" dirty="0">
                <a:solidFill>
                  <a:srgbClr val="3366FF"/>
                </a:solidFill>
              </a:rPr>
              <a:t>blocks</a:t>
            </a:r>
            <a:r>
              <a:rPr lang="en-US" altLang="en-US" dirty="0"/>
              <a:t> of </a:t>
            </a:r>
            <a:r>
              <a:rPr lang="en-US" altLang="en-US" b="1" dirty="0">
                <a:solidFill>
                  <a:srgbClr val="3366FF"/>
                </a:solidFill>
              </a:rPr>
              <a:t>sectors</a:t>
            </a:r>
            <a:r>
              <a:rPr lang="en-US" altLang="en-US" dirty="0"/>
              <a:t> (usually 512 bytes)</a:t>
            </a:r>
            <a:endParaRPr lang="en-US" altLang="en-US" sz="800" dirty="0"/>
          </a:p>
          <a:p>
            <a:r>
              <a:rPr lang="en-US" altLang="en-US" b="1" dirty="0">
                <a:solidFill>
                  <a:srgbClr val="3366FF"/>
                </a:solidFill>
              </a:rPr>
              <a:t>File control block</a:t>
            </a:r>
            <a:r>
              <a:rPr lang="en-US" altLang="en-US" dirty="0">
                <a:solidFill>
                  <a:srgbClr val="3366FF"/>
                </a:solidFill>
              </a:rPr>
              <a:t> </a:t>
            </a:r>
            <a:r>
              <a:rPr lang="en-US" altLang="en-US" dirty="0"/>
              <a:t>– storage structure consisting of information about a file</a:t>
            </a:r>
            <a:endParaRPr lang="en-US" altLang="en-US" sz="800" dirty="0"/>
          </a:p>
          <a:p>
            <a:r>
              <a:rPr lang="en-US" altLang="en-US" b="1" dirty="0">
                <a:solidFill>
                  <a:srgbClr val="3366FF"/>
                </a:solidFill>
              </a:rPr>
              <a:t>Device driver</a:t>
            </a:r>
            <a:r>
              <a:rPr lang="en-US" altLang="en-US" dirty="0">
                <a:solidFill>
                  <a:srgbClr val="3366FF"/>
                </a:solidFill>
              </a:rPr>
              <a:t> </a:t>
            </a:r>
            <a:r>
              <a:rPr lang="en-US" altLang="en-US" dirty="0"/>
              <a:t>controls the physical device </a:t>
            </a:r>
          </a:p>
          <a:p>
            <a:r>
              <a:rPr lang="en-US" altLang="en-US" dirty="0"/>
              <a:t>File system organized into layers</a:t>
            </a:r>
          </a:p>
          <a:p>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a:t>
            </a:fld>
            <a:endParaRPr lang="en-US"/>
          </a:p>
        </p:txBody>
      </p:sp>
    </p:spTree>
    <p:extLst>
      <p:ext uri="{BB962C8B-B14F-4D97-AF65-F5344CB8AC3E}">
        <p14:creationId xmlns:p14="http://schemas.microsoft.com/office/powerpoint/2010/main" val="132716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52F0ED7-9A82-AD51-6275-C5F7984EDDD1}"/>
              </a:ext>
            </a:extLst>
          </p:cNvPr>
          <p:cNvSpPr>
            <a:spLocks noGrp="1"/>
          </p:cNvSpPr>
          <p:nvPr>
            <p:ph type="sldNum" sz="quarter" idx="11"/>
          </p:nvPr>
        </p:nvSpPr>
        <p:spPr/>
        <p:txBody>
          <a:bodyPr/>
          <a:lstStyle/>
          <a:p>
            <a:fld id="{B55EE1E9-ABB7-4E0C-B9AF-FF1AA21973A6}" type="slidenum">
              <a:rPr lang="en-GB" altLang="en-US"/>
              <a:pPr/>
              <a:t>40</a:t>
            </a:fld>
            <a:endParaRPr lang="en-GB" altLang="en-US"/>
          </a:p>
        </p:txBody>
      </p:sp>
      <p:sp>
        <p:nvSpPr>
          <p:cNvPr id="378882" name="Rectangle 2">
            <a:extLst>
              <a:ext uri="{FF2B5EF4-FFF2-40B4-BE49-F238E27FC236}">
                <a16:creationId xmlns:a16="http://schemas.microsoft.com/office/drawing/2014/main" id="{F56ECF0D-5F62-277A-B31A-3DCCAF340FE5}"/>
              </a:ext>
            </a:extLst>
          </p:cNvPr>
          <p:cNvSpPr>
            <a:spLocks noGrp="1" noChangeArrowheads="1"/>
          </p:cNvSpPr>
          <p:nvPr>
            <p:ph type="title"/>
          </p:nvPr>
        </p:nvSpPr>
        <p:spPr/>
        <p:txBody>
          <a:bodyPr/>
          <a:lstStyle/>
          <a:p>
            <a:r>
              <a:rPr lang="en-US" altLang="en-US"/>
              <a:t>FAT12</a:t>
            </a:r>
          </a:p>
        </p:txBody>
      </p:sp>
      <p:sp>
        <p:nvSpPr>
          <p:cNvPr id="378883" name="Rectangle 3">
            <a:extLst>
              <a:ext uri="{FF2B5EF4-FFF2-40B4-BE49-F238E27FC236}">
                <a16:creationId xmlns:a16="http://schemas.microsoft.com/office/drawing/2014/main" id="{9CDE49C1-CB38-36E0-0484-DAE7B50FBAA8}"/>
              </a:ext>
            </a:extLst>
          </p:cNvPr>
          <p:cNvSpPr>
            <a:spLocks noGrp="1" noChangeArrowheads="1"/>
          </p:cNvSpPr>
          <p:nvPr>
            <p:ph type="body" idx="1"/>
          </p:nvPr>
        </p:nvSpPr>
        <p:spPr/>
        <p:txBody>
          <a:bodyPr/>
          <a:lstStyle/>
          <a:p>
            <a:r>
              <a:rPr lang="en-US" altLang="en-US"/>
              <a:t>FAT12's 12-bit cluster identifier limits a partition to storing a maximum of 2</a:t>
            </a:r>
            <a:r>
              <a:rPr lang="en-US" altLang="en-US" baseline="30000"/>
              <a:t>12</a:t>
            </a:r>
            <a:r>
              <a:rPr lang="en-US" altLang="en-US"/>
              <a:t> (4096) clusters</a:t>
            </a:r>
          </a:p>
          <a:p>
            <a:pPr lvl="1"/>
            <a:r>
              <a:rPr lang="en-US" altLang="en-US"/>
              <a:t>Windows uses cluster sizes from 512 bytes to 8 KB in size, which limits a FAT12 volume size to 32 MB</a:t>
            </a:r>
          </a:p>
          <a:p>
            <a:pPr lvl="1"/>
            <a:r>
              <a:rPr lang="en-US" altLang="en-US"/>
              <a:t> Windows uses FAT12 as the format for all 5-inch floppy disks and 3.5-inch floppy disks, which store up to 1.44 MB of data</a:t>
            </a:r>
          </a:p>
          <a:p>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0CFF0BD-234E-E21B-A7A9-06CBD7204869}"/>
              </a:ext>
            </a:extLst>
          </p:cNvPr>
          <p:cNvSpPr>
            <a:spLocks noGrp="1"/>
          </p:cNvSpPr>
          <p:nvPr>
            <p:ph type="sldNum" sz="quarter" idx="11"/>
          </p:nvPr>
        </p:nvSpPr>
        <p:spPr/>
        <p:txBody>
          <a:bodyPr/>
          <a:lstStyle/>
          <a:p>
            <a:fld id="{3732AD03-6535-4FB5-94B9-61E5D9B5B85E}" type="slidenum">
              <a:rPr lang="en-GB" altLang="en-US"/>
              <a:pPr/>
              <a:t>41</a:t>
            </a:fld>
            <a:endParaRPr lang="en-GB" altLang="en-US"/>
          </a:p>
        </p:txBody>
      </p:sp>
      <p:sp>
        <p:nvSpPr>
          <p:cNvPr id="379906" name="Rectangle 2">
            <a:extLst>
              <a:ext uri="{FF2B5EF4-FFF2-40B4-BE49-F238E27FC236}">
                <a16:creationId xmlns:a16="http://schemas.microsoft.com/office/drawing/2014/main" id="{EC16F86C-053C-9CC4-BAAC-7A1874BC1A2A}"/>
              </a:ext>
            </a:extLst>
          </p:cNvPr>
          <p:cNvSpPr>
            <a:spLocks noGrp="1" noChangeArrowheads="1"/>
          </p:cNvSpPr>
          <p:nvPr>
            <p:ph type="title"/>
          </p:nvPr>
        </p:nvSpPr>
        <p:spPr/>
        <p:txBody>
          <a:bodyPr/>
          <a:lstStyle/>
          <a:p>
            <a:r>
              <a:rPr lang="en-US" altLang="en-US"/>
              <a:t>FAT16</a:t>
            </a:r>
            <a:br>
              <a:rPr lang="en-US" altLang="en-US"/>
            </a:br>
            <a:endParaRPr lang="en-US" altLang="en-US"/>
          </a:p>
        </p:txBody>
      </p:sp>
      <p:sp>
        <p:nvSpPr>
          <p:cNvPr id="379907" name="Rectangle 3">
            <a:extLst>
              <a:ext uri="{FF2B5EF4-FFF2-40B4-BE49-F238E27FC236}">
                <a16:creationId xmlns:a16="http://schemas.microsoft.com/office/drawing/2014/main" id="{8A6CE929-CB52-AAB6-23EE-A36FA939D436}"/>
              </a:ext>
            </a:extLst>
          </p:cNvPr>
          <p:cNvSpPr>
            <a:spLocks noGrp="1" noChangeArrowheads="1"/>
          </p:cNvSpPr>
          <p:nvPr>
            <p:ph type="body" idx="1"/>
          </p:nvPr>
        </p:nvSpPr>
        <p:spPr/>
        <p:txBody>
          <a:bodyPr/>
          <a:lstStyle/>
          <a:p>
            <a:r>
              <a:rPr lang="en-US" altLang="en-US"/>
              <a:t>FAT16, with a 16-bit cluster identifier, can address 2</a:t>
            </a:r>
            <a:r>
              <a:rPr lang="en-US" altLang="en-US" baseline="30000"/>
              <a:t>16</a:t>
            </a:r>
            <a:r>
              <a:rPr lang="en-US" altLang="en-US"/>
              <a:t> (65,536) clusters</a:t>
            </a:r>
          </a:p>
          <a:p>
            <a:pPr lvl="1"/>
            <a:r>
              <a:rPr lang="en-US" altLang="en-US"/>
              <a:t>On Windows, FAT16 cluster sizes range from 512 bytes (the sector size) to 64 KB, which limits FAT16 volume sizes to 4 GB</a:t>
            </a:r>
          </a:p>
          <a:p>
            <a:pPr lvl="1"/>
            <a:r>
              <a:rPr lang="en-US" altLang="en-US"/>
              <a:t>The cluster size Windows uses depends on the size of a volume</a:t>
            </a:r>
          </a:p>
          <a:p>
            <a:pPr lvl="1"/>
            <a:endParaRPr lang="en-US" altLang="en-US"/>
          </a:p>
          <a:p>
            <a:endParaRPr lang="en-US" altLang="en-US"/>
          </a:p>
        </p:txBody>
      </p:sp>
      <p:sp>
        <p:nvSpPr>
          <p:cNvPr id="379908" name="AutoShape 4" descr="Click to view at full size.">
            <a:extLst>
              <a:ext uri="{FF2B5EF4-FFF2-40B4-BE49-F238E27FC236}">
                <a16:creationId xmlns:a16="http://schemas.microsoft.com/office/drawing/2014/main" id="{362A8994-A947-EF20-2954-46C6E14F6297}"/>
              </a:ext>
            </a:extLst>
          </p:cNvPr>
          <p:cNvSpPr>
            <a:spLocks noChangeAspect="1" noChangeArrowheads="1"/>
          </p:cNvSpPr>
          <p:nvPr/>
        </p:nvSpPr>
        <p:spPr bwMode="auto">
          <a:xfrm>
            <a:off x="3787775" y="3167063"/>
            <a:ext cx="4618038" cy="5254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AB645BE-FAD6-E0EB-80C6-E8D776979000}"/>
              </a:ext>
            </a:extLst>
          </p:cNvPr>
          <p:cNvSpPr>
            <a:spLocks noGrp="1"/>
          </p:cNvSpPr>
          <p:nvPr>
            <p:ph type="sldNum" sz="quarter" idx="11"/>
          </p:nvPr>
        </p:nvSpPr>
        <p:spPr/>
        <p:txBody>
          <a:bodyPr/>
          <a:lstStyle/>
          <a:p>
            <a:fld id="{07DD0D24-7D8F-4D81-9381-A064B55242C8}" type="slidenum">
              <a:rPr lang="en-GB" altLang="en-US"/>
              <a:pPr/>
              <a:t>42</a:t>
            </a:fld>
            <a:endParaRPr lang="en-GB" altLang="en-US"/>
          </a:p>
        </p:txBody>
      </p:sp>
      <p:sp>
        <p:nvSpPr>
          <p:cNvPr id="380930" name="Rectangle 2">
            <a:extLst>
              <a:ext uri="{FF2B5EF4-FFF2-40B4-BE49-F238E27FC236}">
                <a16:creationId xmlns:a16="http://schemas.microsoft.com/office/drawing/2014/main" id="{C511BBF8-02EA-1186-9F3E-A7FD5D5DAE38}"/>
              </a:ext>
            </a:extLst>
          </p:cNvPr>
          <p:cNvSpPr>
            <a:spLocks noGrp="1" noChangeArrowheads="1"/>
          </p:cNvSpPr>
          <p:nvPr>
            <p:ph type="title"/>
          </p:nvPr>
        </p:nvSpPr>
        <p:spPr/>
        <p:txBody>
          <a:bodyPr/>
          <a:lstStyle/>
          <a:p>
            <a:r>
              <a:rPr lang="en-US" altLang="en-US"/>
              <a:t>FAT32</a:t>
            </a:r>
          </a:p>
        </p:txBody>
      </p:sp>
      <p:sp>
        <p:nvSpPr>
          <p:cNvPr id="380931" name="Rectangle 3">
            <a:extLst>
              <a:ext uri="{FF2B5EF4-FFF2-40B4-BE49-F238E27FC236}">
                <a16:creationId xmlns:a16="http://schemas.microsoft.com/office/drawing/2014/main" id="{AE99F53A-334C-2724-F772-098DFCB695EE}"/>
              </a:ext>
            </a:extLst>
          </p:cNvPr>
          <p:cNvSpPr>
            <a:spLocks noGrp="1" noChangeArrowheads="1"/>
          </p:cNvSpPr>
          <p:nvPr>
            <p:ph type="body" idx="1"/>
          </p:nvPr>
        </p:nvSpPr>
        <p:spPr>
          <a:xfrm>
            <a:off x="1981200" y="1295400"/>
            <a:ext cx="8229600" cy="5562600"/>
          </a:xfrm>
        </p:spPr>
        <p:txBody>
          <a:bodyPr/>
          <a:lstStyle/>
          <a:p>
            <a:pPr marL="285750" indent="-285750">
              <a:lnSpc>
                <a:spcPct val="80000"/>
              </a:lnSpc>
            </a:pPr>
            <a:r>
              <a:rPr lang="en-US" altLang="en-US" sz="2400" dirty="0"/>
              <a:t>FAT32 is the upgraded version of FAT-based file system format</a:t>
            </a:r>
          </a:p>
          <a:p>
            <a:pPr lvl="1">
              <a:lnSpc>
                <a:spcPct val="80000"/>
              </a:lnSpc>
            </a:pPr>
            <a:r>
              <a:rPr lang="en-US" altLang="en-US" sz="2000" dirty="0"/>
              <a:t>it's included since Windows 95 OSR2, Windows 98, and now in Windows 10 and 11.</a:t>
            </a:r>
          </a:p>
          <a:p>
            <a:pPr marL="285750" indent="-285750">
              <a:lnSpc>
                <a:spcPct val="80000"/>
              </a:lnSpc>
            </a:pPr>
            <a:r>
              <a:rPr lang="en-US" altLang="en-US" sz="2400" dirty="0"/>
              <a:t>FAT32 uses 32-bit cluster identifiers but reserves the high 4 bits, so in effect it has 28-bit cluster identifiers</a:t>
            </a:r>
          </a:p>
          <a:p>
            <a:pPr lvl="1">
              <a:lnSpc>
                <a:spcPct val="80000"/>
              </a:lnSpc>
            </a:pPr>
            <a:r>
              <a:rPr lang="en-US" altLang="en-US" sz="2000" dirty="0"/>
              <a:t>Because FAT32 cluster sizes can be as large as 32 KB, FAT32 has a theoretical ability to address 8 TB  volumes</a:t>
            </a:r>
          </a:p>
          <a:p>
            <a:pPr lvl="1">
              <a:lnSpc>
                <a:spcPct val="80000"/>
              </a:lnSpc>
            </a:pPr>
            <a:r>
              <a:rPr lang="en-US" altLang="en-US" sz="2000" dirty="0"/>
              <a:t>Although Windows works with existing FAT32 volumes of larger sizes (created in other operating systems), it limits new FAT32 volumes to a maximum of 32 GB</a:t>
            </a:r>
          </a:p>
          <a:p>
            <a:pPr lvl="1">
              <a:lnSpc>
                <a:spcPct val="80000"/>
              </a:lnSpc>
            </a:pPr>
            <a:r>
              <a:rPr lang="en-US" altLang="en-US" sz="2000" dirty="0"/>
              <a:t>FAT32's higher potential cluster numbers let it more efficiently manage disks than FAT16; it can handle up to 128-MB volumes with 512-byte clusters</a:t>
            </a:r>
          </a:p>
          <a:p>
            <a:pPr marL="285750" indent="-285750">
              <a:lnSpc>
                <a:spcPct val="80000"/>
              </a:lnSpc>
            </a:pPr>
            <a:r>
              <a:rPr lang="en-US" altLang="en-US" sz="2400" dirty="0"/>
              <a:t>Unlike FAT12 and FAT16, root directory is not fixed size or location</a:t>
            </a:r>
          </a:p>
          <a:p>
            <a:pPr lvl="1">
              <a:lnSpc>
                <a:spcPct val="80000"/>
              </a:lnSpc>
            </a:pPr>
            <a:r>
              <a:rPr lang="en-US" altLang="en-US" sz="2000" dirty="0"/>
              <a:t>Largest file size on Windows is 4GB (largest on Win9x is 2G)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59BCC10-249B-2D19-3BCA-94CA74479478}"/>
              </a:ext>
            </a:extLst>
          </p:cNvPr>
          <p:cNvSpPr>
            <a:spLocks noGrp="1"/>
          </p:cNvSpPr>
          <p:nvPr>
            <p:ph type="sldNum" sz="quarter" idx="11"/>
          </p:nvPr>
        </p:nvSpPr>
        <p:spPr/>
        <p:txBody>
          <a:bodyPr/>
          <a:lstStyle/>
          <a:p>
            <a:fld id="{E0C2D43C-4316-4411-B249-7EB927A83E9F}" type="slidenum">
              <a:rPr lang="en-GB" altLang="en-US"/>
              <a:pPr/>
              <a:t>43</a:t>
            </a:fld>
            <a:endParaRPr lang="en-GB" altLang="en-US"/>
          </a:p>
        </p:txBody>
      </p:sp>
      <p:sp>
        <p:nvSpPr>
          <p:cNvPr id="381954" name="Rectangle 2">
            <a:extLst>
              <a:ext uri="{FF2B5EF4-FFF2-40B4-BE49-F238E27FC236}">
                <a16:creationId xmlns:a16="http://schemas.microsoft.com/office/drawing/2014/main" id="{8BEB9D21-1229-E8CD-88BF-F9ACB1370553}"/>
              </a:ext>
            </a:extLst>
          </p:cNvPr>
          <p:cNvSpPr>
            <a:spLocks noGrp="1" noChangeArrowheads="1"/>
          </p:cNvSpPr>
          <p:nvPr>
            <p:ph type="title"/>
          </p:nvPr>
        </p:nvSpPr>
        <p:spPr/>
        <p:txBody>
          <a:bodyPr/>
          <a:lstStyle/>
          <a:p>
            <a:r>
              <a:rPr lang="en-US" altLang="en-US" dirty="0"/>
              <a:t>NTFS</a:t>
            </a:r>
          </a:p>
        </p:txBody>
      </p:sp>
      <p:sp>
        <p:nvSpPr>
          <p:cNvPr id="381955" name="Rectangle 3">
            <a:extLst>
              <a:ext uri="{FF2B5EF4-FFF2-40B4-BE49-F238E27FC236}">
                <a16:creationId xmlns:a16="http://schemas.microsoft.com/office/drawing/2014/main" id="{D0D8A90A-0ED2-96D9-2BA8-A60813D784E5}"/>
              </a:ext>
            </a:extLst>
          </p:cNvPr>
          <p:cNvSpPr>
            <a:spLocks noGrp="1" noChangeArrowheads="1"/>
          </p:cNvSpPr>
          <p:nvPr>
            <p:ph type="body" idx="1"/>
          </p:nvPr>
        </p:nvSpPr>
        <p:spPr>
          <a:xfrm>
            <a:off x="1981200" y="1625600"/>
            <a:ext cx="8229600" cy="4533900"/>
          </a:xfrm>
        </p:spPr>
        <p:txBody>
          <a:bodyPr>
            <a:normAutofit/>
          </a:bodyPr>
          <a:lstStyle/>
          <a:p>
            <a:r>
              <a:rPr lang="en-US" altLang="en-US" sz="2000" dirty="0"/>
              <a:t>NTFS is the native file system format of Windows</a:t>
            </a:r>
          </a:p>
          <a:p>
            <a:r>
              <a:rPr lang="en-US" altLang="en-US" sz="2000" dirty="0"/>
              <a:t>NTFS uses 64-bit cluster indexes</a:t>
            </a:r>
          </a:p>
          <a:p>
            <a:pPr lvl="1"/>
            <a:r>
              <a:rPr lang="en-US" altLang="en-US" sz="1800" dirty="0"/>
              <a:t>Theoretical ability to address volumes of up to 16 exabytes (16 billion GB)</a:t>
            </a:r>
          </a:p>
          <a:p>
            <a:pPr lvl="1"/>
            <a:r>
              <a:rPr lang="en-US" altLang="en-US" sz="1800" dirty="0"/>
              <a:t>Windows 11 limits the size of an NTFS volume to that addressable with 32-bit clusters, which is 128 TB (using 32-KB clusters)</a:t>
            </a:r>
          </a:p>
          <a:p>
            <a:r>
              <a:rPr lang="en-US" altLang="en-US" sz="2000" dirty="0"/>
              <a:t>Why use NTFS instead of FAT? FAT is simpler, making it faster for some operations, but NTFS supports:</a:t>
            </a:r>
          </a:p>
          <a:p>
            <a:pPr lvl="1"/>
            <a:r>
              <a:rPr kumimoji="0" lang="en-US" altLang="en-US" sz="1800" b="0" i="0" u="none" strike="noStrike" cap="none" normalizeH="0" baseline="0" dirty="0">
                <a:ln>
                  <a:noFill/>
                </a:ln>
                <a:solidFill>
                  <a:schemeClr val="tx1"/>
                </a:solidFill>
                <a:effectLst/>
                <a:latin typeface="Arial" panose="020B0604020202020204" pitchFamily="34" charset="0"/>
              </a:rPr>
              <a:t>Efficient handling of large files and high-capacity drives </a:t>
            </a:r>
          </a:p>
          <a:p>
            <a:pPr lvl="1"/>
            <a:r>
              <a:rPr lang="en-US" altLang="en-US" sz="1800" dirty="0">
                <a:latin typeface="Arial" panose="020B0604020202020204" pitchFamily="34" charset="0"/>
              </a:rPr>
              <a:t>Support for advanced features like compression, encryption (EFS), and disk quotas</a:t>
            </a:r>
          </a:p>
          <a:p>
            <a:pPr lvl="1"/>
            <a:r>
              <a:rPr lang="en-US" altLang="en-US" sz="1800" dirty="0">
                <a:latin typeface="Arial" panose="020B0604020202020204" pitchFamily="34" charset="0"/>
              </a:rPr>
              <a:t>Fault tolerance and metadata journaling for improved data integrity</a:t>
            </a:r>
          </a:p>
          <a:p>
            <a:pPr lvl="1"/>
            <a:endParaRPr lang="en-US" altLang="en-US" sz="1800" dirty="0">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endParaRPr>
          </a:p>
          <a:p>
            <a:pPr lvl="1"/>
            <a:endParaRPr lang="en-US" alt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B5FE9E6-3D19-F6E9-E9EC-289BD9183C4E}"/>
              </a:ext>
            </a:extLst>
          </p:cNvPr>
          <p:cNvSpPr>
            <a:spLocks noGrp="1"/>
          </p:cNvSpPr>
          <p:nvPr>
            <p:ph type="sldNum" sz="quarter" idx="11"/>
          </p:nvPr>
        </p:nvSpPr>
        <p:spPr/>
        <p:txBody>
          <a:bodyPr/>
          <a:lstStyle/>
          <a:p>
            <a:fld id="{C49818FD-6B7B-4FAD-8423-ED6BAF11ABF2}" type="slidenum">
              <a:rPr lang="en-GB" altLang="en-US"/>
              <a:pPr/>
              <a:t>44</a:t>
            </a:fld>
            <a:endParaRPr lang="en-GB" altLang="en-US"/>
          </a:p>
        </p:txBody>
      </p:sp>
      <p:sp>
        <p:nvSpPr>
          <p:cNvPr id="413698" name="Rectangle 2">
            <a:extLst>
              <a:ext uri="{FF2B5EF4-FFF2-40B4-BE49-F238E27FC236}">
                <a16:creationId xmlns:a16="http://schemas.microsoft.com/office/drawing/2014/main" id="{B1A069C1-7396-13FB-E2CC-56E11B33DE68}"/>
              </a:ext>
            </a:extLst>
          </p:cNvPr>
          <p:cNvSpPr>
            <a:spLocks noGrp="1" noChangeArrowheads="1"/>
          </p:cNvSpPr>
          <p:nvPr>
            <p:ph type="title"/>
          </p:nvPr>
        </p:nvSpPr>
        <p:spPr/>
        <p:txBody>
          <a:bodyPr/>
          <a:lstStyle/>
          <a:p>
            <a:r>
              <a:rPr lang="en-US" altLang="en-US" dirty="0"/>
              <a:t>CIFS – The Common Internet File System</a:t>
            </a:r>
          </a:p>
        </p:txBody>
      </p:sp>
      <p:sp>
        <p:nvSpPr>
          <p:cNvPr id="413699" name="Rectangle 3">
            <a:extLst>
              <a:ext uri="{FF2B5EF4-FFF2-40B4-BE49-F238E27FC236}">
                <a16:creationId xmlns:a16="http://schemas.microsoft.com/office/drawing/2014/main" id="{E9BFBCD0-35B2-920B-66D8-3A21FBBB03EC}"/>
              </a:ext>
            </a:extLst>
          </p:cNvPr>
          <p:cNvSpPr>
            <a:spLocks noGrp="1" noChangeArrowheads="1"/>
          </p:cNvSpPr>
          <p:nvPr>
            <p:ph type="body" idx="1"/>
          </p:nvPr>
        </p:nvSpPr>
        <p:spPr>
          <a:xfrm>
            <a:off x="2209800" y="1676400"/>
            <a:ext cx="8077200" cy="4953000"/>
          </a:xfrm>
        </p:spPr>
        <p:txBody>
          <a:bodyPr/>
          <a:lstStyle/>
          <a:p>
            <a:pPr marL="342900" indent="-342900"/>
            <a:r>
              <a:rPr lang="en-US" altLang="en-US" sz="1800" dirty="0"/>
              <a:t>The standard Windows network file system</a:t>
            </a:r>
          </a:p>
          <a:p>
            <a:pPr marL="342900" indent="-342900"/>
            <a:r>
              <a:rPr lang="en-US" altLang="en-US" sz="1800" dirty="0"/>
              <a:t>The file sharing protocol at the heart of CIFS is an updated version of the Server Message Block (SMB) protocol</a:t>
            </a:r>
          </a:p>
          <a:p>
            <a:pPr marL="742950" lvl="1" indent="-285750"/>
            <a:r>
              <a:rPr lang="en-US" altLang="en-US" sz="1600" dirty="0"/>
              <a:t>dates back to the mid-1980s </a:t>
            </a:r>
          </a:p>
          <a:p>
            <a:pPr marL="742950" lvl="1" indent="-285750"/>
            <a:r>
              <a:rPr lang="en-US" altLang="en-US" sz="1600" dirty="0"/>
              <a:t>in 1996/97, Microsoft submitted draft CIFS specifications to the IETF </a:t>
            </a:r>
          </a:p>
          <a:p>
            <a:pPr marL="342900" indent="-342900"/>
            <a:r>
              <a:rPr lang="en-US" altLang="en-US" sz="1800" dirty="0"/>
              <a:t>The SMB protocol was originally developed to run over NetBIOS (Network Basic Input Output System) LANs</a:t>
            </a:r>
          </a:p>
          <a:p>
            <a:pPr marL="742950" lvl="1" indent="-285750"/>
            <a:r>
              <a:rPr lang="en-US" altLang="en-US" sz="1600" dirty="0"/>
              <a:t>Until Windows 2000, NetBIOS support was required for SMB transport</a:t>
            </a:r>
          </a:p>
          <a:p>
            <a:pPr marL="742950" lvl="1" indent="-285750"/>
            <a:r>
              <a:rPr lang="en-US" altLang="en-US" sz="1600" dirty="0"/>
              <a:t>The machine and service names visible in the Windows Network Neighborhood are, basically, NetBIOS addresses (Windows 2000 and later  use DNS names)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3DFFB-E582-9825-4BA9-0AF20FA539E4}"/>
              </a:ext>
            </a:extLst>
          </p:cNvPr>
          <p:cNvSpPr>
            <a:spLocks noGrp="1"/>
          </p:cNvSpPr>
          <p:nvPr>
            <p:ph idx="1"/>
          </p:nvPr>
        </p:nvSpPr>
        <p:spPr/>
        <p:txBody>
          <a:bodyPr>
            <a:normAutofit fontScale="85000" lnSpcReduction="20000"/>
          </a:bodyPr>
          <a:lstStyle/>
          <a:p>
            <a:r>
              <a:rPr lang="en-US" dirty="0"/>
              <a:t>Key Features of CIFS</a:t>
            </a:r>
          </a:p>
          <a:p>
            <a:pPr lvl="1">
              <a:buFont typeface="+mj-lt"/>
              <a:buAutoNum type="arabicPeriod"/>
            </a:pPr>
            <a:r>
              <a:rPr lang="en-US" dirty="0"/>
              <a:t>File Sharing:</a:t>
            </a:r>
          </a:p>
          <a:p>
            <a:pPr lvl="2"/>
            <a:r>
              <a:rPr lang="en-US" dirty="0"/>
              <a:t>Enables users to access, read, write, and manage files on remote systems as if they were local files.</a:t>
            </a:r>
          </a:p>
          <a:p>
            <a:pPr lvl="1">
              <a:buFont typeface="+mj-lt"/>
              <a:buAutoNum type="arabicPeriod"/>
            </a:pPr>
            <a:r>
              <a:rPr lang="en-US" dirty="0"/>
              <a:t>Printer Sharing:</a:t>
            </a:r>
          </a:p>
          <a:p>
            <a:pPr lvl="2"/>
            <a:r>
              <a:rPr lang="en-US" dirty="0"/>
              <a:t>Provides shared access to printers over the network.</a:t>
            </a:r>
          </a:p>
          <a:p>
            <a:pPr lvl="1">
              <a:buFont typeface="+mj-lt"/>
              <a:buAutoNum type="arabicPeriod"/>
            </a:pPr>
            <a:r>
              <a:rPr lang="en-US" dirty="0"/>
              <a:t>Authentication and Security:</a:t>
            </a:r>
          </a:p>
          <a:p>
            <a:pPr lvl="2"/>
            <a:r>
              <a:rPr lang="en-US" dirty="0"/>
              <a:t>Supports user authentication (via passwords) and file permissions to control access.</a:t>
            </a:r>
          </a:p>
          <a:p>
            <a:pPr lvl="1">
              <a:buFont typeface="+mj-lt"/>
              <a:buAutoNum type="arabicPeriod"/>
            </a:pPr>
            <a:r>
              <a:rPr lang="en-US" dirty="0"/>
              <a:t>Resource Locking:</a:t>
            </a:r>
          </a:p>
          <a:p>
            <a:pPr lvl="2"/>
            <a:r>
              <a:rPr lang="en-US" dirty="0"/>
              <a:t>Implements file and record locking to prevent conflicts when multiple users access the same resource.</a:t>
            </a:r>
          </a:p>
          <a:p>
            <a:pPr lvl="1">
              <a:buFont typeface="+mj-lt"/>
              <a:buAutoNum type="arabicPeriod"/>
            </a:pPr>
            <a:r>
              <a:rPr lang="en-US" dirty="0"/>
              <a:t>Wide Compatibility:</a:t>
            </a:r>
          </a:p>
          <a:p>
            <a:pPr lvl="2"/>
            <a:r>
              <a:rPr lang="en-US" dirty="0"/>
              <a:t>Works across different operating systems, including Windows, Linux, and macOS.</a:t>
            </a:r>
          </a:p>
          <a:p>
            <a:pPr lvl="1">
              <a:buFont typeface="+mj-lt"/>
              <a:buAutoNum type="arabicPeriod"/>
            </a:pPr>
            <a:r>
              <a:rPr lang="en-US" dirty="0"/>
              <a:t>Opportunistic Locking (</a:t>
            </a:r>
            <a:r>
              <a:rPr lang="en-US" dirty="0" err="1"/>
              <a:t>OpLocks</a:t>
            </a:r>
            <a:r>
              <a:rPr lang="en-US" dirty="0"/>
              <a:t>):</a:t>
            </a:r>
          </a:p>
          <a:p>
            <a:pPr marL="1200150" lvl="2" indent="-285750">
              <a:buFont typeface="+mj-lt"/>
              <a:buAutoNum type="arabicPeriod"/>
            </a:pPr>
            <a:r>
              <a:rPr lang="en-US" dirty="0"/>
              <a:t>Optimizes network performance by allowing clients to cache file data locally, reducing the number of network operations.</a:t>
            </a:r>
          </a:p>
          <a:p>
            <a:r>
              <a:rPr lang="en-US" dirty="0"/>
              <a:t>CIFS Works on Client Server Model</a:t>
            </a:r>
          </a:p>
        </p:txBody>
      </p:sp>
      <p:sp>
        <p:nvSpPr>
          <p:cNvPr id="4" name="Footer Placeholder 3">
            <a:extLst>
              <a:ext uri="{FF2B5EF4-FFF2-40B4-BE49-F238E27FC236}">
                <a16:creationId xmlns:a16="http://schemas.microsoft.com/office/drawing/2014/main" id="{D16ADC84-4E28-ED9D-3CB1-6122C5E3B6D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0417D1E-A129-4E71-1B22-66BDD605C6B3}"/>
              </a:ext>
            </a:extLst>
          </p:cNvPr>
          <p:cNvSpPr>
            <a:spLocks noGrp="1"/>
          </p:cNvSpPr>
          <p:nvPr>
            <p:ph type="sldNum" sz="quarter" idx="12"/>
          </p:nvPr>
        </p:nvSpPr>
        <p:spPr/>
        <p:txBody>
          <a:bodyPr/>
          <a:lstStyle/>
          <a:p>
            <a:fld id="{B8FA9E9B-7639-41A7-8B5F-FEFEB094FBAA}" type="slidenum">
              <a:rPr lang="en-US" smtClean="0"/>
              <a:t>45</a:t>
            </a:fld>
            <a:endParaRPr lang="en-US"/>
          </a:p>
        </p:txBody>
      </p:sp>
      <p:sp>
        <p:nvSpPr>
          <p:cNvPr id="6" name="Rectangle 2">
            <a:extLst>
              <a:ext uri="{FF2B5EF4-FFF2-40B4-BE49-F238E27FC236}">
                <a16:creationId xmlns:a16="http://schemas.microsoft.com/office/drawing/2014/main" id="{D366C330-5CBB-55B3-D528-FF2FBA7D84F8}"/>
              </a:ext>
            </a:extLst>
          </p:cNvPr>
          <p:cNvSpPr>
            <a:spLocks noGrp="1" noChangeArrowheads="1"/>
          </p:cNvSpPr>
          <p:nvPr>
            <p:ph type="title"/>
          </p:nvPr>
        </p:nvSpPr>
        <p:spPr>
          <a:xfrm>
            <a:off x="838200" y="365125"/>
            <a:ext cx="10515600" cy="1325563"/>
          </a:xfrm>
        </p:spPr>
        <p:txBody>
          <a:bodyPr/>
          <a:lstStyle/>
          <a:p>
            <a:r>
              <a:rPr lang="en-US" altLang="en-US" dirty="0"/>
              <a:t>CIFS – The Common Internet File System</a:t>
            </a:r>
          </a:p>
        </p:txBody>
      </p:sp>
    </p:spTree>
    <p:extLst>
      <p:ext uri="{BB962C8B-B14F-4D97-AF65-F5344CB8AC3E}">
        <p14:creationId xmlns:p14="http://schemas.microsoft.com/office/powerpoint/2010/main" val="1419386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EFB7DF21-F377-1FE3-7033-DE4AF58C0DF8}"/>
              </a:ext>
            </a:extLst>
          </p:cNvPr>
          <p:cNvSpPr>
            <a:spLocks noGrp="1"/>
          </p:cNvSpPr>
          <p:nvPr>
            <p:ph type="sldNum" sz="quarter" idx="11"/>
          </p:nvPr>
        </p:nvSpPr>
        <p:spPr/>
        <p:txBody>
          <a:bodyPr/>
          <a:lstStyle/>
          <a:p>
            <a:fld id="{5AF605F6-DC02-490F-84DE-C5CAD116A5F4}" type="slidenum">
              <a:rPr lang="en-GB" altLang="en-US"/>
              <a:pPr/>
              <a:t>46</a:t>
            </a:fld>
            <a:endParaRPr lang="en-GB" altLang="en-US"/>
          </a:p>
        </p:txBody>
      </p:sp>
      <p:sp>
        <p:nvSpPr>
          <p:cNvPr id="382978" name="Rectangle 2">
            <a:extLst>
              <a:ext uri="{FF2B5EF4-FFF2-40B4-BE49-F238E27FC236}">
                <a16:creationId xmlns:a16="http://schemas.microsoft.com/office/drawing/2014/main" id="{83F0311E-4446-79EF-D461-08A5024FA9AF}"/>
              </a:ext>
            </a:extLst>
          </p:cNvPr>
          <p:cNvSpPr>
            <a:spLocks noGrp="1" noChangeArrowheads="1"/>
          </p:cNvSpPr>
          <p:nvPr>
            <p:ph type="title"/>
          </p:nvPr>
        </p:nvSpPr>
        <p:spPr/>
        <p:txBody>
          <a:bodyPr/>
          <a:lstStyle/>
          <a:p>
            <a:r>
              <a:rPr lang="en-US" altLang="en-US"/>
              <a:t>File System Format Compatibility</a:t>
            </a:r>
          </a:p>
        </p:txBody>
      </p:sp>
      <p:sp>
        <p:nvSpPr>
          <p:cNvPr id="382979" name="Rectangle 3">
            <a:extLst>
              <a:ext uri="{FF2B5EF4-FFF2-40B4-BE49-F238E27FC236}">
                <a16:creationId xmlns:a16="http://schemas.microsoft.com/office/drawing/2014/main" id="{FDDCA637-CA5B-E190-BA2A-83B5655E36DF}"/>
              </a:ext>
            </a:extLst>
          </p:cNvPr>
          <p:cNvSpPr>
            <a:spLocks noGrp="1" noChangeArrowheads="1"/>
          </p:cNvSpPr>
          <p:nvPr>
            <p:ph type="body" idx="1"/>
          </p:nvPr>
        </p:nvSpPr>
        <p:spPr/>
        <p:txBody>
          <a:bodyPr/>
          <a:lstStyle/>
          <a:p>
            <a:r>
              <a:rPr lang="en-US" altLang="en-US"/>
              <a:t>FAT12/FAT16 supported on all Microsoft OS’s</a:t>
            </a:r>
          </a:p>
          <a:p>
            <a:r>
              <a:rPr lang="en-US" altLang="en-US"/>
              <a:t>FAT32:</a:t>
            </a:r>
          </a:p>
          <a:p>
            <a:pPr lvl="1"/>
            <a:r>
              <a:rPr lang="en-US" altLang="en-US"/>
              <a:t>Only Windows 2000/XP/2003</a:t>
            </a:r>
          </a:p>
          <a:p>
            <a:pPr lvl="1"/>
            <a:r>
              <a:rPr lang="en-US" altLang="en-US"/>
              <a:t>Winternals FAT32 driver for NT4</a:t>
            </a:r>
          </a:p>
          <a:p>
            <a:r>
              <a:rPr lang="en-US" altLang="en-US"/>
              <a:t>NTFS:</a:t>
            </a:r>
          </a:p>
          <a:p>
            <a:pPr lvl="1"/>
            <a:r>
              <a:rPr lang="en-US" altLang="en-US"/>
              <a:t>Only Windows NT-based OS’s</a:t>
            </a:r>
          </a:p>
          <a:p>
            <a:pPr lvl="1"/>
            <a:r>
              <a:rPr lang="en-US" altLang="en-US"/>
              <a:t>Winternals NTFSDOS for DOS access</a:t>
            </a:r>
          </a:p>
          <a:p>
            <a:pPr lvl="1"/>
            <a:r>
              <a:rPr lang="en-US" altLang="en-US"/>
              <a:t>Winternals NTFS for Windows 98 for Win9x/Me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FB481A3-805C-53C8-6BD4-16D9E77111C7}"/>
              </a:ext>
            </a:extLst>
          </p:cNvPr>
          <p:cNvSpPr>
            <a:spLocks noGrp="1"/>
          </p:cNvSpPr>
          <p:nvPr>
            <p:ph type="sldNum" sz="quarter" idx="11"/>
          </p:nvPr>
        </p:nvSpPr>
        <p:spPr/>
        <p:txBody>
          <a:bodyPr/>
          <a:lstStyle/>
          <a:p>
            <a:fld id="{5F70B673-25B9-49EC-8870-661DDEDEB99D}" type="slidenum">
              <a:rPr lang="en-GB" altLang="en-US"/>
              <a:pPr/>
              <a:t>47</a:t>
            </a:fld>
            <a:endParaRPr lang="en-GB" altLang="en-US"/>
          </a:p>
        </p:txBody>
      </p:sp>
      <p:sp>
        <p:nvSpPr>
          <p:cNvPr id="332802" name="Rectangle 2">
            <a:extLst>
              <a:ext uri="{FF2B5EF4-FFF2-40B4-BE49-F238E27FC236}">
                <a16:creationId xmlns:a16="http://schemas.microsoft.com/office/drawing/2014/main" id="{57F3103D-5FFD-3E37-C402-8DEE9D80AEDB}"/>
              </a:ext>
            </a:extLst>
          </p:cNvPr>
          <p:cNvSpPr>
            <a:spLocks noGrp="1" noChangeArrowheads="1"/>
          </p:cNvSpPr>
          <p:nvPr>
            <p:ph type="title"/>
          </p:nvPr>
        </p:nvSpPr>
        <p:spPr/>
        <p:txBody>
          <a:bodyPr/>
          <a:lstStyle/>
          <a:p>
            <a:r>
              <a:rPr lang="en-US" altLang="en-US"/>
              <a:t>NTFS Design Goals</a:t>
            </a:r>
          </a:p>
        </p:txBody>
      </p:sp>
      <p:sp>
        <p:nvSpPr>
          <p:cNvPr id="332803" name="Rectangle 3">
            <a:extLst>
              <a:ext uri="{FF2B5EF4-FFF2-40B4-BE49-F238E27FC236}">
                <a16:creationId xmlns:a16="http://schemas.microsoft.com/office/drawing/2014/main" id="{01682E02-2942-881F-15E1-C16530A1F57B}"/>
              </a:ext>
            </a:extLst>
          </p:cNvPr>
          <p:cNvSpPr>
            <a:spLocks noGrp="1" noChangeArrowheads="1"/>
          </p:cNvSpPr>
          <p:nvPr>
            <p:ph type="body" idx="1"/>
          </p:nvPr>
        </p:nvSpPr>
        <p:spPr/>
        <p:txBody>
          <a:bodyPr/>
          <a:lstStyle/>
          <a:p>
            <a:pPr>
              <a:lnSpc>
                <a:spcPct val="90000"/>
              </a:lnSpc>
            </a:pPr>
            <a:r>
              <a:rPr lang="en-US" altLang="en-US" sz="2400" dirty="0"/>
              <a:t>Overcome limitations inherent in FAT / HPFS</a:t>
            </a:r>
          </a:p>
          <a:p>
            <a:pPr lvl="1">
              <a:lnSpc>
                <a:spcPct val="90000"/>
              </a:lnSpc>
            </a:pPr>
            <a:r>
              <a:rPr lang="en-US" altLang="en-US" sz="2000" dirty="0"/>
              <a:t>FAT (File Allocation Table) does not support large disks very well</a:t>
            </a:r>
          </a:p>
          <a:p>
            <a:pPr lvl="1">
              <a:lnSpc>
                <a:spcPct val="90000"/>
              </a:lnSpc>
            </a:pPr>
            <a:r>
              <a:rPr lang="en-US" altLang="en-US" sz="2000" dirty="0"/>
              <a:t>FAT16 (MS-DOS file system) supports only up to 2</a:t>
            </a:r>
            <a:r>
              <a:rPr lang="en-US" altLang="en-US" sz="2000" baseline="30000" dirty="0"/>
              <a:t>16</a:t>
            </a:r>
            <a:r>
              <a:rPr lang="en-US" altLang="en-US" sz="2000" dirty="0"/>
              <a:t> clusters</a:t>
            </a:r>
            <a:br>
              <a:rPr lang="en-US" altLang="en-US" sz="2000" dirty="0"/>
            </a:br>
            <a:r>
              <a:rPr lang="en-US" altLang="en-US" sz="2000" dirty="0"/>
              <a:t>and 2 GB disks (with 64 </a:t>
            </a:r>
            <a:r>
              <a:rPr lang="en-US" altLang="en-US" sz="2000" dirty="0" err="1"/>
              <a:t>Kb</a:t>
            </a:r>
            <a:r>
              <a:rPr lang="en-US" altLang="en-US" sz="2000" dirty="0"/>
              <a:t> clusters!!)</a:t>
            </a:r>
          </a:p>
          <a:p>
            <a:pPr lvl="1">
              <a:lnSpc>
                <a:spcPct val="90000"/>
              </a:lnSpc>
            </a:pPr>
            <a:r>
              <a:rPr lang="en-US" altLang="en-US" sz="2000" dirty="0"/>
              <a:t>FAT / root directory represents single point of failure</a:t>
            </a:r>
          </a:p>
          <a:p>
            <a:pPr lvl="1">
              <a:lnSpc>
                <a:spcPct val="90000"/>
              </a:lnSpc>
            </a:pPr>
            <a:r>
              <a:rPr lang="en-US" altLang="en-US" sz="2000" dirty="0"/>
              <a:t>Number of entries in root directory is limited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D60531A-24B9-42F3-EAF3-8A28C1A5F7C1}"/>
              </a:ext>
            </a:extLst>
          </p:cNvPr>
          <p:cNvSpPr>
            <a:spLocks noGrp="1"/>
          </p:cNvSpPr>
          <p:nvPr>
            <p:ph type="sldNum" sz="quarter" idx="11"/>
          </p:nvPr>
        </p:nvSpPr>
        <p:spPr/>
        <p:txBody>
          <a:bodyPr/>
          <a:lstStyle/>
          <a:p>
            <a:fld id="{74E7992C-FEB3-48F9-A17A-734DE405DD16}" type="slidenum">
              <a:rPr lang="en-GB" altLang="en-US"/>
              <a:pPr/>
              <a:t>48</a:t>
            </a:fld>
            <a:endParaRPr lang="en-GB" altLang="en-US"/>
          </a:p>
        </p:txBody>
      </p:sp>
      <p:sp>
        <p:nvSpPr>
          <p:cNvPr id="337922" name="Rectangle 2">
            <a:extLst>
              <a:ext uri="{FF2B5EF4-FFF2-40B4-BE49-F238E27FC236}">
                <a16:creationId xmlns:a16="http://schemas.microsoft.com/office/drawing/2014/main" id="{864A6BA7-D1FE-1B95-5B3F-FDEE316ADBB4}"/>
              </a:ext>
            </a:extLst>
          </p:cNvPr>
          <p:cNvSpPr>
            <a:spLocks noGrp="1" noChangeArrowheads="1"/>
          </p:cNvSpPr>
          <p:nvPr>
            <p:ph type="title"/>
          </p:nvPr>
        </p:nvSpPr>
        <p:spPr/>
        <p:txBody>
          <a:bodyPr/>
          <a:lstStyle/>
          <a:p>
            <a:r>
              <a:rPr lang="en-US" altLang="en-US"/>
              <a:t>Large Disks and Large Files</a:t>
            </a:r>
          </a:p>
        </p:txBody>
      </p:sp>
      <p:sp>
        <p:nvSpPr>
          <p:cNvPr id="337923" name="Rectangle 3">
            <a:extLst>
              <a:ext uri="{FF2B5EF4-FFF2-40B4-BE49-F238E27FC236}">
                <a16:creationId xmlns:a16="http://schemas.microsoft.com/office/drawing/2014/main" id="{924E3CD2-6DC6-1849-450E-805A6FD93920}"/>
              </a:ext>
            </a:extLst>
          </p:cNvPr>
          <p:cNvSpPr>
            <a:spLocks noGrp="1" noChangeArrowheads="1"/>
          </p:cNvSpPr>
          <p:nvPr>
            <p:ph type="body" idx="1"/>
          </p:nvPr>
        </p:nvSpPr>
        <p:spPr>
          <a:xfrm>
            <a:off x="2057400" y="1524000"/>
            <a:ext cx="8077200" cy="4724400"/>
          </a:xfrm>
        </p:spPr>
        <p:txBody>
          <a:bodyPr/>
          <a:lstStyle/>
          <a:p>
            <a:pPr>
              <a:lnSpc>
                <a:spcPct val="90000"/>
              </a:lnSpc>
            </a:pPr>
            <a:r>
              <a:rPr lang="en-US" altLang="en-US" sz="2000" dirty="0"/>
              <a:t>Efficient support for large files and disks in NTFS</a:t>
            </a:r>
          </a:p>
          <a:p>
            <a:pPr>
              <a:lnSpc>
                <a:spcPct val="90000"/>
              </a:lnSpc>
            </a:pPr>
            <a:r>
              <a:rPr lang="en-US" altLang="en-US" sz="2000" dirty="0"/>
              <a:t>FAT16:</a:t>
            </a:r>
          </a:p>
          <a:p>
            <a:pPr lvl="1">
              <a:lnSpc>
                <a:spcPct val="90000"/>
              </a:lnSpc>
            </a:pPr>
            <a:r>
              <a:rPr lang="en-US" altLang="en-US" sz="1600" dirty="0"/>
              <a:t>16-bit wide table stores allocation status of disk </a:t>
            </a:r>
          </a:p>
          <a:p>
            <a:pPr lvl="1">
              <a:lnSpc>
                <a:spcPct val="90000"/>
              </a:lnSpc>
            </a:pPr>
            <a:r>
              <a:rPr lang="en-US" altLang="en-US" sz="1600" dirty="0"/>
              <a:t>Up to 65.536 clusters per volume (#files !!); adjustable cluster size</a:t>
            </a:r>
          </a:p>
          <a:p>
            <a:pPr>
              <a:lnSpc>
                <a:spcPct val="90000"/>
              </a:lnSpc>
            </a:pPr>
            <a:r>
              <a:rPr lang="en-US" altLang="en-US" sz="2000" dirty="0"/>
              <a:t>FAT32:</a:t>
            </a:r>
            <a:endParaRPr lang="en-US" altLang="en-US" sz="1600" dirty="0"/>
          </a:p>
          <a:p>
            <a:pPr lvl="1">
              <a:lnSpc>
                <a:spcPct val="90000"/>
              </a:lnSpc>
            </a:pPr>
            <a:r>
              <a:rPr lang="en-US" altLang="en-US" sz="1600" dirty="0"/>
              <a:t>New in since Windows 2000</a:t>
            </a:r>
          </a:p>
          <a:p>
            <a:pPr lvl="1">
              <a:lnSpc>
                <a:spcPct val="90000"/>
              </a:lnSpc>
            </a:pPr>
            <a:r>
              <a:rPr lang="en-US" altLang="en-US" sz="1600" dirty="0"/>
              <a:t>4kb clusters on volumes up to 8 GB</a:t>
            </a:r>
          </a:p>
          <a:p>
            <a:pPr lvl="1">
              <a:lnSpc>
                <a:spcPct val="90000"/>
              </a:lnSpc>
            </a:pPr>
            <a:r>
              <a:rPr lang="en-US" altLang="en-US" sz="1600" dirty="0"/>
              <a:t>Can relocate root directory / use backup copy of FAT</a:t>
            </a:r>
          </a:p>
          <a:p>
            <a:pPr lvl="1">
              <a:lnSpc>
                <a:spcPct val="90000"/>
              </a:lnSpc>
            </a:pPr>
            <a:r>
              <a:rPr lang="en-US" altLang="en-US" sz="1600" dirty="0"/>
              <a:t>Root directory is ordinary cluster chain – no limits on #entries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D51288E-81F7-7247-5991-FFD60628CDBD}"/>
              </a:ext>
            </a:extLst>
          </p:cNvPr>
          <p:cNvSpPr>
            <a:spLocks noGrp="1"/>
          </p:cNvSpPr>
          <p:nvPr>
            <p:ph type="sldNum" sz="quarter" idx="11"/>
          </p:nvPr>
        </p:nvSpPr>
        <p:spPr/>
        <p:txBody>
          <a:bodyPr/>
          <a:lstStyle/>
          <a:p>
            <a:fld id="{F0D29CD5-3493-4E74-9A44-27A58A56E7A6}" type="slidenum">
              <a:rPr lang="en-GB" altLang="en-US"/>
              <a:pPr/>
              <a:t>49</a:t>
            </a:fld>
            <a:endParaRPr lang="en-GB" altLang="en-US"/>
          </a:p>
        </p:txBody>
      </p:sp>
      <p:sp>
        <p:nvSpPr>
          <p:cNvPr id="338946" name="Rectangle 2">
            <a:extLst>
              <a:ext uri="{FF2B5EF4-FFF2-40B4-BE49-F238E27FC236}">
                <a16:creationId xmlns:a16="http://schemas.microsoft.com/office/drawing/2014/main" id="{7A476765-0DF5-5819-C638-134CCB80EC40}"/>
              </a:ext>
            </a:extLst>
          </p:cNvPr>
          <p:cNvSpPr>
            <a:spLocks noGrp="1" noChangeArrowheads="1"/>
          </p:cNvSpPr>
          <p:nvPr>
            <p:ph type="title"/>
          </p:nvPr>
        </p:nvSpPr>
        <p:spPr/>
        <p:txBody>
          <a:bodyPr/>
          <a:lstStyle/>
          <a:p>
            <a:r>
              <a:rPr lang="en-US" altLang="en-US"/>
              <a:t>Large Disks and Large Files (contd.)</a:t>
            </a:r>
          </a:p>
        </p:txBody>
      </p:sp>
      <p:sp>
        <p:nvSpPr>
          <p:cNvPr id="338947" name="Rectangle 3">
            <a:extLst>
              <a:ext uri="{FF2B5EF4-FFF2-40B4-BE49-F238E27FC236}">
                <a16:creationId xmlns:a16="http://schemas.microsoft.com/office/drawing/2014/main" id="{65AEAE97-28BE-B8D2-0966-1BB70EB61FA3}"/>
              </a:ext>
            </a:extLst>
          </p:cNvPr>
          <p:cNvSpPr>
            <a:spLocks noGrp="1" noChangeArrowheads="1"/>
          </p:cNvSpPr>
          <p:nvPr>
            <p:ph type="body" idx="1"/>
          </p:nvPr>
        </p:nvSpPr>
        <p:spPr>
          <a:xfrm>
            <a:off x="2209800" y="1676400"/>
            <a:ext cx="8077200" cy="4343400"/>
          </a:xfrm>
        </p:spPr>
        <p:txBody>
          <a:bodyPr/>
          <a:lstStyle/>
          <a:p>
            <a:pPr marL="342900" indent="-342900"/>
            <a:r>
              <a:rPr lang="en-US" altLang="en-US" sz="2000"/>
              <a:t>NTFS enumerates cluster with 64-bit numbers</a:t>
            </a:r>
          </a:p>
          <a:p>
            <a:pPr marL="342900" indent="-342900"/>
            <a:r>
              <a:rPr lang="en-US" altLang="en-US" sz="2000"/>
              <a:t>Up to 2</a:t>
            </a:r>
            <a:r>
              <a:rPr lang="en-US" altLang="en-US" sz="2000" baseline="30000"/>
              <a:t>64</a:t>
            </a:r>
            <a:r>
              <a:rPr lang="en-US" altLang="en-US" sz="2000"/>
              <a:t> clusters of up to 64 Kbytes size</a:t>
            </a:r>
          </a:p>
          <a:p>
            <a:pPr marL="342900" indent="-342900"/>
            <a:r>
              <a:rPr lang="en-US" altLang="en-US" sz="2000"/>
              <a:t>Maximum file size: 2</a:t>
            </a:r>
            <a:r>
              <a:rPr lang="en-US" altLang="en-US" sz="2000" baseline="30000"/>
              <a:t>64</a:t>
            </a:r>
            <a:r>
              <a:rPr lang="en-US" altLang="en-US" sz="2000"/>
              <a:t> bytes</a:t>
            </a:r>
          </a:p>
          <a:p>
            <a:pPr marL="342900" indent="-342900"/>
            <a:r>
              <a:rPr lang="en-US" altLang="en-US" sz="2000"/>
              <a:t>Cluster size is adjustable</a:t>
            </a:r>
          </a:p>
          <a:p>
            <a:pPr marL="742950" lvl="1" indent="-285750"/>
            <a:r>
              <a:rPr lang="en-US" altLang="en-US" sz="1600"/>
              <a:t>512 bytes on small disks</a:t>
            </a:r>
          </a:p>
          <a:p>
            <a:pPr marL="742950" lvl="1" indent="-285750"/>
            <a:r>
              <a:rPr lang="en-US" altLang="en-US" sz="1600"/>
              <a:t>Maximum of 64Kb on large disks</a:t>
            </a:r>
          </a:p>
          <a:p>
            <a:pPr marL="342900" indent="-342900"/>
            <a:r>
              <a:rPr lang="en-US" altLang="en-US" sz="2000"/>
              <a:t>Multiple data streams</a:t>
            </a:r>
            <a:endParaRPr lang="en-US" altLang="en-US" sz="1600" b="1"/>
          </a:p>
          <a:p>
            <a:pPr marL="742950" lvl="1" indent="-285750"/>
            <a:r>
              <a:rPr lang="en-US" altLang="en-US" sz="1600"/>
              <a:t>File info: name, owner, time stamps, type implemented as attribute</a:t>
            </a:r>
          </a:p>
          <a:p>
            <a:pPr marL="742950" lvl="1" indent="-285750"/>
            <a:r>
              <a:rPr lang="en-US" altLang="en-US" sz="1600"/>
              <a:t>Each attribute consists of a stream – sequence of bytes</a:t>
            </a:r>
          </a:p>
          <a:p>
            <a:pPr marL="742950" lvl="1" indent="-285750"/>
            <a:r>
              <a:rPr lang="en-US" altLang="en-US" sz="1600"/>
              <a:t>Default data stream has no name</a:t>
            </a:r>
          </a:p>
          <a:p>
            <a:pPr marL="742950" lvl="1" indent="-285750"/>
            <a:r>
              <a:rPr lang="en-US" altLang="en-US" sz="1600"/>
              <a:t>New streams can be added:  myfile.dat:stream2</a:t>
            </a:r>
          </a:p>
          <a:p>
            <a:pPr marL="742950" lvl="1" indent="-285750"/>
            <a:r>
              <a:rPr lang="en-US" altLang="en-US" sz="1600"/>
              <a:t>File operations manipulate all streams simultaneously</a:t>
            </a:r>
          </a:p>
        </p:txBody>
      </p:sp>
      <p:sp>
        <p:nvSpPr>
          <p:cNvPr id="338948" name="Text Box 4">
            <a:extLst>
              <a:ext uri="{FF2B5EF4-FFF2-40B4-BE49-F238E27FC236}">
                <a16:creationId xmlns:a16="http://schemas.microsoft.com/office/drawing/2014/main" id="{43196031-04C8-93B3-D0A9-68D30293DB47}"/>
              </a:ext>
            </a:extLst>
          </p:cNvPr>
          <p:cNvSpPr txBox="1">
            <a:spLocks noChangeArrowheads="1"/>
          </p:cNvSpPr>
          <p:nvPr/>
        </p:nvSpPr>
        <p:spPr bwMode="auto">
          <a:xfrm>
            <a:off x="7772401" y="3048000"/>
            <a:ext cx="2291909" cy="92333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t>Used to implement</a:t>
            </a:r>
            <a:br>
              <a:rPr lang="de-DE" altLang="en-US"/>
            </a:br>
            <a:r>
              <a:rPr lang="de-DE" altLang="en-US"/>
              <a:t>services for Macintosh</a:t>
            </a:r>
            <a:br>
              <a:rPr lang="de-DE" altLang="en-US"/>
            </a:br>
            <a:r>
              <a:rPr lang="de-DE" altLang="en-US"/>
              <a:t>in Windows NT Server</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82563"/>
            <a:ext cx="8229600" cy="576262"/>
          </a:xfrm>
        </p:spPr>
        <p:txBody>
          <a:bodyPr>
            <a:normAutofit fontScale="90000"/>
          </a:bodyPr>
          <a:lstStyle/>
          <a:p>
            <a:pPr eaLnBrk="1" hangingPunct="1"/>
            <a:r>
              <a:rPr lang="en-US" altLang="en-US"/>
              <a:t>Layered File System</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1203325"/>
            <a:ext cx="24765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a:t>
            </a:fld>
            <a:endParaRPr lang="en-US"/>
          </a:p>
        </p:txBody>
      </p:sp>
    </p:spTree>
    <p:extLst>
      <p:ext uri="{BB962C8B-B14F-4D97-AF65-F5344CB8AC3E}">
        <p14:creationId xmlns:p14="http://schemas.microsoft.com/office/powerpoint/2010/main" val="2911388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77117AE-F8CD-8942-9D27-F01F37C4CC70}"/>
              </a:ext>
            </a:extLst>
          </p:cNvPr>
          <p:cNvSpPr>
            <a:spLocks noGrp="1"/>
          </p:cNvSpPr>
          <p:nvPr>
            <p:ph type="sldNum" sz="quarter" idx="11"/>
          </p:nvPr>
        </p:nvSpPr>
        <p:spPr/>
        <p:txBody>
          <a:bodyPr/>
          <a:lstStyle/>
          <a:p>
            <a:fld id="{86E64707-A35E-4691-AC40-0EF39EF24DEC}" type="slidenum">
              <a:rPr lang="en-GB" altLang="en-US"/>
              <a:pPr/>
              <a:t>50</a:t>
            </a:fld>
            <a:endParaRPr lang="en-GB" altLang="en-US"/>
          </a:p>
        </p:txBody>
      </p:sp>
      <p:sp>
        <p:nvSpPr>
          <p:cNvPr id="333826" name="Rectangle 2">
            <a:extLst>
              <a:ext uri="{FF2B5EF4-FFF2-40B4-BE49-F238E27FC236}">
                <a16:creationId xmlns:a16="http://schemas.microsoft.com/office/drawing/2014/main" id="{C2E457A8-2D15-9BDB-E513-4CE11A15C823}"/>
              </a:ext>
            </a:extLst>
          </p:cNvPr>
          <p:cNvSpPr>
            <a:spLocks noGrp="1" noChangeArrowheads="1"/>
          </p:cNvSpPr>
          <p:nvPr>
            <p:ph type="title"/>
          </p:nvPr>
        </p:nvSpPr>
        <p:spPr/>
        <p:txBody>
          <a:bodyPr/>
          <a:lstStyle/>
          <a:p>
            <a:r>
              <a:rPr lang="en-US" altLang="en-US"/>
              <a:t>NTFS Recoverability</a:t>
            </a:r>
          </a:p>
        </p:txBody>
      </p:sp>
      <p:sp>
        <p:nvSpPr>
          <p:cNvPr id="333827" name="Rectangle 3">
            <a:extLst>
              <a:ext uri="{FF2B5EF4-FFF2-40B4-BE49-F238E27FC236}">
                <a16:creationId xmlns:a16="http://schemas.microsoft.com/office/drawing/2014/main" id="{22F5EFA5-8D18-8251-122F-3591202E2B22}"/>
              </a:ext>
            </a:extLst>
          </p:cNvPr>
          <p:cNvSpPr>
            <a:spLocks noGrp="1" noChangeArrowheads="1"/>
          </p:cNvSpPr>
          <p:nvPr>
            <p:ph type="body" idx="1"/>
          </p:nvPr>
        </p:nvSpPr>
        <p:spPr/>
        <p:txBody>
          <a:bodyPr/>
          <a:lstStyle/>
          <a:p>
            <a:pPr>
              <a:lnSpc>
                <a:spcPct val="90000"/>
              </a:lnSpc>
              <a:buFontTx/>
              <a:buNone/>
            </a:pPr>
            <a:r>
              <a:rPr lang="en-US" altLang="en-US" sz="2000"/>
              <a:t>PC disk I/O in the old days: Speed was most important</a:t>
            </a:r>
          </a:p>
          <a:p>
            <a:pPr>
              <a:lnSpc>
                <a:spcPct val="90000"/>
              </a:lnSpc>
              <a:buFontTx/>
              <a:buNone/>
            </a:pPr>
            <a:r>
              <a:rPr lang="en-US" altLang="en-US" sz="2000"/>
              <a:t>NTFS changes this view – Reliability counts most:</a:t>
            </a:r>
          </a:p>
          <a:p>
            <a:pPr>
              <a:lnSpc>
                <a:spcPct val="90000"/>
              </a:lnSpc>
            </a:pPr>
            <a:r>
              <a:rPr lang="en-US" altLang="en-US" sz="2000"/>
              <a:t>I/O operations that alter NTFS structure are implemented as atomic transactions</a:t>
            </a:r>
          </a:p>
          <a:p>
            <a:pPr lvl="1">
              <a:lnSpc>
                <a:spcPct val="90000"/>
              </a:lnSpc>
            </a:pPr>
            <a:r>
              <a:rPr lang="en-US" altLang="en-US" sz="1800"/>
              <a:t>Change directory structure, </a:t>
            </a:r>
          </a:p>
          <a:p>
            <a:pPr lvl="1">
              <a:lnSpc>
                <a:spcPct val="90000"/>
              </a:lnSpc>
            </a:pPr>
            <a:r>
              <a:rPr lang="en-US" altLang="en-US" sz="1800"/>
              <a:t>extend files, allocate space for new files</a:t>
            </a:r>
          </a:p>
          <a:p>
            <a:pPr>
              <a:lnSpc>
                <a:spcPct val="90000"/>
              </a:lnSpc>
            </a:pPr>
            <a:r>
              <a:rPr lang="en-US" altLang="en-US" sz="2000"/>
              <a:t>Transactions are either completed or rolled back</a:t>
            </a:r>
          </a:p>
          <a:p>
            <a:pPr>
              <a:lnSpc>
                <a:spcPct val="90000"/>
              </a:lnSpc>
            </a:pPr>
            <a:r>
              <a:rPr lang="en-US" altLang="en-US" sz="2000"/>
              <a:t>NTFS uses redundant storage for vital FS information</a:t>
            </a:r>
          </a:p>
          <a:p>
            <a:pPr lvl="1">
              <a:lnSpc>
                <a:spcPct val="90000"/>
              </a:lnSpc>
            </a:pPr>
            <a:r>
              <a:rPr lang="en-US" altLang="en-US" sz="1800"/>
              <a:t>Contrasts with FAT / HPFS on-disk structures, which have single sectors containing critical file system data</a:t>
            </a:r>
          </a:p>
          <a:p>
            <a:pPr lvl="1">
              <a:lnSpc>
                <a:spcPct val="90000"/>
              </a:lnSpc>
            </a:pPr>
            <a:r>
              <a:rPr lang="en-US" altLang="en-US" sz="1800"/>
              <a:t>Read error in these sectors -&gt; volume lost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4CC9ECA-1706-3B71-40A2-40068680E38F}"/>
              </a:ext>
            </a:extLst>
          </p:cNvPr>
          <p:cNvSpPr>
            <a:spLocks noGrp="1"/>
          </p:cNvSpPr>
          <p:nvPr>
            <p:ph type="sldNum" sz="quarter" idx="11"/>
          </p:nvPr>
        </p:nvSpPr>
        <p:spPr/>
        <p:txBody>
          <a:bodyPr/>
          <a:lstStyle/>
          <a:p>
            <a:fld id="{42635C97-E57F-4C52-8D9F-C8BBF5DADFB7}" type="slidenum">
              <a:rPr lang="en-GB" altLang="en-US"/>
              <a:pPr/>
              <a:t>51</a:t>
            </a:fld>
            <a:endParaRPr lang="en-GB" altLang="en-US"/>
          </a:p>
        </p:txBody>
      </p:sp>
      <p:sp>
        <p:nvSpPr>
          <p:cNvPr id="336898" name="Rectangle 2">
            <a:extLst>
              <a:ext uri="{FF2B5EF4-FFF2-40B4-BE49-F238E27FC236}">
                <a16:creationId xmlns:a16="http://schemas.microsoft.com/office/drawing/2014/main" id="{D2B4EC5E-BDDC-E02F-7A10-C9C66B89E77A}"/>
              </a:ext>
            </a:extLst>
          </p:cNvPr>
          <p:cNvSpPr>
            <a:spLocks noGrp="1" noChangeArrowheads="1"/>
          </p:cNvSpPr>
          <p:nvPr>
            <p:ph type="title"/>
          </p:nvPr>
        </p:nvSpPr>
        <p:spPr/>
        <p:txBody>
          <a:bodyPr/>
          <a:lstStyle/>
          <a:p>
            <a:r>
              <a:rPr lang="en-US" altLang="en-US"/>
              <a:t>NTFS Security </a:t>
            </a:r>
            <a:r>
              <a:rPr lang="de-DE" altLang="en-US"/>
              <a:t>and Recoverability</a:t>
            </a:r>
            <a:endParaRPr lang="en-US" altLang="en-US"/>
          </a:p>
        </p:txBody>
      </p:sp>
      <p:sp>
        <p:nvSpPr>
          <p:cNvPr id="336899" name="Rectangle 3">
            <a:extLst>
              <a:ext uri="{FF2B5EF4-FFF2-40B4-BE49-F238E27FC236}">
                <a16:creationId xmlns:a16="http://schemas.microsoft.com/office/drawing/2014/main" id="{17F5FF15-10F1-DF61-3876-420FACB51F2A}"/>
              </a:ext>
            </a:extLst>
          </p:cNvPr>
          <p:cNvSpPr>
            <a:spLocks noGrp="1" noChangeArrowheads="1"/>
          </p:cNvSpPr>
          <p:nvPr>
            <p:ph type="body" idx="1"/>
          </p:nvPr>
        </p:nvSpPr>
        <p:spPr>
          <a:xfrm>
            <a:off x="2057400" y="1600200"/>
            <a:ext cx="8077200" cy="4191000"/>
          </a:xfrm>
        </p:spPr>
        <p:txBody>
          <a:bodyPr/>
          <a:lstStyle/>
          <a:p>
            <a:pPr marL="342900" indent="-342900">
              <a:buNone/>
            </a:pPr>
            <a:r>
              <a:rPr lang="en-US" altLang="en-US" sz="2000"/>
              <a:t>NTFS security is derived from </a:t>
            </a:r>
            <a:r>
              <a:rPr lang="de-DE" altLang="en-US" sz="2000"/>
              <a:t>Windows </a:t>
            </a:r>
            <a:r>
              <a:rPr lang="en-US" altLang="en-US" sz="2000"/>
              <a:t>object model</a:t>
            </a:r>
            <a:endParaRPr lang="en-US" altLang="en-US" sz="1800" b="1"/>
          </a:p>
          <a:p>
            <a:pPr marL="342900" indent="-342900"/>
            <a:r>
              <a:rPr lang="en-US" altLang="en-US" sz="1600"/>
              <a:t>Open file is implemented as file object;</a:t>
            </a:r>
            <a:br>
              <a:rPr lang="en-US" altLang="en-US" sz="1600"/>
            </a:br>
            <a:r>
              <a:rPr lang="en-US" altLang="en-US" sz="1600"/>
              <a:t>security descriptor is stored on disk as part of the file</a:t>
            </a:r>
          </a:p>
          <a:p>
            <a:pPr marL="342900" indent="-342900"/>
            <a:r>
              <a:rPr lang="en-US" altLang="en-US" sz="1600"/>
              <a:t>NT security system verifies access rights when a process tries to open a handle to any object</a:t>
            </a:r>
          </a:p>
          <a:p>
            <a:pPr marL="342900" indent="-342900"/>
            <a:r>
              <a:rPr lang="en-US" altLang="en-US" sz="1600"/>
              <a:t>Administrator or file owner may set permissions</a:t>
            </a:r>
            <a:endParaRPr lang="de-DE" altLang="en-US" sz="1600"/>
          </a:p>
          <a:p>
            <a:pPr marL="342900" indent="-342900">
              <a:buNone/>
            </a:pPr>
            <a:endParaRPr lang="en-US" altLang="en-US" sz="1600"/>
          </a:p>
          <a:p>
            <a:pPr marL="342900" indent="-342900">
              <a:buNone/>
            </a:pPr>
            <a:r>
              <a:rPr lang="en-US" altLang="en-US" sz="2000"/>
              <a:t>NTFS recoverability ensures integrity of FS structure</a:t>
            </a:r>
          </a:p>
          <a:p>
            <a:pPr marL="342900" indent="-342900"/>
            <a:r>
              <a:rPr lang="en-US" altLang="en-US" sz="1600"/>
              <a:t>No guarantees for complete recovery of user files</a:t>
            </a:r>
          </a:p>
          <a:p>
            <a:pPr marL="342900" indent="-342900"/>
            <a:r>
              <a:rPr lang="en-US" altLang="en-US" sz="1600"/>
              <a:t>Layered driver model + FTDISK driver</a:t>
            </a:r>
          </a:p>
          <a:p>
            <a:pPr marL="742950" lvl="1" indent="-285750"/>
            <a:r>
              <a:rPr lang="en-US" altLang="en-US" sz="1600"/>
              <a:t>Mirroring of data – RAID level 1</a:t>
            </a:r>
          </a:p>
          <a:p>
            <a:pPr marL="742950" lvl="1" indent="-285750"/>
            <a:r>
              <a:rPr lang="en-US" altLang="en-US" sz="1600"/>
              <a:t>Striping of data  - RAID level 5 (one disk with parity info)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89A4BFA-9852-667B-9F92-435C58E27BB8}"/>
              </a:ext>
            </a:extLst>
          </p:cNvPr>
          <p:cNvSpPr>
            <a:spLocks noGrp="1"/>
          </p:cNvSpPr>
          <p:nvPr>
            <p:ph type="sldNum" sz="quarter" idx="11"/>
          </p:nvPr>
        </p:nvSpPr>
        <p:spPr/>
        <p:txBody>
          <a:bodyPr/>
          <a:lstStyle/>
          <a:p>
            <a:fld id="{E6E736DD-794C-4D78-B553-A5CB5E933691}" type="slidenum">
              <a:rPr lang="en-GB" altLang="en-US"/>
              <a:pPr/>
              <a:t>52</a:t>
            </a:fld>
            <a:endParaRPr lang="en-GB" altLang="en-US"/>
          </a:p>
        </p:txBody>
      </p:sp>
      <p:sp>
        <p:nvSpPr>
          <p:cNvPr id="387074" name="Rectangle 2">
            <a:extLst>
              <a:ext uri="{FF2B5EF4-FFF2-40B4-BE49-F238E27FC236}">
                <a16:creationId xmlns:a16="http://schemas.microsoft.com/office/drawing/2014/main" id="{4692CBA6-1DCD-38C6-4E7E-2E47D31483C0}"/>
              </a:ext>
            </a:extLst>
          </p:cNvPr>
          <p:cNvSpPr>
            <a:spLocks noGrp="1" noChangeArrowheads="1"/>
          </p:cNvSpPr>
          <p:nvPr>
            <p:ph type="title"/>
          </p:nvPr>
        </p:nvSpPr>
        <p:spPr/>
        <p:txBody>
          <a:bodyPr/>
          <a:lstStyle/>
          <a:p>
            <a:r>
              <a:rPr lang="en-US" altLang="en-US"/>
              <a:t>Other NTFS Features</a:t>
            </a:r>
          </a:p>
        </p:txBody>
      </p:sp>
      <p:sp>
        <p:nvSpPr>
          <p:cNvPr id="387075" name="Rectangle 3">
            <a:extLst>
              <a:ext uri="{FF2B5EF4-FFF2-40B4-BE49-F238E27FC236}">
                <a16:creationId xmlns:a16="http://schemas.microsoft.com/office/drawing/2014/main" id="{A4620697-3C39-7E0E-932A-1451621711E5}"/>
              </a:ext>
            </a:extLst>
          </p:cNvPr>
          <p:cNvSpPr>
            <a:spLocks noGrp="1" noChangeArrowheads="1"/>
          </p:cNvSpPr>
          <p:nvPr>
            <p:ph type="body" idx="1"/>
          </p:nvPr>
        </p:nvSpPr>
        <p:spPr/>
        <p:txBody>
          <a:bodyPr>
            <a:normAutofit lnSpcReduction="10000"/>
          </a:bodyPr>
          <a:lstStyle/>
          <a:p>
            <a:r>
              <a:rPr lang="en-US" altLang="en-US" sz="2000"/>
              <a:t>Multiple data streams </a:t>
            </a:r>
          </a:p>
          <a:p>
            <a:r>
              <a:rPr lang="en-US" altLang="en-US" sz="2000"/>
              <a:t>Unicode-based names </a:t>
            </a:r>
          </a:p>
          <a:p>
            <a:r>
              <a:rPr lang="en-US" altLang="en-US" sz="2000"/>
              <a:t>Hard links </a:t>
            </a:r>
          </a:p>
          <a:p>
            <a:r>
              <a:rPr lang="en-US" altLang="en-US" sz="2000"/>
              <a:t>Junctions </a:t>
            </a:r>
          </a:p>
          <a:p>
            <a:r>
              <a:rPr lang="en-US" altLang="en-US" sz="2000"/>
              <a:t>Compression and sparse files </a:t>
            </a:r>
          </a:p>
          <a:p>
            <a:r>
              <a:rPr lang="en-US" altLang="en-US" sz="2000"/>
              <a:t>Change logging </a:t>
            </a:r>
          </a:p>
          <a:p>
            <a:r>
              <a:rPr lang="en-US" altLang="en-US" sz="2000"/>
              <a:t>Per-user volume quotas </a:t>
            </a:r>
          </a:p>
          <a:p>
            <a:r>
              <a:rPr lang="en-US" altLang="en-US" sz="2000"/>
              <a:t>Link tracking </a:t>
            </a:r>
          </a:p>
          <a:p>
            <a:r>
              <a:rPr lang="en-US" altLang="en-US" sz="2000"/>
              <a:t>Encryption </a:t>
            </a:r>
          </a:p>
          <a:p>
            <a:r>
              <a:rPr lang="en-US" altLang="en-US" sz="2000"/>
              <a:t>POSIX support </a:t>
            </a:r>
          </a:p>
          <a:p>
            <a:r>
              <a:rPr lang="en-US" altLang="en-US" sz="2000"/>
              <a:t>Defragmentation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86540B6-C144-42B4-F18C-79C8D0EC6B99}"/>
              </a:ext>
            </a:extLst>
          </p:cNvPr>
          <p:cNvSpPr>
            <a:spLocks noGrp="1"/>
          </p:cNvSpPr>
          <p:nvPr>
            <p:ph type="sldNum" sz="quarter" idx="11"/>
          </p:nvPr>
        </p:nvSpPr>
        <p:spPr/>
        <p:txBody>
          <a:bodyPr/>
          <a:lstStyle/>
          <a:p>
            <a:fld id="{2119C7B5-75CB-452C-8AFC-0F531E524928}" type="slidenum">
              <a:rPr lang="en-GB" altLang="en-US"/>
              <a:pPr/>
              <a:t>53</a:t>
            </a:fld>
            <a:endParaRPr lang="en-GB" altLang="en-US"/>
          </a:p>
        </p:txBody>
      </p:sp>
      <p:sp>
        <p:nvSpPr>
          <p:cNvPr id="388098" name="Rectangle 2">
            <a:extLst>
              <a:ext uri="{FF2B5EF4-FFF2-40B4-BE49-F238E27FC236}">
                <a16:creationId xmlns:a16="http://schemas.microsoft.com/office/drawing/2014/main" id="{508E1A12-12F4-BA1C-881F-63A6A5B249BF}"/>
              </a:ext>
            </a:extLst>
          </p:cNvPr>
          <p:cNvSpPr>
            <a:spLocks noGrp="1" noChangeArrowheads="1"/>
          </p:cNvSpPr>
          <p:nvPr>
            <p:ph type="title"/>
          </p:nvPr>
        </p:nvSpPr>
        <p:spPr/>
        <p:txBody>
          <a:bodyPr/>
          <a:lstStyle/>
          <a:p>
            <a:r>
              <a:rPr lang="en-US" altLang="en-US"/>
              <a:t>Multiple Data Streams</a:t>
            </a:r>
          </a:p>
        </p:txBody>
      </p:sp>
      <p:sp>
        <p:nvSpPr>
          <p:cNvPr id="388099" name="Rectangle 3">
            <a:extLst>
              <a:ext uri="{FF2B5EF4-FFF2-40B4-BE49-F238E27FC236}">
                <a16:creationId xmlns:a16="http://schemas.microsoft.com/office/drawing/2014/main" id="{21D6CEE9-1F91-B546-BCDA-C20FAC15C636}"/>
              </a:ext>
            </a:extLst>
          </p:cNvPr>
          <p:cNvSpPr>
            <a:spLocks noGrp="1" noChangeArrowheads="1"/>
          </p:cNvSpPr>
          <p:nvPr>
            <p:ph type="body" idx="1"/>
          </p:nvPr>
        </p:nvSpPr>
        <p:spPr/>
        <p:txBody>
          <a:bodyPr/>
          <a:lstStyle/>
          <a:p>
            <a:r>
              <a:rPr lang="en-US" altLang="en-US" sz="2400"/>
              <a:t>In NTFS, each unit of information associated with a file, including its name, its owner, its time stamps, its contents, and so on, is implemented as a file attribute (NTFS object attribute)</a:t>
            </a:r>
          </a:p>
          <a:p>
            <a:r>
              <a:rPr lang="en-US" altLang="en-US" sz="2400"/>
              <a:t>Each attribute consists of a single </a:t>
            </a:r>
            <a:r>
              <a:rPr lang="en-US" altLang="en-US" sz="2400" i="1"/>
              <a:t>stream,</a:t>
            </a:r>
            <a:r>
              <a:rPr lang="en-US" altLang="en-US" sz="2400"/>
              <a:t> that is, a simple sequence of bytes</a:t>
            </a:r>
          </a:p>
          <a:p>
            <a:pPr lvl="1"/>
            <a:r>
              <a:rPr lang="en-US" altLang="en-US" sz="2000"/>
              <a:t>This generic implementation makes it easy to add more attributes (and therefore more streams) to a file</a:t>
            </a:r>
          </a:p>
          <a:p>
            <a:pPr lvl="1"/>
            <a:r>
              <a:rPr lang="en-US" altLang="en-US" sz="2000"/>
              <a:t> Because a file's data is "just another attribute" of the file and because new attributes can be added, NTFS files (and file directories) can contain multiple data streams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98E81F7-FC94-BEA4-22AB-74DCECDE10AC}"/>
              </a:ext>
            </a:extLst>
          </p:cNvPr>
          <p:cNvSpPr>
            <a:spLocks noGrp="1"/>
          </p:cNvSpPr>
          <p:nvPr>
            <p:ph type="sldNum" sz="quarter" idx="11"/>
          </p:nvPr>
        </p:nvSpPr>
        <p:spPr/>
        <p:txBody>
          <a:bodyPr/>
          <a:lstStyle/>
          <a:p>
            <a:fld id="{73D04C54-8A6A-4BFE-8A99-FF666DD7234E}" type="slidenum">
              <a:rPr lang="en-GB" altLang="en-US"/>
              <a:pPr/>
              <a:t>54</a:t>
            </a:fld>
            <a:endParaRPr lang="en-GB" altLang="en-US"/>
          </a:p>
        </p:txBody>
      </p:sp>
      <p:sp>
        <p:nvSpPr>
          <p:cNvPr id="389122" name="Rectangle 2">
            <a:extLst>
              <a:ext uri="{FF2B5EF4-FFF2-40B4-BE49-F238E27FC236}">
                <a16:creationId xmlns:a16="http://schemas.microsoft.com/office/drawing/2014/main" id="{3F0EF225-21D8-263C-78B2-A78BB3470D27}"/>
              </a:ext>
            </a:extLst>
          </p:cNvPr>
          <p:cNvSpPr>
            <a:spLocks noGrp="1" noChangeArrowheads="1"/>
          </p:cNvSpPr>
          <p:nvPr>
            <p:ph type="title"/>
          </p:nvPr>
        </p:nvSpPr>
        <p:spPr/>
        <p:txBody>
          <a:bodyPr/>
          <a:lstStyle/>
          <a:p>
            <a:r>
              <a:rPr lang="en-US" altLang="en-US"/>
              <a:t>Multiple Data Streams</a:t>
            </a:r>
          </a:p>
        </p:txBody>
      </p:sp>
      <p:sp>
        <p:nvSpPr>
          <p:cNvPr id="389123" name="Rectangle 3">
            <a:extLst>
              <a:ext uri="{FF2B5EF4-FFF2-40B4-BE49-F238E27FC236}">
                <a16:creationId xmlns:a16="http://schemas.microsoft.com/office/drawing/2014/main" id="{82463622-36A7-9F4B-3872-F6AD9559252F}"/>
              </a:ext>
            </a:extLst>
          </p:cNvPr>
          <p:cNvSpPr>
            <a:spLocks noGrp="1" noChangeArrowheads="1"/>
          </p:cNvSpPr>
          <p:nvPr>
            <p:ph type="body" idx="1"/>
          </p:nvPr>
        </p:nvSpPr>
        <p:spPr/>
        <p:txBody>
          <a:bodyPr/>
          <a:lstStyle/>
          <a:p>
            <a:r>
              <a:rPr lang="en-US" altLang="en-US" sz="2400"/>
              <a:t>An NTFS file has one default data stream, which has no name</a:t>
            </a:r>
          </a:p>
          <a:p>
            <a:pPr lvl="1"/>
            <a:r>
              <a:rPr lang="en-US" altLang="en-US" sz="2000"/>
              <a:t>An application can create additional, named data streams and access them by referring to their names. </a:t>
            </a:r>
          </a:p>
          <a:p>
            <a:pPr lvl="1"/>
            <a:r>
              <a:rPr lang="en-US" altLang="en-US" sz="2000"/>
              <a:t>To avoid altering the Microsoft Windows I/O APIs, which take a string as a filename argument, the name of the data stream is specified by appending a colon (:) to the filename e.g. myfile:stream2</a:t>
            </a:r>
          </a:p>
        </p:txBody>
      </p:sp>
      <p:graphicFrame>
        <p:nvGraphicFramePr>
          <p:cNvPr id="389124" name="Object 4">
            <a:extLst>
              <a:ext uri="{FF2B5EF4-FFF2-40B4-BE49-F238E27FC236}">
                <a16:creationId xmlns:a16="http://schemas.microsoft.com/office/drawing/2014/main" id="{196AAB1B-961C-131D-BF45-F2F330742B71}"/>
              </a:ext>
            </a:extLst>
          </p:cNvPr>
          <p:cNvGraphicFramePr>
            <a:graphicFrameLocks noChangeAspect="1"/>
          </p:cNvGraphicFramePr>
          <p:nvPr>
            <p:extLst>
              <p:ext uri="{D42A27DB-BD31-4B8C-83A1-F6EECF244321}">
                <p14:modId xmlns:p14="http://schemas.microsoft.com/office/powerpoint/2010/main" val="1877588090"/>
              </p:ext>
            </p:extLst>
          </p:nvPr>
        </p:nvGraphicFramePr>
        <p:xfrm>
          <a:off x="5326931" y="3759725"/>
          <a:ext cx="3971925" cy="1895475"/>
        </p:xfrm>
        <a:graphic>
          <a:graphicData uri="http://schemas.openxmlformats.org/presentationml/2006/ole">
            <mc:AlternateContent xmlns:mc="http://schemas.openxmlformats.org/markup-compatibility/2006">
              <mc:Choice xmlns:v="urn:schemas-microsoft-com:vml" Requires="v">
                <p:oleObj name="Bitmap Image" r:id="rId2" imgW="3971429" imgH="1895238" progId="Paint.Picture">
                  <p:embed/>
                </p:oleObj>
              </mc:Choice>
              <mc:Fallback>
                <p:oleObj name="Bitmap Image" r:id="rId2" imgW="3971429" imgH="1895238" progId="Paint.Picture">
                  <p:embed/>
                  <p:pic>
                    <p:nvPicPr>
                      <p:cNvPr id="389124" name="Object 4">
                        <a:extLst>
                          <a:ext uri="{FF2B5EF4-FFF2-40B4-BE49-F238E27FC236}">
                            <a16:creationId xmlns:a16="http://schemas.microsoft.com/office/drawing/2014/main" id="{196AAB1B-961C-131D-BF45-F2F330742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931" y="3759725"/>
                        <a:ext cx="3971925" cy="189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E4083FD4-3C97-0B54-08B1-EE51663D5B82}"/>
              </a:ext>
            </a:extLst>
          </p:cNvPr>
          <p:cNvSpPr>
            <a:spLocks noGrp="1"/>
          </p:cNvSpPr>
          <p:nvPr>
            <p:ph type="sldNum" sz="quarter" idx="11"/>
          </p:nvPr>
        </p:nvSpPr>
        <p:spPr/>
        <p:txBody>
          <a:bodyPr/>
          <a:lstStyle/>
          <a:p>
            <a:fld id="{85171D87-406C-40A6-BB14-7A243E94E43E}" type="slidenum">
              <a:rPr lang="en-GB" altLang="en-US"/>
              <a:pPr/>
              <a:t>55</a:t>
            </a:fld>
            <a:endParaRPr lang="en-GB" altLang="en-US"/>
          </a:p>
        </p:txBody>
      </p:sp>
      <p:sp>
        <p:nvSpPr>
          <p:cNvPr id="390146" name="Rectangle 2">
            <a:extLst>
              <a:ext uri="{FF2B5EF4-FFF2-40B4-BE49-F238E27FC236}">
                <a16:creationId xmlns:a16="http://schemas.microsoft.com/office/drawing/2014/main" id="{C45822CC-C133-A86B-F6AB-92C857274BAD}"/>
              </a:ext>
            </a:extLst>
          </p:cNvPr>
          <p:cNvSpPr>
            <a:spLocks noGrp="1" noChangeArrowheads="1"/>
          </p:cNvSpPr>
          <p:nvPr>
            <p:ph type="title"/>
          </p:nvPr>
        </p:nvSpPr>
        <p:spPr/>
        <p:txBody>
          <a:bodyPr/>
          <a:lstStyle/>
          <a:p>
            <a:r>
              <a:rPr lang="en-US" altLang="en-US"/>
              <a:t>Unicode Names</a:t>
            </a:r>
          </a:p>
        </p:txBody>
      </p:sp>
      <p:sp>
        <p:nvSpPr>
          <p:cNvPr id="390147" name="Rectangle 3">
            <a:extLst>
              <a:ext uri="{FF2B5EF4-FFF2-40B4-BE49-F238E27FC236}">
                <a16:creationId xmlns:a16="http://schemas.microsoft.com/office/drawing/2014/main" id="{ADE7E1B8-DF69-DD53-BA29-81BB689E6B0A}"/>
              </a:ext>
            </a:extLst>
          </p:cNvPr>
          <p:cNvSpPr>
            <a:spLocks noGrp="1" noChangeArrowheads="1"/>
          </p:cNvSpPr>
          <p:nvPr>
            <p:ph type="body" idx="1"/>
          </p:nvPr>
        </p:nvSpPr>
        <p:spPr/>
        <p:txBody>
          <a:bodyPr/>
          <a:lstStyle/>
          <a:p>
            <a:r>
              <a:rPr lang="en-US" altLang="en-US"/>
              <a:t>Like Windows as a whole, NTFS is fully Unicode enabled, using Unicode characters to store names of files, directories, and volumes</a:t>
            </a:r>
          </a:p>
          <a:p>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45F9B36-0F79-1B31-AC6B-1BB03813E06D}"/>
              </a:ext>
            </a:extLst>
          </p:cNvPr>
          <p:cNvSpPr>
            <a:spLocks noGrp="1"/>
          </p:cNvSpPr>
          <p:nvPr>
            <p:ph type="sldNum" sz="quarter" idx="11"/>
          </p:nvPr>
        </p:nvSpPr>
        <p:spPr/>
        <p:txBody>
          <a:bodyPr/>
          <a:lstStyle/>
          <a:p>
            <a:fld id="{87E6435C-BB84-456B-AEE4-09AC921292AE}" type="slidenum">
              <a:rPr lang="en-GB" altLang="en-US"/>
              <a:pPr/>
              <a:t>56</a:t>
            </a:fld>
            <a:endParaRPr lang="en-GB" altLang="en-US"/>
          </a:p>
        </p:txBody>
      </p:sp>
      <p:sp>
        <p:nvSpPr>
          <p:cNvPr id="391170" name="Rectangle 2">
            <a:extLst>
              <a:ext uri="{FF2B5EF4-FFF2-40B4-BE49-F238E27FC236}">
                <a16:creationId xmlns:a16="http://schemas.microsoft.com/office/drawing/2014/main" id="{324B2E8C-2890-2D76-1B30-F58B9B29CA6C}"/>
              </a:ext>
            </a:extLst>
          </p:cNvPr>
          <p:cNvSpPr>
            <a:spLocks noGrp="1" noChangeArrowheads="1"/>
          </p:cNvSpPr>
          <p:nvPr>
            <p:ph type="title"/>
          </p:nvPr>
        </p:nvSpPr>
        <p:spPr/>
        <p:txBody>
          <a:bodyPr/>
          <a:lstStyle/>
          <a:p>
            <a:r>
              <a:rPr lang="en-US" altLang="en-US"/>
              <a:t>Hard Links</a:t>
            </a:r>
          </a:p>
        </p:txBody>
      </p:sp>
      <p:sp>
        <p:nvSpPr>
          <p:cNvPr id="391171" name="Rectangle 3">
            <a:extLst>
              <a:ext uri="{FF2B5EF4-FFF2-40B4-BE49-F238E27FC236}">
                <a16:creationId xmlns:a16="http://schemas.microsoft.com/office/drawing/2014/main" id="{CE594A24-53FC-DCBE-DD72-402A13D589BB}"/>
              </a:ext>
            </a:extLst>
          </p:cNvPr>
          <p:cNvSpPr>
            <a:spLocks noGrp="1" noChangeArrowheads="1"/>
          </p:cNvSpPr>
          <p:nvPr>
            <p:ph type="body" idx="1"/>
          </p:nvPr>
        </p:nvSpPr>
        <p:spPr>
          <a:xfrm>
            <a:off x="1981200" y="1371601"/>
            <a:ext cx="8305800" cy="4856163"/>
          </a:xfrm>
        </p:spPr>
        <p:txBody>
          <a:bodyPr/>
          <a:lstStyle/>
          <a:p>
            <a:r>
              <a:rPr lang="en-US" altLang="en-US" sz="2400" dirty="0"/>
              <a:t>A hard link allows multiple paths to refer to the same file or directory</a:t>
            </a:r>
          </a:p>
          <a:p>
            <a:pPr lvl="1"/>
            <a:r>
              <a:rPr lang="en-US" altLang="en-US" sz="2000" dirty="0"/>
              <a:t>If you create a hard link named C:\Users\Documents\Spec.doc that refers to the existing file C:\My Documents\Spec.doc, the two paths link to the same on-disk file and you can make changes to the file using either path</a:t>
            </a:r>
          </a:p>
          <a:p>
            <a:pPr lvl="1"/>
            <a:r>
              <a:rPr lang="en-US" altLang="en-US" sz="2000" dirty="0"/>
              <a:t>can create hard links </a:t>
            </a:r>
            <a:br>
              <a:rPr lang="en-US" altLang="en-US" sz="2000" dirty="0"/>
            </a:br>
            <a:r>
              <a:rPr lang="en-US" altLang="en-US" sz="2000" dirty="0"/>
              <a:t>with the Windows API </a:t>
            </a:r>
            <a:br>
              <a:rPr lang="en-US" altLang="en-US" sz="2000" dirty="0"/>
            </a:br>
            <a:r>
              <a:rPr lang="en-US" altLang="en-US" sz="2000" i="1" dirty="0" err="1"/>
              <a:t>CreateHardLink</a:t>
            </a:r>
            <a:r>
              <a:rPr lang="en-US" altLang="en-US" sz="2000" dirty="0"/>
              <a:t> function</a:t>
            </a:r>
            <a:br>
              <a:rPr lang="en-US" altLang="en-US" sz="2000" dirty="0"/>
            </a:br>
            <a:r>
              <a:rPr lang="en-US" altLang="en-US" sz="2000" dirty="0"/>
              <a:t>or the </a:t>
            </a:r>
            <a:r>
              <a:rPr lang="en-US" altLang="en-US" sz="2000" i="1" dirty="0"/>
              <a:t>ln</a:t>
            </a:r>
            <a:r>
              <a:rPr lang="en-US" altLang="en-US" sz="2000" dirty="0"/>
              <a:t> POSIX function</a:t>
            </a:r>
          </a:p>
        </p:txBody>
      </p:sp>
      <p:graphicFrame>
        <p:nvGraphicFramePr>
          <p:cNvPr id="391172" name="Object 4">
            <a:extLst>
              <a:ext uri="{FF2B5EF4-FFF2-40B4-BE49-F238E27FC236}">
                <a16:creationId xmlns:a16="http://schemas.microsoft.com/office/drawing/2014/main" id="{2FBCD1B4-6F5B-C2DB-FD98-737D57E3BA5F}"/>
              </a:ext>
            </a:extLst>
          </p:cNvPr>
          <p:cNvGraphicFramePr>
            <a:graphicFrameLocks noChangeAspect="1"/>
          </p:cNvGraphicFramePr>
          <p:nvPr/>
        </p:nvGraphicFramePr>
        <p:xfrm>
          <a:off x="6172200" y="3581401"/>
          <a:ext cx="3886200" cy="3044825"/>
        </p:xfrm>
        <a:graphic>
          <a:graphicData uri="http://schemas.openxmlformats.org/presentationml/2006/ole">
            <mc:AlternateContent xmlns:mc="http://schemas.openxmlformats.org/markup-compatibility/2006">
              <mc:Choice xmlns:v="urn:schemas-microsoft-com:vml" Requires="v">
                <p:oleObj name="Bitmap Image" r:id="rId2" imgW="4352381" imgH="3409524" progId="Paint.Picture">
                  <p:embed/>
                </p:oleObj>
              </mc:Choice>
              <mc:Fallback>
                <p:oleObj name="Bitmap Image" r:id="rId2" imgW="4352381" imgH="3409524" progId="Paint.Picture">
                  <p:embed/>
                  <p:pic>
                    <p:nvPicPr>
                      <p:cNvPr id="391172" name="Object 4">
                        <a:extLst>
                          <a:ext uri="{FF2B5EF4-FFF2-40B4-BE49-F238E27FC236}">
                            <a16:creationId xmlns:a16="http://schemas.microsoft.com/office/drawing/2014/main" id="{2FBCD1B4-6F5B-C2DB-FD98-737D57E3B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81401"/>
                        <a:ext cx="3886200" cy="304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2B961934-BAF3-8867-8184-B899245EB250}"/>
              </a:ext>
            </a:extLst>
          </p:cNvPr>
          <p:cNvSpPr>
            <a:spLocks noGrp="1"/>
          </p:cNvSpPr>
          <p:nvPr>
            <p:ph type="sldNum" sz="quarter" idx="11"/>
          </p:nvPr>
        </p:nvSpPr>
        <p:spPr/>
        <p:txBody>
          <a:bodyPr/>
          <a:lstStyle/>
          <a:p>
            <a:fld id="{EBEAB5DB-5DA8-4E35-800B-EC706F43BCA2}" type="slidenum">
              <a:rPr lang="en-GB" altLang="en-US"/>
              <a:pPr/>
              <a:t>57</a:t>
            </a:fld>
            <a:endParaRPr lang="en-GB" altLang="en-US"/>
          </a:p>
        </p:txBody>
      </p:sp>
      <p:sp>
        <p:nvSpPr>
          <p:cNvPr id="392194" name="Rectangle 2">
            <a:extLst>
              <a:ext uri="{FF2B5EF4-FFF2-40B4-BE49-F238E27FC236}">
                <a16:creationId xmlns:a16="http://schemas.microsoft.com/office/drawing/2014/main" id="{C04B9AD7-3881-8A28-3E9B-7D129871D66A}"/>
              </a:ext>
            </a:extLst>
          </p:cNvPr>
          <p:cNvSpPr>
            <a:spLocks noGrp="1" noChangeArrowheads="1"/>
          </p:cNvSpPr>
          <p:nvPr>
            <p:ph type="title"/>
          </p:nvPr>
        </p:nvSpPr>
        <p:spPr/>
        <p:txBody>
          <a:bodyPr/>
          <a:lstStyle/>
          <a:p>
            <a:r>
              <a:rPr lang="en-US" altLang="en-US"/>
              <a:t>Junctions</a:t>
            </a:r>
          </a:p>
        </p:txBody>
      </p:sp>
      <p:sp>
        <p:nvSpPr>
          <p:cNvPr id="392195" name="Rectangle 3">
            <a:extLst>
              <a:ext uri="{FF2B5EF4-FFF2-40B4-BE49-F238E27FC236}">
                <a16:creationId xmlns:a16="http://schemas.microsoft.com/office/drawing/2014/main" id="{6C10F7C6-F0DE-6A5A-407A-B225DED258AF}"/>
              </a:ext>
            </a:extLst>
          </p:cNvPr>
          <p:cNvSpPr>
            <a:spLocks noGrp="1" noChangeArrowheads="1"/>
          </p:cNvSpPr>
          <p:nvPr>
            <p:ph type="body" idx="1"/>
          </p:nvPr>
        </p:nvSpPr>
        <p:spPr/>
        <p:txBody>
          <a:bodyPr/>
          <a:lstStyle/>
          <a:p>
            <a:r>
              <a:rPr lang="en-US" altLang="en-US"/>
              <a:t>Junctions, also called symbolic links, allow a directory to redirect file or directory pathname translation to an alternate directory</a:t>
            </a:r>
          </a:p>
          <a:p>
            <a:pPr lvl="1"/>
            <a:r>
              <a:rPr lang="en-US" altLang="en-US"/>
              <a:t>If the path C:\Drivers is a junction that redirects to C:\Winnt\System32\Drivers, an application reading C:\Drivers\Ntfs.sys actually reads C:\Winnt\System\Drivers\Ntfs.sys</a:t>
            </a:r>
          </a:p>
          <a:p>
            <a:pPr lvl="1"/>
            <a:r>
              <a:rPr lang="en-US" altLang="en-US"/>
              <a:t>Junctions are a useful way to lift directories that are deep in a directory tree to a more convenient depth without disturbing the original tree's structure or contents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EC821CA-877F-A709-9273-FDF8CC75BE54}"/>
              </a:ext>
            </a:extLst>
          </p:cNvPr>
          <p:cNvSpPr>
            <a:spLocks noGrp="1"/>
          </p:cNvSpPr>
          <p:nvPr>
            <p:ph type="sldNum" sz="quarter" idx="11"/>
          </p:nvPr>
        </p:nvSpPr>
        <p:spPr/>
        <p:txBody>
          <a:bodyPr/>
          <a:lstStyle/>
          <a:p>
            <a:fld id="{7B7FD282-256A-4DFD-8C91-8326090612B7}" type="slidenum">
              <a:rPr lang="en-GB" altLang="en-US"/>
              <a:pPr/>
              <a:t>58</a:t>
            </a:fld>
            <a:endParaRPr lang="en-GB" altLang="en-US"/>
          </a:p>
        </p:txBody>
      </p:sp>
      <p:sp>
        <p:nvSpPr>
          <p:cNvPr id="393218" name="Rectangle 2">
            <a:extLst>
              <a:ext uri="{FF2B5EF4-FFF2-40B4-BE49-F238E27FC236}">
                <a16:creationId xmlns:a16="http://schemas.microsoft.com/office/drawing/2014/main" id="{2DBF015E-4D92-7A6D-8BD7-5936D78AC248}"/>
              </a:ext>
            </a:extLst>
          </p:cNvPr>
          <p:cNvSpPr>
            <a:spLocks noGrp="1" noChangeArrowheads="1"/>
          </p:cNvSpPr>
          <p:nvPr>
            <p:ph type="title"/>
          </p:nvPr>
        </p:nvSpPr>
        <p:spPr/>
        <p:txBody>
          <a:bodyPr/>
          <a:lstStyle/>
          <a:p>
            <a:r>
              <a:rPr lang="en-US" altLang="en-US"/>
              <a:t>Junctions</a:t>
            </a:r>
          </a:p>
        </p:txBody>
      </p:sp>
      <p:sp>
        <p:nvSpPr>
          <p:cNvPr id="393219" name="Rectangle 3">
            <a:extLst>
              <a:ext uri="{FF2B5EF4-FFF2-40B4-BE49-F238E27FC236}">
                <a16:creationId xmlns:a16="http://schemas.microsoft.com/office/drawing/2014/main" id="{2EBC2135-CBB5-6D7A-4820-C2CAEEF72B33}"/>
              </a:ext>
            </a:extLst>
          </p:cNvPr>
          <p:cNvSpPr>
            <a:spLocks noGrp="1" noChangeArrowheads="1"/>
          </p:cNvSpPr>
          <p:nvPr>
            <p:ph type="body" idx="1"/>
          </p:nvPr>
        </p:nvSpPr>
        <p:spPr/>
        <p:txBody>
          <a:bodyPr/>
          <a:lstStyle/>
          <a:p>
            <a:r>
              <a:rPr lang="en-US" altLang="en-US"/>
              <a:t>You can create junctions with the </a:t>
            </a:r>
            <a:r>
              <a:rPr lang="en-US" altLang="en-US" i="1"/>
              <a:t>junction</a:t>
            </a:r>
            <a:r>
              <a:rPr lang="en-US" altLang="en-US"/>
              <a:t> tool from Sysinternals or the </a:t>
            </a:r>
            <a:r>
              <a:rPr lang="en-US" altLang="en-US" i="1"/>
              <a:t>linkd</a:t>
            </a:r>
            <a:r>
              <a:rPr lang="en-US" altLang="en-US"/>
              <a:t> tool from the Resource Kits</a:t>
            </a:r>
          </a:p>
          <a:p>
            <a:endParaRPr lang="en-US" altLang="en-US"/>
          </a:p>
        </p:txBody>
      </p:sp>
      <p:graphicFrame>
        <p:nvGraphicFramePr>
          <p:cNvPr id="393220" name="Object 4">
            <a:extLst>
              <a:ext uri="{FF2B5EF4-FFF2-40B4-BE49-F238E27FC236}">
                <a16:creationId xmlns:a16="http://schemas.microsoft.com/office/drawing/2014/main" id="{BDA7517A-D7F6-43E0-01D0-8FDE9C6BC3EE}"/>
              </a:ext>
            </a:extLst>
          </p:cNvPr>
          <p:cNvGraphicFramePr>
            <a:graphicFrameLocks noChangeAspect="1"/>
          </p:cNvGraphicFramePr>
          <p:nvPr/>
        </p:nvGraphicFramePr>
        <p:xfrm>
          <a:off x="5105400" y="2819401"/>
          <a:ext cx="4495800" cy="3800475"/>
        </p:xfrm>
        <a:graphic>
          <a:graphicData uri="http://schemas.openxmlformats.org/presentationml/2006/ole">
            <mc:AlternateContent xmlns:mc="http://schemas.openxmlformats.org/markup-compatibility/2006">
              <mc:Choice xmlns:v="urn:schemas-microsoft-com:vml" Requires="v">
                <p:oleObj name="Bitmap Image" r:id="rId2" imgW="5114286" imgH="4323810" progId="Paint.Picture">
                  <p:embed/>
                </p:oleObj>
              </mc:Choice>
              <mc:Fallback>
                <p:oleObj name="Bitmap Image" r:id="rId2" imgW="5114286" imgH="4323810" progId="Paint.Picture">
                  <p:embed/>
                  <p:pic>
                    <p:nvPicPr>
                      <p:cNvPr id="393220" name="Object 4">
                        <a:extLst>
                          <a:ext uri="{FF2B5EF4-FFF2-40B4-BE49-F238E27FC236}">
                            <a16:creationId xmlns:a16="http://schemas.microsoft.com/office/drawing/2014/main" id="{BDA7517A-D7F6-43E0-01D0-8FDE9C6B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19401"/>
                        <a:ext cx="4495800" cy="380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B20F64D-7473-8F41-0F1A-689236070909}"/>
              </a:ext>
            </a:extLst>
          </p:cNvPr>
          <p:cNvSpPr>
            <a:spLocks noGrp="1"/>
          </p:cNvSpPr>
          <p:nvPr>
            <p:ph type="sldNum" sz="quarter" idx="11"/>
          </p:nvPr>
        </p:nvSpPr>
        <p:spPr/>
        <p:txBody>
          <a:bodyPr/>
          <a:lstStyle/>
          <a:p>
            <a:fld id="{0E95617B-60BD-431C-A936-0840C3E9CC12}" type="slidenum">
              <a:rPr lang="en-GB" altLang="en-US"/>
              <a:pPr/>
              <a:t>59</a:t>
            </a:fld>
            <a:endParaRPr lang="en-GB" altLang="en-US"/>
          </a:p>
        </p:txBody>
      </p:sp>
      <p:sp>
        <p:nvSpPr>
          <p:cNvPr id="395266" name="Rectangle 2">
            <a:extLst>
              <a:ext uri="{FF2B5EF4-FFF2-40B4-BE49-F238E27FC236}">
                <a16:creationId xmlns:a16="http://schemas.microsoft.com/office/drawing/2014/main" id="{70F2C61E-A37C-DEAC-599D-A3CD3F8727B6}"/>
              </a:ext>
            </a:extLst>
          </p:cNvPr>
          <p:cNvSpPr>
            <a:spLocks noGrp="1" noChangeArrowheads="1"/>
          </p:cNvSpPr>
          <p:nvPr>
            <p:ph type="title"/>
          </p:nvPr>
        </p:nvSpPr>
        <p:spPr/>
        <p:txBody>
          <a:bodyPr/>
          <a:lstStyle/>
          <a:p>
            <a:r>
              <a:rPr lang="en-US" altLang="en-US"/>
              <a:t>Change Logging</a:t>
            </a:r>
          </a:p>
        </p:txBody>
      </p:sp>
      <p:sp>
        <p:nvSpPr>
          <p:cNvPr id="395267" name="Rectangle 3">
            <a:extLst>
              <a:ext uri="{FF2B5EF4-FFF2-40B4-BE49-F238E27FC236}">
                <a16:creationId xmlns:a16="http://schemas.microsoft.com/office/drawing/2014/main" id="{CBF5688B-142F-DE50-37D0-100E8A412BED}"/>
              </a:ext>
            </a:extLst>
          </p:cNvPr>
          <p:cNvSpPr>
            <a:spLocks noGrp="1" noChangeArrowheads="1"/>
          </p:cNvSpPr>
          <p:nvPr>
            <p:ph type="body" idx="1"/>
          </p:nvPr>
        </p:nvSpPr>
        <p:spPr/>
        <p:txBody>
          <a:bodyPr/>
          <a:lstStyle/>
          <a:p>
            <a:r>
              <a:rPr lang="en-US" altLang="en-US"/>
              <a:t>Many types of applications, such as incremental backup utilities, need to monitor a volume for changes</a:t>
            </a:r>
          </a:p>
          <a:p>
            <a:r>
              <a:rPr lang="en-US" altLang="en-US"/>
              <a:t>An obvious way to watch for changes is to perform a full scan</a:t>
            </a:r>
          </a:p>
          <a:p>
            <a:pPr lvl="1"/>
            <a:r>
              <a:rPr lang="en-US" altLang="en-US"/>
              <a:t>Very performance inefficient</a:t>
            </a:r>
          </a:p>
          <a:p>
            <a:r>
              <a:rPr lang="en-US" altLang="en-US"/>
              <a:t>There is a way for an application to “wait” on a directory and be told of notifications</a:t>
            </a:r>
          </a:p>
          <a:p>
            <a:pPr lvl="1"/>
            <a:r>
              <a:rPr lang="en-US" altLang="en-US"/>
              <a:t>An application can miss changes since it must specify a buffer to hold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a:t>File System Layers</a:t>
            </a:r>
          </a:p>
        </p:txBody>
      </p:sp>
      <p:sp>
        <p:nvSpPr>
          <p:cNvPr id="8195" name="Content Placeholder 2"/>
          <p:cNvSpPr>
            <a:spLocks noGrp="1"/>
          </p:cNvSpPr>
          <p:nvPr>
            <p:ph idx="1"/>
          </p:nvPr>
        </p:nvSpPr>
        <p:spPr/>
        <p:txBody>
          <a:bodyPr>
            <a:normAutofit fontScale="85000" lnSpcReduction="10000"/>
          </a:bodyPr>
          <a:lstStyle/>
          <a:p>
            <a:pPr>
              <a:defRPr/>
            </a:pPr>
            <a:r>
              <a:rPr lang="en-US" altLang="en-US" b="1" dirty="0">
                <a:solidFill>
                  <a:srgbClr val="3366FF"/>
                </a:solidFill>
              </a:rPr>
              <a:t>Device drivers </a:t>
            </a:r>
            <a:r>
              <a:rPr lang="en-US" altLang="en-US" dirty="0"/>
              <a:t>manage I/O devices at the I/O control layer</a:t>
            </a:r>
          </a:p>
          <a:p>
            <a:pPr lvl="1">
              <a:defRPr/>
            </a:pPr>
            <a:r>
              <a:rPr lang="en-US" altLang="en-US" dirty="0"/>
              <a:t>Given commands like </a:t>
            </a:r>
            <a:r>
              <a:rPr lang="ja-JP" altLang="en-US" dirty="0"/>
              <a:t>“</a:t>
            </a:r>
            <a:r>
              <a:rPr lang="en-US" altLang="ja-JP" dirty="0"/>
              <a:t>read drive1, cylinder 72, track 2, sector 10, into memory location 1060</a:t>
            </a:r>
            <a:r>
              <a:rPr lang="ja-JP" altLang="en-US" dirty="0"/>
              <a:t>”</a:t>
            </a:r>
            <a:r>
              <a:rPr lang="en-US" altLang="ja-JP" dirty="0"/>
              <a:t> outputs low-level hardware specific commands to hardware controller to carry out the operations called for</a:t>
            </a:r>
            <a:endParaRPr lang="en-US" altLang="ja-JP" b="1" dirty="0">
              <a:solidFill>
                <a:srgbClr val="3366FF"/>
              </a:solidFill>
            </a:endParaRPr>
          </a:p>
          <a:p>
            <a:pPr>
              <a:defRPr/>
            </a:pPr>
            <a:r>
              <a:rPr lang="en-US" altLang="en-US" b="1" dirty="0">
                <a:solidFill>
                  <a:srgbClr val="3366FF"/>
                </a:solidFill>
              </a:rPr>
              <a:t>Basic file system </a:t>
            </a:r>
            <a:r>
              <a:rPr lang="en-US" altLang="en-US" dirty="0"/>
              <a:t>given command like </a:t>
            </a:r>
            <a:r>
              <a:rPr lang="ja-JP" altLang="en-US" dirty="0"/>
              <a:t>“</a:t>
            </a:r>
            <a:r>
              <a:rPr lang="en-US" altLang="ja-JP" dirty="0"/>
              <a:t>retrieve block 123</a:t>
            </a:r>
            <a:r>
              <a:rPr lang="ja-JP" altLang="en-US" dirty="0"/>
              <a:t>”</a:t>
            </a:r>
            <a:r>
              <a:rPr lang="en-US" altLang="ja-JP" dirty="0"/>
              <a:t> translates to device driver commands</a:t>
            </a:r>
          </a:p>
          <a:p>
            <a:pPr>
              <a:defRPr/>
            </a:pPr>
            <a:r>
              <a:rPr lang="en-US" altLang="en-US" dirty="0"/>
              <a:t>Also manages memory buffers and caches (allocation, freeing, replacement) </a:t>
            </a:r>
          </a:p>
          <a:p>
            <a:pPr lvl="1">
              <a:defRPr/>
            </a:pPr>
            <a:r>
              <a:rPr lang="en-US" altLang="en-US" dirty="0"/>
              <a:t>Buffers hold data in transit</a:t>
            </a:r>
          </a:p>
          <a:p>
            <a:pPr lvl="1">
              <a:defRPr/>
            </a:pPr>
            <a:r>
              <a:rPr lang="en-US" altLang="en-US" dirty="0"/>
              <a:t>Caches hold frequently used data</a:t>
            </a:r>
            <a:endParaRPr lang="en-US" altLang="ja-JP" b="1" dirty="0">
              <a:solidFill>
                <a:srgbClr val="3366FF"/>
              </a:solidFill>
            </a:endParaRPr>
          </a:p>
          <a:p>
            <a:pPr>
              <a:defRPr/>
            </a:pPr>
            <a:r>
              <a:rPr lang="en-US" altLang="en-US" b="1" dirty="0">
                <a:solidFill>
                  <a:srgbClr val="3366FF"/>
                </a:solidFill>
              </a:rPr>
              <a:t>File organization module </a:t>
            </a:r>
            <a:r>
              <a:rPr lang="en-US" altLang="en-US" dirty="0"/>
              <a:t>understands files, logical address, and physical blocks</a:t>
            </a:r>
          </a:p>
          <a:p>
            <a:pPr marL="341313" lvl="1" indent="-341313">
              <a:buClr>
                <a:srgbClr val="993300"/>
              </a:buClr>
              <a:buSzPct val="90000"/>
              <a:buFont typeface="Monotype Sorts" pitchFamily="-84" charset="2"/>
              <a:buChar char="n"/>
              <a:defRPr/>
            </a:pPr>
            <a:r>
              <a:rPr lang="en-US" altLang="en-US" dirty="0"/>
              <a:t>Translates logical block # to physical block #</a:t>
            </a:r>
          </a:p>
          <a:p>
            <a:pPr marL="341313" lvl="1" indent="-341313">
              <a:buClr>
                <a:srgbClr val="993300"/>
              </a:buClr>
              <a:buSzPct val="90000"/>
              <a:buFont typeface="Monotype Sorts" pitchFamily="-84" charset="2"/>
              <a:buChar char="n"/>
              <a:defRPr/>
            </a:pPr>
            <a:r>
              <a:rPr lang="en-US" altLang="en-US" dirty="0"/>
              <a:t>Manages free space, disk allocation</a:t>
            </a:r>
          </a:p>
          <a:p>
            <a:pPr marL="1027113" lvl="3" indent="-341313">
              <a:buClr>
                <a:srgbClr val="993300"/>
              </a:buClr>
              <a:buSzPct val="90000"/>
              <a:buFont typeface="Monotype Sorts" pitchFamily="-84" charset="2"/>
              <a:buChar char="n"/>
              <a:defRPr/>
            </a:pPr>
            <a:endParaRPr lang="en-US" altLang="en-US" dirty="0"/>
          </a:p>
          <a:p>
            <a:pPr lvl="1">
              <a:buClr>
                <a:srgbClr val="993300"/>
              </a:buClr>
              <a:buSzPct val="90000"/>
              <a:buFont typeface="Monotype Sorts" pitchFamily="-84" charset="2"/>
              <a:buChar char="n"/>
              <a:defRPr/>
            </a:pPr>
            <a:endParaRPr lang="en-US" altLang="en-US" dirty="0"/>
          </a:p>
          <a:p>
            <a:pPr marL="1027113" lvl="3" indent="-341313">
              <a:buClr>
                <a:srgbClr val="993300"/>
              </a:buClr>
              <a:buSzPct val="90000"/>
              <a:buFont typeface="Monotype Sorts" pitchFamily="-84" charset="2"/>
              <a:buChar char="n"/>
              <a:defRPr/>
            </a:pPr>
            <a:endParaRPr lang="en-US" altLang="en-US" dirty="0"/>
          </a:p>
          <a:p>
            <a:pPr>
              <a:defRPr/>
            </a:pPr>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6</a:t>
            </a:fld>
            <a:endParaRPr lang="en-US"/>
          </a:p>
        </p:txBody>
      </p:sp>
    </p:spTree>
    <p:extLst>
      <p:ext uri="{BB962C8B-B14F-4D97-AF65-F5344CB8AC3E}">
        <p14:creationId xmlns:p14="http://schemas.microsoft.com/office/powerpoint/2010/main" val="3023879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7D39884-C5B7-208A-00B2-5495076D0633}"/>
              </a:ext>
            </a:extLst>
          </p:cNvPr>
          <p:cNvSpPr>
            <a:spLocks noGrp="1"/>
          </p:cNvSpPr>
          <p:nvPr>
            <p:ph type="sldNum" sz="quarter" idx="11"/>
          </p:nvPr>
        </p:nvSpPr>
        <p:spPr/>
        <p:txBody>
          <a:bodyPr/>
          <a:lstStyle/>
          <a:p>
            <a:fld id="{B59085C2-D0AD-4032-A886-6813A9C8CFB8}" type="slidenum">
              <a:rPr lang="en-GB" altLang="en-US"/>
              <a:pPr/>
              <a:t>60</a:t>
            </a:fld>
            <a:endParaRPr lang="en-GB" altLang="en-US"/>
          </a:p>
        </p:txBody>
      </p:sp>
      <p:sp>
        <p:nvSpPr>
          <p:cNvPr id="396290" name="Rectangle 2">
            <a:extLst>
              <a:ext uri="{FF2B5EF4-FFF2-40B4-BE49-F238E27FC236}">
                <a16:creationId xmlns:a16="http://schemas.microsoft.com/office/drawing/2014/main" id="{1E0E4B5D-2061-6EF6-DA9D-45B6079B9605}"/>
              </a:ext>
            </a:extLst>
          </p:cNvPr>
          <p:cNvSpPr>
            <a:spLocks noGrp="1" noChangeArrowheads="1"/>
          </p:cNvSpPr>
          <p:nvPr>
            <p:ph type="title"/>
          </p:nvPr>
        </p:nvSpPr>
        <p:spPr/>
        <p:txBody>
          <a:bodyPr/>
          <a:lstStyle/>
          <a:p>
            <a:r>
              <a:rPr lang="en-US" altLang="en-US"/>
              <a:t>Change Logging</a:t>
            </a:r>
          </a:p>
        </p:txBody>
      </p:sp>
      <p:sp>
        <p:nvSpPr>
          <p:cNvPr id="396291" name="Rectangle 3">
            <a:extLst>
              <a:ext uri="{FF2B5EF4-FFF2-40B4-BE49-F238E27FC236}">
                <a16:creationId xmlns:a16="http://schemas.microsoft.com/office/drawing/2014/main" id="{4E07BCF2-FFCB-3153-A81F-51A128298D2D}"/>
              </a:ext>
            </a:extLst>
          </p:cNvPr>
          <p:cNvSpPr>
            <a:spLocks noGrp="1" noChangeArrowheads="1"/>
          </p:cNvSpPr>
          <p:nvPr>
            <p:ph type="body" idx="1"/>
          </p:nvPr>
        </p:nvSpPr>
        <p:spPr>
          <a:xfrm>
            <a:off x="1981200" y="1625601"/>
            <a:ext cx="6172200" cy="4602163"/>
          </a:xfrm>
        </p:spPr>
        <p:txBody>
          <a:bodyPr/>
          <a:lstStyle/>
          <a:p>
            <a:r>
              <a:rPr lang="en-US" altLang="en-US" sz="2400" dirty="0"/>
              <a:t> With Windows NTFS introduces the change log, which is a sparse metadata file that records file system events (not enabled by default)</a:t>
            </a:r>
          </a:p>
          <a:p>
            <a:pPr lvl="1"/>
            <a:r>
              <a:rPr lang="en-US" altLang="en-US" sz="2000" dirty="0"/>
              <a:t>As the file exceeds its maximum on-disk size, NTFS frees the disk space for the oldest portions marking them empty</a:t>
            </a:r>
          </a:p>
          <a:p>
            <a:pPr lvl="1"/>
            <a:r>
              <a:rPr lang="en-US" altLang="en-US" sz="2000" dirty="0"/>
              <a:t>An application uses Win32 APIs to read events</a:t>
            </a:r>
          </a:p>
          <a:p>
            <a:pPr lvl="1"/>
            <a:r>
              <a:rPr lang="en-US" altLang="en-US" sz="2000" dirty="0"/>
              <a:t>The log file is shared, and generally large enough that an application won’t miss changes even during heavy file system activity</a:t>
            </a:r>
          </a:p>
        </p:txBody>
      </p:sp>
      <p:graphicFrame>
        <p:nvGraphicFramePr>
          <p:cNvPr id="396292" name="Object 4">
            <a:extLst>
              <a:ext uri="{FF2B5EF4-FFF2-40B4-BE49-F238E27FC236}">
                <a16:creationId xmlns:a16="http://schemas.microsoft.com/office/drawing/2014/main" id="{1A3E0BBC-403F-8638-E212-0FD9D10937E8}"/>
              </a:ext>
            </a:extLst>
          </p:cNvPr>
          <p:cNvGraphicFramePr>
            <a:graphicFrameLocks noChangeAspect="1"/>
          </p:cNvGraphicFramePr>
          <p:nvPr>
            <p:extLst>
              <p:ext uri="{D42A27DB-BD31-4B8C-83A1-F6EECF244321}">
                <p14:modId xmlns:p14="http://schemas.microsoft.com/office/powerpoint/2010/main" val="2894975481"/>
              </p:ext>
            </p:extLst>
          </p:nvPr>
        </p:nvGraphicFramePr>
        <p:xfrm>
          <a:off x="8743950" y="1920711"/>
          <a:ext cx="2609850" cy="2852738"/>
        </p:xfrm>
        <a:graphic>
          <a:graphicData uri="http://schemas.openxmlformats.org/presentationml/2006/ole">
            <mc:AlternateContent xmlns:mc="http://schemas.openxmlformats.org/markup-compatibility/2006">
              <mc:Choice xmlns:v="urn:schemas-microsoft-com:vml" Requires="v">
                <p:oleObj name="Bitmap Image" r:id="rId2" imgW="5830114" imgH="5706272" progId="Paint.Picture">
                  <p:embed/>
                </p:oleObj>
              </mc:Choice>
              <mc:Fallback>
                <p:oleObj name="Bitmap Image" r:id="rId2" imgW="5830114" imgH="5706272" progId="Paint.Picture">
                  <p:embed/>
                  <p:pic>
                    <p:nvPicPr>
                      <p:cNvPr id="396292" name="Object 4">
                        <a:extLst>
                          <a:ext uri="{FF2B5EF4-FFF2-40B4-BE49-F238E27FC236}">
                            <a16:creationId xmlns:a16="http://schemas.microsoft.com/office/drawing/2014/main" id="{1A3E0BBC-403F-8638-E212-0FD9D1093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950" y="1920711"/>
                        <a:ext cx="2609850" cy="285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E064212-F620-CD67-8C8F-0FA3DCE696B8}"/>
              </a:ext>
            </a:extLst>
          </p:cNvPr>
          <p:cNvSpPr>
            <a:spLocks noGrp="1"/>
          </p:cNvSpPr>
          <p:nvPr>
            <p:ph type="sldNum" sz="quarter" idx="11"/>
          </p:nvPr>
        </p:nvSpPr>
        <p:spPr/>
        <p:txBody>
          <a:bodyPr/>
          <a:lstStyle/>
          <a:p>
            <a:fld id="{C23B579B-D652-473E-91C5-3C90E577F734}" type="slidenum">
              <a:rPr lang="en-GB" altLang="en-US"/>
              <a:pPr/>
              <a:t>61</a:t>
            </a:fld>
            <a:endParaRPr lang="en-GB" altLang="en-US"/>
          </a:p>
        </p:txBody>
      </p:sp>
      <p:sp>
        <p:nvSpPr>
          <p:cNvPr id="397314" name="Rectangle 2">
            <a:extLst>
              <a:ext uri="{FF2B5EF4-FFF2-40B4-BE49-F238E27FC236}">
                <a16:creationId xmlns:a16="http://schemas.microsoft.com/office/drawing/2014/main" id="{C736329C-914F-F28A-3877-7AD53F32D4FD}"/>
              </a:ext>
            </a:extLst>
          </p:cNvPr>
          <p:cNvSpPr>
            <a:spLocks noGrp="1" noChangeArrowheads="1"/>
          </p:cNvSpPr>
          <p:nvPr>
            <p:ph type="title"/>
          </p:nvPr>
        </p:nvSpPr>
        <p:spPr/>
        <p:txBody>
          <a:bodyPr/>
          <a:lstStyle/>
          <a:p>
            <a:r>
              <a:rPr lang="en-US" altLang="en-US"/>
              <a:t>Per-User Volume Quotas</a:t>
            </a:r>
          </a:p>
        </p:txBody>
      </p:sp>
      <p:sp>
        <p:nvSpPr>
          <p:cNvPr id="397315" name="Rectangle 3">
            <a:extLst>
              <a:ext uri="{FF2B5EF4-FFF2-40B4-BE49-F238E27FC236}">
                <a16:creationId xmlns:a16="http://schemas.microsoft.com/office/drawing/2014/main" id="{80B6EFB6-5A36-2F65-2977-36C886DAE5DB}"/>
              </a:ext>
            </a:extLst>
          </p:cNvPr>
          <p:cNvSpPr>
            <a:spLocks noGrp="1" noChangeArrowheads="1"/>
          </p:cNvSpPr>
          <p:nvPr>
            <p:ph type="body" idx="1"/>
          </p:nvPr>
        </p:nvSpPr>
        <p:spPr/>
        <p:txBody>
          <a:bodyPr/>
          <a:lstStyle/>
          <a:p>
            <a:r>
              <a:rPr lang="en-US" altLang="en-US" sz="2400"/>
              <a:t>NTFS quota-management support allows for per-user specification of quota enforcement</a:t>
            </a:r>
          </a:p>
          <a:p>
            <a:pPr lvl="1"/>
            <a:r>
              <a:rPr lang="en-US" altLang="en-US" sz="2000"/>
              <a:t>Can be configured to log an event indicating the occurrence to the system Event Log if a user surpasses his warning limit</a:t>
            </a:r>
          </a:p>
          <a:p>
            <a:pPr lvl="1"/>
            <a:r>
              <a:rPr lang="en-US" altLang="en-US" sz="2000"/>
              <a:t>If a user attempts to use more volume storage then her quota limit permits, NTFS can log an event to the system Event Log and fail the application file I/O that would have caused the quota violation with a "disk full" error code</a:t>
            </a:r>
          </a:p>
          <a:p>
            <a:r>
              <a:rPr lang="en-US" altLang="en-US" sz="2400"/>
              <a:t>User disk space is tracked on a per-volume basis by summing the </a:t>
            </a:r>
            <a:r>
              <a:rPr lang="en-US" altLang="en-US" sz="2400" i="1"/>
              <a:t>logical</a:t>
            </a:r>
            <a:r>
              <a:rPr lang="en-US" altLang="en-US" sz="2400"/>
              <a:t> sizes of all the files and directories that have the user as the owner in their security descriptors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44B7F86-9065-9AE7-076F-AF3407835672}"/>
              </a:ext>
            </a:extLst>
          </p:cNvPr>
          <p:cNvSpPr>
            <a:spLocks noGrp="1"/>
          </p:cNvSpPr>
          <p:nvPr>
            <p:ph type="sldNum" sz="quarter" idx="11"/>
          </p:nvPr>
        </p:nvSpPr>
        <p:spPr/>
        <p:txBody>
          <a:bodyPr/>
          <a:lstStyle/>
          <a:p>
            <a:fld id="{FE2EB4D4-EFCA-4FBE-B4CB-9CFF952C995A}" type="slidenum">
              <a:rPr lang="en-GB" altLang="en-US"/>
              <a:pPr/>
              <a:t>62</a:t>
            </a:fld>
            <a:endParaRPr lang="en-GB" altLang="en-US"/>
          </a:p>
        </p:txBody>
      </p:sp>
      <p:sp>
        <p:nvSpPr>
          <p:cNvPr id="398338" name="Rectangle 2">
            <a:extLst>
              <a:ext uri="{FF2B5EF4-FFF2-40B4-BE49-F238E27FC236}">
                <a16:creationId xmlns:a16="http://schemas.microsoft.com/office/drawing/2014/main" id="{93F64FC7-1C35-6A5B-E079-46FF2F4B9F24}"/>
              </a:ext>
            </a:extLst>
          </p:cNvPr>
          <p:cNvSpPr>
            <a:spLocks noGrp="1" noChangeArrowheads="1"/>
          </p:cNvSpPr>
          <p:nvPr>
            <p:ph type="title"/>
          </p:nvPr>
        </p:nvSpPr>
        <p:spPr/>
        <p:txBody>
          <a:bodyPr/>
          <a:lstStyle/>
          <a:p>
            <a:r>
              <a:rPr lang="en-US" altLang="en-US"/>
              <a:t>Link Tracking</a:t>
            </a:r>
          </a:p>
        </p:txBody>
      </p:sp>
      <p:sp>
        <p:nvSpPr>
          <p:cNvPr id="398339" name="Rectangle 3">
            <a:extLst>
              <a:ext uri="{FF2B5EF4-FFF2-40B4-BE49-F238E27FC236}">
                <a16:creationId xmlns:a16="http://schemas.microsoft.com/office/drawing/2014/main" id="{D7BED185-13F2-FE5A-0974-507C2F6CB367}"/>
              </a:ext>
            </a:extLst>
          </p:cNvPr>
          <p:cNvSpPr>
            <a:spLocks noGrp="1" noChangeArrowheads="1"/>
          </p:cNvSpPr>
          <p:nvPr>
            <p:ph type="body" idx="1"/>
          </p:nvPr>
        </p:nvSpPr>
        <p:spPr/>
        <p:txBody>
          <a:bodyPr/>
          <a:lstStyle/>
          <a:p>
            <a:r>
              <a:rPr lang="en-US" altLang="en-US" sz="2000"/>
              <a:t>Several types of symbolic file links are used by layered applications</a:t>
            </a:r>
          </a:p>
          <a:p>
            <a:pPr lvl="1"/>
            <a:r>
              <a:rPr lang="en-US" altLang="en-US" sz="1800"/>
              <a:t>Shell shortcuts allow users to place files in their shell namespace (on their desktop, for example) that link to files located in the file system namespace</a:t>
            </a:r>
          </a:p>
          <a:p>
            <a:pPr lvl="1"/>
            <a:r>
              <a:rPr lang="en-US" altLang="en-US" sz="1800"/>
              <a:t>Object linking and embedding (OLE) links allow documents from one application to be transparently embedded in the documents of other applications</a:t>
            </a:r>
          </a:p>
          <a:p>
            <a:r>
              <a:rPr lang="en-US" altLang="en-US" sz="2000"/>
              <a:t>In the past, these links were difficult to manage</a:t>
            </a:r>
          </a:p>
          <a:p>
            <a:pPr lvl="1"/>
            <a:r>
              <a:rPr lang="en-US" altLang="en-US" sz="1800"/>
              <a:t>If someone moved a link source (what a link points to), the link broke</a:t>
            </a:r>
          </a:p>
          <a:p>
            <a:r>
              <a:rPr lang="en-US" altLang="en-US" sz="2000"/>
              <a:t>Windows now has a link-tracking service, TrkWks (it runs in services.exe), tags link sources with a unique object ID </a:t>
            </a:r>
          </a:p>
          <a:p>
            <a:pPr lvl="1"/>
            <a:r>
              <a:rPr lang="en-US" altLang="en-US" sz="1800"/>
              <a:t>NTFS can return the name of a file given a link, so if the link moves the service can query each of a system’s volume for the object ID</a:t>
            </a:r>
          </a:p>
          <a:p>
            <a:pPr lvl="1"/>
            <a:r>
              <a:rPr lang="en-US" altLang="en-US" sz="1800"/>
              <a:t>A distributed link-tracking service, TrkSvr, works to track link source movement across systems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2B61B625-5AC8-1F9F-2890-65F29FD5178D}"/>
              </a:ext>
            </a:extLst>
          </p:cNvPr>
          <p:cNvSpPr>
            <a:spLocks noGrp="1"/>
          </p:cNvSpPr>
          <p:nvPr>
            <p:ph type="sldNum" sz="quarter" idx="11"/>
          </p:nvPr>
        </p:nvSpPr>
        <p:spPr/>
        <p:txBody>
          <a:bodyPr/>
          <a:lstStyle/>
          <a:p>
            <a:fld id="{237DB6AB-64F9-44AE-AA09-95803DA3C3CB}" type="slidenum">
              <a:rPr lang="en-GB" altLang="en-US"/>
              <a:pPr/>
              <a:t>63</a:t>
            </a:fld>
            <a:endParaRPr lang="en-GB" altLang="en-US"/>
          </a:p>
        </p:txBody>
      </p:sp>
      <p:sp>
        <p:nvSpPr>
          <p:cNvPr id="399362" name="Rectangle 2">
            <a:extLst>
              <a:ext uri="{FF2B5EF4-FFF2-40B4-BE49-F238E27FC236}">
                <a16:creationId xmlns:a16="http://schemas.microsoft.com/office/drawing/2014/main" id="{948CF483-095F-0169-D335-9970C6CF6BC4}"/>
              </a:ext>
            </a:extLst>
          </p:cNvPr>
          <p:cNvSpPr>
            <a:spLocks noGrp="1" noChangeArrowheads="1"/>
          </p:cNvSpPr>
          <p:nvPr>
            <p:ph type="title"/>
          </p:nvPr>
        </p:nvSpPr>
        <p:spPr/>
        <p:txBody>
          <a:bodyPr/>
          <a:lstStyle/>
          <a:p>
            <a:r>
              <a:rPr lang="en-US" altLang="en-US"/>
              <a:t>Encryption</a:t>
            </a:r>
          </a:p>
        </p:txBody>
      </p:sp>
      <p:sp>
        <p:nvSpPr>
          <p:cNvPr id="399363" name="Rectangle 3">
            <a:extLst>
              <a:ext uri="{FF2B5EF4-FFF2-40B4-BE49-F238E27FC236}">
                <a16:creationId xmlns:a16="http://schemas.microsoft.com/office/drawing/2014/main" id="{66D37C61-C585-D2DC-E1D3-8A32548FB213}"/>
              </a:ext>
            </a:extLst>
          </p:cNvPr>
          <p:cNvSpPr>
            <a:spLocks noGrp="1" noChangeArrowheads="1"/>
          </p:cNvSpPr>
          <p:nvPr>
            <p:ph type="body" idx="1"/>
          </p:nvPr>
        </p:nvSpPr>
        <p:spPr/>
        <p:txBody>
          <a:bodyPr/>
          <a:lstStyle/>
          <a:p>
            <a:r>
              <a:rPr lang="en-US" altLang="en-US" sz="2000"/>
              <a:t>While NTFS implements security for files and directories, the security is ineffective if the physical security of the computer is compromised</a:t>
            </a:r>
          </a:p>
          <a:p>
            <a:pPr lvl="1"/>
            <a:r>
              <a:rPr lang="en-US" altLang="en-US" sz="1800"/>
              <a:t>Can install a parallel copy of Windows</a:t>
            </a:r>
          </a:p>
          <a:p>
            <a:pPr lvl="1"/>
            <a:r>
              <a:rPr lang="en-US" altLang="en-US" sz="1800"/>
              <a:t>NTFSDOS</a:t>
            </a:r>
          </a:p>
          <a:p>
            <a:r>
              <a:rPr lang="en-US" altLang="en-US" sz="2000"/>
              <a:t>Encrypting File System (EFS)</a:t>
            </a:r>
          </a:p>
          <a:p>
            <a:pPr lvl="1"/>
            <a:r>
              <a:rPr lang="en-US" altLang="en-US" sz="1800"/>
              <a:t>Like compression, its operation is transparent</a:t>
            </a:r>
          </a:p>
          <a:p>
            <a:pPr lvl="1"/>
            <a:r>
              <a:rPr lang="en-US" altLang="en-US" sz="1800"/>
              <a:t>Also like compression, encryption is a file and directory attribute</a:t>
            </a:r>
          </a:p>
          <a:p>
            <a:pPr lvl="1"/>
            <a:r>
              <a:rPr lang="en-US" altLang="en-US" sz="1800"/>
              <a:t>Files that are encrypted can be accessed only by using the private key of an account's EFS private/public key pair, and private keys are locked using an account's password</a:t>
            </a:r>
          </a:p>
          <a:p>
            <a:r>
              <a:rPr lang="en-US" altLang="en-US" sz="2000"/>
              <a:t>While you might think that its implemented as a file system filter driver, it’s a driver that’s tightly connected to NTFS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85470F0-6313-C314-2D05-5FD2ABD5FF4C}"/>
              </a:ext>
            </a:extLst>
          </p:cNvPr>
          <p:cNvSpPr>
            <a:spLocks noGrp="1"/>
          </p:cNvSpPr>
          <p:nvPr>
            <p:ph type="sldNum" sz="quarter" idx="11"/>
          </p:nvPr>
        </p:nvSpPr>
        <p:spPr/>
        <p:txBody>
          <a:bodyPr/>
          <a:lstStyle/>
          <a:p>
            <a:fld id="{D9747CDA-1CBD-4B91-AC84-9A3C2CDCB33D}" type="slidenum">
              <a:rPr lang="en-GB" altLang="en-US"/>
              <a:pPr/>
              <a:t>64</a:t>
            </a:fld>
            <a:endParaRPr lang="en-GB" altLang="en-US"/>
          </a:p>
        </p:txBody>
      </p:sp>
      <p:sp>
        <p:nvSpPr>
          <p:cNvPr id="346114" name="Rectangle 2">
            <a:extLst>
              <a:ext uri="{FF2B5EF4-FFF2-40B4-BE49-F238E27FC236}">
                <a16:creationId xmlns:a16="http://schemas.microsoft.com/office/drawing/2014/main" id="{76E4840A-43CC-0884-ABCA-1EB2FF22D628}"/>
              </a:ext>
            </a:extLst>
          </p:cNvPr>
          <p:cNvSpPr>
            <a:spLocks noGrp="1" noChangeArrowheads="1"/>
          </p:cNvSpPr>
          <p:nvPr>
            <p:ph type="title"/>
          </p:nvPr>
        </p:nvSpPr>
        <p:spPr/>
        <p:txBody>
          <a:bodyPr/>
          <a:lstStyle/>
          <a:p>
            <a:r>
              <a:rPr lang="en-US" altLang="en-US"/>
              <a:t>NTFS File System Driver</a:t>
            </a:r>
          </a:p>
        </p:txBody>
      </p:sp>
      <p:sp>
        <p:nvSpPr>
          <p:cNvPr id="346115" name="Text Box 3">
            <a:extLst>
              <a:ext uri="{FF2B5EF4-FFF2-40B4-BE49-F238E27FC236}">
                <a16:creationId xmlns:a16="http://schemas.microsoft.com/office/drawing/2014/main" id="{6B44F879-8A03-E3C0-FA22-27D21D878DCC}"/>
              </a:ext>
            </a:extLst>
          </p:cNvPr>
          <p:cNvSpPr txBox="1">
            <a:spLocks noChangeArrowheads="1"/>
          </p:cNvSpPr>
          <p:nvPr/>
        </p:nvSpPr>
        <p:spPr bwMode="auto">
          <a:xfrm>
            <a:off x="2819400" y="3600450"/>
            <a:ext cx="1697038" cy="59055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600"/>
              <a:t>Cache </a:t>
            </a:r>
            <a:br>
              <a:rPr lang="de-DE" altLang="en-US" sz="1600"/>
            </a:br>
            <a:r>
              <a:rPr lang="de-DE" altLang="en-US" sz="1600"/>
              <a:t>manager</a:t>
            </a:r>
            <a:endParaRPr lang="en-US" altLang="en-US" sz="1600"/>
          </a:p>
        </p:txBody>
      </p:sp>
      <p:sp>
        <p:nvSpPr>
          <p:cNvPr id="346116" name="Text Box 4">
            <a:extLst>
              <a:ext uri="{FF2B5EF4-FFF2-40B4-BE49-F238E27FC236}">
                <a16:creationId xmlns:a16="http://schemas.microsoft.com/office/drawing/2014/main" id="{2C3B85E7-C776-FB56-4161-E3D79782F18A}"/>
              </a:ext>
            </a:extLst>
          </p:cNvPr>
          <p:cNvSpPr txBox="1">
            <a:spLocks noChangeArrowheads="1"/>
          </p:cNvSpPr>
          <p:nvPr/>
        </p:nvSpPr>
        <p:spPr bwMode="auto">
          <a:xfrm>
            <a:off x="2819400" y="5029200"/>
            <a:ext cx="1676400" cy="59055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600"/>
              <a:t>Virtual memory</a:t>
            </a:r>
            <a:br>
              <a:rPr lang="de-DE" altLang="en-US" sz="1600"/>
            </a:br>
            <a:r>
              <a:rPr lang="de-DE" altLang="en-US" sz="1600"/>
              <a:t>manager</a:t>
            </a:r>
            <a:endParaRPr lang="en-US" altLang="en-US" sz="1600"/>
          </a:p>
        </p:txBody>
      </p:sp>
      <p:sp>
        <p:nvSpPr>
          <p:cNvPr id="346117" name="Text Box 5">
            <a:extLst>
              <a:ext uri="{FF2B5EF4-FFF2-40B4-BE49-F238E27FC236}">
                <a16:creationId xmlns:a16="http://schemas.microsoft.com/office/drawing/2014/main" id="{E9CD7C3C-5593-A591-FCAF-8951B126985B}"/>
              </a:ext>
            </a:extLst>
          </p:cNvPr>
          <p:cNvSpPr txBox="1">
            <a:spLocks noChangeArrowheads="1"/>
          </p:cNvSpPr>
          <p:nvPr/>
        </p:nvSpPr>
        <p:spPr bwMode="auto">
          <a:xfrm>
            <a:off x="6689726" y="2286001"/>
            <a:ext cx="2454275" cy="22256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de-DE" altLang="en-US" sz="1600"/>
              <a:t>I/O manager</a:t>
            </a:r>
            <a:endParaRPr lang="en-US" altLang="en-US" sz="1600"/>
          </a:p>
        </p:txBody>
      </p:sp>
      <p:sp>
        <p:nvSpPr>
          <p:cNvPr id="346118" name="Text Box 6">
            <a:extLst>
              <a:ext uri="{FF2B5EF4-FFF2-40B4-BE49-F238E27FC236}">
                <a16:creationId xmlns:a16="http://schemas.microsoft.com/office/drawing/2014/main" id="{780513A1-10B9-EA1E-4E83-5ADFD8D449A7}"/>
              </a:ext>
            </a:extLst>
          </p:cNvPr>
          <p:cNvSpPr txBox="1">
            <a:spLocks noChangeArrowheads="1"/>
          </p:cNvSpPr>
          <p:nvPr/>
        </p:nvSpPr>
        <p:spPr bwMode="auto">
          <a:xfrm>
            <a:off x="7070726" y="2667001"/>
            <a:ext cx="1539875" cy="7016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de-DE" altLang="en-US" sz="1600"/>
              <a:t>NTFS driver</a:t>
            </a:r>
            <a:endParaRPr lang="en-US" altLang="en-US" sz="1600"/>
          </a:p>
        </p:txBody>
      </p:sp>
      <p:sp>
        <p:nvSpPr>
          <p:cNvPr id="346119" name="Text Box 7">
            <a:extLst>
              <a:ext uri="{FF2B5EF4-FFF2-40B4-BE49-F238E27FC236}">
                <a16:creationId xmlns:a16="http://schemas.microsoft.com/office/drawing/2014/main" id="{4E31B6AA-BF43-E7E6-330A-B7EA431C8462}"/>
              </a:ext>
            </a:extLst>
          </p:cNvPr>
          <p:cNvSpPr txBox="1">
            <a:spLocks noChangeArrowheads="1"/>
          </p:cNvSpPr>
          <p:nvPr/>
        </p:nvSpPr>
        <p:spPr bwMode="auto">
          <a:xfrm>
            <a:off x="8213725" y="2819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600"/>
          </a:p>
        </p:txBody>
      </p:sp>
      <p:sp>
        <p:nvSpPr>
          <p:cNvPr id="346120" name="Text Box 8">
            <a:extLst>
              <a:ext uri="{FF2B5EF4-FFF2-40B4-BE49-F238E27FC236}">
                <a16:creationId xmlns:a16="http://schemas.microsoft.com/office/drawing/2014/main" id="{E4CBD2A9-4815-8DF9-F77B-A9D584050F4E}"/>
              </a:ext>
            </a:extLst>
          </p:cNvPr>
          <p:cNvSpPr txBox="1">
            <a:spLocks noChangeArrowheads="1"/>
          </p:cNvSpPr>
          <p:nvPr/>
        </p:nvSpPr>
        <p:spPr bwMode="auto">
          <a:xfrm>
            <a:off x="7315201" y="3048001"/>
            <a:ext cx="1539875" cy="7016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de-DE" altLang="en-US" sz="1600"/>
              <a:t>Fault tolerant </a:t>
            </a:r>
            <a:br>
              <a:rPr lang="de-DE" altLang="en-US" sz="1600"/>
            </a:br>
            <a:r>
              <a:rPr lang="de-DE" altLang="en-US" sz="1600"/>
              <a:t>driver</a:t>
            </a:r>
            <a:endParaRPr lang="en-US" altLang="en-US" sz="1600"/>
          </a:p>
        </p:txBody>
      </p:sp>
      <p:sp>
        <p:nvSpPr>
          <p:cNvPr id="346121" name="Text Box 9">
            <a:extLst>
              <a:ext uri="{FF2B5EF4-FFF2-40B4-BE49-F238E27FC236}">
                <a16:creationId xmlns:a16="http://schemas.microsoft.com/office/drawing/2014/main" id="{3E0D464E-07AF-E585-A37C-A7429923D58C}"/>
              </a:ext>
            </a:extLst>
          </p:cNvPr>
          <p:cNvSpPr txBox="1">
            <a:spLocks noChangeArrowheads="1"/>
          </p:cNvSpPr>
          <p:nvPr/>
        </p:nvSpPr>
        <p:spPr bwMode="auto">
          <a:xfrm>
            <a:off x="7467601" y="3597276"/>
            <a:ext cx="1539875" cy="7016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Disk driver</a:t>
            </a:r>
            <a:endParaRPr lang="en-US" altLang="en-US" sz="1600"/>
          </a:p>
        </p:txBody>
      </p:sp>
      <p:grpSp>
        <p:nvGrpSpPr>
          <p:cNvPr id="346122" name="Group 10">
            <a:extLst>
              <a:ext uri="{FF2B5EF4-FFF2-40B4-BE49-F238E27FC236}">
                <a16:creationId xmlns:a16="http://schemas.microsoft.com/office/drawing/2014/main" id="{4A4FE872-78FD-2A41-50C2-A1EF7B14D3F2}"/>
              </a:ext>
            </a:extLst>
          </p:cNvPr>
          <p:cNvGrpSpPr>
            <a:grpSpLocks/>
          </p:cNvGrpSpPr>
          <p:nvPr/>
        </p:nvGrpSpPr>
        <p:grpSpPr bwMode="auto">
          <a:xfrm>
            <a:off x="8077200" y="4953000"/>
            <a:ext cx="533400" cy="762000"/>
            <a:chOff x="1440" y="1776"/>
            <a:chExt cx="336" cy="480"/>
          </a:xfrm>
        </p:grpSpPr>
        <p:sp>
          <p:nvSpPr>
            <p:cNvPr id="346123" name="Oval 11">
              <a:extLst>
                <a:ext uri="{FF2B5EF4-FFF2-40B4-BE49-F238E27FC236}">
                  <a16:creationId xmlns:a16="http://schemas.microsoft.com/office/drawing/2014/main" id="{60640BDC-D08F-C03B-0003-E18DBA957F5F}"/>
                </a:ext>
              </a:extLst>
            </p:cNvPr>
            <p:cNvSpPr>
              <a:spLocks noChangeArrowheads="1"/>
            </p:cNvSpPr>
            <p:nvPr/>
          </p:nvSpPr>
          <p:spPr bwMode="auto">
            <a:xfrm>
              <a:off x="1440" y="2112"/>
              <a:ext cx="336" cy="144"/>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4" name="Rectangle 12">
              <a:extLst>
                <a:ext uri="{FF2B5EF4-FFF2-40B4-BE49-F238E27FC236}">
                  <a16:creationId xmlns:a16="http://schemas.microsoft.com/office/drawing/2014/main" id="{74E06208-DA06-8B27-9E62-1F38E66B593B}"/>
                </a:ext>
              </a:extLst>
            </p:cNvPr>
            <p:cNvSpPr>
              <a:spLocks noChangeArrowheads="1"/>
            </p:cNvSpPr>
            <p:nvPr/>
          </p:nvSpPr>
          <p:spPr bwMode="auto">
            <a:xfrm>
              <a:off x="1440" y="1824"/>
              <a:ext cx="336" cy="384"/>
            </a:xfrm>
            <a:prstGeom prst="rect">
              <a:avLst/>
            </a:prstGeom>
            <a:solidFill>
              <a:srgbClr val="99FF33"/>
            </a:solidFill>
            <a:ln w="9525">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5" name="Oval 13">
              <a:extLst>
                <a:ext uri="{FF2B5EF4-FFF2-40B4-BE49-F238E27FC236}">
                  <a16:creationId xmlns:a16="http://schemas.microsoft.com/office/drawing/2014/main" id="{90FFCF76-EAAE-42E9-36B9-8FE2E1CF458E}"/>
                </a:ext>
              </a:extLst>
            </p:cNvPr>
            <p:cNvSpPr>
              <a:spLocks noChangeArrowheads="1"/>
            </p:cNvSpPr>
            <p:nvPr/>
          </p:nvSpPr>
          <p:spPr bwMode="auto">
            <a:xfrm>
              <a:off x="1440" y="1776"/>
              <a:ext cx="336" cy="144"/>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6" name="Line 14">
              <a:extLst>
                <a:ext uri="{FF2B5EF4-FFF2-40B4-BE49-F238E27FC236}">
                  <a16:creationId xmlns:a16="http://schemas.microsoft.com/office/drawing/2014/main" id="{B83C7506-1DED-CC88-A0A5-98DDE491D78F}"/>
                </a:ext>
              </a:extLst>
            </p:cNvPr>
            <p:cNvSpPr>
              <a:spLocks noChangeShapeType="1"/>
            </p:cNvSpPr>
            <p:nvPr/>
          </p:nvSpPr>
          <p:spPr bwMode="auto">
            <a:xfrm flipV="1">
              <a:off x="1440" y="18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27" name="Line 15">
              <a:extLst>
                <a:ext uri="{FF2B5EF4-FFF2-40B4-BE49-F238E27FC236}">
                  <a16:creationId xmlns:a16="http://schemas.microsoft.com/office/drawing/2014/main" id="{C5A9167C-6C46-E335-69C4-E6BFAF3D6D49}"/>
                </a:ext>
              </a:extLst>
            </p:cNvPr>
            <p:cNvSpPr>
              <a:spLocks noChangeShapeType="1"/>
            </p:cNvSpPr>
            <p:nvPr/>
          </p:nvSpPr>
          <p:spPr bwMode="auto">
            <a:xfrm flipV="1">
              <a:off x="1776" y="1872"/>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46128" name="Line 16">
            <a:extLst>
              <a:ext uri="{FF2B5EF4-FFF2-40B4-BE49-F238E27FC236}">
                <a16:creationId xmlns:a16="http://schemas.microsoft.com/office/drawing/2014/main" id="{2C8F1FBE-C1FD-EF61-A196-3D8BDFD46064}"/>
              </a:ext>
            </a:extLst>
          </p:cNvPr>
          <p:cNvSpPr>
            <a:spLocks noChangeShapeType="1"/>
          </p:cNvSpPr>
          <p:nvPr/>
        </p:nvSpPr>
        <p:spPr bwMode="auto">
          <a:xfrm>
            <a:off x="8305800" y="42672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29" name="Line 17">
            <a:extLst>
              <a:ext uri="{FF2B5EF4-FFF2-40B4-BE49-F238E27FC236}">
                <a16:creationId xmlns:a16="http://schemas.microsoft.com/office/drawing/2014/main" id="{3EBD1EFD-3791-963A-C90A-9C9A3DF703A0}"/>
              </a:ext>
            </a:extLst>
          </p:cNvPr>
          <p:cNvSpPr>
            <a:spLocks noChangeShapeType="1"/>
          </p:cNvSpPr>
          <p:nvPr/>
        </p:nvSpPr>
        <p:spPr bwMode="auto">
          <a:xfrm>
            <a:off x="3657600" y="4191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30" name="Text Box 18">
            <a:extLst>
              <a:ext uri="{FF2B5EF4-FFF2-40B4-BE49-F238E27FC236}">
                <a16:creationId xmlns:a16="http://schemas.microsoft.com/office/drawing/2014/main" id="{24D2CDC1-4327-3ED4-5827-44CC4F1B33F2}"/>
              </a:ext>
            </a:extLst>
          </p:cNvPr>
          <p:cNvSpPr txBox="1">
            <a:spLocks noChangeArrowheads="1"/>
          </p:cNvSpPr>
          <p:nvPr/>
        </p:nvSpPr>
        <p:spPr bwMode="auto">
          <a:xfrm>
            <a:off x="2590800" y="4267201"/>
            <a:ext cx="1971886"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Access the mapped</a:t>
            </a:r>
            <a:br>
              <a:rPr lang="de-DE" altLang="en-US" sz="1600"/>
            </a:br>
            <a:r>
              <a:rPr lang="de-DE" altLang="en-US" sz="1600"/>
              <a:t>file or flush the cache</a:t>
            </a:r>
            <a:endParaRPr lang="en-US" altLang="en-US" sz="1600"/>
          </a:p>
        </p:txBody>
      </p:sp>
      <p:sp>
        <p:nvSpPr>
          <p:cNvPr id="346131" name="Line 19">
            <a:extLst>
              <a:ext uri="{FF2B5EF4-FFF2-40B4-BE49-F238E27FC236}">
                <a16:creationId xmlns:a16="http://schemas.microsoft.com/office/drawing/2014/main" id="{BA55C934-7857-5A66-D298-DF6D8265B38C}"/>
              </a:ext>
            </a:extLst>
          </p:cNvPr>
          <p:cNvSpPr>
            <a:spLocks noChangeShapeType="1"/>
          </p:cNvSpPr>
          <p:nvPr/>
        </p:nvSpPr>
        <p:spPr bwMode="auto">
          <a:xfrm flipH="1">
            <a:off x="2514600" y="3962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32" name="Line 20">
            <a:extLst>
              <a:ext uri="{FF2B5EF4-FFF2-40B4-BE49-F238E27FC236}">
                <a16:creationId xmlns:a16="http://schemas.microsoft.com/office/drawing/2014/main" id="{BD3BD8B7-9900-28C5-D1CC-C8B2B3415AB4}"/>
              </a:ext>
            </a:extLst>
          </p:cNvPr>
          <p:cNvSpPr>
            <a:spLocks noChangeShapeType="1"/>
          </p:cNvSpPr>
          <p:nvPr/>
        </p:nvSpPr>
        <p:spPr bwMode="auto">
          <a:xfrm flipV="1">
            <a:off x="2514600" y="26670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33" name="Line 21">
            <a:extLst>
              <a:ext uri="{FF2B5EF4-FFF2-40B4-BE49-F238E27FC236}">
                <a16:creationId xmlns:a16="http://schemas.microsoft.com/office/drawing/2014/main" id="{33B3F2A7-2389-215D-5AAA-B965055DBD8C}"/>
              </a:ext>
            </a:extLst>
          </p:cNvPr>
          <p:cNvSpPr>
            <a:spLocks noChangeShapeType="1"/>
          </p:cNvSpPr>
          <p:nvPr/>
        </p:nvSpPr>
        <p:spPr bwMode="auto">
          <a:xfrm>
            <a:off x="2514600" y="2667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34" name="Text Box 22">
            <a:extLst>
              <a:ext uri="{FF2B5EF4-FFF2-40B4-BE49-F238E27FC236}">
                <a16:creationId xmlns:a16="http://schemas.microsoft.com/office/drawing/2014/main" id="{39AD4F87-972A-4426-9AC0-CA7C1D713CF7}"/>
              </a:ext>
            </a:extLst>
          </p:cNvPr>
          <p:cNvSpPr txBox="1">
            <a:spLocks noChangeArrowheads="1"/>
          </p:cNvSpPr>
          <p:nvPr/>
        </p:nvSpPr>
        <p:spPr bwMode="auto">
          <a:xfrm>
            <a:off x="2078066" y="2955926"/>
            <a:ext cx="946092"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Flush the</a:t>
            </a:r>
            <a:br>
              <a:rPr lang="de-DE" altLang="en-US" sz="1600"/>
            </a:br>
            <a:r>
              <a:rPr lang="de-DE" altLang="en-US" sz="1600"/>
              <a:t>log file</a:t>
            </a:r>
            <a:endParaRPr lang="en-US" altLang="en-US" sz="1600"/>
          </a:p>
        </p:txBody>
      </p:sp>
      <p:sp>
        <p:nvSpPr>
          <p:cNvPr id="346135" name="Line 23">
            <a:extLst>
              <a:ext uri="{FF2B5EF4-FFF2-40B4-BE49-F238E27FC236}">
                <a16:creationId xmlns:a16="http://schemas.microsoft.com/office/drawing/2014/main" id="{2AA8753F-7FF6-C669-33B8-9FD074A4E5A7}"/>
              </a:ext>
            </a:extLst>
          </p:cNvPr>
          <p:cNvSpPr>
            <a:spLocks noChangeShapeType="1"/>
          </p:cNvSpPr>
          <p:nvPr/>
        </p:nvSpPr>
        <p:spPr bwMode="auto">
          <a:xfrm>
            <a:off x="3657600" y="2944814"/>
            <a:ext cx="0" cy="636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36" name="Text Box 24">
            <a:extLst>
              <a:ext uri="{FF2B5EF4-FFF2-40B4-BE49-F238E27FC236}">
                <a16:creationId xmlns:a16="http://schemas.microsoft.com/office/drawing/2014/main" id="{A6615C85-6487-1CDF-9A59-8523055116B6}"/>
              </a:ext>
            </a:extLst>
          </p:cNvPr>
          <p:cNvSpPr txBox="1">
            <a:spLocks noChangeArrowheads="1"/>
          </p:cNvSpPr>
          <p:nvPr/>
        </p:nvSpPr>
        <p:spPr bwMode="auto">
          <a:xfrm>
            <a:off x="3200400" y="2895601"/>
            <a:ext cx="998538"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Write the</a:t>
            </a:r>
            <a:br>
              <a:rPr lang="de-DE" altLang="en-US" sz="1600"/>
            </a:br>
            <a:r>
              <a:rPr lang="de-DE" altLang="en-US" sz="1600"/>
              <a:t>cache</a:t>
            </a:r>
            <a:endParaRPr lang="en-US" altLang="en-US" sz="1600"/>
          </a:p>
        </p:txBody>
      </p:sp>
      <p:sp>
        <p:nvSpPr>
          <p:cNvPr id="346137" name="Text Box 25">
            <a:extLst>
              <a:ext uri="{FF2B5EF4-FFF2-40B4-BE49-F238E27FC236}">
                <a16:creationId xmlns:a16="http://schemas.microsoft.com/office/drawing/2014/main" id="{E2F0B639-8374-F65A-8020-2708801DCADC}"/>
              </a:ext>
            </a:extLst>
          </p:cNvPr>
          <p:cNvSpPr txBox="1">
            <a:spLocks noChangeArrowheads="1"/>
          </p:cNvSpPr>
          <p:nvPr/>
        </p:nvSpPr>
        <p:spPr bwMode="auto">
          <a:xfrm>
            <a:off x="2803526" y="2346325"/>
            <a:ext cx="1692275" cy="5905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600"/>
              <a:t>Log file</a:t>
            </a:r>
            <a:br>
              <a:rPr lang="de-DE" altLang="en-US" sz="1600"/>
            </a:br>
            <a:r>
              <a:rPr lang="de-DE" altLang="en-US" sz="1600"/>
              <a:t>service</a:t>
            </a:r>
            <a:endParaRPr lang="en-US" altLang="en-US" sz="1600"/>
          </a:p>
        </p:txBody>
      </p:sp>
      <p:sp>
        <p:nvSpPr>
          <p:cNvPr id="346138" name="Line 26">
            <a:extLst>
              <a:ext uri="{FF2B5EF4-FFF2-40B4-BE49-F238E27FC236}">
                <a16:creationId xmlns:a16="http://schemas.microsoft.com/office/drawing/2014/main" id="{7FA369F0-D80F-14BE-0F92-95811EE08DAB}"/>
              </a:ext>
            </a:extLst>
          </p:cNvPr>
          <p:cNvSpPr>
            <a:spLocks noChangeShapeType="1"/>
          </p:cNvSpPr>
          <p:nvPr/>
        </p:nvSpPr>
        <p:spPr bwMode="auto">
          <a:xfrm flipH="1">
            <a:off x="4495800" y="27432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39" name="Text Box 27">
            <a:extLst>
              <a:ext uri="{FF2B5EF4-FFF2-40B4-BE49-F238E27FC236}">
                <a16:creationId xmlns:a16="http://schemas.microsoft.com/office/drawing/2014/main" id="{DDF76130-1115-8AE6-153F-D3335E0744D0}"/>
              </a:ext>
            </a:extLst>
          </p:cNvPr>
          <p:cNvSpPr txBox="1">
            <a:spLocks noChangeArrowheads="1"/>
          </p:cNvSpPr>
          <p:nvPr/>
        </p:nvSpPr>
        <p:spPr bwMode="auto">
          <a:xfrm>
            <a:off x="4724401" y="2438400"/>
            <a:ext cx="17866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Log the transaction</a:t>
            </a:r>
            <a:endParaRPr lang="en-US" altLang="en-US" sz="1600"/>
          </a:p>
        </p:txBody>
      </p:sp>
      <p:sp>
        <p:nvSpPr>
          <p:cNvPr id="346140" name="Line 28">
            <a:extLst>
              <a:ext uri="{FF2B5EF4-FFF2-40B4-BE49-F238E27FC236}">
                <a16:creationId xmlns:a16="http://schemas.microsoft.com/office/drawing/2014/main" id="{7944319B-FE49-F55D-4BD1-29A0BDA7973C}"/>
              </a:ext>
            </a:extLst>
          </p:cNvPr>
          <p:cNvSpPr>
            <a:spLocks noChangeShapeType="1"/>
          </p:cNvSpPr>
          <p:nvPr/>
        </p:nvSpPr>
        <p:spPr bwMode="auto">
          <a:xfrm flipH="1">
            <a:off x="4495800" y="3886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1" name="Line 29">
            <a:extLst>
              <a:ext uri="{FF2B5EF4-FFF2-40B4-BE49-F238E27FC236}">
                <a16:creationId xmlns:a16="http://schemas.microsoft.com/office/drawing/2014/main" id="{9D108ACD-C1B4-F554-D141-F89B9E6322F1}"/>
              </a:ext>
            </a:extLst>
          </p:cNvPr>
          <p:cNvSpPr>
            <a:spLocks noChangeShapeType="1"/>
          </p:cNvSpPr>
          <p:nvPr/>
        </p:nvSpPr>
        <p:spPr bwMode="auto">
          <a:xfrm flipV="1">
            <a:off x="4953000" y="3048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2" name="Line 30">
            <a:extLst>
              <a:ext uri="{FF2B5EF4-FFF2-40B4-BE49-F238E27FC236}">
                <a16:creationId xmlns:a16="http://schemas.microsoft.com/office/drawing/2014/main" id="{389F003C-70FF-124F-EEB8-562FE977ADF5}"/>
              </a:ext>
            </a:extLst>
          </p:cNvPr>
          <p:cNvSpPr>
            <a:spLocks noChangeShapeType="1"/>
          </p:cNvSpPr>
          <p:nvPr/>
        </p:nvSpPr>
        <p:spPr bwMode="auto">
          <a:xfrm>
            <a:off x="4953000" y="3048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3" name="Text Box 31">
            <a:extLst>
              <a:ext uri="{FF2B5EF4-FFF2-40B4-BE49-F238E27FC236}">
                <a16:creationId xmlns:a16="http://schemas.microsoft.com/office/drawing/2014/main" id="{2B40BB7B-F62A-A243-8671-C8BE7673E87B}"/>
              </a:ext>
            </a:extLst>
          </p:cNvPr>
          <p:cNvSpPr txBox="1">
            <a:spLocks noChangeArrowheads="1"/>
          </p:cNvSpPr>
          <p:nvPr/>
        </p:nvSpPr>
        <p:spPr bwMode="auto">
          <a:xfrm>
            <a:off x="4800600" y="2743200"/>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Read/write the file</a:t>
            </a:r>
            <a:endParaRPr lang="en-US" altLang="en-US" sz="1600"/>
          </a:p>
        </p:txBody>
      </p:sp>
      <p:sp>
        <p:nvSpPr>
          <p:cNvPr id="346144" name="Line 32">
            <a:extLst>
              <a:ext uri="{FF2B5EF4-FFF2-40B4-BE49-F238E27FC236}">
                <a16:creationId xmlns:a16="http://schemas.microsoft.com/office/drawing/2014/main" id="{0E5CF5BF-B352-474C-ADCC-B74A49D7BF06}"/>
              </a:ext>
            </a:extLst>
          </p:cNvPr>
          <p:cNvSpPr>
            <a:spLocks noChangeShapeType="1"/>
          </p:cNvSpPr>
          <p:nvPr/>
        </p:nvSpPr>
        <p:spPr bwMode="auto">
          <a:xfrm>
            <a:off x="4495800" y="53340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5" name="Line 33">
            <a:extLst>
              <a:ext uri="{FF2B5EF4-FFF2-40B4-BE49-F238E27FC236}">
                <a16:creationId xmlns:a16="http://schemas.microsoft.com/office/drawing/2014/main" id="{82B96871-EC01-404C-1586-39CBED2963E5}"/>
              </a:ext>
            </a:extLst>
          </p:cNvPr>
          <p:cNvSpPr>
            <a:spLocks noChangeShapeType="1"/>
          </p:cNvSpPr>
          <p:nvPr/>
        </p:nvSpPr>
        <p:spPr bwMode="auto">
          <a:xfrm flipV="1">
            <a:off x="5715000" y="32766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6" name="Line 34">
            <a:extLst>
              <a:ext uri="{FF2B5EF4-FFF2-40B4-BE49-F238E27FC236}">
                <a16:creationId xmlns:a16="http://schemas.microsoft.com/office/drawing/2014/main" id="{826B8F35-56C4-872B-59A9-A0837E293C73}"/>
              </a:ext>
            </a:extLst>
          </p:cNvPr>
          <p:cNvSpPr>
            <a:spLocks noChangeShapeType="1"/>
          </p:cNvSpPr>
          <p:nvPr/>
        </p:nvSpPr>
        <p:spPr bwMode="auto">
          <a:xfrm>
            <a:off x="5715000" y="32766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7" name="Text Box 35">
            <a:extLst>
              <a:ext uri="{FF2B5EF4-FFF2-40B4-BE49-F238E27FC236}">
                <a16:creationId xmlns:a16="http://schemas.microsoft.com/office/drawing/2014/main" id="{97FA9174-8128-641C-9A05-8B21717C380A}"/>
              </a:ext>
            </a:extLst>
          </p:cNvPr>
          <p:cNvSpPr txBox="1">
            <a:spLocks noChangeArrowheads="1"/>
          </p:cNvSpPr>
          <p:nvPr/>
        </p:nvSpPr>
        <p:spPr bwMode="auto">
          <a:xfrm>
            <a:off x="5301831" y="3733800"/>
            <a:ext cx="999376"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Load data</a:t>
            </a:r>
            <a:br>
              <a:rPr lang="de-DE" altLang="en-US" sz="1600"/>
            </a:br>
            <a:r>
              <a:rPr lang="de-DE" altLang="en-US" sz="1600"/>
              <a:t>from disk</a:t>
            </a:r>
            <a:br>
              <a:rPr lang="de-DE" altLang="en-US" sz="1600"/>
            </a:br>
            <a:r>
              <a:rPr lang="de-DE" altLang="en-US" sz="1600"/>
              <a:t>into</a:t>
            </a:r>
            <a:br>
              <a:rPr lang="de-DE" altLang="en-US" sz="1600"/>
            </a:br>
            <a:r>
              <a:rPr lang="de-DE" altLang="en-US" sz="1600"/>
              <a:t>memory</a:t>
            </a:r>
            <a:endParaRPr lang="en-US" altLang="en-US" sz="1600"/>
          </a:p>
        </p:txBody>
      </p:sp>
      <p:sp>
        <p:nvSpPr>
          <p:cNvPr id="346148" name="Line 36">
            <a:extLst>
              <a:ext uri="{FF2B5EF4-FFF2-40B4-BE49-F238E27FC236}">
                <a16:creationId xmlns:a16="http://schemas.microsoft.com/office/drawing/2014/main" id="{202B292C-49A6-7620-E271-3BD133249B8F}"/>
              </a:ext>
            </a:extLst>
          </p:cNvPr>
          <p:cNvSpPr>
            <a:spLocks noChangeShapeType="1"/>
          </p:cNvSpPr>
          <p:nvPr/>
        </p:nvSpPr>
        <p:spPr bwMode="auto">
          <a:xfrm>
            <a:off x="8610600" y="2743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49" name="Line 37">
            <a:extLst>
              <a:ext uri="{FF2B5EF4-FFF2-40B4-BE49-F238E27FC236}">
                <a16:creationId xmlns:a16="http://schemas.microsoft.com/office/drawing/2014/main" id="{00D162FE-AFE6-A782-D58E-FD889DBF3EAA}"/>
              </a:ext>
            </a:extLst>
          </p:cNvPr>
          <p:cNvSpPr>
            <a:spLocks noChangeShapeType="1"/>
          </p:cNvSpPr>
          <p:nvPr/>
        </p:nvSpPr>
        <p:spPr bwMode="auto">
          <a:xfrm>
            <a:off x="9296400" y="2743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50" name="Line 38">
            <a:extLst>
              <a:ext uri="{FF2B5EF4-FFF2-40B4-BE49-F238E27FC236}">
                <a16:creationId xmlns:a16="http://schemas.microsoft.com/office/drawing/2014/main" id="{F1D7743C-4F1E-C181-FA6B-481C4B5653E9}"/>
              </a:ext>
            </a:extLst>
          </p:cNvPr>
          <p:cNvSpPr>
            <a:spLocks noChangeShapeType="1"/>
          </p:cNvSpPr>
          <p:nvPr/>
        </p:nvSpPr>
        <p:spPr bwMode="auto">
          <a:xfrm flipH="1">
            <a:off x="8839200" y="3124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51" name="Text Box 39">
            <a:extLst>
              <a:ext uri="{FF2B5EF4-FFF2-40B4-BE49-F238E27FC236}">
                <a16:creationId xmlns:a16="http://schemas.microsoft.com/office/drawing/2014/main" id="{3848347F-642F-AA32-04BD-85269FAD7AB2}"/>
              </a:ext>
            </a:extLst>
          </p:cNvPr>
          <p:cNvSpPr txBox="1">
            <a:spLocks noChangeArrowheads="1"/>
          </p:cNvSpPr>
          <p:nvPr/>
        </p:nvSpPr>
        <p:spPr bwMode="auto">
          <a:xfrm>
            <a:off x="9296401" y="2209801"/>
            <a:ext cx="11541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Read/write</a:t>
            </a:r>
            <a:br>
              <a:rPr lang="de-DE" altLang="en-US" sz="1600"/>
            </a:br>
            <a:r>
              <a:rPr lang="de-DE" altLang="en-US" sz="1600"/>
              <a:t>a mirrored</a:t>
            </a:r>
            <a:br>
              <a:rPr lang="de-DE" altLang="en-US" sz="1600"/>
            </a:br>
            <a:r>
              <a:rPr lang="de-DE" altLang="en-US" sz="1600"/>
              <a:t>or striped</a:t>
            </a:r>
            <a:br>
              <a:rPr lang="de-DE" altLang="en-US" sz="1600"/>
            </a:br>
            <a:r>
              <a:rPr lang="de-DE" altLang="en-US" sz="1600"/>
              <a:t>volume</a:t>
            </a:r>
            <a:endParaRPr lang="en-US" altLang="en-US" sz="1600"/>
          </a:p>
        </p:txBody>
      </p:sp>
      <p:sp>
        <p:nvSpPr>
          <p:cNvPr id="346152" name="Line 40">
            <a:extLst>
              <a:ext uri="{FF2B5EF4-FFF2-40B4-BE49-F238E27FC236}">
                <a16:creationId xmlns:a16="http://schemas.microsoft.com/office/drawing/2014/main" id="{C7873F3D-FE97-184E-AB5E-705F329FEC51}"/>
              </a:ext>
            </a:extLst>
          </p:cNvPr>
          <p:cNvSpPr>
            <a:spLocks noChangeShapeType="1"/>
          </p:cNvSpPr>
          <p:nvPr/>
        </p:nvSpPr>
        <p:spPr bwMode="auto">
          <a:xfrm>
            <a:off x="8839200" y="3429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53" name="Line 41">
            <a:extLst>
              <a:ext uri="{FF2B5EF4-FFF2-40B4-BE49-F238E27FC236}">
                <a16:creationId xmlns:a16="http://schemas.microsoft.com/office/drawing/2014/main" id="{DD948A21-FB91-63BF-BB33-415E42906EB7}"/>
              </a:ext>
            </a:extLst>
          </p:cNvPr>
          <p:cNvSpPr>
            <a:spLocks noChangeShapeType="1"/>
          </p:cNvSpPr>
          <p:nvPr/>
        </p:nvSpPr>
        <p:spPr bwMode="auto">
          <a:xfrm>
            <a:off x="9296400" y="3429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54" name="Line 42">
            <a:extLst>
              <a:ext uri="{FF2B5EF4-FFF2-40B4-BE49-F238E27FC236}">
                <a16:creationId xmlns:a16="http://schemas.microsoft.com/office/drawing/2014/main" id="{1FE3065E-097B-7E1F-9135-82ABBB667255}"/>
              </a:ext>
            </a:extLst>
          </p:cNvPr>
          <p:cNvSpPr>
            <a:spLocks noChangeShapeType="1"/>
          </p:cNvSpPr>
          <p:nvPr/>
        </p:nvSpPr>
        <p:spPr bwMode="auto">
          <a:xfrm flipH="1">
            <a:off x="8991600" y="3810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6155" name="Text Box 43">
            <a:extLst>
              <a:ext uri="{FF2B5EF4-FFF2-40B4-BE49-F238E27FC236}">
                <a16:creationId xmlns:a16="http://schemas.microsoft.com/office/drawing/2014/main" id="{5D8A5DE9-532E-DB2F-2FF8-0684A93DC2D7}"/>
              </a:ext>
            </a:extLst>
          </p:cNvPr>
          <p:cNvSpPr txBox="1">
            <a:spLocks noChangeArrowheads="1"/>
          </p:cNvSpPr>
          <p:nvPr/>
        </p:nvSpPr>
        <p:spPr bwMode="auto">
          <a:xfrm>
            <a:off x="9296401" y="3352801"/>
            <a:ext cx="1154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Read/write</a:t>
            </a:r>
            <a:br>
              <a:rPr lang="de-DE" altLang="en-US" sz="1600"/>
            </a:br>
            <a:r>
              <a:rPr lang="de-DE" altLang="en-US" sz="1600"/>
              <a:t>the disk</a:t>
            </a:r>
            <a:endParaRPr lang="en-US" altLang="en-US" sz="1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FE7DBC8-8FE8-B0BA-73F7-2B895114FF19}"/>
              </a:ext>
            </a:extLst>
          </p:cNvPr>
          <p:cNvSpPr>
            <a:spLocks noGrp="1"/>
          </p:cNvSpPr>
          <p:nvPr>
            <p:ph type="sldNum" sz="quarter" idx="11"/>
          </p:nvPr>
        </p:nvSpPr>
        <p:spPr/>
        <p:txBody>
          <a:bodyPr/>
          <a:lstStyle/>
          <a:p>
            <a:fld id="{6E670F13-D527-4CA2-9993-5753AE058C35}" type="slidenum">
              <a:rPr lang="en-GB" altLang="en-US"/>
              <a:pPr/>
              <a:t>65</a:t>
            </a:fld>
            <a:endParaRPr lang="en-GB" altLang="en-US"/>
          </a:p>
        </p:txBody>
      </p:sp>
      <p:sp>
        <p:nvSpPr>
          <p:cNvPr id="347138" name="Rectangle 2">
            <a:extLst>
              <a:ext uri="{FF2B5EF4-FFF2-40B4-BE49-F238E27FC236}">
                <a16:creationId xmlns:a16="http://schemas.microsoft.com/office/drawing/2014/main" id="{E62C1D22-EF41-E26E-EA48-6F6AA3DB80CA}"/>
              </a:ext>
            </a:extLst>
          </p:cNvPr>
          <p:cNvSpPr>
            <a:spLocks noGrp="1" noChangeArrowheads="1"/>
          </p:cNvSpPr>
          <p:nvPr>
            <p:ph type="title"/>
          </p:nvPr>
        </p:nvSpPr>
        <p:spPr/>
        <p:txBody>
          <a:bodyPr/>
          <a:lstStyle/>
          <a:p>
            <a:r>
              <a:rPr lang="en-US" altLang="en-US"/>
              <a:t>Components related to NTFS</a:t>
            </a:r>
          </a:p>
        </p:txBody>
      </p:sp>
      <p:sp>
        <p:nvSpPr>
          <p:cNvPr id="347139" name="Rectangle 3">
            <a:extLst>
              <a:ext uri="{FF2B5EF4-FFF2-40B4-BE49-F238E27FC236}">
                <a16:creationId xmlns:a16="http://schemas.microsoft.com/office/drawing/2014/main" id="{047B9BB3-B38B-E796-2648-B4DC0307221C}"/>
              </a:ext>
            </a:extLst>
          </p:cNvPr>
          <p:cNvSpPr>
            <a:spLocks noGrp="1" noChangeArrowheads="1"/>
          </p:cNvSpPr>
          <p:nvPr>
            <p:ph type="body" idx="1"/>
          </p:nvPr>
        </p:nvSpPr>
        <p:spPr>
          <a:xfrm>
            <a:off x="2057400" y="1143000"/>
            <a:ext cx="8077200" cy="4419600"/>
          </a:xfrm>
        </p:spPr>
        <p:txBody>
          <a:bodyPr/>
          <a:lstStyle/>
          <a:p>
            <a:pPr>
              <a:lnSpc>
                <a:spcPct val="90000"/>
              </a:lnSpc>
              <a:buFontTx/>
              <a:buNone/>
            </a:pPr>
            <a:r>
              <a:rPr lang="en-US" altLang="en-US" sz="2400"/>
              <a:t>Cache Manager</a:t>
            </a:r>
          </a:p>
          <a:p>
            <a:pPr>
              <a:lnSpc>
                <a:spcPct val="90000"/>
              </a:lnSpc>
            </a:pPr>
            <a:r>
              <a:rPr lang="en-US" altLang="en-US" sz="2000"/>
              <a:t>System wide caching </a:t>
            </a:r>
          </a:p>
          <a:p>
            <a:pPr lvl="1">
              <a:lnSpc>
                <a:spcPct val="90000"/>
              </a:lnSpc>
            </a:pPr>
            <a:r>
              <a:rPr lang="en-US" altLang="en-US" sz="1800"/>
              <a:t>for NTFS and other file systems drivers</a:t>
            </a:r>
          </a:p>
          <a:p>
            <a:pPr lvl="1">
              <a:lnSpc>
                <a:spcPct val="90000"/>
              </a:lnSpc>
            </a:pPr>
            <a:r>
              <a:rPr lang="en-US" altLang="en-US" sz="1800"/>
              <a:t>Including network file system drivers (server and redirectors)</a:t>
            </a:r>
          </a:p>
          <a:p>
            <a:pPr>
              <a:lnSpc>
                <a:spcPct val="90000"/>
              </a:lnSpc>
            </a:pPr>
            <a:r>
              <a:rPr lang="en-US" altLang="en-US" sz="2000"/>
              <a:t>Cached files are mapped into virtual memory</a:t>
            </a:r>
          </a:p>
          <a:p>
            <a:pPr lvl="1">
              <a:lnSpc>
                <a:spcPct val="90000"/>
              </a:lnSpc>
            </a:pPr>
            <a:r>
              <a:rPr lang="en-US" altLang="en-US" sz="1800"/>
              <a:t>Specialized interface from Cache Manager to NT virtual memory manager</a:t>
            </a:r>
          </a:p>
          <a:p>
            <a:pPr lvl="1">
              <a:lnSpc>
                <a:spcPct val="90000"/>
              </a:lnSpc>
            </a:pPr>
            <a:r>
              <a:rPr lang="en-US" altLang="en-US" sz="1800"/>
              <a:t>Memory manager calls NTFS to access disk driver and obtain file</a:t>
            </a:r>
          </a:p>
          <a:p>
            <a:pPr>
              <a:lnSpc>
                <a:spcPct val="90000"/>
              </a:lnSpc>
              <a:buFontTx/>
              <a:buNone/>
            </a:pPr>
            <a:r>
              <a:rPr lang="en-US" altLang="en-US" sz="2400"/>
              <a:t>Log File Service</a:t>
            </a:r>
            <a:endParaRPr lang="en-US" altLang="en-US" sz="2000" b="1"/>
          </a:p>
          <a:p>
            <a:pPr lvl="1">
              <a:lnSpc>
                <a:spcPct val="90000"/>
              </a:lnSpc>
            </a:pPr>
            <a:r>
              <a:rPr lang="en-US" altLang="en-US" sz="1800"/>
              <a:t>2 copies of transaction logs</a:t>
            </a:r>
          </a:p>
          <a:p>
            <a:pPr lvl="1">
              <a:lnSpc>
                <a:spcPct val="90000"/>
              </a:lnSpc>
            </a:pPr>
            <a:r>
              <a:rPr lang="en-US" altLang="en-US" sz="1800"/>
              <a:t>Transaction log is flushed to disk before write-data is sent to disk</a:t>
            </a:r>
          </a:p>
          <a:p>
            <a:pPr lvl="1">
              <a:lnSpc>
                <a:spcPct val="90000"/>
              </a:lnSpc>
            </a:pPr>
            <a:r>
              <a:rPr lang="en-US" altLang="en-US" sz="1800"/>
              <a:t>Cache manager performs actual flush operation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4D3708A-9698-7D49-E686-B28C6219AA60}"/>
              </a:ext>
            </a:extLst>
          </p:cNvPr>
          <p:cNvSpPr>
            <a:spLocks noGrp="1"/>
          </p:cNvSpPr>
          <p:nvPr>
            <p:ph type="sldNum" sz="quarter" idx="11"/>
          </p:nvPr>
        </p:nvSpPr>
        <p:spPr/>
        <p:txBody>
          <a:bodyPr/>
          <a:lstStyle/>
          <a:p>
            <a:fld id="{35366E69-E83F-4206-AF95-F42F9D273707}" type="slidenum">
              <a:rPr lang="en-GB" altLang="en-US">
                <a:solidFill>
                  <a:schemeClr val="tx1"/>
                </a:solidFill>
              </a:rPr>
              <a:pPr/>
              <a:t>66</a:t>
            </a:fld>
            <a:endParaRPr lang="en-GB" altLang="en-US">
              <a:solidFill>
                <a:schemeClr val="tx1"/>
              </a:solidFill>
            </a:endParaRPr>
          </a:p>
        </p:txBody>
      </p:sp>
      <p:sp>
        <p:nvSpPr>
          <p:cNvPr id="348162" name="Rectangle 2">
            <a:extLst>
              <a:ext uri="{FF2B5EF4-FFF2-40B4-BE49-F238E27FC236}">
                <a16:creationId xmlns:a16="http://schemas.microsoft.com/office/drawing/2014/main" id="{D3C81565-C581-EB0D-CCA6-D84F56308C38}"/>
              </a:ext>
            </a:extLst>
          </p:cNvPr>
          <p:cNvSpPr>
            <a:spLocks noGrp="1" noChangeArrowheads="1"/>
          </p:cNvSpPr>
          <p:nvPr>
            <p:ph type="title"/>
          </p:nvPr>
        </p:nvSpPr>
        <p:spPr/>
        <p:txBody>
          <a:bodyPr/>
          <a:lstStyle/>
          <a:p>
            <a:r>
              <a:rPr lang="en-US" altLang="en-US"/>
              <a:t>NTFS  &amp; File Objects</a:t>
            </a:r>
          </a:p>
        </p:txBody>
      </p:sp>
      <p:sp>
        <p:nvSpPr>
          <p:cNvPr id="348163" name="Oval 3">
            <a:extLst>
              <a:ext uri="{FF2B5EF4-FFF2-40B4-BE49-F238E27FC236}">
                <a16:creationId xmlns:a16="http://schemas.microsoft.com/office/drawing/2014/main" id="{09C7C9D8-AF87-4C18-EB99-37358A24C234}"/>
              </a:ext>
            </a:extLst>
          </p:cNvPr>
          <p:cNvSpPr>
            <a:spLocks noChangeArrowheads="1"/>
          </p:cNvSpPr>
          <p:nvPr/>
        </p:nvSpPr>
        <p:spPr bwMode="auto">
          <a:xfrm>
            <a:off x="5334000" y="2895600"/>
            <a:ext cx="1143000" cy="3810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File object</a:t>
            </a:r>
            <a:endParaRPr lang="en-US" altLang="en-US" sz="1600"/>
          </a:p>
        </p:txBody>
      </p:sp>
      <p:sp>
        <p:nvSpPr>
          <p:cNvPr id="348164" name="Rectangle 4">
            <a:extLst>
              <a:ext uri="{FF2B5EF4-FFF2-40B4-BE49-F238E27FC236}">
                <a16:creationId xmlns:a16="http://schemas.microsoft.com/office/drawing/2014/main" id="{A479BA01-3FFB-B5BA-0ABF-A6C9ED309D40}"/>
              </a:ext>
            </a:extLst>
          </p:cNvPr>
          <p:cNvSpPr>
            <a:spLocks noChangeArrowheads="1"/>
          </p:cNvSpPr>
          <p:nvPr/>
        </p:nvSpPr>
        <p:spPr bwMode="auto">
          <a:xfrm>
            <a:off x="4038600" y="2819400"/>
            <a:ext cx="990600" cy="1828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65" name="Line 5">
            <a:extLst>
              <a:ext uri="{FF2B5EF4-FFF2-40B4-BE49-F238E27FC236}">
                <a16:creationId xmlns:a16="http://schemas.microsoft.com/office/drawing/2014/main" id="{B9E37FC9-6F17-E441-E465-C8AE9B11C392}"/>
              </a:ext>
            </a:extLst>
          </p:cNvPr>
          <p:cNvSpPr>
            <a:spLocks noChangeShapeType="1"/>
          </p:cNvSpPr>
          <p:nvPr/>
        </p:nvSpPr>
        <p:spPr bwMode="auto">
          <a:xfrm>
            <a:off x="4038600" y="30480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66" name="Line 6">
            <a:extLst>
              <a:ext uri="{FF2B5EF4-FFF2-40B4-BE49-F238E27FC236}">
                <a16:creationId xmlns:a16="http://schemas.microsoft.com/office/drawing/2014/main" id="{76ACE7F3-1675-6B1C-0FE4-D5613E451F85}"/>
              </a:ext>
            </a:extLst>
          </p:cNvPr>
          <p:cNvSpPr>
            <a:spLocks noChangeShapeType="1"/>
          </p:cNvSpPr>
          <p:nvPr/>
        </p:nvSpPr>
        <p:spPr bwMode="auto">
          <a:xfrm>
            <a:off x="4038600" y="32766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67" name="Line 7">
            <a:extLst>
              <a:ext uri="{FF2B5EF4-FFF2-40B4-BE49-F238E27FC236}">
                <a16:creationId xmlns:a16="http://schemas.microsoft.com/office/drawing/2014/main" id="{C63382CD-0C3F-8385-DEF0-810692879D64}"/>
              </a:ext>
            </a:extLst>
          </p:cNvPr>
          <p:cNvSpPr>
            <a:spLocks noChangeShapeType="1"/>
          </p:cNvSpPr>
          <p:nvPr/>
        </p:nvSpPr>
        <p:spPr bwMode="auto">
          <a:xfrm>
            <a:off x="4038600" y="3505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68" name="Line 8">
            <a:extLst>
              <a:ext uri="{FF2B5EF4-FFF2-40B4-BE49-F238E27FC236}">
                <a16:creationId xmlns:a16="http://schemas.microsoft.com/office/drawing/2014/main" id="{98008ABE-55CF-AD47-65B4-890A643D08CF}"/>
              </a:ext>
            </a:extLst>
          </p:cNvPr>
          <p:cNvSpPr>
            <a:spLocks noChangeShapeType="1"/>
          </p:cNvSpPr>
          <p:nvPr/>
        </p:nvSpPr>
        <p:spPr bwMode="auto">
          <a:xfrm>
            <a:off x="4038600" y="3733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69" name="Line 9">
            <a:extLst>
              <a:ext uri="{FF2B5EF4-FFF2-40B4-BE49-F238E27FC236}">
                <a16:creationId xmlns:a16="http://schemas.microsoft.com/office/drawing/2014/main" id="{C1750DC7-DDA4-CE0E-E337-3A78D2CEF1DE}"/>
              </a:ext>
            </a:extLst>
          </p:cNvPr>
          <p:cNvSpPr>
            <a:spLocks noChangeShapeType="1"/>
          </p:cNvSpPr>
          <p:nvPr/>
        </p:nvSpPr>
        <p:spPr bwMode="auto">
          <a:xfrm>
            <a:off x="4038600" y="3962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70" name="Text Box 10">
            <a:extLst>
              <a:ext uri="{FF2B5EF4-FFF2-40B4-BE49-F238E27FC236}">
                <a16:creationId xmlns:a16="http://schemas.microsoft.com/office/drawing/2014/main" id="{DA483E8F-C19C-258D-45DE-784240BF8C48}"/>
              </a:ext>
            </a:extLst>
          </p:cNvPr>
          <p:cNvSpPr txBox="1">
            <a:spLocks noChangeArrowheads="1"/>
          </p:cNvSpPr>
          <p:nvPr/>
        </p:nvSpPr>
        <p:spPr bwMode="auto">
          <a:xfrm>
            <a:off x="3886200" y="2438400"/>
            <a:ext cx="12417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Handle table</a:t>
            </a:r>
            <a:endParaRPr lang="en-US" altLang="en-US" sz="1600"/>
          </a:p>
        </p:txBody>
      </p:sp>
      <p:sp>
        <p:nvSpPr>
          <p:cNvPr id="348171" name="Oval 11">
            <a:extLst>
              <a:ext uri="{FF2B5EF4-FFF2-40B4-BE49-F238E27FC236}">
                <a16:creationId xmlns:a16="http://schemas.microsoft.com/office/drawing/2014/main" id="{FA7B0C4D-B30A-BE26-8978-7E8E69D0C11B}"/>
              </a:ext>
            </a:extLst>
          </p:cNvPr>
          <p:cNvSpPr>
            <a:spLocks noChangeArrowheads="1"/>
          </p:cNvSpPr>
          <p:nvPr/>
        </p:nvSpPr>
        <p:spPr bwMode="auto">
          <a:xfrm>
            <a:off x="2286000" y="1981200"/>
            <a:ext cx="1371600" cy="7620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Process</a:t>
            </a:r>
            <a:endParaRPr lang="en-US" altLang="en-US" sz="1600"/>
          </a:p>
        </p:txBody>
      </p:sp>
      <p:sp>
        <p:nvSpPr>
          <p:cNvPr id="348172" name="Oval 12">
            <a:extLst>
              <a:ext uri="{FF2B5EF4-FFF2-40B4-BE49-F238E27FC236}">
                <a16:creationId xmlns:a16="http://schemas.microsoft.com/office/drawing/2014/main" id="{52E970C4-1241-E155-0463-5CB6C5C55FCD}"/>
              </a:ext>
            </a:extLst>
          </p:cNvPr>
          <p:cNvSpPr>
            <a:spLocks noChangeArrowheads="1"/>
          </p:cNvSpPr>
          <p:nvPr/>
        </p:nvSpPr>
        <p:spPr bwMode="auto">
          <a:xfrm>
            <a:off x="5334000" y="3276600"/>
            <a:ext cx="1143000" cy="3810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File object</a:t>
            </a:r>
            <a:endParaRPr lang="en-US" altLang="en-US" sz="1600"/>
          </a:p>
        </p:txBody>
      </p:sp>
      <p:sp>
        <p:nvSpPr>
          <p:cNvPr id="348173" name="Text Box 13">
            <a:extLst>
              <a:ext uri="{FF2B5EF4-FFF2-40B4-BE49-F238E27FC236}">
                <a16:creationId xmlns:a16="http://schemas.microsoft.com/office/drawing/2014/main" id="{746BF0A6-9E17-5B34-17B2-DE50BFC5F6DE}"/>
              </a:ext>
            </a:extLst>
          </p:cNvPr>
          <p:cNvSpPr txBox="1">
            <a:spLocks noChangeArrowheads="1"/>
          </p:cNvSpPr>
          <p:nvPr/>
        </p:nvSpPr>
        <p:spPr bwMode="auto">
          <a:xfrm>
            <a:off x="6989764" y="3489325"/>
            <a:ext cx="928687" cy="59055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Data</a:t>
            </a:r>
            <a:br>
              <a:rPr lang="de-DE" altLang="en-US" sz="1600"/>
            </a:br>
            <a:r>
              <a:rPr lang="de-DE" altLang="en-US" sz="1600"/>
              <a:t>attribute</a:t>
            </a:r>
            <a:endParaRPr lang="en-US" altLang="en-US" sz="1600"/>
          </a:p>
        </p:txBody>
      </p:sp>
      <p:sp>
        <p:nvSpPr>
          <p:cNvPr id="348174" name="Text Box 14">
            <a:extLst>
              <a:ext uri="{FF2B5EF4-FFF2-40B4-BE49-F238E27FC236}">
                <a16:creationId xmlns:a16="http://schemas.microsoft.com/office/drawing/2014/main" id="{82B5BB0C-11A4-706D-5B35-F21AB0C1C013}"/>
              </a:ext>
            </a:extLst>
          </p:cNvPr>
          <p:cNvSpPr txBox="1">
            <a:spLocks noChangeArrowheads="1"/>
          </p:cNvSpPr>
          <p:nvPr/>
        </p:nvSpPr>
        <p:spPr bwMode="auto">
          <a:xfrm>
            <a:off x="7010400" y="4191001"/>
            <a:ext cx="928688" cy="8350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User-</a:t>
            </a:r>
            <a:br>
              <a:rPr lang="de-DE" altLang="en-US" sz="1600"/>
            </a:br>
            <a:r>
              <a:rPr lang="de-DE" altLang="en-US" sz="1600"/>
              <a:t>defined</a:t>
            </a:r>
            <a:br>
              <a:rPr lang="de-DE" altLang="en-US" sz="1600"/>
            </a:br>
            <a:r>
              <a:rPr lang="de-DE" altLang="en-US" sz="1600"/>
              <a:t>attribute</a:t>
            </a:r>
            <a:endParaRPr lang="en-US" altLang="en-US" sz="1600"/>
          </a:p>
        </p:txBody>
      </p:sp>
      <p:sp>
        <p:nvSpPr>
          <p:cNvPr id="348175" name="Rectangle 15">
            <a:extLst>
              <a:ext uri="{FF2B5EF4-FFF2-40B4-BE49-F238E27FC236}">
                <a16:creationId xmlns:a16="http://schemas.microsoft.com/office/drawing/2014/main" id="{D8632F56-172C-DB16-45CC-E76E0E954A28}"/>
              </a:ext>
            </a:extLst>
          </p:cNvPr>
          <p:cNvSpPr>
            <a:spLocks noChangeArrowheads="1"/>
          </p:cNvSpPr>
          <p:nvPr/>
        </p:nvSpPr>
        <p:spPr bwMode="auto">
          <a:xfrm>
            <a:off x="8153400" y="3505200"/>
            <a:ext cx="7620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76" name="Rectangle 16">
            <a:extLst>
              <a:ext uri="{FF2B5EF4-FFF2-40B4-BE49-F238E27FC236}">
                <a16:creationId xmlns:a16="http://schemas.microsoft.com/office/drawing/2014/main" id="{EA461161-A959-2972-7F7E-D4EB977D5BD8}"/>
              </a:ext>
            </a:extLst>
          </p:cNvPr>
          <p:cNvSpPr>
            <a:spLocks noChangeArrowheads="1"/>
          </p:cNvSpPr>
          <p:nvPr/>
        </p:nvSpPr>
        <p:spPr bwMode="auto">
          <a:xfrm>
            <a:off x="9220200" y="4343400"/>
            <a:ext cx="990600" cy="1828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77" name="Line 17">
            <a:extLst>
              <a:ext uri="{FF2B5EF4-FFF2-40B4-BE49-F238E27FC236}">
                <a16:creationId xmlns:a16="http://schemas.microsoft.com/office/drawing/2014/main" id="{AE7082FB-4FE4-0819-C4BD-CFB03B7845D8}"/>
              </a:ext>
            </a:extLst>
          </p:cNvPr>
          <p:cNvSpPr>
            <a:spLocks noChangeShapeType="1"/>
          </p:cNvSpPr>
          <p:nvPr/>
        </p:nvSpPr>
        <p:spPr bwMode="auto">
          <a:xfrm>
            <a:off x="9220200" y="45720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78" name="Line 18">
            <a:extLst>
              <a:ext uri="{FF2B5EF4-FFF2-40B4-BE49-F238E27FC236}">
                <a16:creationId xmlns:a16="http://schemas.microsoft.com/office/drawing/2014/main" id="{48505501-DB38-3FA4-343A-2A152FA46B0F}"/>
              </a:ext>
            </a:extLst>
          </p:cNvPr>
          <p:cNvSpPr>
            <a:spLocks noChangeShapeType="1"/>
          </p:cNvSpPr>
          <p:nvPr/>
        </p:nvSpPr>
        <p:spPr bwMode="auto">
          <a:xfrm>
            <a:off x="9220200" y="48006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79" name="Line 19">
            <a:extLst>
              <a:ext uri="{FF2B5EF4-FFF2-40B4-BE49-F238E27FC236}">
                <a16:creationId xmlns:a16="http://schemas.microsoft.com/office/drawing/2014/main" id="{12C1434D-8A38-E646-3F5D-D94C57DC16E3}"/>
              </a:ext>
            </a:extLst>
          </p:cNvPr>
          <p:cNvSpPr>
            <a:spLocks noChangeShapeType="1"/>
          </p:cNvSpPr>
          <p:nvPr/>
        </p:nvSpPr>
        <p:spPr bwMode="auto">
          <a:xfrm>
            <a:off x="9220200" y="5029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0" name="Line 20">
            <a:extLst>
              <a:ext uri="{FF2B5EF4-FFF2-40B4-BE49-F238E27FC236}">
                <a16:creationId xmlns:a16="http://schemas.microsoft.com/office/drawing/2014/main" id="{8228FE40-AA71-C63C-64F1-774FD48A94E2}"/>
              </a:ext>
            </a:extLst>
          </p:cNvPr>
          <p:cNvSpPr>
            <a:spLocks noChangeShapeType="1"/>
          </p:cNvSpPr>
          <p:nvPr/>
        </p:nvSpPr>
        <p:spPr bwMode="auto">
          <a:xfrm>
            <a:off x="9220200" y="5257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1" name="Line 21">
            <a:extLst>
              <a:ext uri="{FF2B5EF4-FFF2-40B4-BE49-F238E27FC236}">
                <a16:creationId xmlns:a16="http://schemas.microsoft.com/office/drawing/2014/main" id="{94A16150-A77D-AA91-9A6A-499B2FD02FFA}"/>
              </a:ext>
            </a:extLst>
          </p:cNvPr>
          <p:cNvSpPr>
            <a:spLocks noChangeShapeType="1"/>
          </p:cNvSpPr>
          <p:nvPr/>
        </p:nvSpPr>
        <p:spPr bwMode="auto">
          <a:xfrm>
            <a:off x="9220200" y="5486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2" name="Text Box 22">
            <a:extLst>
              <a:ext uri="{FF2B5EF4-FFF2-40B4-BE49-F238E27FC236}">
                <a16:creationId xmlns:a16="http://schemas.microsoft.com/office/drawing/2014/main" id="{21EDBDB3-F84F-E2F0-4BD4-72EDD715BC9C}"/>
              </a:ext>
            </a:extLst>
          </p:cNvPr>
          <p:cNvSpPr txBox="1">
            <a:spLocks noChangeArrowheads="1"/>
          </p:cNvSpPr>
          <p:nvPr/>
        </p:nvSpPr>
        <p:spPr bwMode="auto">
          <a:xfrm>
            <a:off x="7115746" y="2667001"/>
            <a:ext cx="781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Stream</a:t>
            </a:r>
            <a:br>
              <a:rPr lang="de-DE" altLang="en-US" sz="1600"/>
            </a:br>
            <a:r>
              <a:rPr lang="de-DE" altLang="en-US" sz="1600"/>
              <a:t>control</a:t>
            </a:r>
            <a:br>
              <a:rPr lang="de-DE" altLang="en-US" sz="1600"/>
            </a:br>
            <a:r>
              <a:rPr lang="de-DE" altLang="en-US" sz="1600"/>
              <a:t>blocks</a:t>
            </a:r>
            <a:endParaRPr lang="en-US" altLang="en-US" sz="1600"/>
          </a:p>
        </p:txBody>
      </p:sp>
      <p:sp>
        <p:nvSpPr>
          <p:cNvPr id="348183" name="Text Box 23">
            <a:extLst>
              <a:ext uri="{FF2B5EF4-FFF2-40B4-BE49-F238E27FC236}">
                <a16:creationId xmlns:a16="http://schemas.microsoft.com/office/drawing/2014/main" id="{45295E4B-5CB8-4EBD-9BAE-D31AD8732252}"/>
              </a:ext>
            </a:extLst>
          </p:cNvPr>
          <p:cNvSpPr txBox="1">
            <a:spLocks noChangeArrowheads="1"/>
          </p:cNvSpPr>
          <p:nvPr/>
        </p:nvSpPr>
        <p:spPr bwMode="auto">
          <a:xfrm>
            <a:off x="8099425" y="2667000"/>
            <a:ext cx="793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File</a:t>
            </a:r>
            <a:br>
              <a:rPr lang="de-DE" altLang="en-US" sz="1600"/>
            </a:br>
            <a:r>
              <a:rPr lang="de-DE" altLang="en-US" sz="1600"/>
              <a:t>control</a:t>
            </a:r>
            <a:br>
              <a:rPr lang="de-DE" altLang="en-US" sz="1600"/>
            </a:br>
            <a:r>
              <a:rPr lang="de-DE" altLang="en-US" sz="1600"/>
              <a:t>block</a:t>
            </a:r>
            <a:endParaRPr lang="en-US" altLang="en-US" sz="1600"/>
          </a:p>
        </p:txBody>
      </p:sp>
      <p:sp>
        <p:nvSpPr>
          <p:cNvPr id="348184" name="Text Box 24">
            <a:extLst>
              <a:ext uri="{FF2B5EF4-FFF2-40B4-BE49-F238E27FC236}">
                <a16:creationId xmlns:a16="http://schemas.microsoft.com/office/drawing/2014/main" id="{A6A622E9-C7E0-6A68-D6E5-43A1A2B6B9B1}"/>
              </a:ext>
            </a:extLst>
          </p:cNvPr>
          <p:cNvSpPr txBox="1">
            <a:spLocks noChangeArrowheads="1"/>
          </p:cNvSpPr>
          <p:nvPr/>
        </p:nvSpPr>
        <p:spPr bwMode="auto">
          <a:xfrm>
            <a:off x="9144001" y="3733801"/>
            <a:ext cx="11223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Master file</a:t>
            </a:r>
            <a:br>
              <a:rPr lang="de-DE" altLang="en-US" sz="1600"/>
            </a:br>
            <a:r>
              <a:rPr lang="de-DE" altLang="en-US" sz="1600"/>
              <a:t>table</a:t>
            </a:r>
            <a:endParaRPr lang="en-US" altLang="en-US" sz="1600"/>
          </a:p>
        </p:txBody>
      </p:sp>
      <p:sp>
        <p:nvSpPr>
          <p:cNvPr id="348185" name="Line 25">
            <a:extLst>
              <a:ext uri="{FF2B5EF4-FFF2-40B4-BE49-F238E27FC236}">
                <a16:creationId xmlns:a16="http://schemas.microsoft.com/office/drawing/2014/main" id="{20E3A1EA-64CA-DF2C-9271-2CC9F2114E73}"/>
              </a:ext>
            </a:extLst>
          </p:cNvPr>
          <p:cNvSpPr>
            <a:spLocks noChangeShapeType="1"/>
          </p:cNvSpPr>
          <p:nvPr/>
        </p:nvSpPr>
        <p:spPr bwMode="auto">
          <a:xfrm>
            <a:off x="2971800" y="2743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6" name="Line 26">
            <a:extLst>
              <a:ext uri="{FF2B5EF4-FFF2-40B4-BE49-F238E27FC236}">
                <a16:creationId xmlns:a16="http://schemas.microsoft.com/office/drawing/2014/main" id="{7244808D-58BA-18A0-C4D9-BA50BB804BFE}"/>
              </a:ext>
            </a:extLst>
          </p:cNvPr>
          <p:cNvSpPr>
            <a:spLocks noChangeShapeType="1"/>
          </p:cNvSpPr>
          <p:nvPr/>
        </p:nvSpPr>
        <p:spPr bwMode="auto">
          <a:xfrm>
            <a:off x="2971800" y="2971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7" name="Line 27">
            <a:extLst>
              <a:ext uri="{FF2B5EF4-FFF2-40B4-BE49-F238E27FC236}">
                <a16:creationId xmlns:a16="http://schemas.microsoft.com/office/drawing/2014/main" id="{D3E8D8DC-4438-42A5-9DEA-348005C53C63}"/>
              </a:ext>
            </a:extLst>
          </p:cNvPr>
          <p:cNvSpPr>
            <a:spLocks noChangeShapeType="1"/>
          </p:cNvSpPr>
          <p:nvPr/>
        </p:nvSpPr>
        <p:spPr bwMode="auto">
          <a:xfrm>
            <a:off x="5029200" y="3124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8" name="Line 28">
            <a:extLst>
              <a:ext uri="{FF2B5EF4-FFF2-40B4-BE49-F238E27FC236}">
                <a16:creationId xmlns:a16="http://schemas.microsoft.com/office/drawing/2014/main" id="{1EA05B72-C95D-A392-0D64-5319C1343109}"/>
              </a:ext>
            </a:extLst>
          </p:cNvPr>
          <p:cNvSpPr>
            <a:spLocks noChangeShapeType="1"/>
          </p:cNvSpPr>
          <p:nvPr/>
        </p:nvSpPr>
        <p:spPr bwMode="auto">
          <a:xfrm>
            <a:off x="5029200" y="3429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9" name="Line 29">
            <a:extLst>
              <a:ext uri="{FF2B5EF4-FFF2-40B4-BE49-F238E27FC236}">
                <a16:creationId xmlns:a16="http://schemas.microsoft.com/office/drawing/2014/main" id="{D728371C-0470-0611-2EF8-09ED230DE47A}"/>
              </a:ext>
            </a:extLst>
          </p:cNvPr>
          <p:cNvSpPr>
            <a:spLocks noChangeShapeType="1"/>
          </p:cNvSpPr>
          <p:nvPr/>
        </p:nvSpPr>
        <p:spPr bwMode="auto">
          <a:xfrm>
            <a:off x="6477000" y="3429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0" name="Line 30">
            <a:extLst>
              <a:ext uri="{FF2B5EF4-FFF2-40B4-BE49-F238E27FC236}">
                <a16:creationId xmlns:a16="http://schemas.microsoft.com/office/drawing/2014/main" id="{7FF7A439-388F-E042-AC80-ACFC6C4F6349}"/>
              </a:ext>
            </a:extLst>
          </p:cNvPr>
          <p:cNvSpPr>
            <a:spLocks noChangeShapeType="1"/>
          </p:cNvSpPr>
          <p:nvPr/>
        </p:nvSpPr>
        <p:spPr bwMode="auto">
          <a:xfrm>
            <a:off x="6629400" y="3429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1" name="Line 31">
            <a:extLst>
              <a:ext uri="{FF2B5EF4-FFF2-40B4-BE49-F238E27FC236}">
                <a16:creationId xmlns:a16="http://schemas.microsoft.com/office/drawing/2014/main" id="{7C02C83E-6044-CD84-65AF-E1A97C2D29F1}"/>
              </a:ext>
            </a:extLst>
          </p:cNvPr>
          <p:cNvSpPr>
            <a:spLocks noChangeShapeType="1"/>
          </p:cNvSpPr>
          <p:nvPr/>
        </p:nvSpPr>
        <p:spPr bwMode="auto">
          <a:xfrm>
            <a:off x="6629400" y="4572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2" name="Line 32">
            <a:extLst>
              <a:ext uri="{FF2B5EF4-FFF2-40B4-BE49-F238E27FC236}">
                <a16:creationId xmlns:a16="http://schemas.microsoft.com/office/drawing/2014/main" id="{2EC39167-9129-9442-3486-942330013CEC}"/>
              </a:ext>
            </a:extLst>
          </p:cNvPr>
          <p:cNvSpPr>
            <a:spLocks noChangeShapeType="1"/>
          </p:cNvSpPr>
          <p:nvPr/>
        </p:nvSpPr>
        <p:spPr bwMode="auto">
          <a:xfrm>
            <a:off x="6477000" y="3124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3" name="Line 33">
            <a:extLst>
              <a:ext uri="{FF2B5EF4-FFF2-40B4-BE49-F238E27FC236}">
                <a16:creationId xmlns:a16="http://schemas.microsoft.com/office/drawing/2014/main" id="{E3D568A5-21BE-604E-6E26-2426D0E07A7C}"/>
              </a:ext>
            </a:extLst>
          </p:cNvPr>
          <p:cNvSpPr>
            <a:spLocks noChangeShapeType="1"/>
          </p:cNvSpPr>
          <p:nvPr/>
        </p:nvSpPr>
        <p:spPr bwMode="auto">
          <a:xfrm>
            <a:off x="6781800" y="3124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4" name="Line 34">
            <a:extLst>
              <a:ext uri="{FF2B5EF4-FFF2-40B4-BE49-F238E27FC236}">
                <a16:creationId xmlns:a16="http://schemas.microsoft.com/office/drawing/2014/main" id="{D48B0416-5FB3-A481-BC77-BE3AB684ABCC}"/>
              </a:ext>
            </a:extLst>
          </p:cNvPr>
          <p:cNvSpPr>
            <a:spLocks noChangeShapeType="1"/>
          </p:cNvSpPr>
          <p:nvPr/>
        </p:nvSpPr>
        <p:spPr bwMode="auto">
          <a:xfrm>
            <a:off x="6781800" y="3733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5" name="Line 35">
            <a:extLst>
              <a:ext uri="{FF2B5EF4-FFF2-40B4-BE49-F238E27FC236}">
                <a16:creationId xmlns:a16="http://schemas.microsoft.com/office/drawing/2014/main" id="{DCAAA38A-2248-BC0D-FE5C-8AF6B272D240}"/>
              </a:ext>
            </a:extLst>
          </p:cNvPr>
          <p:cNvSpPr>
            <a:spLocks noChangeShapeType="1"/>
          </p:cNvSpPr>
          <p:nvPr/>
        </p:nvSpPr>
        <p:spPr bwMode="auto">
          <a:xfrm>
            <a:off x="7924800" y="3733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6" name="Line 36">
            <a:extLst>
              <a:ext uri="{FF2B5EF4-FFF2-40B4-BE49-F238E27FC236}">
                <a16:creationId xmlns:a16="http://schemas.microsoft.com/office/drawing/2014/main" id="{B1BF176C-989D-18CA-89CD-D4BA0FE5C284}"/>
              </a:ext>
            </a:extLst>
          </p:cNvPr>
          <p:cNvSpPr>
            <a:spLocks noChangeShapeType="1"/>
          </p:cNvSpPr>
          <p:nvPr/>
        </p:nvSpPr>
        <p:spPr bwMode="auto">
          <a:xfrm>
            <a:off x="7924800" y="4572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7" name="Line 37">
            <a:extLst>
              <a:ext uri="{FF2B5EF4-FFF2-40B4-BE49-F238E27FC236}">
                <a16:creationId xmlns:a16="http://schemas.microsoft.com/office/drawing/2014/main" id="{6F8FA0DA-18D6-DF42-D2E6-10BC714DE736}"/>
              </a:ext>
            </a:extLst>
          </p:cNvPr>
          <p:cNvSpPr>
            <a:spLocks noChangeShapeType="1"/>
          </p:cNvSpPr>
          <p:nvPr/>
        </p:nvSpPr>
        <p:spPr bwMode="auto">
          <a:xfrm>
            <a:off x="8610600" y="5029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8" name="Line 38">
            <a:extLst>
              <a:ext uri="{FF2B5EF4-FFF2-40B4-BE49-F238E27FC236}">
                <a16:creationId xmlns:a16="http://schemas.microsoft.com/office/drawing/2014/main" id="{EEE2337B-143B-916B-CD57-FF94B5B383E5}"/>
              </a:ext>
            </a:extLst>
          </p:cNvPr>
          <p:cNvSpPr>
            <a:spLocks noChangeShapeType="1"/>
          </p:cNvSpPr>
          <p:nvPr/>
        </p:nvSpPr>
        <p:spPr bwMode="auto">
          <a:xfrm>
            <a:off x="8610600" y="5562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9" name="Text Box 39">
            <a:extLst>
              <a:ext uri="{FF2B5EF4-FFF2-40B4-BE49-F238E27FC236}">
                <a16:creationId xmlns:a16="http://schemas.microsoft.com/office/drawing/2014/main" id="{9521242B-9C0B-CC02-C4FB-AF05D1607B35}"/>
              </a:ext>
            </a:extLst>
          </p:cNvPr>
          <p:cNvSpPr txBox="1">
            <a:spLocks noChangeArrowheads="1"/>
          </p:cNvSpPr>
          <p:nvPr/>
        </p:nvSpPr>
        <p:spPr bwMode="auto">
          <a:xfrm>
            <a:off x="5311167" y="4724400"/>
            <a:ext cx="140615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NTFS data</a:t>
            </a:r>
            <a:br>
              <a:rPr lang="de-DE" altLang="en-US" sz="1600"/>
            </a:br>
            <a:r>
              <a:rPr lang="de-DE" altLang="en-US" sz="1600"/>
              <a:t>structures</a:t>
            </a:r>
            <a:br>
              <a:rPr lang="de-DE" altLang="en-US" sz="1600"/>
            </a:br>
            <a:r>
              <a:rPr lang="de-DE" altLang="en-US" sz="1400"/>
              <a:t>(used to manage</a:t>
            </a:r>
            <a:br>
              <a:rPr lang="de-DE" altLang="en-US" sz="1400"/>
            </a:br>
            <a:r>
              <a:rPr lang="de-DE" altLang="en-US" sz="1400"/>
              <a:t>the on-disk</a:t>
            </a:r>
            <a:br>
              <a:rPr lang="de-DE" altLang="en-US" sz="1400"/>
            </a:br>
            <a:r>
              <a:rPr lang="de-DE" altLang="en-US" sz="1400"/>
              <a:t>structure)</a:t>
            </a:r>
            <a:endParaRPr lang="en-US" altLang="en-US" sz="1400"/>
          </a:p>
        </p:txBody>
      </p:sp>
      <p:sp>
        <p:nvSpPr>
          <p:cNvPr id="348200" name="Line 40">
            <a:extLst>
              <a:ext uri="{FF2B5EF4-FFF2-40B4-BE49-F238E27FC236}">
                <a16:creationId xmlns:a16="http://schemas.microsoft.com/office/drawing/2014/main" id="{E7E56BBB-5478-028F-2241-25E47D003FFF}"/>
              </a:ext>
            </a:extLst>
          </p:cNvPr>
          <p:cNvSpPr>
            <a:spLocks noChangeShapeType="1"/>
          </p:cNvSpPr>
          <p:nvPr/>
        </p:nvSpPr>
        <p:spPr bwMode="auto">
          <a:xfrm>
            <a:off x="6858000" y="3505200"/>
            <a:ext cx="0"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1" name="Line 41">
            <a:extLst>
              <a:ext uri="{FF2B5EF4-FFF2-40B4-BE49-F238E27FC236}">
                <a16:creationId xmlns:a16="http://schemas.microsoft.com/office/drawing/2014/main" id="{262549D1-5CE2-8270-B01E-03CF0D69465F}"/>
              </a:ext>
            </a:extLst>
          </p:cNvPr>
          <p:cNvSpPr>
            <a:spLocks noChangeShapeType="1"/>
          </p:cNvSpPr>
          <p:nvPr/>
        </p:nvSpPr>
        <p:spPr bwMode="auto">
          <a:xfrm>
            <a:off x="6858000" y="35052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2" name="Line 42">
            <a:extLst>
              <a:ext uri="{FF2B5EF4-FFF2-40B4-BE49-F238E27FC236}">
                <a16:creationId xmlns:a16="http://schemas.microsoft.com/office/drawing/2014/main" id="{AA8D6A41-9470-3378-6E12-783043CCF551}"/>
              </a:ext>
            </a:extLst>
          </p:cNvPr>
          <p:cNvSpPr>
            <a:spLocks noChangeShapeType="1"/>
          </p:cNvSpPr>
          <p:nvPr/>
        </p:nvSpPr>
        <p:spPr bwMode="auto">
          <a:xfrm>
            <a:off x="6858000" y="50292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3" name="Line 43">
            <a:extLst>
              <a:ext uri="{FF2B5EF4-FFF2-40B4-BE49-F238E27FC236}">
                <a16:creationId xmlns:a16="http://schemas.microsoft.com/office/drawing/2014/main" id="{A583EDC5-1CB8-7A17-19DF-2B553F36921E}"/>
              </a:ext>
            </a:extLst>
          </p:cNvPr>
          <p:cNvSpPr>
            <a:spLocks noChangeShapeType="1"/>
          </p:cNvSpPr>
          <p:nvPr/>
        </p:nvSpPr>
        <p:spPr bwMode="auto">
          <a:xfrm>
            <a:off x="6629400" y="48768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4" name="Line 44">
            <a:extLst>
              <a:ext uri="{FF2B5EF4-FFF2-40B4-BE49-F238E27FC236}">
                <a16:creationId xmlns:a16="http://schemas.microsoft.com/office/drawing/2014/main" id="{181AD82B-E30B-C9FD-9801-5CA4235D6CF7}"/>
              </a:ext>
            </a:extLst>
          </p:cNvPr>
          <p:cNvSpPr>
            <a:spLocks noChangeShapeType="1"/>
          </p:cNvSpPr>
          <p:nvPr/>
        </p:nvSpPr>
        <p:spPr bwMode="auto">
          <a:xfrm>
            <a:off x="9067800" y="4343400"/>
            <a:ext cx="0" cy="1828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5" name="Line 45">
            <a:extLst>
              <a:ext uri="{FF2B5EF4-FFF2-40B4-BE49-F238E27FC236}">
                <a16:creationId xmlns:a16="http://schemas.microsoft.com/office/drawing/2014/main" id="{7E49DDF0-F720-10F0-8AFB-AB7850850902}"/>
              </a:ext>
            </a:extLst>
          </p:cNvPr>
          <p:cNvSpPr>
            <a:spLocks noChangeShapeType="1"/>
          </p:cNvSpPr>
          <p:nvPr/>
        </p:nvSpPr>
        <p:spPr bwMode="auto">
          <a:xfrm>
            <a:off x="9067800" y="43434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6" name="Line 46">
            <a:extLst>
              <a:ext uri="{FF2B5EF4-FFF2-40B4-BE49-F238E27FC236}">
                <a16:creationId xmlns:a16="http://schemas.microsoft.com/office/drawing/2014/main" id="{59BA28C1-CF9E-955B-05EE-8C8BB1ED6A3C}"/>
              </a:ext>
            </a:extLst>
          </p:cNvPr>
          <p:cNvSpPr>
            <a:spLocks noChangeShapeType="1"/>
          </p:cNvSpPr>
          <p:nvPr/>
        </p:nvSpPr>
        <p:spPr bwMode="auto">
          <a:xfrm flipV="1">
            <a:off x="9067800" y="61722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7" name="Text Box 47">
            <a:extLst>
              <a:ext uri="{FF2B5EF4-FFF2-40B4-BE49-F238E27FC236}">
                <a16:creationId xmlns:a16="http://schemas.microsoft.com/office/drawing/2014/main" id="{00E4D550-4803-0ED7-5DB3-448E433C61F7}"/>
              </a:ext>
            </a:extLst>
          </p:cNvPr>
          <p:cNvSpPr txBox="1">
            <a:spLocks noChangeArrowheads="1"/>
          </p:cNvSpPr>
          <p:nvPr/>
        </p:nvSpPr>
        <p:spPr bwMode="auto">
          <a:xfrm>
            <a:off x="8100879" y="5622926"/>
            <a:ext cx="94006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NTFS </a:t>
            </a:r>
            <a:br>
              <a:rPr lang="de-DE" altLang="en-US" sz="1600"/>
            </a:br>
            <a:r>
              <a:rPr lang="de-DE" altLang="en-US" sz="1600"/>
              <a:t>database</a:t>
            </a:r>
          </a:p>
          <a:p>
            <a:pPr algn="ctr"/>
            <a:r>
              <a:rPr lang="de-DE" altLang="en-US" sz="1400"/>
              <a:t>(on disk)</a:t>
            </a:r>
            <a:endParaRPr lang="en-US" altLang="en-US" sz="1400"/>
          </a:p>
        </p:txBody>
      </p:sp>
      <p:sp>
        <p:nvSpPr>
          <p:cNvPr id="348208" name="Line 48">
            <a:extLst>
              <a:ext uri="{FF2B5EF4-FFF2-40B4-BE49-F238E27FC236}">
                <a16:creationId xmlns:a16="http://schemas.microsoft.com/office/drawing/2014/main" id="{44712CEA-8D95-E2A9-789E-6B9ABAD74BD1}"/>
              </a:ext>
            </a:extLst>
          </p:cNvPr>
          <p:cNvSpPr>
            <a:spLocks noChangeShapeType="1"/>
          </p:cNvSpPr>
          <p:nvPr/>
        </p:nvSpPr>
        <p:spPr bwMode="auto">
          <a:xfrm>
            <a:off x="8839200" y="5867400"/>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9" name="Text Box 49">
            <a:extLst>
              <a:ext uri="{FF2B5EF4-FFF2-40B4-BE49-F238E27FC236}">
                <a16:creationId xmlns:a16="http://schemas.microsoft.com/office/drawing/2014/main" id="{BB08B0F8-1512-FED3-076D-D6F8F28FE302}"/>
              </a:ext>
            </a:extLst>
          </p:cNvPr>
          <p:cNvSpPr txBox="1">
            <a:spLocks noChangeArrowheads="1"/>
          </p:cNvSpPr>
          <p:nvPr/>
        </p:nvSpPr>
        <p:spPr bwMode="auto">
          <a:xfrm>
            <a:off x="2007131" y="3200400"/>
            <a:ext cx="10260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Object</a:t>
            </a:r>
            <a:br>
              <a:rPr lang="de-DE" altLang="en-US" sz="1600"/>
            </a:br>
            <a:r>
              <a:rPr lang="de-DE" altLang="en-US" sz="1600"/>
              <a:t>manager</a:t>
            </a:r>
            <a:br>
              <a:rPr lang="de-DE" altLang="en-US" sz="1600"/>
            </a:br>
            <a:r>
              <a:rPr lang="de-DE" altLang="en-US" sz="1600"/>
              <a:t>data</a:t>
            </a:r>
            <a:br>
              <a:rPr lang="de-DE" altLang="en-US" sz="1600"/>
            </a:br>
            <a:r>
              <a:rPr lang="de-DE" altLang="en-US" sz="1600"/>
              <a:t>structures</a:t>
            </a:r>
            <a:endParaRPr lang="en-US" altLang="en-US" sz="1600"/>
          </a:p>
        </p:txBody>
      </p:sp>
      <p:sp>
        <p:nvSpPr>
          <p:cNvPr id="348210" name="Line 50">
            <a:extLst>
              <a:ext uri="{FF2B5EF4-FFF2-40B4-BE49-F238E27FC236}">
                <a16:creationId xmlns:a16="http://schemas.microsoft.com/office/drawing/2014/main" id="{F57E5B99-1E35-CC58-8EB9-D52BA034EBAE}"/>
              </a:ext>
            </a:extLst>
          </p:cNvPr>
          <p:cNvSpPr>
            <a:spLocks noChangeShapeType="1"/>
          </p:cNvSpPr>
          <p:nvPr/>
        </p:nvSpPr>
        <p:spPr bwMode="auto">
          <a:xfrm>
            <a:off x="2209800" y="1981200"/>
            <a:ext cx="0" cy="1066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1" name="Line 51">
            <a:extLst>
              <a:ext uri="{FF2B5EF4-FFF2-40B4-BE49-F238E27FC236}">
                <a16:creationId xmlns:a16="http://schemas.microsoft.com/office/drawing/2014/main" id="{155776CE-6FF3-E9D4-5834-AC86489E5C50}"/>
              </a:ext>
            </a:extLst>
          </p:cNvPr>
          <p:cNvSpPr>
            <a:spLocks noChangeShapeType="1"/>
          </p:cNvSpPr>
          <p:nvPr/>
        </p:nvSpPr>
        <p:spPr bwMode="auto">
          <a:xfrm>
            <a:off x="2514600" y="4267200"/>
            <a:ext cx="1371600" cy="381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2" name="Line 52">
            <a:extLst>
              <a:ext uri="{FF2B5EF4-FFF2-40B4-BE49-F238E27FC236}">
                <a16:creationId xmlns:a16="http://schemas.microsoft.com/office/drawing/2014/main" id="{4388A44D-DB0D-3E9D-F7F7-1119D3D0A0EC}"/>
              </a:ext>
            </a:extLst>
          </p:cNvPr>
          <p:cNvSpPr>
            <a:spLocks noChangeShapeType="1"/>
          </p:cNvSpPr>
          <p:nvPr/>
        </p:nvSpPr>
        <p:spPr bwMode="auto">
          <a:xfrm>
            <a:off x="2209800" y="19812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3" name="Text Box 53">
            <a:extLst>
              <a:ext uri="{FF2B5EF4-FFF2-40B4-BE49-F238E27FC236}">
                <a16:creationId xmlns:a16="http://schemas.microsoft.com/office/drawing/2014/main" id="{AA5611AD-2C2B-5A14-3247-D9D8EFB4D916}"/>
              </a:ext>
            </a:extLst>
          </p:cNvPr>
          <p:cNvSpPr txBox="1">
            <a:spLocks noChangeArrowheads="1"/>
          </p:cNvSpPr>
          <p:nvPr/>
        </p:nvSpPr>
        <p:spPr bwMode="auto">
          <a:xfrm>
            <a:off x="2209801" y="5257800"/>
            <a:ext cx="2668103"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App accesses files as</a:t>
            </a:r>
          </a:p>
          <a:p>
            <a:r>
              <a:rPr lang="de-DE" altLang="en-US" sz="1600"/>
              <a:t>NT objects by handles.</a:t>
            </a:r>
          </a:p>
          <a:p>
            <a:r>
              <a:rPr lang="de-DE" altLang="en-US" sz="1600"/>
              <a:t>Object Manager and security</a:t>
            </a:r>
            <a:br>
              <a:rPr lang="de-DE" altLang="en-US" sz="1600"/>
            </a:br>
            <a:r>
              <a:rPr lang="de-DE" altLang="en-US" sz="1600"/>
              <a:t>subsystem verify access rights</a:t>
            </a:r>
            <a:endParaRPr lang="en-US" altLang="en-US" sz="16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8194F69-A3E2-E320-7499-F3DD233E46DB}"/>
              </a:ext>
            </a:extLst>
          </p:cNvPr>
          <p:cNvSpPr>
            <a:spLocks noGrp="1"/>
          </p:cNvSpPr>
          <p:nvPr>
            <p:ph type="sldNum" sz="quarter" idx="11"/>
          </p:nvPr>
        </p:nvSpPr>
        <p:spPr/>
        <p:txBody>
          <a:bodyPr/>
          <a:lstStyle/>
          <a:p>
            <a:fld id="{D61B701C-7C81-4C4C-A041-9A3B135EA248}" type="slidenum">
              <a:rPr lang="en-GB" altLang="en-US"/>
              <a:pPr/>
              <a:t>67</a:t>
            </a:fld>
            <a:endParaRPr lang="en-GB" altLang="en-US"/>
          </a:p>
        </p:txBody>
      </p:sp>
      <p:sp>
        <p:nvSpPr>
          <p:cNvPr id="349186" name="Rectangle 2">
            <a:extLst>
              <a:ext uri="{FF2B5EF4-FFF2-40B4-BE49-F238E27FC236}">
                <a16:creationId xmlns:a16="http://schemas.microsoft.com/office/drawing/2014/main" id="{4D7FDA14-EDDA-A350-7A78-BD4380EEF8AC}"/>
              </a:ext>
            </a:extLst>
          </p:cNvPr>
          <p:cNvSpPr>
            <a:spLocks noGrp="1" noChangeArrowheads="1"/>
          </p:cNvSpPr>
          <p:nvPr>
            <p:ph type="title"/>
          </p:nvPr>
        </p:nvSpPr>
        <p:spPr/>
        <p:txBody>
          <a:bodyPr/>
          <a:lstStyle/>
          <a:p>
            <a:r>
              <a:rPr lang="en-US" altLang="en-US"/>
              <a:t>NTFS On-Disk Structure</a:t>
            </a:r>
          </a:p>
        </p:txBody>
      </p:sp>
      <p:sp>
        <p:nvSpPr>
          <p:cNvPr id="349187" name="Rectangle 3">
            <a:extLst>
              <a:ext uri="{FF2B5EF4-FFF2-40B4-BE49-F238E27FC236}">
                <a16:creationId xmlns:a16="http://schemas.microsoft.com/office/drawing/2014/main" id="{D1C6DF60-0AB5-5A01-8D09-34B40C0E14EC}"/>
              </a:ext>
            </a:extLst>
          </p:cNvPr>
          <p:cNvSpPr>
            <a:spLocks noGrp="1" noChangeArrowheads="1"/>
          </p:cNvSpPr>
          <p:nvPr>
            <p:ph type="body" idx="1"/>
          </p:nvPr>
        </p:nvSpPr>
        <p:spPr>
          <a:xfrm>
            <a:off x="2057400" y="1371600"/>
            <a:ext cx="8077200" cy="4495800"/>
          </a:xfrm>
        </p:spPr>
        <p:txBody>
          <a:bodyPr/>
          <a:lstStyle/>
          <a:p>
            <a:pPr>
              <a:lnSpc>
                <a:spcPct val="90000"/>
              </a:lnSpc>
            </a:pPr>
            <a:r>
              <a:rPr lang="en-US" altLang="en-US" sz="2000"/>
              <a:t>Volumes correspond to logical partitions on disk</a:t>
            </a:r>
          </a:p>
          <a:p>
            <a:pPr>
              <a:lnSpc>
                <a:spcPct val="90000"/>
              </a:lnSpc>
            </a:pPr>
            <a:r>
              <a:rPr lang="en-US" altLang="en-US" sz="2000"/>
              <a:t>Fault tolerant volumes may span multiple disks</a:t>
            </a:r>
          </a:p>
          <a:p>
            <a:pPr lvl="1">
              <a:lnSpc>
                <a:spcPct val="90000"/>
              </a:lnSpc>
            </a:pPr>
            <a:r>
              <a:rPr lang="en-US" altLang="en-US" sz="1800"/>
              <a:t>Windows </a:t>
            </a:r>
            <a:r>
              <a:rPr lang="de-DE" altLang="en-US" sz="1800"/>
              <a:t>2000 </a:t>
            </a:r>
            <a:r>
              <a:rPr lang="en-US" altLang="en-US" sz="1800"/>
              <a:t>Disk Administrator utility</a:t>
            </a:r>
          </a:p>
          <a:p>
            <a:pPr>
              <a:lnSpc>
                <a:spcPct val="90000"/>
              </a:lnSpc>
            </a:pPr>
            <a:r>
              <a:rPr lang="en-US" altLang="en-US" sz="2000"/>
              <a:t>Volume consists of series of files + unallocated space</a:t>
            </a:r>
          </a:p>
          <a:p>
            <a:pPr lvl="1">
              <a:lnSpc>
                <a:spcPct val="90000"/>
              </a:lnSpc>
            </a:pPr>
            <a:r>
              <a:rPr lang="en-US" altLang="en-US" sz="1800"/>
              <a:t>FAT volume: some areas specially formatted for file system</a:t>
            </a:r>
          </a:p>
          <a:p>
            <a:pPr lvl="1">
              <a:lnSpc>
                <a:spcPct val="90000"/>
              </a:lnSpc>
            </a:pPr>
            <a:r>
              <a:rPr lang="en-US" altLang="en-US" sz="1800"/>
              <a:t>NTFS volume: all data are stored as ordinary files</a:t>
            </a:r>
          </a:p>
          <a:p>
            <a:pPr>
              <a:lnSpc>
                <a:spcPct val="90000"/>
              </a:lnSpc>
            </a:pPr>
            <a:r>
              <a:rPr lang="en-US" altLang="en-US" sz="2000"/>
              <a:t>NTFS refers internally to clusters</a:t>
            </a:r>
          </a:p>
          <a:p>
            <a:pPr lvl="1">
              <a:lnSpc>
                <a:spcPct val="90000"/>
              </a:lnSpc>
            </a:pPr>
            <a:r>
              <a:rPr lang="en-US" altLang="en-US" sz="1800"/>
              <a:t>Cluster factor: #sectors/cluster; varies with volume size; </a:t>
            </a:r>
            <a:br>
              <a:rPr lang="en-US" altLang="en-US" sz="1800"/>
            </a:br>
            <a:r>
              <a:rPr lang="en-US" altLang="en-US" sz="1800"/>
              <a:t>(integral number of physical sectors; always a power of 2)</a:t>
            </a:r>
          </a:p>
          <a:p>
            <a:pPr>
              <a:lnSpc>
                <a:spcPct val="90000"/>
              </a:lnSpc>
            </a:pPr>
            <a:r>
              <a:rPr lang="en-US" altLang="en-US" sz="2000"/>
              <a:t>Logical Cluster Numbers (LCNs): </a:t>
            </a:r>
          </a:p>
          <a:p>
            <a:pPr lvl="1">
              <a:lnSpc>
                <a:spcPct val="90000"/>
              </a:lnSpc>
            </a:pPr>
            <a:r>
              <a:rPr lang="en-US" altLang="en-US" sz="1800"/>
              <a:t>refer to physical location</a:t>
            </a:r>
          </a:p>
          <a:p>
            <a:pPr lvl="1">
              <a:lnSpc>
                <a:spcPct val="90000"/>
              </a:lnSpc>
            </a:pPr>
            <a:r>
              <a:rPr lang="en-US" altLang="en-US" sz="1800"/>
              <a:t>LCNs are contiguous enumeration of all clusters on a volume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A08B33-B87C-7BF5-5CCD-92EC6A653201}"/>
              </a:ext>
            </a:extLst>
          </p:cNvPr>
          <p:cNvSpPr>
            <a:spLocks noGrp="1"/>
          </p:cNvSpPr>
          <p:nvPr>
            <p:ph type="sldNum" sz="quarter" idx="11"/>
          </p:nvPr>
        </p:nvSpPr>
        <p:spPr/>
        <p:txBody>
          <a:bodyPr/>
          <a:lstStyle/>
          <a:p>
            <a:fld id="{E1E82E68-1059-4D70-BBD9-F2625EFEE418}" type="slidenum">
              <a:rPr lang="en-GB" altLang="en-US"/>
              <a:pPr/>
              <a:t>68</a:t>
            </a:fld>
            <a:endParaRPr lang="en-GB" altLang="en-US"/>
          </a:p>
        </p:txBody>
      </p:sp>
      <p:sp>
        <p:nvSpPr>
          <p:cNvPr id="350210" name="Rectangle 2">
            <a:extLst>
              <a:ext uri="{FF2B5EF4-FFF2-40B4-BE49-F238E27FC236}">
                <a16:creationId xmlns:a16="http://schemas.microsoft.com/office/drawing/2014/main" id="{2BD6F105-6108-81BB-553A-4F9A5EA9B688}"/>
              </a:ext>
            </a:extLst>
          </p:cNvPr>
          <p:cNvSpPr>
            <a:spLocks noGrp="1" noChangeArrowheads="1"/>
          </p:cNvSpPr>
          <p:nvPr>
            <p:ph type="title"/>
          </p:nvPr>
        </p:nvSpPr>
        <p:spPr/>
        <p:txBody>
          <a:bodyPr/>
          <a:lstStyle/>
          <a:p>
            <a:r>
              <a:rPr lang="en-US" altLang="en-US"/>
              <a:t>NTFS Cluster Size</a:t>
            </a:r>
          </a:p>
        </p:txBody>
      </p:sp>
      <p:sp>
        <p:nvSpPr>
          <p:cNvPr id="350211" name="Rectangle 3">
            <a:extLst>
              <a:ext uri="{FF2B5EF4-FFF2-40B4-BE49-F238E27FC236}">
                <a16:creationId xmlns:a16="http://schemas.microsoft.com/office/drawing/2014/main" id="{D2BB5C68-6300-8BE8-E4A4-697C3A9EC186}"/>
              </a:ext>
            </a:extLst>
          </p:cNvPr>
          <p:cNvSpPr>
            <a:spLocks noGrp="1" noChangeArrowheads="1"/>
          </p:cNvSpPr>
          <p:nvPr>
            <p:ph type="body" idx="1"/>
          </p:nvPr>
        </p:nvSpPr>
        <p:spPr/>
        <p:txBody>
          <a:bodyPr/>
          <a:lstStyle/>
          <a:p>
            <a:pPr>
              <a:lnSpc>
                <a:spcPct val="90000"/>
              </a:lnSpc>
            </a:pPr>
            <a:r>
              <a:rPr lang="en-US" altLang="en-US" sz="2000"/>
              <a:t>Default cluster size is disk-size dependent</a:t>
            </a:r>
          </a:p>
          <a:p>
            <a:pPr lvl="1">
              <a:lnSpc>
                <a:spcPct val="90000"/>
              </a:lnSpc>
            </a:pPr>
            <a:r>
              <a:rPr lang="en-US" altLang="en-US" sz="1800"/>
              <a:t>512 bytes for small disks (up to 512 MB)</a:t>
            </a:r>
          </a:p>
          <a:p>
            <a:pPr lvl="1">
              <a:lnSpc>
                <a:spcPct val="90000"/>
              </a:lnSpc>
            </a:pPr>
            <a:r>
              <a:rPr lang="en-US" altLang="en-US" sz="1800"/>
              <a:t>1 KB for disks up to 1 GB</a:t>
            </a:r>
          </a:p>
          <a:p>
            <a:pPr lvl="1">
              <a:lnSpc>
                <a:spcPct val="90000"/>
              </a:lnSpc>
            </a:pPr>
            <a:r>
              <a:rPr lang="en-US" altLang="en-US" sz="1800"/>
              <a:t>2 KB for disks between 1 and 2 GB</a:t>
            </a:r>
          </a:p>
          <a:p>
            <a:pPr lvl="1">
              <a:lnSpc>
                <a:spcPct val="90000"/>
              </a:lnSpc>
            </a:pPr>
            <a:r>
              <a:rPr lang="en-US" altLang="en-US" sz="1800"/>
              <a:t>4 KB for disks larger than 2 GB</a:t>
            </a:r>
          </a:p>
          <a:p>
            <a:pPr>
              <a:lnSpc>
                <a:spcPct val="90000"/>
              </a:lnSpc>
            </a:pPr>
            <a:r>
              <a:rPr lang="en-US" altLang="en-US" sz="2000"/>
              <a:t>Tradeoff: disk fragmentation versus wasted space</a:t>
            </a:r>
          </a:p>
          <a:p>
            <a:pPr>
              <a:lnSpc>
                <a:spcPct val="90000"/>
              </a:lnSpc>
            </a:pPr>
            <a:r>
              <a:rPr lang="en-US" altLang="en-US" sz="2000"/>
              <a:t>NTFS refers to physical locations via LCNs</a:t>
            </a:r>
          </a:p>
          <a:p>
            <a:pPr lvl="1">
              <a:lnSpc>
                <a:spcPct val="90000"/>
              </a:lnSpc>
            </a:pPr>
            <a:r>
              <a:rPr lang="en-US" altLang="en-US" sz="1800"/>
              <a:t>Physical cluster = LCN * cluster-factor</a:t>
            </a:r>
          </a:p>
          <a:p>
            <a:pPr>
              <a:lnSpc>
                <a:spcPct val="90000"/>
              </a:lnSpc>
            </a:pPr>
            <a:r>
              <a:rPr lang="en-US" altLang="en-US" sz="2000"/>
              <a:t>Virtual Cluster Numbers (VCNs): </a:t>
            </a:r>
          </a:p>
          <a:p>
            <a:pPr lvl="1">
              <a:lnSpc>
                <a:spcPct val="90000"/>
              </a:lnSpc>
            </a:pPr>
            <a:r>
              <a:rPr lang="en-US" altLang="en-US" sz="1800"/>
              <a:t>Enumerates clusters belonging to a file; mapped to LCNs</a:t>
            </a:r>
          </a:p>
          <a:p>
            <a:pPr lvl="1">
              <a:lnSpc>
                <a:spcPct val="90000"/>
              </a:lnSpc>
            </a:pPr>
            <a:r>
              <a:rPr lang="en-US" altLang="en-US" sz="1800"/>
              <a:t>LCNs are not necessarily physically contiguous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52800" y="228600"/>
            <a:ext cx="7101840" cy="6459220"/>
          </a:xfrm>
          <a:prstGeom prst="rect">
            <a:avLst/>
          </a:prstGeom>
        </p:spPr>
      </p:pic>
      <p:sp>
        <p:nvSpPr>
          <p:cNvPr id="3" name="object 3"/>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50" dirty="0"/>
              <a:t>NTFS</a:t>
            </a:r>
            <a:r>
              <a:rPr spc="170" dirty="0"/>
              <a:t> </a:t>
            </a:r>
            <a:r>
              <a:rPr spc="315" dirty="0"/>
              <a:t>Boot</a:t>
            </a:r>
            <a:r>
              <a:rPr spc="170" dirty="0"/>
              <a:t> </a:t>
            </a:r>
            <a:r>
              <a:rPr spc="385" dirty="0"/>
              <a:t>Sector</a:t>
            </a:r>
          </a:p>
        </p:txBody>
      </p:sp>
    </p:spTree>
    <p:extLst>
      <p:ext uri="{BB962C8B-B14F-4D97-AF65-F5344CB8AC3E}">
        <p14:creationId xmlns:p14="http://schemas.microsoft.com/office/powerpoint/2010/main" val="272279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a:t>File System Layers (Cont.)</a:t>
            </a:r>
          </a:p>
        </p:txBody>
      </p:sp>
      <p:sp>
        <p:nvSpPr>
          <p:cNvPr id="16387" name="Content Placeholder 2"/>
          <p:cNvSpPr>
            <a:spLocks noGrp="1"/>
          </p:cNvSpPr>
          <p:nvPr>
            <p:ph idx="1"/>
          </p:nvPr>
        </p:nvSpPr>
        <p:spPr/>
        <p:txBody>
          <a:bodyPr>
            <a:normAutofit lnSpcReduction="10000"/>
          </a:bodyPr>
          <a:lstStyle/>
          <a:p>
            <a:r>
              <a:rPr lang="en-US" altLang="en-US" b="1" dirty="0">
                <a:solidFill>
                  <a:srgbClr val="3366FF"/>
                </a:solidFill>
              </a:rPr>
              <a:t>Logical file system </a:t>
            </a:r>
            <a:r>
              <a:rPr lang="en-US" altLang="en-US" dirty="0"/>
              <a:t>manages metadata information</a:t>
            </a:r>
          </a:p>
          <a:p>
            <a:pPr lvl="1"/>
            <a:r>
              <a:rPr lang="en-US" altLang="en-US" dirty="0"/>
              <a:t>Translates file name into file number, file handle, location by maintaining file control blocks (</a:t>
            </a:r>
            <a:r>
              <a:rPr lang="en-US" altLang="en-US" b="1" dirty="0" err="1">
                <a:solidFill>
                  <a:srgbClr val="3366FF"/>
                </a:solidFill>
              </a:rPr>
              <a:t>inodes</a:t>
            </a:r>
            <a:r>
              <a:rPr lang="en-US" altLang="en-US" dirty="0"/>
              <a:t> in UNIX)</a:t>
            </a:r>
          </a:p>
          <a:p>
            <a:pPr lvl="1"/>
            <a:r>
              <a:rPr lang="en-US" altLang="en-US" dirty="0"/>
              <a:t>Directory management</a:t>
            </a:r>
          </a:p>
          <a:p>
            <a:pPr lvl="1"/>
            <a:r>
              <a:rPr lang="en-US" altLang="en-US" dirty="0"/>
              <a:t>Protection</a:t>
            </a:r>
          </a:p>
          <a:p>
            <a:r>
              <a:rPr lang="en-US" altLang="en-US" dirty="0"/>
              <a:t>Layering useful for reducing complexity and redundancy but </a:t>
            </a:r>
          </a:p>
          <a:p>
            <a:pPr lvl="1"/>
            <a:r>
              <a:rPr lang="en-US" altLang="en-US" dirty="0"/>
              <a:t>adds overhead and can decrease performance.</a:t>
            </a:r>
          </a:p>
          <a:p>
            <a:r>
              <a:rPr lang="en-US" altLang="en-US" dirty="0"/>
              <a:t>Translates file name into file number, file handle, location by maintaining file control blocks (</a:t>
            </a:r>
            <a:r>
              <a:rPr lang="en-US" altLang="en-US" b="1" dirty="0" err="1">
                <a:solidFill>
                  <a:srgbClr val="3366FF"/>
                </a:solidFill>
              </a:rPr>
              <a:t>inodes</a:t>
            </a:r>
            <a:r>
              <a:rPr lang="en-US" altLang="en-US" dirty="0"/>
              <a:t> in UNIX)</a:t>
            </a:r>
          </a:p>
          <a:p>
            <a:pPr lvl="1"/>
            <a:r>
              <a:rPr lang="en-US" altLang="en-US" dirty="0"/>
              <a:t>Logical layers can be implemented by any coding method according to OS designer</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7</a:t>
            </a:fld>
            <a:endParaRPr lang="en-US"/>
          </a:p>
        </p:txBody>
      </p:sp>
    </p:spTree>
    <p:extLst>
      <p:ext uri="{BB962C8B-B14F-4D97-AF65-F5344CB8AC3E}">
        <p14:creationId xmlns:p14="http://schemas.microsoft.com/office/powerpoint/2010/main" val="1508201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50" dirty="0"/>
              <a:t>NTFS</a:t>
            </a:r>
            <a:r>
              <a:rPr spc="170" dirty="0"/>
              <a:t> </a:t>
            </a:r>
            <a:r>
              <a:rPr spc="315" dirty="0"/>
              <a:t>Boot</a:t>
            </a:r>
            <a:r>
              <a:rPr spc="170" dirty="0"/>
              <a:t> </a:t>
            </a:r>
            <a:r>
              <a:rPr spc="385" dirty="0"/>
              <a:t>Sector</a:t>
            </a:r>
          </a:p>
        </p:txBody>
      </p:sp>
      <p:sp>
        <p:nvSpPr>
          <p:cNvPr id="3" name="object 3"/>
          <p:cNvSpPr txBox="1"/>
          <p:nvPr/>
        </p:nvSpPr>
        <p:spPr>
          <a:xfrm>
            <a:off x="2783839" y="2109470"/>
            <a:ext cx="211454" cy="90741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a:p>
            <a:pPr>
              <a:lnSpc>
                <a:spcPct val="100000"/>
              </a:lnSpc>
            </a:pPr>
            <a:endParaRPr sz="2050">
              <a:latin typeface="Arial"/>
              <a:cs typeface="Arial"/>
            </a:endParaRPr>
          </a:p>
          <a:p>
            <a:pPr marL="12700"/>
            <a:r>
              <a:rPr sz="1900" spc="315" dirty="0">
                <a:solidFill>
                  <a:srgbClr val="3333CC"/>
                </a:solidFill>
                <a:latin typeface="Arial"/>
                <a:cs typeface="Arial"/>
              </a:rPr>
              <a:t>■</a:t>
            </a:r>
            <a:endParaRPr sz="1900">
              <a:latin typeface="Arial"/>
              <a:cs typeface="Arial"/>
            </a:endParaRPr>
          </a:p>
        </p:txBody>
      </p:sp>
      <p:graphicFrame>
        <p:nvGraphicFramePr>
          <p:cNvPr id="4" name="object 4"/>
          <p:cNvGraphicFramePr>
            <a:graphicFrameLocks noGrp="1"/>
          </p:cNvGraphicFramePr>
          <p:nvPr/>
        </p:nvGraphicFramePr>
        <p:xfrm>
          <a:off x="3107690" y="2094190"/>
          <a:ext cx="6711315" cy="1061720"/>
        </p:xfrm>
        <a:graphic>
          <a:graphicData uri="http://schemas.openxmlformats.org/drawingml/2006/table">
            <a:tbl>
              <a:tblPr firstRow="1" bandRow="1">
                <a:tableStyleId>{2D5ABB26-0587-4C30-8999-92F81FD0307C}</a:tableStyleId>
              </a:tblPr>
              <a:tblGrid>
                <a:gridCol w="1282700">
                  <a:extLst>
                    <a:ext uri="{9D8B030D-6E8A-4147-A177-3AD203B41FA5}">
                      <a16:colId xmlns:a16="http://schemas.microsoft.com/office/drawing/2014/main" val="20000"/>
                    </a:ext>
                  </a:extLst>
                </a:gridCol>
                <a:gridCol w="1417955">
                  <a:extLst>
                    <a:ext uri="{9D8B030D-6E8A-4147-A177-3AD203B41FA5}">
                      <a16:colId xmlns:a16="http://schemas.microsoft.com/office/drawing/2014/main" val="20001"/>
                    </a:ext>
                  </a:extLst>
                </a:gridCol>
                <a:gridCol w="4010660">
                  <a:extLst>
                    <a:ext uri="{9D8B030D-6E8A-4147-A177-3AD203B41FA5}">
                      <a16:colId xmlns:a16="http://schemas.microsoft.com/office/drawing/2014/main" val="20002"/>
                    </a:ext>
                  </a:extLst>
                </a:gridCol>
              </a:tblGrid>
              <a:tr h="530860">
                <a:tc>
                  <a:txBody>
                    <a:bodyPr/>
                    <a:lstStyle/>
                    <a:p>
                      <a:pPr marL="31750">
                        <a:lnSpc>
                          <a:spcPts val="3610"/>
                        </a:lnSpc>
                      </a:pPr>
                      <a:r>
                        <a:rPr sz="3200" spc="370" dirty="0">
                          <a:latin typeface="Gill Sans MT"/>
                          <a:cs typeface="Gill Sans MT"/>
                        </a:rPr>
                        <a:t>0x00</a:t>
                      </a:r>
                      <a:endParaRPr sz="3200">
                        <a:latin typeface="Gill Sans MT"/>
                        <a:cs typeface="Gill Sans MT"/>
                      </a:endParaRPr>
                    </a:p>
                  </a:txBody>
                  <a:tcPr marL="0" marR="0" marT="0" marB="0"/>
                </a:tc>
                <a:tc>
                  <a:txBody>
                    <a:bodyPr/>
                    <a:lstStyle/>
                    <a:p>
                      <a:pPr marL="234315">
                        <a:lnSpc>
                          <a:spcPts val="3610"/>
                        </a:lnSpc>
                      </a:pPr>
                      <a:r>
                        <a:rPr sz="3200" spc="380" dirty="0">
                          <a:latin typeface="Gill Sans MT"/>
                          <a:cs typeface="Gill Sans MT"/>
                        </a:rPr>
                        <a:t>3B</a:t>
                      </a:r>
                      <a:endParaRPr sz="3200">
                        <a:latin typeface="Gill Sans MT"/>
                        <a:cs typeface="Gill Sans MT"/>
                      </a:endParaRPr>
                    </a:p>
                  </a:txBody>
                  <a:tcPr marL="0" marR="0" marT="0" marB="0"/>
                </a:tc>
                <a:tc>
                  <a:txBody>
                    <a:bodyPr/>
                    <a:lstStyle/>
                    <a:p>
                      <a:pPr marL="645160">
                        <a:lnSpc>
                          <a:spcPts val="3610"/>
                        </a:lnSpc>
                      </a:pPr>
                      <a:r>
                        <a:rPr sz="3200" spc="395" dirty="0">
                          <a:latin typeface="Gill Sans MT"/>
                          <a:cs typeface="Gill Sans MT"/>
                        </a:rPr>
                        <a:t>Jump</a:t>
                      </a:r>
                      <a:r>
                        <a:rPr sz="3200" spc="135" dirty="0">
                          <a:latin typeface="Gill Sans MT"/>
                          <a:cs typeface="Gill Sans MT"/>
                        </a:rPr>
                        <a:t> </a:t>
                      </a:r>
                      <a:r>
                        <a:rPr sz="3200" spc="254" dirty="0">
                          <a:latin typeface="Gill Sans MT"/>
                          <a:cs typeface="Gill Sans MT"/>
                        </a:rPr>
                        <a:t>Instruction</a:t>
                      </a:r>
                      <a:endParaRPr sz="3200">
                        <a:latin typeface="Gill Sans MT"/>
                        <a:cs typeface="Gill Sans MT"/>
                      </a:endParaRPr>
                    </a:p>
                  </a:txBody>
                  <a:tcPr marL="0" marR="0" marT="0" marB="0"/>
                </a:tc>
                <a:extLst>
                  <a:ext uri="{0D108BD9-81ED-4DB2-BD59-A6C34878D82A}">
                    <a16:rowId xmlns:a16="http://schemas.microsoft.com/office/drawing/2014/main" val="10000"/>
                  </a:ext>
                </a:extLst>
              </a:tr>
              <a:tr h="530860">
                <a:tc>
                  <a:txBody>
                    <a:bodyPr/>
                    <a:lstStyle/>
                    <a:p>
                      <a:pPr marL="31750">
                        <a:lnSpc>
                          <a:spcPct val="100000"/>
                        </a:lnSpc>
                        <a:spcBef>
                          <a:spcPts val="225"/>
                        </a:spcBef>
                      </a:pPr>
                      <a:r>
                        <a:rPr sz="3200" spc="370" dirty="0">
                          <a:latin typeface="Gill Sans MT"/>
                          <a:cs typeface="Gill Sans MT"/>
                        </a:rPr>
                        <a:t>0x03</a:t>
                      </a:r>
                      <a:endParaRPr sz="3200">
                        <a:latin typeface="Gill Sans MT"/>
                        <a:cs typeface="Gill Sans MT"/>
                      </a:endParaRPr>
                    </a:p>
                  </a:txBody>
                  <a:tcPr marL="0" marR="0" marT="28575" marB="0"/>
                </a:tc>
                <a:tc>
                  <a:txBody>
                    <a:bodyPr/>
                    <a:lstStyle/>
                    <a:p>
                      <a:pPr marL="234315">
                        <a:lnSpc>
                          <a:spcPct val="100000"/>
                        </a:lnSpc>
                        <a:spcBef>
                          <a:spcPts val="225"/>
                        </a:spcBef>
                      </a:pPr>
                      <a:r>
                        <a:rPr sz="3200" spc="380" dirty="0">
                          <a:latin typeface="Gill Sans MT"/>
                          <a:cs typeface="Gill Sans MT"/>
                        </a:rPr>
                        <a:t>8B</a:t>
                      </a:r>
                      <a:endParaRPr sz="3200">
                        <a:latin typeface="Gill Sans MT"/>
                        <a:cs typeface="Gill Sans MT"/>
                      </a:endParaRPr>
                    </a:p>
                  </a:txBody>
                  <a:tcPr marL="0" marR="0" marT="28575" marB="0"/>
                </a:tc>
                <a:tc>
                  <a:txBody>
                    <a:bodyPr/>
                    <a:lstStyle/>
                    <a:p>
                      <a:pPr marL="645160">
                        <a:lnSpc>
                          <a:spcPct val="100000"/>
                        </a:lnSpc>
                        <a:spcBef>
                          <a:spcPts val="225"/>
                        </a:spcBef>
                      </a:pPr>
                      <a:r>
                        <a:rPr sz="3200" spc="170" dirty="0">
                          <a:latin typeface="Gill Sans MT"/>
                          <a:cs typeface="Gill Sans MT"/>
                        </a:rPr>
                        <a:t>OEM</a:t>
                      </a:r>
                      <a:r>
                        <a:rPr sz="3200" spc="135" dirty="0">
                          <a:latin typeface="Gill Sans MT"/>
                          <a:cs typeface="Gill Sans MT"/>
                        </a:rPr>
                        <a:t> </a:t>
                      </a:r>
                      <a:r>
                        <a:rPr sz="3200" spc="60" dirty="0">
                          <a:latin typeface="Gill Sans MT"/>
                          <a:cs typeface="Gill Sans MT"/>
                        </a:rPr>
                        <a:t>ID</a:t>
                      </a:r>
                      <a:endParaRPr sz="3200">
                        <a:latin typeface="Gill Sans MT"/>
                        <a:cs typeface="Gill Sans MT"/>
                      </a:endParaRPr>
                    </a:p>
                  </a:txBody>
                  <a:tcPr marL="0" marR="0" marT="28575" marB="0"/>
                </a:tc>
                <a:extLst>
                  <a:ext uri="{0D108BD9-81ED-4DB2-BD59-A6C34878D82A}">
                    <a16:rowId xmlns:a16="http://schemas.microsoft.com/office/drawing/2014/main" val="10001"/>
                  </a:ext>
                </a:extLst>
              </a:tr>
            </a:tbl>
          </a:graphicData>
        </a:graphic>
      </p:graphicFrame>
      <p:sp>
        <p:nvSpPr>
          <p:cNvPr id="5" name="object 5"/>
          <p:cNvSpPr txBox="1"/>
          <p:nvPr/>
        </p:nvSpPr>
        <p:spPr>
          <a:xfrm>
            <a:off x="2783839" y="328803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6" name="object 6"/>
          <p:cNvSpPr txBox="1"/>
          <p:nvPr/>
        </p:nvSpPr>
        <p:spPr>
          <a:xfrm>
            <a:off x="3126740" y="3130551"/>
            <a:ext cx="1062355" cy="1793239"/>
          </a:xfrm>
          <a:prstGeom prst="rect">
            <a:avLst/>
          </a:prstGeom>
        </p:spPr>
        <p:txBody>
          <a:bodyPr vert="horz" wrap="square" lIns="0" tIns="114300" rIns="0" bIns="0" rtlCol="0">
            <a:spAutoFit/>
          </a:bodyPr>
          <a:lstStyle/>
          <a:p>
            <a:pPr marL="12700">
              <a:spcBef>
                <a:spcPts val="900"/>
              </a:spcBef>
            </a:pPr>
            <a:r>
              <a:rPr sz="3200" spc="360" dirty="0">
                <a:latin typeface="Gill Sans MT"/>
                <a:cs typeface="Gill Sans MT"/>
              </a:rPr>
              <a:t>0x0B</a:t>
            </a:r>
            <a:endParaRPr sz="3200">
              <a:latin typeface="Gill Sans MT"/>
              <a:cs typeface="Gill Sans MT"/>
            </a:endParaRPr>
          </a:p>
          <a:p>
            <a:pPr marL="12700">
              <a:spcBef>
                <a:spcPts val="800"/>
              </a:spcBef>
            </a:pPr>
            <a:r>
              <a:rPr sz="3200" spc="370" dirty="0">
                <a:latin typeface="Gill Sans MT"/>
                <a:cs typeface="Gill Sans MT"/>
              </a:rPr>
              <a:t>0x24</a:t>
            </a:r>
            <a:endParaRPr sz="3200">
              <a:latin typeface="Gill Sans MT"/>
              <a:cs typeface="Gill Sans MT"/>
            </a:endParaRPr>
          </a:p>
          <a:p>
            <a:pPr marL="12700">
              <a:spcBef>
                <a:spcPts val="800"/>
              </a:spcBef>
            </a:pPr>
            <a:r>
              <a:rPr sz="3200" spc="370" dirty="0">
                <a:latin typeface="Gill Sans MT"/>
                <a:cs typeface="Gill Sans MT"/>
              </a:rPr>
              <a:t>0x54</a:t>
            </a:r>
            <a:endParaRPr sz="3200">
              <a:latin typeface="Gill Sans MT"/>
              <a:cs typeface="Gill Sans MT"/>
            </a:endParaRPr>
          </a:p>
        </p:txBody>
      </p:sp>
      <p:sp>
        <p:nvSpPr>
          <p:cNvPr id="7" name="object 7"/>
          <p:cNvSpPr txBox="1"/>
          <p:nvPr/>
        </p:nvSpPr>
        <p:spPr>
          <a:xfrm>
            <a:off x="4612640" y="3130550"/>
            <a:ext cx="5629275" cy="2383790"/>
          </a:xfrm>
          <a:prstGeom prst="rect">
            <a:avLst/>
          </a:prstGeom>
        </p:spPr>
        <p:txBody>
          <a:bodyPr vert="horz" wrap="square" lIns="0" tIns="114300" rIns="0" bIns="0" rtlCol="0">
            <a:spAutoFit/>
          </a:bodyPr>
          <a:lstStyle/>
          <a:p>
            <a:pPr marL="12700">
              <a:spcBef>
                <a:spcPts val="900"/>
              </a:spcBef>
              <a:tabLst>
                <a:tab pos="2755265" algn="l"/>
              </a:tabLst>
            </a:pPr>
            <a:r>
              <a:rPr sz="3200" spc="385" dirty="0">
                <a:latin typeface="Gill Sans MT"/>
                <a:cs typeface="Gill Sans MT"/>
              </a:rPr>
              <a:t>25B</a:t>
            </a:r>
            <a:r>
              <a:rPr sz="3200" dirty="0">
                <a:latin typeface="Gill Sans MT"/>
                <a:cs typeface="Gill Sans MT"/>
              </a:rPr>
              <a:t>	</a:t>
            </a:r>
            <a:r>
              <a:rPr sz="3200" spc="320" dirty="0">
                <a:latin typeface="Gill Sans MT"/>
                <a:cs typeface="Gill Sans MT"/>
              </a:rPr>
              <a:t>BPB</a:t>
            </a:r>
            <a:endParaRPr sz="3200">
              <a:latin typeface="Gill Sans MT"/>
              <a:cs typeface="Gill Sans MT"/>
            </a:endParaRPr>
          </a:p>
          <a:p>
            <a:pPr marL="12700" marR="5080">
              <a:lnSpc>
                <a:spcPct val="120800"/>
              </a:lnSpc>
              <a:tabLst>
                <a:tab pos="1840864" algn="l"/>
                <a:tab pos="2755265" algn="l"/>
              </a:tabLst>
            </a:pPr>
            <a:r>
              <a:rPr sz="3200" spc="385" dirty="0">
                <a:latin typeface="Gill Sans MT"/>
                <a:cs typeface="Gill Sans MT"/>
              </a:rPr>
              <a:t>48B</a:t>
            </a:r>
            <a:r>
              <a:rPr sz="3200" dirty="0">
                <a:latin typeface="Gill Sans MT"/>
                <a:cs typeface="Gill Sans MT"/>
              </a:rPr>
              <a:t>		</a:t>
            </a:r>
            <a:r>
              <a:rPr sz="3200" spc="360" dirty="0">
                <a:latin typeface="Gill Sans MT"/>
                <a:cs typeface="Gill Sans MT"/>
              </a:rPr>
              <a:t>Extended</a:t>
            </a:r>
            <a:r>
              <a:rPr sz="3200" spc="150" dirty="0">
                <a:latin typeface="Gill Sans MT"/>
                <a:cs typeface="Gill Sans MT"/>
              </a:rPr>
              <a:t> </a:t>
            </a:r>
            <a:r>
              <a:rPr sz="3200" spc="325" dirty="0">
                <a:latin typeface="Gill Sans MT"/>
                <a:cs typeface="Gill Sans MT"/>
              </a:rPr>
              <a:t>BPB </a:t>
            </a:r>
            <a:r>
              <a:rPr sz="3200" spc="395" dirty="0">
                <a:latin typeface="Gill Sans MT"/>
                <a:cs typeface="Gill Sans MT"/>
              </a:rPr>
              <a:t>426B</a:t>
            </a:r>
            <a:r>
              <a:rPr sz="3200" dirty="0">
                <a:latin typeface="Gill Sans MT"/>
                <a:cs typeface="Gill Sans MT"/>
              </a:rPr>
              <a:t>	</a:t>
            </a:r>
            <a:r>
              <a:rPr sz="3200" spc="280" dirty="0">
                <a:latin typeface="Gill Sans MT"/>
                <a:cs typeface="Gill Sans MT"/>
              </a:rPr>
              <a:t>Bootstrap</a:t>
            </a:r>
            <a:r>
              <a:rPr sz="3200" spc="160" dirty="0">
                <a:latin typeface="Gill Sans MT"/>
                <a:cs typeface="Gill Sans MT"/>
              </a:rPr>
              <a:t> </a:t>
            </a:r>
            <a:r>
              <a:rPr sz="3200" spc="225" dirty="0">
                <a:latin typeface="Gill Sans MT"/>
                <a:cs typeface="Gill Sans MT"/>
              </a:rPr>
              <a:t>Code.</a:t>
            </a:r>
            <a:endParaRPr sz="3200">
              <a:latin typeface="Gill Sans MT"/>
              <a:cs typeface="Gill Sans MT"/>
            </a:endParaRPr>
          </a:p>
          <a:p>
            <a:pPr marL="1841500">
              <a:spcBef>
                <a:spcPts val="810"/>
              </a:spcBef>
            </a:pPr>
            <a:r>
              <a:rPr sz="3200" spc="395" dirty="0">
                <a:latin typeface="Gill Sans MT"/>
                <a:cs typeface="Gill Sans MT"/>
              </a:rPr>
              <a:t>End</a:t>
            </a:r>
            <a:r>
              <a:rPr sz="3200" spc="130" dirty="0">
                <a:latin typeface="Gill Sans MT"/>
                <a:cs typeface="Gill Sans MT"/>
              </a:rPr>
              <a:t> </a:t>
            </a:r>
            <a:r>
              <a:rPr sz="3200" spc="245" dirty="0">
                <a:latin typeface="Gill Sans MT"/>
                <a:cs typeface="Gill Sans MT"/>
              </a:rPr>
              <a:t>of</a:t>
            </a:r>
            <a:r>
              <a:rPr sz="3200" spc="135" dirty="0">
                <a:latin typeface="Gill Sans MT"/>
                <a:cs typeface="Gill Sans MT"/>
              </a:rPr>
              <a:t> </a:t>
            </a:r>
            <a:r>
              <a:rPr sz="3200" spc="275" dirty="0">
                <a:latin typeface="Gill Sans MT"/>
                <a:cs typeface="Gill Sans MT"/>
              </a:rPr>
              <a:t>Sector</a:t>
            </a:r>
            <a:endParaRPr sz="3200">
              <a:latin typeface="Gill Sans MT"/>
              <a:cs typeface="Gill Sans MT"/>
            </a:endParaRPr>
          </a:p>
        </p:txBody>
      </p:sp>
      <p:sp>
        <p:nvSpPr>
          <p:cNvPr id="8" name="object 8"/>
          <p:cNvSpPr txBox="1"/>
          <p:nvPr/>
        </p:nvSpPr>
        <p:spPr>
          <a:xfrm>
            <a:off x="2783839" y="387858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9" name="object 9"/>
          <p:cNvSpPr txBox="1"/>
          <p:nvPr/>
        </p:nvSpPr>
        <p:spPr>
          <a:xfrm>
            <a:off x="2783839" y="446786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10" name="object 10"/>
          <p:cNvSpPr txBox="1"/>
          <p:nvPr/>
        </p:nvSpPr>
        <p:spPr>
          <a:xfrm>
            <a:off x="2783839" y="5057141"/>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11" name="object 11"/>
          <p:cNvSpPr txBox="1"/>
          <p:nvPr/>
        </p:nvSpPr>
        <p:spPr>
          <a:xfrm>
            <a:off x="3126740" y="5001259"/>
            <a:ext cx="2049145" cy="1000760"/>
          </a:xfrm>
          <a:prstGeom prst="rect">
            <a:avLst/>
          </a:prstGeom>
        </p:spPr>
        <p:txBody>
          <a:bodyPr vert="horz" wrap="square" lIns="0" tIns="12700" rIns="0" bIns="0" rtlCol="0">
            <a:spAutoFit/>
          </a:bodyPr>
          <a:lstStyle/>
          <a:p>
            <a:pPr marL="12700">
              <a:spcBef>
                <a:spcPts val="100"/>
              </a:spcBef>
              <a:tabLst>
                <a:tab pos="1497965" algn="l"/>
              </a:tabLst>
            </a:pPr>
            <a:r>
              <a:rPr sz="3200" spc="365" dirty="0">
                <a:latin typeface="Gill Sans MT"/>
                <a:cs typeface="Gill Sans MT"/>
              </a:rPr>
              <a:t>0x1FE</a:t>
            </a:r>
            <a:r>
              <a:rPr sz="3200" dirty="0">
                <a:latin typeface="Gill Sans MT"/>
                <a:cs typeface="Gill Sans MT"/>
              </a:rPr>
              <a:t>	</a:t>
            </a:r>
            <a:r>
              <a:rPr sz="3200" spc="380" dirty="0">
                <a:latin typeface="Gill Sans MT"/>
                <a:cs typeface="Gill Sans MT"/>
              </a:rPr>
              <a:t>2B</a:t>
            </a:r>
            <a:endParaRPr sz="3200">
              <a:latin typeface="Gill Sans MT"/>
              <a:cs typeface="Gill Sans MT"/>
            </a:endParaRPr>
          </a:p>
          <a:p>
            <a:pPr marL="12700"/>
            <a:r>
              <a:rPr sz="3200" spc="245" dirty="0">
                <a:latin typeface="Gill Sans MT"/>
                <a:cs typeface="Gill Sans MT"/>
              </a:rPr>
              <a:t>Marker</a:t>
            </a:r>
            <a:endParaRPr sz="3200">
              <a:latin typeface="Gill Sans MT"/>
              <a:cs typeface="Gill Sans MT"/>
            </a:endParaRPr>
          </a:p>
        </p:txBody>
      </p:sp>
    </p:spTree>
    <p:extLst>
      <p:ext uri="{BB962C8B-B14F-4D97-AF65-F5344CB8AC3E}">
        <p14:creationId xmlns:p14="http://schemas.microsoft.com/office/powerpoint/2010/main" val="40389943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7600" y="228600"/>
            <a:ext cx="6858000" cy="6235700"/>
          </a:xfrm>
          <a:prstGeom prst="rect">
            <a:avLst/>
          </a:prstGeom>
        </p:spPr>
      </p:pic>
      <p:sp>
        <p:nvSpPr>
          <p:cNvPr id="3" name="object 3"/>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65" dirty="0"/>
              <a:t>NTSF</a:t>
            </a:r>
            <a:r>
              <a:rPr spc="180" dirty="0"/>
              <a:t> </a:t>
            </a:r>
            <a:r>
              <a:rPr spc="315" dirty="0"/>
              <a:t>Boot</a:t>
            </a:r>
            <a:r>
              <a:rPr spc="170" dirty="0"/>
              <a:t> </a:t>
            </a:r>
            <a:r>
              <a:rPr spc="385" dirty="0"/>
              <a:t>Sector</a:t>
            </a:r>
          </a:p>
        </p:txBody>
      </p:sp>
    </p:spTree>
    <p:extLst>
      <p:ext uri="{BB962C8B-B14F-4D97-AF65-F5344CB8AC3E}">
        <p14:creationId xmlns:p14="http://schemas.microsoft.com/office/powerpoint/2010/main" val="515883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65" dirty="0"/>
              <a:t>NTSF</a:t>
            </a:r>
            <a:r>
              <a:rPr spc="180" dirty="0"/>
              <a:t> </a:t>
            </a:r>
            <a:r>
              <a:rPr spc="315" dirty="0"/>
              <a:t>Boot</a:t>
            </a:r>
            <a:r>
              <a:rPr spc="170" dirty="0"/>
              <a:t> </a:t>
            </a:r>
            <a:r>
              <a:rPr spc="385" dirty="0"/>
              <a:t>Sector</a:t>
            </a:r>
          </a:p>
        </p:txBody>
      </p:sp>
      <p:sp>
        <p:nvSpPr>
          <p:cNvPr id="3" name="object 3"/>
          <p:cNvSpPr txBox="1"/>
          <p:nvPr/>
        </p:nvSpPr>
        <p:spPr>
          <a:xfrm>
            <a:off x="2134869" y="192024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4" name="object 4"/>
          <p:cNvSpPr txBox="1"/>
          <p:nvPr/>
        </p:nvSpPr>
        <p:spPr>
          <a:xfrm>
            <a:off x="2465070" y="1762941"/>
            <a:ext cx="7152005" cy="1127760"/>
          </a:xfrm>
          <a:prstGeom prst="rect">
            <a:avLst/>
          </a:prstGeom>
        </p:spPr>
        <p:txBody>
          <a:bodyPr vert="horz" wrap="square" lIns="0" tIns="112395" rIns="0" bIns="0" rtlCol="0">
            <a:spAutoFit/>
          </a:bodyPr>
          <a:lstStyle/>
          <a:p>
            <a:pPr marL="25400">
              <a:spcBef>
                <a:spcPts val="885"/>
              </a:spcBef>
            </a:pPr>
            <a:r>
              <a:rPr sz="3200" spc="425" dirty="0">
                <a:latin typeface="Gill Sans MT"/>
                <a:cs typeface="Gill Sans MT"/>
              </a:rPr>
              <a:t>Many</a:t>
            </a:r>
            <a:r>
              <a:rPr sz="3200" spc="140" dirty="0">
                <a:latin typeface="Gill Sans MT"/>
                <a:cs typeface="Gill Sans MT"/>
              </a:rPr>
              <a:t> </a:t>
            </a:r>
            <a:r>
              <a:rPr sz="3200" spc="315" dirty="0">
                <a:latin typeface="Gill Sans MT"/>
                <a:cs typeface="Gill Sans MT"/>
              </a:rPr>
              <a:t>fields</a:t>
            </a:r>
            <a:r>
              <a:rPr sz="3200" spc="140" dirty="0">
                <a:latin typeface="Gill Sans MT"/>
                <a:cs typeface="Gill Sans MT"/>
              </a:rPr>
              <a:t> </a:t>
            </a:r>
            <a:r>
              <a:rPr sz="3200" spc="325" dirty="0">
                <a:latin typeface="Gill Sans MT"/>
                <a:cs typeface="Gill Sans MT"/>
              </a:rPr>
              <a:t>are</a:t>
            </a:r>
            <a:r>
              <a:rPr sz="3200" spc="135" dirty="0">
                <a:latin typeface="Gill Sans MT"/>
                <a:cs typeface="Gill Sans MT"/>
              </a:rPr>
              <a:t> </a:t>
            </a:r>
            <a:r>
              <a:rPr sz="3200" spc="254" dirty="0">
                <a:latin typeface="Gill Sans MT"/>
                <a:cs typeface="Gill Sans MT"/>
              </a:rPr>
              <a:t>not</a:t>
            </a:r>
            <a:r>
              <a:rPr sz="3200" spc="145" dirty="0">
                <a:latin typeface="Gill Sans MT"/>
                <a:cs typeface="Gill Sans MT"/>
              </a:rPr>
              <a:t> </a:t>
            </a:r>
            <a:r>
              <a:rPr sz="3200" spc="310" dirty="0">
                <a:latin typeface="Gill Sans MT"/>
                <a:cs typeface="Gill Sans MT"/>
              </a:rPr>
              <a:t>important,</a:t>
            </a:r>
            <a:r>
              <a:rPr sz="3200" spc="135" dirty="0">
                <a:latin typeface="Gill Sans MT"/>
                <a:cs typeface="Gill Sans MT"/>
              </a:rPr>
              <a:t> </a:t>
            </a:r>
            <a:r>
              <a:rPr sz="3200" spc="320" dirty="0">
                <a:latin typeface="Gill Sans MT"/>
                <a:cs typeface="Gill Sans MT"/>
              </a:rPr>
              <a:t>but:</a:t>
            </a:r>
            <a:endParaRPr sz="3200">
              <a:latin typeface="Gill Sans MT"/>
              <a:cs typeface="Gill Sans MT"/>
            </a:endParaRPr>
          </a:p>
          <a:p>
            <a:pPr marL="423545" indent="-283845">
              <a:spcBef>
                <a:spcPts val="690"/>
              </a:spcBef>
              <a:buClr>
                <a:srgbClr val="FF0000"/>
              </a:buClr>
              <a:buSzPct val="55357"/>
              <a:buFont typeface="Arial"/>
              <a:buChar char="■"/>
              <a:tabLst>
                <a:tab pos="423545" algn="l"/>
                <a:tab pos="424180" algn="l"/>
                <a:tab pos="1509395" algn="l"/>
              </a:tabLst>
            </a:pPr>
            <a:r>
              <a:rPr sz="2800" spc="-10" dirty="0">
                <a:latin typeface="Times New Roman"/>
                <a:cs typeface="Times New Roman"/>
              </a:rPr>
              <a:t>0x0B,</a:t>
            </a:r>
            <a:r>
              <a:rPr sz="2800" dirty="0">
                <a:latin typeface="Times New Roman"/>
                <a:cs typeface="Times New Roman"/>
              </a:rPr>
              <a:t>	Bytes</a:t>
            </a:r>
            <a:r>
              <a:rPr sz="2800" spc="-20" dirty="0">
                <a:latin typeface="Times New Roman"/>
                <a:cs typeface="Times New Roman"/>
              </a:rPr>
              <a:t> </a:t>
            </a:r>
            <a:r>
              <a:rPr sz="2800" dirty="0">
                <a:latin typeface="Times New Roman"/>
                <a:cs typeface="Times New Roman"/>
              </a:rPr>
              <a:t>per</a:t>
            </a:r>
            <a:r>
              <a:rPr sz="2800" spc="-10" dirty="0">
                <a:latin typeface="Times New Roman"/>
                <a:cs typeface="Times New Roman"/>
              </a:rPr>
              <a:t> sector.</a:t>
            </a:r>
            <a:endParaRPr sz="2800">
              <a:latin typeface="Times New Roman"/>
              <a:cs typeface="Times New Roman"/>
            </a:endParaRPr>
          </a:p>
        </p:txBody>
      </p:sp>
      <p:sp>
        <p:nvSpPr>
          <p:cNvPr id="5" name="object 5"/>
          <p:cNvSpPr txBox="1"/>
          <p:nvPr/>
        </p:nvSpPr>
        <p:spPr>
          <a:xfrm>
            <a:off x="2592070" y="3530600"/>
            <a:ext cx="174625" cy="250068"/>
          </a:xfrm>
          <a:prstGeom prst="rect">
            <a:avLst/>
          </a:prstGeom>
        </p:spPr>
        <p:txBody>
          <a:bodyPr vert="horz" wrap="square" lIns="0" tIns="11430" rIns="0" bIns="0" rtlCol="0">
            <a:spAutoFit/>
          </a:bodyPr>
          <a:lstStyle/>
          <a:p>
            <a:pPr marL="12700">
              <a:spcBef>
                <a:spcPts val="90"/>
              </a:spcBef>
            </a:pPr>
            <a:r>
              <a:rPr sz="1550" spc="235" dirty="0">
                <a:solidFill>
                  <a:srgbClr val="FF0000"/>
                </a:solidFill>
                <a:latin typeface="Arial"/>
                <a:cs typeface="Arial"/>
              </a:rPr>
              <a:t>■</a:t>
            </a:r>
            <a:endParaRPr sz="1550">
              <a:latin typeface="Arial"/>
              <a:cs typeface="Arial"/>
            </a:endParaRPr>
          </a:p>
        </p:txBody>
      </p:sp>
      <p:sp>
        <p:nvSpPr>
          <p:cNvPr id="6" name="object 6"/>
          <p:cNvSpPr txBox="1"/>
          <p:nvPr/>
        </p:nvSpPr>
        <p:spPr>
          <a:xfrm>
            <a:off x="2592070" y="4044950"/>
            <a:ext cx="174625" cy="250068"/>
          </a:xfrm>
          <a:prstGeom prst="rect">
            <a:avLst/>
          </a:prstGeom>
        </p:spPr>
        <p:txBody>
          <a:bodyPr vert="horz" wrap="square" lIns="0" tIns="11430" rIns="0" bIns="0" rtlCol="0">
            <a:spAutoFit/>
          </a:bodyPr>
          <a:lstStyle/>
          <a:p>
            <a:pPr marL="12700">
              <a:spcBef>
                <a:spcPts val="90"/>
              </a:spcBef>
            </a:pPr>
            <a:r>
              <a:rPr sz="1550" spc="235" dirty="0">
                <a:solidFill>
                  <a:srgbClr val="FF0000"/>
                </a:solidFill>
                <a:latin typeface="Arial"/>
                <a:cs typeface="Arial"/>
              </a:rPr>
              <a:t>■</a:t>
            </a:r>
            <a:endParaRPr sz="1550">
              <a:latin typeface="Arial"/>
              <a:cs typeface="Arial"/>
            </a:endParaRPr>
          </a:p>
        </p:txBody>
      </p:sp>
      <p:sp>
        <p:nvSpPr>
          <p:cNvPr id="7" name="object 7"/>
          <p:cNvSpPr txBox="1"/>
          <p:nvPr/>
        </p:nvSpPr>
        <p:spPr>
          <a:xfrm>
            <a:off x="2592070" y="4559300"/>
            <a:ext cx="174625" cy="250068"/>
          </a:xfrm>
          <a:prstGeom prst="rect">
            <a:avLst/>
          </a:prstGeom>
        </p:spPr>
        <p:txBody>
          <a:bodyPr vert="horz" wrap="square" lIns="0" tIns="11430" rIns="0" bIns="0" rtlCol="0">
            <a:spAutoFit/>
          </a:bodyPr>
          <a:lstStyle/>
          <a:p>
            <a:pPr marL="12700">
              <a:spcBef>
                <a:spcPts val="90"/>
              </a:spcBef>
            </a:pPr>
            <a:r>
              <a:rPr sz="1550" spc="235" dirty="0">
                <a:solidFill>
                  <a:srgbClr val="FF0000"/>
                </a:solidFill>
                <a:latin typeface="Arial"/>
                <a:cs typeface="Arial"/>
              </a:rPr>
              <a:t>■</a:t>
            </a:r>
            <a:endParaRPr sz="1550">
              <a:latin typeface="Arial"/>
              <a:cs typeface="Arial"/>
            </a:endParaRPr>
          </a:p>
        </p:txBody>
      </p:sp>
      <p:sp>
        <p:nvSpPr>
          <p:cNvPr id="8" name="object 8"/>
          <p:cNvSpPr txBox="1"/>
          <p:nvPr/>
        </p:nvSpPr>
        <p:spPr>
          <a:xfrm>
            <a:off x="2592070" y="5074920"/>
            <a:ext cx="174625" cy="250068"/>
          </a:xfrm>
          <a:prstGeom prst="rect">
            <a:avLst/>
          </a:prstGeom>
        </p:spPr>
        <p:txBody>
          <a:bodyPr vert="horz" wrap="square" lIns="0" tIns="11430" rIns="0" bIns="0" rtlCol="0">
            <a:spAutoFit/>
          </a:bodyPr>
          <a:lstStyle/>
          <a:p>
            <a:pPr marL="12700">
              <a:spcBef>
                <a:spcPts val="90"/>
              </a:spcBef>
            </a:pPr>
            <a:r>
              <a:rPr sz="1550" spc="235" dirty="0">
                <a:solidFill>
                  <a:srgbClr val="FF0000"/>
                </a:solidFill>
                <a:latin typeface="Arial"/>
                <a:cs typeface="Arial"/>
              </a:rPr>
              <a:t>■</a:t>
            </a:r>
            <a:endParaRPr sz="1550">
              <a:latin typeface="Arial"/>
              <a:cs typeface="Arial"/>
            </a:endParaRPr>
          </a:p>
        </p:txBody>
      </p:sp>
      <p:sp>
        <p:nvSpPr>
          <p:cNvPr id="9" name="object 9"/>
          <p:cNvSpPr txBox="1"/>
          <p:nvPr/>
        </p:nvSpPr>
        <p:spPr>
          <a:xfrm>
            <a:off x="2592070" y="5589270"/>
            <a:ext cx="174625" cy="250068"/>
          </a:xfrm>
          <a:prstGeom prst="rect">
            <a:avLst/>
          </a:prstGeom>
        </p:spPr>
        <p:txBody>
          <a:bodyPr vert="horz" wrap="square" lIns="0" tIns="11430" rIns="0" bIns="0" rtlCol="0">
            <a:spAutoFit/>
          </a:bodyPr>
          <a:lstStyle/>
          <a:p>
            <a:pPr marL="12700">
              <a:spcBef>
                <a:spcPts val="90"/>
              </a:spcBef>
            </a:pPr>
            <a:r>
              <a:rPr sz="1550" spc="235" dirty="0">
                <a:solidFill>
                  <a:srgbClr val="FF0000"/>
                </a:solidFill>
                <a:latin typeface="Arial"/>
                <a:cs typeface="Arial"/>
              </a:rPr>
              <a:t>■</a:t>
            </a:r>
            <a:endParaRPr sz="1550">
              <a:latin typeface="Arial"/>
              <a:cs typeface="Arial"/>
            </a:endParaRPr>
          </a:p>
        </p:txBody>
      </p:sp>
      <p:sp>
        <p:nvSpPr>
          <p:cNvPr id="10" name="object 10"/>
          <p:cNvSpPr txBox="1"/>
          <p:nvPr/>
        </p:nvSpPr>
        <p:spPr>
          <a:xfrm>
            <a:off x="2592070" y="6103620"/>
            <a:ext cx="174625" cy="250068"/>
          </a:xfrm>
          <a:prstGeom prst="rect">
            <a:avLst/>
          </a:prstGeom>
        </p:spPr>
        <p:txBody>
          <a:bodyPr vert="horz" wrap="square" lIns="0" tIns="11430" rIns="0" bIns="0" rtlCol="0">
            <a:spAutoFit/>
          </a:bodyPr>
          <a:lstStyle/>
          <a:p>
            <a:pPr marL="12700">
              <a:spcBef>
                <a:spcPts val="90"/>
              </a:spcBef>
            </a:pPr>
            <a:r>
              <a:rPr sz="1550" spc="235" dirty="0">
                <a:solidFill>
                  <a:srgbClr val="FF0000"/>
                </a:solidFill>
                <a:latin typeface="Arial"/>
                <a:cs typeface="Arial"/>
              </a:rPr>
              <a:t>■</a:t>
            </a:r>
            <a:endParaRPr sz="1550">
              <a:latin typeface="Arial"/>
              <a:cs typeface="Arial"/>
            </a:endParaRPr>
          </a:p>
        </p:txBody>
      </p:sp>
      <p:sp>
        <p:nvSpPr>
          <p:cNvPr id="11" name="object 11"/>
          <p:cNvSpPr txBox="1"/>
          <p:nvPr/>
        </p:nvSpPr>
        <p:spPr>
          <a:xfrm>
            <a:off x="2592069" y="2866390"/>
            <a:ext cx="1102360" cy="3625850"/>
          </a:xfrm>
          <a:prstGeom prst="rect">
            <a:avLst/>
          </a:prstGeom>
        </p:spPr>
        <p:txBody>
          <a:bodyPr vert="horz" wrap="square" lIns="0" tIns="12700" rIns="0" bIns="0" rtlCol="0">
            <a:spAutoFit/>
          </a:bodyPr>
          <a:lstStyle/>
          <a:p>
            <a:pPr marL="296545" marR="5080" indent="-283845">
              <a:lnSpc>
                <a:spcPct val="120500"/>
              </a:lnSpc>
              <a:spcBef>
                <a:spcPts val="100"/>
              </a:spcBef>
              <a:buClr>
                <a:srgbClr val="FF0000"/>
              </a:buClr>
              <a:buSzPct val="55357"/>
              <a:buFont typeface="Arial"/>
              <a:buChar char="■"/>
              <a:tabLst>
                <a:tab pos="296545" algn="l"/>
                <a:tab pos="297180" algn="l"/>
              </a:tabLst>
            </a:pPr>
            <a:r>
              <a:rPr sz="2800" spc="-20" dirty="0">
                <a:latin typeface="Times New Roman"/>
                <a:cs typeface="Times New Roman"/>
              </a:rPr>
              <a:t>0x0D 0x15</a:t>
            </a:r>
            <a:endParaRPr sz="2800">
              <a:latin typeface="Times New Roman"/>
              <a:cs typeface="Times New Roman"/>
            </a:endParaRPr>
          </a:p>
          <a:p>
            <a:pPr marL="297180">
              <a:spcBef>
                <a:spcPts val="690"/>
              </a:spcBef>
            </a:pPr>
            <a:r>
              <a:rPr sz="2800" spc="-20" dirty="0">
                <a:latin typeface="Times New Roman"/>
                <a:cs typeface="Times New Roman"/>
              </a:rPr>
              <a:t>0x28</a:t>
            </a:r>
            <a:endParaRPr sz="2800">
              <a:latin typeface="Times New Roman"/>
              <a:cs typeface="Times New Roman"/>
            </a:endParaRPr>
          </a:p>
          <a:p>
            <a:pPr marL="297180">
              <a:spcBef>
                <a:spcPts val="690"/>
              </a:spcBef>
            </a:pPr>
            <a:r>
              <a:rPr sz="2800" spc="-20" dirty="0">
                <a:latin typeface="Times New Roman"/>
                <a:cs typeface="Times New Roman"/>
              </a:rPr>
              <a:t>0x30</a:t>
            </a:r>
            <a:endParaRPr sz="2800">
              <a:latin typeface="Times New Roman"/>
              <a:cs typeface="Times New Roman"/>
            </a:endParaRPr>
          </a:p>
          <a:p>
            <a:pPr marL="297180">
              <a:spcBef>
                <a:spcPts val="690"/>
              </a:spcBef>
            </a:pPr>
            <a:r>
              <a:rPr sz="2800" spc="-20" dirty="0">
                <a:latin typeface="Times New Roman"/>
                <a:cs typeface="Times New Roman"/>
              </a:rPr>
              <a:t>0x38</a:t>
            </a:r>
            <a:endParaRPr sz="2800">
              <a:latin typeface="Times New Roman"/>
              <a:cs typeface="Times New Roman"/>
            </a:endParaRPr>
          </a:p>
          <a:p>
            <a:pPr marL="297180">
              <a:spcBef>
                <a:spcPts val="690"/>
              </a:spcBef>
            </a:pPr>
            <a:r>
              <a:rPr sz="2800" spc="-20" dirty="0">
                <a:latin typeface="Times New Roman"/>
                <a:cs typeface="Times New Roman"/>
              </a:rPr>
              <a:t>0x40</a:t>
            </a:r>
            <a:endParaRPr sz="2800">
              <a:latin typeface="Times New Roman"/>
              <a:cs typeface="Times New Roman"/>
            </a:endParaRPr>
          </a:p>
          <a:p>
            <a:pPr marL="297180">
              <a:spcBef>
                <a:spcPts val="690"/>
              </a:spcBef>
            </a:pPr>
            <a:r>
              <a:rPr sz="2800" spc="-20" dirty="0">
                <a:latin typeface="Times New Roman"/>
                <a:cs typeface="Times New Roman"/>
              </a:rPr>
              <a:t>0x48</a:t>
            </a:r>
            <a:endParaRPr sz="2800">
              <a:latin typeface="Times New Roman"/>
              <a:cs typeface="Times New Roman"/>
            </a:endParaRPr>
          </a:p>
        </p:txBody>
      </p:sp>
      <p:sp>
        <p:nvSpPr>
          <p:cNvPr id="12" name="object 12"/>
          <p:cNvSpPr txBox="1"/>
          <p:nvPr/>
        </p:nvSpPr>
        <p:spPr>
          <a:xfrm>
            <a:off x="3962400" y="2866390"/>
            <a:ext cx="6033770" cy="3625850"/>
          </a:xfrm>
          <a:prstGeom prst="rect">
            <a:avLst/>
          </a:prstGeom>
        </p:spPr>
        <p:txBody>
          <a:bodyPr vert="horz" wrap="square" lIns="0" tIns="100330" rIns="0" bIns="0" rtlCol="0">
            <a:spAutoFit/>
          </a:bodyPr>
          <a:lstStyle/>
          <a:p>
            <a:pPr marL="12700">
              <a:spcBef>
                <a:spcPts val="790"/>
              </a:spcBef>
            </a:pPr>
            <a:r>
              <a:rPr sz="2800" dirty="0">
                <a:latin typeface="Times New Roman"/>
                <a:cs typeface="Times New Roman"/>
              </a:rPr>
              <a:t>Sectors</a:t>
            </a:r>
            <a:r>
              <a:rPr sz="2800" spc="-40" dirty="0">
                <a:latin typeface="Times New Roman"/>
                <a:cs typeface="Times New Roman"/>
              </a:rPr>
              <a:t> </a:t>
            </a:r>
            <a:r>
              <a:rPr sz="2800" dirty="0">
                <a:latin typeface="Times New Roman"/>
                <a:cs typeface="Times New Roman"/>
              </a:rPr>
              <a:t>per</a:t>
            </a:r>
            <a:r>
              <a:rPr sz="2800" spc="-5" dirty="0">
                <a:latin typeface="Times New Roman"/>
                <a:cs typeface="Times New Roman"/>
              </a:rPr>
              <a:t> </a:t>
            </a:r>
            <a:r>
              <a:rPr sz="2800" spc="-10" dirty="0">
                <a:latin typeface="Times New Roman"/>
                <a:cs typeface="Times New Roman"/>
              </a:rPr>
              <a:t>Cluster</a:t>
            </a:r>
            <a:endParaRPr sz="2800">
              <a:latin typeface="Times New Roman"/>
              <a:cs typeface="Times New Roman"/>
            </a:endParaRPr>
          </a:p>
          <a:p>
            <a:pPr marL="12700" marR="5080">
              <a:lnSpc>
                <a:spcPct val="120500"/>
              </a:lnSpc>
            </a:pPr>
            <a:r>
              <a:rPr sz="2800" dirty="0">
                <a:latin typeface="Times New Roman"/>
                <a:cs typeface="Times New Roman"/>
              </a:rPr>
              <a:t>Media</a:t>
            </a:r>
            <a:r>
              <a:rPr sz="2800" spc="-45" dirty="0">
                <a:latin typeface="Times New Roman"/>
                <a:cs typeface="Times New Roman"/>
              </a:rPr>
              <a:t> </a:t>
            </a:r>
            <a:r>
              <a:rPr sz="2800" spc="-10" dirty="0">
                <a:latin typeface="Times New Roman"/>
                <a:cs typeface="Times New Roman"/>
              </a:rPr>
              <a:t>descriptor.</a:t>
            </a:r>
            <a:r>
              <a:rPr sz="2800" spc="-30" dirty="0">
                <a:latin typeface="Times New Roman"/>
                <a:cs typeface="Times New Roman"/>
              </a:rPr>
              <a:t> </a:t>
            </a:r>
            <a:r>
              <a:rPr sz="2800" dirty="0">
                <a:latin typeface="Times New Roman"/>
                <a:cs typeface="Times New Roman"/>
              </a:rPr>
              <a:t>F8:</a:t>
            </a:r>
            <a:r>
              <a:rPr sz="2800" spc="-30" dirty="0">
                <a:latin typeface="Times New Roman"/>
                <a:cs typeface="Times New Roman"/>
              </a:rPr>
              <a:t> </a:t>
            </a:r>
            <a:r>
              <a:rPr sz="2800" dirty="0">
                <a:latin typeface="Times New Roman"/>
                <a:cs typeface="Times New Roman"/>
              </a:rPr>
              <a:t>HD;</a:t>
            </a:r>
            <a:r>
              <a:rPr sz="2800" spc="-35" dirty="0">
                <a:latin typeface="Times New Roman"/>
                <a:cs typeface="Times New Roman"/>
              </a:rPr>
              <a:t> </a:t>
            </a:r>
            <a:r>
              <a:rPr sz="2800" dirty="0">
                <a:latin typeface="Times New Roman"/>
                <a:cs typeface="Times New Roman"/>
              </a:rPr>
              <a:t>F0:</a:t>
            </a:r>
            <a:r>
              <a:rPr sz="2800" spc="-20" dirty="0">
                <a:latin typeface="Times New Roman"/>
                <a:cs typeface="Times New Roman"/>
              </a:rPr>
              <a:t> </a:t>
            </a:r>
            <a:r>
              <a:rPr sz="2800" dirty="0">
                <a:latin typeface="Times New Roman"/>
                <a:cs typeface="Times New Roman"/>
              </a:rPr>
              <a:t>HD</a:t>
            </a:r>
            <a:r>
              <a:rPr sz="2800" spc="-30" dirty="0">
                <a:latin typeface="Times New Roman"/>
                <a:cs typeface="Times New Roman"/>
              </a:rPr>
              <a:t> </a:t>
            </a:r>
            <a:r>
              <a:rPr sz="2800" spc="-10" dirty="0">
                <a:latin typeface="Times New Roman"/>
                <a:cs typeface="Times New Roman"/>
              </a:rPr>
              <a:t>Floppy </a:t>
            </a:r>
            <a:r>
              <a:rPr sz="2800" spc="-20" dirty="0">
                <a:latin typeface="Times New Roman"/>
                <a:cs typeface="Times New Roman"/>
              </a:rPr>
              <a:t>Total</a:t>
            </a:r>
            <a:r>
              <a:rPr sz="2800" spc="-120" dirty="0">
                <a:latin typeface="Times New Roman"/>
                <a:cs typeface="Times New Roman"/>
              </a:rPr>
              <a:t> </a:t>
            </a:r>
            <a:r>
              <a:rPr sz="2800" spc="-10" dirty="0">
                <a:latin typeface="Times New Roman"/>
                <a:cs typeface="Times New Roman"/>
              </a:rPr>
              <a:t>sectors.</a:t>
            </a:r>
            <a:endParaRPr sz="2800">
              <a:latin typeface="Times New Roman"/>
              <a:cs typeface="Times New Roman"/>
            </a:endParaRPr>
          </a:p>
          <a:p>
            <a:pPr marL="12700" marR="212090">
              <a:lnSpc>
                <a:spcPct val="120500"/>
              </a:lnSpc>
            </a:pPr>
            <a:r>
              <a:rPr sz="2800" dirty="0">
                <a:latin typeface="Times New Roman"/>
                <a:cs typeface="Times New Roman"/>
              </a:rPr>
              <a:t>Logical</a:t>
            </a:r>
            <a:r>
              <a:rPr sz="2800" spc="-25" dirty="0">
                <a:latin typeface="Times New Roman"/>
                <a:cs typeface="Times New Roman"/>
              </a:rPr>
              <a:t> </a:t>
            </a:r>
            <a:r>
              <a:rPr sz="2800" dirty="0">
                <a:latin typeface="Times New Roman"/>
                <a:cs typeface="Times New Roman"/>
              </a:rPr>
              <a:t>cluster</a:t>
            </a:r>
            <a:r>
              <a:rPr sz="2800" spc="-20" dirty="0">
                <a:latin typeface="Times New Roman"/>
                <a:cs typeface="Times New Roman"/>
              </a:rPr>
              <a:t> </a:t>
            </a:r>
            <a:r>
              <a:rPr sz="2800" dirty="0">
                <a:latin typeface="Times New Roman"/>
                <a:cs typeface="Times New Roman"/>
              </a:rPr>
              <a:t>number</a:t>
            </a:r>
            <a:r>
              <a:rPr sz="2800" spc="-10" dirty="0">
                <a:latin typeface="Times New Roman"/>
                <a:cs typeface="Times New Roman"/>
              </a:rPr>
              <a:t> </a:t>
            </a:r>
            <a:r>
              <a:rPr sz="2800" dirty="0">
                <a:latin typeface="Times New Roman"/>
                <a:cs typeface="Times New Roman"/>
              </a:rPr>
              <a:t>for</a:t>
            </a:r>
            <a:r>
              <a:rPr sz="2800" spc="-15" dirty="0">
                <a:latin typeface="Times New Roman"/>
                <a:cs typeface="Times New Roman"/>
              </a:rPr>
              <a:t> </a:t>
            </a:r>
            <a:r>
              <a:rPr sz="2800" dirty="0">
                <a:latin typeface="Times New Roman"/>
                <a:cs typeface="Times New Roman"/>
              </a:rPr>
              <a:t>the</a:t>
            </a:r>
            <a:r>
              <a:rPr sz="2800" spc="-10" dirty="0">
                <a:latin typeface="Times New Roman"/>
                <a:cs typeface="Times New Roman"/>
              </a:rPr>
              <a:t> </a:t>
            </a:r>
            <a:r>
              <a:rPr sz="2800" spc="-25" dirty="0">
                <a:latin typeface="Times New Roman"/>
                <a:cs typeface="Times New Roman"/>
              </a:rPr>
              <a:t>MFT </a:t>
            </a:r>
            <a:r>
              <a:rPr sz="2800" dirty="0">
                <a:latin typeface="Times New Roman"/>
                <a:cs typeface="Times New Roman"/>
              </a:rPr>
              <a:t>Logical</a:t>
            </a:r>
            <a:r>
              <a:rPr sz="2800" spc="-25" dirty="0">
                <a:latin typeface="Times New Roman"/>
                <a:cs typeface="Times New Roman"/>
              </a:rPr>
              <a:t> </a:t>
            </a:r>
            <a:r>
              <a:rPr sz="2800" dirty="0">
                <a:latin typeface="Times New Roman"/>
                <a:cs typeface="Times New Roman"/>
              </a:rPr>
              <a:t>cluster</a:t>
            </a:r>
            <a:r>
              <a:rPr sz="2800" spc="-20" dirty="0">
                <a:latin typeface="Times New Roman"/>
                <a:cs typeface="Times New Roman"/>
              </a:rPr>
              <a:t> </a:t>
            </a:r>
            <a:r>
              <a:rPr sz="2800" dirty="0">
                <a:latin typeface="Times New Roman"/>
                <a:cs typeface="Times New Roman"/>
              </a:rPr>
              <a:t>number</a:t>
            </a:r>
            <a:r>
              <a:rPr sz="2800" spc="-10" dirty="0">
                <a:latin typeface="Times New Roman"/>
                <a:cs typeface="Times New Roman"/>
              </a:rPr>
              <a:t> </a:t>
            </a:r>
            <a:r>
              <a:rPr sz="2800" dirty="0">
                <a:latin typeface="Times New Roman"/>
                <a:cs typeface="Times New Roman"/>
              </a:rPr>
              <a:t>copy</a:t>
            </a:r>
            <a:r>
              <a:rPr sz="2800" spc="-10" dirty="0">
                <a:latin typeface="Times New Roman"/>
                <a:cs typeface="Times New Roman"/>
              </a:rPr>
              <a:t> </a:t>
            </a:r>
            <a:r>
              <a:rPr sz="2800" dirty="0">
                <a:latin typeface="Times New Roman"/>
                <a:cs typeface="Times New Roman"/>
              </a:rPr>
              <a:t>of</a:t>
            </a:r>
            <a:r>
              <a:rPr sz="2800" spc="-5" dirty="0">
                <a:latin typeface="Times New Roman"/>
                <a:cs typeface="Times New Roman"/>
              </a:rPr>
              <a:t> </a:t>
            </a:r>
            <a:r>
              <a:rPr sz="2800" dirty="0">
                <a:latin typeface="Times New Roman"/>
                <a:cs typeface="Times New Roman"/>
              </a:rPr>
              <a:t>the</a:t>
            </a:r>
            <a:r>
              <a:rPr sz="2800" spc="-20" dirty="0">
                <a:latin typeface="Times New Roman"/>
                <a:cs typeface="Times New Roman"/>
              </a:rPr>
              <a:t> </a:t>
            </a:r>
            <a:r>
              <a:rPr sz="2800" spc="-25" dirty="0">
                <a:latin typeface="Times New Roman"/>
                <a:cs typeface="Times New Roman"/>
              </a:rPr>
              <a:t>MFT </a:t>
            </a:r>
            <a:r>
              <a:rPr sz="2800" dirty="0">
                <a:latin typeface="Times New Roman"/>
                <a:cs typeface="Times New Roman"/>
              </a:rPr>
              <a:t>Clusters</a:t>
            </a:r>
            <a:r>
              <a:rPr sz="2800" spc="-30" dirty="0">
                <a:latin typeface="Times New Roman"/>
                <a:cs typeface="Times New Roman"/>
              </a:rPr>
              <a:t> </a:t>
            </a:r>
            <a:r>
              <a:rPr sz="2800" dirty="0">
                <a:latin typeface="Times New Roman"/>
                <a:cs typeface="Times New Roman"/>
              </a:rPr>
              <a:t>per</a:t>
            </a:r>
            <a:r>
              <a:rPr sz="2800" spc="-20" dirty="0">
                <a:latin typeface="Times New Roman"/>
                <a:cs typeface="Times New Roman"/>
              </a:rPr>
              <a:t> </a:t>
            </a:r>
            <a:r>
              <a:rPr sz="2800" dirty="0">
                <a:latin typeface="Times New Roman"/>
                <a:cs typeface="Times New Roman"/>
              </a:rPr>
              <a:t>MFT</a:t>
            </a:r>
            <a:r>
              <a:rPr sz="2800" spc="-75" dirty="0">
                <a:latin typeface="Times New Roman"/>
                <a:cs typeface="Times New Roman"/>
              </a:rPr>
              <a:t> </a:t>
            </a:r>
            <a:r>
              <a:rPr sz="2800" spc="-10" dirty="0">
                <a:latin typeface="Times New Roman"/>
                <a:cs typeface="Times New Roman"/>
              </a:rPr>
              <a:t>Record.</a:t>
            </a:r>
            <a:endParaRPr sz="2800">
              <a:latin typeface="Times New Roman"/>
              <a:cs typeface="Times New Roman"/>
            </a:endParaRPr>
          </a:p>
          <a:p>
            <a:pPr marL="12700">
              <a:spcBef>
                <a:spcPts val="690"/>
              </a:spcBef>
            </a:pPr>
            <a:r>
              <a:rPr sz="2800" spc="-45" dirty="0">
                <a:latin typeface="Times New Roman"/>
                <a:cs typeface="Times New Roman"/>
              </a:rPr>
              <a:t>Volume</a:t>
            </a:r>
            <a:r>
              <a:rPr sz="2800" spc="-120" dirty="0">
                <a:latin typeface="Times New Roman"/>
                <a:cs typeface="Times New Roman"/>
              </a:rPr>
              <a:t> </a:t>
            </a:r>
            <a:r>
              <a:rPr sz="2800" spc="-10" dirty="0">
                <a:latin typeface="Times New Roman"/>
                <a:cs typeface="Times New Roman"/>
              </a:rPr>
              <a:t>serial</a:t>
            </a:r>
            <a:endParaRPr sz="2800">
              <a:latin typeface="Times New Roman"/>
              <a:cs typeface="Times New Roman"/>
            </a:endParaRPr>
          </a:p>
        </p:txBody>
      </p:sp>
    </p:spTree>
    <p:extLst>
      <p:ext uri="{BB962C8B-B14F-4D97-AF65-F5344CB8AC3E}">
        <p14:creationId xmlns:p14="http://schemas.microsoft.com/office/powerpoint/2010/main" val="1689735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50" dirty="0"/>
              <a:t>NTFS</a:t>
            </a:r>
            <a:r>
              <a:rPr spc="170" dirty="0"/>
              <a:t> </a:t>
            </a:r>
            <a:r>
              <a:rPr spc="315" dirty="0"/>
              <a:t>Boot</a:t>
            </a:r>
            <a:r>
              <a:rPr spc="170" dirty="0"/>
              <a:t> </a:t>
            </a:r>
            <a:r>
              <a:rPr spc="385" dirty="0"/>
              <a:t>Sector</a:t>
            </a:r>
          </a:p>
        </p:txBody>
      </p:sp>
      <p:sp>
        <p:nvSpPr>
          <p:cNvPr id="3" name="object 3"/>
          <p:cNvSpPr txBox="1"/>
          <p:nvPr/>
        </p:nvSpPr>
        <p:spPr>
          <a:xfrm>
            <a:off x="2058669" y="210947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4" name="object 4"/>
          <p:cNvSpPr txBox="1"/>
          <p:nvPr/>
        </p:nvSpPr>
        <p:spPr>
          <a:xfrm>
            <a:off x="2388870" y="2052320"/>
            <a:ext cx="3496945" cy="2918460"/>
          </a:xfrm>
          <a:prstGeom prst="rect">
            <a:avLst/>
          </a:prstGeom>
        </p:spPr>
        <p:txBody>
          <a:bodyPr vert="horz" wrap="square" lIns="0" tIns="12065" rIns="0" bIns="0" rtlCol="0">
            <a:spAutoFit/>
          </a:bodyPr>
          <a:lstStyle/>
          <a:p>
            <a:pPr marL="25400" marR="17780">
              <a:lnSpc>
                <a:spcPct val="100099"/>
              </a:lnSpc>
              <a:spcBef>
                <a:spcPts val="95"/>
              </a:spcBef>
            </a:pPr>
            <a:r>
              <a:rPr sz="3200" spc="170" dirty="0">
                <a:latin typeface="Gill Sans MT"/>
                <a:cs typeface="Gill Sans MT"/>
              </a:rPr>
              <a:t>WinHex</a:t>
            </a:r>
            <a:r>
              <a:rPr sz="3200" spc="140" dirty="0">
                <a:latin typeface="Gill Sans MT"/>
                <a:cs typeface="Gill Sans MT"/>
              </a:rPr>
              <a:t> </a:t>
            </a:r>
            <a:r>
              <a:rPr sz="3200" spc="295" dirty="0">
                <a:latin typeface="Gill Sans MT"/>
                <a:cs typeface="Gill Sans MT"/>
              </a:rPr>
              <a:t>allows </a:t>
            </a:r>
            <a:r>
              <a:rPr sz="3200" spc="425" dirty="0">
                <a:latin typeface="Gill Sans MT"/>
                <a:cs typeface="Gill Sans MT"/>
              </a:rPr>
              <a:t>access</a:t>
            </a:r>
            <a:r>
              <a:rPr sz="3200" spc="140" dirty="0">
                <a:latin typeface="Gill Sans MT"/>
                <a:cs typeface="Gill Sans MT"/>
              </a:rPr>
              <a:t> </a:t>
            </a:r>
            <a:r>
              <a:rPr sz="3200" spc="175" dirty="0">
                <a:latin typeface="Gill Sans MT"/>
                <a:cs typeface="Gill Sans MT"/>
              </a:rPr>
              <a:t>to</a:t>
            </a:r>
            <a:r>
              <a:rPr sz="3200" spc="130" dirty="0">
                <a:latin typeface="Gill Sans MT"/>
                <a:cs typeface="Gill Sans MT"/>
              </a:rPr>
              <a:t> </a:t>
            </a:r>
            <a:r>
              <a:rPr sz="3200" spc="475" dirty="0">
                <a:latin typeface="Gill Sans MT"/>
                <a:cs typeface="Gill Sans MT"/>
              </a:rPr>
              <a:t>an </a:t>
            </a:r>
            <a:r>
              <a:rPr sz="3200" spc="275" dirty="0">
                <a:latin typeface="Gill Sans MT"/>
                <a:cs typeface="Gill Sans MT"/>
              </a:rPr>
              <a:t>interpreted</a:t>
            </a:r>
            <a:r>
              <a:rPr sz="3200" spc="130" dirty="0">
                <a:latin typeface="Gill Sans MT"/>
                <a:cs typeface="Gill Sans MT"/>
              </a:rPr>
              <a:t> </a:t>
            </a:r>
            <a:r>
              <a:rPr sz="3200" spc="160" dirty="0">
                <a:latin typeface="Gill Sans MT"/>
                <a:cs typeface="Gill Sans MT"/>
              </a:rPr>
              <a:t>NTFS </a:t>
            </a:r>
            <a:r>
              <a:rPr sz="3200" spc="225" dirty="0">
                <a:latin typeface="Gill Sans MT"/>
                <a:cs typeface="Gill Sans MT"/>
              </a:rPr>
              <a:t>Boot</a:t>
            </a:r>
            <a:r>
              <a:rPr sz="3200" spc="125" dirty="0">
                <a:latin typeface="Gill Sans MT"/>
                <a:cs typeface="Gill Sans MT"/>
              </a:rPr>
              <a:t> </a:t>
            </a:r>
            <a:r>
              <a:rPr sz="3200" spc="235" dirty="0">
                <a:latin typeface="Gill Sans MT"/>
                <a:cs typeface="Gill Sans MT"/>
              </a:rPr>
              <a:t>Sector.</a:t>
            </a:r>
            <a:endParaRPr sz="3200">
              <a:latin typeface="Gill Sans MT"/>
              <a:cs typeface="Gill Sans MT"/>
            </a:endParaRPr>
          </a:p>
          <a:p>
            <a:pPr marL="424815" marR="381635" indent="-285115">
              <a:spcBef>
                <a:spcPts val="690"/>
              </a:spcBef>
              <a:buClr>
                <a:srgbClr val="FF0000"/>
              </a:buClr>
              <a:buSzPct val="55357"/>
              <a:buFont typeface="Arial"/>
              <a:buChar char="■"/>
              <a:tabLst>
                <a:tab pos="424815" algn="l"/>
                <a:tab pos="425450" algn="l"/>
              </a:tabLst>
            </a:pPr>
            <a:r>
              <a:rPr sz="2800" spc="260" dirty="0">
                <a:latin typeface="Gill Sans MT"/>
                <a:cs typeface="Gill Sans MT"/>
              </a:rPr>
              <a:t>Use</a:t>
            </a:r>
            <a:r>
              <a:rPr sz="2800" spc="114" dirty="0">
                <a:latin typeface="Gill Sans MT"/>
                <a:cs typeface="Gill Sans MT"/>
              </a:rPr>
              <a:t> </a:t>
            </a:r>
            <a:r>
              <a:rPr sz="2800" spc="290" dirty="0">
                <a:latin typeface="Gill Sans MT"/>
                <a:cs typeface="Gill Sans MT"/>
              </a:rPr>
              <a:t>the</a:t>
            </a:r>
            <a:r>
              <a:rPr sz="2800" spc="114" dirty="0">
                <a:latin typeface="Gill Sans MT"/>
                <a:cs typeface="Gill Sans MT"/>
              </a:rPr>
              <a:t> </a:t>
            </a:r>
            <a:r>
              <a:rPr sz="2800" spc="265" dirty="0">
                <a:latin typeface="Gill Sans MT"/>
                <a:cs typeface="Gill Sans MT"/>
              </a:rPr>
              <a:t>Access </a:t>
            </a:r>
            <a:r>
              <a:rPr sz="2800" spc="150" dirty="0">
                <a:latin typeface="Gill Sans MT"/>
                <a:cs typeface="Gill Sans MT"/>
              </a:rPr>
              <a:t>Tab.</a:t>
            </a:r>
            <a:endParaRPr sz="2800">
              <a:latin typeface="Gill Sans MT"/>
              <a:cs typeface="Gill Sans MT"/>
            </a:endParaRPr>
          </a:p>
        </p:txBody>
      </p:sp>
      <p:pic>
        <p:nvPicPr>
          <p:cNvPr id="5" name="object 5"/>
          <p:cNvPicPr/>
          <p:nvPr/>
        </p:nvPicPr>
        <p:blipFill>
          <a:blip r:embed="rId2" cstate="print"/>
          <a:stretch>
            <a:fillRect/>
          </a:stretch>
        </p:blipFill>
        <p:spPr>
          <a:xfrm>
            <a:off x="6248401" y="1827529"/>
            <a:ext cx="4258309" cy="4315460"/>
          </a:xfrm>
          <a:prstGeom prst="rect">
            <a:avLst/>
          </a:prstGeom>
        </p:spPr>
      </p:pic>
    </p:spTree>
    <p:extLst>
      <p:ext uri="{BB962C8B-B14F-4D97-AF65-F5344CB8AC3E}">
        <p14:creationId xmlns:p14="http://schemas.microsoft.com/office/powerpoint/2010/main" val="2923497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211D0FC-02E2-38F8-9D8F-C08EDC7FF4D0}"/>
              </a:ext>
            </a:extLst>
          </p:cNvPr>
          <p:cNvSpPr>
            <a:spLocks noGrp="1"/>
          </p:cNvSpPr>
          <p:nvPr>
            <p:ph type="sldNum" sz="quarter" idx="11"/>
          </p:nvPr>
        </p:nvSpPr>
        <p:spPr/>
        <p:txBody>
          <a:bodyPr/>
          <a:lstStyle/>
          <a:p>
            <a:fld id="{08B44014-CB43-40BB-ABEC-7901A657BC60}" type="slidenum">
              <a:rPr lang="en-GB" altLang="en-US"/>
              <a:pPr/>
              <a:t>74</a:t>
            </a:fld>
            <a:endParaRPr lang="en-GB" altLang="en-US"/>
          </a:p>
        </p:txBody>
      </p:sp>
      <p:sp>
        <p:nvSpPr>
          <p:cNvPr id="351234" name="Rectangle 2">
            <a:extLst>
              <a:ext uri="{FF2B5EF4-FFF2-40B4-BE49-F238E27FC236}">
                <a16:creationId xmlns:a16="http://schemas.microsoft.com/office/drawing/2014/main" id="{8A51DCF2-0CBB-B278-EDBE-B8B408C87AA9}"/>
              </a:ext>
            </a:extLst>
          </p:cNvPr>
          <p:cNvSpPr>
            <a:spLocks noGrp="1" noChangeArrowheads="1"/>
          </p:cNvSpPr>
          <p:nvPr>
            <p:ph type="title"/>
          </p:nvPr>
        </p:nvSpPr>
        <p:spPr/>
        <p:txBody>
          <a:bodyPr/>
          <a:lstStyle/>
          <a:p>
            <a:r>
              <a:rPr lang="en-US" altLang="en-US"/>
              <a:t>Master File Table</a:t>
            </a:r>
          </a:p>
        </p:txBody>
      </p:sp>
      <p:sp>
        <p:nvSpPr>
          <p:cNvPr id="351235" name="Rectangle 3">
            <a:extLst>
              <a:ext uri="{FF2B5EF4-FFF2-40B4-BE49-F238E27FC236}">
                <a16:creationId xmlns:a16="http://schemas.microsoft.com/office/drawing/2014/main" id="{0215D25B-B8E7-DD7F-DA8A-F08F0F5CFBEB}"/>
              </a:ext>
            </a:extLst>
          </p:cNvPr>
          <p:cNvSpPr>
            <a:spLocks noGrp="1" noChangeArrowheads="1"/>
          </p:cNvSpPr>
          <p:nvPr>
            <p:ph type="body" idx="1"/>
          </p:nvPr>
        </p:nvSpPr>
        <p:spPr>
          <a:xfrm>
            <a:off x="1981201" y="1143001"/>
            <a:ext cx="5046663" cy="4602163"/>
          </a:xfrm>
        </p:spPr>
        <p:txBody>
          <a:bodyPr/>
          <a:lstStyle/>
          <a:p>
            <a:pPr marL="342900" indent="-342900">
              <a:buNone/>
            </a:pPr>
            <a:r>
              <a:rPr lang="en-US" altLang="en-US" sz="2000"/>
              <a:t>	All data stored on a volume is contained in a file </a:t>
            </a:r>
          </a:p>
          <a:p>
            <a:pPr marL="342900" indent="-342900"/>
            <a:r>
              <a:rPr lang="en-US" altLang="en-US" sz="2000"/>
              <a:t>MFT: Heart of NTFS volume structure</a:t>
            </a:r>
          </a:p>
          <a:p>
            <a:pPr marL="742950" lvl="1" indent="-285750"/>
            <a:r>
              <a:rPr lang="en-US" altLang="en-US" sz="1800"/>
              <a:t>Implemented as array of file records</a:t>
            </a:r>
          </a:p>
          <a:p>
            <a:pPr marL="742950" lvl="1" indent="-285750"/>
            <a:r>
              <a:rPr lang="en-US" altLang="en-US" sz="1800"/>
              <a:t>One row for each file on the volume</a:t>
            </a:r>
            <a:br>
              <a:rPr lang="en-US" altLang="en-US" sz="1800"/>
            </a:br>
            <a:r>
              <a:rPr lang="en-US" altLang="en-US" sz="1800"/>
              <a:t>(including one row for MFT itself)</a:t>
            </a:r>
          </a:p>
          <a:p>
            <a:pPr marL="742950" lvl="1" indent="-285750"/>
            <a:r>
              <a:rPr lang="en-US" altLang="en-US" sz="1800"/>
              <a:t>Metadata files store file system structure information</a:t>
            </a:r>
            <a:br>
              <a:rPr lang="en-US" altLang="en-US" sz="1800"/>
            </a:br>
            <a:r>
              <a:rPr lang="en-US" altLang="en-US" sz="1800"/>
              <a:t>(hidden files; $MFT; $Volume...)</a:t>
            </a:r>
          </a:p>
          <a:p>
            <a:pPr marL="742950" lvl="1" indent="-285750"/>
            <a:r>
              <a:rPr lang="en-US" altLang="en-US" sz="1800"/>
              <a:t>More than one MFT record for highly fragmented files</a:t>
            </a:r>
            <a:endParaRPr lang="de-DE" altLang="en-US" sz="1800"/>
          </a:p>
          <a:p>
            <a:pPr marL="742950" lvl="1" indent="-285750"/>
            <a:r>
              <a:rPr lang="de-DE" altLang="en-US" sz="1800"/>
              <a:t>Nfi.exe Utility from OEM Support Tools allows to dump MFT content </a:t>
            </a:r>
            <a:br>
              <a:rPr lang="de-DE" altLang="en-US" sz="1800"/>
            </a:br>
            <a:r>
              <a:rPr lang="de-DE" altLang="en-US" sz="1800"/>
              <a:t>(see </a:t>
            </a:r>
            <a:r>
              <a:rPr lang="en-US" altLang="en-US" sz="1800"/>
              <a:t>support.microsoft.com/support/</a:t>
            </a:r>
            <a:br>
              <a:rPr lang="de-DE" altLang="en-US" sz="1800"/>
            </a:br>
            <a:r>
              <a:rPr lang="en-US" altLang="en-US" sz="1800"/>
              <a:t>kb/articles/Q253/0/66.asp</a:t>
            </a:r>
            <a:r>
              <a:rPr lang="de-DE" altLang="en-US" sz="1800"/>
              <a:t>)</a:t>
            </a:r>
            <a:endParaRPr lang="en-US" altLang="en-US" sz="1800"/>
          </a:p>
          <a:p>
            <a:pPr marL="342900" indent="-342900"/>
            <a:endParaRPr lang="en-US" altLang="en-US" sz="2000"/>
          </a:p>
        </p:txBody>
      </p:sp>
      <p:sp>
        <p:nvSpPr>
          <p:cNvPr id="351236" name="Text Box 4">
            <a:extLst>
              <a:ext uri="{FF2B5EF4-FFF2-40B4-BE49-F238E27FC236}">
                <a16:creationId xmlns:a16="http://schemas.microsoft.com/office/drawing/2014/main" id="{6E93092E-BC14-2BE0-A680-E7322244F15D}"/>
              </a:ext>
            </a:extLst>
          </p:cNvPr>
          <p:cNvSpPr txBox="1">
            <a:spLocks noChangeArrowheads="1"/>
          </p:cNvSpPr>
          <p:nvPr/>
        </p:nvSpPr>
        <p:spPr bwMode="auto">
          <a:xfrm>
            <a:off x="7848600" y="2057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MFT</a:t>
            </a:r>
          </a:p>
        </p:txBody>
      </p:sp>
      <p:sp>
        <p:nvSpPr>
          <p:cNvPr id="351237" name="Text Box 5">
            <a:extLst>
              <a:ext uri="{FF2B5EF4-FFF2-40B4-BE49-F238E27FC236}">
                <a16:creationId xmlns:a16="http://schemas.microsoft.com/office/drawing/2014/main" id="{ADEB6277-F6F2-0740-D7CD-A794B9257197}"/>
              </a:ext>
            </a:extLst>
          </p:cNvPr>
          <p:cNvSpPr txBox="1">
            <a:spLocks noChangeArrowheads="1"/>
          </p:cNvSpPr>
          <p:nvPr/>
        </p:nvSpPr>
        <p:spPr bwMode="auto">
          <a:xfrm>
            <a:off x="7848600" y="2438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MFT copy (partial)</a:t>
            </a:r>
          </a:p>
        </p:txBody>
      </p:sp>
      <p:sp>
        <p:nvSpPr>
          <p:cNvPr id="351238" name="Text Box 6">
            <a:extLst>
              <a:ext uri="{FF2B5EF4-FFF2-40B4-BE49-F238E27FC236}">
                <a16:creationId xmlns:a16="http://schemas.microsoft.com/office/drawing/2014/main" id="{A6EED15B-4A30-9A6E-228F-B98674BFA819}"/>
              </a:ext>
            </a:extLst>
          </p:cNvPr>
          <p:cNvSpPr txBox="1">
            <a:spLocks noChangeArrowheads="1"/>
          </p:cNvSpPr>
          <p:nvPr/>
        </p:nvSpPr>
        <p:spPr bwMode="auto">
          <a:xfrm>
            <a:off x="7848600" y="2819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Log file</a:t>
            </a:r>
          </a:p>
        </p:txBody>
      </p:sp>
      <p:sp>
        <p:nvSpPr>
          <p:cNvPr id="351239" name="Text Box 7">
            <a:extLst>
              <a:ext uri="{FF2B5EF4-FFF2-40B4-BE49-F238E27FC236}">
                <a16:creationId xmlns:a16="http://schemas.microsoft.com/office/drawing/2014/main" id="{0A3F491A-E819-1D26-3692-B6C9B3F0ED20}"/>
              </a:ext>
            </a:extLst>
          </p:cNvPr>
          <p:cNvSpPr txBox="1">
            <a:spLocks noChangeArrowheads="1"/>
          </p:cNvSpPr>
          <p:nvPr/>
        </p:nvSpPr>
        <p:spPr bwMode="auto">
          <a:xfrm>
            <a:off x="7848600" y="3200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Volume file</a:t>
            </a:r>
          </a:p>
        </p:txBody>
      </p:sp>
      <p:sp>
        <p:nvSpPr>
          <p:cNvPr id="351240" name="Text Box 8">
            <a:extLst>
              <a:ext uri="{FF2B5EF4-FFF2-40B4-BE49-F238E27FC236}">
                <a16:creationId xmlns:a16="http://schemas.microsoft.com/office/drawing/2014/main" id="{BC588BD9-A8AC-81EC-A052-CECD87FBE2A3}"/>
              </a:ext>
            </a:extLst>
          </p:cNvPr>
          <p:cNvSpPr txBox="1">
            <a:spLocks noChangeArrowheads="1"/>
          </p:cNvSpPr>
          <p:nvPr/>
        </p:nvSpPr>
        <p:spPr bwMode="auto">
          <a:xfrm>
            <a:off x="7848600" y="3581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Attribute def. table</a:t>
            </a:r>
          </a:p>
        </p:txBody>
      </p:sp>
      <p:sp>
        <p:nvSpPr>
          <p:cNvPr id="351241" name="Text Box 9">
            <a:extLst>
              <a:ext uri="{FF2B5EF4-FFF2-40B4-BE49-F238E27FC236}">
                <a16:creationId xmlns:a16="http://schemas.microsoft.com/office/drawing/2014/main" id="{A4D02926-C7CC-A5AA-5A97-D9280ABC4A59}"/>
              </a:ext>
            </a:extLst>
          </p:cNvPr>
          <p:cNvSpPr txBox="1">
            <a:spLocks noChangeArrowheads="1"/>
          </p:cNvSpPr>
          <p:nvPr/>
        </p:nvSpPr>
        <p:spPr bwMode="auto">
          <a:xfrm>
            <a:off x="7848600" y="3962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Root directory</a:t>
            </a:r>
          </a:p>
        </p:txBody>
      </p:sp>
      <p:sp>
        <p:nvSpPr>
          <p:cNvPr id="351242" name="Text Box 10">
            <a:extLst>
              <a:ext uri="{FF2B5EF4-FFF2-40B4-BE49-F238E27FC236}">
                <a16:creationId xmlns:a16="http://schemas.microsoft.com/office/drawing/2014/main" id="{C28F08F7-C343-7B95-7990-FACCE5B7DD73}"/>
              </a:ext>
            </a:extLst>
          </p:cNvPr>
          <p:cNvSpPr txBox="1">
            <a:spLocks noChangeArrowheads="1"/>
          </p:cNvSpPr>
          <p:nvPr/>
        </p:nvSpPr>
        <p:spPr bwMode="auto">
          <a:xfrm>
            <a:off x="7848600" y="4343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Bitmap file</a:t>
            </a:r>
          </a:p>
        </p:txBody>
      </p:sp>
      <p:sp>
        <p:nvSpPr>
          <p:cNvPr id="351243" name="Text Box 11">
            <a:extLst>
              <a:ext uri="{FF2B5EF4-FFF2-40B4-BE49-F238E27FC236}">
                <a16:creationId xmlns:a16="http://schemas.microsoft.com/office/drawing/2014/main" id="{3FDF0399-34B8-9177-6C40-22FCD09F5FA3}"/>
              </a:ext>
            </a:extLst>
          </p:cNvPr>
          <p:cNvSpPr txBox="1">
            <a:spLocks noChangeArrowheads="1"/>
          </p:cNvSpPr>
          <p:nvPr/>
        </p:nvSpPr>
        <p:spPr bwMode="auto">
          <a:xfrm>
            <a:off x="7848600" y="4724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Boot file</a:t>
            </a:r>
          </a:p>
        </p:txBody>
      </p:sp>
      <p:sp>
        <p:nvSpPr>
          <p:cNvPr id="351244" name="Text Box 12">
            <a:extLst>
              <a:ext uri="{FF2B5EF4-FFF2-40B4-BE49-F238E27FC236}">
                <a16:creationId xmlns:a16="http://schemas.microsoft.com/office/drawing/2014/main" id="{C4331137-6494-23D3-E8B7-9FD92AD55325}"/>
              </a:ext>
            </a:extLst>
          </p:cNvPr>
          <p:cNvSpPr txBox="1">
            <a:spLocks noChangeArrowheads="1"/>
          </p:cNvSpPr>
          <p:nvPr/>
        </p:nvSpPr>
        <p:spPr bwMode="auto">
          <a:xfrm>
            <a:off x="7848600" y="5105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Bad cluster file</a:t>
            </a:r>
          </a:p>
        </p:txBody>
      </p:sp>
      <p:sp>
        <p:nvSpPr>
          <p:cNvPr id="351245" name="Text Box 13">
            <a:extLst>
              <a:ext uri="{FF2B5EF4-FFF2-40B4-BE49-F238E27FC236}">
                <a16:creationId xmlns:a16="http://schemas.microsoft.com/office/drawing/2014/main" id="{F1C3212E-6C26-3E08-36AF-F7165BF15487}"/>
              </a:ext>
            </a:extLst>
          </p:cNvPr>
          <p:cNvSpPr txBox="1">
            <a:spLocks noChangeArrowheads="1"/>
          </p:cNvSpPr>
          <p:nvPr/>
        </p:nvSpPr>
        <p:spPr bwMode="auto">
          <a:xfrm>
            <a:off x="7848600" y="5867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User files and dirs.</a:t>
            </a:r>
          </a:p>
        </p:txBody>
      </p:sp>
      <p:sp>
        <p:nvSpPr>
          <p:cNvPr id="351246" name="Text Box 14">
            <a:extLst>
              <a:ext uri="{FF2B5EF4-FFF2-40B4-BE49-F238E27FC236}">
                <a16:creationId xmlns:a16="http://schemas.microsoft.com/office/drawing/2014/main" id="{64082113-0F0C-5A94-73C3-CD7A571A97C5}"/>
              </a:ext>
            </a:extLst>
          </p:cNvPr>
          <p:cNvSpPr txBox="1">
            <a:spLocks noChangeArrowheads="1"/>
          </p:cNvSpPr>
          <p:nvPr/>
        </p:nvSpPr>
        <p:spPr bwMode="auto">
          <a:xfrm>
            <a:off x="7848600" y="5486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a:t>
            </a:r>
          </a:p>
        </p:txBody>
      </p:sp>
      <p:sp>
        <p:nvSpPr>
          <p:cNvPr id="351247" name="Line 15">
            <a:extLst>
              <a:ext uri="{FF2B5EF4-FFF2-40B4-BE49-F238E27FC236}">
                <a16:creationId xmlns:a16="http://schemas.microsoft.com/office/drawing/2014/main" id="{4F687C1B-935C-6D34-010F-564D3B47FBE4}"/>
              </a:ext>
            </a:extLst>
          </p:cNvPr>
          <p:cNvSpPr>
            <a:spLocks noChangeShapeType="1"/>
          </p:cNvSpPr>
          <p:nvPr/>
        </p:nvSpPr>
        <p:spPr bwMode="auto">
          <a:xfrm>
            <a:off x="7696200" y="20574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48" name="Line 16">
            <a:extLst>
              <a:ext uri="{FF2B5EF4-FFF2-40B4-BE49-F238E27FC236}">
                <a16:creationId xmlns:a16="http://schemas.microsoft.com/office/drawing/2014/main" id="{F0D3E3C4-1670-6F2B-CAF9-746944852D38}"/>
              </a:ext>
            </a:extLst>
          </p:cNvPr>
          <p:cNvSpPr>
            <a:spLocks noChangeShapeType="1"/>
          </p:cNvSpPr>
          <p:nvPr/>
        </p:nvSpPr>
        <p:spPr bwMode="auto">
          <a:xfrm>
            <a:off x="7696200" y="2057400"/>
            <a:ext cx="0" cy="3810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49" name="Line 17">
            <a:extLst>
              <a:ext uri="{FF2B5EF4-FFF2-40B4-BE49-F238E27FC236}">
                <a16:creationId xmlns:a16="http://schemas.microsoft.com/office/drawing/2014/main" id="{E99AB439-30A7-C7A0-A911-73FC0A8DED6C}"/>
              </a:ext>
            </a:extLst>
          </p:cNvPr>
          <p:cNvSpPr>
            <a:spLocks noChangeShapeType="1"/>
          </p:cNvSpPr>
          <p:nvPr/>
        </p:nvSpPr>
        <p:spPr bwMode="auto">
          <a:xfrm>
            <a:off x="7696200" y="58674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50" name="Line 18">
            <a:extLst>
              <a:ext uri="{FF2B5EF4-FFF2-40B4-BE49-F238E27FC236}">
                <a16:creationId xmlns:a16="http://schemas.microsoft.com/office/drawing/2014/main" id="{44F0C056-2CE6-5FCC-0BC1-DA75393DF663}"/>
              </a:ext>
            </a:extLst>
          </p:cNvPr>
          <p:cNvSpPr>
            <a:spLocks noChangeShapeType="1"/>
          </p:cNvSpPr>
          <p:nvPr/>
        </p:nvSpPr>
        <p:spPr bwMode="auto">
          <a:xfrm>
            <a:off x="7620000" y="3505200"/>
            <a:ext cx="7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51" name="Text Box 19">
            <a:extLst>
              <a:ext uri="{FF2B5EF4-FFF2-40B4-BE49-F238E27FC236}">
                <a16:creationId xmlns:a16="http://schemas.microsoft.com/office/drawing/2014/main" id="{0C18C195-382A-6A3B-44D0-D9B4B77AA80E}"/>
              </a:ext>
            </a:extLst>
          </p:cNvPr>
          <p:cNvSpPr txBox="1">
            <a:spLocks noChangeArrowheads="1"/>
          </p:cNvSpPr>
          <p:nvPr/>
        </p:nvSpPr>
        <p:spPr bwMode="auto">
          <a:xfrm>
            <a:off x="6679917" y="3124201"/>
            <a:ext cx="9813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en-US" sz="1600"/>
              <a:t>NTFS</a:t>
            </a:r>
            <a:br>
              <a:rPr lang="de-DE" altLang="en-US" sz="1600"/>
            </a:br>
            <a:r>
              <a:rPr lang="de-DE" altLang="en-US" sz="1600"/>
              <a:t>metadata</a:t>
            </a:r>
            <a:br>
              <a:rPr lang="de-DE" altLang="en-US" sz="1600"/>
            </a:br>
            <a:r>
              <a:rPr lang="de-DE" altLang="en-US" sz="1600"/>
              <a:t>file</a:t>
            </a:r>
            <a:endParaRPr lang="en-US" altLang="en-US" sz="16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50" dirty="0"/>
              <a:t>NTFS</a:t>
            </a:r>
            <a:r>
              <a:rPr spc="185" dirty="0"/>
              <a:t> </a:t>
            </a:r>
            <a:r>
              <a:rPr spc="434" dirty="0"/>
              <a:t>Master</a:t>
            </a:r>
            <a:r>
              <a:rPr spc="190" dirty="0"/>
              <a:t> </a:t>
            </a:r>
            <a:r>
              <a:rPr spc="300" dirty="0"/>
              <a:t>File</a:t>
            </a:r>
            <a:r>
              <a:rPr spc="190" dirty="0"/>
              <a:t> </a:t>
            </a:r>
            <a:r>
              <a:rPr spc="-300" dirty="0"/>
              <a:t>T</a:t>
            </a:r>
            <a:r>
              <a:rPr spc="440" dirty="0"/>
              <a:t>a</a:t>
            </a:r>
            <a:r>
              <a:rPr spc="430" dirty="0"/>
              <a:t>b</a:t>
            </a:r>
            <a:r>
              <a:rPr spc="440" dirty="0"/>
              <a:t>l</a:t>
            </a:r>
            <a:r>
              <a:rPr spc="434" dirty="0"/>
              <a:t>e</a:t>
            </a:r>
          </a:p>
        </p:txBody>
      </p:sp>
      <p:sp>
        <p:nvSpPr>
          <p:cNvPr id="3" name="object 3"/>
          <p:cNvSpPr txBox="1"/>
          <p:nvPr/>
        </p:nvSpPr>
        <p:spPr>
          <a:xfrm>
            <a:off x="2783839" y="210947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4" name="object 4"/>
          <p:cNvSpPr txBox="1">
            <a:spLocks noGrp="1"/>
          </p:cNvSpPr>
          <p:nvPr>
            <p:ph type="body" idx="1"/>
          </p:nvPr>
        </p:nvSpPr>
        <p:spPr>
          <a:xfrm>
            <a:off x="2362200" y="1825626"/>
            <a:ext cx="10515600" cy="1941557"/>
          </a:xfrm>
          <a:prstGeom prst="rect">
            <a:avLst/>
          </a:prstGeom>
        </p:spPr>
        <p:txBody>
          <a:bodyPr vert="horz" wrap="square" lIns="0" tIns="114300" rIns="0" bIns="0" rtlCol="0">
            <a:spAutoFit/>
          </a:bodyPr>
          <a:lstStyle/>
          <a:p>
            <a:pPr marL="12700" marR="5080">
              <a:lnSpc>
                <a:spcPct val="100000"/>
              </a:lnSpc>
              <a:spcBef>
                <a:spcPts val="100"/>
              </a:spcBef>
            </a:pPr>
            <a:r>
              <a:rPr spc="180" dirty="0"/>
              <a:t>First</a:t>
            </a:r>
            <a:r>
              <a:rPr spc="145" dirty="0"/>
              <a:t> </a:t>
            </a:r>
            <a:r>
              <a:rPr spc="229" dirty="0"/>
              <a:t>four</a:t>
            </a:r>
            <a:r>
              <a:rPr spc="155" dirty="0"/>
              <a:t> </a:t>
            </a:r>
            <a:r>
              <a:rPr spc="295" dirty="0"/>
              <a:t>entries</a:t>
            </a:r>
            <a:r>
              <a:rPr spc="140" dirty="0"/>
              <a:t> </a:t>
            </a:r>
            <a:r>
              <a:rPr spc="325" dirty="0"/>
              <a:t>are</a:t>
            </a:r>
            <a:r>
              <a:rPr spc="140" dirty="0"/>
              <a:t> </a:t>
            </a:r>
            <a:r>
              <a:rPr spc="305" dirty="0"/>
              <a:t>replicated,</a:t>
            </a:r>
            <a:r>
              <a:rPr spc="140" dirty="0"/>
              <a:t> </a:t>
            </a:r>
            <a:r>
              <a:rPr spc="275" dirty="0"/>
              <a:t>so </a:t>
            </a:r>
            <a:r>
              <a:rPr spc="340" dirty="0"/>
              <a:t>that</a:t>
            </a:r>
            <a:r>
              <a:rPr spc="140" dirty="0"/>
              <a:t> </a:t>
            </a:r>
            <a:r>
              <a:rPr spc="175" dirty="0"/>
              <a:t>MFT</a:t>
            </a:r>
            <a:r>
              <a:rPr spc="135" dirty="0"/>
              <a:t> </a:t>
            </a:r>
            <a:r>
              <a:rPr spc="450" dirty="0"/>
              <a:t>can</a:t>
            </a:r>
            <a:r>
              <a:rPr spc="125" dirty="0"/>
              <a:t> </a:t>
            </a:r>
            <a:r>
              <a:rPr spc="420" dirty="0"/>
              <a:t>be</a:t>
            </a:r>
            <a:r>
              <a:rPr spc="120" dirty="0"/>
              <a:t> </a:t>
            </a:r>
            <a:r>
              <a:rPr spc="280" dirty="0"/>
              <a:t>repaired</a:t>
            </a:r>
          </a:p>
          <a:p>
            <a:pPr marL="12700" marR="116839">
              <a:lnSpc>
                <a:spcPct val="100000"/>
              </a:lnSpc>
              <a:spcBef>
                <a:spcPts val="810"/>
              </a:spcBef>
            </a:pPr>
            <a:r>
              <a:rPr spc="180" dirty="0"/>
              <a:t>First</a:t>
            </a:r>
            <a:r>
              <a:rPr spc="145" dirty="0"/>
              <a:t> </a:t>
            </a:r>
            <a:r>
              <a:rPr spc="430" dirty="0"/>
              <a:t>16</a:t>
            </a:r>
            <a:r>
              <a:rPr spc="145" dirty="0"/>
              <a:t> </a:t>
            </a:r>
            <a:r>
              <a:rPr spc="245" dirty="0"/>
              <a:t>records</a:t>
            </a:r>
            <a:r>
              <a:rPr spc="135" dirty="0"/>
              <a:t> </a:t>
            </a:r>
            <a:r>
              <a:rPr spc="330" dirty="0"/>
              <a:t>are</a:t>
            </a:r>
            <a:r>
              <a:rPr spc="140" dirty="0"/>
              <a:t> </a:t>
            </a:r>
            <a:r>
              <a:rPr spc="320" dirty="0"/>
              <a:t>reserved</a:t>
            </a:r>
            <a:r>
              <a:rPr spc="135" dirty="0"/>
              <a:t> </a:t>
            </a:r>
            <a:r>
              <a:rPr spc="150" dirty="0"/>
              <a:t>for </a:t>
            </a:r>
            <a:r>
              <a:rPr spc="445" dirty="0"/>
              <a:t>metadata</a:t>
            </a:r>
            <a:r>
              <a:rPr spc="150" dirty="0"/>
              <a:t> </a:t>
            </a:r>
            <a:r>
              <a:rPr spc="305" dirty="0"/>
              <a:t>files,</a:t>
            </a:r>
            <a:r>
              <a:rPr spc="140" dirty="0"/>
              <a:t> </a:t>
            </a:r>
            <a:r>
              <a:rPr spc="240" dirty="0"/>
              <a:t>their</a:t>
            </a:r>
            <a:r>
              <a:rPr spc="145" dirty="0"/>
              <a:t> </a:t>
            </a:r>
            <a:r>
              <a:rPr spc="520" dirty="0"/>
              <a:t>name</a:t>
            </a:r>
            <a:r>
              <a:rPr spc="140" dirty="0"/>
              <a:t> </a:t>
            </a:r>
            <a:r>
              <a:rPr spc="405" dirty="0"/>
              <a:t>begins </a:t>
            </a:r>
            <a:r>
              <a:rPr spc="265" dirty="0"/>
              <a:t>with</a:t>
            </a:r>
            <a:r>
              <a:rPr spc="130" dirty="0"/>
              <a:t> </a:t>
            </a:r>
            <a:r>
              <a:rPr spc="585" dirty="0"/>
              <a:t>a</a:t>
            </a:r>
            <a:r>
              <a:rPr spc="145" dirty="0"/>
              <a:t> </a:t>
            </a:r>
            <a:r>
              <a:rPr spc="260" dirty="0"/>
              <a:t>dollar</a:t>
            </a:r>
            <a:r>
              <a:rPr spc="140" dirty="0"/>
              <a:t> </a:t>
            </a:r>
            <a:r>
              <a:rPr spc="409" dirty="0"/>
              <a:t>sign</a:t>
            </a:r>
            <a:r>
              <a:rPr spc="130" dirty="0"/>
              <a:t> </a:t>
            </a:r>
            <a:r>
              <a:rPr spc="204" dirty="0"/>
              <a:t>($)</a:t>
            </a:r>
          </a:p>
        </p:txBody>
      </p:sp>
      <p:sp>
        <p:nvSpPr>
          <p:cNvPr id="5" name="object 5"/>
          <p:cNvSpPr txBox="1"/>
          <p:nvPr/>
        </p:nvSpPr>
        <p:spPr>
          <a:xfrm>
            <a:off x="2783839" y="3186431"/>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Tree>
    <p:extLst>
      <p:ext uri="{BB962C8B-B14F-4D97-AF65-F5344CB8AC3E}">
        <p14:creationId xmlns:p14="http://schemas.microsoft.com/office/powerpoint/2010/main" val="2067579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50" dirty="0"/>
              <a:t>NTFS</a:t>
            </a:r>
            <a:r>
              <a:rPr spc="185" dirty="0"/>
              <a:t> </a:t>
            </a:r>
            <a:r>
              <a:rPr spc="434" dirty="0"/>
              <a:t>Master</a:t>
            </a:r>
            <a:r>
              <a:rPr spc="190" dirty="0"/>
              <a:t> </a:t>
            </a:r>
            <a:r>
              <a:rPr spc="300" dirty="0"/>
              <a:t>File</a:t>
            </a:r>
            <a:r>
              <a:rPr spc="190" dirty="0"/>
              <a:t> </a:t>
            </a:r>
            <a:r>
              <a:rPr spc="-300" dirty="0"/>
              <a:t>T</a:t>
            </a:r>
            <a:r>
              <a:rPr spc="440" dirty="0"/>
              <a:t>a</a:t>
            </a:r>
            <a:r>
              <a:rPr spc="430" dirty="0"/>
              <a:t>b</a:t>
            </a:r>
            <a:r>
              <a:rPr spc="440" dirty="0"/>
              <a:t>l</a:t>
            </a:r>
            <a:r>
              <a:rPr spc="434" dirty="0"/>
              <a:t>e</a:t>
            </a:r>
          </a:p>
        </p:txBody>
      </p:sp>
      <p:sp>
        <p:nvSpPr>
          <p:cNvPr id="3" name="object 3"/>
          <p:cNvSpPr txBox="1"/>
          <p:nvPr/>
        </p:nvSpPr>
        <p:spPr>
          <a:xfrm>
            <a:off x="2783839" y="2051050"/>
            <a:ext cx="7551420" cy="4312719"/>
          </a:xfrm>
          <a:prstGeom prst="rect">
            <a:avLst/>
          </a:prstGeom>
        </p:spPr>
        <p:txBody>
          <a:bodyPr vert="horz" wrap="square" lIns="0" tIns="16510" rIns="0" bIns="0" rtlCol="0">
            <a:spAutoFit/>
          </a:bodyPr>
          <a:lstStyle/>
          <a:p>
            <a:pPr marL="602615" indent="-589915">
              <a:spcBef>
                <a:spcPts val="130"/>
              </a:spcBef>
              <a:buClr>
                <a:srgbClr val="3333CC"/>
              </a:buClr>
              <a:buSzPct val="60869"/>
              <a:buAutoNum type="arabicPeriod"/>
              <a:tabLst>
                <a:tab pos="602615" algn="l"/>
                <a:tab pos="603250" algn="l"/>
              </a:tabLst>
            </a:pPr>
            <a:r>
              <a:rPr sz="2300" spc="240" dirty="0">
                <a:latin typeface="Gill Sans MT"/>
                <a:cs typeface="Gill Sans MT"/>
              </a:rPr>
              <a:t>Master</a:t>
            </a:r>
            <a:r>
              <a:rPr sz="2300" spc="114" dirty="0">
                <a:latin typeface="Gill Sans MT"/>
                <a:cs typeface="Gill Sans MT"/>
              </a:rPr>
              <a:t> </a:t>
            </a:r>
            <a:r>
              <a:rPr sz="2300" spc="204" dirty="0">
                <a:latin typeface="Gill Sans MT"/>
                <a:cs typeface="Gill Sans MT"/>
              </a:rPr>
              <a:t>file</a:t>
            </a:r>
            <a:r>
              <a:rPr sz="2300" spc="125" dirty="0">
                <a:latin typeface="Gill Sans MT"/>
                <a:cs typeface="Gill Sans MT"/>
              </a:rPr>
              <a:t> </a:t>
            </a:r>
            <a:r>
              <a:rPr sz="2300" spc="270" dirty="0">
                <a:latin typeface="Gill Sans MT"/>
                <a:cs typeface="Gill Sans MT"/>
              </a:rPr>
              <a:t>table</a:t>
            </a:r>
            <a:r>
              <a:rPr sz="2300" spc="114" dirty="0">
                <a:latin typeface="Gill Sans MT"/>
                <a:cs typeface="Gill Sans MT"/>
              </a:rPr>
              <a:t> </a:t>
            </a:r>
            <a:r>
              <a:rPr sz="2300" spc="95" dirty="0">
                <a:latin typeface="Gill Sans MT"/>
                <a:cs typeface="Gill Sans MT"/>
              </a:rPr>
              <a:t>$MFT.</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240" dirty="0">
                <a:latin typeface="Gill Sans MT"/>
                <a:cs typeface="Gill Sans MT"/>
              </a:rPr>
              <a:t>Master</a:t>
            </a:r>
            <a:r>
              <a:rPr sz="2300" spc="110" dirty="0">
                <a:latin typeface="Gill Sans MT"/>
                <a:cs typeface="Gill Sans MT"/>
              </a:rPr>
              <a:t> </a:t>
            </a:r>
            <a:r>
              <a:rPr sz="2300" spc="204" dirty="0">
                <a:latin typeface="Gill Sans MT"/>
                <a:cs typeface="Gill Sans MT"/>
              </a:rPr>
              <a:t>file</a:t>
            </a:r>
            <a:r>
              <a:rPr sz="2300" spc="125" dirty="0">
                <a:latin typeface="Gill Sans MT"/>
                <a:cs typeface="Gill Sans MT"/>
              </a:rPr>
              <a:t> </a:t>
            </a:r>
            <a:r>
              <a:rPr sz="2300" spc="270" dirty="0">
                <a:latin typeface="Gill Sans MT"/>
                <a:cs typeface="Gill Sans MT"/>
              </a:rPr>
              <a:t>table</a:t>
            </a:r>
            <a:r>
              <a:rPr sz="2300" spc="114" dirty="0">
                <a:latin typeface="Gill Sans MT"/>
                <a:cs typeface="Gill Sans MT"/>
              </a:rPr>
              <a:t> </a:t>
            </a:r>
            <a:r>
              <a:rPr sz="2300" spc="130" dirty="0">
                <a:latin typeface="Gill Sans MT"/>
                <a:cs typeface="Gill Sans MT"/>
              </a:rPr>
              <a:t>mirror</a:t>
            </a:r>
            <a:r>
              <a:rPr sz="2300" spc="114" dirty="0">
                <a:latin typeface="Gill Sans MT"/>
                <a:cs typeface="Gill Sans MT"/>
              </a:rPr>
              <a:t> $MftMirr.</a:t>
            </a:r>
            <a:endParaRPr sz="2300">
              <a:latin typeface="Gill Sans MT"/>
              <a:cs typeface="Gill Sans MT"/>
            </a:endParaRPr>
          </a:p>
          <a:p>
            <a:pPr marL="602615" indent="-589915">
              <a:spcBef>
                <a:spcPts val="60"/>
              </a:spcBef>
              <a:buClr>
                <a:srgbClr val="3333CC"/>
              </a:buClr>
              <a:buSzPct val="60869"/>
              <a:buAutoNum type="arabicPeriod"/>
              <a:tabLst>
                <a:tab pos="602615" algn="l"/>
                <a:tab pos="603250" algn="l"/>
              </a:tabLst>
            </a:pPr>
            <a:r>
              <a:rPr sz="2300" spc="254" dirty="0">
                <a:latin typeface="Gill Sans MT"/>
                <a:cs typeface="Gill Sans MT"/>
              </a:rPr>
              <a:t>Log</a:t>
            </a:r>
            <a:r>
              <a:rPr sz="2300" spc="100" dirty="0">
                <a:latin typeface="Gill Sans MT"/>
                <a:cs typeface="Gill Sans MT"/>
              </a:rPr>
              <a:t> </a:t>
            </a:r>
            <a:r>
              <a:rPr sz="2300" spc="210" dirty="0">
                <a:latin typeface="Gill Sans MT"/>
                <a:cs typeface="Gill Sans MT"/>
              </a:rPr>
              <a:t>file</a:t>
            </a:r>
            <a:r>
              <a:rPr sz="2300" spc="100" dirty="0">
                <a:latin typeface="Gill Sans MT"/>
                <a:cs typeface="Gill Sans MT"/>
              </a:rPr>
              <a:t> </a:t>
            </a:r>
            <a:r>
              <a:rPr sz="2300" spc="195" dirty="0">
                <a:latin typeface="Gill Sans MT"/>
                <a:cs typeface="Gill Sans MT"/>
              </a:rPr>
              <a:t>$LogFile.</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235" dirty="0">
                <a:latin typeface="Gill Sans MT"/>
                <a:cs typeface="Gill Sans MT"/>
              </a:rPr>
              <a:t>Volume</a:t>
            </a:r>
            <a:r>
              <a:rPr sz="2300" spc="125" dirty="0">
                <a:latin typeface="Gill Sans MT"/>
                <a:cs typeface="Gill Sans MT"/>
              </a:rPr>
              <a:t> </a:t>
            </a:r>
            <a:r>
              <a:rPr sz="2300" spc="229" dirty="0">
                <a:latin typeface="Gill Sans MT"/>
                <a:cs typeface="Gill Sans MT"/>
              </a:rPr>
              <a:t>$Volume</a:t>
            </a:r>
            <a:r>
              <a:rPr sz="2300" spc="140" dirty="0">
                <a:latin typeface="Gill Sans MT"/>
                <a:cs typeface="Gill Sans MT"/>
              </a:rPr>
              <a:t> </a:t>
            </a:r>
            <a:r>
              <a:rPr sz="2300" spc="170" dirty="0">
                <a:latin typeface="Gill Sans MT"/>
                <a:cs typeface="Gill Sans MT"/>
              </a:rPr>
              <a:t>Attribute</a:t>
            </a:r>
            <a:r>
              <a:rPr sz="2300" spc="130" dirty="0">
                <a:latin typeface="Gill Sans MT"/>
                <a:cs typeface="Gill Sans MT"/>
              </a:rPr>
              <a:t> </a:t>
            </a:r>
            <a:r>
              <a:rPr sz="2300" spc="225" dirty="0">
                <a:latin typeface="Gill Sans MT"/>
                <a:cs typeface="Gill Sans MT"/>
              </a:rPr>
              <a:t>definitions</a:t>
            </a:r>
            <a:r>
              <a:rPr sz="2300" spc="135" dirty="0">
                <a:latin typeface="Gill Sans MT"/>
                <a:cs typeface="Gill Sans MT"/>
              </a:rPr>
              <a:t> </a:t>
            </a:r>
            <a:r>
              <a:rPr sz="2300" spc="120" dirty="0">
                <a:latin typeface="Gill Sans MT"/>
                <a:cs typeface="Gill Sans MT"/>
              </a:rPr>
              <a:t>$AttrDef.</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225" dirty="0">
                <a:latin typeface="Gill Sans MT"/>
                <a:cs typeface="Gill Sans MT"/>
              </a:rPr>
              <a:t>The</a:t>
            </a:r>
            <a:r>
              <a:rPr sz="2300" spc="110" dirty="0">
                <a:latin typeface="Gill Sans MT"/>
                <a:cs typeface="Gill Sans MT"/>
              </a:rPr>
              <a:t> </a:t>
            </a:r>
            <a:r>
              <a:rPr sz="2300" spc="105" dirty="0">
                <a:latin typeface="Gill Sans MT"/>
                <a:cs typeface="Gill Sans MT"/>
              </a:rPr>
              <a:t>root</a:t>
            </a:r>
            <a:r>
              <a:rPr sz="2300" spc="110" dirty="0">
                <a:latin typeface="Gill Sans MT"/>
                <a:cs typeface="Gill Sans MT"/>
              </a:rPr>
              <a:t> </a:t>
            </a:r>
            <a:r>
              <a:rPr sz="2300" spc="195" dirty="0">
                <a:latin typeface="Gill Sans MT"/>
                <a:cs typeface="Gill Sans MT"/>
              </a:rPr>
              <a:t>folder</a:t>
            </a:r>
            <a:r>
              <a:rPr sz="2300" spc="110" dirty="0">
                <a:latin typeface="Gill Sans MT"/>
                <a:cs typeface="Gill Sans MT"/>
              </a:rPr>
              <a:t> </a:t>
            </a:r>
            <a:r>
              <a:rPr sz="2300" spc="195" dirty="0">
                <a:latin typeface="Gill Sans MT"/>
                <a:cs typeface="Gill Sans MT"/>
              </a:rPr>
              <a:t>“.”</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180" dirty="0">
                <a:latin typeface="Gill Sans MT"/>
                <a:cs typeface="Gill Sans MT"/>
              </a:rPr>
              <a:t>Cluster</a:t>
            </a:r>
            <a:r>
              <a:rPr sz="2300" spc="100" dirty="0">
                <a:latin typeface="Gill Sans MT"/>
                <a:cs typeface="Gill Sans MT"/>
              </a:rPr>
              <a:t> </a:t>
            </a:r>
            <a:r>
              <a:rPr sz="2300" spc="305" dirty="0">
                <a:latin typeface="Gill Sans MT"/>
                <a:cs typeface="Gill Sans MT"/>
              </a:rPr>
              <a:t>bitmap</a:t>
            </a:r>
            <a:r>
              <a:rPr sz="2300" spc="110" dirty="0">
                <a:latin typeface="Gill Sans MT"/>
                <a:cs typeface="Gill Sans MT"/>
              </a:rPr>
              <a:t> </a:t>
            </a:r>
            <a:r>
              <a:rPr sz="2300" spc="275" dirty="0">
                <a:latin typeface="Gill Sans MT"/>
                <a:cs typeface="Gill Sans MT"/>
              </a:rPr>
              <a:t>$Bitmap</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185" dirty="0">
                <a:latin typeface="Gill Sans MT"/>
                <a:cs typeface="Gill Sans MT"/>
              </a:rPr>
              <a:t>Boot</a:t>
            </a:r>
            <a:r>
              <a:rPr sz="2300" spc="95" dirty="0">
                <a:latin typeface="Gill Sans MT"/>
                <a:cs typeface="Gill Sans MT"/>
              </a:rPr>
              <a:t> </a:t>
            </a:r>
            <a:r>
              <a:rPr sz="2300" spc="210" dirty="0">
                <a:latin typeface="Gill Sans MT"/>
                <a:cs typeface="Gill Sans MT"/>
              </a:rPr>
              <a:t>sector</a:t>
            </a:r>
            <a:r>
              <a:rPr sz="2300" spc="100" dirty="0">
                <a:latin typeface="Gill Sans MT"/>
                <a:cs typeface="Gill Sans MT"/>
              </a:rPr>
              <a:t> </a:t>
            </a:r>
            <a:r>
              <a:rPr sz="2300" spc="185" dirty="0">
                <a:latin typeface="Gill Sans MT"/>
                <a:cs typeface="Gill Sans MT"/>
              </a:rPr>
              <a:t>$Boot,</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345" dirty="0">
                <a:latin typeface="Gill Sans MT"/>
                <a:cs typeface="Gill Sans MT"/>
              </a:rPr>
              <a:t>Bad</a:t>
            </a:r>
            <a:r>
              <a:rPr sz="2300" spc="105" dirty="0">
                <a:latin typeface="Gill Sans MT"/>
                <a:cs typeface="Gill Sans MT"/>
              </a:rPr>
              <a:t> </a:t>
            </a:r>
            <a:r>
              <a:rPr sz="2300" spc="220" dirty="0">
                <a:latin typeface="Gill Sans MT"/>
                <a:cs typeface="Gill Sans MT"/>
              </a:rPr>
              <a:t>cluster</a:t>
            </a:r>
            <a:r>
              <a:rPr sz="2300" spc="105" dirty="0">
                <a:latin typeface="Gill Sans MT"/>
                <a:cs typeface="Gill Sans MT"/>
              </a:rPr>
              <a:t> </a:t>
            </a:r>
            <a:r>
              <a:rPr sz="2300" spc="210" dirty="0">
                <a:latin typeface="Gill Sans MT"/>
                <a:cs typeface="Gill Sans MT"/>
              </a:rPr>
              <a:t>file</a:t>
            </a:r>
            <a:r>
              <a:rPr sz="2300" spc="100" dirty="0">
                <a:latin typeface="Gill Sans MT"/>
                <a:cs typeface="Gill Sans MT"/>
              </a:rPr>
              <a:t> </a:t>
            </a:r>
            <a:r>
              <a:rPr sz="2300" spc="240" dirty="0">
                <a:latin typeface="Gill Sans MT"/>
                <a:cs typeface="Gill Sans MT"/>
              </a:rPr>
              <a:t>$BadClus</a:t>
            </a:r>
            <a:endParaRPr sz="2300">
              <a:latin typeface="Gill Sans MT"/>
              <a:cs typeface="Gill Sans MT"/>
            </a:endParaRPr>
          </a:p>
          <a:p>
            <a:pPr marL="602615" indent="-589915">
              <a:spcBef>
                <a:spcPts val="60"/>
              </a:spcBef>
              <a:buClr>
                <a:srgbClr val="3333CC"/>
              </a:buClr>
              <a:buSzPct val="60869"/>
              <a:buAutoNum type="arabicPeriod"/>
              <a:tabLst>
                <a:tab pos="602615" algn="l"/>
                <a:tab pos="603250" algn="l"/>
              </a:tabLst>
            </a:pPr>
            <a:r>
              <a:rPr sz="2300" spc="250" dirty="0">
                <a:latin typeface="Gill Sans MT"/>
                <a:cs typeface="Gill Sans MT"/>
              </a:rPr>
              <a:t>Security</a:t>
            </a:r>
            <a:r>
              <a:rPr sz="2300" spc="100" dirty="0">
                <a:latin typeface="Gill Sans MT"/>
                <a:cs typeface="Gill Sans MT"/>
              </a:rPr>
              <a:t> </a:t>
            </a:r>
            <a:r>
              <a:rPr sz="2300" spc="210" dirty="0">
                <a:latin typeface="Gill Sans MT"/>
                <a:cs typeface="Gill Sans MT"/>
              </a:rPr>
              <a:t>file</a:t>
            </a:r>
            <a:r>
              <a:rPr sz="2300" spc="95" dirty="0">
                <a:latin typeface="Gill Sans MT"/>
                <a:cs typeface="Gill Sans MT"/>
              </a:rPr>
              <a:t> </a:t>
            </a:r>
            <a:r>
              <a:rPr sz="2300" spc="250" dirty="0">
                <a:latin typeface="Gill Sans MT"/>
                <a:cs typeface="Gill Sans MT"/>
              </a:rPr>
              <a:t>$Secure</a:t>
            </a:r>
            <a:endParaRPr sz="2300">
              <a:latin typeface="Gill Sans MT"/>
              <a:cs typeface="Gill Sans MT"/>
            </a:endParaRPr>
          </a:p>
          <a:p>
            <a:pPr marL="602615" indent="-589915">
              <a:spcBef>
                <a:spcPts val="50"/>
              </a:spcBef>
              <a:buClr>
                <a:srgbClr val="3333CC"/>
              </a:buClr>
              <a:buSzPct val="60869"/>
              <a:buAutoNum type="arabicPeriod"/>
              <a:tabLst>
                <a:tab pos="602615" algn="l"/>
                <a:tab pos="603250" algn="l"/>
              </a:tabLst>
            </a:pPr>
            <a:r>
              <a:rPr sz="2300" spc="290" dirty="0">
                <a:latin typeface="Gill Sans MT"/>
                <a:cs typeface="Gill Sans MT"/>
              </a:rPr>
              <a:t>Upcase</a:t>
            </a:r>
            <a:r>
              <a:rPr sz="2300" spc="100" dirty="0">
                <a:latin typeface="Gill Sans MT"/>
                <a:cs typeface="Gill Sans MT"/>
              </a:rPr>
              <a:t> </a:t>
            </a:r>
            <a:r>
              <a:rPr sz="2300" spc="270" dirty="0">
                <a:latin typeface="Gill Sans MT"/>
                <a:cs typeface="Gill Sans MT"/>
              </a:rPr>
              <a:t>table</a:t>
            </a:r>
            <a:r>
              <a:rPr sz="2300" spc="110" dirty="0">
                <a:latin typeface="Gill Sans MT"/>
                <a:cs typeface="Gill Sans MT"/>
              </a:rPr>
              <a:t> </a:t>
            </a:r>
            <a:r>
              <a:rPr sz="2300" spc="265" dirty="0">
                <a:latin typeface="Gill Sans MT"/>
                <a:cs typeface="Gill Sans MT"/>
              </a:rPr>
              <a:t>$Upcase</a:t>
            </a:r>
            <a:endParaRPr sz="2300">
              <a:latin typeface="Gill Sans MT"/>
              <a:cs typeface="Gill Sans MT"/>
            </a:endParaRPr>
          </a:p>
          <a:p>
            <a:pPr marL="602615" marR="368300" indent="-590550">
              <a:lnSpc>
                <a:spcPts val="2230"/>
              </a:lnSpc>
              <a:spcBef>
                <a:spcPts val="565"/>
              </a:spcBef>
              <a:buClr>
                <a:srgbClr val="3333CC"/>
              </a:buClr>
              <a:buSzPct val="60869"/>
              <a:buAutoNum type="arabicPeriod"/>
              <a:tabLst>
                <a:tab pos="602615" algn="l"/>
                <a:tab pos="603250" algn="l"/>
              </a:tabLst>
            </a:pPr>
            <a:r>
              <a:rPr sz="2300" spc="150" dirty="0">
                <a:latin typeface="Gill Sans MT"/>
                <a:cs typeface="Gill Sans MT"/>
              </a:rPr>
              <a:t>NTFS</a:t>
            </a:r>
            <a:r>
              <a:rPr sz="2300" spc="105" dirty="0">
                <a:latin typeface="Gill Sans MT"/>
                <a:cs typeface="Gill Sans MT"/>
              </a:rPr>
              <a:t> </a:t>
            </a:r>
            <a:r>
              <a:rPr sz="2300" spc="245" dirty="0">
                <a:latin typeface="Gill Sans MT"/>
                <a:cs typeface="Gill Sans MT"/>
              </a:rPr>
              <a:t>extension</a:t>
            </a:r>
            <a:r>
              <a:rPr sz="2300" spc="110" dirty="0">
                <a:latin typeface="Gill Sans MT"/>
                <a:cs typeface="Gill Sans MT"/>
              </a:rPr>
              <a:t> </a:t>
            </a:r>
            <a:r>
              <a:rPr sz="2300" spc="210" dirty="0">
                <a:latin typeface="Gill Sans MT"/>
                <a:cs typeface="Gill Sans MT"/>
              </a:rPr>
              <a:t>file</a:t>
            </a:r>
            <a:r>
              <a:rPr sz="2300" spc="105" dirty="0">
                <a:latin typeface="Gill Sans MT"/>
                <a:cs typeface="Gill Sans MT"/>
              </a:rPr>
              <a:t> </a:t>
            </a:r>
            <a:r>
              <a:rPr sz="2300" spc="254" dirty="0">
                <a:latin typeface="Gill Sans MT"/>
                <a:cs typeface="Gill Sans MT"/>
              </a:rPr>
              <a:t>$Extend,</a:t>
            </a:r>
            <a:r>
              <a:rPr sz="2300" spc="114" dirty="0">
                <a:latin typeface="Gill Sans MT"/>
                <a:cs typeface="Gill Sans MT"/>
              </a:rPr>
              <a:t> </a:t>
            </a:r>
            <a:r>
              <a:rPr sz="2300" spc="260" dirty="0">
                <a:latin typeface="Gill Sans MT"/>
                <a:cs typeface="Gill Sans MT"/>
              </a:rPr>
              <a:t>that</a:t>
            </a:r>
            <a:r>
              <a:rPr sz="2300" spc="110" dirty="0">
                <a:latin typeface="Gill Sans MT"/>
                <a:cs typeface="Gill Sans MT"/>
              </a:rPr>
              <a:t> </a:t>
            </a:r>
            <a:r>
              <a:rPr sz="2300" spc="229" dirty="0">
                <a:latin typeface="Gill Sans MT"/>
                <a:cs typeface="Gill Sans MT"/>
              </a:rPr>
              <a:t>is</a:t>
            </a:r>
            <a:r>
              <a:rPr sz="2300" spc="110" dirty="0">
                <a:latin typeface="Gill Sans MT"/>
                <a:cs typeface="Gill Sans MT"/>
              </a:rPr>
              <a:t> </a:t>
            </a:r>
            <a:r>
              <a:rPr sz="2300" spc="310" dirty="0">
                <a:latin typeface="Gill Sans MT"/>
                <a:cs typeface="Gill Sans MT"/>
              </a:rPr>
              <a:t>used</a:t>
            </a:r>
            <a:r>
              <a:rPr sz="2300" spc="110" dirty="0">
                <a:latin typeface="Gill Sans MT"/>
                <a:cs typeface="Gill Sans MT"/>
              </a:rPr>
              <a:t> </a:t>
            </a:r>
            <a:r>
              <a:rPr sz="2300" spc="114" dirty="0">
                <a:latin typeface="Gill Sans MT"/>
                <a:cs typeface="Gill Sans MT"/>
              </a:rPr>
              <a:t>for </a:t>
            </a:r>
            <a:r>
              <a:rPr sz="2300" spc="220" dirty="0">
                <a:latin typeface="Gill Sans MT"/>
                <a:cs typeface="Gill Sans MT"/>
              </a:rPr>
              <a:t>future</a:t>
            </a:r>
            <a:r>
              <a:rPr sz="2300" spc="105" dirty="0">
                <a:latin typeface="Gill Sans MT"/>
                <a:cs typeface="Gill Sans MT"/>
              </a:rPr>
              <a:t> </a:t>
            </a:r>
            <a:r>
              <a:rPr sz="2300" spc="275" dirty="0">
                <a:latin typeface="Gill Sans MT"/>
                <a:cs typeface="Gill Sans MT"/>
              </a:rPr>
              <a:t>use.</a:t>
            </a:r>
            <a:endParaRPr sz="2300">
              <a:latin typeface="Gill Sans MT"/>
              <a:cs typeface="Gill Sans MT"/>
            </a:endParaRPr>
          </a:p>
        </p:txBody>
      </p:sp>
    </p:spTree>
    <p:extLst>
      <p:ext uri="{BB962C8B-B14F-4D97-AF65-F5344CB8AC3E}">
        <p14:creationId xmlns:p14="http://schemas.microsoft.com/office/powerpoint/2010/main" val="1089832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50" dirty="0"/>
              <a:t>NTFS</a:t>
            </a:r>
            <a:r>
              <a:rPr spc="185" dirty="0"/>
              <a:t> </a:t>
            </a:r>
            <a:r>
              <a:rPr spc="434" dirty="0"/>
              <a:t>Master</a:t>
            </a:r>
            <a:r>
              <a:rPr spc="190" dirty="0"/>
              <a:t> </a:t>
            </a:r>
            <a:r>
              <a:rPr spc="300" dirty="0"/>
              <a:t>File</a:t>
            </a:r>
            <a:r>
              <a:rPr spc="190" dirty="0"/>
              <a:t> </a:t>
            </a:r>
            <a:r>
              <a:rPr spc="-300" dirty="0"/>
              <a:t>T</a:t>
            </a:r>
            <a:r>
              <a:rPr spc="440" dirty="0"/>
              <a:t>a</a:t>
            </a:r>
            <a:r>
              <a:rPr spc="430" dirty="0"/>
              <a:t>b</a:t>
            </a:r>
            <a:r>
              <a:rPr spc="440" dirty="0"/>
              <a:t>l</a:t>
            </a:r>
            <a:r>
              <a:rPr spc="434" dirty="0"/>
              <a:t>e</a:t>
            </a:r>
          </a:p>
        </p:txBody>
      </p:sp>
      <p:pic>
        <p:nvPicPr>
          <p:cNvPr id="3" name="object 3"/>
          <p:cNvPicPr/>
          <p:nvPr/>
        </p:nvPicPr>
        <p:blipFill>
          <a:blip r:embed="rId2" cstate="print"/>
          <a:stretch>
            <a:fillRect/>
          </a:stretch>
        </p:blipFill>
        <p:spPr>
          <a:xfrm>
            <a:off x="3505201" y="2110533"/>
            <a:ext cx="5877559" cy="4197556"/>
          </a:xfrm>
          <a:prstGeom prst="rect">
            <a:avLst/>
          </a:prstGeom>
        </p:spPr>
      </p:pic>
    </p:spTree>
    <p:extLst>
      <p:ext uri="{BB962C8B-B14F-4D97-AF65-F5344CB8AC3E}">
        <p14:creationId xmlns:p14="http://schemas.microsoft.com/office/powerpoint/2010/main" val="3359471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45" dirty="0"/>
              <a:t>MFT</a:t>
            </a:r>
            <a:r>
              <a:rPr spc="175" dirty="0"/>
              <a:t> </a:t>
            </a:r>
            <a:r>
              <a:rPr spc="365" dirty="0"/>
              <a:t>Records</a:t>
            </a:r>
          </a:p>
        </p:txBody>
      </p:sp>
      <p:sp>
        <p:nvSpPr>
          <p:cNvPr id="3" name="object 3"/>
          <p:cNvSpPr txBox="1"/>
          <p:nvPr/>
        </p:nvSpPr>
        <p:spPr>
          <a:xfrm>
            <a:off x="2783839" y="210947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4" name="object 4"/>
          <p:cNvSpPr txBox="1"/>
          <p:nvPr/>
        </p:nvSpPr>
        <p:spPr>
          <a:xfrm>
            <a:off x="3126740" y="1950721"/>
            <a:ext cx="4270375" cy="1153457"/>
          </a:xfrm>
          <a:prstGeom prst="rect">
            <a:avLst/>
          </a:prstGeom>
        </p:spPr>
        <p:txBody>
          <a:bodyPr vert="horz" wrap="square" lIns="0" tIns="12700" rIns="0" bIns="0" rtlCol="0">
            <a:spAutoFit/>
          </a:bodyPr>
          <a:lstStyle/>
          <a:p>
            <a:pPr marL="12700" marR="5080">
              <a:lnSpc>
                <a:spcPct val="120800"/>
              </a:lnSpc>
              <a:spcBef>
                <a:spcPts val="100"/>
              </a:spcBef>
            </a:pPr>
            <a:r>
              <a:rPr sz="3200" spc="295" dirty="0">
                <a:latin typeface="Gill Sans MT"/>
                <a:cs typeface="Gill Sans MT"/>
              </a:rPr>
              <a:t>Entries</a:t>
            </a:r>
            <a:r>
              <a:rPr sz="3200" spc="130" dirty="0">
                <a:latin typeface="Gill Sans MT"/>
                <a:cs typeface="Gill Sans MT"/>
              </a:rPr>
              <a:t> </a:t>
            </a:r>
            <a:r>
              <a:rPr sz="3200" spc="325" dirty="0">
                <a:latin typeface="Gill Sans MT"/>
                <a:cs typeface="Gill Sans MT"/>
              </a:rPr>
              <a:t>are</a:t>
            </a:r>
            <a:r>
              <a:rPr sz="3200" spc="135" dirty="0">
                <a:latin typeface="Gill Sans MT"/>
                <a:cs typeface="Gill Sans MT"/>
              </a:rPr>
              <a:t> </a:t>
            </a:r>
            <a:r>
              <a:rPr sz="3200" spc="265" dirty="0">
                <a:latin typeface="Gill Sans MT"/>
                <a:cs typeface="Gill Sans MT"/>
              </a:rPr>
              <a:t>1KB</a:t>
            </a:r>
            <a:r>
              <a:rPr sz="3200" spc="135" dirty="0">
                <a:latin typeface="Gill Sans MT"/>
                <a:cs typeface="Gill Sans MT"/>
              </a:rPr>
              <a:t> </a:t>
            </a:r>
            <a:r>
              <a:rPr sz="3200" spc="425" dirty="0">
                <a:latin typeface="Gill Sans MT"/>
                <a:cs typeface="Gill Sans MT"/>
              </a:rPr>
              <a:t>each </a:t>
            </a:r>
            <a:r>
              <a:rPr sz="3200" spc="295" dirty="0">
                <a:latin typeface="Gill Sans MT"/>
                <a:cs typeface="Gill Sans MT"/>
              </a:rPr>
              <a:t>Entries</a:t>
            </a:r>
            <a:r>
              <a:rPr sz="3200" spc="130" dirty="0">
                <a:latin typeface="Gill Sans MT"/>
                <a:cs typeface="Gill Sans MT"/>
              </a:rPr>
              <a:t> </a:t>
            </a:r>
            <a:r>
              <a:rPr sz="3200" spc="320" dirty="0">
                <a:latin typeface="Gill Sans MT"/>
                <a:cs typeface="Gill Sans MT"/>
              </a:rPr>
              <a:t>contain</a:t>
            </a:r>
            <a:endParaRPr sz="3200">
              <a:latin typeface="Gill Sans MT"/>
              <a:cs typeface="Gill Sans MT"/>
            </a:endParaRPr>
          </a:p>
        </p:txBody>
      </p:sp>
      <p:sp>
        <p:nvSpPr>
          <p:cNvPr id="5" name="object 5"/>
          <p:cNvSpPr txBox="1"/>
          <p:nvPr/>
        </p:nvSpPr>
        <p:spPr>
          <a:xfrm>
            <a:off x="2783839" y="2698751"/>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6" name="object 6"/>
          <p:cNvSpPr txBox="1"/>
          <p:nvPr/>
        </p:nvSpPr>
        <p:spPr>
          <a:xfrm>
            <a:off x="3215640" y="3130550"/>
            <a:ext cx="2823845" cy="1054100"/>
          </a:xfrm>
          <a:prstGeom prst="rect">
            <a:avLst/>
          </a:prstGeom>
        </p:spPr>
        <p:txBody>
          <a:bodyPr vert="horz" wrap="square" lIns="0" tIns="100330" rIns="0" bIns="0" rtlCol="0">
            <a:spAutoFit/>
          </a:bodyPr>
          <a:lstStyle/>
          <a:p>
            <a:pPr marL="323215" indent="-285115">
              <a:spcBef>
                <a:spcPts val="790"/>
              </a:spcBef>
              <a:buClr>
                <a:srgbClr val="FF0000"/>
              </a:buClr>
              <a:buSzPct val="55357"/>
              <a:buFont typeface="Arial"/>
              <a:buChar char="■"/>
              <a:tabLst>
                <a:tab pos="323215" algn="l"/>
                <a:tab pos="323850" algn="l"/>
              </a:tabLst>
            </a:pPr>
            <a:r>
              <a:rPr sz="2800" spc="190" dirty="0">
                <a:latin typeface="Gill Sans MT"/>
                <a:cs typeface="Gill Sans MT"/>
              </a:rPr>
              <a:t>File</a:t>
            </a:r>
            <a:r>
              <a:rPr sz="2800" spc="110" dirty="0">
                <a:latin typeface="Gill Sans MT"/>
                <a:cs typeface="Gill Sans MT"/>
              </a:rPr>
              <a:t> </a:t>
            </a:r>
            <a:r>
              <a:rPr sz="2800" spc="195" dirty="0">
                <a:latin typeface="Gill Sans MT"/>
                <a:cs typeface="Gill Sans MT"/>
              </a:rPr>
              <a:t>Attributes</a:t>
            </a:r>
            <a:endParaRPr sz="2800">
              <a:latin typeface="Gill Sans MT"/>
              <a:cs typeface="Gill Sans MT"/>
            </a:endParaRPr>
          </a:p>
          <a:p>
            <a:pPr marL="323215" indent="-285115">
              <a:spcBef>
                <a:spcPts val="690"/>
              </a:spcBef>
              <a:buClr>
                <a:srgbClr val="FF0000"/>
              </a:buClr>
              <a:buSzPct val="55357"/>
              <a:buFont typeface="Arial"/>
              <a:buChar char="■"/>
              <a:tabLst>
                <a:tab pos="323215" algn="l"/>
                <a:tab pos="323850" algn="l"/>
              </a:tabLst>
            </a:pPr>
            <a:r>
              <a:rPr sz="2800" spc="235" dirty="0">
                <a:latin typeface="Gill Sans MT"/>
                <a:cs typeface="Gill Sans MT"/>
              </a:rPr>
              <a:t>Location</a:t>
            </a:r>
            <a:r>
              <a:rPr sz="2800" spc="120" dirty="0">
                <a:latin typeface="Gill Sans MT"/>
                <a:cs typeface="Gill Sans MT"/>
              </a:rPr>
              <a:t> </a:t>
            </a:r>
            <a:r>
              <a:rPr sz="2800" spc="280" dirty="0">
                <a:latin typeface="Gill Sans MT"/>
                <a:cs typeface="Gill Sans MT"/>
              </a:rPr>
              <a:t>Data</a:t>
            </a:r>
            <a:endParaRPr sz="2800">
              <a:latin typeface="Gill Sans MT"/>
              <a:cs typeface="Gill Sans MT"/>
            </a:endParaRPr>
          </a:p>
        </p:txBody>
      </p:sp>
    </p:spTree>
    <p:extLst>
      <p:ext uri="{BB962C8B-B14F-4D97-AF65-F5344CB8AC3E}">
        <p14:creationId xmlns:p14="http://schemas.microsoft.com/office/powerpoint/2010/main" val="1508272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45" dirty="0"/>
              <a:t>MFT</a:t>
            </a:r>
            <a:r>
              <a:rPr spc="175" dirty="0"/>
              <a:t> </a:t>
            </a:r>
            <a:r>
              <a:rPr spc="365" dirty="0"/>
              <a:t>Records</a:t>
            </a:r>
          </a:p>
        </p:txBody>
      </p:sp>
      <p:sp>
        <p:nvSpPr>
          <p:cNvPr id="3" name="object 3"/>
          <p:cNvSpPr txBox="1"/>
          <p:nvPr/>
        </p:nvSpPr>
        <p:spPr>
          <a:xfrm>
            <a:off x="2363470" y="2065020"/>
            <a:ext cx="188595" cy="270587"/>
          </a:xfrm>
          <a:prstGeom prst="rect">
            <a:avLst/>
          </a:prstGeom>
        </p:spPr>
        <p:txBody>
          <a:bodyPr vert="horz" wrap="square" lIns="0" tIns="16510" rIns="0" bIns="0" rtlCol="0">
            <a:spAutoFit/>
          </a:bodyPr>
          <a:lstStyle/>
          <a:p>
            <a:pPr marL="12700">
              <a:spcBef>
                <a:spcPts val="130"/>
              </a:spcBef>
            </a:pPr>
            <a:r>
              <a:rPr sz="1650" spc="280" dirty="0">
                <a:solidFill>
                  <a:srgbClr val="3333CC"/>
                </a:solidFill>
                <a:latin typeface="Arial"/>
                <a:cs typeface="Arial"/>
              </a:rPr>
              <a:t>■</a:t>
            </a:r>
            <a:endParaRPr sz="1650">
              <a:latin typeface="Arial"/>
              <a:cs typeface="Arial"/>
            </a:endParaRPr>
          </a:p>
        </p:txBody>
      </p:sp>
      <p:sp>
        <p:nvSpPr>
          <p:cNvPr id="4" name="object 4"/>
          <p:cNvSpPr txBox="1"/>
          <p:nvPr/>
        </p:nvSpPr>
        <p:spPr>
          <a:xfrm>
            <a:off x="2706370" y="2014220"/>
            <a:ext cx="2554605" cy="2156460"/>
          </a:xfrm>
          <a:prstGeom prst="rect">
            <a:avLst/>
          </a:prstGeom>
        </p:spPr>
        <p:txBody>
          <a:bodyPr vert="horz" wrap="square" lIns="0" tIns="12700" rIns="0" bIns="0" rtlCol="0">
            <a:spAutoFit/>
          </a:bodyPr>
          <a:lstStyle/>
          <a:p>
            <a:pPr marL="12700" marR="5080">
              <a:lnSpc>
                <a:spcPct val="99900"/>
              </a:lnSpc>
              <a:spcBef>
                <a:spcPts val="100"/>
              </a:spcBef>
            </a:pPr>
            <a:r>
              <a:rPr sz="2800" spc="370" dirty="0">
                <a:latin typeface="Gill Sans MT"/>
                <a:cs typeface="Gill Sans MT"/>
              </a:rPr>
              <a:t>Small</a:t>
            </a:r>
            <a:r>
              <a:rPr sz="2800" spc="125" dirty="0">
                <a:latin typeface="Gill Sans MT"/>
                <a:cs typeface="Gill Sans MT"/>
              </a:rPr>
              <a:t> </a:t>
            </a:r>
            <a:r>
              <a:rPr sz="2800" spc="204" dirty="0">
                <a:latin typeface="Gill Sans MT"/>
                <a:cs typeface="Gill Sans MT"/>
              </a:rPr>
              <a:t>Files </a:t>
            </a:r>
            <a:r>
              <a:rPr sz="2800" spc="355" dirty="0">
                <a:latin typeface="Gill Sans MT"/>
                <a:cs typeface="Gill Sans MT"/>
              </a:rPr>
              <a:t>(&lt;900B)</a:t>
            </a:r>
            <a:r>
              <a:rPr sz="2800" spc="105" dirty="0">
                <a:latin typeface="Gill Sans MT"/>
                <a:cs typeface="Gill Sans MT"/>
              </a:rPr>
              <a:t> </a:t>
            </a:r>
            <a:r>
              <a:rPr sz="2800" spc="260" dirty="0">
                <a:latin typeface="Gill Sans MT"/>
                <a:cs typeface="Gill Sans MT"/>
              </a:rPr>
              <a:t>are </a:t>
            </a:r>
            <a:r>
              <a:rPr sz="2800" spc="285" dirty="0">
                <a:latin typeface="Gill Sans MT"/>
                <a:cs typeface="Gill Sans MT"/>
              </a:rPr>
              <a:t>contained </a:t>
            </a:r>
            <a:r>
              <a:rPr sz="2800" spc="295" dirty="0">
                <a:latin typeface="Gill Sans MT"/>
                <a:cs typeface="Gill Sans MT"/>
              </a:rPr>
              <a:t>completely</a:t>
            </a:r>
            <a:r>
              <a:rPr sz="2800" spc="145" dirty="0">
                <a:latin typeface="Gill Sans MT"/>
                <a:cs typeface="Gill Sans MT"/>
              </a:rPr>
              <a:t> </a:t>
            </a:r>
            <a:r>
              <a:rPr sz="2800" spc="235" dirty="0">
                <a:latin typeface="Gill Sans MT"/>
                <a:cs typeface="Gill Sans MT"/>
              </a:rPr>
              <a:t>in </a:t>
            </a:r>
            <a:r>
              <a:rPr sz="2800" spc="295" dirty="0">
                <a:latin typeface="Gill Sans MT"/>
                <a:cs typeface="Gill Sans MT"/>
              </a:rPr>
              <a:t>the</a:t>
            </a:r>
            <a:r>
              <a:rPr sz="2800" spc="100" dirty="0">
                <a:latin typeface="Gill Sans MT"/>
                <a:cs typeface="Gill Sans MT"/>
              </a:rPr>
              <a:t> </a:t>
            </a:r>
            <a:r>
              <a:rPr sz="2800" spc="150" dirty="0">
                <a:latin typeface="Gill Sans MT"/>
                <a:cs typeface="Gill Sans MT"/>
              </a:rPr>
              <a:t>MFT</a:t>
            </a:r>
            <a:r>
              <a:rPr sz="2800" spc="105" dirty="0">
                <a:latin typeface="Gill Sans MT"/>
                <a:cs typeface="Gill Sans MT"/>
              </a:rPr>
              <a:t> </a:t>
            </a:r>
            <a:r>
              <a:rPr sz="2800" spc="190" dirty="0">
                <a:latin typeface="Gill Sans MT"/>
                <a:cs typeface="Gill Sans MT"/>
              </a:rPr>
              <a:t>entry.</a:t>
            </a:r>
            <a:endParaRPr sz="2800">
              <a:latin typeface="Gill Sans MT"/>
              <a:cs typeface="Gill Sans MT"/>
            </a:endParaRPr>
          </a:p>
        </p:txBody>
      </p:sp>
      <p:pic>
        <p:nvPicPr>
          <p:cNvPr id="5" name="object 5"/>
          <p:cNvPicPr/>
          <p:nvPr/>
        </p:nvPicPr>
        <p:blipFill>
          <a:blip r:embed="rId2" cstate="print"/>
          <a:stretch>
            <a:fillRect/>
          </a:stretch>
        </p:blipFill>
        <p:spPr>
          <a:xfrm>
            <a:off x="5812367" y="1947333"/>
            <a:ext cx="4190999" cy="4466166"/>
          </a:xfrm>
          <a:prstGeom prst="rect">
            <a:avLst/>
          </a:prstGeom>
        </p:spPr>
      </p:pic>
    </p:spTree>
    <p:extLst>
      <p:ext uri="{BB962C8B-B14F-4D97-AF65-F5344CB8AC3E}">
        <p14:creationId xmlns:p14="http://schemas.microsoft.com/office/powerpoint/2010/main" val="357372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dirty="0"/>
              <a:t>File System Layers (Cont.)</a:t>
            </a:r>
          </a:p>
        </p:txBody>
      </p:sp>
      <p:sp>
        <p:nvSpPr>
          <p:cNvPr id="10243" name="Content Placeholder 2"/>
          <p:cNvSpPr>
            <a:spLocks noGrp="1"/>
          </p:cNvSpPr>
          <p:nvPr>
            <p:ph idx="1"/>
          </p:nvPr>
        </p:nvSpPr>
        <p:spPr/>
        <p:txBody>
          <a:bodyPr/>
          <a:lstStyle/>
          <a:p>
            <a:pPr>
              <a:defRPr/>
            </a:pPr>
            <a:r>
              <a:rPr lang="en-US" altLang="en-US" dirty="0"/>
              <a:t>Many file systems, sometimes many within an operating system</a:t>
            </a:r>
          </a:p>
          <a:p>
            <a:pPr lvl="1">
              <a:defRPr/>
            </a:pPr>
            <a:r>
              <a:rPr lang="en-US" altLang="en-US" dirty="0"/>
              <a:t>Each with its own format (CD-ROM is ISO 9660; Unix has </a:t>
            </a:r>
            <a:r>
              <a:rPr lang="en-US" altLang="en-US" b="1" dirty="0">
                <a:solidFill>
                  <a:srgbClr val="3366FF"/>
                </a:solidFill>
              </a:rPr>
              <a:t>UFS</a:t>
            </a:r>
            <a:r>
              <a:rPr lang="en-US" altLang="en-US" dirty="0"/>
              <a:t>, FFS;  Windows has FAT, FAT32, NTFS as well as floppy, CD, DVD Blu-ray; </a:t>
            </a:r>
          </a:p>
          <a:p>
            <a:pPr lvl="1">
              <a:defRPr/>
            </a:pPr>
            <a:r>
              <a:rPr lang="en-US" altLang="en-US" dirty="0"/>
              <a:t>Linux has more than 40 types, with </a:t>
            </a:r>
            <a:r>
              <a:rPr lang="en-US" altLang="en-US" b="1" dirty="0">
                <a:solidFill>
                  <a:srgbClr val="3366FF"/>
                </a:solidFill>
              </a:rPr>
              <a:t>extended file system </a:t>
            </a:r>
            <a:r>
              <a:rPr lang="en-US" altLang="en-US" dirty="0"/>
              <a:t>ext2 and ext3 leading; plus distributed file systems, etc.)</a:t>
            </a:r>
          </a:p>
          <a:p>
            <a:pPr lvl="1">
              <a:defRPr/>
            </a:pPr>
            <a:r>
              <a:rPr lang="en-US" altLang="en-US" dirty="0"/>
              <a:t>New ones still arriving – ZFS, </a:t>
            </a:r>
            <a:r>
              <a:rPr lang="en-US" altLang="en-US" dirty="0" err="1"/>
              <a:t>GoogleFS</a:t>
            </a:r>
            <a:r>
              <a:rPr lang="en-US" altLang="en-US" dirty="0"/>
              <a:t>, Oracle ASM, FUSE</a:t>
            </a:r>
          </a:p>
          <a:p>
            <a:pPr marL="0" lvl="1" indent="0">
              <a:buClr>
                <a:srgbClr val="993300"/>
              </a:buClr>
              <a:buSzPct val="90000"/>
              <a:buNone/>
              <a:defRPr/>
            </a:pPr>
            <a:endParaRPr lang="en-US" altLang="en-US" dirty="0"/>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8</a:t>
            </a:fld>
            <a:endParaRPr lang="en-US"/>
          </a:p>
        </p:txBody>
      </p:sp>
    </p:spTree>
    <p:extLst>
      <p:ext uri="{BB962C8B-B14F-4D97-AF65-F5344CB8AC3E}">
        <p14:creationId xmlns:p14="http://schemas.microsoft.com/office/powerpoint/2010/main" val="4253075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245" dirty="0"/>
              <a:t>MFT</a:t>
            </a:r>
            <a:r>
              <a:rPr spc="175" dirty="0"/>
              <a:t> </a:t>
            </a:r>
            <a:r>
              <a:rPr spc="365" dirty="0"/>
              <a:t>Records</a:t>
            </a:r>
          </a:p>
        </p:txBody>
      </p:sp>
      <p:sp>
        <p:nvSpPr>
          <p:cNvPr id="3" name="object 3"/>
          <p:cNvSpPr txBox="1"/>
          <p:nvPr/>
        </p:nvSpPr>
        <p:spPr>
          <a:xfrm>
            <a:off x="2783839" y="210947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4" name="object 4"/>
          <p:cNvSpPr txBox="1">
            <a:spLocks noGrp="1"/>
          </p:cNvSpPr>
          <p:nvPr>
            <p:ph type="body" idx="1"/>
          </p:nvPr>
        </p:nvSpPr>
        <p:spPr>
          <a:xfrm>
            <a:off x="2362200" y="1825626"/>
            <a:ext cx="10515600" cy="2044149"/>
          </a:xfrm>
          <a:prstGeom prst="rect">
            <a:avLst/>
          </a:prstGeom>
        </p:spPr>
        <p:txBody>
          <a:bodyPr vert="horz" wrap="square" lIns="0" tIns="114300" rIns="0" bIns="0" rtlCol="0">
            <a:spAutoFit/>
          </a:bodyPr>
          <a:lstStyle/>
          <a:p>
            <a:pPr marL="12700">
              <a:lnSpc>
                <a:spcPct val="100000"/>
              </a:lnSpc>
              <a:spcBef>
                <a:spcPts val="900"/>
              </a:spcBef>
            </a:pPr>
            <a:r>
              <a:rPr spc="265" dirty="0"/>
              <a:t>Folders</a:t>
            </a:r>
            <a:r>
              <a:rPr spc="140" dirty="0"/>
              <a:t> </a:t>
            </a:r>
            <a:r>
              <a:rPr spc="325" dirty="0"/>
              <a:t>contain</a:t>
            </a:r>
            <a:r>
              <a:rPr spc="140" dirty="0"/>
              <a:t> </a:t>
            </a:r>
            <a:r>
              <a:rPr spc="325" dirty="0"/>
              <a:t>index</a:t>
            </a:r>
            <a:r>
              <a:rPr spc="150" dirty="0"/>
              <a:t> </a:t>
            </a:r>
            <a:r>
              <a:rPr spc="400" dirty="0"/>
              <a:t>data.</a:t>
            </a:r>
          </a:p>
          <a:p>
            <a:pPr marL="12700" marR="5080">
              <a:lnSpc>
                <a:spcPct val="100299"/>
              </a:lnSpc>
              <a:spcBef>
                <a:spcPts val="785"/>
              </a:spcBef>
            </a:pPr>
            <a:r>
              <a:rPr spc="425" dirty="0"/>
              <a:t>Small</a:t>
            </a:r>
            <a:r>
              <a:rPr spc="140" dirty="0"/>
              <a:t> </a:t>
            </a:r>
            <a:r>
              <a:rPr spc="275" dirty="0"/>
              <a:t>folders</a:t>
            </a:r>
            <a:r>
              <a:rPr spc="140" dirty="0"/>
              <a:t> </a:t>
            </a:r>
            <a:r>
              <a:rPr spc="300" dirty="0"/>
              <a:t>reside</a:t>
            </a:r>
            <a:r>
              <a:rPr spc="140" dirty="0"/>
              <a:t> </a:t>
            </a:r>
            <a:r>
              <a:rPr spc="275" dirty="0"/>
              <a:t>within</a:t>
            </a:r>
            <a:r>
              <a:rPr spc="130" dirty="0"/>
              <a:t> </a:t>
            </a:r>
            <a:r>
              <a:rPr spc="340" dirty="0"/>
              <a:t>the</a:t>
            </a:r>
            <a:r>
              <a:rPr spc="140" dirty="0"/>
              <a:t> </a:t>
            </a:r>
            <a:r>
              <a:rPr spc="150" dirty="0"/>
              <a:t>MFT </a:t>
            </a:r>
            <a:r>
              <a:rPr spc="204" dirty="0"/>
              <a:t>record</a:t>
            </a:r>
          </a:p>
          <a:p>
            <a:pPr marL="12700" marR="944244">
              <a:lnSpc>
                <a:spcPct val="100000"/>
              </a:lnSpc>
              <a:spcBef>
                <a:spcPts val="800"/>
              </a:spcBef>
            </a:pPr>
            <a:r>
              <a:rPr spc="310" dirty="0"/>
              <a:t>Larger</a:t>
            </a:r>
            <a:r>
              <a:rPr spc="145" dirty="0"/>
              <a:t> </a:t>
            </a:r>
            <a:r>
              <a:rPr spc="275" dirty="0"/>
              <a:t>folders</a:t>
            </a:r>
            <a:r>
              <a:rPr spc="145" dirty="0"/>
              <a:t> </a:t>
            </a:r>
            <a:r>
              <a:rPr spc="475" dirty="0"/>
              <a:t>have</a:t>
            </a:r>
            <a:r>
              <a:rPr spc="145" dirty="0"/>
              <a:t> </a:t>
            </a:r>
            <a:r>
              <a:rPr spc="500" dirty="0"/>
              <a:t>an</a:t>
            </a:r>
            <a:r>
              <a:rPr spc="135" dirty="0"/>
              <a:t> </a:t>
            </a:r>
            <a:r>
              <a:rPr spc="315" dirty="0"/>
              <a:t>index </a:t>
            </a:r>
            <a:r>
              <a:rPr spc="265" dirty="0"/>
              <a:t>structure</a:t>
            </a:r>
            <a:r>
              <a:rPr spc="125" dirty="0"/>
              <a:t> </a:t>
            </a:r>
            <a:r>
              <a:rPr spc="175" dirty="0"/>
              <a:t>to</a:t>
            </a:r>
            <a:r>
              <a:rPr spc="140" dirty="0"/>
              <a:t> </a:t>
            </a:r>
            <a:r>
              <a:rPr spc="245" dirty="0"/>
              <a:t>other</a:t>
            </a:r>
            <a:r>
              <a:rPr spc="145" dirty="0"/>
              <a:t> </a:t>
            </a:r>
            <a:r>
              <a:rPr spc="434" dirty="0"/>
              <a:t>data</a:t>
            </a:r>
            <a:r>
              <a:rPr spc="140" dirty="0"/>
              <a:t> </a:t>
            </a:r>
            <a:r>
              <a:rPr spc="295" dirty="0"/>
              <a:t>blocks. </a:t>
            </a:r>
            <a:r>
              <a:rPr spc="330" dirty="0"/>
              <a:t>They</a:t>
            </a:r>
            <a:r>
              <a:rPr spc="135" dirty="0"/>
              <a:t> </a:t>
            </a:r>
            <a:r>
              <a:rPr spc="420" dirty="0"/>
              <a:t>use</a:t>
            </a:r>
            <a:r>
              <a:rPr spc="135" dirty="0"/>
              <a:t> </a:t>
            </a:r>
            <a:r>
              <a:rPr spc="585" dirty="0"/>
              <a:t>a</a:t>
            </a:r>
            <a:r>
              <a:rPr spc="145" dirty="0"/>
              <a:t> </a:t>
            </a:r>
            <a:r>
              <a:rPr spc="240" dirty="0"/>
              <a:t>B-</a:t>
            </a:r>
            <a:r>
              <a:rPr spc="245" dirty="0"/>
              <a:t>tree</a:t>
            </a:r>
            <a:r>
              <a:rPr spc="135" dirty="0"/>
              <a:t> </a:t>
            </a:r>
            <a:r>
              <a:rPr spc="260" dirty="0"/>
              <a:t>structure.</a:t>
            </a:r>
          </a:p>
        </p:txBody>
      </p:sp>
      <p:sp>
        <p:nvSpPr>
          <p:cNvPr id="5" name="object 5"/>
          <p:cNvSpPr txBox="1"/>
          <p:nvPr/>
        </p:nvSpPr>
        <p:spPr>
          <a:xfrm>
            <a:off x="2783839" y="2698751"/>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
        <p:nvSpPr>
          <p:cNvPr id="6" name="object 6"/>
          <p:cNvSpPr txBox="1"/>
          <p:nvPr/>
        </p:nvSpPr>
        <p:spPr>
          <a:xfrm>
            <a:off x="2783839" y="3776980"/>
            <a:ext cx="211454" cy="318135"/>
          </a:xfrm>
          <a:prstGeom prst="rect">
            <a:avLst/>
          </a:prstGeom>
        </p:spPr>
        <p:txBody>
          <a:bodyPr vert="horz" wrap="square" lIns="0" tIns="15240" rIns="0" bIns="0" rtlCol="0">
            <a:spAutoFit/>
          </a:bodyPr>
          <a:lstStyle/>
          <a:p>
            <a:pPr marL="12700">
              <a:spcBef>
                <a:spcPts val="120"/>
              </a:spcBef>
            </a:pPr>
            <a:r>
              <a:rPr sz="1900" spc="315" dirty="0">
                <a:solidFill>
                  <a:srgbClr val="3333CC"/>
                </a:solidFill>
                <a:latin typeface="Arial"/>
                <a:cs typeface="Arial"/>
              </a:rPr>
              <a:t>■</a:t>
            </a:r>
            <a:endParaRPr sz="1900">
              <a:latin typeface="Arial"/>
              <a:cs typeface="Arial"/>
            </a:endParaRPr>
          </a:p>
        </p:txBody>
      </p:sp>
    </p:spTree>
    <p:extLst>
      <p:ext uri="{BB962C8B-B14F-4D97-AF65-F5344CB8AC3E}">
        <p14:creationId xmlns:p14="http://schemas.microsoft.com/office/powerpoint/2010/main" val="2346755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0782D65-14D5-DE49-4647-A2167EE26B5B}"/>
              </a:ext>
            </a:extLst>
          </p:cNvPr>
          <p:cNvSpPr>
            <a:spLocks noGrp="1"/>
          </p:cNvSpPr>
          <p:nvPr>
            <p:ph type="sldNum" sz="quarter" idx="11"/>
          </p:nvPr>
        </p:nvSpPr>
        <p:spPr/>
        <p:txBody>
          <a:bodyPr/>
          <a:lstStyle/>
          <a:p>
            <a:fld id="{4356D66D-68C8-4AEB-9373-EECCFB022489}" type="slidenum">
              <a:rPr lang="en-GB" altLang="en-US"/>
              <a:pPr/>
              <a:t>81</a:t>
            </a:fld>
            <a:endParaRPr lang="en-GB" altLang="en-US"/>
          </a:p>
        </p:txBody>
      </p:sp>
      <p:sp>
        <p:nvSpPr>
          <p:cNvPr id="353282" name="Rectangle 2">
            <a:extLst>
              <a:ext uri="{FF2B5EF4-FFF2-40B4-BE49-F238E27FC236}">
                <a16:creationId xmlns:a16="http://schemas.microsoft.com/office/drawing/2014/main" id="{86FCFBB4-F177-F223-336B-B2AE0F6C68AE}"/>
              </a:ext>
            </a:extLst>
          </p:cNvPr>
          <p:cNvSpPr>
            <a:spLocks noGrp="1" noChangeArrowheads="1"/>
          </p:cNvSpPr>
          <p:nvPr>
            <p:ph type="title"/>
          </p:nvPr>
        </p:nvSpPr>
        <p:spPr/>
        <p:txBody>
          <a:bodyPr/>
          <a:lstStyle/>
          <a:p>
            <a:r>
              <a:rPr lang="en-US" altLang="en-US"/>
              <a:t>NTFS operation</a:t>
            </a:r>
          </a:p>
        </p:txBody>
      </p:sp>
      <p:sp>
        <p:nvSpPr>
          <p:cNvPr id="353283" name="Rectangle 3">
            <a:extLst>
              <a:ext uri="{FF2B5EF4-FFF2-40B4-BE49-F238E27FC236}">
                <a16:creationId xmlns:a16="http://schemas.microsoft.com/office/drawing/2014/main" id="{05702A16-D813-410A-29F0-833D0D00F736}"/>
              </a:ext>
            </a:extLst>
          </p:cNvPr>
          <p:cNvSpPr>
            <a:spLocks noGrp="1" noChangeArrowheads="1"/>
          </p:cNvSpPr>
          <p:nvPr>
            <p:ph type="body" idx="1"/>
          </p:nvPr>
        </p:nvSpPr>
        <p:spPr/>
        <p:txBody>
          <a:bodyPr/>
          <a:lstStyle/>
          <a:p>
            <a:pPr marL="457200" indent="-457200">
              <a:buNone/>
            </a:pPr>
            <a:r>
              <a:rPr lang="en-US" altLang="en-US"/>
              <a:t>Mounting a volume</a:t>
            </a:r>
          </a:p>
          <a:p>
            <a:pPr marL="457200" indent="-457200">
              <a:buFontTx/>
              <a:buAutoNum type="arabicPeriod"/>
            </a:pPr>
            <a:r>
              <a:rPr lang="en-US" altLang="en-US" sz="2000"/>
              <a:t>NTFS looks in boot file for physical address of MFT ($MFT)</a:t>
            </a:r>
          </a:p>
          <a:p>
            <a:pPr marL="457200" indent="-457200">
              <a:buFontTx/>
              <a:buAutoNum type="arabicPeriod"/>
            </a:pPr>
            <a:r>
              <a:rPr lang="en-US" altLang="en-US" sz="2000"/>
              <a:t>2nd entry in MFT points to copy of MFT ($MFTMirr)</a:t>
            </a:r>
          </a:p>
          <a:p>
            <a:pPr marL="800100" lvl="1" indent="-342900"/>
            <a:r>
              <a:rPr lang="en-US" altLang="en-US" sz="1800"/>
              <a:t>used to locate metadata files if MFT is corrupted</a:t>
            </a:r>
          </a:p>
          <a:p>
            <a:pPr marL="457200" indent="-457200">
              <a:buFontTx/>
              <a:buAutoNum type="arabicPeriod"/>
            </a:pPr>
            <a:r>
              <a:rPr lang="en-US" altLang="en-US" sz="2000"/>
              <a:t>MFT entry in MFT contains VCN-to-LCN mapping info</a:t>
            </a:r>
          </a:p>
          <a:p>
            <a:pPr marL="457200" indent="-457200">
              <a:buFontTx/>
              <a:buAutoNum type="arabicPeriod"/>
            </a:pPr>
            <a:r>
              <a:rPr lang="en-US" altLang="en-US" sz="2000"/>
              <a:t>NTFS obtains from MFT addresses of metadata files</a:t>
            </a:r>
          </a:p>
          <a:p>
            <a:pPr marL="800100" lvl="1" indent="-342900"/>
            <a:r>
              <a:rPr lang="en-US" altLang="en-US" sz="1800"/>
              <a:t>NTFS opens these files</a:t>
            </a:r>
          </a:p>
          <a:p>
            <a:pPr marL="457200" indent="-457200">
              <a:buFontTx/>
              <a:buAutoNum type="arabicPeriod"/>
            </a:pPr>
            <a:r>
              <a:rPr lang="en-US" altLang="en-US" sz="2000"/>
              <a:t>NTFS performs recovery operations</a:t>
            </a:r>
          </a:p>
          <a:p>
            <a:pPr marL="457200" indent="-457200">
              <a:buFontTx/>
              <a:buAutoNum type="arabicPeriod"/>
            </a:pPr>
            <a:r>
              <a:rPr lang="en-US" altLang="en-US" sz="2000"/>
              <a:t>File system is now ready for user access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5C645F4-09CA-F951-AFDC-61A8794025C2}"/>
              </a:ext>
            </a:extLst>
          </p:cNvPr>
          <p:cNvSpPr>
            <a:spLocks noGrp="1"/>
          </p:cNvSpPr>
          <p:nvPr>
            <p:ph type="sldNum" sz="quarter" idx="11"/>
          </p:nvPr>
        </p:nvSpPr>
        <p:spPr/>
        <p:txBody>
          <a:bodyPr/>
          <a:lstStyle/>
          <a:p>
            <a:fld id="{DFAAC69F-B5C6-44C2-A914-28E1DA2556AF}" type="slidenum">
              <a:rPr lang="en-GB" altLang="en-US"/>
              <a:pPr/>
              <a:t>82</a:t>
            </a:fld>
            <a:endParaRPr lang="en-GB" altLang="en-US"/>
          </a:p>
        </p:txBody>
      </p:sp>
      <p:sp>
        <p:nvSpPr>
          <p:cNvPr id="354306" name="Rectangle 2">
            <a:extLst>
              <a:ext uri="{FF2B5EF4-FFF2-40B4-BE49-F238E27FC236}">
                <a16:creationId xmlns:a16="http://schemas.microsoft.com/office/drawing/2014/main" id="{9C35E9DC-B074-7435-3E27-EE57FDEE43BC}"/>
              </a:ext>
            </a:extLst>
          </p:cNvPr>
          <p:cNvSpPr>
            <a:spLocks noGrp="1" noChangeArrowheads="1"/>
          </p:cNvSpPr>
          <p:nvPr>
            <p:ph type="title"/>
          </p:nvPr>
        </p:nvSpPr>
        <p:spPr/>
        <p:txBody>
          <a:bodyPr/>
          <a:lstStyle/>
          <a:p>
            <a:r>
              <a:rPr lang="en-US" altLang="en-US"/>
              <a:t>NTFS metadata</a:t>
            </a:r>
          </a:p>
        </p:txBody>
      </p:sp>
      <p:sp>
        <p:nvSpPr>
          <p:cNvPr id="354307" name="Rectangle 3">
            <a:extLst>
              <a:ext uri="{FF2B5EF4-FFF2-40B4-BE49-F238E27FC236}">
                <a16:creationId xmlns:a16="http://schemas.microsoft.com/office/drawing/2014/main" id="{FD367FB2-F373-F71E-CC05-F66ED3FA1929}"/>
              </a:ext>
            </a:extLst>
          </p:cNvPr>
          <p:cNvSpPr>
            <a:spLocks noGrp="1" noChangeArrowheads="1"/>
          </p:cNvSpPr>
          <p:nvPr>
            <p:ph type="body" idx="1"/>
          </p:nvPr>
        </p:nvSpPr>
        <p:spPr>
          <a:xfrm>
            <a:off x="2057400" y="1447800"/>
            <a:ext cx="8077200" cy="4495800"/>
          </a:xfrm>
        </p:spPr>
        <p:txBody>
          <a:bodyPr/>
          <a:lstStyle/>
          <a:p>
            <a:pPr>
              <a:lnSpc>
                <a:spcPct val="90000"/>
              </a:lnSpc>
            </a:pPr>
            <a:r>
              <a:rPr lang="en-US" altLang="en-US" sz="1600" b="1"/>
              <a:t>NTFS writes to log file ($LogFile)</a:t>
            </a:r>
          </a:p>
          <a:p>
            <a:pPr lvl="1">
              <a:lnSpc>
                <a:spcPct val="90000"/>
              </a:lnSpc>
            </a:pPr>
            <a:r>
              <a:rPr lang="en-US" altLang="en-US" sz="1600"/>
              <a:t>Record all commands that change volume structure</a:t>
            </a:r>
          </a:p>
          <a:p>
            <a:pPr>
              <a:lnSpc>
                <a:spcPct val="90000"/>
              </a:lnSpc>
            </a:pPr>
            <a:r>
              <a:rPr lang="en-US" altLang="en-US" sz="1600" b="1"/>
              <a:t>Root directory:</a:t>
            </a:r>
          </a:p>
          <a:p>
            <a:pPr lvl="1">
              <a:lnSpc>
                <a:spcPct val="90000"/>
              </a:lnSpc>
            </a:pPr>
            <a:r>
              <a:rPr lang="en-US" altLang="en-US" sz="1600"/>
              <a:t>When NTFS tries to open a file, it starts search in the root directory</a:t>
            </a:r>
          </a:p>
          <a:p>
            <a:pPr lvl="1">
              <a:lnSpc>
                <a:spcPct val="90000"/>
              </a:lnSpc>
            </a:pPr>
            <a:r>
              <a:rPr lang="en-US" altLang="en-US" sz="1600"/>
              <a:t>Once the file is found, NTFS stores the file‘s MFT file reference</a:t>
            </a:r>
          </a:p>
          <a:p>
            <a:pPr lvl="1">
              <a:lnSpc>
                <a:spcPct val="90000"/>
              </a:lnSpc>
            </a:pPr>
            <a:r>
              <a:rPr lang="en-US" altLang="en-US" sz="1600"/>
              <a:t>Subsequent read/write ops. may access file‘s MFT record directly</a:t>
            </a:r>
          </a:p>
          <a:p>
            <a:pPr>
              <a:lnSpc>
                <a:spcPct val="90000"/>
              </a:lnSpc>
            </a:pPr>
            <a:r>
              <a:rPr lang="en-US" altLang="en-US" sz="1600" b="1"/>
              <a:t>Bitmap file ($Bitmap):</a:t>
            </a:r>
          </a:p>
          <a:p>
            <a:pPr lvl="1">
              <a:lnSpc>
                <a:spcPct val="90000"/>
              </a:lnSpc>
            </a:pPr>
            <a:r>
              <a:rPr lang="en-US" altLang="en-US" sz="1600"/>
              <a:t> stores allocation state volume; each bit represents one cluster</a:t>
            </a:r>
          </a:p>
          <a:p>
            <a:pPr>
              <a:lnSpc>
                <a:spcPct val="90000"/>
              </a:lnSpc>
            </a:pPr>
            <a:r>
              <a:rPr lang="en-US" altLang="en-US" sz="1600" b="1"/>
              <a:t>Boot file ($Boot):</a:t>
            </a:r>
          </a:p>
          <a:p>
            <a:pPr lvl="1">
              <a:lnSpc>
                <a:spcPct val="90000"/>
              </a:lnSpc>
            </a:pPr>
            <a:r>
              <a:rPr lang="en-US" altLang="en-US" sz="1600"/>
              <a:t>Stores bootstrap code</a:t>
            </a:r>
          </a:p>
          <a:p>
            <a:pPr lvl="1">
              <a:lnSpc>
                <a:spcPct val="90000"/>
              </a:lnSpc>
            </a:pPr>
            <a:r>
              <a:rPr lang="en-US" altLang="en-US" sz="1600"/>
              <a:t>Has to be located at special disk address</a:t>
            </a:r>
          </a:p>
          <a:p>
            <a:pPr lvl="1">
              <a:lnSpc>
                <a:spcPct val="90000"/>
              </a:lnSpc>
            </a:pPr>
            <a:r>
              <a:rPr lang="en-US" altLang="en-US" sz="1600"/>
              <a:t>Represented as file by NTFS -&gt; file ops. possible (!)  (no editing)</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ADBD921-3398-7491-2870-FE2E4661BC33}"/>
              </a:ext>
            </a:extLst>
          </p:cNvPr>
          <p:cNvSpPr>
            <a:spLocks noGrp="1"/>
          </p:cNvSpPr>
          <p:nvPr>
            <p:ph type="sldNum" sz="quarter" idx="11"/>
          </p:nvPr>
        </p:nvSpPr>
        <p:spPr/>
        <p:txBody>
          <a:bodyPr/>
          <a:lstStyle/>
          <a:p>
            <a:fld id="{EC7AACED-28B7-483E-9F22-93E40068C126}" type="slidenum">
              <a:rPr lang="en-GB" altLang="en-US"/>
              <a:pPr/>
              <a:t>83</a:t>
            </a:fld>
            <a:endParaRPr lang="en-GB" altLang="en-US"/>
          </a:p>
        </p:txBody>
      </p:sp>
      <p:sp>
        <p:nvSpPr>
          <p:cNvPr id="355330" name="Rectangle 2">
            <a:extLst>
              <a:ext uri="{FF2B5EF4-FFF2-40B4-BE49-F238E27FC236}">
                <a16:creationId xmlns:a16="http://schemas.microsoft.com/office/drawing/2014/main" id="{63CD86BD-C5D0-5B7D-C2F5-6D7467DFA1EC}"/>
              </a:ext>
            </a:extLst>
          </p:cNvPr>
          <p:cNvSpPr>
            <a:spLocks noGrp="1" noChangeArrowheads="1"/>
          </p:cNvSpPr>
          <p:nvPr>
            <p:ph type="title"/>
          </p:nvPr>
        </p:nvSpPr>
        <p:spPr/>
        <p:txBody>
          <a:bodyPr/>
          <a:lstStyle/>
          <a:p>
            <a:r>
              <a:rPr lang="en-US" altLang="en-US"/>
              <a:t>NTFS metadata (contd.)</a:t>
            </a:r>
          </a:p>
        </p:txBody>
      </p:sp>
      <p:sp>
        <p:nvSpPr>
          <p:cNvPr id="355331" name="Rectangle 3">
            <a:extLst>
              <a:ext uri="{FF2B5EF4-FFF2-40B4-BE49-F238E27FC236}">
                <a16:creationId xmlns:a16="http://schemas.microsoft.com/office/drawing/2014/main" id="{C2F3F17C-7880-FA8C-5611-F4CB270DC830}"/>
              </a:ext>
            </a:extLst>
          </p:cNvPr>
          <p:cNvSpPr>
            <a:spLocks noGrp="1" noChangeArrowheads="1"/>
          </p:cNvSpPr>
          <p:nvPr>
            <p:ph type="body" idx="1"/>
          </p:nvPr>
        </p:nvSpPr>
        <p:spPr/>
        <p:txBody>
          <a:bodyPr/>
          <a:lstStyle/>
          <a:p>
            <a:pPr>
              <a:lnSpc>
                <a:spcPct val="90000"/>
              </a:lnSpc>
            </a:pPr>
            <a:r>
              <a:rPr lang="en-US" altLang="en-US"/>
              <a:t>Bad-cluster file ($BadClus)</a:t>
            </a:r>
          </a:p>
          <a:p>
            <a:pPr lvl="1">
              <a:lnSpc>
                <a:spcPct val="90000"/>
              </a:lnSpc>
            </a:pPr>
            <a:r>
              <a:rPr lang="en-US" altLang="en-US"/>
              <a:t>Records bad spots on the disk</a:t>
            </a:r>
          </a:p>
          <a:p>
            <a:pPr>
              <a:lnSpc>
                <a:spcPct val="90000"/>
              </a:lnSpc>
            </a:pPr>
            <a:r>
              <a:rPr lang="en-US" altLang="en-US"/>
              <a:t>Volume file ($Volume)</a:t>
            </a:r>
          </a:p>
          <a:p>
            <a:pPr lvl="1">
              <a:lnSpc>
                <a:spcPct val="90000"/>
              </a:lnSpc>
            </a:pPr>
            <a:r>
              <a:rPr lang="en-US" altLang="en-US"/>
              <a:t>Contains: volume name, NTFS version</a:t>
            </a:r>
          </a:p>
          <a:p>
            <a:pPr lvl="1">
              <a:lnSpc>
                <a:spcPct val="90000"/>
              </a:lnSpc>
            </a:pPr>
            <a:r>
              <a:rPr lang="en-US" altLang="en-US"/>
              <a:t>Bit, which indicates whether volume is corrupted</a:t>
            </a:r>
          </a:p>
          <a:p>
            <a:pPr>
              <a:lnSpc>
                <a:spcPct val="90000"/>
              </a:lnSpc>
            </a:pPr>
            <a:r>
              <a:rPr lang="en-US" altLang="en-US"/>
              <a:t>Attribute Definition Table ($AttrDef)</a:t>
            </a:r>
          </a:p>
          <a:p>
            <a:pPr lvl="1">
              <a:lnSpc>
                <a:spcPct val="90000"/>
              </a:lnSpc>
            </a:pPr>
            <a:r>
              <a:rPr lang="en-US" altLang="en-US"/>
              <a:t>Defines attribute types supported on the volume</a:t>
            </a:r>
          </a:p>
          <a:p>
            <a:pPr lvl="1">
              <a:lnSpc>
                <a:spcPct val="90000"/>
              </a:lnSpc>
            </a:pPr>
            <a:r>
              <a:rPr lang="en-US" altLang="en-US"/>
              <a:t>Indicates whether they can be indexed, recovered, etc.</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8DBFD3A-8FF0-5897-7E80-83CB91CF07B9}"/>
              </a:ext>
            </a:extLst>
          </p:cNvPr>
          <p:cNvSpPr>
            <a:spLocks noGrp="1"/>
          </p:cNvSpPr>
          <p:nvPr>
            <p:ph type="sldNum" sz="quarter" idx="11"/>
          </p:nvPr>
        </p:nvSpPr>
        <p:spPr/>
        <p:txBody>
          <a:bodyPr/>
          <a:lstStyle/>
          <a:p>
            <a:fld id="{D0FD9BF2-BE8E-4A08-A5C4-C4A51852D530}" type="slidenum">
              <a:rPr lang="en-GB" altLang="en-US"/>
              <a:pPr/>
              <a:t>84</a:t>
            </a:fld>
            <a:endParaRPr lang="en-GB" altLang="en-US"/>
          </a:p>
        </p:txBody>
      </p:sp>
      <p:sp>
        <p:nvSpPr>
          <p:cNvPr id="356354" name="Rectangle 2">
            <a:extLst>
              <a:ext uri="{FF2B5EF4-FFF2-40B4-BE49-F238E27FC236}">
                <a16:creationId xmlns:a16="http://schemas.microsoft.com/office/drawing/2014/main" id="{3BCB3B7C-6542-EEB3-A86D-5445515C32FC}"/>
              </a:ext>
            </a:extLst>
          </p:cNvPr>
          <p:cNvSpPr>
            <a:spLocks noGrp="1" noChangeArrowheads="1"/>
          </p:cNvSpPr>
          <p:nvPr>
            <p:ph type="title"/>
          </p:nvPr>
        </p:nvSpPr>
        <p:spPr/>
        <p:txBody>
          <a:bodyPr/>
          <a:lstStyle/>
          <a:p>
            <a:r>
              <a:rPr lang="en-US" altLang="en-US"/>
              <a:t>File Records &amp; </a:t>
            </a:r>
            <a:br>
              <a:rPr lang="en-US" altLang="en-US"/>
            </a:br>
            <a:r>
              <a:rPr lang="en-US" altLang="en-US"/>
              <a:t>File Reference Numbers</a:t>
            </a:r>
          </a:p>
        </p:txBody>
      </p:sp>
      <p:sp>
        <p:nvSpPr>
          <p:cNvPr id="356355" name="Rectangle 3">
            <a:extLst>
              <a:ext uri="{FF2B5EF4-FFF2-40B4-BE49-F238E27FC236}">
                <a16:creationId xmlns:a16="http://schemas.microsoft.com/office/drawing/2014/main" id="{9E5F9E0A-7930-1EEB-D4F3-7D030302DF7B}"/>
              </a:ext>
            </a:extLst>
          </p:cNvPr>
          <p:cNvSpPr>
            <a:spLocks noGrp="1" noChangeArrowheads="1"/>
          </p:cNvSpPr>
          <p:nvPr>
            <p:ph type="body" idx="1"/>
          </p:nvPr>
        </p:nvSpPr>
        <p:spPr>
          <a:xfrm>
            <a:off x="1981200" y="2743200"/>
            <a:ext cx="8229600" cy="3765550"/>
          </a:xfrm>
        </p:spPr>
        <p:txBody>
          <a:bodyPr/>
          <a:lstStyle/>
          <a:p>
            <a:pPr>
              <a:lnSpc>
                <a:spcPct val="90000"/>
              </a:lnSpc>
            </a:pPr>
            <a:r>
              <a:rPr lang="en-US" altLang="en-US" sz="2000"/>
              <a:t>File on NTFS volume is identified by </a:t>
            </a:r>
            <a:r>
              <a:rPr lang="en-US" altLang="en-US" sz="2000" b="1"/>
              <a:t>file reference</a:t>
            </a:r>
          </a:p>
          <a:p>
            <a:pPr lvl="1">
              <a:lnSpc>
                <a:spcPct val="90000"/>
              </a:lnSpc>
            </a:pPr>
            <a:r>
              <a:rPr lang="en-US" altLang="en-US" sz="1800"/>
              <a:t>File number == index in MFT</a:t>
            </a:r>
          </a:p>
          <a:p>
            <a:pPr lvl="1">
              <a:lnSpc>
                <a:spcPct val="90000"/>
              </a:lnSpc>
            </a:pPr>
            <a:r>
              <a:rPr lang="en-US" altLang="en-US" sz="1800"/>
              <a:t>Sequence number – used by NTFS for consistency checking;</a:t>
            </a:r>
            <a:br>
              <a:rPr lang="en-US" altLang="en-US" sz="1800"/>
            </a:br>
            <a:r>
              <a:rPr lang="en-US" altLang="en-US" sz="1800"/>
              <a:t>incremented each time a reference is re-used</a:t>
            </a:r>
          </a:p>
          <a:p>
            <a:pPr>
              <a:lnSpc>
                <a:spcPct val="90000"/>
              </a:lnSpc>
            </a:pPr>
            <a:r>
              <a:rPr lang="en-US" altLang="en-US" sz="2000"/>
              <a:t>File Records:</a:t>
            </a:r>
          </a:p>
          <a:p>
            <a:pPr lvl="1">
              <a:lnSpc>
                <a:spcPct val="90000"/>
              </a:lnSpc>
            </a:pPr>
            <a:r>
              <a:rPr lang="en-US" altLang="en-US" sz="1800"/>
              <a:t>File is collection of attribute/value pairs (one of which is data)</a:t>
            </a:r>
          </a:p>
          <a:p>
            <a:pPr lvl="1">
              <a:lnSpc>
                <a:spcPct val="90000"/>
              </a:lnSpc>
            </a:pPr>
            <a:r>
              <a:rPr lang="en-US" altLang="en-US" sz="1800"/>
              <a:t>Unnamed data attribute</a:t>
            </a:r>
          </a:p>
          <a:p>
            <a:pPr lvl="1">
              <a:lnSpc>
                <a:spcPct val="90000"/>
              </a:lnSpc>
            </a:pPr>
            <a:r>
              <a:rPr lang="en-US" altLang="en-US" sz="1800"/>
              <a:t>Other attributes: filename, time stamp, security descriptor,...</a:t>
            </a:r>
          </a:p>
          <a:p>
            <a:pPr lvl="1">
              <a:lnSpc>
                <a:spcPct val="90000"/>
              </a:lnSpc>
            </a:pPr>
            <a:r>
              <a:rPr lang="en-US" altLang="en-US" sz="1800"/>
              <a:t>Each file attribute is stored as separate stream of bytes within a file</a:t>
            </a:r>
          </a:p>
          <a:p>
            <a:pPr>
              <a:lnSpc>
                <a:spcPct val="90000"/>
              </a:lnSpc>
              <a:buFontTx/>
              <a:buNone/>
            </a:pPr>
            <a:endParaRPr lang="en-US" altLang="en-US" sz="2000"/>
          </a:p>
        </p:txBody>
      </p:sp>
      <p:sp>
        <p:nvSpPr>
          <p:cNvPr id="356356" name="Text Box 4">
            <a:extLst>
              <a:ext uri="{FF2B5EF4-FFF2-40B4-BE49-F238E27FC236}">
                <a16:creationId xmlns:a16="http://schemas.microsoft.com/office/drawing/2014/main" id="{AB2F11A3-28F6-3A0D-C186-5D34B595E1B6}"/>
              </a:ext>
            </a:extLst>
          </p:cNvPr>
          <p:cNvSpPr txBox="1">
            <a:spLocks noChangeArrowheads="1"/>
          </p:cNvSpPr>
          <p:nvPr/>
        </p:nvSpPr>
        <p:spPr bwMode="auto">
          <a:xfrm>
            <a:off x="3505200" y="1981200"/>
            <a:ext cx="1524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spcBef>
                <a:spcPct val="50000"/>
              </a:spcBef>
            </a:pPr>
            <a:r>
              <a:rPr lang="de-DE" altLang="en-US" sz="1600"/>
              <a:t>Sequence </a:t>
            </a:r>
            <a:br>
              <a:rPr lang="de-DE" altLang="en-US" sz="1600"/>
            </a:br>
            <a:r>
              <a:rPr lang="de-DE" altLang="en-US" sz="1600"/>
              <a:t>number</a:t>
            </a:r>
            <a:endParaRPr lang="en-US" altLang="en-US" sz="1600"/>
          </a:p>
        </p:txBody>
      </p:sp>
      <p:sp>
        <p:nvSpPr>
          <p:cNvPr id="356357" name="Text Box 5">
            <a:extLst>
              <a:ext uri="{FF2B5EF4-FFF2-40B4-BE49-F238E27FC236}">
                <a16:creationId xmlns:a16="http://schemas.microsoft.com/office/drawing/2014/main" id="{B216EC3C-B8C7-E8BF-84EC-33F44F2A6330}"/>
              </a:ext>
            </a:extLst>
          </p:cNvPr>
          <p:cNvSpPr txBox="1">
            <a:spLocks noChangeArrowheads="1"/>
          </p:cNvSpPr>
          <p:nvPr/>
        </p:nvSpPr>
        <p:spPr bwMode="auto">
          <a:xfrm>
            <a:off x="5029200" y="1981200"/>
            <a:ext cx="2743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de-DE" altLang="en-US" sz="1600"/>
              <a:t>File number</a:t>
            </a:r>
            <a:endParaRPr lang="en-US" altLang="en-US" sz="1600"/>
          </a:p>
        </p:txBody>
      </p:sp>
      <p:sp>
        <p:nvSpPr>
          <p:cNvPr id="356358" name="Text Box 6">
            <a:extLst>
              <a:ext uri="{FF2B5EF4-FFF2-40B4-BE49-F238E27FC236}">
                <a16:creationId xmlns:a16="http://schemas.microsoft.com/office/drawing/2014/main" id="{D7830E9C-7093-678E-F6A7-133BACA963CA}"/>
              </a:ext>
            </a:extLst>
          </p:cNvPr>
          <p:cNvSpPr txBox="1">
            <a:spLocks noChangeArrowheads="1"/>
          </p:cNvSpPr>
          <p:nvPr/>
        </p:nvSpPr>
        <p:spPr bwMode="auto">
          <a:xfrm>
            <a:off x="7604126" y="242252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0</a:t>
            </a:r>
            <a:endParaRPr lang="en-US" altLang="en-US" sz="1600"/>
          </a:p>
        </p:txBody>
      </p:sp>
      <p:sp>
        <p:nvSpPr>
          <p:cNvPr id="356359" name="Text Box 7">
            <a:extLst>
              <a:ext uri="{FF2B5EF4-FFF2-40B4-BE49-F238E27FC236}">
                <a16:creationId xmlns:a16="http://schemas.microsoft.com/office/drawing/2014/main" id="{1AD25FA8-F40A-C9A1-45CF-4D1A28216D02}"/>
              </a:ext>
            </a:extLst>
          </p:cNvPr>
          <p:cNvSpPr txBox="1">
            <a:spLocks noChangeArrowheads="1"/>
          </p:cNvSpPr>
          <p:nvPr/>
        </p:nvSpPr>
        <p:spPr bwMode="auto">
          <a:xfrm>
            <a:off x="3260725" y="2422525"/>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63</a:t>
            </a:r>
            <a:endParaRPr lang="en-US" altLang="en-US" sz="1600"/>
          </a:p>
        </p:txBody>
      </p:sp>
      <p:sp>
        <p:nvSpPr>
          <p:cNvPr id="356360" name="Text Box 8">
            <a:extLst>
              <a:ext uri="{FF2B5EF4-FFF2-40B4-BE49-F238E27FC236}">
                <a16:creationId xmlns:a16="http://schemas.microsoft.com/office/drawing/2014/main" id="{DEB03303-E174-394E-AB70-DC94E1FDE8B5}"/>
              </a:ext>
            </a:extLst>
          </p:cNvPr>
          <p:cNvSpPr txBox="1">
            <a:spLocks noChangeArrowheads="1"/>
          </p:cNvSpPr>
          <p:nvPr/>
        </p:nvSpPr>
        <p:spPr bwMode="auto">
          <a:xfrm>
            <a:off x="4800600" y="2438400"/>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47</a:t>
            </a:r>
            <a:endParaRPr lang="en-US" altLang="en-US" sz="1600"/>
          </a:p>
        </p:txBody>
      </p:sp>
      <p:sp>
        <p:nvSpPr>
          <p:cNvPr id="356361" name="Freeform 9">
            <a:extLst>
              <a:ext uri="{FF2B5EF4-FFF2-40B4-BE49-F238E27FC236}">
                <a16:creationId xmlns:a16="http://schemas.microsoft.com/office/drawing/2014/main" id="{3E39DB94-88C9-EE18-46AE-EFAEE825E564}"/>
              </a:ext>
            </a:extLst>
          </p:cNvPr>
          <p:cNvSpPr>
            <a:spLocks/>
          </p:cNvSpPr>
          <p:nvPr/>
        </p:nvSpPr>
        <p:spPr bwMode="auto">
          <a:xfrm>
            <a:off x="8077200" y="2286000"/>
            <a:ext cx="762000" cy="609600"/>
          </a:xfrm>
          <a:custGeom>
            <a:avLst/>
            <a:gdLst>
              <a:gd name="T0" fmla="*/ 480 w 480"/>
              <a:gd name="T1" fmla="*/ 384 h 384"/>
              <a:gd name="T2" fmla="*/ 384 w 480"/>
              <a:gd name="T3" fmla="*/ 96 h 384"/>
              <a:gd name="T4" fmla="*/ 0 w 480"/>
              <a:gd name="T5" fmla="*/ 0 h 384"/>
            </a:gdLst>
            <a:ahLst/>
            <a:cxnLst>
              <a:cxn ang="0">
                <a:pos x="T0" y="T1"/>
              </a:cxn>
              <a:cxn ang="0">
                <a:pos x="T2" y="T3"/>
              </a:cxn>
              <a:cxn ang="0">
                <a:pos x="T4" y="T5"/>
              </a:cxn>
            </a:cxnLst>
            <a:rect l="0" t="0" r="r" b="b"/>
            <a:pathLst>
              <a:path w="480" h="384">
                <a:moveTo>
                  <a:pt x="480" y="384"/>
                </a:moveTo>
                <a:cubicBezTo>
                  <a:pt x="472" y="272"/>
                  <a:pt x="464" y="160"/>
                  <a:pt x="384" y="96"/>
                </a:cubicBezTo>
                <a:cubicBezTo>
                  <a:pt x="304" y="32"/>
                  <a:pt x="64" y="16"/>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5168738-971E-9C17-D63D-A0286CF0BC8B}"/>
              </a:ext>
            </a:extLst>
          </p:cNvPr>
          <p:cNvSpPr>
            <a:spLocks noGrp="1"/>
          </p:cNvSpPr>
          <p:nvPr>
            <p:ph type="sldNum" sz="quarter" idx="11"/>
          </p:nvPr>
        </p:nvSpPr>
        <p:spPr/>
        <p:txBody>
          <a:bodyPr/>
          <a:lstStyle/>
          <a:p>
            <a:fld id="{F9C7B5EA-47EB-4A8C-AF29-A39B11065432}" type="slidenum">
              <a:rPr lang="en-GB" altLang="en-US"/>
              <a:pPr/>
              <a:t>85</a:t>
            </a:fld>
            <a:endParaRPr lang="en-GB" altLang="en-US"/>
          </a:p>
        </p:txBody>
      </p:sp>
      <p:sp>
        <p:nvSpPr>
          <p:cNvPr id="357378" name="Rectangle 2">
            <a:extLst>
              <a:ext uri="{FF2B5EF4-FFF2-40B4-BE49-F238E27FC236}">
                <a16:creationId xmlns:a16="http://schemas.microsoft.com/office/drawing/2014/main" id="{53CB8B2F-1903-BB3E-7609-9D2FA992A768}"/>
              </a:ext>
            </a:extLst>
          </p:cNvPr>
          <p:cNvSpPr>
            <a:spLocks noChangeArrowheads="1"/>
          </p:cNvSpPr>
          <p:nvPr/>
        </p:nvSpPr>
        <p:spPr bwMode="auto">
          <a:xfrm>
            <a:off x="3048000" y="3962400"/>
            <a:ext cx="1676400" cy="228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79" name="Rectangle 3">
            <a:extLst>
              <a:ext uri="{FF2B5EF4-FFF2-40B4-BE49-F238E27FC236}">
                <a16:creationId xmlns:a16="http://schemas.microsoft.com/office/drawing/2014/main" id="{59C52CC7-FDB5-34B1-A7E0-44F8EFA086D5}"/>
              </a:ext>
            </a:extLst>
          </p:cNvPr>
          <p:cNvSpPr>
            <a:spLocks noChangeArrowheads="1"/>
          </p:cNvSpPr>
          <p:nvPr/>
        </p:nvSpPr>
        <p:spPr bwMode="auto">
          <a:xfrm>
            <a:off x="3048000" y="4191000"/>
            <a:ext cx="1676400" cy="228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0" name="Rectangle 4">
            <a:extLst>
              <a:ext uri="{FF2B5EF4-FFF2-40B4-BE49-F238E27FC236}">
                <a16:creationId xmlns:a16="http://schemas.microsoft.com/office/drawing/2014/main" id="{9A3CC21C-B338-19AF-A9F9-628CB626DEF2}"/>
              </a:ext>
            </a:extLst>
          </p:cNvPr>
          <p:cNvSpPr>
            <a:spLocks noChangeArrowheads="1"/>
          </p:cNvSpPr>
          <p:nvPr/>
        </p:nvSpPr>
        <p:spPr bwMode="auto">
          <a:xfrm>
            <a:off x="3048000" y="4419600"/>
            <a:ext cx="1676400" cy="228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1" name="Rectangle 5">
            <a:extLst>
              <a:ext uri="{FF2B5EF4-FFF2-40B4-BE49-F238E27FC236}">
                <a16:creationId xmlns:a16="http://schemas.microsoft.com/office/drawing/2014/main" id="{F76D288A-86A0-1270-6C36-E0D8746D6216}"/>
              </a:ext>
            </a:extLst>
          </p:cNvPr>
          <p:cNvSpPr>
            <a:spLocks noChangeArrowheads="1"/>
          </p:cNvSpPr>
          <p:nvPr/>
        </p:nvSpPr>
        <p:spPr bwMode="auto">
          <a:xfrm>
            <a:off x="3048000" y="4648200"/>
            <a:ext cx="1676400" cy="228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2" name="Rectangle 6">
            <a:extLst>
              <a:ext uri="{FF2B5EF4-FFF2-40B4-BE49-F238E27FC236}">
                <a16:creationId xmlns:a16="http://schemas.microsoft.com/office/drawing/2014/main" id="{8C516530-4105-F7E4-9854-5E0223D862AF}"/>
              </a:ext>
            </a:extLst>
          </p:cNvPr>
          <p:cNvSpPr>
            <a:spLocks noChangeArrowheads="1"/>
          </p:cNvSpPr>
          <p:nvPr/>
        </p:nvSpPr>
        <p:spPr bwMode="auto">
          <a:xfrm>
            <a:off x="3048000" y="4876800"/>
            <a:ext cx="1676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3" name="Rectangle 7">
            <a:extLst>
              <a:ext uri="{FF2B5EF4-FFF2-40B4-BE49-F238E27FC236}">
                <a16:creationId xmlns:a16="http://schemas.microsoft.com/office/drawing/2014/main" id="{D9F26812-062F-5457-4CB2-9CF6C4225C8D}"/>
              </a:ext>
            </a:extLst>
          </p:cNvPr>
          <p:cNvSpPr>
            <a:spLocks noChangeArrowheads="1"/>
          </p:cNvSpPr>
          <p:nvPr/>
        </p:nvSpPr>
        <p:spPr bwMode="auto">
          <a:xfrm>
            <a:off x="3048000" y="5105400"/>
            <a:ext cx="16764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4" name="Rectangle 8">
            <a:extLst>
              <a:ext uri="{FF2B5EF4-FFF2-40B4-BE49-F238E27FC236}">
                <a16:creationId xmlns:a16="http://schemas.microsoft.com/office/drawing/2014/main" id="{1E7F7785-8596-2A11-42AC-7E0433F7AB69}"/>
              </a:ext>
            </a:extLst>
          </p:cNvPr>
          <p:cNvSpPr>
            <a:spLocks noChangeArrowheads="1"/>
          </p:cNvSpPr>
          <p:nvPr/>
        </p:nvSpPr>
        <p:spPr bwMode="auto">
          <a:xfrm>
            <a:off x="3048000" y="5334000"/>
            <a:ext cx="16764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5" name="Rectangle 9">
            <a:extLst>
              <a:ext uri="{FF2B5EF4-FFF2-40B4-BE49-F238E27FC236}">
                <a16:creationId xmlns:a16="http://schemas.microsoft.com/office/drawing/2014/main" id="{FA8865AC-7338-E178-9DD5-7E7CF0F5F9BC}"/>
              </a:ext>
            </a:extLst>
          </p:cNvPr>
          <p:cNvSpPr>
            <a:spLocks noChangeArrowheads="1"/>
          </p:cNvSpPr>
          <p:nvPr/>
        </p:nvSpPr>
        <p:spPr bwMode="auto">
          <a:xfrm>
            <a:off x="3048000" y="5562600"/>
            <a:ext cx="16764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6" name="Rectangle 10">
            <a:extLst>
              <a:ext uri="{FF2B5EF4-FFF2-40B4-BE49-F238E27FC236}">
                <a16:creationId xmlns:a16="http://schemas.microsoft.com/office/drawing/2014/main" id="{28113BE1-74DA-B047-E486-98C9DEF7B6E6}"/>
              </a:ext>
            </a:extLst>
          </p:cNvPr>
          <p:cNvSpPr>
            <a:spLocks noChangeArrowheads="1"/>
          </p:cNvSpPr>
          <p:nvPr/>
        </p:nvSpPr>
        <p:spPr bwMode="auto">
          <a:xfrm>
            <a:off x="3048000" y="5791200"/>
            <a:ext cx="16764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87" name="Freeform 11">
            <a:extLst>
              <a:ext uri="{FF2B5EF4-FFF2-40B4-BE49-F238E27FC236}">
                <a16:creationId xmlns:a16="http://schemas.microsoft.com/office/drawing/2014/main" id="{4776701E-4DCC-81E6-3C67-E0643D6D3AC9}"/>
              </a:ext>
            </a:extLst>
          </p:cNvPr>
          <p:cNvSpPr>
            <a:spLocks/>
          </p:cNvSpPr>
          <p:nvPr/>
        </p:nvSpPr>
        <p:spPr bwMode="auto">
          <a:xfrm>
            <a:off x="3048000" y="4876800"/>
            <a:ext cx="6629400" cy="762000"/>
          </a:xfrm>
          <a:custGeom>
            <a:avLst/>
            <a:gdLst>
              <a:gd name="T0" fmla="*/ 0 w 4176"/>
              <a:gd name="T1" fmla="*/ 144 h 480"/>
              <a:gd name="T2" fmla="*/ 1488 w 4176"/>
              <a:gd name="T3" fmla="*/ 480 h 480"/>
              <a:gd name="T4" fmla="*/ 4176 w 4176"/>
              <a:gd name="T5" fmla="*/ 480 h 480"/>
              <a:gd name="T6" fmla="*/ 1056 w 4176"/>
              <a:gd name="T7" fmla="*/ 0 h 480"/>
              <a:gd name="T8" fmla="*/ 0 w 4176"/>
              <a:gd name="T9" fmla="*/ 0 h 480"/>
              <a:gd name="T10" fmla="*/ 0 w 4176"/>
              <a:gd name="T11" fmla="*/ 144 h 480"/>
            </a:gdLst>
            <a:ahLst/>
            <a:cxnLst>
              <a:cxn ang="0">
                <a:pos x="T0" y="T1"/>
              </a:cxn>
              <a:cxn ang="0">
                <a:pos x="T2" y="T3"/>
              </a:cxn>
              <a:cxn ang="0">
                <a:pos x="T4" y="T5"/>
              </a:cxn>
              <a:cxn ang="0">
                <a:pos x="T6" y="T7"/>
              </a:cxn>
              <a:cxn ang="0">
                <a:pos x="T8" y="T9"/>
              </a:cxn>
              <a:cxn ang="0">
                <a:pos x="T10" y="T11"/>
              </a:cxn>
            </a:cxnLst>
            <a:rect l="0" t="0" r="r" b="b"/>
            <a:pathLst>
              <a:path w="4176" h="480">
                <a:moveTo>
                  <a:pt x="0" y="144"/>
                </a:moveTo>
                <a:lnTo>
                  <a:pt x="1488" y="480"/>
                </a:lnTo>
                <a:lnTo>
                  <a:pt x="4176" y="480"/>
                </a:lnTo>
                <a:lnTo>
                  <a:pt x="1056" y="0"/>
                </a:lnTo>
                <a:lnTo>
                  <a:pt x="0" y="0"/>
                </a:lnTo>
                <a:lnTo>
                  <a:pt x="0" y="144"/>
                </a:lnTo>
                <a:close/>
              </a:path>
            </a:pathLst>
          </a:custGeom>
          <a:solidFill>
            <a:srgbClr val="CCFF99">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7388" name="Rectangle 12">
            <a:extLst>
              <a:ext uri="{FF2B5EF4-FFF2-40B4-BE49-F238E27FC236}">
                <a16:creationId xmlns:a16="http://schemas.microsoft.com/office/drawing/2014/main" id="{98FEE22E-42B8-2FFA-0184-27DF1C80FD1C}"/>
              </a:ext>
            </a:extLst>
          </p:cNvPr>
          <p:cNvSpPr>
            <a:spLocks noGrp="1" noChangeArrowheads="1"/>
          </p:cNvSpPr>
          <p:nvPr>
            <p:ph type="title"/>
          </p:nvPr>
        </p:nvSpPr>
        <p:spPr/>
        <p:txBody>
          <a:bodyPr/>
          <a:lstStyle/>
          <a:p>
            <a:r>
              <a:rPr lang="en-US" altLang="en-US"/>
              <a:t>File Records (contd.)</a:t>
            </a:r>
          </a:p>
        </p:txBody>
      </p:sp>
      <p:sp>
        <p:nvSpPr>
          <p:cNvPr id="357389" name="Rectangle 13">
            <a:extLst>
              <a:ext uri="{FF2B5EF4-FFF2-40B4-BE49-F238E27FC236}">
                <a16:creationId xmlns:a16="http://schemas.microsoft.com/office/drawing/2014/main" id="{A95E90CF-3E1A-45B8-F022-CB2F236A142A}"/>
              </a:ext>
            </a:extLst>
          </p:cNvPr>
          <p:cNvSpPr>
            <a:spLocks noGrp="1" noChangeArrowheads="1"/>
          </p:cNvSpPr>
          <p:nvPr>
            <p:ph type="body" idx="1"/>
          </p:nvPr>
        </p:nvSpPr>
        <p:spPr>
          <a:xfrm>
            <a:off x="2209800" y="1447800"/>
            <a:ext cx="8077200" cy="1447800"/>
          </a:xfrm>
        </p:spPr>
        <p:txBody>
          <a:bodyPr/>
          <a:lstStyle/>
          <a:p>
            <a:pPr>
              <a:lnSpc>
                <a:spcPct val="90000"/>
              </a:lnSpc>
            </a:pPr>
            <a:r>
              <a:rPr lang="en-US" altLang="en-US" sz="2000"/>
              <a:t>NTFS doesn‘t read/write files:</a:t>
            </a:r>
          </a:p>
          <a:p>
            <a:pPr lvl="1">
              <a:lnSpc>
                <a:spcPct val="90000"/>
              </a:lnSpc>
            </a:pPr>
            <a:r>
              <a:rPr lang="en-US" altLang="en-US" sz="1800"/>
              <a:t>It reads/writes attribute streams</a:t>
            </a:r>
          </a:p>
          <a:p>
            <a:pPr lvl="1">
              <a:lnSpc>
                <a:spcPct val="90000"/>
              </a:lnSpc>
            </a:pPr>
            <a:r>
              <a:rPr lang="en-US" altLang="en-US" sz="1800"/>
              <a:t>Operations: create, delete, read (byte range), write (byte range)</a:t>
            </a:r>
          </a:p>
          <a:p>
            <a:pPr lvl="1">
              <a:lnSpc>
                <a:spcPct val="90000"/>
              </a:lnSpc>
            </a:pPr>
            <a:r>
              <a:rPr lang="en-US" altLang="en-US" sz="1800"/>
              <a:t>Read/write normally operate on unnamed data attribute</a:t>
            </a:r>
          </a:p>
        </p:txBody>
      </p:sp>
      <p:sp>
        <p:nvSpPr>
          <p:cNvPr id="357390" name="Text Box 14">
            <a:extLst>
              <a:ext uri="{FF2B5EF4-FFF2-40B4-BE49-F238E27FC236}">
                <a16:creationId xmlns:a16="http://schemas.microsoft.com/office/drawing/2014/main" id="{DD00ED6D-F839-9E02-33CE-863797BCA24F}"/>
              </a:ext>
            </a:extLst>
          </p:cNvPr>
          <p:cNvSpPr txBox="1">
            <a:spLocks noChangeArrowheads="1"/>
          </p:cNvSpPr>
          <p:nvPr/>
        </p:nvSpPr>
        <p:spPr bwMode="auto">
          <a:xfrm>
            <a:off x="6705601" y="5257800"/>
            <a:ext cx="9460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Filename</a:t>
            </a:r>
            <a:endParaRPr lang="en-US" altLang="en-US" sz="1600"/>
          </a:p>
        </p:txBody>
      </p:sp>
      <p:sp>
        <p:nvSpPr>
          <p:cNvPr id="357391" name="Text Box 15">
            <a:extLst>
              <a:ext uri="{FF2B5EF4-FFF2-40B4-BE49-F238E27FC236}">
                <a16:creationId xmlns:a16="http://schemas.microsoft.com/office/drawing/2014/main" id="{B8E7A505-F680-67A5-6E79-328726BA41AC}"/>
              </a:ext>
            </a:extLst>
          </p:cNvPr>
          <p:cNvSpPr txBox="1">
            <a:spLocks noChangeArrowheads="1"/>
          </p:cNvSpPr>
          <p:nvPr/>
        </p:nvSpPr>
        <p:spPr bwMode="auto">
          <a:xfrm>
            <a:off x="5410200" y="5105401"/>
            <a:ext cx="1189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Standard</a:t>
            </a:r>
            <a:br>
              <a:rPr lang="de-DE" altLang="en-US" sz="1600"/>
            </a:br>
            <a:r>
              <a:rPr lang="de-DE" altLang="en-US" sz="1600"/>
              <a:t>information</a:t>
            </a:r>
            <a:endParaRPr lang="en-US" altLang="en-US" sz="1600"/>
          </a:p>
        </p:txBody>
      </p:sp>
      <p:sp>
        <p:nvSpPr>
          <p:cNvPr id="357392" name="Text Box 16">
            <a:extLst>
              <a:ext uri="{FF2B5EF4-FFF2-40B4-BE49-F238E27FC236}">
                <a16:creationId xmlns:a16="http://schemas.microsoft.com/office/drawing/2014/main" id="{BD01DD2C-B8E2-6AB7-C699-3818AF8E9703}"/>
              </a:ext>
            </a:extLst>
          </p:cNvPr>
          <p:cNvSpPr txBox="1">
            <a:spLocks noChangeArrowheads="1"/>
          </p:cNvSpPr>
          <p:nvPr/>
        </p:nvSpPr>
        <p:spPr bwMode="auto">
          <a:xfrm>
            <a:off x="7717073" y="5105401"/>
            <a:ext cx="10345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Security</a:t>
            </a:r>
            <a:br>
              <a:rPr lang="de-DE" altLang="en-US" sz="1600"/>
            </a:br>
            <a:r>
              <a:rPr lang="de-DE" altLang="en-US" sz="1600"/>
              <a:t>descriptor</a:t>
            </a:r>
            <a:endParaRPr lang="en-US" altLang="en-US" sz="1600"/>
          </a:p>
        </p:txBody>
      </p:sp>
      <p:sp>
        <p:nvSpPr>
          <p:cNvPr id="357393" name="Text Box 17">
            <a:extLst>
              <a:ext uri="{FF2B5EF4-FFF2-40B4-BE49-F238E27FC236}">
                <a16:creationId xmlns:a16="http://schemas.microsoft.com/office/drawing/2014/main" id="{D63D0685-38B5-D323-AD06-2BBEBDF33CF3}"/>
              </a:ext>
            </a:extLst>
          </p:cNvPr>
          <p:cNvSpPr txBox="1">
            <a:spLocks noChangeArrowheads="1"/>
          </p:cNvSpPr>
          <p:nvPr/>
        </p:nvSpPr>
        <p:spPr bwMode="auto">
          <a:xfrm>
            <a:off x="8936100" y="5257800"/>
            <a:ext cx="5713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600"/>
              <a:t>Data</a:t>
            </a:r>
            <a:endParaRPr lang="en-US" altLang="en-US" sz="1600"/>
          </a:p>
        </p:txBody>
      </p:sp>
      <p:sp>
        <p:nvSpPr>
          <p:cNvPr id="357394" name="Rectangle 18">
            <a:extLst>
              <a:ext uri="{FF2B5EF4-FFF2-40B4-BE49-F238E27FC236}">
                <a16:creationId xmlns:a16="http://schemas.microsoft.com/office/drawing/2014/main" id="{0A08CA2D-6AB9-14DF-4A45-DEC8BC549577}"/>
              </a:ext>
            </a:extLst>
          </p:cNvPr>
          <p:cNvSpPr>
            <a:spLocks noChangeArrowheads="1"/>
          </p:cNvSpPr>
          <p:nvPr/>
        </p:nvSpPr>
        <p:spPr bwMode="auto">
          <a:xfrm>
            <a:off x="5410200" y="5638800"/>
            <a:ext cx="1219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95" name="Rectangle 19">
            <a:extLst>
              <a:ext uri="{FF2B5EF4-FFF2-40B4-BE49-F238E27FC236}">
                <a16:creationId xmlns:a16="http://schemas.microsoft.com/office/drawing/2014/main" id="{73717ADC-CDF0-F817-17B0-E246D0AE46EC}"/>
              </a:ext>
            </a:extLst>
          </p:cNvPr>
          <p:cNvSpPr>
            <a:spLocks noChangeArrowheads="1"/>
          </p:cNvSpPr>
          <p:nvPr/>
        </p:nvSpPr>
        <p:spPr bwMode="auto">
          <a:xfrm>
            <a:off x="6629400" y="5638800"/>
            <a:ext cx="1066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96" name="Rectangle 20">
            <a:extLst>
              <a:ext uri="{FF2B5EF4-FFF2-40B4-BE49-F238E27FC236}">
                <a16:creationId xmlns:a16="http://schemas.microsoft.com/office/drawing/2014/main" id="{C9381E3E-C573-DEF7-6580-AB6BF9B6DD75}"/>
              </a:ext>
            </a:extLst>
          </p:cNvPr>
          <p:cNvSpPr>
            <a:spLocks noChangeArrowheads="1"/>
          </p:cNvSpPr>
          <p:nvPr/>
        </p:nvSpPr>
        <p:spPr bwMode="auto">
          <a:xfrm>
            <a:off x="7696200" y="5638800"/>
            <a:ext cx="1066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97" name="Rectangle 21">
            <a:extLst>
              <a:ext uri="{FF2B5EF4-FFF2-40B4-BE49-F238E27FC236}">
                <a16:creationId xmlns:a16="http://schemas.microsoft.com/office/drawing/2014/main" id="{F78C1AF7-A60C-27BB-F467-46B17C70BBAD}"/>
              </a:ext>
            </a:extLst>
          </p:cNvPr>
          <p:cNvSpPr>
            <a:spLocks noChangeArrowheads="1"/>
          </p:cNvSpPr>
          <p:nvPr/>
        </p:nvSpPr>
        <p:spPr bwMode="auto">
          <a:xfrm>
            <a:off x="8763000" y="5638800"/>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98" name="Text Box 22">
            <a:extLst>
              <a:ext uri="{FF2B5EF4-FFF2-40B4-BE49-F238E27FC236}">
                <a16:creationId xmlns:a16="http://schemas.microsoft.com/office/drawing/2014/main" id="{E5B74C02-F16D-693F-BB2B-41058DF03F4C}"/>
              </a:ext>
            </a:extLst>
          </p:cNvPr>
          <p:cNvSpPr txBox="1">
            <a:spLocks noChangeArrowheads="1"/>
          </p:cNvSpPr>
          <p:nvPr/>
        </p:nvSpPr>
        <p:spPr bwMode="auto">
          <a:xfrm>
            <a:off x="2971800" y="3581400"/>
            <a:ext cx="15972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Master File Table</a:t>
            </a:r>
            <a:endParaRPr lang="en-US" altLang="en-US" sz="1600"/>
          </a:p>
        </p:txBody>
      </p:sp>
      <p:sp>
        <p:nvSpPr>
          <p:cNvPr id="357399" name="Text Box 23">
            <a:extLst>
              <a:ext uri="{FF2B5EF4-FFF2-40B4-BE49-F238E27FC236}">
                <a16:creationId xmlns:a16="http://schemas.microsoft.com/office/drawing/2014/main" id="{7E89FB2D-AD6D-CA7F-AD96-23942784C3F8}"/>
              </a:ext>
            </a:extLst>
          </p:cNvPr>
          <p:cNvSpPr txBox="1">
            <a:spLocks noChangeArrowheads="1"/>
          </p:cNvSpPr>
          <p:nvPr/>
        </p:nvSpPr>
        <p:spPr bwMode="auto">
          <a:xfrm>
            <a:off x="5410200" y="6019800"/>
            <a:ext cx="23580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MFT record for a small file</a:t>
            </a:r>
            <a:endParaRPr lang="en-US" altLang="en-US" sz="1600"/>
          </a:p>
        </p:txBody>
      </p:sp>
      <p:sp>
        <p:nvSpPr>
          <p:cNvPr id="357400" name="Text Box 24">
            <a:extLst>
              <a:ext uri="{FF2B5EF4-FFF2-40B4-BE49-F238E27FC236}">
                <a16:creationId xmlns:a16="http://schemas.microsoft.com/office/drawing/2014/main" id="{6B1CC042-E1C0-9C84-6EBF-D615D448D50F}"/>
              </a:ext>
            </a:extLst>
          </p:cNvPr>
          <p:cNvSpPr txBox="1">
            <a:spLocks noChangeArrowheads="1"/>
          </p:cNvSpPr>
          <p:nvPr/>
        </p:nvSpPr>
        <p:spPr bwMode="auto">
          <a:xfrm>
            <a:off x="6248400" y="3505201"/>
            <a:ext cx="3801810" cy="83099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solidFill>
                  <a:schemeClr val="bg2"/>
                </a:solidFill>
              </a:rPr>
              <a:t>Windows optimization: Security descriptors</a:t>
            </a:r>
            <a:br>
              <a:rPr lang="de-DE" altLang="en-US" sz="1600">
                <a:solidFill>
                  <a:schemeClr val="bg2"/>
                </a:solidFill>
              </a:rPr>
            </a:br>
            <a:r>
              <a:rPr lang="de-DE" altLang="en-US" sz="1600">
                <a:solidFill>
                  <a:schemeClr val="bg2"/>
                </a:solidFill>
              </a:rPr>
              <a:t>are stored in a central file and referenced </a:t>
            </a:r>
            <a:br>
              <a:rPr lang="de-DE" altLang="en-US" sz="1600">
                <a:solidFill>
                  <a:schemeClr val="bg2"/>
                </a:solidFill>
              </a:rPr>
            </a:br>
            <a:r>
              <a:rPr lang="de-DE" altLang="en-US" sz="1600">
                <a:solidFill>
                  <a:schemeClr val="bg2"/>
                </a:solidFill>
              </a:rPr>
              <a:t>by each file record (saves disk space)</a:t>
            </a:r>
            <a:endParaRPr lang="en-US" altLang="en-US" sz="1600">
              <a:solidFill>
                <a:schemeClr val="bg2"/>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79A4ECC-6290-7124-7510-1FA8DA17ACE4}"/>
              </a:ext>
            </a:extLst>
          </p:cNvPr>
          <p:cNvSpPr>
            <a:spLocks noGrp="1"/>
          </p:cNvSpPr>
          <p:nvPr>
            <p:ph type="sldNum" sz="quarter" idx="11"/>
          </p:nvPr>
        </p:nvSpPr>
        <p:spPr/>
        <p:txBody>
          <a:bodyPr/>
          <a:lstStyle/>
          <a:p>
            <a:fld id="{A5259A33-04B8-43C7-91A9-25554711D7A5}" type="slidenum">
              <a:rPr lang="en-GB" altLang="en-US"/>
              <a:pPr/>
              <a:t>86</a:t>
            </a:fld>
            <a:endParaRPr lang="en-GB" altLang="en-US"/>
          </a:p>
        </p:txBody>
      </p:sp>
      <p:sp>
        <p:nvSpPr>
          <p:cNvPr id="358402" name="Rectangle 2">
            <a:extLst>
              <a:ext uri="{FF2B5EF4-FFF2-40B4-BE49-F238E27FC236}">
                <a16:creationId xmlns:a16="http://schemas.microsoft.com/office/drawing/2014/main" id="{12FBFB36-1A18-0C59-5754-33115DBB3EA9}"/>
              </a:ext>
            </a:extLst>
          </p:cNvPr>
          <p:cNvSpPr>
            <a:spLocks noGrp="1" noChangeArrowheads="1"/>
          </p:cNvSpPr>
          <p:nvPr>
            <p:ph type="title"/>
          </p:nvPr>
        </p:nvSpPr>
        <p:spPr/>
        <p:txBody>
          <a:bodyPr/>
          <a:lstStyle/>
          <a:p>
            <a:r>
              <a:rPr lang="en-US" altLang="en-US"/>
              <a:t>Standard Attributes for NTFS Files</a:t>
            </a:r>
          </a:p>
        </p:txBody>
      </p:sp>
      <p:graphicFrame>
        <p:nvGraphicFramePr>
          <p:cNvPr id="358403" name="Group 3">
            <a:extLst>
              <a:ext uri="{FF2B5EF4-FFF2-40B4-BE49-F238E27FC236}">
                <a16:creationId xmlns:a16="http://schemas.microsoft.com/office/drawing/2014/main" id="{522E5806-A025-66D2-61B9-6AB9062D5F26}"/>
              </a:ext>
            </a:extLst>
          </p:cNvPr>
          <p:cNvGraphicFramePr>
            <a:graphicFrameLocks noGrp="1"/>
          </p:cNvGraphicFramePr>
          <p:nvPr/>
        </p:nvGraphicFramePr>
        <p:xfrm>
          <a:off x="2209800" y="1828801"/>
          <a:ext cx="8077200" cy="4584065"/>
        </p:xfrm>
        <a:graphic>
          <a:graphicData uri="http://schemas.openxmlformats.org/drawingml/2006/table">
            <a:tbl>
              <a:tblPr/>
              <a:tblGrid>
                <a:gridCol w="2209800">
                  <a:extLst>
                    <a:ext uri="{9D8B030D-6E8A-4147-A177-3AD203B41FA5}">
                      <a16:colId xmlns:a16="http://schemas.microsoft.com/office/drawing/2014/main" val="146836572"/>
                    </a:ext>
                  </a:extLst>
                </a:gridCol>
                <a:gridCol w="5867400">
                  <a:extLst>
                    <a:ext uri="{9D8B030D-6E8A-4147-A177-3AD203B41FA5}">
                      <a16:colId xmlns:a16="http://schemas.microsoft.com/office/drawing/2014/main" val="3408190350"/>
                    </a:ext>
                  </a:extLst>
                </a:gridCol>
              </a:tblGrid>
              <a:tr h="438150">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Attribute</a:t>
                      </a:r>
                    </a:p>
                  </a:txBody>
                  <a:tcPr horzOverflow="overflow">
                    <a:lnL cap="flat">
                      <a:noFill/>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Description</a:t>
                      </a:r>
                    </a:p>
                  </a:txBody>
                  <a:tcPr horzOverflow="overflow">
                    <a:lnL w="12700"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9906470"/>
                  </a:ext>
                </a:extLst>
              </a:tr>
              <a:tr h="62388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Standard information</a:t>
                      </a: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File attributes: read-only, archive, etc; time stamps; creation/modification time; hard link count</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5427469"/>
                  </a:ext>
                </a:extLst>
              </a:tr>
              <a:tr h="654050">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Filename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Name in Unicode characters; multiple filename attributes possible (POSIX links!!); short names for access by MS-DOS and 16-bin Win applications</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4039305"/>
                  </a:ext>
                </a:extLst>
              </a:tr>
              <a:tr h="396875">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Security descriptor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Specifies who owns the file and who can access it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8772625"/>
                  </a:ext>
                </a:extLst>
              </a:tr>
              <a:tr h="627063">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data</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Contents of the file; a file has one default unnamed data attribute; directory has no default data attrib.</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716779"/>
                  </a:ext>
                </a:extLst>
              </a:tr>
              <a:tr h="62388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Index root, index</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Three attributes used to implement filename allocation, bitmap index for large directories (dirs. only)</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4787972"/>
                  </a:ext>
                </a:extLst>
              </a:tr>
              <a:tr h="654050">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Attribute list</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alt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List of attributes that make up the file and first reference of the MFT record in which the attribute is located (for files which require multiple MFT file records)</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725750281"/>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D6C475E-9638-AFEE-B5B6-A63ADC2CF0BF}"/>
              </a:ext>
            </a:extLst>
          </p:cNvPr>
          <p:cNvSpPr>
            <a:spLocks noGrp="1"/>
          </p:cNvSpPr>
          <p:nvPr>
            <p:ph type="sldNum" sz="quarter" idx="11"/>
          </p:nvPr>
        </p:nvSpPr>
        <p:spPr/>
        <p:txBody>
          <a:bodyPr/>
          <a:lstStyle/>
          <a:p>
            <a:fld id="{0B822F36-F2DD-4045-AF63-514B2F3CBF3D}" type="slidenum">
              <a:rPr lang="en-GB" altLang="en-US"/>
              <a:pPr/>
              <a:t>87</a:t>
            </a:fld>
            <a:endParaRPr lang="en-GB" altLang="en-US"/>
          </a:p>
        </p:txBody>
      </p:sp>
      <p:sp>
        <p:nvSpPr>
          <p:cNvPr id="359426" name="Rectangle 2">
            <a:extLst>
              <a:ext uri="{FF2B5EF4-FFF2-40B4-BE49-F238E27FC236}">
                <a16:creationId xmlns:a16="http://schemas.microsoft.com/office/drawing/2014/main" id="{227F1EB3-C73D-2669-1996-5DCF99BB69E4}"/>
              </a:ext>
            </a:extLst>
          </p:cNvPr>
          <p:cNvSpPr>
            <a:spLocks noGrp="1" noChangeArrowheads="1"/>
          </p:cNvSpPr>
          <p:nvPr>
            <p:ph type="title"/>
          </p:nvPr>
        </p:nvSpPr>
        <p:spPr/>
        <p:txBody>
          <a:bodyPr/>
          <a:lstStyle/>
          <a:p>
            <a:r>
              <a:rPr lang="en-US" altLang="en-US"/>
              <a:t>Attributes (contd.)</a:t>
            </a:r>
          </a:p>
        </p:txBody>
      </p:sp>
      <p:sp>
        <p:nvSpPr>
          <p:cNvPr id="359427" name="Rectangle 3">
            <a:extLst>
              <a:ext uri="{FF2B5EF4-FFF2-40B4-BE49-F238E27FC236}">
                <a16:creationId xmlns:a16="http://schemas.microsoft.com/office/drawing/2014/main" id="{FFE3F997-2F95-EF2F-DDCB-6568A96EF5DB}"/>
              </a:ext>
            </a:extLst>
          </p:cNvPr>
          <p:cNvSpPr>
            <a:spLocks noGrp="1" noChangeArrowheads="1"/>
          </p:cNvSpPr>
          <p:nvPr>
            <p:ph type="body" idx="1"/>
          </p:nvPr>
        </p:nvSpPr>
        <p:spPr/>
        <p:txBody>
          <a:bodyPr/>
          <a:lstStyle/>
          <a:p>
            <a:pPr>
              <a:lnSpc>
                <a:spcPct val="90000"/>
              </a:lnSpc>
            </a:pPr>
            <a:r>
              <a:rPr lang="en-US" altLang="en-US" sz="2000"/>
              <a:t>Each attribute in a file record has a name and a value</a:t>
            </a:r>
          </a:p>
          <a:p>
            <a:pPr>
              <a:lnSpc>
                <a:spcPct val="90000"/>
              </a:lnSpc>
            </a:pPr>
            <a:r>
              <a:rPr lang="en-US" altLang="en-US" sz="2000"/>
              <a:t>NTFS identifies attributes:</a:t>
            </a:r>
          </a:p>
          <a:p>
            <a:pPr lvl="1">
              <a:lnSpc>
                <a:spcPct val="90000"/>
              </a:lnSpc>
            </a:pPr>
            <a:r>
              <a:rPr lang="en-US" altLang="en-US" sz="1800"/>
              <a:t>Uppercase name starting with $: $FILENAME, $DATA</a:t>
            </a:r>
          </a:p>
          <a:p>
            <a:pPr>
              <a:lnSpc>
                <a:spcPct val="90000"/>
              </a:lnSpc>
            </a:pPr>
            <a:r>
              <a:rPr lang="en-US" altLang="en-US" sz="2000"/>
              <a:t>Attribute‘s value: Byte stream</a:t>
            </a:r>
          </a:p>
          <a:p>
            <a:pPr lvl="1">
              <a:lnSpc>
                <a:spcPct val="90000"/>
              </a:lnSpc>
            </a:pPr>
            <a:r>
              <a:rPr lang="en-US" altLang="en-US" sz="1800"/>
              <a:t>The filename for $FILENAME</a:t>
            </a:r>
          </a:p>
          <a:p>
            <a:pPr lvl="1">
              <a:lnSpc>
                <a:spcPct val="90000"/>
              </a:lnSpc>
            </a:pPr>
            <a:r>
              <a:rPr lang="en-US" altLang="en-US" sz="1800"/>
              <a:t>The data bytes for $DATA</a:t>
            </a:r>
          </a:p>
          <a:p>
            <a:pPr>
              <a:lnSpc>
                <a:spcPct val="90000"/>
              </a:lnSpc>
            </a:pPr>
            <a:r>
              <a:rPr lang="en-US" altLang="en-US" sz="2000"/>
              <a:t>Attribute names correspond to numeric typecodes</a:t>
            </a:r>
          </a:p>
          <a:p>
            <a:pPr>
              <a:lnSpc>
                <a:spcPct val="90000"/>
              </a:lnSpc>
            </a:pPr>
            <a:r>
              <a:rPr lang="en-US" altLang="en-US" sz="2000"/>
              <a:t>File attributes in an MFT record are ordered by typecodes</a:t>
            </a:r>
          </a:p>
          <a:p>
            <a:pPr lvl="1">
              <a:lnSpc>
                <a:spcPct val="90000"/>
              </a:lnSpc>
            </a:pPr>
            <a:r>
              <a:rPr lang="en-US" altLang="en-US" sz="1800"/>
              <a:t>Some attribute types may appear more than once (e.g. Filename)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2B6E0-8E92-251D-3E91-3D60AC10D136}"/>
              </a:ext>
            </a:extLst>
          </p:cNvPr>
          <p:cNvSpPr>
            <a:spLocks noGrp="1"/>
          </p:cNvSpPr>
          <p:nvPr>
            <p:ph type="sldNum" sz="quarter" idx="11"/>
          </p:nvPr>
        </p:nvSpPr>
        <p:spPr/>
        <p:txBody>
          <a:bodyPr/>
          <a:lstStyle/>
          <a:p>
            <a:fld id="{50636F46-B2BA-4941-AA28-D9E93287BA94}" type="slidenum">
              <a:rPr lang="en-GB" altLang="en-US"/>
              <a:pPr/>
              <a:t>88</a:t>
            </a:fld>
            <a:endParaRPr lang="en-GB" altLang="en-US"/>
          </a:p>
        </p:txBody>
      </p:sp>
      <p:sp>
        <p:nvSpPr>
          <p:cNvPr id="360450" name="Rectangle 2">
            <a:extLst>
              <a:ext uri="{FF2B5EF4-FFF2-40B4-BE49-F238E27FC236}">
                <a16:creationId xmlns:a16="http://schemas.microsoft.com/office/drawing/2014/main" id="{0334DA2D-AB05-6757-CF18-BF6086BDEC45}"/>
              </a:ext>
            </a:extLst>
          </p:cNvPr>
          <p:cNvSpPr>
            <a:spLocks noGrp="1" noChangeArrowheads="1"/>
          </p:cNvSpPr>
          <p:nvPr>
            <p:ph type="title"/>
          </p:nvPr>
        </p:nvSpPr>
        <p:spPr/>
        <p:txBody>
          <a:bodyPr/>
          <a:lstStyle/>
          <a:p>
            <a:r>
              <a:rPr lang="en-US" altLang="en-US"/>
              <a:t>Filenames</a:t>
            </a:r>
          </a:p>
        </p:txBody>
      </p:sp>
      <p:sp>
        <p:nvSpPr>
          <p:cNvPr id="360451" name="Rectangle 3">
            <a:extLst>
              <a:ext uri="{FF2B5EF4-FFF2-40B4-BE49-F238E27FC236}">
                <a16:creationId xmlns:a16="http://schemas.microsoft.com/office/drawing/2014/main" id="{2EC45082-D650-B909-25F7-A17FAC411694}"/>
              </a:ext>
            </a:extLst>
          </p:cNvPr>
          <p:cNvSpPr>
            <a:spLocks noGrp="1" noChangeArrowheads="1"/>
          </p:cNvSpPr>
          <p:nvPr>
            <p:ph type="body" idx="1"/>
          </p:nvPr>
        </p:nvSpPr>
        <p:spPr>
          <a:xfrm>
            <a:off x="2209800" y="1066800"/>
            <a:ext cx="5867400" cy="4495800"/>
          </a:xfrm>
        </p:spPr>
        <p:txBody>
          <a:bodyPr/>
          <a:lstStyle/>
          <a:p>
            <a:pPr>
              <a:lnSpc>
                <a:spcPct val="90000"/>
              </a:lnSpc>
            </a:pPr>
            <a:r>
              <a:rPr lang="en-US" altLang="en-US" sz="2000"/>
              <a:t>POSIX:</a:t>
            </a:r>
          </a:p>
          <a:p>
            <a:pPr lvl="1">
              <a:lnSpc>
                <a:spcPct val="90000"/>
              </a:lnSpc>
            </a:pPr>
            <a:r>
              <a:rPr lang="en-US" altLang="en-US" sz="1800"/>
              <a:t>Case-sensitive, trailing periods &amp; spaces</a:t>
            </a:r>
          </a:p>
          <a:p>
            <a:pPr lvl="1">
              <a:lnSpc>
                <a:spcPct val="90000"/>
              </a:lnSpc>
            </a:pPr>
            <a:r>
              <a:rPr lang="en-US" altLang="en-US" sz="1800"/>
              <a:t>NTFS namespace equiv. to POSIX space</a:t>
            </a:r>
          </a:p>
          <a:p>
            <a:pPr>
              <a:lnSpc>
                <a:spcPct val="90000"/>
              </a:lnSpc>
            </a:pPr>
            <a:r>
              <a:rPr lang="en-US" altLang="en-US" sz="2000"/>
              <a:t>Win32:</a:t>
            </a:r>
          </a:p>
          <a:p>
            <a:pPr lvl="1">
              <a:lnSpc>
                <a:spcPct val="90000"/>
              </a:lnSpc>
            </a:pPr>
            <a:r>
              <a:rPr lang="en-US" altLang="en-US" sz="1800"/>
              <a:t>Long filenames, unicode names</a:t>
            </a:r>
          </a:p>
          <a:p>
            <a:pPr lvl="1">
              <a:lnSpc>
                <a:spcPct val="90000"/>
              </a:lnSpc>
            </a:pPr>
            <a:r>
              <a:rPr lang="en-US" altLang="en-US" sz="1800"/>
              <a:t>Multiple dots, embedded spaces, beginning dots</a:t>
            </a:r>
          </a:p>
          <a:p>
            <a:pPr>
              <a:lnSpc>
                <a:spcPct val="90000"/>
              </a:lnSpc>
            </a:pPr>
            <a:r>
              <a:rPr lang="en-US" altLang="en-US" sz="2000"/>
              <a:t>MS-DOS:</a:t>
            </a:r>
          </a:p>
          <a:p>
            <a:pPr lvl="1">
              <a:lnSpc>
                <a:spcPct val="90000"/>
              </a:lnSpc>
            </a:pPr>
            <a:r>
              <a:rPr lang="en-US" altLang="en-US" sz="1800"/>
              <a:t>8.3 names, case does not matter</a:t>
            </a:r>
          </a:p>
          <a:p>
            <a:pPr>
              <a:lnSpc>
                <a:spcPct val="90000"/>
              </a:lnSpc>
            </a:pPr>
            <a:r>
              <a:rPr lang="en-US" altLang="en-US" sz="2000"/>
              <a:t>NTFS generates MS-DOS names for Win32 files automatically</a:t>
            </a:r>
          </a:p>
          <a:p>
            <a:pPr lvl="1">
              <a:lnSpc>
                <a:spcPct val="90000"/>
              </a:lnSpc>
            </a:pPr>
            <a:r>
              <a:rPr lang="en-US" altLang="en-US" sz="1800"/>
              <a:t>Fully functional aliases for NTFS names</a:t>
            </a:r>
          </a:p>
          <a:p>
            <a:pPr lvl="1">
              <a:lnSpc>
                <a:spcPct val="90000"/>
              </a:lnSpc>
            </a:pPr>
            <a:r>
              <a:rPr lang="en-US" altLang="en-US" sz="1800"/>
              <a:t>Stored in same directory as long names; dir /x</a:t>
            </a:r>
          </a:p>
        </p:txBody>
      </p:sp>
      <p:sp>
        <p:nvSpPr>
          <p:cNvPr id="360452" name="Oval 4">
            <a:extLst>
              <a:ext uri="{FF2B5EF4-FFF2-40B4-BE49-F238E27FC236}">
                <a16:creationId xmlns:a16="http://schemas.microsoft.com/office/drawing/2014/main" id="{8E39DDAA-6C8C-1026-F761-C3C9EC548BF9}"/>
              </a:ext>
            </a:extLst>
          </p:cNvPr>
          <p:cNvSpPr>
            <a:spLocks noChangeArrowheads="1"/>
          </p:cNvSpPr>
          <p:nvPr/>
        </p:nvSpPr>
        <p:spPr bwMode="auto">
          <a:xfrm>
            <a:off x="8001000" y="2895600"/>
            <a:ext cx="2286000" cy="30480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de-DE" altLang="en-US" sz="1600">
                <a:solidFill>
                  <a:schemeClr val="bg2"/>
                </a:solidFill>
              </a:rPr>
              <a:t>POSIX</a:t>
            </a:r>
            <a:br>
              <a:rPr lang="de-DE" altLang="en-US" sz="1600">
                <a:solidFill>
                  <a:schemeClr val="bg2"/>
                </a:solidFill>
              </a:rPr>
            </a:br>
            <a:r>
              <a:rPr lang="de-DE" altLang="en-US" sz="1600">
                <a:solidFill>
                  <a:schemeClr val="bg2"/>
                </a:solidFill>
              </a:rPr>
              <a:t>subsystem</a:t>
            </a:r>
            <a:endParaRPr lang="en-US" altLang="en-US" sz="1600">
              <a:solidFill>
                <a:schemeClr val="bg2"/>
              </a:solidFill>
            </a:endParaRPr>
          </a:p>
        </p:txBody>
      </p:sp>
      <p:sp>
        <p:nvSpPr>
          <p:cNvPr id="360453" name="Oval 5">
            <a:extLst>
              <a:ext uri="{FF2B5EF4-FFF2-40B4-BE49-F238E27FC236}">
                <a16:creationId xmlns:a16="http://schemas.microsoft.com/office/drawing/2014/main" id="{7EF9B6F7-32A3-2021-6098-2F8C502B7C4F}"/>
              </a:ext>
            </a:extLst>
          </p:cNvPr>
          <p:cNvSpPr>
            <a:spLocks noChangeArrowheads="1"/>
          </p:cNvSpPr>
          <p:nvPr/>
        </p:nvSpPr>
        <p:spPr bwMode="auto">
          <a:xfrm>
            <a:off x="8229600" y="3886200"/>
            <a:ext cx="1828800" cy="19050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de-DE" altLang="en-US" sz="1600">
                <a:solidFill>
                  <a:schemeClr val="bg2"/>
                </a:solidFill>
              </a:rPr>
              <a:t>Win32</a:t>
            </a:r>
            <a:br>
              <a:rPr lang="de-DE" altLang="en-US" sz="1600">
                <a:solidFill>
                  <a:schemeClr val="bg2"/>
                </a:solidFill>
              </a:rPr>
            </a:br>
            <a:r>
              <a:rPr lang="de-DE" altLang="en-US" sz="1600">
                <a:solidFill>
                  <a:schemeClr val="bg2"/>
                </a:solidFill>
              </a:rPr>
              <a:t>subsystem</a:t>
            </a:r>
            <a:endParaRPr lang="en-US" altLang="en-US" sz="1600">
              <a:solidFill>
                <a:schemeClr val="bg2"/>
              </a:solidFill>
            </a:endParaRPr>
          </a:p>
        </p:txBody>
      </p:sp>
      <p:sp>
        <p:nvSpPr>
          <p:cNvPr id="360454" name="Oval 6">
            <a:extLst>
              <a:ext uri="{FF2B5EF4-FFF2-40B4-BE49-F238E27FC236}">
                <a16:creationId xmlns:a16="http://schemas.microsoft.com/office/drawing/2014/main" id="{C06D2005-8DBE-FEAC-7800-0E8D5CF5841B}"/>
              </a:ext>
            </a:extLst>
          </p:cNvPr>
          <p:cNvSpPr>
            <a:spLocks noChangeArrowheads="1"/>
          </p:cNvSpPr>
          <p:nvPr/>
        </p:nvSpPr>
        <p:spPr bwMode="auto">
          <a:xfrm>
            <a:off x="8458200" y="4724400"/>
            <a:ext cx="1371600" cy="9144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solidFill>
                  <a:schemeClr val="bg2"/>
                </a:solidFill>
              </a:rPr>
              <a:t>MS-DOS </a:t>
            </a:r>
            <a:br>
              <a:rPr lang="de-DE" altLang="en-US" sz="1600">
                <a:solidFill>
                  <a:schemeClr val="bg2"/>
                </a:solidFill>
              </a:rPr>
            </a:br>
            <a:r>
              <a:rPr lang="de-DE" altLang="en-US" sz="1600">
                <a:solidFill>
                  <a:schemeClr val="bg2"/>
                </a:solidFill>
              </a:rPr>
              <a:t>Win16 clients</a:t>
            </a:r>
            <a:endParaRPr lang="en-US" altLang="en-US" sz="1600">
              <a:solidFill>
                <a:schemeClr val="bg2"/>
              </a:solidFill>
            </a:endParaRPr>
          </a:p>
        </p:txBody>
      </p:sp>
      <p:sp>
        <p:nvSpPr>
          <p:cNvPr id="360455" name="Text Box 7">
            <a:extLst>
              <a:ext uri="{FF2B5EF4-FFF2-40B4-BE49-F238E27FC236}">
                <a16:creationId xmlns:a16="http://schemas.microsoft.com/office/drawing/2014/main" id="{53565B5B-8916-CD6B-CA9A-8511B4837B0B}"/>
              </a:ext>
            </a:extLst>
          </p:cNvPr>
          <p:cNvSpPr txBox="1">
            <a:spLocks noChangeArrowheads="1"/>
          </p:cNvSpPr>
          <p:nvPr/>
        </p:nvSpPr>
        <p:spPr bwMode="auto">
          <a:xfrm>
            <a:off x="8213725" y="2373313"/>
            <a:ext cx="15039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2000"/>
              <a:t>Namespaces</a:t>
            </a:r>
            <a:endParaRPr lang="en-US" altLang="en-US" sz="20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CC049FE-A90D-F859-B4C2-CA756D7AE576}"/>
              </a:ext>
            </a:extLst>
          </p:cNvPr>
          <p:cNvSpPr>
            <a:spLocks noGrp="1"/>
          </p:cNvSpPr>
          <p:nvPr>
            <p:ph type="sldNum" sz="quarter" idx="11"/>
          </p:nvPr>
        </p:nvSpPr>
        <p:spPr/>
        <p:txBody>
          <a:bodyPr/>
          <a:lstStyle/>
          <a:p>
            <a:fld id="{0CC1E918-5D2A-4E99-8F13-DA863B4F12C5}" type="slidenum">
              <a:rPr lang="en-GB" altLang="en-US"/>
              <a:pPr/>
              <a:t>89</a:t>
            </a:fld>
            <a:endParaRPr lang="en-GB" altLang="en-US"/>
          </a:p>
        </p:txBody>
      </p:sp>
      <p:sp>
        <p:nvSpPr>
          <p:cNvPr id="361474" name="Rectangle 2">
            <a:extLst>
              <a:ext uri="{FF2B5EF4-FFF2-40B4-BE49-F238E27FC236}">
                <a16:creationId xmlns:a16="http://schemas.microsoft.com/office/drawing/2014/main" id="{CF71F5D6-3DC9-AC47-9F4A-8D691998EE92}"/>
              </a:ext>
            </a:extLst>
          </p:cNvPr>
          <p:cNvSpPr>
            <a:spLocks noGrp="1" noChangeArrowheads="1"/>
          </p:cNvSpPr>
          <p:nvPr>
            <p:ph type="title"/>
          </p:nvPr>
        </p:nvSpPr>
        <p:spPr/>
        <p:txBody>
          <a:bodyPr/>
          <a:lstStyle/>
          <a:p>
            <a:r>
              <a:rPr lang="en-US" altLang="en-US"/>
              <a:t>MS-DOS filenames in NTFS</a:t>
            </a:r>
          </a:p>
        </p:txBody>
      </p:sp>
      <p:sp>
        <p:nvSpPr>
          <p:cNvPr id="361475" name="Rectangle 3">
            <a:extLst>
              <a:ext uri="{FF2B5EF4-FFF2-40B4-BE49-F238E27FC236}">
                <a16:creationId xmlns:a16="http://schemas.microsoft.com/office/drawing/2014/main" id="{017ACD25-01D8-BF1F-4AC0-74C1E2F9D1C1}"/>
              </a:ext>
            </a:extLst>
          </p:cNvPr>
          <p:cNvSpPr>
            <a:spLocks noGrp="1" noChangeArrowheads="1"/>
          </p:cNvSpPr>
          <p:nvPr>
            <p:ph type="body" idx="1"/>
          </p:nvPr>
        </p:nvSpPr>
        <p:spPr>
          <a:xfrm>
            <a:off x="2209800" y="2743200"/>
            <a:ext cx="8077200" cy="3657600"/>
          </a:xfrm>
        </p:spPr>
        <p:txBody>
          <a:bodyPr/>
          <a:lstStyle/>
          <a:p>
            <a:pPr marL="342900" indent="-342900"/>
            <a:r>
              <a:rPr lang="en-US" altLang="en-US" sz="1600"/>
              <a:t>NTFS name and MS-DOS name are stored in same file record and refer to same file</a:t>
            </a:r>
          </a:p>
          <a:p>
            <a:pPr marL="742950" lvl="1" indent="-285750"/>
            <a:r>
              <a:rPr lang="en-US" altLang="en-US" sz="1600"/>
              <a:t>Renaming changes both filenames</a:t>
            </a:r>
          </a:p>
          <a:p>
            <a:pPr marL="742950" lvl="1" indent="-285750"/>
            <a:r>
              <a:rPr lang="en-US" altLang="en-US" sz="1600"/>
              <a:t>Open, read, write, delete work with both names equally</a:t>
            </a:r>
          </a:p>
          <a:p>
            <a:pPr marL="342900" indent="-342900"/>
            <a:r>
              <a:rPr lang="en-US" altLang="en-US" sz="1600"/>
              <a:t>POSIX hardlinks are implemented in similar way</a:t>
            </a:r>
          </a:p>
          <a:p>
            <a:pPr marL="742950" lvl="1" indent="-285750"/>
            <a:r>
              <a:rPr lang="en-US" altLang="en-US" sz="1600"/>
              <a:t>Deleting a file with multiple names only decreases link count</a:t>
            </a:r>
          </a:p>
          <a:p>
            <a:pPr marL="342900" indent="-342900"/>
            <a:r>
              <a:rPr lang="en-US" altLang="en-US" sz="1600"/>
              <a:t>Generation of MS-DOS names:</a:t>
            </a:r>
          </a:p>
          <a:p>
            <a:pPr marL="742950" lvl="1" indent="-285750">
              <a:buFontTx/>
              <a:buAutoNum type="arabicPeriod"/>
            </a:pPr>
            <a:r>
              <a:rPr lang="en-US" altLang="en-US" sz="1600"/>
              <a:t>Remove all illegal chars; remove all but one period; truncate to 6 chars</a:t>
            </a:r>
          </a:p>
          <a:p>
            <a:pPr marL="742950" lvl="1" indent="-285750">
              <a:buFontTx/>
              <a:buAutoNum type="arabicPeriod"/>
            </a:pPr>
            <a:r>
              <a:rPr lang="en-US" altLang="en-US" sz="1600"/>
              <a:t>Append ~1 to name; truncate extension to 3 chars; all uppercase</a:t>
            </a:r>
          </a:p>
          <a:p>
            <a:pPr marL="742950" lvl="1" indent="-285750">
              <a:buFontTx/>
              <a:buAutoNum type="arabicPeriod"/>
            </a:pPr>
            <a:r>
              <a:rPr lang="en-US" altLang="en-US" sz="1600"/>
              <a:t>Increment ~1 if filename duplicates an existing name in directory</a:t>
            </a:r>
          </a:p>
        </p:txBody>
      </p:sp>
      <p:sp>
        <p:nvSpPr>
          <p:cNvPr id="361476" name="Text Box 4">
            <a:extLst>
              <a:ext uri="{FF2B5EF4-FFF2-40B4-BE49-F238E27FC236}">
                <a16:creationId xmlns:a16="http://schemas.microsoft.com/office/drawing/2014/main" id="{A2F2C260-A40F-6100-05CF-B969CB629888}"/>
              </a:ext>
            </a:extLst>
          </p:cNvPr>
          <p:cNvSpPr txBox="1">
            <a:spLocks noChangeArrowheads="1"/>
          </p:cNvSpPr>
          <p:nvPr/>
        </p:nvSpPr>
        <p:spPr bwMode="auto">
          <a:xfrm>
            <a:off x="4114800" y="13716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1477" name="Text Box 5">
            <a:extLst>
              <a:ext uri="{FF2B5EF4-FFF2-40B4-BE49-F238E27FC236}">
                <a16:creationId xmlns:a16="http://schemas.microsoft.com/office/drawing/2014/main" id="{9E136018-0432-B47C-B97C-A5D240B79425}"/>
              </a:ext>
            </a:extLst>
          </p:cNvPr>
          <p:cNvSpPr txBox="1">
            <a:spLocks noChangeArrowheads="1"/>
          </p:cNvSpPr>
          <p:nvPr/>
        </p:nvSpPr>
        <p:spPr bwMode="auto">
          <a:xfrm>
            <a:off x="2438400" y="13716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1478" name="Text Box 6">
            <a:extLst>
              <a:ext uri="{FF2B5EF4-FFF2-40B4-BE49-F238E27FC236}">
                <a16:creationId xmlns:a16="http://schemas.microsoft.com/office/drawing/2014/main" id="{E1B8DF71-2879-BCD8-AEE8-ED3F3E75AE3A}"/>
              </a:ext>
            </a:extLst>
          </p:cNvPr>
          <p:cNvSpPr txBox="1">
            <a:spLocks noChangeArrowheads="1"/>
          </p:cNvSpPr>
          <p:nvPr/>
        </p:nvSpPr>
        <p:spPr bwMode="auto">
          <a:xfrm>
            <a:off x="5791201" y="1371600"/>
            <a:ext cx="16498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MS-DOS filename</a:t>
            </a:r>
            <a:endParaRPr lang="en-US" altLang="en-US" sz="1600"/>
          </a:p>
        </p:txBody>
      </p:sp>
      <p:sp>
        <p:nvSpPr>
          <p:cNvPr id="361479" name="Text Box 7">
            <a:extLst>
              <a:ext uri="{FF2B5EF4-FFF2-40B4-BE49-F238E27FC236}">
                <a16:creationId xmlns:a16="http://schemas.microsoft.com/office/drawing/2014/main" id="{C3AAB97A-FD45-D2A1-F08C-065272321E07}"/>
              </a:ext>
            </a:extLst>
          </p:cNvPr>
          <p:cNvSpPr txBox="1">
            <a:spLocks noChangeArrowheads="1"/>
          </p:cNvSpPr>
          <p:nvPr/>
        </p:nvSpPr>
        <p:spPr bwMode="auto">
          <a:xfrm>
            <a:off x="7696200" y="13716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1480" name="Text Box 8">
            <a:extLst>
              <a:ext uri="{FF2B5EF4-FFF2-40B4-BE49-F238E27FC236}">
                <a16:creationId xmlns:a16="http://schemas.microsoft.com/office/drawing/2014/main" id="{2A74C014-A0D7-088E-660F-F78482570A63}"/>
              </a:ext>
            </a:extLst>
          </p:cNvPr>
          <p:cNvSpPr txBox="1">
            <a:spLocks noChangeArrowheads="1"/>
          </p:cNvSpPr>
          <p:nvPr/>
        </p:nvSpPr>
        <p:spPr bwMode="auto">
          <a:xfrm>
            <a:off x="9296401" y="1371600"/>
            <a:ext cx="571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Data</a:t>
            </a:r>
            <a:endParaRPr lang="en-US" altLang="en-US" sz="1600"/>
          </a:p>
        </p:txBody>
      </p:sp>
      <p:sp>
        <p:nvSpPr>
          <p:cNvPr id="361481" name="Rectangle 9">
            <a:extLst>
              <a:ext uri="{FF2B5EF4-FFF2-40B4-BE49-F238E27FC236}">
                <a16:creationId xmlns:a16="http://schemas.microsoft.com/office/drawing/2014/main" id="{DBE39133-5BC6-2074-0690-A7372FCDDD33}"/>
              </a:ext>
            </a:extLst>
          </p:cNvPr>
          <p:cNvSpPr>
            <a:spLocks noChangeArrowheads="1"/>
          </p:cNvSpPr>
          <p:nvPr/>
        </p:nvSpPr>
        <p:spPr bwMode="auto">
          <a:xfrm>
            <a:off x="2286000" y="1676400"/>
            <a:ext cx="16764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2" name="Rectangle 10">
            <a:extLst>
              <a:ext uri="{FF2B5EF4-FFF2-40B4-BE49-F238E27FC236}">
                <a16:creationId xmlns:a16="http://schemas.microsoft.com/office/drawing/2014/main" id="{2BAF7020-3AC6-037C-E400-A3A19DD42A9C}"/>
              </a:ext>
            </a:extLst>
          </p:cNvPr>
          <p:cNvSpPr>
            <a:spLocks noChangeArrowheads="1"/>
          </p:cNvSpPr>
          <p:nvPr/>
        </p:nvSpPr>
        <p:spPr bwMode="auto">
          <a:xfrm>
            <a:off x="3962400" y="1676400"/>
            <a:ext cx="1676400" cy="304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3" name="Rectangle 11">
            <a:extLst>
              <a:ext uri="{FF2B5EF4-FFF2-40B4-BE49-F238E27FC236}">
                <a16:creationId xmlns:a16="http://schemas.microsoft.com/office/drawing/2014/main" id="{4300463D-C664-CB6D-B31F-5A29B53DFEAB}"/>
              </a:ext>
            </a:extLst>
          </p:cNvPr>
          <p:cNvSpPr>
            <a:spLocks noChangeArrowheads="1"/>
          </p:cNvSpPr>
          <p:nvPr/>
        </p:nvSpPr>
        <p:spPr bwMode="auto">
          <a:xfrm>
            <a:off x="5638800" y="1676400"/>
            <a:ext cx="20574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4" name="Rectangle 12">
            <a:extLst>
              <a:ext uri="{FF2B5EF4-FFF2-40B4-BE49-F238E27FC236}">
                <a16:creationId xmlns:a16="http://schemas.microsoft.com/office/drawing/2014/main" id="{971A428A-DDBB-3BFD-9393-BC38A08A9467}"/>
              </a:ext>
            </a:extLst>
          </p:cNvPr>
          <p:cNvSpPr>
            <a:spLocks noChangeArrowheads="1"/>
          </p:cNvSpPr>
          <p:nvPr/>
        </p:nvSpPr>
        <p:spPr bwMode="auto">
          <a:xfrm>
            <a:off x="7696200" y="1676400"/>
            <a:ext cx="15240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5" name="Rectangle 13">
            <a:extLst>
              <a:ext uri="{FF2B5EF4-FFF2-40B4-BE49-F238E27FC236}">
                <a16:creationId xmlns:a16="http://schemas.microsoft.com/office/drawing/2014/main" id="{D864E70D-43E0-0EBE-5621-3F89A3D95503}"/>
              </a:ext>
            </a:extLst>
          </p:cNvPr>
          <p:cNvSpPr>
            <a:spLocks noChangeArrowheads="1"/>
          </p:cNvSpPr>
          <p:nvPr/>
        </p:nvSpPr>
        <p:spPr bwMode="auto">
          <a:xfrm>
            <a:off x="9220200" y="1676400"/>
            <a:ext cx="990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6" name="Text Box 14">
            <a:extLst>
              <a:ext uri="{FF2B5EF4-FFF2-40B4-BE49-F238E27FC236}">
                <a16:creationId xmlns:a16="http://schemas.microsoft.com/office/drawing/2014/main" id="{CCA7EEC2-F206-D83C-76F2-53D32ADC900C}"/>
              </a:ext>
            </a:extLst>
          </p:cNvPr>
          <p:cNvSpPr txBox="1">
            <a:spLocks noChangeArrowheads="1"/>
          </p:cNvSpPr>
          <p:nvPr/>
        </p:nvSpPr>
        <p:spPr bwMode="auto">
          <a:xfrm>
            <a:off x="3733801" y="1981200"/>
            <a:ext cx="41554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MFT file record with MS-DOS filename attribute</a:t>
            </a:r>
            <a:endParaRPr lang="en-US"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altLang="en-US"/>
              <a:t>File-System Implementation</a:t>
            </a:r>
          </a:p>
        </p:txBody>
      </p:sp>
      <p:sp>
        <p:nvSpPr>
          <p:cNvPr id="18435" name="Content Placeholder 2"/>
          <p:cNvSpPr>
            <a:spLocks noGrp="1"/>
          </p:cNvSpPr>
          <p:nvPr>
            <p:ph idx="1"/>
          </p:nvPr>
        </p:nvSpPr>
        <p:spPr/>
        <p:txBody>
          <a:bodyPr>
            <a:normAutofit fontScale="92500" lnSpcReduction="10000"/>
          </a:bodyPr>
          <a:lstStyle/>
          <a:p>
            <a:r>
              <a:rPr lang="en-US" altLang="en-US"/>
              <a:t>We have system calls at the API level, but how do we implement their functions?</a:t>
            </a:r>
          </a:p>
          <a:p>
            <a:pPr lvl="1"/>
            <a:r>
              <a:rPr lang="en-US" altLang="en-US"/>
              <a:t>On-disk and in-memory structures</a:t>
            </a:r>
          </a:p>
          <a:p>
            <a:r>
              <a:rPr lang="en-US" altLang="en-US" b="1">
                <a:solidFill>
                  <a:srgbClr val="3366FF"/>
                </a:solidFill>
              </a:rPr>
              <a:t>Boot control block</a:t>
            </a:r>
            <a:r>
              <a:rPr lang="en-US" altLang="en-US">
                <a:solidFill>
                  <a:srgbClr val="3366FF"/>
                </a:solidFill>
              </a:rPr>
              <a:t> </a:t>
            </a:r>
            <a:r>
              <a:rPr lang="en-US" altLang="en-US"/>
              <a:t>contains info needed by system to boot OS from that volume</a:t>
            </a:r>
          </a:p>
          <a:p>
            <a:pPr lvl="1"/>
            <a:r>
              <a:rPr lang="en-US" altLang="en-US"/>
              <a:t>Needed if volume contains OS, usually first block of volume</a:t>
            </a:r>
          </a:p>
          <a:p>
            <a:r>
              <a:rPr lang="en-US" altLang="en-US" b="1">
                <a:solidFill>
                  <a:srgbClr val="3366FF"/>
                </a:solidFill>
              </a:rPr>
              <a:t>Volume control block </a:t>
            </a:r>
            <a:r>
              <a:rPr lang="en-US" altLang="en-US" b="1">
                <a:solidFill>
                  <a:srgbClr val="000000"/>
                </a:solidFill>
              </a:rPr>
              <a:t>(</a:t>
            </a:r>
            <a:r>
              <a:rPr lang="en-US" altLang="en-US" b="1">
                <a:solidFill>
                  <a:srgbClr val="3366FF"/>
                </a:solidFill>
              </a:rPr>
              <a:t>superblock, master file table</a:t>
            </a:r>
            <a:r>
              <a:rPr lang="en-US" altLang="en-US" b="1">
                <a:solidFill>
                  <a:srgbClr val="000000"/>
                </a:solidFill>
              </a:rPr>
              <a:t>)</a:t>
            </a:r>
            <a:r>
              <a:rPr lang="en-US" altLang="en-US">
                <a:solidFill>
                  <a:srgbClr val="3366FF"/>
                </a:solidFill>
              </a:rPr>
              <a:t> </a:t>
            </a:r>
            <a:r>
              <a:rPr lang="en-US" altLang="en-US"/>
              <a:t>contains volume details</a:t>
            </a:r>
          </a:p>
          <a:p>
            <a:pPr lvl="1"/>
            <a:r>
              <a:rPr lang="en-US" altLang="en-US"/>
              <a:t>Total # of blocks, # of free blocks, block size, free block pointers or array</a:t>
            </a:r>
          </a:p>
          <a:p>
            <a:r>
              <a:rPr lang="en-US" altLang="en-US"/>
              <a:t>Directory structure organizes the files</a:t>
            </a:r>
          </a:p>
          <a:p>
            <a:pPr lvl="1"/>
            <a:r>
              <a:rPr lang="en-US" altLang="en-US"/>
              <a:t>Names and inode numbers, master file table</a:t>
            </a:r>
          </a:p>
        </p:txBody>
      </p:sp>
      <p:sp>
        <p:nvSpPr>
          <p:cNvPr id="2" name="Footer Placeholder 1"/>
          <p:cNvSpPr>
            <a:spLocks noGrp="1"/>
          </p:cNvSpPr>
          <p:nvPr>
            <p:ph type="ftr" sz="quarter" idx="11"/>
          </p:nvPr>
        </p:nvSpPr>
        <p:spPr/>
        <p:txBody>
          <a:bodyPr/>
          <a:lstStyle/>
          <a:p>
            <a:r>
              <a:rPr lang="en-US"/>
              <a:t>Copyright 2018 Silberschatz, Galvin and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9</a:t>
            </a:fld>
            <a:endParaRPr lang="en-US"/>
          </a:p>
        </p:txBody>
      </p:sp>
    </p:spTree>
    <p:extLst>
      <p:ext uri="{BB962C8B-B14F-4D97-AF65-F5344CB8AC3E}">
        <p14:creationId xmlns:p14="http://schemas.microsoft.com/office/powerpoint/2010/main" val="3219822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457682A-DFC9-9179-4921-67C8689243F0}"/>
              </a:ext>
            </a:extLst>
          </p:cNvPr>
          <p:cNvSpPr>
            <a:spLocks noGrp="1"/>
          </p:cNvSpPr>
          <p:nvPr>
            <p:ph type="sldNum" sz="quarter" idx="11"/>
          </p:nvPr>
        </p:nvSpPr>
        <p:spPr/>
        <p:txBody>
          <a:bodyPr/>
          <a:lstStyle/>
          <a:p>
            <a:fld id="{8AC49777-5497-491D-B86F-E7631BFE5EF0}" type="slidenum">
              <a:rPr lang="en-GB" altLang="en-US"/>
              <a:pPr/>
              <a:t>90</a:t>
            </a:fld>
            <a:endParaRPr lang="en-GB" altLang="en-US"/>
          </a:p>
        </p:txBody>
      </p:sp>
      <p:sp>
        <p:nvSpPr>
          <p:cNvPr id="363522" name="Rectangle 2">
            <a:extLst>
              <a:ext uri="{FF2B5EF4-FFF2-40B4-BE49-F238E27FC236}">
                <a16:creationId xmlns:a16="http://schemas.microsoft.com/office/drawing/2014/main" id="{9E67AC94-0BD5-3804-E411-C8C20BEF6421}"/>
              </a:ext>
            </a:extLst>
          </p:cNvPr>
          <p:cNvSpPr>
            <a:spLocks noGrp="1" noChangeArrowheads="1"/>
          </p:cNvSpPr>
          <p:nvPr>
            <p:ph type="title"/>
          </p:nvPr>
        </p:nvSpPr>
        <p:spPr/>
        <p:txBody>
          <a:bodyPr/>
          <a:lstStyle/>
          <a:p>
            <a:r>
              <a:rPr lang="en-US" altLang="en-US"/>
              <a:t>Resident &amp; Nonresident Attributes</a:t>
            </a:r>
          </a:p>
        </p:txBody>
      </p:sp>
      <p:sp>
        <p:nvSpPr>
          <p:cNvPr id="363523" name="Rectangle 3">
            <a:extLst>
              <a:ext uri="{FF2B5EF4-FFF2-40B4-BE49-F238E27FC236}">
                <a16:creationId xmlns:a16="http://schemas.microsoft.com/office/drawing/2014/main" id="{DF12D6E7-A59F-AAD3-F9A5-CDBA0999CE30}"/>
              </a:ext>
            </a:extLst>
          </p:cNvPr>
          <p:cNvSpPr>
            <a:spLocks noGrp="1" noChangeArrowheads="1"/>
          </p:cNvSpPr>
          <p:nvPr>
            <p:ph type="body" idx="1"/>
          </p:nvPr>
        </p:nvSpPr>
        <p:spPr>
          <a:xfrm>
            <a:off x="1981200" y="1625601"/>
            <a:ext cx="8229600" cy="2174875"/>
          </a:xfrm>
        </p:spPr>
        <p:txBody>
          <a:bodyPr/>
          <a:lstStyle/>
          <a:p>
            <a:r>
              <a:rPr lang="en-US" altLang="en-US" sz="1800"/>
              <a:t>Small files:</a:t>
            </a:r>
          </a:p>
          <a:p>
            <a:pPr lvl="1"/>
            <a:r>
              <a:rPr lang="en-US" altLang="en-US" sz="1600"/>
              <a:t>All attributes and values fit into MFT</a:t>
            </a:r>
          </a:p>
          <a:p>
            <a:pPr lvl="1"/>
            <a:r>
              <a:rPr lang="en-US" altLang="en-US" sz="1600"/>
              <a:t>Attribute with value in MFT is called „resident“</a:t>
            </a:r>
          </a:p>
          <a:p>
            <a:pPr lvl="1"/>
            <a:r>
              <a:rPr lang="en-US" altLang="en-US" sz="1600"/>
              <a:t>All attributes start with header (always resident)</a:t>
            </a:r>
          </a:p>
          <a:p>
            <a:pPr lvl="1"/>
            <a:r>
              <a:rPr lang="en-US" altLang="en-US" sz="1600"/>
              <a:t>Header contains offset to attr. value and length of value</a:t>
            </a:r>
          </a:p>
        </p:txBody>
      </p:sp>
      <p:sp>
        <p:nvSpPr>
          <p:cNvPr id="363524" name="Text Box 4">
            <a:extLst>
              <a:ext uri="{FF2B5EF4-FFF2-40B4-BE49-F238E27FC236}">
                <a16:creationId xmlns:a16="http://schemas.microsoft.com/office/drawing/2014/main" id="{1BA6DD6B-9DE2-33B2-D965-65568D87740F}"/>
              </a:ext>
            </a:extLst>
          </p:cNvPr>
          <p:cNvSpPr txBox="1">
            <a:spLocks noChangeArrowheads="1"/>
          </p:cNvSpPr>
          <p:nvPr/>
        </p:nvSpPr>
        <p:spPr bwMode="auto">
          <a:xfrm>
            <a:off x="4114800" y="41910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3525" name="Text Box 5">
            <a:extLst>
              <a:ext uri="{FF2B5EF4-FFF2-40B4-BE49-F238E27FC236}">
                <a16:creationId xmlns:a16="http://schemas.microsoft.com/office/drawing/2014/main" id="{1D739D07-1C7F-280E-787B-8B9980C576D8}"/>
              </a:ext>
            </a:extLst>
          </p:cNvPr>
          <p:cNvSpPr txBox="1">
            <a:spLocks noChangeArrowheads="1"/>
          </p:cNvSpPr>
          <p:nvPr/>
        </p:nvSpPr>
        <p:spPr bwMode="auto">
          <a:xfrm>
            <a:off x="2438400" y="41910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3526" name="Text Box 6">
            <a:extLst>
              <a:ext uri="{FF2B5EF4-FFF2-40B4-BE49-F238E27FC236}">
                <a16:creationId xmlns:a16="http://schemas.microsoft.com/office/drawing/2014/main" id="{ACFE0EBF-59BB-B08D-C220-F1A681DFF53E}"/>
              </a:ext>
            </a:extLst>
          </p:cNvPr>
          <p:cNvSpPr txBox="1">
            <a:spLocks noChangeArrowheads="1"/>
          </p:cNvSpPr>
          <p:nvPr/>
        </p:nvSpPr>
        <p:spPr bwMode="auto">
          <a:xfrm>
            <a:off x="5715000" y="41910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3527" name="Text Box 7">
            <a:extLst>
              <a:ext uri="{FF2B5EF4-FFF2-40B4-BE49-F238E27FC236}">
                <a16:creationId xmlns:a16="http://schemas.microsoft.com/office/drawing/2014/main" id="{D205180E-AFC5-DD0D-6151-8ED8516436AA}"/>
              </a:ext>
            </a:extLst>
          </p:cNvPr>
          <p:cNvSpPr txBox="1">
            <a:spLocks noChangeArrowheads="1"/>
          </p:cNvSpPr>
          <p:nvPr/>
        </p:nvSpPr>
        <p:spPr bwMode="auto">
          <a:xfrm>
            <a:off x="7848601" y="4191000"/>
            <a:ext cx="571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Data</a:t>
            </a:r>
            <a:endParaRPr lang="en-US" altLang="en-US" sz="1600"/>
          </a:p>
        </p:txBody>
      </p:sp>
      <p:sp>
        <p:nvSpPr>
          <p:cNvPr id="363528" name="Rectangle 8">
            <a:extLst>
              <a:ext uri="{FF2B5EF4-FFF2-40B4-BE49-F238E27FC236}">
                <a16:creationId xmlns:a16="http://schemas.microsoft.com/office/drawing/2014/main" id="{2A106F33-9DE7-F337-2AAF-82B8CC84D7B4}"/>
              </a:ext>
            </a:extLst>
          </p:cNvPr>
          <p:cNvSpPr>
            <a:spLocks noChangeArrowheads="1"/>
          </p:cNvSpPr>
          <p:nvPr/>
        </p:nvSpPr>
        <p:spPr bwMode="auto">
          <a:xfrm>
            <a:off x="2286000" y="4495800"/>
            <a:ext cx="16764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9" name="Rectangle 9">
            <a:extLst>
              <a:ext uri="{FF2B5EF4-FFF2-40B4-BE49-F238E27FC236}">
                <a16:creationId xmlns:a16="http://schemas.microsoft.com/office/drawing/2014/main" id="{2489996D-E6FC-B51B-E6C0-2C5200234F99}"/>
              </a:ext>
            </a:extLst>
          </p:cNvPr>
          <p:cNvSpPr>
            <a:spLocks noChangeArrowheads="1"/>
          </p:cNvSpPr>
          <p:nvPr/>
        </p:nvSpPr>
        <p:spPr bwMode="auto">
          <a:xfrm>
            <a:off x="5638800" y="4495800"/>
            <a:ext cx="15240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0" name="Rectangle 10">
            <a:extLst>
              <a:ext uri="{FF2B5EF4-FFF2-40B4-BE49-F238E27FC236}">
                <a16:creationId xmlns:a16="http://schemas.microsoft.com/office/drawing/2014/main" id="{71A9FE65-2E0B-8F96-EEA7-4A13F9BFB004}"/>
              </a:ext>
            </a:extLst>
          </p:cNvPr>
          <p:cNvSpPr>
            <a:spLocks noChangeArrowheads="1"/>
          </p:cNvSpPr>
          <p:nvPr/>
        </p:nvSpPr>
        <p:spPr bwMode="auto">
          <a:xfrm>
            <a:off x="7162800" y="4495800"/>
            <a:ext cx="18288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1" name="Rectangle 11">
            <a:extLst>
              <a:ext uri="{FF2B5EF4-FFF2-40B4-BE49-F238E27FC236}">
                <a16:creationId xmlns:a16="http://schemas.microsoft.com/office/drawing/2014/main" id="{D5E58B5E-6CC8-7ACB-23AE-3E438086787F}"/>
              </a:ext>
            </a:extLst>
          </p:cNvPr>
          <p:cNvSpPr>
            <a:spLocks noChangeArrowheads="1"/>
          </p:cNvSpPr>
          <p:nvPr/>
        </p:nvSpPr>
        <p:spPr bwMode="auto">
          <a:xfrm>
            <a:off x="2286000" y="4495800"/>
            <a:ext cx="1524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2" name="Rectangle 12">
            <a:extLst>
              <a:ext uri="{FF2B5EF4-FFF2-40B4-BE49-F238E27FC236}">
                <a16:creationId xmlns:a16="http://schemas.microsoft.com/office/drawing/2014/main" id="{24076BCB-DD9F-E418-3F2A-D7E370A39A48}"/>
              </a:ext>
            </a:extLst>
          </p:cNvPr>
          <p:cNvSpPr>
            <a:spLocks noChangeArrowheads="1"/>
          </p:cNvSpPr>
          <p:nvPr/>
        </p:nvSpPr>
        <p:spPr bwMode="auto">
          <a:xfrm>
            <a:off x="5638800" y="4495800"/>
            <a:ext cx="1524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3" name="Rectangle 13">
            <a:extLst>
              <a:ext uri="{FF2B5EF4-FFF2-40B4-BE49-F238E27FC236}">
                <a16:creationId xmlns:a16="http://schemas.microsoft.com/office/drawing/2014/main" id="{48857B6A-3BCA-5A96-5DAA-6682C72A0559}"/>
              </a:ext>
            </a:extLst>
          </p:cNvPr>
          <p:cNvSpPr>
            <a:spLocks noChangeArrowheads="1"/>
          </p:cNvSpPr>
          <p:nvPr/>
        </p:nvSpPr>
        <p:spPr bwMode="auto">
          <a:xfrm>
            <a:off x="7162800" y="4495800"/>
            <a:ext cx="1524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4" name="Rectangle 14">
            <a:extLst>
              <a:ext uri="{FF2B5EF4-FFF2-40B4-BE49-F238E27FC236}">
                <a16:creationId xmlns:a16="http://schemas.microsoft.com/office/drawing/2014/main" id="{2AFA8CBB-2C82-55EC-FEB2-CCBC5CC3C815}"/>
              </a:ext>
            </a:extLst>
          </p:cNvPr>
          <p:cNvSpPr>
            <a:spLocks noChangeArrowheads="1"/>
          </p:cNvSpPr>
          <p:nvPr/>
        </p:nvSpPr>
        <p:spPr bwMode="auto">
          <a:xfrm>
            <a:off x="5638800" y="5410200"/>
            <a:ext cx="2286000" cy="9144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MYFILE.DAT</a:t>
            </a:r>
            <a:endParaRPr lang="en-US" altLang="en-US" sz="1600"/>
          </a:p>
        </p:txBody>
      </p:sp>
      <p:sp>
        <p:nvSpPr>
          <p:cNvPr id="363535" name="Rectangle 15">
            <a:extLst>
              <a:ext uri="{FF2B5EF4-FFF2-40B4-BE49-F238E27FC236}">
                <a16:creationId xmlns:a16="http://schemas.microsoft.com/office/drawing/2014/main" id="{2A653188-EF4A-0856-B583-C6ACF8E439E5}"/>
              </a:ext>
            </a:extLst>
          </p:cNvPr>
          <p:cNvSpPr>
            <a:spLocks noChangeArrowheads="1"/>
          </p:cNvSpPr>
          <p:nvPr/>
        </p:nvSpPr>
        <p:spPr bwMode="auto">
          <a:xfrm>
            <a:off x="4038600" y="5410200"/>
            <a:ext cx="1600200" cy="9144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„RESIDENT“</a:t>
            </a:r>
            <a:br>
              <a:rPr lang="de-DE" altLang="en-US" sz="1600"/>
            </a:br>
            <a:r>
              <a:rPr lang="de-DE" altLang="en-US" sz="1600"/>
              <a:t>Offset: 8h</a:t>
            </a:r>
            <a:br>
              <a:rPr lang="de-DE" altLang="en-US" sz="1600"/>
            </a:br>
            <a:r>
              <a:rPr lang="de-DE" altLang="en-US" sz="1600"/>
              <a:t>Length: 14h</a:t>
            </a:r>
            <a:endParaRPr lang="en-US" altLang="en-US" sz="1600"/>
          </a:p>
        </p:txBody>
      </p:sp>
      <p:sp>
        <p:nvSpPr>
          <p:cNvPr id="363536" name="Freeform 16">
            <a:extLst>
              <a:ext uri="{FF2B5EF4-FFF2-40B4-BE49-F238E27FC236}">
                <a16:creationId xmlns:a16="http://schemas.microsoft.com/office/drawing/2014/main" id="{CC9C6D52-482C-6776-8D76-9882354E59E2}"/>
              </a:ext>
            </a:extLst>
          </p:cNvPr>
          <p:cNvSpPr>
            <a:spLocks/>
          </p:cNvSpPr>
          <p:nvPr/>
        </p:nvSpPr>
        <p:spPr bwMode="auto">
          <a:xfrm>
            <a:off x="4114800" y="4495800"/>
            <a:ext cx="3810000" cy="914400"/>
          </a:xfrm>
          <a:custGeom>
            <a:avLst/>
            <a:gdLst>
              <a:gd name="T0" fmla="*/ 0 w 2400"/>
              <a:gd name="T1" fmla="*/ 0 h 576"/>
              <a:gd name="T2" fmla="*/ 960 w 2400"/>
              <a:gd name="T3" fmla="*/ 576 h 576"/>
              <a:gd name="T4" fmla="*/ 2400 w 2400"/>
              <a:gd name="T5" fmla="*/ 576 h 576"/>
              <a:gd name="T6" fmla="*/ 960 w 2400"/>
              <a:gd name="T7" fmla="*/ 0 h 576"/>
              <a:gd name="T8" fmla="*/ 0 w 2400"/>
              <a:gd name="T9" fmla="*/ 0 h 576"/>
            </a:gdLst>
            <a:ahLst/>
            <a:cxnLst>
              <a:cxn ang="0">
                <a:pos x="T0" y="T1"/>
              </a:cxn>
              <a:cxn ang="0">
                <a:pos x="T2" y="T3"/>
              </a:cxn>
              <a:cxn ang="0">
                <a:pos x="T4" y="T5"/>
              </a:cxn>
              <a:cxn ang="0">
                <a:pos x="T6" y="T7"/>
              </a:cxn>
              <a:cxn ang="0">
                <a:pos x="T8" y="T9"/>
              </a:cxn>
            </a:cxnLst>
            <a:rect l="0" t="0" r="r" b="b"/>
            <a:pathLst>
              <a:path w="2400" h="576">
                <a:moveTo>
                  <a:pt x="0" y="0"/>
                </a:moveTo>
                <a:lnTo>
                  <a:pt x="960" y="576"/>
                </a:lnTo>
                <a:lnTo>
                  <a:pt x="2400" y="576"/>
                </a:lnTo>
                <a:lnTo>
                  <a:pt x="960" y="0"/>
                </a:lnTo>
                <a:lnTo>
                  <a:pt x="0" y="0"/>
                </a:ln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37" name="Rectangle 17">
            <a:extLst>
              <a:ext uri="{FF2B5EF4-FFF2-40B4-BE49-F238E27FC236}">
                <a16:creationId xmlns:a16="http://schemas.microsoft.com/office/drawing/2014/main" id="{95014992-18E0-3BC7-B50E-644FCC1558AE}"/>
              </a:ext>
            </a:extLst>
          </p:cNvPr>
          <p:cNvSpPr>
            <a:spLocks noChangeArrowheads="1"/>
          </p:cNvSpPr>
          <p:nvPr/>
        </p:nvSpPr>
        <p:spPr bwMode="auto">
          <a:xfrm>
            <a:off x="3962400" y="4495800"/>
            <a:ext cx="1676400" cy="304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8" name="Rectangle 18">
            <a:extLst>
              <a:ext uri="{FF2B5EF4-FFF2-40B4-BE49-F238E27FC236}">
                <a16:creationId xmlns:a16="http://schemas.microsoft.com/office/drawing/2014/main" id="{5FD7AFF3-9BA3-B80A-0032-D04C78314A71}"/>
              </a:ext>
            </a:extLst>
          </p:cNvPr>
          <p:cNvSpPr>
            <a:spLocks noChangeArrowheads="1"/>
          </p:cNvSpPr>
          <p:nvPr/>
        </p:nvSpPr>
        <p:spPr bwMode="auto">
          <a:xfrm>
            <a:off x="3962400" y="4495800"/>
            <a:ext cx="1524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39" name="Freeform 19">
            <a:extLst>
              <a:ext uri="{FF2B5EF4-FFF2-40B4-BE49-F238E27FC236}">
                <a16:creationId xmlns:a16="http://schemas.microsoft.com/office/drawing/2014/main" id="{3CFC33C3-BADA-8D65-C38D-2D12A9D8427A}"/>
              </a:ext>
            </a:extLst>
          </p:cNvPr>
          <p:cNvSpPr>
            <a:spLocks/>
          </p:cNvSpPr>
          <p:nvPr/>
        </p:nvSpPr>
        <p:spPr bwMode="auto">
          <a:xfrm>
            <a:off x="3962400" y="4495800"/>
            <a:ext cx="1676400" cy="914400"/>
          </a:xfrm>
          <a:custGeom>
            <a:avLst/>
            <a:gdLst>
              <a:gd name="T0" fmla="*/ 0 w 1056"/>
              <a:gd name="T1" fmla="*/ 0 h 576"/>
              <a:gd name="T2" fmla="*/ 48 w 1056"/>
              <a:gd name="T3" fmla="*/ 576 h 576"/>
              <a:gd name="T4" fmla="*/ 1056 w 1056"/>
              <a:gd name="T5" fmla="*/ 576 h 576"/>
              <a:gd name="T6" fmla="*/ 96 w 1056"/>
              <a:gd name="T7" fmla="*/ 0 h 576"/>
              <a:gd name="T8" fmla="*/ 0 w 1056"/>
              <a:gd name="T9" fmla="*/ 0 h 576"/>
            </a:gdLst>
            <a:ahLst/>
            <a:cxnLst>
              <a:cxn ang="0">
                <a:pos x="T0" y="T1"/>
              </a:cxn>
              <a:cxn ang="0">
                <a:pos x="T2" y="T3"/>
              </a:cxn>
              <a:cxn ang="0">
                <a:pos x="T4" y="T5"/>
              </a:cxn>
              <a:cxn ang="0">
                <a:pos x="T6" y="T7"/>
              </a:cxn>
              <a:cxn ang="0">
                <a:pos x="T8" y="T9"/>
              </a:cxn>
            </a:cxnLst>
            <a:rect l="0" t="0" r="r" b="b"/>
            <a:pathLst>
              <a:path w="1056" h="576">
                <a:moveTo>
                  <a:pt x="0" y="0"/>
                </a:moveTo>
                <a:lnTo>
                  <a:pt x="48" y="576"/>
                </a:lnTo>
                <a:lnTo>
                  <a:pt x="1056" y="576"/>
                </a:lnTo>
                <a:lnTo>
                  <a:pt x="96" y="0"/>
                </a:lnTo>
                <a:lnTo>
                  <a:pt x="0" y="0"/>
                </a:lnTo>
                <a:close/>
              </a:path>
            </a:pathLst>
          </a:custGeom>
          <a:solidFill>
            <a:srgbClr val="FF66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40" name="Text Box 20">
            <a:extLst>
              <a:ext uri="{FF2B5EF4-FFF2-40B4-BE49-F238E27FC236}">
                <a16:creationId xmlns:a16="http://schemas.microsoft.com/office/drawing/2014/main" id="{ABE97084-F213-030C-8D81-A1A54F373F14}"/>
              </a:ext>
            </a:extLst>
          </p:cNvPr>
          <p:cNvSpPr txBox="1">
            <a:spLocks noChangeArrowheads="1"/>
          </p:cNvSpPr>
          <p:nvPr/>
        </p:nvSpPr>
        <p:spPr bwMode="auto">
          <a:xfrm>
            <a:off x="8747126" y="5013325"/>
            <a:ext cx="7745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header</a:t>
            </a:r>
            <a:endParaRPr lang="en-US" altLang="en-US" sz="1600"/>
          </a:p>
        </p:txBody>
      </p:sp>
      <p:sp>
        <p:nvSpPr>
          <p:cNvPr id="363541" name="Line 21">
            <a:extLst>
              <a:ext uri="{FF2B5EF4-FFF2-40B4-BE49-F238E27FC236}">
                <a16:creationId xmlns:a16="http://schemas.microsoft.com/office/drawing/2014/main" id="{EF6774BD-8B4E-CC1F-F3E3-31E701C35DA4}"/>
              </a:ext>
            </a:extLst>
          </p:cNvPr>
          <p:cNvSpPr>
            <a:spLocks noChangeShapeType="1"/>
          </p:cNvSpPr>
          <p:nvPr/>
        </p:nvSpPr>
        <p:spPr bwMode="auto">
          <a:xfrm flipH="1" flipV="1">
            <a:off x="7315200" y="4648200"/>
            <a:ext cx="1371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42" name="Text Box 22">
            <a:extLst>
              <a:ext uri="{FF2B5EF4-FFF2-40B4-BE49-F238E27FC236}">
                <a16:creationId xmlns:a16="http://schemas.microsoft.com/office/drawing/2014/main" id="{8DC42263-5ECE-BE21-B475-C9161A094CA5}"/>
              </a:ext>
            </a:extLst>
          </p:cNvPr>
          <p:cNvSpPr txBox="1">
            <a:spLocks noChangeArrowheads="1"/>
          </p:cNvSpPr>
          <p:nvPr/>
        </p:nvSpPr>
        <p:spPr bwMode="auto">
          <a:xfrm>
            <a:off x="8839200" y="5410200"/>
            <a:ext cx="6288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value</a:t>
            </a:r>
            <a:endParaRPr lang="en-US" altLang="en-US" sz="1600"/>
          </a:p>
        </p:txBody>
      </p:sp>
      <p:sp>
        <p:nvSpPr>
          <p:cNvPr id="363543" name="Line 23">
            <a:extLst>
              <a:ext uri="{FF2B5EF4-FFF2-40B4-BE49-F238E27FC236}">
                <a16:creationId xmlns:a16="http://schemas.microsoft.com/office/drawing/2014/main" id="{69A26705-5C62-7F1F-3457-FBBDAD25D6FD}"/>
              </a:ext>
            </a:extLst>
          </p:cNvPr>
          <p:cNvSpPr>
            <a:spLocks noChangeShapeType="1"/>
          </p:cNvSpPr>
          <p:nvPr/>
        </p:nvSpPr>
        <p:spPr bwMode="auto">
          <a:xfrm flipH="1" flipV="1">
            <a:off x="6705600" y="4724400"/>
            <a:ext cx="2057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1A9A780-1892-A64A-7D87-F91FF4366DBE}"/>
              </a:ext>
            </a:extLst>
          </p:cNvPr>
          <p:cNvSpPr>
            <a:spLocks noGrp="1"/>
          </p:cNvSpPr>
          <p:nvPr>
            <p:ph type="sldNum" sz="quarter" idx="11"/>
          </p:nvPr>
        </p:nvSpPr>
        <p:spPr/>
        <p:txBody>
          <a:bodyPr/>
          <a:lstStyle/>
          <a:p>
            <a:fld id="{63DCFACB-7E9D-4BC0-A01C-56BE0C499AB2}" type="slidenum">
              <a:rPr lang="en-GB" altLang="en-US"/>
              <a:pPr/>
              <a:t>91</a:t>
            </a:fld>
            <a:endParaRPr lang="en-GB" altLang="en-US"/>
          </a:p>
        </p:txBody>
      </p:sp>
      <p:sp>
        <p:nvSpPr>
          <p:cNvPr id="364546" name="Rectangle 2">
            <a:extLst>
              <a:ext uri="{FF2B5EF4-FFF2-40B4-BE49-F238E27FC236}">
                <a16:creationId xmlns:a16="http://schemas.microsoft.com/office/drawing/2014/main" id="{659625BC-DA65-620F-EC0E-97EF13DDB854}"/>
              </a:ext>
            </a:extLst>
          </p:cNvPr>
          <p:cNvSpPr>
            <a:spLocks noGrp="1" noChangeArrowheads="1"/>
          </p:cNvSpPr>
          <p:nvPr>
            <p:ph type="title"/>
          </p:nvPr>
        </p:nvSpPr>
        <p:spPr/>
        <p:txBody>
          <a:bodyPr/>
          <a:lstStyle/>
          <a:p>
            <a:r>
              <a:rPr lang="en-US" altLang="en-US"/>
              <a:t>Attributes (contd.)</a:t>
            </a:r>
          </a:p>
        </p:txBody>
      </p:sp>
      <p:sp>
        <p:nvSpPr>
          <p:cNvPr id="364547" name="Rectangle 3">
            <a:extLst>
              <a:ext uri="{FF2B5EF4-FFF2-40B4-BE49-F238E27FC236}">
                <a16:creationId xmlns:a16="http://schemas.microsoft.com/office/drawing/2014/main" id="{CF9A113D-E89D-8E8B-63CC-2B000048E421}"/>
              </a:ext>
            </a:extLst>
          </p:cNvPr>
          <p:cNvSpPr>
            <a:spLocks noGrp="1" noChangeArrowheads="1"/>
          </p:cNvSpPr>
          <p:nvPr>
            <p:ph type="body" idx="1"/>
          </p:nvPr>
        </p:nvSpPr>
        <p:spPr>
          <a:xfrm>
            <a:off x="2209800" y="1905000"/>
            <a:ext cx="8077200" cy="1295400"/>
          </a:xfrm>
        </p:spPr>
        <p:txBody>
          <a:bodyPr/>
          <a:lstStyle/>
          <a:p>
            <a:pPr>
              <a:lnSpc>
                <a:spcPct val="90000"/>
              </a:lnSpc>
            </a:pPr>
            <a:r>
              <a:rPr lang="en-US" altLang="en-US"/>
              <a:t>Small directory:</a:t>
            </a:r>
          </a:p>
          <a:p>
            <a:pPr lvl="1">
              <a:lnSpc>
                <a:spcPct val="90000"/>
              </a:lnSpc>
            </a:pPr>
            <a:r>
              <a:rPr lang="en-US" altLang="en-US"/>
              <a:t>index root attribute contains index of file references for files and subdirectories</a:t>
            </a:r>
          </a:p>
        </p:txBody>
      </p:sp>
      <p:sp>
        <p:nvSpPr>
          <p:cNvPr id="364548" name="Text Box 4">
            <a:extLst>
              <a:ext uri="{FF2B5EF4-FFF2-40B4-BE49-F238E27FC236}">
                <a16:creationId xmlns:a16="http://schemas.microsoft.com/office/drawing/2014/main" id="{19049C6B-1490-7443-1C51-032082045336}"/>
              </a:ext>
            </a:extLst>
          </p:cNvPr>
          <p:cNvSpPr txBox="1">
            <a:spLocks noChangeArrowheads="1"/>
          </p:cNvSpPr>
          <p:nvPr/>
        </p:nvSpPr>
        <p:spPr bwMode="auto">
          <a:xfrm>
            <a:off x="4114800" y="31242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4549" name="Text Box 5">
            <a:extLst>
              <a:ext uri="{FF2B5EF4-FFF2-40B4-BE49-F238E27FC236}">
                <a16:creationId xmlns:a16="http://schemas.microsoft.com/office/drawing/2014/main" id="{41E235A4-4193-C40B-C922-9DCF9D1B9187}"/>
              </a:ext>
            </a:extLst>
          </p:cNvPr>
          <p:cNvSpPr txBox="1">
            <a:spLocks noChangeArrowheads="1"/>
          </p:cNvSpPr>
          <p:nvPr/>
        </p:nvSpPr>
        <p:spPr bwMode="auto">
          <a:xfrm>
            <a:off x="2438400" y="31242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4550" name="Text Box 6">
            <a:extLst>
              <a:ext uri="{FF2B5EF4-FFF2-40B4-BE49-F238E27FC236}">
                <a16:creationId xmlns:a16="http://schemas.microsoft.com/office/drawing/2014/main" id="{31C75747-222A-5828-B376-A4A79B1DFE4A}"/>
              </a:ext>
            </a:extLst>
          </p:cNvPr>
          <p:cNvSpPr txBox="1">
            <a:spLocks noChangeArrowheads="1"/>
          </p:cNvSpPr>
          <p:nvPr/>
        </p:nvSpPr>
        <p:spPr bwMode="auto">
          <a:xfrm>
            <a:off x="7772400" y="3124200"/>
            <a:ext cx="10406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Index root</a:t>
            </a:r>
            <a:endParaRPr lang="en-US" altLang="en-US" sz="1600"/>
          </a:p>
        </p:txBody>
      </p:sp>
      <p:sp>
        <p:nvSpPr>
          <p:cNvPr id="364551" name="Text Box 7">
            <a:extLst>
              <a:ext uri="{FF2B5EF4-FFF2-40B4-BE49-F238E27FC236}">
                <a16:creationId xmlns:a16="http://schemas.microsoft.com/office/drawing/2014/main" id="{419DB36D-BF29-4BCE-4827-0A9B2319B4E5}"/>
              </a:ext>
            </a:extLst>
          </p:cNvPr>
          <p:cNvSpPr txBox="1">
            <a:spLocks noChangeArrowheads="1"/>
          </p:cNvSpPr>
          <p:nvPr/>
        </p:nvSpPr>
        <p:spPr bwMode="auto">
          <a:xfrm>
            <a:off x="5638800" y="31242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4552" name="Text Box 8">
            <a:extLst>
              <a:ext uri="{FF2B5EF4-FFF2-40B4-BE49-F238E27FC236}">
                <a16:creationId xmlns:a16="http://schemas.microsoft.com/office/drawing/2014/main" id="{43ECF5A5-BC52-2D4F-C7C4-D3652E1486CF}"/>
              </a:ext>
            </a:extLst>
          </p:cNvPr>
          <p:cNvSpPr txBox="1">
            <a:spLocks noChangeArrowheads="1"/>
          </p:cNvSpPr>
          <p:nvPr/>
        </p:nvSpPr>
        <p:spPr bwMode="auto">
          <a:xfrm>
            <a:off x="9296401" y="3124200"/>
            <a:ext cx="7175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Empty</a:t>
            </a:r>
            <a:endParaRPr lang="en-US" altLang="en-US" sz="1600"/>
          </a:p>
        </p:txBody>
      </p:sp>
      <p:sp>
        <p:nvSpPr>
          <p:cNvPr id="364553" name="Rectangle 9">
            <a:extLst>
              <a:ext uri="{FF2B5EF4-FFF2-40B4-BE49-F238E27FC236}">
                <a16:creationId xmlns:a16="http://schemas.microsoft.com/office/drawing/2014/main" id="{6C9961BD-2C58-5FFC-EF3F-328ED942D5F7}"/>
              </a:ext>
            </a:extLst>
          </p:cNvPr>
          <p:cNvSpPr>
            <a:spLocks noChangeArrowheads="1"/>
          </p:cNvSpPr>
          <p:nvPr/>
        </p:nvSpPr>
        <p:spPr bwMode="auto">
          <a:xfrm>
            <a:off x="2286000" y="3429001"/>
            <a:ext cx="1676400" cy="7461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554" name="Rectangle 10">
            <a:extLst>
              <a:ext uri="{FF2B5EF4-FFF2-40B4-BE49-F238E27FC236}">
                <a16:creationId xmlns:a16="http://schemas.microsoft.com/office/drawing/2014/main" id="{A779DC66-D8C6-88D3-BAC0-4C96D1D89206}"/>
              </a:ext>
            </a:extLst>
          </p:cNvPr>
          <p:cNvSpPr>
            <a:spLocks noChangeArrowheads="1"/>
          </p:cNvSpPr>
          <p:nvPr/>
        </p:nvSpPr>
        <p:spPr bwMode="auto">
          <a:xfrm>
            <a:off x="3962400" y="3429001"/>
            <a:ext cx="1676400" cy="7461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555" name="Rectangle 11">
            <a:extLst>
              <a:ext uri="{FF2B5EF4-FFF2-40B4-BE49-F238E27FC236}">
                <a16:creationId xmlns:a16="http://schemas.microsoft.com/office/drawing/2014/main" id="{D32ECEDF-2607-F727-1032-E4725A409240}"/>
              </a:ext>
            </a:extLst>
          </p:cNvPr>
          <p:cNvSpPr>
            <a:spLocks noChangeArrowheads="1"/>
          </p:cNvSpPr>
          <p:nvPr/>
        </p:nvSpPr>
        <p:spPr bwMode="auto">
          <a:xfrm>
            <a:off x="7162800" y="3733800"/>
            <a:ext cx="20574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p>
        </p:txBody>
      </p:sp>
      <p:sp>
        <p:nvSpPr>
          <p:cNvPr id="364556" name="Rectangle 12">
            <a:extLst>
              <a:ext uri="{FF2B5EF4-FFF2-40B4-BE49-F238E27FC236}">
                <a16:creationId xmlns:a16="http://schemas.microsoft.com/office/drawing/2014/main" id="{4733A085-C0EE-B819-4819-DA55ED16E3EC}"/>
              </a:ext>
            </a:extLst>
          </p:cNvPr>
          <p:cNvSpPr>
            <a:spLocks noChangeArrowheads="1"/>
          </p:cNvSpPr>
          <p:nvPr/>
        </p:nvSpPr>
        <p:spPr bwMode="auto">
          <a:xfrm>
            <a:off x="5638800" y="3429001"/>
            <a:ext cx="1524000" cy="7461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557" name="Rectangle 13">
            <a:extLst>
              <a:ext uri="{FF2B5EF4-FFF2-40B4-BE49-F238E27FC236}">
                <a16:creationId xmlns:a16="http://schemas.microsoft.com/office/drawing/2014/main" id="{54D6B887-B29D-DC93-B022-1ADC6D39BD01}"/>
              </a:ext>
            </a:extLst>
          </p:cNvPr>
          <p:cNvSpPr>
            <a:spLocks noChangeArrowheads="1"/>
          </p:cNvSpPr>
          <p:nvPr/>
        </p:nvSpPr>
        <p:spPr bwMode="auto">
          <a:xfrm>
            <a:off x="9220200" y="3429001"/>
            <a:ext cx="990600" cy="7461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558" name="Text Box 14">
            <a:extLst>
              <a:ext uri="{FF2B5EF4-FFF2-40B4-BE49-F238E27FC236}">
                <a16:creationId xmlns:a16="http://schemas.microsoft.com/office/drawing/2014/main" id="{80EA599D-3969-0571-602E-1ADA7EBA78A9}"/>
              </a:ext>
            </a:extLst>
          </p:cNvPr>
          <p:cNvSpPr txBox="1">
            <a:spLocks noChangeArrowheads="1"/>
          </p:cNvSpPr>
          <p:nvPr/>
        </p:nvSpPr>
        <p:spPr bwMode="auto">
          <a:xfrm>
            <a:off x="7162800" y="3429001"/>
            <a:ext cx="2057400" cy="34607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600">
                <a:solidFill>
                  <a:schemeClr val="bg2"/>
                </a:solidFill>
              </a:rPr>
              <a:t>Index of files</a:t>
            </a:r>
            <a:endParaRPr lang="en-US" altLang="en-US" sz="1600">
              <a:solidFill>
                <a:schemeClr val="bg2"/>
              </a:solidFill>
            </a:endParaRPr>
          </a:p>
        </p:txBody>
      </p:sp>
      <p:sp>
        <p:nvSpPr>
          <p:cNvPr id="364559" name="Text Box 15">
            <a:extLst>
              <a:ext uri="{FF2B5EF4-FFF2-40B4-BE49-F238E27FC236}">
                <a16:creationId xmlns:a16="http://schemas.microsoft.com/office/drawing/2014/main" id="{0174F290-6BF1-FE02-6379-6827BEA7E419}"/>
              </a:ext>
            </a:extLst>
          </p:cNvPr>
          <p:cNvSpPr txBox="1">
            <a:spLocks noChangeArrowheads="1"/>
          </p:cNvSpPr>
          <p:nvPr/>
        </p:nvSpPr>
        <p:spPr bwMode="auto">
          <a:xfrm>
            <a:off x="7315201" y="3810000"/>
            <a:ext cx="16722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solidFill>
                  <a:schemeClr val="bg2"/>
                </a:solidFill>
              </a:rPr>
              <a:t>file1, file2, file3,...</a:t>
            </a:r>
            <a:endParaRPr lang="en-US" altLang="en-US" sz="1600">
              <a:solidFill>
                <a:schemeClr val="bg2"/>
              </a:solidFill>
            </a:endParaRPr>
          </a:p>
        </p:txBody>
      </p:sp>
      <p:sp>
        <p:nvSpPr>
          <p:cNvPr id="364560" name="Text Box 16">
            <a:extLst>
              <a:ext uri="{FF2B5EF4-FFF2-40B4-BE49-F238E27FC236}">
                <a16:creationId xmlns:a16="http://schemas.microsoft.com/office/drawing/2014/main" id="{E742B2F1-57A7-655B-2665-2CC89F49DCD1}"/>
              </a:ext>
            </a:extLst>
          </p:cNvPr>
          <p:cNvSpPr txBox="1">
            <a:spLocks noChangeArrowheads="1"/>
          </p:cNvSpPr>
          <p:nvPr/>
        </p:nvSpPr>
        <p:spPr bwMode="auto">
          <a:xfrm>
            <a:off x="3489325" y="4175125"/>
            <a:ext cx="31590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MFT file record for a small directory</a:t>
            </a:r>
            <a:endParaRPr lang="en-US" altLang="en-US" sz="1600"/>
          </a:p>
        </p:txBody>
      </p:sp>
      <p:sp>
        <p:nvSpPr>
          <p:cNvPr id="364561" name="Rectangle 17">
            <a:extLst>
              <a:ext uri="{FF2B5EF4-FFF2-40B4-BE49-F238E27FC236}">
                <a16:creationId xmlns:a16="http://schemas.microsoft.com/office/drawing/2014/main" id="{784267D3-687E-8C90-7B41-8582015DE7C6}"/>
              </a:ext>
            </a:extLst>
          </p:cNvPr>
          <p:cNvSpPr>
            <a:spLocks noChangeArrowheads="1"/>
          </p:cNvSpPr>
          <p:nvPr/>
        </p:nvSpPr>
        <p:spPr bwMode="auto">
          <a:xfrm>
            <a:off x="2209800" y="4648200"/>
            <a:ext cx="807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de-DE" altLang="en-US"/>
              <a:t>If file attribute does not fit into MFT:</a:t>
            </a:r>
          </a:p>
          <a:p>
            <a:pPr lvl="1">
              <a:spcBef>
                <a:spcPct val="20000"/>
              </a:spcBef>
              <a:buFontTx/>
              <a:buChar char="•"/>
            </a:pPr>
            <a:r>
              <a:rPr lang="de-DE" altLang="en-US"/>
              <a:t>NTFS allocates separate cluster (run, extent) to store the values</a:t>
            </a:r>
          </a:p>
          <a:p>
            <a:pPr lvl="1">
              <a:spcBef>
                <a:spcPct val="20000"/>
              </a:spcBef>
              <a:buFontTx/>
              <a:buChar char="•"/>
            </a:pPr>
            <a:r>
              <a:rPr lang="de-DE" altLang="en-US"/>
              <a:t>NTFS allocates additional runs if an attribute‘s value later grows</a:t>
            </a:r>
          </a:p>
          <a:p>
            <a:pPr lvl="1">
              <a:spcBef>
                <a:spcPct val="20000"/>
              </a:spcBef>
              <a:buFontTx/>
              <a:buChar char="•"/>
            </a:pPr>
            <a:r>
              <a:rPr lang="de-DE" altLang="en-US"/>
              <a:t>Those attributes are called „non-resident“</a:t>
            </a:r>
          </a:p>
          <a:p>
            <a:pPr lvl="1">
              <a:spcBef>
                <a:spcPct val="20000"/>
              </a:spcBef>
              <a:buFontTx/>
              <a:buChar char="•"/>
            </a:pPr>
            <a:r>
              <a:rPr lang="de-DE" altLang="en-US"/>
              <a:t>Header of non-resident attribute contains location info</a:t>
            </a:r>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87E6BDA-12CE-6C6E-AC3A-4B6F9FEE04D1}"/>
              </a:ext>
            </a:extLst>
          </p:cNvPr>
          <p:cNvSpPr>
            <a:spLocks noGrp="1"/>
          </p:cNvSpPr>
          <p:nvPr>
            <p:ph type="sldNum" sz="quarter" idx="11"/>
          </p:nvPr>
        </p:nvSpPr>
        <p:spPr/>
        <p:txBody>
          <a:bodyPr/>
          <a:lstStyle/>
          <a:p>
            <a:fld id="{44F33709-5136-4B53-91CC-7FB09FF37C7E}" type="slidenum">
              <a:rPr lang="en-GB" altLang="en-US"/>
              <a:pPr/>
              <a:t>92</a:t>
            </a:fld>
            <a:endParaRPr lang="en-GB" altLang="en-US"/>
          </a:p>
        </p:txBody>
      </p:sp>
      <p:sp>
        <p:nvSpPr>
          <p:cNvPr id="365570" name="Rectangle 2">
            <a:extLst>
              <a:ext uri="{FF2B5EF4-FFF2-40B4-BE49-F238E27FC236}">
                <a16:creationId xmlns:a16="http://schemas.microsoft.com/office/drawing/2014/main" id="{1067FEDC-333C-88E2-BBE3-ABFB5D5F3AB4}"/>
              </a:ext>
            </a:extLst>
          </p:cNvPr>
          <p:cNvSpPr>
            <a:spLocks noGrp="1" noChangeArrowheads="1"/>
          </p:cNvSpPr>
          <p:nvPr>
            <p:ph type="title"/>
          </p:nvPr>
        </p:nvSpPr>
        <p:spPr/>
        <p:txBody>
          <a:bodyPr/>
          <a:lstStyle/>
          <a:p>
            <a:r>
              <a:rPr lang="en-US" altLang="en-US"/>
              <a:t>Large files &amp; directories</a:t>
            </a:r>
          </a:p>
        </p:txBody>
      </p:sp>
      <p:sp>
        <p:nvSpPr>
          <p:cNvPr id="365571" name="Rectangle 3">
            <a:extLst>
              <a:ext uri="{FF2B5EF4-FFF2-40B4-BE49-F238E27FC236}">
                <a16:creationId xmlns:a16="http://schemas.microsoft.com/office/drawing/2014/main" id="{BB566AAC-FE97-55D5-D9D3-F1445C3905FE}"/>
              </a:ext>
            </a:extLst>
          </p:cNvPr>
          <p:cNvSpPr>
            <a:spLocks noGrp="1" noChangeArrowheads="1"/>
          </p:cNvSpPr>
          <p:nvPr>
            <p:ph type="body" idx="1"/>
          </p:nvPr>
        </p:nvSpPr>
        <p:spPr>
          <a:xfrm>
            <a:off x="1981200" y="3065464"/>
            <a:ext cx="8229600" cy="1506537"/>
          </a:xfrm>
        </p:spPr>
        <p:txBody>
          <a:bodyPr/>
          <a:lstStyle/>
          <a:p>
            <a:r>
              <a:rPr lang="en-US" altLang="en-US" sz="1800"/>
              <a:t>Only attributes that can grow can be non-resident</a:t>
            </a:r>
          </a:p>
          <a:p>
            <a:r>
              <a:rPr lang="en-US" altLang="en-US" sz="1800"/>
              <a:t>Filename &amp; standard info are always resident</a:t>
            </a:r>
          </a:p>
          <a:p>
            <a:r>
              <a:rPr lang="en-US" altLang="en-US" sz="1800"/>
              <a:t>Index of files for directories forms B+ tree </a:t>
            </a:r>
          </a:p>
        </p:txBody>
      </p:sp>
      <p:sp>
        <p:nvSpPr>
          <p:cNvPr id="365572" name="Text Box 4">
            <a:extLst>
              <a:ext uri="{FF2B5EF4-FFF2-40B4-BE49-F238E27FC236}">
                <a16:creationId xmlns:a16="http://schemas.microsoft.com/office/drawing/2014/main" id="{9256680A-1C04-4917-D6F1-A142A650C574}"/>
              </a:ext>
            </a:extLst>
          </p:cNvPr>
          <p:cNvSpPr txBox="1">
            <a:spLocks noChangeArrowheads="1"/>
          </p:cNvSpPr>
          <p:nvPr/>
        </p:nvSpPr>
        <p:spPr bwMode="auto">
          <a:xfrm>
            <a:off x="4114800" y="18288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5573" name="Text Box 5">
            <a:extLst>
              <a:ext uri="{FF2B5EF4-FFF2-40B4-BE49-F238E27FC236}">
                <a16:creationId xmlns:a16="http://schemas.microsoft.com/office/drawing/2014/main" id="{376D66AD-26A1-1314-BE87-3CC73003DC3B}"/>
              </a:ext>
            </a:extLst>
          </p:cNvPr>
          <p:cNvSpPr txBox="1">
            <a:spLocks noChangeArrowheads="1"/>
          </p:cNvSpPr>
          <p:nvPr/>
        </p:nvSpPr>
        <p:spPr bwMode="auto">
          <a:xfrm>
            <a:off x="2438400" y="18288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5574" name="Text Box 6">
            <a:extLst>
              <a:ext uri="{FF2B5EF4-FFF2-40B4-BE49-F238E27FC236}">
                <a16:creationId xmlns:a16="http://schemas.microsoft.com/office/drawing/2014/main" id="{9F14D091-9CE8-E979-E0C6-E8538A6302F8}"/>
              </a:ext>
            </a:extLst>
          </p:cNvPr>
          <p:cNvSpPr txBox="1">
            <a:spLocks noChangeArrowheads="1"/>
          </p:cNvSpPr>
          <p:nvPr/>
        </p:nvSpPr>
        <p:spPr bwMode="auto">
          <a:xfrm>
            <a:off x="8153400" y="1828800"/>
            <a:ext cx="1813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HPFS extended attr.</a:t>
            </a:r>
            <a:endParaRPr lang="en-US" altLang="en-US" sz="1600"/>
          </a:p>
        </p:txBody>
      </p:sp>
      <p:sp>
        <p:nvSpPr>
          <p:cNvPr id="365575" name="Text Box 7">
            <a:extLst>
              <a:ext uri="{FF2B5EF4-FFF2-40B4-BE49-F238E27FC236}">
                <a16:creationId xmlns:a16="http://schemas.microsoft.com/office/drawing/2014/main" id="{07739CAB-CD35-4212-C0C6-F6DA80D04EA2}"/>
              </a:ext>
            </a:extLst>
          </p:cNvPr>
          <p:cNvSpPr txBox="1">
            <a:spLocks noChangeArrowheads="1"/>
          </p:cNvSpPr>
          <p:nvPr/>
        </p:nvSpPr>
        <p:spPr bwMode="auto">
          <a:xfrm>
            <a:off x="5638800" y="18288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5576" name="Text Box 8">
            <a:extLst>
              <a:ext uri="{FF2B5EF4-FFF2-40B4-BE49-F238E27FC236}">
                <a16:creationId xmlns:a16="http://schemas.microsoft.com/office/drawing/2014/main" id="{5D0BA3CE-0A77-2BAB-8CBF-DEE9F34AB1EC}"/>
              </a:ext>
            </a:extLst>
          </p:cNvPr>
          <p:cNvSpPr txBox="1">
            <a:spLocks noChangeArrowheads="1"/>
          </p:cNvSpPr>
          <p:nvPr/>
        </p:nvSpPr>
        <p:spPr bwMode="auto">
          <a:xfrm>
            <a:off x="7239001" y="1828800"/>
            <a:ext cx="571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Data</a:t>
            </a:r>
            <a:endParaRPr lang="en-US" altLang="en-US" sz="1600"/>
          </a:p>
        </p:txBody>
      </p:sp>
      <p:sp>
        <p:nvSpPr>
          <p:cNvPr id="365577" name="Rectangle 9">
            <a:extLst>
              <a:ext uri="{FF2B5EF4-FFF2-40B4-BE49-F238E27FC236}">
                <a16:creationId xmlns:a16="http://schemas.microsoft.com/office/drawing/2014/main" id="{58D07CD8-AE5A-8AD0-E1FE-F990BAE09076}"/>
              </a:ext>
            </a:extLst>
          </p:cNvPr>
          <p:cNvSpPr>
            <a:spLocks noChangeArrowheads="1"/>
          </p:cNvSpPr>
          <p:nvPr/>
        </p:nvSpPr>
        <p:spPr bwMode="auto">
          <a:xfrm>
            <a:off x="2286000" y="2133600"/>
            <a:ext cx="16764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78" name="Rectangle 10">
            <a:extLst>
              <a:ext uri="{FF2B5EF4-FFF2-40B4-BE49-F238E27FC236}">
                <a16:creationId xmlns:a16="http://schemas.microsoft.com/office/drawing/2014/main" id="{E1468762-4B9D-203A-5218-77360C379006}"/>
              </a:ext>
            </a:extLst>
          </p:cNvPr>
          <p:cNvSpPr>
            <a:spLocks noChangeArrowheads="1"/>
          </p:cNvSpPr>
          <p:nvPr/>
        </p:nvSpPr>
        <p:spPr bwMode="auto">
          <a:xfrm>
            <a:off x="3962400" y="2133600"/>
            <a:ext cx="1676400" cy="304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79" name="Rectangle 11">
            <a:extLst>
              <a:ext uri="{FF2B5EF4-FFF2-40B4-BE49-F238E27FC236}">
                <a16:creationId xmlns:a16="http://schemas.microsoft.com/office/drawing/2014/main" id="{1E529F52-95FF-C745-67DB-0AAC32CF12EE}"/>
              </a:ext>
            </a:extLst>
          </p:cNvPr>
          <p:cNvSpPr>
            <a:spLocks noChangeArrowheads="1"/>
          </p:cNvSpPr>
          <p:nvPr/>
        </p:nvSpPr>
        <p:spPr bwMode="auto">
          <a:xfrm>
            <a:off x="8153400" y="2133600"/>
            <a:ext cx="20574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80" name="Rectangle 12">
            <a:extLst>
              <a:ext uri="{FF2B5EF4-FFF2-40B4-BE49-F238E27FC236}">
                <a16:creationId xmlns:a16="http://schemas.microsoft.com/office/drawing/2014/main" id="{79201066-7C3E-FA4E-BD5D-D8207852494B}"/>
              </a:ext>
            </a:extLst>
          </p:cNvPr>
          <p:cNvSpPr>
            <a:spLocks noChangeArrowheads="1"/>
          </p:cNvSpPr>
          <p:nvPr/>
        </p:nvSpPr>
        <p:spPr bwMode="auto">
          <a:xfrm>
            <a:off x="5638800" y="2133600"/>
            <a:ext cx="15240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81" name="Rectangle 13">
            <a:extLst>
              <a:ext uri="{FF2B5EF4-FFF2-40B4-BE49-F238E27FC236}">
                <a16:creationId xmlns:a16="http://schemas.microsoft.com/office/drawing/2014/main" id="{4D06AC65-E3BC-C750-140A-01B07F2D57BD}"/>
              </a:ext>
            </a:extLst>
          </p:cNvPr>
          <p:cNvSpPr>
            <a:spLocks noChangeArrowheads="1"/>
          </p:cNvSpPr>
          <p:nvPr/>
        </p:nvSpPr>
        <p:spPr bwMode="auto">
          <a:xfrm>
            <a:off x="7162800" y="2133600"/>
            <a:ext cx="990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82" name="Rectangle 14">
            <a:extLst>
              <a:ext uri="{FF2B5EF4-FFF2-40B4-BE49-F238E27FC236}">
                <a16:creationId xmlns:a16="http://schemas.microsoft.com/office/drawing/2014/main" id="{9E02AC51-02FD-1C84-3F45-5A663B068F88}"/>
              </a:ext>
            </a:extLst>
          </p:cNvPr>
          <p:cNvSpPr>
            <a:spLocks noChangeArrowheads="1"/>
          </p:cNvSpPr>
          <p:nvPr/>
        </p:nvSpPr>
        <p:spPr bwMode="auto">
          <a:xfrm>
            <a:off x="7924800" y="2743200"/>
            <a:ext cx="1371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83" name="Rectangle 15">
            <a:extLst>
              <a:ext uri="{FF2B5EF4-FFF2-40B4-BE49-F238E27FC236}">
                <a16:creationId xmlns:a16="http://schemas.microsoft.com/office/drawing/2014/main" id="{64C2A34A-5EA1-56E2-0CD5-FB4BC52BF5C8}"/>
              </a:ext>
            </a:extLst>
          </p:cNvPr>
          <p:cNvSpPr>
            <a:spLocks noChangeArrowheads="1"/>
          </p:cNvSpPr>
          <p:nvPr/>
        </p:nvSpPr>
        <p:spPr bwMode="auto">
          <a:xfrm>
            <a:off x="6096000" y="2743200"/>
            <a:ext cx="1371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84" name="Line 16">
            <a:extLst>
              <a:ext uri="{FF2B5EF4-FFF2-40B4-BE49-F238E27FC236}">
                <a16:creationId xmlns:a16="http://schemas.microsoft.com/office/drawing/2014/main" id="{567A088C-A17C-B556-AF29-C20597381FE9}"/>
              </a:ext>
            </a:extLst>
          </p:cNvPr>
          <p:cNvSpPr>
            <a:spLocks noChangeShapeType="1"/>
          </p:cNvSpPr>
          <p:nvPr/>
        </p:nvSpPr>
        <p:spPr bwMode="auto">
          <a:xfrm flipH="1">
            <a:off x="7162800" y="23622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5585" name="Line 17">
            <a:extLst>
              <a:ext uri="{FF2B5EF4-FFF2-40B4-BE49-F238E27FC236}">
                <a16:creationId xmlns:a16="http://schemas.microsoft.com/office/drawing/2014/main" id="{15F89C99-454A-1E2F-F27E-105F59906D38}"/>
              </a:ext>
            </a:extLst>
          </p:cNvPr>
          <p:cNvSpPr>
            <a:spLocks noChangeShapeType="1"/>
          </p:cNvSpPr>
          <p:nvPr/>
        </p:nvSpPr>
        <p:spPr bwMode="auto">
          <a:xfrm>
            <a:off x="7848600" y="23622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5586" name="Text Box 18">
            <a:extLst>
              <a:ext uri="{FF2B5EF4-FFF2-40B4-BE49-F238E27FC236}">
                <a16:creationId xmlns:a16="http://schemas.microsoft.com/office/drawing/2014/main" id="{153DECBF-B0FE-7B71-6B68-775AF9AA2921}"/>
              </a:ext>
            </a:extLst>
          </p:cNvPr>
          <p:cNvSpPr txBox="1">
            <a:spLocks noChangeArrowheads="1"/>
          </p:cNvSpPr>
          <p:nvPr/>
        </p:nvSpPr>
        <p:spPr bwMode="auto">
          <a:xfrm>
            <a:off x="2209800" y="2590800"/>
            <a:ext cx="3584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MFT record for large file with 2 data runs</a:t>
            </a:r>
            <a:endParaRPr lang="en-US" altLang="en-US" sz="1600"/>
          </a:p>
        </p:txBody>
      </p:sp>
      <p:sp>
        <p:nvSpPr>
          <p:cNvPr id="365587" name="Text Box 19">
            <a:extLst>
              <a:ext uri="{FF2B5EF4-FFF2-40B4-BE49-F238E27FC236}">
                <a16:creationId xmlns:a16="http://schemas.microsoft.com/office/drawing/2014/main" id="{9C2A10B3-99C6-4626-7457-AB4B41F51FD9}"/>
              </a:ext>
            </a:extLst>
          </p:cNvPr>
          <p:cNvSpPr txBox="1">
            <a:spLocks noChangeArrowheads="1"/>
          </p:cNvSpPr>
          <p:nvPr/>
        </p:nvSpPr>
        <p:spPr bwMode="auto">
          <a:xfrm>
            <a:off x="3733800" y="44958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5588" name="Text Box 20">
            <a:extLst>
              <a:ext uri="{FF2B5EF4-FFF2-40B4-BE49-F238E27FC236}">
                <a16:creationId xmlns:a16="http://schemas.microsoft.com/office/drawing/2014/main" id="{1DA5E35F-C12F-C53A-5865-30FBCD677A8C}"/>
              </a:ext>
            </a:extLst>
          </p:cNvPr>
          <p:cNvSpPr txBox="1">
            <a:spLocks noChangeArrowheads="1"/>
          </p:cNvSpPr>
          <p:nvPr/>
        </p:nvSpPr>
        <p:spPr bwMode="auto">
          <a:xfrm>
            <a:off x="2286000" y="44958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5589" name="Text Box 21">
            <a:extLst>
              <a:ext uri="{FF2B5EF4-FFF2-40B4-BE49-F238E27FC236}">
                <a16:creationId xmlns:a16="http://schemas.microsoft.com/office/drawing/2014/main" id="{DA4BD30A-2FE5-BCF1-3503-33CB41F9CD97}"/>
              </a:ext>
            </a:extLst>
          </p:cNvPr>
          <p:cNvSpPr txBox="1">
            <a:spLocks noChangeArrowheads="1"/>
          </p:cNvSpPr>
          <p:nvPr/>
        </p:nvSpPr>
        <p:spPr bwMode="auto">
          <a:xfrm>
            <a:off x="6705600" y="4495800"/>
            <a:ext cx="10406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Index root</a:t>
            </a:r>
            <a:endParaRPr lang="en-US" altLang="en-US" sz="1600"/>
          </a:p>
        </p:txBody>
      </p:sp>
      <p:sp>
        <p:nvSpPr>
          <p:cNvPr id="365590" name="Text Box 22">
            <a:extLst>
              <a:ext uri="{FF2B5EF4-FFF2-40B4-BE49-F238E27FC236}">
                <a16:creationId xmlns:a16="http://schemas.microsoft.com/office/drawing/2014/main" id="{279248AD-6E3E-6F60-9285-FD7642E8B0EB}"/>
              </a:ext>
            </a:extLst>
          </p:cNvPr>
          <p:cNvSpPr txBox="1">
            <a:spLocks noChangeArrowheads="1"/>
          </p:cNvSpPr>
          <p:nvPr/>
        </p:nvSpPr>
        <p:spPr bwMode="auto">
          <a:xfrm>
            <a:off x="5257800" y="44958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5591" name="Text Box 23">
            <a:extLst>
              <a:ext uri="{FF2B5EF4-FFF2-40B4-BE49-F238E27FC236}">
                <a16:creationId xmlns:a16="http://schemas.microsoft.com/office/drawing/2014/main" id="{93C8B696-66C8-F2D2-037A-F975CAB9944F}"/>
              </a:ext>
            </a:extLst>
          </p:cNvPr>
          <p:cNvSpPr txBox="1">
            <a:spLocks noChangeArrowheads="1"/>
          </p:cNvSpPr>
          <p:nvPr/>
        </p:nvSpPr>
        <p:spPr bwMode="auto">
          <a:xfrm>
            <a:off x="9525001" y="4495800"/>
            <a:ext cx="7809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Bitmap</a:t>
            </a:r>
            <a:endParaRPr lang="en-US" altLang="en-US" sz="1600"/>
          </a:p>
        </p:txBody>
      </p:sp>
      <p:sp>
        <p:nvSpPr>
          <p:cNvPr id="365592" name="Rectangle 24">
            <a:extLst>
              <a:ext uri="{FF2B5EF4-FFF2-40B4-BE49-F238E27FC236}">
                <a16:creationId xmlns:a16="http://schemas.microsoft.com/office/drawing/2014/main" id="{10247DE0-7A19-4DC0-6BE9-B9C897344612}"/>
              </a:ext>
            </a:extLst>
          </p:cNvPr>
          <p:cNvSpPr>
            <a:spLocks noChangeArrowheads="1"/>
          </p:cNvSpPr>
          <p:nvPr/>
        </p:nvSpPr>
        <p:spPr bwMode="auto">
          <a:xfrm>
            <a:off x="2286000" y="4800601"/>
            <a:ext cx="1447800" cy="7461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93" name="Rectangle 25">
            <a:extLst>
              <a:ext uri="{FF2B5EF4-FFF2-40B4-BE49-F238E27FC236}">
                <a16:creationId xmlns:a16="http://schemas.microsoft.com/office/drawing/2014/main" id="{9165E72D-6F29-7240-B56A-00F63A1DED2A}"/>
              </a:ext>
            </a:extLst>
          </p:cNvPr>
          <p:cNvSpPr>
            <a:spLocks noChangeArrowheads="1"/>
          </p:cNvSpPr>
          <p:nvPr/>
        </p:nvSpPr>
        <p:spPr bwMode="auto">
          <a:xfrm>
            <a:off x="3733800" y="4800601"/>
            <a:ext cx="1524000" cy="7461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94" name="Rectangle 26">
            <a:extLst>
              <a:ext uri="{FF2B5EF4-FFF2-40B4-BE49-F238E27FC236}">
                <a16:creationId xmlns:a16="http://schemas.microsoft.com/office/drawing/2014/main" id="{4B41AEC1-A282-9BD4-D844-05CA41381BB3}"/>
              </a:ext>
            </a:extLst>
          </p:cNvPr>
          <p:cNvSpPr>
            <a:spLocks noChangeArrowheads="1"/>
          </p:cNvSpPr>
          <p:nvPr/>
        </p:nvSpPr>
        <p:spPr bwMode="auto">
          <a:xfrm>
            <a:off x="6553200" y="5105400"/>
            <a:ext cx="38100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p>
        </p:txBody>
      </p:sp>
      <p:sp>
        <p:nvSpPr>
          <p:cNvPr id="365595" name="Rectangle 27">
            <a:extLst>
              <a:ext uri="{FF2B5EF4-FFF2-40B4-BE49-F238E27FC236}">
                <a16:creationId xmlns:a16="http://schemas.microsoft.com/office/drawing/2014/main" id="{2DE1BE1F-C75C-279B-678F-FFFA3D8D2C5E}"/>
              </a:ext>
            </a:extLst>
          </p:cNvPr>
          <p:cNvSpPr>
            <a:spLocks noChangeArrowheads="1"/>
          </p:cNvSpPr>
          <p:nvPr/>
        </p:nvSpPr>
        <p:spPr bwMode="auto">
          <a:xfrm>
            <a:off x="5257800" y="4800601"/>
            <a:ext cx="1295400" cy="7461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96" name="Text Box 28">
            <a:extLst>
              <a:ext uri="{FF2B5EF4-FFF2-40B4-BE49-F238E27FC236}">
                <a16:creationId xmlns:a16="http://schemas.microsoft.com/office/drawing/2014/main" id="{7BB1DCEE-2FE1-2FAB-F839-8B19A9ED32A0}"/>
              </a:ext>
            </a:extLst>
          </p:cNvPr>
          <p:cNvSpPr txBox="1">
            <a:spLocks noChangeArrowheads="1"/>
          </p:cNvSpPr>
          <p:nvPr/>
        </p:nvSpPr>
        <p:spPr bwMode="auto">
          <a:xfrm>
            <a:off x="6629400" y="5181600"/>
            <a:ext cx="1042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solidFill>
                  <a:schemeClr val="bg2"/>
                </a:solidFill>
              </a:rPr>
              <a:t>file4, file8</a:t>
            </a:r>
            <a:endParaRPr lang="en-US" altLang="en-US" sz="1600">
              <a:solidFill>
                <a:schemeClr val="bg2"/>
              </a:solidFill>
            </a:endParaRPr>
          </a:p>
        </p:txBody>
      </p:sp>
      <p:sp>
        <p:nvSpPr>
          <p:cNvPr id="365597" name="Text Box 29">
            <a:extLst>
              <a:ext uri="{FF2B5EF4-FFF2-40B4-BE49-F238E27FC236}">
                <a16:creationId xmlns:a16="http://schemas.microsoft.com/office/drawing/2014/main" id="{BDA59A73-7E1F-2754-C0FB-EC104348DA08}"/>
              </a:ext>
            </a:extLst>
          </p:cNvPr>
          <p:cNvSpPr txBox="1">
            <a:spLocks noChangeArrowheads="1"/>
          </p:cNvSpPr>
          <p:nvPr/>
        </p:nvSpPr>
        <p:spPr bwMode="auto">
          <a:xfrm>
            <a:off x="2286000" y="5562601"/>
            <a:ext cx="31352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MFT file record for a large directory</a:t>
            </a:r>
            <a:br>
              <a:rPr lang="de-DE" altLang="en-US" sz="1600"/>
            </a:br>
            <a:r>
              <a:rPr lang="de-DE" altLang="en-US" sz="1600"/>
              <a:t>with nonresident filename index</a:t>
            </a:r>
            <a:endParaRPr lang="en-US" altLang="en-US" sz="1600"/>
          </a:p>
        </p:txBody>
      </p:sp>
      <p:sp>
        <p:nvSpPr>
          <p:cNvPr id="365598" name="Text Box 30">
            <a:extLst>
              <a:ext uri="{FF2B5EF4-FFF2-40B4-BE49-F238E27FC236}">
                <a16:creationId xmlns:a16="http://schemas.microsoft.com/office/drawing/2014/main" id="{EC130239-6627-1018-4833-8C36711B30A7}"/>
              </a:ext>
            </a:extLst>
          </p:cNvPr>
          <p:cNvSpPr txBox="1">
            <a:spLocks noChangeArrowheads="1"/>
          </p:cNvSpPr>
          <p:nvPr/>
        </p:nvSpPr>
        <p:spPr bwMode="auto">
          <a:xfrm>
            <a:off x="7772401" y="4495800"/>
            <a:ext cx="14972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Index allocation</a:t>
            </a:r>
            <a:endParaRPr lang="en-US" altLang="en-US" sz="1600"/>
          </a:p>
        </p:txBody>
      </p:sp>
      <p:sp>
        <p:nvSpPr>
          <p:cNvPr id="365599" name="Text Box 31">
            <a:extLst>
              <a:ext uri="{FF2B5EF4-FFF2-40B4-BE49-F238E27FC236}">
                <a16:creationId xmlns:a16="http://schemas.microsoft.com/office/drawing/2014/main" id="{B93443CF-813D-327F-4C2A-85CAF32E968D}"/>
              </a:ext>
            </a:extLst>
          </p:cNvPr>
          <p:cNvSpPr txBox="1">
            <a:spLocks noChangeArrowheads="1"/>
          </p:cNvSpPr>
          <p:nvPr/>
        </p:nvSpPr>
        <p:spPr bwMode="auto">
          <a:xfrm>
            <a:off x="5410200" y="6019800"/>
            <a:ext cx="1467068" cy="338554"/>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solidFill>
                  <a:schemeClr val="bg2"/>
                </a:solidFill>
              </a:rPr>
              <a:t>file1, file2, file3</a:t>
            </a:r>
            <a:endParaRPr lang="en-US" altLang="en-US" sz="1600">
              <a:solidFill>
                <a:schemeClr val="bg2"/>
              </a:solidFill>
            </a:endParaRPr>
          </a:p>
        </p:txBody>
      </p:sp>
      <p:sp>
        <p:nvSpPr>
          <p:cNvPr id="365600" name="Text Box 32">
            <a:extLst>
              <a:ext uri="{FF2B5EF4-FFF2-40B4-BE49-F238E27FC236}">
                <a16:creationId xmlns:a16="http://schemas.microsoft.com/office/drawing/2014/main" id="{BAD8468C-C684-1B0C-66AC-BB7E4B0ECD1C}"/>
              </a:ext>
            </a:extLst>
          </p:cNvPr>
          <p:cNvSpPr txBox="1">
            <a:spLocks noChangeArrowheads="1"/>
          </p:cNvSpPr>
          <p:nvPr/>
        </p:nvSpPr>
        <p:spPr bwMode="auto">
          <a:xfrm>
            <a:off x="7696200" y="6019801"/>
            <a:ext cx="1676400" cy="34607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de-DE" altLang="en-US" sz="1600">
                <a:solidFill>
                  <a:schemeClr val="bg2"/>
                </a:solidFill>
              </a:rPr>
              <a:t>file5, file6</a:t>
            </a:r>
            <a:endParaRPr lang="en-US" altLang="en-US" sz="1600">
              <a:solidFill>
                <a:schemeClr val="bg2"/>
              </a:solidFill>
            </a:endParaRPr>
          </a:p>
        </p:txBody>
      </p:sp>
      <p:sp>
        <p:nvSpPr>
          <p:cNvPr id="365601" name="Line 33">
            <a:extLst>
              <a:ext uri="{FF2B5EF4-FFF2-40B4-BE49-F238E27FC236}">
                <a16:creationId xmlns:a16="http://schemas.microsoft.com/office/drawing/2014/main" id="{3F38C2E9-CC18-0140-4493-DD503FA1F682}"/>
              </a:ext>
            </a:extLst>
          </p:cNvPr>
          <p:cNvSpPr>
            <a:spLocks noChangeShapeType="1"/>
          </p:cNvSpPr>
          <p:nvPr/>
        </p:nvSpPr>
        <p:spPr bwMode="auto">
          <a:xfrm flipH="1">
            <a:off x="6705600" y="5486400"/>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5602" name="Line 34">
            <a:extLst>
              <a:ext uri="{FF2B5EF4-FFF2-40B4-BE49-F238E27FC236}">
                <a16:creationId xmlns:a16="http://schemas.microsoft.com/office/drawing/2014/main" id="{C8B46FC8-3F6E-8FEA-EBE8-3BEA8E8D554F}"/>
              </a:ext>
            </a:extLst>
          </p:cNvPr>
          <p:cNvSpPr>
            <a:spLocks noChangeShapeType="1"/>
          </p:cNvSpPr>
          <p:nvPr/>
        </p:nvSpPr>
        <p:spPr bwMode="auto">
          <a:xfrm>
            <a:off x="7467600" y="54864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5603" name="Line 35">
            <a:extLst>
              <a:ext uri="{FF2B5EF4-FFF2-40B4-BE49-F238E27FC236}">
                <a16:creationId xmlns:a16="http://schemas.microsoft.com/office/drawing/2014/main" id="{46513DC7-7EDB-D7EA-AA8E-AB8C49CCDB8B}"/>
              </a:ext>
            </a:extLst>
          </p:cNvPr>
          <p:cNvSpPr>
            <a:spLocks noChangeShapeType="1"/>
          </p:cNvSpPr>
          <p:nvPr/>
        </p:nvSpPr>
        <p:spPr bwMode="auto">
          <a:xfrm>
            <a:off x="7924800" y="4800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5604" name="Line 36">
            <a:extLst>
              <a:ext uri="{FF2B5EF4-FFF2-40B4-BE49-F238E27FC236}">
                <a16:creationId xmlns:a16="http://schemas.microsoft.com/office/drawing/2014/main" id="{97B3EA47-C591-8E6A-DF27-3B4580692ED4}"/>
              </a:ext>
            </a:extLst>
          </p:cNvPr>
          <p:cNvSpPr>
            <a:spLocks noChangeShapeType="1"/>
          </p:cNvSpPr>
          <p:nvPr/>
        </p:nvSpPr>
        <p:spPr bwMode="auto">
          <a:xfrm>
            <a:off x="9372600" y="4800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5605" name="Text Box 37">
            <a:extLst>
              <a:ext uri="{FF2B5EF4-FFF2-40B4-BE49-F238E27FC236}">
                <a16:creationId xmlns:a16="http://schemas.microsoft.com/office/drawing/2014/main" id="{B4D83D02-6EAF-A166-18E1-CBC708645333}"/>
              </a:ext>
            </a:extLst>
          </p:cNvPr>
          <p:cNvSpPr txBox="1">
            <a:spLocks noChangeArrowheads="1"/>
          </p:cNvSpPr>
          <p:nvPr/>
        </p:nvSpPr>
        <p:spPr bwMode="auto">
          <a:xfrm>
            <a:off x="6553200" y="4800601"/>
            <a:ext cx="3810000" cy="34607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600">
                <a:solidFill>
                  <a:schemeClr val="bg2"/>
                </a:solidFill>
              </a:rPr>
              <a:t>Index of files</a:t>
            </a:r>
            <a:endParaRPr lang="en-US" altLang="en-US" sz="1600">
              <a:solidFill>
                <a:schemeClr val="bg2"/>
              </a:solidFill>
            </a:endParaRPr>
          </a:p>
        </p:txBody>
      </p:sp>
      <p:sp>
        <p:nvSpPr>
          <p:cNvPr id="365606" name="Text Box 38">
            <a:extLst>
              <a:ext uri="{FF2B5EF4-FFF2-40B4-BE49-F238E27FC236}">
                <a16:creationId xmlns:a16="http://schemas.microsoft.com/office/drawing/2014/main" id="{CEC653CD-6A94-BBF3-2896-DD0F70FE1F58}"/>
              </a:ext>
            </a:extLst>
          </p:cNvPr>
          <p:cNvSpPr txBox="1">
            <a:spLocks noChangeArrowheads="1"/>
          </p:cNvSpPr>
          <p:nvPr/>
        </p:nvSpPr>
        <p:spPr bwMode="auto">
          <a:xfrm>
            <a:off x="8075986" y="5083175"/>
            <a:ext cx="10851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400">
                <a:solidFill>
                  <a:schemeClr val="bg2"/>
                </a:solidFill>
              </a:rPr>
              <a:t>VCN-to-LCN </a:t>
            </a:r>
            <a:br>
              <a:rPr lang="de-DE" altLang="en-US" sz="1400">
                <a:solidFill>
                  <a:schemeClr val="bg2"/>
                </a:solidFill>
              </a:rPr>
            </a:br>
            <a:r>
              <a:rPr lang="de-DE" altLang="en-US" sz="1400">
                <a:solidFill>
                  <a:schemeClr val="bg2"/>
                </a:solidFill>
              </a:rPr>
              <a:t>mappings</a:t>
            </a:r>
            <a:endParaRPr lang="en-US" altLang="en-US" sz="1400">
              <a:solidFill>
                <a:schemeClr val="bg2"/>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2E04B9C-CF14-F344-06DD-5B8463E8BCCD}"/>
              </a:ext>
            </a:extLst>
          </p:cNvPr>
          <p:cNvSpPr>
            <a:spLocks noGrp="1"/>
          </p:cNvSpPr>
          <p:nvPr>
            <p:ph type="sldNum" sz="quarter" idx="11"/>
          </p:nvPr>
        </p:nvSpPr>
        <p:spPr/>
        <p:txBody>
          <a:bodyPr/>
          <a:lstStyle/>
          <a:p>
            <a:fld id="{657E1C8E-7C96-4B38-B304-6D154FC1EFD0}" type="slidenum">
              <a:rPr lang="en-GB" altLang="en-US"/>
              <a:pPr/>
              <a:t>93</a:t>
            </a:fld>
            <a:endParaRPr lang="en-GB" altLang="en-US"/>
          </a:p>
        </p:txBody>
      </p:sp>
      <p:sp>
        <p:nvSpPr>
          <p:cNvPr id="366594" name="Rectangle 2">
            <a:extLst>
              <a:ext uri="{FF2B5EF4-FFF2-40B4-BE49-F238E27FC236}">
                <a16:creationId xmlns:a16="http://schemas.microsoft.com/office/drawing/2014/main" id="{3695DCC7-911A-296A-FAF7-5AD5F0F680E4}"/>
              </a:ext>
            </a:extLst>
          </p:cNvPr>
          <p:cNvSpPr>
            <a:spLocks noGrp="1" noChangeArrowheads="1"/>
          </p:cNvSpPr>
          <p:nvPr>
            <p:ph type="title"/>
          </p:nvPr>
        </p:nvSpPr>
        <p:spPr/>
        <p:txBody>
          <a:bodyPr/>
          <a:lstStyle/>
          <a:p>
            <a:r>
              <a:rPr lang="en-US" altLang="en-US"/>
              <a:t>Large files (contd.)</a:t>
            </a:r>
          </a:p>
        </p:txBody>
      </p:sp>
      <p:sp>
        <p:nvSpPr>
          <p:cNvPr id="366595" name="Rectangle 3">
            <a:extLst>
              <a:ext uri="{FF2B5EF4-FFF2-40B4-BE49-F238E27FC236}">
                <a16:creationId xmlns:a16="http://schemas.microsoft.com/office/drawing/2014/main" id="{0537E9B6-C5CE-C50E-6B66-B105ABBDACB6}"/>
              </a:ext>
            </a:extLst>
          </p:cNvPr>
          <p:cNvSpPr>
            <a:spLocks noGrp="1" noChangeArrowheads="1"/>
          </p:cNvSpPr>
          <p:nvPr>
            <p:ph type="body" idx="1"/>
          </p:nvPr>
        </p:nvSpPr>
        <p:spPr>
          <a:xfrm>
            <a:off x="2209800" y="1143000"/>
            <a:ext cx="8077200" cy="1752600"/>
          </a:xfrm>
        </p:spPr>
        <p:txBody>
          <a:bodyPr/>
          <a:lstStyle/>
          <a:p>
            <a:pPr>
              <a:lnSpc>
                <a:spcPct val="90000"/>
              </a:lnSpc>
            </a:pPr>
            <a:r>
              <a:rPr lang="en-US" altLang="en-US" sz="2000"/>
              <a:t>NTFS keeps track of runs by means of VCN</a:t>
            </a:r>
            <a:br>
              <a:rPr lang="en-US" altLang="en-US" sz="2000"/>
            </a:br>
            <a:r>
              <a:rPr lang="en-US" altLang="en-US" sz="1800"/>
              <a:t>(Virtual Cluster Numbers)</a:t>
            </a:r>
          </a:p>
          <a:p>
            <a:pPr lvl="1">
              <a:lnSpc>
                <a:spcPct val="90000"/>
              </a:lnSpc>
            </a:pPr>
            <a:r>
              <a:rPr lang="en-US" altLang="en-US" sz="1800"/>
              <a:t>Logical Cluster Numbers represent an entire volume</a:t>
            </a:r>
          </a:p>
          <a:p>
            <a:pPr lvl="1">
              <a:lnSpc>
                <a:spcPct val="90000"/>
              </a:lnSpc>
            </a:pPr>
            <a:r>
              <a:rPr lang="en-US" altLang="en-US" sz="1800"/>
              <a:t>Virtual Cluster Numbers represent clusters belonging to one file</a:t>
            </a:r>
          </a:p>
          <a:p>
            <a:pPr lvl="1">
              <a:lnSpc>
                <a:spcPct val="90000"/>
              </a:lnSpc>
            </a:pPr>
            <a:r>
              <a:rPr lang="en-US" altLang="en-US" sz="1800"/>
              <a:t>Attribute lists may extend over multiple runs (not only data)</a:t>
            </a:r>
          </a:p>
        </p:txBody>
      </p:sp>
      <p:sp>
        <p:nvSpPr>
          <p:cNvPr id="366596" name="Text Box 4">
            <a:extLst>
              <a:ext uri="{FF2B5EF4-FFF2-40B4-BE49-F238E27FC236}">
                <a16:creationId xmlns:a16="http://schemas.microsoft.com/office/drawing/2014/main" id="{F0AC7AD7-60A5-DC50-9229-4F8F7EA57133}"/>
              </a:ext>
            </a:extLst>
          </p:cNvPr>
          <p:cNvSpPr txBox="1">
            <a:spLocks noChangeArrowheads="1"/>
          </p:cNvSpPr>
          <p:nvPr/>
        </p:nvSpPr>
        <p:spPr bwMode="auto">
          <a:xfrm>
            <a:off x="4267200" y="35814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6597" name="Text Box 5">
            <a:extLst>
              <a:ext uri="{FF2B5EF4-FFF2-40B4-BE49-F238E27FC236}">
                <a16:creationId xmlns:a16="http://schemas.microsoft.com/office/drawing/2014/main" id="{FBD7C4CB-1384-A442-BE34-8F1ABA4CD872}"/>
              </a:ext>
            </a:extLst>
          </p:cNvPr>
          <p:cNvSpPr txBox="1">
            <a:spLocks noChangeArrowheads="1"/>
          </p:cNvSpPr>
          <p:nvPr/>
        </p:nvSpPr>
        <p:spPr bwMode="auto">
          <a:xfrm>
            <a:off x="2590800" y="35814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6598" name="Text Box 6">
            <a:extLst>
              <a:ext uri="{FF2B5EF4-FFF2-40B4-BE49-F238E27FC236}">
                <a16:creationId xmlns:a16="http://schemas.microsoft.com/office/drawing/2014/main" id="{19258999-191B-5FDE-3E30-2CF5485A5925}"/>
              </a:ext>
            </a:extLst>
          </p:cNvPr>
          <p:cNvSpPr txBox="1">
            <a:spLocks noChangeArrowheads="1"/>
          </p:cNvSpPr>
          <p:nvPr/>
        </p:nvSpPr>
        <p:spPr bwMode="auto">
          <a:xfrm>
            <a:off x="5791200" y="35814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6599" name="Text Box 7">
            <a:extLst>
              <a:ext uri="{FF2B5EF4-FFF2-40B4-BE49-F238E27FC236}">
                <a16:creationId xmlns:a16="http://schemas.microsoft.com/office/drawing/2014/main" id="{B89E1FF9-F235-63EB-C05C-CB063F546FCE}"/>
              </a:ext>
            </a:extLst>
          </p:cNvPr>
          <p:cNvSpPr txBox="1">
            <a:spLocks noChangeArrowheads="1"/>
          </p:cNvSpPr>
          <p:nvPr/>
        </p:nvSpPr>
        <p:spPr bwMode="auto">
          <a:xfrm>
            <a:off x="8534401" y="3581400"/>
            <a:ext cx="571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Data</a:t>
            </a:r>
            <a:endParaRPr lang="en-US" altLang="en-US" sz="1600"/>
          </a:p>
        </p:txBody>
      </p:sp>
      <p:sp>
        <p:nvSpPr>
          <p:cNvPr id="366600" name="Rectangle 8">
            <a:extLst>
              <a:ext uri="{FF2B5EF4-FFF2-40B4-BE49-F238E27FC236}">
                <a16:creationId xmlns:a16="http://schemas.microsoft.com/office/drawing/2014/main" id="{22747DB2-6D9B-A5B0-7140-874D66EDE294}"/>
              </a:ext>
            </a:extLst>
          </p:cNvPr>
          <p:cNvSpPr>
            <a:spLocks noChangeArrowheads="1"/>
          </p:cNvSpPr>
          <p:nvPr/>
        </p:nvSpPr>
        <p:spPr bwMode="auto">
          <a:xfrm>
            <a:off x="2438400" y="3886200"/>
            <a:ext cx="16764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01" name="Rectangle 9">
            <a:extLst>
              <a:ext uri="{FF2B5EF4-FFF2-40B4-BE49-F238E27FC236}">
                <a16:creationId xmlns:a16="http://schemas.microsoft.com/office/drawing/2014/main" id="{E4246E7C-2460-762D-F8A2-656657DEADAC}"/>
              </a:ext>
            </a:extLst>
          </p:cNvPr>
          <p:cNvSpPr>
            <a:spLocks noChangeArrowheads="1"/>
          </p:cNvSpPr>
          <p:nvPr/>
        </p:nvSpPr>
        <p:spPr bwMode="auto">
          <a:xfrm>
            <a:off x="4114800" y="3886200"/>
            <a:ext cx="1676400" cy="5334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02" name="Rectangle 10">
            <a:extLst>
              <a:ext uri="{FF2B5EF4-FFF2-40B4-BE49-F238E27FC236}">
                <a16:creationId xmlns:a16="http://schemas.microsoft.com/office/drawing/2014/main" id="{3F5E5397-BBF6-381D-7E09-EA226763CC79}"/>
              </a:ext>
            </a:extLst>
          </p:cNvPr>
          <p:cNvSpPr>
            <a:spLocks noChangeArrowheads="1"/>
          </p:cNvSpPr>
          <p:nvPr/>
        </p:nvSpPr>
        <p:spPr bwMode="auto">
          <a:xfrm>
            <a:off x="5791200" y="3886200"/>
            <a:ext cx="15240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03" name="Rectangle 11">
            <a:extLst>
              <a:ext uri="{FF2B5EF4-FFF2-40B4-BE49-F238E27FC236}">
                <a16:creationId xmlns:a16="http://schemas.microsoft.com/office/drawing/2014/main" id="{FB22FC36-E22E-0B7B-E93C-01D2F1B0C70E}"/>
              </a:ext>
            </a:extLst>
          </p:cNvPr>
          <p:cNvSpPr>
            <a:spLocks noChangeArrowheads="1"/>
          </p:cNvSpPr>
          <p:nvPr/>
        </p:nvSpPr>
        <p:spPr bwMode="auto">
          <a:xfrm>
            <a:off x="7315200" y="3886200"/>
            <a:ext cx="2895600" cy="1371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p>
        </p:txBody>
      </p:sp>
      <p:sp>
        <p:nvSpPr>
          <p:cNvPr id="366604" name="Rectangle 12">
            <a:extLst>
              <a:ext uri="{FF2B5EF4-FFF2-40B4-BE49-F238E27FC236}">
                <a16:creationId xmlns:a16="http://schemas.microsoft.com/office/drawing/2014/main" id="{3872511B-EAD4-0AED-081E-01CC80A788AE}"/>
              </a:ext>
            </a:extLst>
          </p:cNvPr>
          <p:cNvSpPr>
            <a:spLocks noChangeArrowheads="1"/>
          </p:cNvSpPr>
          <p:nvPr/>
        </p:nvSpPr>
        <p:spPr bwMode="auto">
          <a:xfrm>
            <a:off x="3886200" y="5807075"/>
            <a:ext cx="2286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   </a:t>
            </a:r>
            <a:r>
              <a:rPr lang="de-DE" altLang="en-US" sz="1600">
                <a:solidFill>
                  <a:schemeClr val="bg2"/>
                </a:solidFill>
                <a:effectLst>
                  <a:outerShdw blurRad="38100" dist="38100" dir="2700000" algn="tl">
                    <a:srgbClr val="000000"/>
                  </a:outerShdw>
                </a:effectLst>
              </a:rPr>
              <a:t>Data</a:t>
            </a:r>
            <a:endParaRPr lang="en-US" altLang="en-US" sz="1600">
              <a:solidFill>
                <a:schemeClr val="bg2"/>
              </a:solidFill>
              <a:effectLst>
                <a:outerShdw blurRad="38100" dist="38100" dir="2700000" algn="tl">
                  <a:srgbClr val="000000"/>
                </a:outerShdw>
              </a:effectLst>
            </a:endParaRPr>
          </a:p>
        </p:txBody>
      </p:sp>
      <p:sp>
        <p:nvSpPr>
          <p:cNvPr id="366605" name="Text Box 13">
            <a:extLst>
              <a:ext uri="{FF2B5EF4-FFF2-40B4-BE49-F238E27FC236}">
                <a16:creationId xmlns:a16="http://schemas.microsoft.com/office/drawing/2014/main" id="{3A8CAA65-CB04-D1DB-480F-9349CDD69C4D}"/>
              </a:ext>
            </a:extLst>
          </p:cNvPr>
          <p:cNvSpPr txBox="1">
            <a:spLocks noChangeArrowheads="1"/>
          </p:cNvSpPr>
          <p:nvPr/>
        </p:nvSpPr>
        <p:spPr bwMode="auto">
          <a:xfrm>
            <a:off x="2362200" y="4495801"/>
            <a:ext cx="2452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VCN-to-LCN mappings for a</a:t>
            </a:r>
            <a:br>
              <a:rPr lang="de-DE" altLang="en-US" sz="1600"/>
            </a:br>
            <a:r>
              <a:rPr lang="de-DE" altLang="en-US" sz="1600"/>
              <a:t>nonresident data attribute</a:t>
            </a:r>
            <a:endParaRPr lang="en-US" altLang="en-US" sz="1600"/>
          </a:p>
        </p:txBody>
      </p:sp>
      <p:graphicFrame>
        <p:nvGraphicFramePr>
          <p:cNvPr id="366606" name="Group 14">
            <a:extLst>
              <a:ext uri="{FF2B5EF4-FFF2-40B4-BE49-F238E27FC236}">
                <a16:creationId xmlns:a16="http://schemas.microsoft.com/office/drawing/2014/main" id="{4D4756A6-AC36-FB3A-6A47-2A45A95EB166}"/>
              </a:ext>
            </a:extLst>
          </p:cNvPr>
          <p:cNvGraphicFramePr>
            <a:graphicFrameLocks noGrp="1"/>
          </p:cNvGraphicFramePr>
          <p:nvPr/>
        </p:nvGraphicFramePr>
        <p:xfrm>
          <a:off x="7315200" y="3886200"/>
          <a:ext cx="2895600" cy="1371601"/>
        </p:xfrm>
        <a:graphic>
          <a:graphicData uri="http://schemas.openxmlformats.org/drawingml/2006/table">
            <a:tbl>
              <a:tblPr/>
              <a:tblGrid>
                <a:gridCol w="847725">
                  <a:extLst>
                    <a:ext uri="{9D8B030D-6E8A-4147-A177-3AD203B41FA5}">
                      <a16:colId xmlns:a16="http://schemas.microsoft.com/office/drawing/2014/main" val="1848325862"/>
                    </a:ext>
                  </a:extLst>
                </a:gridCol>
                <a:gridCol w="847725">
                  <a:extLst>
                    <a:ext uri="{9D8B030D-6E8A-4147-A177-3AD203B41FA5}">
                      <a16:colId xmlns:a16="http://schemas.microsoft.com/office/drawing/2014/main" val="160094248"/>
                    </a:ext>
                  </a:extLst>
                </a:gridCol>
                <a:gridCol w="1200150">
                  <a:extLst>
                    <a:ext uri="{9D8B030D-6E8A-4147-A177-3AD203B41FA5}">
                      <a16:colId xmlns:a16="http://schemas.microsoft.com/office/drawing/2014/main" val="896873060"/>
                    </a:ext>
                  </a:extLst>
                </a:gridCol>
              </a:tblGrid>
              <a:tr h="593725">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Starting VCN</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Starting</a:t>
                      </a: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a:t>
                      </a: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LCN</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Number of clusters</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698615"/>
                  </a:ext>
                </a:extLst>
              </a:tr>
              <a:tr h="3889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0</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1355</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4</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4577293"/>
                  </a:ext>
                </a:extLst>
              </a:tr>
              <a:tr h="3889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4</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1588</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4</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1902014"/>
                  </a:ext>
                </a:extLst>
              </a:tr>
            </a:tbl>
          </a:graphicData>
        </a:graphic>
      </p:graphicFrame>
      <p:sp>
        <p:nvSpPr>
          <p:cNvPr id="366624" name="Text Box 32">
            <a:extLst>
              <a:ext uri="{FF2B5EF4-FFF2-40B4-BE49-F238E27FC236}">
                <a16:creationId xmlns:a16="http://schemas.microsoft.com/office/drawing/2014/main" id="{C0783023-6969-FCFF-A63E-E7C15AE63F1B}"/>
              </a:ext>
            </a:extLst>
          </p:cNvPr>
          <p:cNvSpPr txBox="1">
            <a:spLocks noChangeArrowheads="1"/>
          </p:cNvSpPr>
          <p:nvPr/>
        </p:nvSpPr>
        <p:spPr bwMode="auto">
          <a:xfrm>
            <a:off x="3276601" y="5486400"/>
            <a:ext cx="258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VCN	0	1	2	3</a:t>
            </a:r>
            <a:endParaRPr lang="en-US" altLang="en-US" sz="1600"/>
          </a:p>
        </p:txBody>
      </p:sp>
      <p:sp>
        <p:nvSpPr>
          <p:cNvPr id="366625" name="Text Box 33">
            <a:extLst>
              <a:ext uri="{FF2B5EF4-FFF2-40B4-BE49-F238E27FC236}">
                <a16:creationId xmlns:a16="http://schemas.microsoft.com/office/drawing/2014/main" id="{7A1C5EDD-0CB1-4C10-F888-6B5C2E046CA7}"/>
              </a:ext>
            </a:extLst>
          </p:cNvPr>
          <p:cNvSpPr txBox="1">
            <a:spLocks noChangeArrowheads="1"/>
          </p:cNvSpPr>
          <p:nvPr/>
        </p:nvSpPr>
        <p:spPr bwMode="auto">
          <a:xfrm>
            <a:off x="3292475" y="6111875"/>
            <a:ext cx="292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LCN	1355	1356	1357	1358</a:t>
            </a:r>
            <a:endParaRPr lang="en-US" altLang="en-US" sz="1600"/>
          </a:p>
        </p:txBody>
      </p:sp>
      <p:sp>
        <p:nvSpPr>
          <p:cNvPr id="366626" name="Line 34">
            <a:extLst>
              <a:ext uri="{FF2B5EF4-FFF2-40B4-BE49-F238E27FC236}">
                <a16:creationId xmlns:a16="http://schemas.microsoft.com/office/drawing/2014/main" id="{5EC602CC-E179-6FF2-3052-8E47D10489E4}"/>
              </a:ext>
            </a:extLst>
          </p:cNvPr>
          <p:cNvSpPr>
            <a:spLocks noChangeShapeType="1"/>
          </p:cNvSpPr>
          <p:nvPr/>
        </p:nvSpPr>
        <p:spPr bwMode="auto">
          <a:xfrm flipV="1">
            <a:off x="4495800" y="5791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27" name="Line 35">
            <a:extLst>
              <a:ext uri="{FF2B5EF4-FFF2-40B4-BE49-F238E27FC236}">
                <a16:creationId xmlns:a16="http://schemas.microsoft.com/office/drawing/2014/main" id="{3C72A4D5-995A-5B04-68C3-6F6438FB8DE4}"/>
              </a:ext>
            </a:extLst>
          </p:cNvPr>
          <p:cNvSpPr>
            <a:spLocks noChangeShapeType="1"/>
          </p:cNvSpPr>
          <p:nvPr/>
        </p:nvSpPr>
        <p:spPr bwMode="auto">
          <a:xfrm flipV="1">
            <a:off x="5029200" y="5791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28" name="Line 36">
            <a:extLst>
              <a:ext uri="{FF2B5EF4-FFF2-40B4-BE49-F238E27FC236}">
                <a16:creationId xmlns:a16="http://schemas.microsoft.com/office/drawing/2014/main" id="{8E525C44-A475-6691-9111-D8A051196041}"/>
              </a:ext>
            </a:extLst>
          </p:cNvPr>
          <p:cNvSpPr>
            <a:spLocks noChangeShapeType="1"/>
          </p:cNvSpPr>
          <p:nvPr/>
        </p:nvSpPr>
        <p:spPr bwMode="auto">
          <a:xfrm flipV="1">
            <a:off x="5638800" y="5791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29" name="Rectangle 37">
            <a:extLst>
              <a:ext uri="{FF2B5EF4-FFF2-40B4-BE49-F238E27FC236}">
                <a16:creationId xmlns:a16="http://schemas.microsoft.com/office/drawing/2014/main" id="{9F1DDD07-AFAC-182D-372D-043B84EB2634}"/>
              </a:ext>
            </a:extLst>
          </p:cNvPr>
          <p:cNvSpPr>
            <a:spLocks noChangeArrowheads="1"/>
          </p:cNvSpPr>
          <p:nvPr/>
        </p:nvSpPr>
        <p:spPr bwMode="auto">
          <a:xfrm>
            <a:off x="7756525" y="5807075"/>
            <a:ext cx="2286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   </a:t>
            </a:r>
            <a:r>
              <a:rPr lang="de-DE" altLang="en-US" sz="1600">
                <a:solidFill>
                  <a:schemeClr val="bg2"/>
                </a:solidFill>
                <a:effectLst>
                  <a:outerShdw blurRad="38100" dist="38100" dir="2700000" algn="tl">
                    <a:srgbClr val="000000"/>
                  </a:outerShdw>
                </a:effectLst>
              </a:rPr>
              <a:t>Data</a:t>
            </a:r>
            <a:endParaRPr lang="en-US" altLang="en-US" sz="1600">
              <a:solidFill>
                <a:schemeClr val="bg2"/>
              </a:solidFill>
              <a:effectLst>
                <a:outerShdw blurRad="38100" dist="38100" dir="2700000" algn="tl">
                  <a:srgbClr val="000000"/>
                </a:outerShdw>
              </a:effectLst>
            </a:endParaRPr>
          </a:p>
        </p:txBody>
      </p:sp>
      <p:sp>
        <p:nvSpPr>
          <p:cNvPr id="366630" name="Text Box 38">
            <a:extLst>
              <a:ext uri="{FF2B5EF4-FFF2-40B4-BE49-F238E27FC236}">
                <a16:creationId xmlns:a16="http://schemas.microsoft.com/office/drawing/2014/main" id="{07ED8D9A-CEF9-0577-C757-4FCF6AFC371B}"/>
              </a:ext>
            </a:extLst>
          </p:cNvPr>
          <p:cNvSpPr txBox="1">
            <a:spLocks noChangeArrowheads="1"/>
          </p:cNvSpPr>
          <p:nvPr/>
        </p:nvSpPr>
        <p:spPr bwMode="auto">
          <a:xfrm>
            <a:off x="7146926" y="5486400"/>
            <a:ext cx="258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VCN	4	5	6	7</a:t>
            </a:r>
            <a:endParaRPr lang="en-US" altLang="en-US" sz="1600"/>
          </a:p>
        </p:txBody>
      </p:sp>
      <p:sp>
        <p:nvSpPr>
          <p:cNvPr id="366631" name="Text Box 39">
            <a:extLst>
              <a:ext uri="{FF2B5EF4-FFF2-40B4-BE49-F238E27FC236}">
                <a16:creationId xmlns:a16="http://schemas.microsoft.com/office/drawing/2014/main" id="{786C9877-E61E-87A0-415C-F40A458F9478}"/>
              </a:ext>
            </a:extLst>
          </p:cNvPr>
          <p:cNvSpPr txBox="1">
            <a:spLocks noChangeArrowheads="1"/>
          </p:cNvSpPr>
          <p:nvPr/>
        </p:nvSpPr>
        <p:spPr bwMode="auto">
          <a:xfrm>
            <a:off x="7162800" y="6111875"/>
            <a:ext cx="292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LCN	1588	1589	1590	1591</a:t>
            </a:r>
            <a:endParaRPr lang="en-US" altLang="en-US" sz="1600"/>
          </a:p>
        </p:txBody>
      </p:sp>
      <p:sp>
        <p:nvSpPr>
          <p:cNvPr id="366632" name="Line 40">
            <a:extLst>
              <a:ext uri="{FF2B5EF4-FFF2-40B4-BE49-F238E27FC236}">
                <a16:creationId xmlns:a16="http://schemas.microsoft.com/office/drawing/2014/main" id="{01659FA2-95AD-2642-9D4E-A74957DABC03}"/>
              </a:ext>
            </a:extLst>
          </p:cNvPr>
          <p:cNvSpPr>
            <a:spLocks noChangeShapeType="1"/>
          </p:cNvSpPr>
          <p:nvPr/>
        </p:nvSpPr>
        <p:spPr bwMode="auto">
          <a:xfrm flipV="1">
            <a:off x="8366125" y="5791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3" name="Line 41">
            <a:extLst>
              <a:ext uri="{FF2B5EF4-FFF2-40B4-BE49-F238E27FC236}">
                <a16:creationId xmlns:a16="http://schemas.microsoft.com/office/drawing/2014/main" id="{6BC55528-0257-66BE-CD27-5899C8551301}"/>
              </a:ext>
            </a:extLst>
          </p:cNvPr>
          <p:cNvSpPr>
            <a:spLocks noChangeShapeType="1"/>
          </p:cNvSpPr>
          <p:nvPr/>
        </p:nvSpPr>
        <p:spPr bwMode="auto">
          <a:xfrm flipV="1">
            <a:off x="8899525" y="5791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4" name="Line 42">
            <a:extLst>
              <a:ext uri="{FF2B5EF4-FFF2-40B4-BE49-F238E27FC236}">
                <a16:creationId xmlns:a16="http://schemas.microsoft.com/office/drawing/2014/main" id="{3AA2A8F9-6127-26CE-479A-3808749DB0FC}"/>
              </a:ext>
            </a:extLst>
          </p:cNvPr>
          <p:cNvSpPr>
            <a:spLocks noChangeShapeType="1"/>
          </p:cNvSpPr>
          <p:nvPr/>
        </p:nvSpPr>
        <p:spPr bwMode="auto">
          <a:xfrm flipV="1">
            <a:off x="9509125" y="5791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5" name="Line 43">
            <a:extLst>
              <a:ext uri="{FF2B5EF4-FFF2-40B4-BE49-F238E27FC236}">
                <a16:creationId xmlns:a16="http://schemas.microsoft.com/office/drawing/2014/main" id="{A6F1DA6E-CD8F-B439-FFBD-80F4845F1851}"/>
              </a:ext>
            </a:extLst>
          </p:cNvPr>
          <p:cNvSpPr>
            <a:spLocks noChangeShapeType="1"/>
          </p:cNvSpPr>
          <p:nvPr/>
        </p:nvSpPr>
        <p:spPr bwMode="auto">
          <a:xfrm flipH="1">
            <a:off x="5791200" y="4648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6" name="Line 44">
            <a:extLst>
              <a:ext uri="{FF2B5EF4-FFF2-40B4-BE49-F238E27FC236}">
                <a16:creationId xmlns:a16="http://schemas.microsoft.com/office/drawing/2014/main" id="{C07EC887-198F-4C45-31FF-DC1F68B49159}"/>
              </a:ext>
            </a:extLst>
          </p:cNvPr>
          <p:cNvSpPr>
            <a:spLocks noChangeShapeType="1"/>
          </p:cNvSpPr>
          <p:nvPr/>
        </p:nvSpPr>
        <p:spPr bwMode="auto">
          <a:xfrm>
            <a:off x="5791200" y="46482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7" name="Line 45">
            <a:extLst>
              <a:ext uri="{FF2B5EF4-FFF2-40B4-BE49-F238E27FC236}">
                <a16:creationId xmlns:a16="http://schemas.microsoft.com/office/drawing/2014/main" id="{5AD0EDE3-6AB0-DDB8-75C7-FD711C73EE60}"/>
              </a:ext>
            </a:extLst>
          </p:cNvPr>
          <p:cNvSpPr>
            <a:spLocks noChangeShapeType="1"/>
          </p:cNvSpPr>
          <p:nvPr/>
        </p:nvSpPr>
        <p:spPr bwMode="auto">
          <a:xfrm flipH="1">
            <a:off x="6705600" y="5105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8" name="Line 46">
            <a:extLst>
              <a:ext uri="{FF2B5EF4-FFF2-40B4-BE49-F238E27FC236}">
                <a16:creationId xmlns:a16="http://schemas.microsoft.com/office/drawing/2014/main" id="{D78CCB07-9C15-C0BF-B893-856F0F9027D2}"/>
              </a:ext>
            </a:extLst>
          </p:cNvPr>
          <p:cNvSpPr>
            <a:spLocks noChangeShapeType="1"/>
          </p:cNvSpPr>
          <p:nvPr/>
        </p:nvSpPr>
        <p:spPr bwMode="auto">
          <a:xfrm>
            <a:off x="6705600" y="5105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9" name="Line 47">
            <a:extLst>
              <a:ext uri="{FF2B5EF4-FFF2-40B4-BE49-F238E27FC236}">
                <a16:creationId xmlns:a16="http://schemas.microsoft.com/office/drawing/2014/main" id="{5EEF4266-459E-1536-22DF-4E53897343EF}"/>
              </a:ext>
            </a:extLst>
          </p:cNvPr>
          <p:cNvSpPr>
            <a:spLocks noChangeShapeType="1"/>
          </p:cNvSpPr>
          <p:nvPr/>
        </p:nvSpPr>
        <p:spPr bwMode="auto">
          <a:xfrm>
            <a:off x="6705600" y="5943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1096D5F-6C68-B310-E6C0-D7069F3AAC29}"/>
              </a:ext>
            </a:extLst>
          </p:cNvPr>
          <p:cNvSpPr>
            <a:spLocks noGrp="1"/>
          </p:cNvSpPr>
          <p:nvPr>
            <p:ph type="sldNum" sz="quarter" idx="11"/>
          </p:nvPr>
        </p:nvSpPr>
        <p:spPr/>
        <p:txBody>
          <a:bodyPr/>
          <a:lstStyle/>
          <a:p>
            <a:fld id="{65CBE474-B68E-46B9-91D5-7B31B80CA02D}" type="slidenum">
              <a:rPr lang="en-GB" altLang="en-US"/>
              <a:pPr/>
              <a:t>94</a:t>
            </a:fld>
            <a:endParaRPr lang="en-GB" altLang="en-US"/>
          </a:p>
        </p:txBody>
      </p:sp>
      <p:sp>
        <p:nvSpPr>
          <p:cNvPr id="367618" name="Rectangle 2">
            <a:extLst>
              <a:ext uri="{FF2B5EF4-FFF2-40B4-BE49-F238E27FC236}">
                <a16:creationId xmlns:a16="http://schemas.microsoft.com/office/drawing/2014/main" id="{F7396EE1-0719-73BA-7858-162F78E089F6}"/>
              </a:ext>
            </a:extLst>
          </p:cNvPr>
          <p:cNvSpPr>
            <a:spLocks noChangeArrowheads="1"/>
          </p:cNvSpPr>
          <p:nvPr/>
        </p:nvSpPr>
        <p:spPr bwMode="auto">
          <a:xfrm>
            <a:off x="2438400" y="4495800"/>
            <a:ext cx="2590800" cy="3048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19" name="Rectangle 3">
            <a:extLst>
              <a:ext uri="{FF2B5EF4-FFF2-40B4-BE49-F238E27FC236}">
                <a16:creationId xmlns:a16="http://schemas.microsoft.com/office/drawing/2014/main" id="{D3C5A231-3087-4037-9B0F-23D5F69485DF}"/>
              </a:ext>
            </a:extLst>
          </p:cNvPr>
          <p:cNvSpPr>
            <a:spLocks noChangeArrowheads="1"/>
          </p:cNvSpPr>
          <p:nvPr/>
        </p:nvSpPr>
        <p:spPr bwMode="auto">
          <a:xfrm>
            <a:off x="2438400" y="3733800"/>
            <a:ext cx="70866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20" name="Rectangle 4">
            <a:extLst>
              <a:ext uri="{FF2B5EF4-FFF2-40B4-BE49-F238E27FC236}">
                <a16:creationId xmlns:a16="http://schemas.microsoft.com/office/drawing/2014/main" id="{861D65B4-DA72-D3CD-0C9C-3D2F1A113AEA}"/>
              </a:ext>
            </a:extLst>
          </p:cNvPr>
          <p:cNvSpPr>
            <a:spLocks noGrp="1" noChangeArrowheads="1"/>
          </p:cNvSpPr>
          <p:nvPr>
            <p:ph type="title"/>
          </p:nvPr>
        </p:nvSpPr>
        <p:spPr/>
        <p:txBody>
          <a:bodyPr/>
          <a:lstStyle/>
          <a:p>
            <a:r>
              <a:rPr lang="en-US" altLang="en-US"/>
              <a:t>Data Compression</a:t>
            </a:r>
          </a:p>
        </p:txBody>
      </p:sp>
      <p:sp>
        <p:nvSpPr>
          <p:cNvPr id="367621" name="Rectangle 5">
            <a:extLst>
              <a:ext uri="{FF2B5EF4-FFF2-40B4-BE49-F238E27FC236}">
                <a16:creationId xmlns:a16="http://schemas.microsoft.com/office/drawing/2014/main" id="{8FB196CD-4612-CE14-4488-431188AC6860}"/>
              </a:ext>
            </a:extLst>
          </p:cNvPr>
          <p:cNvSpPr>
            <a:spLocks noGrp="1" noChangeArrowheads="1"/>
          </p:cNvSpPr>
          <p:nvPr>
            <p:ph type="body" idx="1"/>
          </p:nvPr>
        </p:nvSpPr>
        <p:spPr>
          <a:xfrm>
            <a:off x="2095500" y="1524000"/>
            <a:ext cx="8001000" cy="4419600"/>
          </a:xfrm>
        </p:spPr>
        <p:txBody>
          <a:bodyPr/>
          <a:lstStyle/>
          <a:p>
            <a:r>
              <a:rPr lang="en-US" altLang="en-US" sz="2000"/>
              <a:t>NTFS supports compression</a:t>
            </a:r>
          </a:p>
          <a:p>
            <a:pPr lvl="1"/>
            <a:r>
              <a:rPr lang="en-US" altLang="en-US" sz="2000"/>
              <a:t>Per-file, per-directory, per-volume basis</a:t>
            </a:r>
          </a:p>
          <a:p>
            <a:pPr lvl="1"/>
            <a:r>
              <a:rPr lang="en-US" altLang="en-US" sz="2000"/>
              <a:t>NTFS compression is performed on user data only, </a:t>
            </a:r>
            <a:br>
              <a:rPr lang="en-US" altLang="en-US" sz="2000"/>
            </a:br>
            <a:r>
              <a:rPr lang="en-US" altLang="en-US" sz="2000"/>
              <a:t>not NTFS metadata</a:t>
            </a:r>
            <a:br>
              <a:rPr lang="en-US" altLang="en-US" sz="2000"/>
            </a:br>
            <a:endParaRPr lang="en-US" altLang="en-US" sz="2000"/>
          </a:p>
          <a:p>
            <a:r>
              <a:rPr lang="en-US" altLang="en-US" sz="2000"/>
              <a:t>Inspect files/volume via Winndows API:</a:t>
            </a:r>
            <a:br>
              <a:rPr lang="en-US" altLang="en-US" sz="2000"/>
            </a:br>
            <a:r>
              <a:rPr lang="en-US" altLang="en-US" sz="2000"/>
              <a:t>GetVolumeInformation(), GetCompressedFileSize()</a:t>
            </a:r>
          </a:p>
          <a:p>
            <a:r>
              <a:rPr lang="en-US" altLang="en-US" sz="2000"/>
              <a:t>Change settings for files/directories:</a:t>
            </a:r>
            <a:br>
              <a:rPr lang="en-US" altLang="en-US" sz="2000"/>
            </a:br>
            <a:r>
              <a:rPr lang="en-US" altLang="en-US" sz="2000"/>
              <a:t>DeviceIoControl()   </a:t>
            </a:r>
            <a:br>
              <a:rPr lang="en-US" altLang="en-US" sz="2000"/>
            </a:br>
            <a:br>
              <a:rPr lang="en-US" altLang="en-US" sz="2000"/>
            </a:br>
            <a:r>
              <a:rPr lang="en-US" altLang="en-US" sz="2000"/>
              <a:t>with flags </a:t>
            </a:r>
            <a:br>
              <a:rPr lang="en-US" altLang="en-US" sz="2000"/>
            </a:br>
            <a:r>
              <a:rPr lang="en-US" altLang="en-US" sz="2000"/>
              <a:t>FSCTL_GET_COMPRESSION, FSCTL_SET_COMPRESSION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CA29928-9F5E-1740-62BB-92CE7A451752}"/>
              </a:ext>
            </a:extLst>
          </p:cNvPr>
          <p:cNvSpPr>
            <a:spLocks noGrp="1"/>
          </p:cNvSpPr>
          <p:nvPr>
            <p:ph type="sldNum" sz="quarter" idx="11"/>
          </p:nvPr>
        </p:nvSpPr>
        <p:spPr/>
        <p:txBody>
          <a:bodyPr/>
          <a:lstStyle/>
          <a:p>
            <a:fld id="{1AD3BCA3-FCFD-4D9A-BFA9-2666DA9A80E8}" type="slidenum">
              <a:rPr lang="en-GB" altLang="en-US"/>
              <a:pPr/>
              <a:t>95</a:t>
            </a:fld>
            <a:endParaRPr lang="en-GB" altLang="en-US"/>
          </a:p>
        </p:txBody>
      </p:sp>
      <p:sp>
        <p:nvSpPr>
          <p:cNvPr id="368642" name="Rectangle 2">
            <a:extLst>
              <a:ext uri="{FF2B5EF4-FFF2-40B4-BE49-F238E27FC236}">
                <a16:creationId xmlns:a16="http://schemas.microsoft.com/office/drawing/2014/main" id="{B37AFDE4-D364-19B2-5E00-AA0470B78E17}"/>
              </a:ext>
            </a:extLst>
          </p:cNvPr>
          <p:cNvSpPr>
            <a:spLocks noGrp="1" noChangeArrowheads="1"/>
          </p:cNvSpPr>
          <p:nvPr>
            <p:ph type="title"/>
          </p:nvPr>
        </p:nvSpPr>
        <p:spPr/>
        <p:txBody>
          <a:bodyPr/>
          <a:lstStyle/>
          <a:p>
            <a:r>
              <a:rPr lang="en-US" altLang="en-US"/>
              <a:t>Compression of sparse files</a:t>
            </a:r>
          </a:p>
        </p:txBody>
      </p:sp>
      <p:sp>
        <p:nvSpPr>
          <p:cNvPr id="368643" name="Rectangle 3">
            <a:extLst>
              <a:ext uri="{FF2B5EF4-FFF2-40B4-BE49-F238E27FC236}">
                <a16:creationId xmlns:a16="http://schemas.microsoft.com/office/drawing/2014/main" id="{F8FC55E4-1691-21AA-7B86-AA256A629673}"/>
              </a:ext>
            </a:extLst>
          </p:cNvPr>
          <p:cNvSpPr>
            <a:spLocks noGrp="1" noChangeArrowheads="1"/>
          </p:cNvSpPr>
          <p:nvPr>
            <p:ph type="body" idx="1"/>
          </p:nvPr>
        </p:nvSpPr>
        <p:spPr>
          <a:xfrm>
            <a:off x="2057400" y="1676400"/>
            <a:ext cx="8077200" cy="1295400"/>
          </a:xfrm>
        </p:spPr>
        <p:txBody>
          <a:bodyPr/>
          <a:lstStyle/>
          <a:p>
            <a:pPr>
              <a:lnSpc>
                <a:spcPct val="90000"/>
              </a:lnSpc>
            </a:pPr>
            <a:r>
              <a:rPr lang="en-US" altLang="en-US" sz="2000"/>
              <a:t>NTFS zeroes all file contents on creation (C2 req.)</a:t>
            </a:r>
          </a:p>
          <a:p>
            <a:pPr>
              <a:lnSpc>
                <a:spcPct val="90000"/>
              </a:lnSpc>
            </a:pPr>
            <a:r>
              <a:rPr lang="en-US" altLang="en-US" sz="2000"/>
              <a:t>Many sparse files contain large amount of zero-bytes</a:t>
            </a:r>
          </a:p>
          <a:p>
            <a:pPr lvl="1">
              <a:lnSpc>
                <a:spcPct val="90000"/>
              </a:lnSpc>
            </a:pPr>
            <a:r>
              <a:rPr lang="en-US" altLang="en-US" sz="1800"/>
              <a:t>These bytes occupy space on disk – unless files are compressed</a:t>
            </a:r>
          </a:p>
        </p:txBody>
      </p:sp>
      <p:sp>
        <p:nvSpPr>
          <p:cNvPr id="368644" name="Text Box 4">
            <a:extLst>
              <a:ext uri="{FF2B5EF4-FFF2-40B4-BE49-F238E27FC236}">
                <a16:creationId xmlns:a16="http://schemas.microsoft.com/office/drawing/2014/main" id="{C9CD01BF-5305-A8F1-878B-C02BA5687187}"/>
              </a:ext>
            </a:extLst>
          </p:cNvPr>
          <p:cNvSpPr txBox="1">
            <a:spLocks noChangeArrowheads="1"/>
          </p:cNvSpPr>
          <p:nvPr/>
        </p:nvSpPr>
        <p:spPr bwMode="auto">
          <a:xfrm>
            <a:off x="4191000" y="3200400"/>
            <a:ext cx="13792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NTFS filename</a:t>
            </a:r>
            <a:endParaRPr lang="en-US" altLang="en-US" sz="1600"/>
          </a:p>
        </p:txBody>
      </p:sp>
      <p:sp>
        <p:nvSpPr>
          <p:cNvPr id="368645" name="Text Box 5">
            <a:extLst>
              <a:ext uri="{FF2B5EF4-FFF2-40B4-BE49-F238E27FC236}">
                <a16:creationId xmlns:a16="http://schemas.microsoft.com/office/drawing/2014/main" id="{E0361B6B-523D-B796-2BB3-810B749AF86A}"/>
              </a:ext>
            </a:extLst>
          </p:cNvPr>
          <p:cNvSpPr txBox="1">
            <a:spLocks noChangeArrowheads="1"/>
          </p:cNvSpPr>
          <p:nvPr/>
        </p:nvSpPr>
        <p:spPr bwMode="auto">
          <a:xfrm>
            <a:off x="2514600" y="3200400"/>
            <a:ext cx="129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Standard info</a:t>
            </a:r>
            <a:endParaRPr lang="en-US" altLang="en-US" sz="1600"/>
          </a:p>
        </p:txBody>
      </p:sp>
      <p:sp>
        <p:nvSpPr>
          <p:cNvPr id="368646" name="Text Box 6">
            <a:extLst>
              <a:ext uri="{FF2B5EF4-FFF2-40B4-BE49-F238E27FC236}">
                <a16:creationId xmlns:a16="http://schemas.microsoft.com/office/drawing/2014/main" id="{0D19A265-69E6-7065-158C-2A75ECF4662B}"/>
              </a:ext>
            </a:extLst>
          </p:cNvPr>
          <p:cNvSpPr txBox="1">
            <a:spLocks noChangeArrowheads="1"/>
          </p:cNvSpPr>
          <p:nvPr/>
        </p:nvSpPr>
        <p:spPr bwMode="auto">
          <a:xfrm>
            <a:off x="5715000" y="3200400"/>
            <a:ext cx="1330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Security desc.</a:t>
            </a:r>
            <a:endParaRPr lang="en-US" altLang="en-US" sz="1600"/>
          </a:p>
        </p:txBody>
      </p:sp>
      <p:sp>
        <p:nvSpPr>
          <p:cNvPr id="368647" name="Text Box 7">
            <a:extLst>
              <a:ext uri="{FF2B5EF4-FFF2-40B4-BE49-F238E27FC236}">
                <a16:creationId xmlns:a16="http://schemas.microsoft.com/office/drawing/2014/main" id="{DDE48422-3BCA-D9F9-E632-578A0C9B1D4E}"/>
              </a:ext>
            </a:extLst>
          </p:cNvPr>
          <p:cNvSpPr txBox="1">
            <a:spLocks noChangeArrowheads="1"/>
          </p:cNvSpPr>
          <p:nvPr/>
        </p:nvSpPr>
        <p:spPr bwMode="auto">
          <a:xfrm>
            <a:off x="8458201" y="3200400"/>
            <a:ext cx="571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t>Data</a:t>
            </a:r>
            <a:endParaRPr lang="en-US" altLang="en-US" sz="1600"/>
          </a:p>
        </p:txBody>
      </p:sp>
      <p:sp>
        <p:nvSpPr>
          <p:cNvPr id="368648" name="Rectangle 8">
            <a:extLst>
              <a:ext uri="{FF2B5EF4-FFF2-40B4-BE49-F238E27FC236}">
                <a16:creationId xmlns:a16="http://schemas.microsoft.com/office/drawing/2014/main" id="{8898B196-CAC3-9951-500B-D30D78A6720B}"/>
              </a:ext>
            </a:extLst>
          </p:cNvPr>
          <p:cNvSpPr>
            <a:spLocks noChangeArrowheads="1"/>
          </p:cNvSpPr>
          <p:nvPr/>
        </p:nvSpPr>
        <p:spPr bwMode="auto">
          <a:xfrm>
            <a:off x="2362200" y="3505200"/>
            <a:ext cx="1676400" cy="3810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9" name="Rectangle 9">
            <a:extLst>
              <a:ext uri="{FF2B5EF4-FFF2-40B4-BE49-F238E27FC236}">
                <a16:creationId xmlns:a16="http://schemas.microsoft.com/office/drawing/2014/main" id="{4F44B420-6FA8-CDB1-35E6-136AE288D42E}"/>
              </a:ext>
            </a:extLst>
          </p:cNvPr>
          <p:cNvSpPr>
            <a:spLocks noChangeArrowheads="1"/>
          </p:cNvSpPr>
          <p:nvPr/>
        </p:nvSpPr>
        <p:spPr bwMode="auto">
          <a:xfrm>
            <a:off x="4038600" y="3505200"/>
            <a:ext cx="1676400" cy="381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50" name="Rectangle 10">
            <a:extLst>
              <a:ext uri="{FF2B5EF4-FFF2-40B4-BE49-F238E27FC236}">
                <a16:creationId xmlns:a16="http://schemas.microsoft.com/office/drawing/2014/main" id="{811DBBD4-8C78-CC0A-DB8C-E087D828C1CB}"/>
              </a:ext>
            </a:extLst>
          </p:cNvPr>
          <p:cNvSpPr>
            <a:spLocks noChangeArrowheads="1"/>
          </p:cNvSpPr>
          <p:nvPr/>
        </p:nvSpPr>
        <p:spPr bwMode="auto">
          <a:xfrm>
            <a:off x="5715000" y="3505200"/>
            <a:ext cx="1524000" cy="381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51" name="Rectangle 11">
            <a:extLst>
              <a:ext uri="{FF2B5EF4-FFF2-40B4-BE49-F238E27FC236}">
                <a16:creationId xmlns:a16="http://schemas.microsoft.com/office/drawing/2014/main" id="{D1878F56-48CA-865E-6B4F-5FEE7EEC7D94}"/>
              </a:ext>
            </a:extLst>
          </p:cNvPr>
          <p:cNvSpPr>
            <a:spLocks noChangeArrowheads="1"/>
          </p:cNvSpPr>
          <p:nvPr/>
        </p:nvSpPr>
        <p:spPr bwMode="auto">
          <a:xfrm>
            <a:off x="7239000" y="3505200"/>
            <a:ext cx="2895600" cy="2133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p>
        </p:txBody>
      </p:sp>
      <p:sp>
        <p:nvSpPr>
          <p:cNvPr id="368652" name="Rectangle 12">
            <a:extLst>
              <a:ext uri="{FF2B5EF4-FFF2-40B4-BE49-F238E27FC236}">
                <a16:creationId xmlns:a16="http://schemas.microsoft.com/office/drawing/2014/main" id="{5D568AAD-A2F3-E37F-EF49-8A059A6DB373}"/>
              </a:ext>
            </a:extLst>
          </p:cNvPr>
          <p:cNvSpPr>
            <a:spLocks noChangeArrowheads="1"/>
          </p:cNvSpPr>
          <p:nvPr/>
        </p:nvSpPr>
        <p:spPr bwMode="auto">
          <a:xfrm>
            <a:off x="2743200" y="4692650"/>
            <a:ext cx="37338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   </a:t>
            </a:r>
            <a:r>
              <a:rPr lang="de-DE" altLang="en-US" sz="1600">
                <a:solidFill>
                  <a:schemeClr val="bg2"/>
                </a:solidFill>
                <a:effectLst>
                  <a:outerShdw blurRad="38100" dist="38100" dir="2700000" algn="tl">
                    <a:srgbClr val="000000"/>
                  </a:outerShdw>
                </a:effectLst>
              </a:rPr>
              <a:t>Data</a:t>
            </a:r>
            <a:endParaRPr lang="en-US" altLang="en-US" sz="1600">
              <a:solidFill>
                <a:schemeClr val="bg2"/>
              </a:solidFill>
              <a:effectLst>
                <a:outerShdw blurRad="38100" dist="38100" dir="2700000" algn="tl">
                  <a:srgbClr val="000000"/>
                </a:outerShdw>
              </a:effectLst>
            </a:endParaRPr>
          </a:p>
        </p:txBody>
      </p:sp>
      <p:graphicFrame>
        <p:nvGraphicFramePr>
          <p:cNvPr id="368694" name="Group 54">
            <a:extLst>
              <a:ext uri="{FF2B5EF4-FFF2-40B4-BE49-F238E27FC236}">
                <a16:creationId xmlns:a16="http://schemas.microsoft.com/office/drawing/2014/main" id="{8507CFFC-F996-E0B7-75A0-003C3771DD92}"/>
              </a:ext>
            </a:extLst>
          </p:cNvPr>
          <p:cNvGraphicFramePr>
            <a:graphicFrameLocks noGrp="1"/>
          </p:cNvGraphicFramePr>
          <p:nvPr/>
        </p:nvGraphicFramePr>
        <p:xfrm>
          <a:off x="7239000" y="3505200"/>
          <a:ext cx="2895600" cy="2149477"/>
        </p:xfrm>
        <a:graphic>
          <a:graphicData uri="http://schemas.openxmlformats.org/drawingml/2006/table">
            <a:tbl>
              <a:tblPr/>
              <a:tblGrid>
                <a:gridCol w="847725">
                  <a:extLst>
                    <a:ext uri="{9D8B030D-6E8A-4147-A177-3AD203B41FA5}">
                      <a16:colId xmlns:a16="http://schemas.microsoft.com/office/drawing/2014/main" val="968241572"/>
                    </a:ext>
                  </a:extLst>
                </a:gridCol>
                <a:gridCol w="847725">
                  <a:extLst>
                    <a:ext uri="{9D8B030D-6E8A-4147-A177-3AD203B41FA5}">
                      <a16:colId xmlns:a16="http://schemas.microsoft.com/office/drawing/2014/main" val="1018352421"/>
                    </a:ext>
                  </a:extLst>
                </a:gridCol>
                <a:gridCol w="1200150">
                  <a:extLst>
                    <a:ext uri="{9D8B030D-6E8A-4147-A177-3AD203B41FA5}">
                      <a16:colId xmlns:a16="http://schemas.microsoft.com/office/drawing/2014/main" val="1710425492"/>
                    </a:ext>
                  </a:extLst>
                </a:gridCol>
              </a:tblGrid>
              <a:tr h="593725">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Starting</a:t>
                      </a: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a:t>
                      </a: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VCN</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Starting LCN</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Number of clusters</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682276"/>
                  </a:ext>
                </a:extLst>
              </a:tr>
              <a:tr h="3889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0</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1355</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16</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7914246"/>
                  </a:ext>
                </a:extLst>
              </a:tr>
              <a:tr h="3889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32</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1588</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16</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216583083"/>
                  </a:ext>
                </a:extLst>
              </a:tr>
              <a:tr h="3889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48</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96</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16</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5264924"/>
                  </a:ext>
                </a:extLst>
              </a:tr>
              <a:tr h="3889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128</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324</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rPr>
                        <a:t>16</a:t>
                      </a:r>
                      <a:endParaRPr kumimoji="0" lang="en-US" altLang="en-US" sz="1600" b="0" i="0" u="none" strike="noStrike" cap="none" normalizeH="0" baseline="0">
                        <a:ln>
                          <a:noFill/>
                        </a:ln>
                        <a:solidFill>
                          <a:schemeClr val="bg2"/>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2812902"/>
                  </a:ext>
                </a:extLst>
              </a:tr>
            </a:tbl>
          </a:graphicData>
        </a:graphic>
      </p:graphicFrame>
      <p:sp>
        <p:nvSpPr>
          <p:cNvPr id="368679" name="Text Box 39">
            <a:extLst>
              <a:ext uri="{FF2B5EF4-FFF2-40B4-BE49-F238E27FC236}">
                <a16:creationId xmlns:a16="http://schemas.microsoft.com/office/drawing/2014/main" id="{CDE45320-55E8-0B7C-1757-268965C4F90A}"/>
              </a:ext>
            </a:extLst>
          </p:cNvPr>
          <p:cNvSpPr txBox="1">
            <a:spLocks noChangeArrowheads="1"/>
          </p:cNvSpPr>
          <p:nvPr/>
        </p:nvSpPr>
        <p:spPr bwMode="auto">
          <a:xfrm>
            <a:off x="2133601" y="4371975"/>
            <a:ext cx="4410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VCN	0	1	2	3	....		15</a:t>
            </a:r>
            <a:endParaRPr lang="en-US" altLang="en-US" sz="1600"/>
          </a:p>
        </p:txBody>
      </p:sp>
      <p:sp>
        <p:nvSpPr>
          <p:cNvPr id="368680" name="Text Box 40">
            <a:extLst>
              <a:ext uri="{FF2B5EF4-FFF2-40B4-BE49-F238E27FC236}">
                <a16:creationId xmlns:a16="http://schemas.microsoft.com/office/drawing/2014/main" id="{F104E16B-2C88-E96D-4DC5-EABCA45C950C}"/>
              </a:ext>
            </a:extLst>
          </p:cNvPr>
          <p:cNvSpPr txBox="1">
            <a:spLocks noChangeArrowheads="1"/>
          </p:cNvSpPr>
          <p:nvPr/>
        </p:nvSpPr>
        <p:spPr bwMode="auto">
          <a:xfrm>
            <a:off x="2149475" y="4997450"/>
            <a:ext cx="4637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LCN	1355	1356	1357	1358	....		1370</a:t>
            </a:r>
            <a:endParaRPr lang="en-US" altLang="en-US" sz="1600"/>
          </a:p>
        </p:txBody>
      </p:sp>
      <p:sp>
        <p:nvSpPr>
          <p:cNvPr id="368681" name="Line 41">
            <a:extLst>
              <a:ext uri="{FF2B5EF4-FFF2-40B4-BE49-F238E27FC236}">
                <a16:creationId xmlns:a16="http://schemas.microsoft.com/office/drawing/2014/main" id="{164FF4C3-CC7E-F8AC-55F6-7903C6159600}"/>
              </a:ext>
            </a:extLst>
          </p:cNvPr>
          <p:cNvSpPr>
            <a:spLocks noChangeShapeType="1"/>
          </p:cNvSpPr>
          <p:nvPr/>
        </p:nvSpPr>
        <p:spPr bwMode="auto">
          <a:xfrm flipV="1">
            <a:off x="3352800" y="467677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2" name="Line 42">
            <a:extLst>
              <a:ext uri="{FF2B5EF4-FFF2-40B4-BE49-F238E27FC236}">
                <a16:creationId xmlns:a16="http://schemas.microsoft.com/office/drawing/2014/main" id="{EC5ABDBE-D37C-A075-99B4-D339FDC771FF}"/>
              </a:ext>
            </a:extLst>
          </p:cNvPr>
          <p:cNvSpPr>
            <a:spLocks noChangeShapeType="1"/>
          </p:cNvSpPr>
          <p:nvPr/>
        </p:nvSpPr>
        <p:spPr bwMode="auto">
          <a:xfrm flipV="1">
            <a:off x="3886200" y="467677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3" name="Line 43">
            <a:extLst>
              <a:ext uri="{FF2B5EF4-FFF2-40B4-BE49-F238E27FC236}">
                <a16:creationId xmlns:a16="http://schemas.microsoft.com/office/drawing/2014/main" id="{705D4AB8-E3DF-B667-6316-CEDA09A79356}"/>
              </a:ext>
            </a:extLst>
          </p:cNvPr>
          <p:cNvSpPr>
            <a:spLocks noChangeShapeType="1"/>
          </p:cNvSpPr>
          <p:nvPr/>
        </p:nvSpPr>
        <p:spPr bwMode="auto">
          <a:xfrm flipV="1">
            <a:off x="4495800" y="467677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4" name="Rectangle 44">
            <a:extLst>
              <a:ext uri="{FF2B5EF4-FFF2-40B4-BE49-F238E27FC236}">
                <a16:creationId xmlns:a16="http://schemas.microsoft.com/office/drawing/2014/main" id="{40CD2270-A684-946D-520D-E4C0FACE4A3B}"/>
              </a:ext>
            </a:extLst>
          </p:cNvPr>
          <p:cNvSpPr>
            <a:spLocks noChangeArrowheads="1"/>
          </p:cNvSpPr>
          <p:nvPr/>
        </p:nvSpPr>
        <p:spPr bwMode="auto">
          <a:xfrm>
            <a:off x="2438400" y="5730875"/>
            <a:ext cx="37338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600"/>
              <a:t>   </a:t>
            </a:r>
            <a:r>
              <a:rPr lang="de-DE" altLang="en-US" sz="1600">
                <a:solidFill>
                  <a:schemeClr val="bg2"/>
                </a:solidFill>
                <a:effectLst>
                  <a:outerShdw blurRad="38100" dist="38100" dir="2700000" algn="tl">
                    <a:srgbClr val="000000"/>
                  </a:outerShdw>
                </a:effectLst>
              </a:rPr>
              <a:t>Data</a:t>
            </a:r>
            <a:endParaRPr lang="en-US" altLang="en-US" sz="1600">
              <a:solidFill>
                <a:schemeClr val="bg2"/>
              </a:solidFill>
              <a:effectLst>
                <a:outerShdw blurRad="38100" dist="38100" dir="2700000" algn="tl">
                  <a:srgbClr val="000000"/>
                </a:outerShdw>
              </a:effectLst>
            </a:endParaRPr>
          </a:p>
        </p:txBody>
      </p:sp>
      <p:sp>
        <p:nvSpPr>
          <p:cNvPr id="368685" name="Text Box 45">
            <a:extLst>
              <a:ext uri="{FF2B5EF4-FFF2-40B4-BE49-F238E27FC236}">
                <a16:creationId xmlns:a16="http://schemas.microsoft.com/office/drawing/2014/main" id="{AD274062-3A30-B738-1264-C6AE2CD01103}"/>
              </a:ext>
            </a:extLst>
          </p:cNvPr>
          <p:cNvSpPr txBox="1">
            <a:spLocks noChangeArrowheads="1"/>
          </p:cNvSpPr>
          <p:nvPr/>
        </p:nvSpPr>
        <p:spPr bwMode="auto">
          <a:xfrm>
            <a:off x="1828801" y="5410200"/>
            <a:ext cx="4410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VCN	32	33	34	35	...		47</a:t>
            </a:r>
            <a:endParaRPr lang="en-US" altLang="en-US" sz="1600"/>
          </a:p>
        </p:txBody>
      </p:sp>
      <p:sp>
        <p:nvSpPr>
          <p:cNvPr id="368686" name="Text Box 46">
            <a:extLst>
              <a:ext uri="{FF2B5EF4-FFF2-40B4-BE49-F238E27FC236}">
                <a16:creationId xmlns:a16="http://schemas.microsoft.com/office/drawing/2014/main" id="{8FAAD2E3-B1D7-D771-329A-7E5FEB0EBFDD}"/>
              </a:ext>
            </a:extLst>
          </p:cNvPr>
          <p:cNvSpPr txBox="1">
            <a:spLocks noChangeArrowheads="1"/>
          </p:cNvSpPr>
          <p:nvPr/>
        </p:nvSpPr>
        <p:spPr bwMode="auto">
          <a:xfrm>
            <a:off x="1844676" y="6035675"/>
            <a:ext cx="478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a:solidFill>
                  <a:schemeClr val="tx1"/>
                </a:solidFill>
                <a:latin typeface="Arial" panose="020B0604020202020204" pitchFamily="34" charset="0"/>
              </a:defRPr>
            </a:lvl1pPr>
            <a:lvl2pPr defTabSz="571500">
              <a:defRPr>
                <a:solidFill>
                  <a:schemeClr val="tx1"/>
                </a:solidFill>
                <a:latin typeface="Arial" panose="020B0604020202020204" pitchFamily="34" charset="0"/>
              </a:defRPr>
            </a:lvl2pPr>
            <a:lvl3pPr defTabSz="571500">
              <a:defRPr>
                <a:solidFill>
                  <a:schemeClr val="tx1"/>
                </a:solidFill>
                <a:latin typeface="Arial" panose="020B0604020202020204" pitchFamily="34" charset="0"/>
              </a:defRPr>
            </a:lvl3pPr>
            <a:lvl4pPr defTabSz="571500">
              <a:defRPr>
                <a:solidFill>
                  <a:schemeClr val="tx1"/>
                </a:solidFill>
                <a:latin typeface="Arial" panose="020B0604020202020204" pitchFamily="34" charset="0"/>
              </a:defRPr>
            </a:lvl4pPr>
            <a:lvl5pPr defTabSz="571500">
              <a:defRPr>
                <a:solidFill>
                  <a:schemeClr val="tx1"/>
                </a:solidFill>
                <a:latin typeface="Arial" panose="020B0604020202020204" pitchFamily="34" charset="0"/>
              </a:defRPr>
            </a:lvl5pPr>
            <a:lvl6pPr defTabSz="571500" fontAlgn="base">
              <a:spcBef>
                <a:spcPct val="0"/>
              </a:spcBef>
              <a:spcAft>
                <a:spcPct val="0"/>
              </a:spcAft>
              <a:defRPr>
                <a:solidFill>
                  <a:schemeClr val="tx1"/>
                </a:solidFill>
                <a:latin typeface="Arial" panose="020B0604020202020204" pitchFamily="34" charset="0"/>
              </a:defRPr>
            </a:lvl6pPr>
            <a:lvl7pPr defTabSz="571500" fontAlgn="base">
              <a:spcBef>
                <a:spcPct val="0"/>
              </a:spcBef>
              <a:spcAft>
                <a:spcPct val="0"/>
              </a:spcAft>
              <a:defRPr>
                <a:solidFill>
                  <a:schemeClr val="tx1"/>
                </a:solidFill>
                <a:latin typeface="Arial" panose="020B0604020202020204" pitchFamily="34" charset="0"/>
              </a:defRPr>
            </a:lvl7pPr>
            <a:lvl8pPr defTabSz="571500" fontAlgn="base">
              <a:spcBef>
                <a:spcPct val="0"/>
              </a:spcBef>
              <a:spcAft>
                <a:spcPct val="0"/>
              </a:spcAft>
              <a:defRPr>
                <a:solidFill>
                  <a:schemeClr val="tx1"/>
                </a:solidFill>
                <a:latin typeface="Arial" panose="020B0604020202020204" pitchFamily="34" charset="0"/>
              </a:defRPr>
            </a:lvl8pPr>
            <a:lvl9pPr defTabSz="571500" fontAlgn="base">
              <a:spcBef>
                <a:spcPct val="0"/>
              </a:spcBef>
              <a:spcAft>
                <a:spcPct val="0"/>
              </a:spcAft>
              <a:defRPr>
                <a:solidFill>
                  <a:schemeClr val="tx1"/>
                </a:solidFill>
                <a:latin typeface="Arial" panose="020B0604020202020204" pitchFamily="34" charset="0"/>
              </a:defRPr>
            </a:lvl9pPr>
          </a:lstStyle>
          <a:p>
            <a:r>
              <a:rPr lang="de-DE" altLang="en-US" sz="1600"/>
              <a:t>LCN	1588	1589	1590	1591	....		1603</a:t>
            </a:r>
            <a:endParaRPr lang="en-US" altLang="en-US" sz="1600"/>
          </a:p>
        </p:txBody>
      </p:sp>
      <p:sp>
        <p:nvSpPr>
          <p:cNvPr id="368687" name="Line 47">
            <a:extLst>
              <a:ext uri="{FF2B5EF4-FFF2-40B4-BE49-F238E27FC236}">
                <a16:creationId xmlns:a16="http://schemas.microsoft.com/office/drawing/2014/main" id="{59D622B7-2C1F-7358-8FCA-A9BAB55A8EDA}"/>
              </a:ext>
            </a:extLst>
          </p:cNvPr>
          <p:cNvSpPr>
            <a:spLocks noChangeShapeType="1"/>
          </p:cNvSpPr>
          <p:nvPr/>
        </p:nvSpPr>
        <p:spPr bwMode="auto">
          <a:xfrm flipV="1">
            <a:off x="3048000" y="5715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8" name="Line 48">
            <a:extLst>
              <a:ext uri="{FF2B5EF4-FFF2-40B4-BE49-F238E27FC236}">
                <a16:creationId xmlns:a16="http://schemas.microsoft.com/office/drawing/2014/main" id="{0CA7383F-F912-10A9-3E95-1484CFBC3B43}"/>
              </a:ext>
            </a:extLst>
          </p:cNvPr>
          <p:cNvSpPr>
            <a:spLocks noChangeShapeType="1"/>
          </p:cNvSpPr>
          <p:nvPr/>
        </p:nvSpPr>
        <p:spPr bwMode="auto">
          <a:xfrm flipV="1">
            <a:off x="3581400" y="5715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9" name="Line 49">
            <a:extLst>
              <a:ext uri="{FF2B5EF4-FFF2-40B4-BE49-F238E27FC236}">
                <a16:creationId xmlns:a16="http://schemas.microsoft.com/office/drawing/2014/main" id="{B63E7DFB-07E8-0636-DE5E-F0D28771F691}"/>
              </a:ext>
            </a:extLst>
          </p:cNvPr>
          <p:cNvSpPr>
            <a:spLocks noChangeShapeType="1"/>
          </p:cNvSpPr>
          <p:nvPr/>
        </p:nvSpPr>
        <p:spPr bwMode="auto">
          <a:xfrm flipV="1">
            <a:off x="4191000" y="5715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90" name="Line 50">
            <a:extLst>
              <a:ext uri="{FF2B5EF4-FFF2-40B4-BE49-F238E27FC236}">
                <a16:creationId xmlns:a16="http://schemas.microsoft.com/office/drawing/2014/main" id="{EB1CB5C8-13B4-ABCA-AD4D-9B707C7B4DA7}"/>
              </a:ext>
            </a:extLst>
          </p:cNvPr>
          <p:cNvSpPr>
            <a:spLocks noChangeShapeType="1"/>
          </p:cNvSpPr>
          <p:nvPr/>
        </p:nvSpPr>
        <p:spPr bwMode="auto">
          <a:xfrm flipV="1">
            <a:off x="4953000" y="467677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91" name="Line 51">
            <a:extLst>
              <a:ext uri="{FF2B5EF4-FFF2-40B4-BE49-F238E27FC236}">
                <a16:creationId xmlns:a16="http://schemas.microsoft.com/office/drawing/2014/main" id="{2CEEC6C6-9BC2-C045-C26F-D0F2686FAF99}"/>
              </a:ext>
            </a:extLst>
          </p:cNvPr>
          <p:cNvSpPr>
            <a:spLocks noChangeShapeType="1"/>
          </p:cNvSpPr>
          <p:nvPr/>
        </p:nvSpPr>
        <p:spPr bwMode="auto">
          <a:xfrm flipV="1">
            <a:off x="5638800" y="5715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92" name="Line 52">
            <a:extLst>
              <a:ext uri="{FF2B5EF4-FFF2-40B4-BE49-F238E27FC236}">
                <a16:creationId xmlns:a16="http://schemas.microsoft.com/office/drawing/2014/main" id="{FF13D4BB-6EB9-EF34-584D-289BF9F9A288}"/>
              </a:ext>
            </a:extLst>
          </p:cNvPr>
          <p:cNvSpPr>
            <a:spLocks noChangeShapeType="1"/>
          </p:cNvSpPr>
          <p:nvPr/>
        </p:nvSpPr>
        <p:spPr bwMode="auto">
          <a:xfrm flipV="1">
            <a:off x="4572000" y="5715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93" name="Text Box 53">
            <a:extLst>
              <a:ext uri="{FF2B5EF4-FFF2-40B4-BE49-F238E27FC236}">
                <a16:creationId xmlns:a16="http://schemas.microsoft.com/office/drawing/2014/main" id="{18A609A4-9AB3-E8A0-E990-BA9CA2DFB56D}"/>
              </a:ext>
            </a:extLst>
          </p:cNvPr>
          <p:cNvSpPr txBox="1">
            <a:spLocks noChangeArrowheads="1"/>
          </p:cNvSpPr>
          <p:nvPr/>
        </p:nvSpPr>
        <p:spPr bwMode="auto">
          <a:xfrm>
            <a:off x="6400801" y="5764214"/>
            <a:ext cx="2789931" cy="58477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600">
                <a:solidFill>
                  <a:schemeClr val="bg2"/>
                </a:solidFill>
                <a:effectLst>
                  <a:outerShdw blurRad="38100" dist="38100" dir="2700000" algn="tl">
                    <a:srgbClr val="000000"/>
                  </a:outerShdw>
                </a:effectLst>
              </a:rPr>
              <a:t>Certain ranges of VCNs have no</a:t>
            </a:r>
            <a:br>
              <a:rPr lang="de-DE" altLang="en-US" sz="1600">
                <a:solidFill>
                  <a:schemeClr val="bg2"/>
                </a:solidFill>
                <a:effectLst>
                  <a:outerShdw blurRad="38100" dist="38100" dir="2700000" algn="tl">
                    <a:srgbClr val="000000"/>
                  </a:outerShdw>
                </a:effectLst>
              </a:rPr>
            </a:br>
            <a:r>
              <a:rPr lang="de-DE" altLang="en-US" sz="1600">
                <a:solidFill>
                  <a:schemeClr val="bg2"/>
                </a:solidFill>
                <a:effectLst>
                  <a:outerShdw blurRad="38100" dist="38100" dir="2700000" algn="tl">
                    <a:srgbClr val="000000"/>
                  </a:outerShdw>
                </a:effectLst>
              </a:rPr>
              <a:t>disk allocation (16-31, 64-127)</a:t>
            </a:r>
            <a:endParaRPr lang="en-US" altLang="en-US" sz="1600">
              <a:solidFill>
                <a:schemeClr val="bg2"/>
              </a:solidFill>
              <a:effectLst>
                <a:outerShdw blurRad="38100" dist="38100" dir="2700000" algn="tl">
                  <a:srgbClr val="000000"/>
                </a:outerShdw>
              </a:effectLs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FC74404-F610-68E2-1021-1547C54FA0A1}"/>
              </a:ext>
            </a:extLst>
          </p:cNvPr>
          <p:cNvSpPr>
            <a:spLocks noGrp="1"/>
          </p:cNvSpPr>
          <p:nvPr>
            <p:ph type="sldNum" sz="quarter" idx="11"/>
          </p:nvPr>
        </p:nvSpPr>
        <p:spPr/>
        <p:txBody>
          <a:bodyPr/>
          <a:lstStyle/>
          <a:p>
            <a:fld id="{BBA02F3E-1121-448C-A475-41B4EF4F9F1F}" type="slidenum">
              <a:rPr lang="en-GB" altLang="en-US"/>
              <a:pPr/>
              <a:t>96</a:t>
            </a:fld>
            <a:endParaRPr lang="en-GB" altLang="en-US"/>
          </a:p>
        </p:txBody>
      </p:sp>
      <p:sp>
        <p:nvSpPr>
          <p:cNvPr id="369666" name="Rectangle 2">
            <a:extLst>
              <a:ext uri="{FF2B5EF4-FFF2-40B4-BE49-F238E27FC236}">
                <a16:creationId xmlns:a16="http://schemas.microsoft.com/office/drawing/2014/main" id="{07E981F3-29F4-4B7D-B0EA-E2F3975F8EA7}"/>
              </a:ext>
            </a:extLst>
          </p:cNvPr>
          <p:cNvSpPr>
            <a:spLocks noGrp="1" noChangeArrowheads="1"/>
          </p:cNvSpPr>
          <p:nvPr>
            <p:ph type="title"/>
          </p:nvPr>
        </p:nvSpPr>
        <p:spPr/>
        <p:txBody>
          <a:bodyPr/>
          <a:lstStyle/>
          <a:p>
            <a:r>
              <a:rPr lang="en-US" altLang="en-US"/>
              <a:t>Compressing Nonsparse Data</a:t>
            </a:r>
          </a:p>
        </p:txBody>
      </p:sp>
      <p:sp>
        <p:nvSpPr>
          <p:cNvPr id="369667" name="Rectangle 3">
            <a:extLst>
              <a:ext uri="{FF2B5EF4-FFF2-40B4-BE49-F238E27FC236}">
                <a16:creationId xmlns:a16="http://schemas.microsoft.com/office/drawing/2014/main" id="{936B7732-0D31-1AC2-0E87-9850ED13F209}"/>
              </a:ext>
            </a:extLst>
          </p:cNvPr>
          <p:cNvSpPr>
            <a:spLocks noGrp="1" noChangeArrowheads="1"/>
          </p:cNvSpPr>
          <p:nvPr>
            <p:ph type="body" idx="1"/>
          </p:nvPr>
        </p:nvSpPr>
        <p:spPr>
          <a:xfrm>
            <a:off x="1943100" y="1784350"/>
            <a:ext cx="8305800" cy="4572000"/>
          </a:xfrm>
        </p:spPr>
        <p:txBody>
          <a:bodyPr/>
          <a:lstStyle/>
          <a:p>
            <a:pPr>
              <a:lnSpc>
                <a:spcPct val="90000"/>
              </a:lnSpc>
            </a:pPr>
            <a:r>
              <a:rPr lang="en-US" altLang="en-US" sz="2000" dirty="0"/>
              <a:t>NTFS divides the file‘s unprocessed data into</a:t>
            </a:r>
            <a:br>
              <a:rPr lang="en-US" altLang="en-US" sz="2000" dirty="0"/>
            </a:br>
            <a:r>
              <a:rPr lang="en-US" altLang="en-US" sz="2000" i="1" dirty="0"/>
              <a:t>compression units</a:t>
            </a:r>
            <a:r>
              <a:rPr lang="en-US" altLang="en-US" sz="2000" dirty="0"/>
              <a:t> 16 clusters long</a:t>
            </a:r>
          </a:p>
          <a:p>
            <a:pPr>
              <a:lnSpc>
                <a:spcPct val="90000"/>
              </a:lnSpc>
            </a:pPr>
            <a:r>
              <a:rPr lang="en-US" altLang="en-US" sz="2000" dirty="0"/>
              <a:t>Certain sequence might not compress much</a:t>
            </a:r>
          </a:p>
          <a:p>
            <a:pPr lvl="1">
              <a:lnSpc>
                <a:spcPct val="90000"/>
              </a:lnSpc>
            </a:pPr>
            <a:r>
              <a:rPr lang="en-US" altLang="en-US" sz="1800" dirty="0"/>
              <a:t>NTFS determines for each compression unit whether it will shrink </a:t>
            </a:r>
            <a:br>
              <a:rPr lang="en-US" altLang="en-US" sz="1800" dirty="0"/>
            </a:br>
            <a:r>
              <a:rPr lang="en-US" altLang="en-US" sz="1800" dirty="0"/>
              <a:t>by at least on cluster</a:t>
            </a:r>
          </a:p>
          <a:p>
            <a:pPr lvl="1">
              <a:lnSpc>
                <a:spcPct val="90000"/>
              </a:lnSpc>
            </a:pPr>
            <a:r>
              <a:rPr lang="en-US" altLang="en-US" sz="1800" dirty="0"/>
              <a:t>If data does not compress, NTFS allocates cluster space and simply writes data</a:t>
            </a:r>
          </a:p>
          <a:p>
            <a:pPr lvl="1">
              <a:lnSpc>
                <a:spcPct val="90000"/>
              </a:lnSpc>
            </a:pPr>
            <a:r>
              <a:rPr lang="en-US" altLang="en-US" sz="1800" dirty="0"/>
              <a:t>If data compresses at least one cluster, NTFS allocates only the clusters needed for compressed data</a:t>
            </a:r>
          </a:p>
          <a:p>
            <a:pPr>
              <a:lnSpc>
                <a:spcPct val="90000"/>
              </a:lnSpc>
            </a:pPr>
            <a:r>
              <a:rPr lang="en-US" altLang="en-US" sz="2000" dirty="0"/>
              <a:t>When writing data, NTFS ensures that each run begins on virtual 16-cluster boundary</a:t>
            </a:r>
          </a:p>
          <a:p>
            <a:pPr lvl="1">
              <a:lnSpc>
                <a:spcPct val="90000"/>
              </a:lnSpc>
            </a:pPr>
            <a:r>
              <a:rPr lang="en-US" altLang="en-US" sz="1800" dirty="0"/>
              <a:t>NTFS reads/writes at least one compression unit when accessing a file</a:t>
            </a:r>
          </a:p>
          <a:p>
            <a:pPr lvl="1">
              <a:lnSpc>
                <a:spcPct val="90000"/>
              </a:lnSpc>
            </a:pPr>
            <a:r>
              <a:rPr lang="en-US" altLang="en-US" sz="1800" dirty="0"/>
              <a:t>Read-ahead + </a:t>
            </a:r>
            <a:r>
              <a:rPr lang="en-US" altLang="en-US" sz="1800" dirty="0" err="1"/>
              <a:t>asynch</a:t>
            </a:r>
            <a:r>
              <a:rPr lang="en-US" altLang="en-US" sz="1800" dirty="0"/>
              <a:t>. decompression improves performance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7B00857-8688-983F-A363-83E152F8790D}"/>
              </a:ext>
            </a:extLst>
          </p:cNvPr>
          <p:cNvSpPr>
            <a:spLocks noGrp="1"/>
          </p:cNvSpPr>
          <p:nvPr>
            <p:ph type="sldNum" sz="quarter" idx="11"/>
          </p:nvPr>
        </p:nvSpPr>
        <p:spPr/>
        <p:txBody>
          <a:bodyPr/>
          <a:lstStyle/>
          <a:p>
            <a:fld id="{9E636274-9D5D-44A4-A6E4-5551404A2BA1}" type="slidenum">
              <a:rPr lang="en-GB" altLang="en-US"/>
              <a:pPr/>
              <a:t>97</a:t>
            </a:fld>
            <a:endParaRPr lang="en-GB" altLang="en-US"/>
          </a:p>
        </p:txBody>
      </p:sp>
      <p:sp>
        <p:nvSpPr>
          <p:cNvPr id="370690" name="Rectangle 2">
            <a:extLst>
              <a:ext uri="{FF2B5EF4-FFF2-40B4-BE49-F238E27FC236}">
                <a16:creationId xmlns:a16="http://schemas.microsoft.com/office/drawing/2014/main" id="{594BEA27-0874-21B1-5463-8422E958BF91}"/>
              </a:ext>
            </a:extLst>
          </p:cNvPr>
          <p:cNvSpPr>
            <a:spLocks noGrp="1" noChangeArrowheads="1"/>
          </p:cNvSpPr>
          <p:nvPr>
            <p:ph type="title"/>
          </p:nvPr>
        </p:nvSpPr>
        <p:spPr/>
        <p:txBody>
          <a:bodyPr/>
          <a:lstStyle/>
          <a:p>
            <a:r>
              <a:rPr lang="en-US" altLang="en-US"/>
              <a:t>Data runs of a compressed file</a:t>
            </a:r>
          </a:p>
        </p:txBody>
      </p:sp>
      <p:sp>
        <p:nvSpPr>
          <p:cNvPr id="370691" name="Rectangle 3">
            <a:extLst>
              <a:ext uri="{FF2B5EF4-FFF2-40B4-BE49-F238E27FC236}">
                <a16:creationId xmlns:a16="http://schemas.microsoft.com/office/drawing/2014/main" id="{08BB992D-A5C3-08E3-64E8-4CABB680BF0E}"/>
              </a:ext>
            </a:extLst>
          </p:cNvPr>
          <p:cNvSpPr>
            <a:spLocks noChangeArrowheads="1"/>
          </p:cNvSpPr>
          <p:nvPr/>
        </p:nvSpPr>
        <p:spPr bwMode="auto">
          <a:xfrm>
            <a:off x="2514600" y="13716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2" name="Rectangle 4">
            <a:extLst>
              <a:ext uri="{FF2B5EF4-FFF2-40B4-BE49-F238E27FC236}">
                <a16:creationId xmlns:a16="http://schemas.microsoft.com/office/drawing/2014/main" id="{D78209B8-DE55-CF55-7AA0-528704F3ACE4}"/>
              </a:ext>
            </a:extLst>
          </p:cNvPr>
          <p:cNvSpPr>
            <a:spLocks noChangeArrowheads="1"/>
          </p:cNvSpPr>
          <p:nvPr/>
        </p:nvSpPr>
        <p:spPr bwMode="auto">
          <a:xfrm>
            <a:off x="2895600" y="13716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3" name="Rectangle 5">
            <a:extLst>
              <a:ext uri="{FF2B5EF4-FFF2-40B4-BE49-F238E27FC236}">
                <a16:creationId xmlns:a16="http://schemas.microsoft.com/office/drawing/2014/main" id="{B487EBAF-E7F3-3052-7B30-00FB9258B79D}"/>
              </a:ext>
            </a:extLst>
          </p:cNvPr>
          <p:cNvSpPr>
            <a:spLocks noChangeArrowheads="1"/>
          </p:cNvSpPr>
          <p:nvPr/>
        </p:nvSpPr>
        <p:spPr bwMode="auto">
          <a:xfrm>
            <a:off x="3276600" y="13716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4" name="Rectangle 6">
            <a:extLst>
              <a:ext uri="{FF2B5EF4-FFF2-40B4-BE49-F238E27FC236}">
                <a16:creationId xmlns:a16="http://schemas.microsoft.com/office/drawing/2014/main" id="{53B2A60A-906C-CD43-1CD0-4E1927939F01}"/>
              </a:ext>
            </a:extLst>
          </p:cNvPr>
          <p:cNvSpPr>
            <a:spLocks noChangeArrowheads="1"/>
          </p:cNvSpPr>
          <p:nvPr/>
        </p:nvSpPr>
        <p:spPr bwMode="auto">
          <a:xfrm>
            <a:off x="3657600" y="13716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5" name="Rectangle 7">
            <a:extLst>
              <a:ext uri="{FF2B5EF4-FFF2-40B4-BE49-F238E27FC236}">
                <a16:creationId xmlns:a16="http://schemas.microsoft.com/office/drawing/2014/main" id="{FDEEB5C7-506C-6098-B923-10E841DC5F44}"/>
              </a:ext>
            </a:extLst>
          </p:cNvPr>
          <p:cNvSpPr>
            <a:spLocks noChangeArrowheads="1"/>
          </p:cNvSpPr>
          <p:nvPr/>
        </p:nvSpPr>
        <p:spPr bwMode="auto">
          <a:xfrm>
            <a:off x="4038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6" name="Rectangle 8">
            <a:extLst>
              <a:ext uri="{FF2B5EF4-FFF2-40B4-BE49-F238E27FC236}">
                <a16:creationId xmlns:a16="http://schemas.microsoft.com/office/drawing/2014/main" id="{99F602F0-74DB-8005-CDDC-7A9DE8AD3956}"/>
              </a:ext>
            </a:extLst>
          </p:cNvPr>
          <p:cNvSpPr>
            <a:spLocks noChangeArrowheads="1"/>
          </p:cNvSpPr>
          <p:nvPr/>
        </p:nvSpPr>
        <p:spPr bwMode="auto">
          <a:xfrm>
            <a:off x="4419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7" name="Rectangle 9">
            <a:extLst>
              <a:ext uri="{FF2B5EF4-FFF2-40B4-BE49-F238E27FC236}">
                <a16:creationId xmlns:a16="http://schemas.microsoft.com/office/drawing/2014/main" id="{E765720F-F58B-09EA-8F33-0A08F1646A05}"/>
              </a:ext>
            </a:extLst>
          </p:cNvPr>
          <p:cNvSpPr>
            <a:spLocks noChangeArrowheads="1"/>
          </p:cNvSpPr>
          <p:nvPr/>
        </p:nvSpPr>
        <p:spPr bwMode="auto">
          <a:xfrm>
            <a:off x="4800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8" name="Rectangle 10">
            <a:extLst>
              <a:ext uri="{FF2B5EF4-FFF2-40B4-BE49-F238E27FC236}">
                <a16:creationId xmlns:a16="http://schemas.microsoft.com/office/drawing/2014/main" id="{3DA8B875-2D88-66B0-41B5-B5D01276FA9B}"/>
              </a:ext>
            </a:extLst>
          </p:cNvPr>
          <p:cNvSpPr>
            <a:spLocks noChangeArrowheads="1"/>
          </p:cNvSpPr>
          <p:nvPr/>
        </p:nvSpPr>
        <p:spPr bwMode="auto">
          <a:xfrm>
            <a:off x="5181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9" name="Rectangle 11">
            <a:extLst>
              <a:ext uri="{FF2B5EF4-FFF2-40B4-BE49-F238E27FC236}">
                <a16:creationId xmlns:a16="http://schemas.microsoft.com/office/drawing/2014/main" id="{AF8D64B4-9D8C-42DD-CE4D-78872B704EB2}"/>
              </a:ext>
            </a:extLst>
          </p:cNvPr>
          <p:cNvSpPr>
            <a:spLocks noChangeArrowheads="1"/>
          </p:cNvSpPr>
          <p:nvPr/>
        </p:nvSpPr>
        <p:spPr bwMode="auto">
          <a:xfrm>
            <a:off x="5562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0" name="Rectangle 12">
            <a:extLst>
              <a:ext uri="{FF2B5EF4-FFF2-40B4-BE49-F238E27FC236}">
                <a16:creationId xmlns:a16="http://schemas.microsoft.com/office/drawing/2014/main" id="{1F64F9FB-0DCE-A362-1BA2-764AE6F0F038}"/>
              </a:ext>
            </a:extLst>
          </p:cNvPr>
          <p:cNvSpPr>
            <a:spLocks noChangeArrowheads="1"/>
          </p:cNvSpPr>
          <p:nvPr/>
        </p:nvSpPr>
        <p:spPr bwMode="auto">
          <a:xfrm>
            <a:off x="5943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1" name="Rectangle 13">
            <a:extLst>
              <a:ext uri="{FF2B5EF4-FFF2-40B4-BE49-F238E27FC236}">
                <a16:creationId xmlns:a16="http://schemas.microsoft.com/office/drawing/2014/main" id="{0978051E-485F-B843-9242-EAF522A879A7}"/>
              </a:ext>
            </a:extLst>
          </p:cNvPr>
          <p:cNvSpPr>
            <a:spLocks noChangeArrowheads="1"/>
          </p:cNvSpPr>
          <p:nvPr/>
        </p:nvSpPr>
        <p:spPr bwMode="auto">
          <a:xfrm>
            <a:off x="6324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2" name="Rectangle 14">
            <a:extLst>
              <a:ext uri="{FF2B5EF4-FFF2-40B4-BE49-F238E27FC236}">
                <a16:creationId xmlns:a16="http://schemas.microsoft.com/office/drawing/2014/main" id="{6007897E-CCC3-A2E8-1B58-81D40335455F}"/>
              </a:ext>
            </a:extLst>
          </p:cNvPr>
          <p:cNvSpPr>
            <a:spLocks noChangeArrowheads="1"/>
          </p:cNvSpPr>
          <p:nvPr/>
        </p:nvSpPr>
        <p:spPr bwMode="auto">
          <a:xfrm>
            <a:off x="6705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3" name="Rectangle 15">
            <a:extLst>
              <a:ext uri="{FF2B5EF4-FFF2-40B4-BE49-F238E27FC236}">
                <a16:creationId xmlns:a16="http://schemas.microsoft.com/office/drawing/2014/main" id="{E363EA45-202F-C74F-D2A5-1C48A47BA0C3}"/>
              </a:ext>
            </a:extLst>
          </p:cNvPr>
          <p:cNvSpPr>
            <a:spLocks noChangeArrowheads="1"/>
          </p:cNvSpPr>
          <p:nvPr/>
        </p:nvSpPr>
        <p:spPr bwMode="auto">
          <a:xfrm>
            <a:off x="7086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4" name="Rectangle 16">
            <a:extLst>
              <a:ext uri="{FF2B5EF4-FFF2-40B4-BE49-F238E27FC236}">
                <a16:creationId xmlns:a16="http://schemas.microsoft.com/office/drawing/2014/main" id="{09EA4040-9A22-B778-25CE-27FED2176FA6}"/>
              </a:ext>
            </a:extLst>
          </p:cNvPr>
          <p:cNvSpPr>
            <a:spLocks noChangeArrowheads="1"/>
          </p:cNvSpPr>
          <p:nvPr/>
        </p:nvSpPr>
        <p:spPr bwMode="auto">
          <a:xfrm>
            <a:off x="7467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5" name="Rectangle 17">
            <a:extLst>
              <a:ext uri="{FF2B5EF4-FFF2-40B4-BE49-F238E27FC236}">
                <a16:creationId xmlns:a16="http://schemas.microsoft.com/office/drawing/2014/main" id="{7D7B388F-2B55-EC34-605E-BE2CB14CAF6D}"/>
              </a:ext>
            </a:extLst>
          </p:cNvPr>
          <p:cNvSpPr>
            <a:spLocks noChangeArrowheads="1"/>
          </p:cNvSpPr>
          <p:nvPr/>
        </p:nvSpPr>
        <p:spPr bwMode="auto">
          <a:xfrm>
            <a:off x="7848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6" name="Rectangle 18">
            <a:extLst>
              <a:ext uri="{FF2B5EF4-FFF2-40B4-BE49-F238E27FC236}">
                <a16:creationId xmlns:a16="http://schemas.microsoft.com/office/drawing/2014/main" id="{EC7A15F4-BF32-7C73-D79C-D962B678901F}"/>
              </a:ext>
            </a:extLst>
          </p:cNvPr>
          <p:cNvSpPr>
            <a:spLocks noChangeArrowheads="1"/>
          </p:cNvSpPr>
          <p:nvPr/>
        </p:nvSpPr>
        <p:spPr bwMode="auto">
          <a:xfrm>
            <a:off x="8229600" y="13716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07" name="Text Box 19">
            <a:extLst>
              <a:ext uri="{FF2B5EF4-FFF2-40B4-BE49-F238E27FC236}">
                <a16:creationId xmlns:a16="http://schemas.microsoft.com/office/drawing/2014/main" id="{A1B15DCF-A1EE-114C-C8B6-11950E765944}"/>
              </a:ext>
            </a:extLst>
          </p:cNvPr>
          <p:cNvSpPr txBox="1">
            <a:spLocks noChangeArrowheads="1"/>
          </p:cNvSpPr>
          <p:nvPr/>
        </p:nvSpPr>
        <p:spPr bwMode="auto">
          <a:xfrm>
            <a:off x="2346326" y="10779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0</a:t>
            </a:r>
            <a:endParaRPr lang="en-US" altLang="en-US" sz="1400"/>
          </a:p>
        </p:txBody>
      </p:sp>
      <p:sp>
        <p:nvSpPr>
          <p:cNvPr id="370708" name="Text Box 20">
            <a:extLst>
              <a:ext uri="{FF2B5EF4-FFF2-40B4-BE49-F238E27FC236}">
                <a16:creationId xmlns:a16="http://schemas.microsoft.com/office/drawing/2014/main" id="{A31E986D-6E3D-FB91-A05C-CBAC73C502A2}"/>
              </a:ext>
            </a:extLst>
          </p:cNvPr>
          <p:cNvSpPr txBox="1">
            <a:spLocks noChangeArrowheads="1"/>
          </p:cNvSpPr>
          <p:nvPr/>
        </p:nvSpPr>
        <p:spPr bwMode="auto">
          <a:xfrm>
            <a:off x="8382000" y="10668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15</a:t>
            </a:r>
            <a:endParaRPr lang="en-US" altLang="en-US" sz="1400"/>
          </a:p>
        </p:txBody>
      </p:sp>
      <p:sp>
        <p:nvSpPr>
          <p:cNvPr id="370709" name="Text Box 21">
            <a:extLst>
              <a:ext uri="{FF2B5EF4-FFF2-40B4-BE49-F238E27FC236}">
                <a16:creationId xmlns:a16="http://schemas.microsoft.com/office/drawing/2014/main" id="{9CD8A071-79FF-18E8-3B3A-15E52C84C1C5}"/>
              </a:ext>
            </a:extLst>
          </p:cNvPr>
          <p:cNvSpPr txBox="1">
            <a:spLocks noChangeArrowheads="1"/>
          </p:cNvSpPr>
          <p:nvPr/>
        </p:nvSpPr>
        <p:spPr bwMode="auto">
          <a:xfrm>
            <a:off x="2286000" y="18288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19</a:t>
            </a:r>
            <a:endParaRPr lang="en-US" altLang="en-US" sz="1400"/>
          </a:p>
        </p:txBody>
      </p:sp>
      <p:sp>
        <p:nvSpPr>
          <p:cNvPr id="370710" name="Text Box 22">
            <a:extLst>
              <a:ext uri="{FF2B5EF4-FFF2-40B4-BE49-F238E27FC236}">
                <a16:creationId xmlns:a16="http://schemas.microsoft.com/office/drawing/2014/main" id="{23C85BDD-9408-400C-541A-35391F575374}"/>
              </a:ext>
            </a:extLst>
          </p:cNvPr>
          <p:cNvSpPr txBox="1">
            <a:spLocks noChangeArrowheads="1"/>
          </p:cNvSpPr>
          <p:nvPr/>
        </p:nvSpPr>
        <p:spPr bwMode="auto">
          <a:xfrm>
            <a:off x="2743200" y="18288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20</a:t>
            </a:r>
            <a:endParaRPr lang="en-US" altLang="en-US" sz="1400"/>
          </a:p>
        </p:txBody>
      </p:sp>
      <p:sp>
        <p:nvSpPr>
          <p:cNvPr id="370711" name="Text Box 23">
            <a:extLst>
              <a:ext uri="{FF2B5EF4-FFF2-40B4-BE49-F238E27FC236}">
                <a16:creationId xmlns:a16="http://schemas.microsoft.com/office/drawing/2014/main" id="{D93DA5F0-AC0E-2148-F697-0D3D92C7458A}"/>
              </a:ext>
            </a:extLst>
          </p:cNvPr>
          <p:cNvSpPr txBox="1">
            <a:spLocks noChangeArrowheads="1"/>
          </p:cNvSpPr>
          <p:nvPr/>
        </p:nvSpPr>
        <p:spPr bwMode="auto">
          <a:xfrm>
            <a:off x="3124200" y="18288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21</a:t>
            </a:r>
            <a:endParaRPr lang="en-US" altLang="en-US" sz="1400"/>
          </a:p>
        </p:txBody>
      </p:sp>
      <p:sp>
        <p:nvSpPr>
          <p:cNvPr id="370712" name="Text Box 24">
            <a:extLst>
              <a:ext uri="{FF2B5EF4-FFF2-40B4-BE49-F238E27FC236}">
                <a16:creationId xmlns:a16="http://schemas.microsoft.com/office/drawing/2014/main" id="{8A3A2A7B-82CC-FEAF-E9FD-27D118B9AFD9}"/>
              </a:ext>
            </a:extLst>
          </p:cNvPr>
          <p:cNvSpPr txBox="1">
            <a:spLocks noChangeArrowheads="1"/>
          </p:cNvSpPr>
          <p:nvPr/>
        </p:nvSpPr>
        <p:spPr bwMode="auto">
          <a:xfrm>
            <a:off x="3505200" y="18288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22</a:t>
            </a:r>
            <a:endParaRPr lang="en-US" altLang="en-US" sz="1400"/>
          </a:p>
        </p:txBody>
      </p:sp>
      <p:sp>
        <p:nvSpPr>
          <p:cNvPr id="370713" name="Text Box 25">
            <a:extLst>
              <a:ext uri="{FF2B5EF4-FFF2-40B4-BE49-F238E27FC236}">
                <a16:creationId xmlns:a16="http://schemas.microsoft.com/office/drawing/2014/main" id="{866C8EFF-B601-C59E-E765-94E4D159D04A}"/>
              </a:ext>
            </a:extLst>
          </p:cNvPr>
          <p:cNvSpPr txBox="1">
            <a:spLocks noChangeArrowheads="1"/>
          </p:cNvSpPr>
          <p:nvPr/>
        </p:nvSpPr>
        <p:spPr bwMode="auto">
          <a:xfrm>
            <a:off x="1812925" y="1077914"/>
            <a:ext cx="4972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VCN</a:t>
            </a:r>
            <a:endParaRPr lang="en-US" altLang="en-US" sz="1400"/>
          </a:p>
        </p:txBody>
      </p:sp>
      <p:sp>
        <p:nvSpPr>
          <p:cNvPr id="370714" name="Text Box 26">
            <a:extLst>
              <a:ext uri="{FF2B5EF4-FFF2-40B4-BE49-F238E27FC236}">
                <a16:creationId xmlns:a16="http://schemas.microsoft.com/office/drawing/2014/main" id="{A09FDBA2-AB55-43B5-0726-93D044B30F35}"/>
              </a:ext>
            </a:extLst>
          </p:cNvPr>
          <p:cNvSpPr txBox="1">
            <a:spLocks noChangeArrowheads="1"/>
          </p:cNvSpPr>
          <p:nvPr/>
        </p:nvSpPr>
        <p:spPr bwMode="auto">
          <a:xfrm>
            <a:off x="1828800" y="1828801"/>
            <a:ext cx="469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LCN</a:t>
            </a:r>
            <a:endParaRPr lang="en-US" altLang="en-US" sz="1400"/>
          </a:p>
        </p:txBody>
      </p:sp>
      <p:sp>
        <p:nvSpPr>
          <p:cNvPr id="370715" name="Text Box 27">
            <a:extLst>
              <a:ext uri="{FF2B5EF4-FFF2-40B4-BE49-F238E27FC236}">
                <a16:creationId xmlns:a16="http://schemas.microsoft.com/office/drawing/2014/main" id="{9E20E42C-E01F-DC53-943E-E79811966644}"/>
              </a:ext>
            </a:extLst>
          </p:cNvPr>
          <p:cNvSpPr txBox="1">
            <a:spLocks noChangeArrowheads="1"/>
          </p:cNvSpPr>
          <p:nvPr/>
        </p:nvSpPr>
        <p:spPr bwMode="auto">
          <a:xfrm>
            <a:off x="2590800" y="1447801"/>
            <a:ext cx="1269386"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200"/>
              <a:t>Compressed data</a:t>
            </a:r>
            <a:endParaRPr lang="en-US" altLang="en-US" sz="1200"/>
          </a:p>
        </p:txBody>
      </p:sp>
      <p:sp>
        <p:nvSpPr>
          <p:cNvPr id="370716" name="Rectangle 28">
            <a:extLst>
              <a:ext uri="{FF2B5EF4-FFF2-40B4-BE49-F238E27FC236}">
                <a16:creationId xmlns:a16="http://schemas.microsoft.com/office/drawing/2014/main" id="{A1B59E6F-427B-EE2D-B1CF-ED7390CCFF2A}"/>
              </a:ext>
            </a:extLst>
          </p:cNvPr>
          <p:cNvSpPr>
            <a:spLocks noChangeArrowheads="1"/>
          </p:cNvSpPr>
          <p:nvPr/>
        </p:nvSpPr>
        <p:spPr bwMode="auto">
          <a:xfrm>
            <a:off x="2971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17" name="Rectangle 29">
            <a:extLst>
              <a:ext uri="{FF2B5EF4-FFF2-40B4-BE49-F238E27FC236}">
                <a16:creationId xmlns:a16="http://schemas.microsoft.com/office/drawing/2014/main" id="{A544D1EA-E02F-6824-0E08-18C0117AD6C0}"/>
              </a:ext>
            </a:extLst>
          </p:cNvPr>
          <p:cNvSpPr>
            <a:spLocks noChangeArrowheads="1"/>
          </p:cNvSpPr>
          <p:nvPr/>
        </p:nvSpPr>
        <p:spPr bwMode="auto">
          <a:xfrm>
            <a:off x="3352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18" name="Rectangle 30">
            <a:extLst>
              <a:ext uri="{FF2B5EF4-FFF2-40B4-BE49-F238E27FC236}">
                <a16:creationId xmlns:a16="http://schemas.microsoft.com/office/drawing/2014/main" id="{8A63449D-7D27-12AC-8DCA-C72524AD6D28}"/>
              </a:ext>
            </a:extLst>
          </p:cNvPr>
          <p:cNvSpPr>
            <a:spLocks noChangeArrowheads="1"/>
          </p:cNvSpPr>
          <p:nvPr/>
        </p:nvSpPr>
        <p:spPr bwMode="auto">
          <a:xfrm>
            <a:off x="3733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19" name="Rectangle 31">
            <a:extLst>
              <a:ext uri="{FF2B5EF4-FFF2-40B4-BE49-F238E27FC236}">
                <a16:creationId xmlns:a16="http://schemas.microsoft.com/office/drawing/2014/main" id="{DAC78A23-F349-8D5B-FC35-66237B4A683F}"/>
              </a:ext>
            </a:extLst>
          </p:cNvPr>
          <p:cNvSpPr>
            <a:spLocks noChangeArrowheads="1"/>
          </p:cNvSpPr>
          <p:nvPr/>
        </p:nvSpPr>
        <p:spPr bwMode="auto">
          <a:xfrm>
            <a:off x="4114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0" name="Rectangle 32">
            <a:extLst>
              <a:ext uri="{FF2B5EF4-FFF2-40B4-BE49-F238E27FC236}">
                <a16:creationId xmlns:a16="http://schemas.microsoft.com/office/drawing/2014/main" id="{A9C36693-C9CC-BCDA-07B0-7924BE6CE82D}"/>
              </a:ext>
            </a:extLst>
          </p:cNvPr>
          <p:cNvSpPr>
            <a:spLocks noChangeArrowheads="1"/>
          </p:cNvSpPr>
          <p:nvPr/>
        </p:nvSpPr>
        <p:spPr bwMode="auto">
          <a:xfrm>
            <a:off x="4495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1" name="Rectangle 33">
            <a:extLst>
              <a:ext uri="{FF2B5EF4-FFF2-40B4-BE49-F238E27FC236}">
                <a16:creationId xmlns:a16="http://schemas.microsoft.com/office/drawing/2014/main" id="{3B4BB65C-9E42-E2AF-C98E-81478799A47D}"/>
              </a:ext>
            </a:extLst>
          </p:cNvPr>
          <p:cNvSpPr>
            <a:spLocks noChangeArrowheads="1"/>
          </p:cNvSpPr>
          <p:nvPr/>
        </p:nvSpPr>
        <p:spPr bwMode="auto">
          <a:xfrm>
            <a:off x="4876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2" name="Rectangle 34">
            <a:extLst>
              <a:ext uri="{FF2B5EF4-FFF2-40B4-BE49-F238E27FC236}">
                <a16:creationId xmlns:a16="http://schemas.microsoft.com/office/drawing/2014/main" id="{A5DB515B-A201-9437-8752-4FA55BE84401}"/>
              </a:ext>
            </a:extLst>
          </p:cNvPr>
          <p:cNvSpPr>
            <a:spLocks noChangeArrowheads="1"/>
          </p:cNvSpPr>
          <p:nvPr/>
        </p:nvSpPr>
        <p:spPr bwMode="auto">
          <a:xfrm>
            <a:off x="5257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3" name="Rectangle 35">
            <a:extLst>
              <a:ext uri="{FF2B5EF4-FFF2-40B4-BE49-F238E27FC236}">
                <a16:creationId xmlns:a16="http://schemas.microsoft.com/office/drawing/2014/main" id="{A342F9A1-B28B-F59D-1463-3F9FD16C0242}"/>
              </a:ext>
            </a:extLst>
          </p:cNvPr>
          <p:cNvSpPr>
            <a:spLocks noChangeArrowheads="1"/>
          </p:cNvSpPr>
          <p:nvPr/>
        </p:nvSpPr>
        <p:spPr bwMode="auto">
          <a:xfrm>
            <a:off x="5638800" y="23622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4" name="Rectangle 36">
            <a:extLst>
              <a:ext uri="{FF2B5EF4-FFF2-40B4-BE49-F238E27FC236}">
                <a16:creationId xmlns:a16="http://schemas.microsoft.com/office/drawing/2014/main" id="{3217C3CD-D439-7E4D-2A7A-44ED2BE2A6DE}"/>
              </a:ext>
            </a:extLst>
          </p:cNvPr>
          <p:cNvSpPr>
            <a:spLocks noChangeArrowheads="1"/>
          </p:cNvSpPr>
          <p:nvPr/>
        </p:nvSpPr>
        <p:spPr bwMode="auto">
          <a:xfrm>
            <a:off x="6019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5" name="Rectangle 37">
            <a:extLst>
              <a:ext uri="{FF2B5EF4-FFF2-40B4-BE49-F238E27FC236}">
                <a16:creationId xmlns:a16="http://schemas.microsoft.com/office/drawing/2014/main" id="{75BBBB9D-BB73-F34A-24A5-FD835F3FAFF0}"/>
              </a:ext>
            </a:extLst>
          </p:cNvPr>
          <p:cNvSpPr>
            <a:spLocks noChangeArrowheads="1"/>
          </p:cNvSpPr>
          <p:nvPr/>
        </p:nvSpPr>
        <p:spPr bwMode="auto">
          <a:xfrm>
            <a:off x="6400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6" name="Rectangle 38">
            <a:extLst>
              <a:ext uri="{FF2B5EF4-FFF2-40B4-BE49-F238E27FC236}">
                <a16:creationId xmlns:a16="http://schemas.microsoft.com/office/drawing/2014/main" id="{3A8C8FB3-0786-7E57-E313-1CC7DC3694D1}"/>
              </a:ext>
            </a:extLst>
          </p:cNvPr>
          <p:cNvSpPr>
            <a:spLocks noChangeArrowheads="1"/>
          </p:cNvSpPr>
          <p:nvPr/>
        </p:nvSpPr>
        <p:spPr bwMode="auto">
          <a:xfrm>
            <a:off x="6781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7" name="Rectangle 39">
            <a:extLst>
              <a:ext uri="{FF2B5EF4-FFF2-40B4-BE49-F238E27FC236}">
                <a16:creationId xmlns:a16="http://schemas.microsoft.com/office/drawing/2014/main" id="{4451C0E3-89CF-D627-8F8A-078D75E928C7}"/>
              </a:ext>
            </a:extLst>
          </p:cNvPr>
          <p:cNvSpPr>
            <a:spLocks noChangeArrowheads="1"/>
          </p:cNvSpPr>
          <p:nvPr/>
        </p:nvSpPr>
        <p:spPr bwMode="auto">
          <a:xfrm>
            <a:off x="7162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8" name="Rectangle 40">
            <a:extLst>
              <a:ext uri="{FF2B5EF4-FFF2-40B4-BE49-F238E27FC236}">
                <a16:creationId xmlns:a16="http://schemas.microsoft.com/office/drawing/2014/main" id="{E70CEB78-3B90-05E3-C969-FF6E8DB5D96B}"/>
              </a:ext>
            </a:extLst>
          </p:cNvPr>
          <p:cNvSpPr>
            <a:spLocks noChangeArrowheads="1"/>
          </p:cNvSpPr>
          <p:nvPr/>
        </p:nvSpPr>
        <p:spPr bwMode="auto">
          <a:xfrm>
            <a:off x="7543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9" name="Rectangle 41">
            <a:extLst>
              <a:ext uri="{FF2B5EF4-FFF2-40B4-BE49-F238E27FC236}">
                <a16:creationId xmlns:a16="http://schemas.microsoft.com/office/drawing/2014/main" id="{5AE822B0-F7CC-41B6-62CE-D825F3BC9C20}"/>
              </a:ext>
            </a:extLst>
          </p:cNvPr>
          <p:cNvSpPr>
            <a:spLocks noChangeArrowheads="1"/>
          </p:cNvSpPr>
          <p:nvPr/>
        </p:nvSpPr>
        <p:spPr bwMode="auto">
          <a:xfrm>
            <a:off x="7924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30" name="Rectangle 42">
            <a:extLst>
              <a:ext uri="{FF2B5EF4-FFF2-40B4-BE49-F238E27FC236}">
                <a16:creationId xmlns:a16="http://schemas.microsoft.com/office/drawing/2014/main" id="{9777C399-C10D-44FA-1C0C-B243226B43FF}"/>
              </a:ext>
            </a:extLst>
          </p:cNvPr>
          <p:cNvSpPr>
            <a:spLocks noChangeArrowheads="1"/>
          </p:cNvSpPr>
          <p:nvPr/>
        </p:nvSpPr>
        <p:spPr bwMode="auto">
          <a:xfrm>
            <a:off x="8305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31" name="Rectangle 43">
            <a:extLst>
              <a:ext uri="{FF2B5EF4-FFF2-40B4-BE49-F238E27FC236}">
                <a16:creationId xmlns:a16="http://schemas.microsoft.com/office/drawing/2014/main" id="{658AA733-FAE0-79CE-2FED-889D55BCCEA6}"/>
              </a:ext>
            </a:extLst>
          </p:cNvPr>
          <p:cNvSpPr>
            <a:spLocks noChangeArrowheads="1"/>
          </p:cNvSpPr>
          <p:nvPr/>
        </p:nvSpPr>
        <p:spPr bwMode="auto">
          <a:xfrm>
            <a:off x="8686800" y="23622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32" name="Text Box 44">
            <a:extLst>
              <a:ext uri="{FF2B5EF4-FFF2-40B4-BE49-F238E27FC236}">
                <a16:creationId xmlns:a16="http://schemas.microsoft.com/office/drawing/2014/main" id="{FE9437E9-98F4-80B0-E64A-E74A6B3A4160}"/>
              </a:ext>
            </a:extLst>
          </p:cNvPr>
          <p:cNvSpPr txBox="1">
            <a:spLocks noChangeArrowheads="1"/>
          </p:cNvSpPr>
          <p:nvPr/>
        </p:nvSpPr>
        <p:spPr bwMode="auto">
          <a:xfrm>
            <a:off x="2803525" y="2068514"/>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16</a:t>
            </a:r>
            <a:endParaRPr lang="en-US" altLang="en-US" sz="1400"/>
          </a:p>
        </p:txBody>
      </p:sp>
      <p:sp>
        <p:nvSpPr>
          <p:cNvPr id="370733" name="Text Box 45">
            <a:extLst>
              <a:ext uri="{FF2B5EF4-FFF2-40B4-BE49-F238E27FC236}">
                <a16:creationId xmlns:a16="http://schemas.microsoft.com/office/drawing/2014/main" id="{57C62FB5-99FE-8C5F-5ACB-617022908653}"/>
              </a:ext>
            </a:extLst>
          </p:cNvPr>
          <p:cNvSpPr txBox="1">
            <a:spLocks noChangeArrowheads="1"/>
          </p:cNvSpPr>
          <p:nvPr/>
        </p:nvSpPr>
        <p:spPr bwMode="auto">
          <a:xfrm>
            <a:off x="8839200" y="2057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31</a:t>
            </a:r>
            <a:endParaRPr lang="en-US" altLang="en-US" sz="1400"/>
          </a:p>
        </p:txBody>
      </p:sp>
      <p:sp>
        <p:nvSpPr>
          <p:cNvPr id="370734" name="Text Box 46">
            <a:extLst>
              <a:ext uri="{FF2B5EF4-FFF2-40B4-BE49-F238E27FC236}">
                <a16:creationId xmlns:a16="http://schemas.microsoft.com/office/drawing/2014/main" id="{63FE45AA-C67F-C0D6-C9CB-32531F9502F0}"/>
              </a:ext>
            </a:extLst>
          </p:cNvPr>
          <p:cNvSpPr txBox="1">
            <a:spLocks noChangeArrowheads="1"/>
          </p:cNvSpPr>
          <p:nvPr/>
        </p:nvSpPr>
        <p:spPr bwMode="auto">
          <a:xfrm>
            <a:off x="27432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23</a:t>
            </a:r>
            <a:endParaRPr lang="en-US" altLang="en-US" sz="1400"/>
          </a:p>
        </p:txBody>
      </p:sp>
      <p:sp>
        <p:nvSpPr>
          <p:cNvPr id="370735" name="Text Box 47">
            <a:extLst>
              <a:ext uri="{FF2B5EF4-FFF2-40B4-BE49-F238E27FC236}">
                <a16:creationId xmlns:a16="http://schemas.microsoft.com/office/drawing/2014/main" id="{11715031-4F16-5F08-FC3A-F91CF526E260}"/>
              </a:ext>
            </a:extLst>
          </p:cNvPr>
          <p:cNvSpPr txBox="1">
            <a:spLocks noChangeArrowheads="1"/>
          </p:cNvSpPr>
          <p:nvPr/>
        </p:nvSpPr>
        <p:spPr bwMode="auto">
          <a:xfrm>
            <a:off x="32004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24</a:t>
            </a:r>
            <a:endParaRPr lang="en-US" altLang="en-US" sz="1400"/>
          </a:p>
        </p:txBody>
      </p:sp>
      <p:sp>
        <p:nvSpPr>
          <p:cNvPr id="370736" name="Text Box 48">
            <a:extLst>
              <a:ext uri="{FF2B5EF4-FFF2-40B4-BE49-F238E27FC236}">
                <a16:creationId xmlns:a16="http://schemas.microsoft.com/office/drawing/2014/main" id="{7902E184-51C7-4BD6-8977-0FB00052D13F}"/>
              </a:ext>
            </a:extLst>
          </p:cNvPr>
          <p:cNvSpPr txBox="1">
            <a:spLocks noChangeArrowheads="1"/>
          </p:cNvSpPr>
          <p:nvPr/>
        </p:nvSpPr>
        <p:spPr bwMode="auto">
          <a:xfrm>
            <a:off x="35814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25</a:t>
            </a:r>
            <a:endParaRPr lang="en-US" altLang="en-US" sz="1400"/>
          </a:p>
        </p:txBody>
      </p:sp>
      <p:sp>
        <p:nvSpPr>
          <p:cNvPr id="370737" name="Text Box 49">
            <a:extLst>
              <a:ext uri="{FF2B5EF4-FFF2-40B4-BE49-F238E27FC236}">
                <a16:creationId xmlns:a16="http://schemas.microsoft.com/office/drawing/2014/main" id="{B38239E4-0DB8-4F2F-D836-FF85D16D444E}"/>
              </a:ext>
            </a:extLst>
          </p:cNvPr>
          <p:cNvSpPr txBox="1">
            <a:spLocks noChangeArrowheads="1"/>
          </p:cNvSpPr>
          <p:nvPr/>
        </p:nvSpPr>
        <p:spPr bwMode="auto">
          <a:xfrm>
            <a:off x="39624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26</a:t>
            </a:r>
            <a:endParaRPr lang="en-US" altLang="en-US" sz="1400"/>
          </a:p>
        </p:txBody>
      </p:sp>
      <p:sp>
        <p:nvSpPr>
          <p:cNvPr id="370738" name="Text Box 50">
            <a:extLst>
              <a:ext uri="{FF2B5EF4-FFF2-40B4-BE49-F238E27FC236}">
                <a16:creationId xmlns:a16="http://schemas.microsoft.com/office/drawing/2014/main" id="{F16544CA-96EC-9BD6-9C1C-268E08F79605}"/>
              </a:ext>
            </a:extLst>
          </p:cNvPr>
          <p:cNvSpPr txBox="1">
            <a:spLocks noChangeArrowheads="1"/>
          </p:cNvSpPr>
          <p:nvPr/>
        </p:nvSpPr>
        <p:spPr bwMode="auto">
          <a:xfrm>
            <a:off x="3810000" y="2438401"/>
            <a:ext cx="1269386"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200"/>
              <a:t>Compressed data</a:t>
            </a:r>
            <a:endParaRPr lang="en-US" altLang="en-US" sz="1200"/>
          </a:p>
        </p:txBody>
      </p:sp>
      <p:sp>
        <p:nvSpPr>
          <p:cNvPr id="370739" name="Rectangle 51">
            <a:extLst>
              <a:ext uri="{FF2B5EF4-FFF2-40B4-BE49-F238E27FC236}">
                <a16:creationId xmlns:a16="http://schemas.microsoft.com/office/drawing/2014/main" id="{0D5DE8FE-A2B2-BBCF-F66C-67C67C2B248E}"/>
              </a:ext>
            </a:extLst>
          </p:cNvPr>
          <p:cNvSpPr>
            <a:spLocks noChangeArrowheads="1"/>
          </p:cNvSpPr>
          <p:nvPr/>
        </p:nvSpPr>
        <p:spPr bwMode="auto">
          <a:xfrm>
            <a:off x="3657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0" name="Rectangle 52">
            <a:extLst>
              <a:ext uri="{FF2B5EF4-FFF2-40B4-BE49-F238E27FC236}">
                <a16:creationId xmlns:a16="http://schemas.microsoft.com/office/drawing/2014/main" id="{73AFE519-DE32-A96D-D99A-F1B0E0673FBA}"/>
              </a:ext>
            </a:extLst>
          </p:cNvPr>
          <p:cNvSpPr>
            <a:spLocks noChangeArrowheads="1"/>
          </p:cNvSpPr>
          <p:nvPr/>
        </p:nvSpPr>
        <p:spPr bwMode="auto">
          <a:xfrm>
            <a:off x="4038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1" name="Rectangle 53">
            <a:extLst>
              <a:ext uri="{FF2B5EF4-FFF2-40B4-BE49-F238E27FC236}">
                <a16:creationId xmlns:a16="http://schemas.microsoft.com/office/drawing/2014/main" id="{78B5075F-8A74-F05B-E70A-F61CF3EA73B7}"/>
              </a:ext>
            </a:extLst>
          </p:cNvPr>
          <p:cNvSpPr>
            <a:spLocks noChangeArrowheads="1"/>
          </p:cNvSpPr>
          <p:nvPr/>
        </p:nvSpPr>
        <p:spPr bwMode="auto">
          <a:xfrm>
            <a:off x="4419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2" name="Rectangle 54">
            <a:extLst>
              <a:ext uri="{FF2B5EF4-FFF2-40B4-BE49-F238E27FC236}">
                <a16:creationId xmlns:a16="http://schemas.microsoft.com/office/drawing/2014/main" id="{1C5A6F43-0841-4F3E-0F68-31D53A03E203}"/>
              </a:ext>
            </a:extLst>
          </p:cNvPr>
          <p:cNvSpPr>
            <a:spLocks noChangeArrowheads="1"/>
          </p:cNvSpPr>
          <p:nvPr/>
        </p:nvSpPr>
        <p:spPr bwMode="auto">
          <a:xfrm>
            <a:off x="4800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3" name="Rectangle 55">
            <a:extLst>
              <a:ext uri="{FF2B5EF4-FFF2-40B4-BE49-F238E27FC236}">
                <a16:creationId xmlns:a16="http://schemas.microsoft.com/office/drawing/2014/main" id="{C5AEA027-504C-B063-0905-3FF005A9A4C6}"/>
              </a:ext>
            </a:extLst>
          </p:cNvPr>
          <p:cNvSpPr>
            <a:spLocks noChangeArrowheads="1"/>
          </p:cNvSpPr>
          <p:nvPr/>
        </p:nvSpPr>
        <p:spPr bwMode="auto">
          <a:xfrm>
            <a:off x="5181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4" name="Rectangle 56">
            <a:extLst>
              <a:ext uri="{FF2B5EF4-FFF2-40B4-BE49-F238E27FC236}">
                <a16:creationId xmlns:a16="http://schemas.microsoft.com/office/drawing/2014/main" id="{EBF231DE-9590-357A-DFD7-D2C0BB20428C}"/>
              </a:ext>
            </a:extLst>
          </p:cNvPr>
          <p:cNvSpPr>
            <a:spLocks noChangeArrowheads="1"/>
          </p:cNvSpPr>
          <p:nvPr/>
        </p:nvSpPr>
        <p:spPr bwMode="auto">
          <a:xfrm>
            <a:off x="5562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5" name="Rectangle 57">
            <a:extLst>
              <a:ext uri="{FF2B5EF4-FFF2-40B4-BE49-F238E27FC236}">
                <a16:creationId xmlns:a16="http://schemas.microsoft.com/office/drawing/2014/main" id="{758B9C24-38E2-58EF-3581-C5ACBA2BD81F}"/>
              </a:ext>
            </a:extLst>
          </p:cNvPr>
          <p:cNvSpPr>
            <a:spLocks noChangeArrowheads="1"/>
          </p:cNvSpPr>
          <p:nvPr/>
        </p:nvSpPr>
        <p:spPr bwMode="auto">
          <a:xfrm>
            <a:off x="5943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6" name="Rectangle 58">
            <a:extLst>
              <a:ext uri="{FF2B5EF4-FFF2-40B4-BE49-F238E27FC236}">
                <a16:creationId xmlns:a16="http://schemas.microsoft.com/office/drawing/2014/main" id="{518B61B5-BB72-A9E7-6ED9-E474870477B5}"/>
              </a:ext>
            </a:extLst>
          </p:cNvPr>
          <p:cNvSpPr>
            <a:spLocks noChangeArrowheads="1"/>
          </p:cNvSpPr>
          <p:nvPr/>
        </p:nvSpPr>
        <p:spPr bwMode="auto">
          <a:xfrm>
            <a:off x="6324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7" name="Rectangle 59">
            <a:extLst>
              <a:ext uri="{FF2B5EF4-FFF2-40B4-BE49-F238E27FC236}">
                <a16:creationId xmlns:a16="http://schemas.microsoft.com/office/drawing/2014/main" id="{0F9353D7-EC57-FF19-88CE-6345CF6EB4AC}"/>
              </a:ext>
            </a:extLst>
          </p:cNvPr>
          <p:cNvSpPr>
            <a:spLocks noChangeArrowheads="1"/>
          </p:cNvSpPr>
          <p:nvPr/>
        </p:nvSpPr>
        <p:spPr bwMode="auto">
          <a:xfrm>
            <a:off x="6705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8" name="Rectangle 60">
            <a:extLst>
              <a:ext uri="{FF2B5EF4-FFF2-40B4-BE49-F238E27FC236}">
                <a16:creationId xmlns:a16="http://schemas.microsoft.com/office/drawing/2014/main" id="{8229BDAC-1562-1E92-C56A-5E7987A85E8A}"/>
              </a:ext>
            </a:extLst>
          </p:cNvPr>
          <p:cNvSpPr>
            <a:spLocks noChangeArrowheads="1"/>
          </p:cNvSpPr>
          <p:nvPr/>
        </p:nvSpPr>
        <p:spPr bwMode="auto">
          <a:xfrm>
            <a:off x="7086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9" name="Rectangle 61">
            <a:extLst>
              <a:ext uri="{FF2B5EF4-FFF2-40B4-BE49-F238E27FC236}">
                <a16:creationId xmlns:a16="http://schemas.microsoft.com/office/drawing/2014/main" id="{FA85CF88-2903-82B9-F498-47A754AA8376}"/>
              </a:ext>
            </a:extLst>
          </p:cNvPr>
          <p:cNvSpPr>
            <a:spLocks noChangeArrowheads="1"/>
          </p:cNvSpPr>
          <p:nvPr/>
        </p:nvSpPr>
        <p:spPr bwMode="auto">
          <a:xfrm>
            <a:off x="7467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50" name="Rectangle 62">
            <a:extLst>
              <a:ext uri="{FF2B5EF4-FFF2-40B4-BE49-F238E27FC236}">
                <a16:creationId xmlns:a16="http://schemas.microsoft.com/office/drawing/2014/main" id="{25F625BE-17ED-D982-CCF1-6A6DCB096CF9}"/>
              </a:ext>
            </a:extLst>
          </p:cNvPr>
          <p:cNvSpPr>
            <a:spLocks noChangeArrowheads="1"/>
          </p:cNvSpPr>
          <p:nvPr/>
        </p:nvSpPr>
        <p:spPr bwMode="auto">
          <a:xfrm>
            <a:off x="7848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51" name="Rectangle 63">
            <a:extLst>
              <a:ext uri="{FF2B5EF4-FFF2-40B4-BE49-F238E27FC236}">
                <a16:creationId xmlns:a16="http://schemas.microsoft.com/office/drawing/2014/main" id="{2ED201DC-A880-F4F5-4AE6-E40AE978079B}"/>
              </a:ext>
            </a:extLst>
          </p:cNvPr>
          <p:cNvSpPr>
            <a:spLocks noChangeArrowheads="1"/>
          </p:cNvSpPr>
          <p:nvPr/>
        </p:nvSpPr>
        <p:spPr bwMode="auto">
          <a:xfrm>
            <a:off x="8229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52" name="Rectangle 64">
            <a:extLst>
              <a:ext uri="{FF2B5EF4-FFF2-40B4-BE49-F238E27FC236}">
                <a16:creationId xmlns:a16="http://schemas.microsoft.com/office/drawing/2014/main" id="{21B50F44-E3C5-B0C5-E369-16B0070CE8ED}"/>
              </a:ext>
            </a:extLst>
          </p:cNvPr>
          <p:cNvSpPr>
            <a:spLocks noChangeArrowheads="1"/>
          </p:cNvSpPr>
          <p:nvPr/>
        </p:nvSpPr>
        <p:spPr bwMode="auto">
          <a:xfrm>
            <a:off x="8610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53" name="Rectangle 65">
            <a:extLst>
              <a:ext uri="{FF2B5EF4-FFF2-40B4-BE49-F238E27FC236}">
                <a16:creationId xmlns:a16="http://schemas.microsoft.com/office/drawing/2014/main" id="{D2D9A579-965C-19AE-5F58-AA9477AFA902}"/>
              </a:ext>
            </a:extLst>
          </p:cNvPr>
          <p:cNvSpPr>
            <a:spLocks noChangeArrowheads="1"/>
          </p:cNvSpPr>
          <p:nvPr/>
        </p:nvSpPr>
        <p:spPr bwMode="auto">
          <a:xfrm>
            <a:off x="8991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54" name="Rectangle 66">
            <a:extLst>
              <a:ext uri="{FF2B5EF4-FFF2-40B4-BE49-F238E27FC236}">
                <a16:creationId xmlns:a16="http://schemas.microsoft.com/office/drawing/2014/main" id="{76761D1B-0786-A290-49D3-0F239F65C795}"/>
              </a:ext>
            </a:extLst>
          </p:cNvPr>
          <p:cNvSpPr>
            <a:spLocks noChangeArrowheads="1"/>
          </p:cNvSpPr>
          <p:nvPr/>
        </p:nvSpPr>
        <p:spPr bwMode="auto">
          <a:xfrm>
            <a:off x="9372600" y="33528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55" name="Text Box 67">
            <a:extLst>
              <a:ext uri="{FF2B5EF4-FFF2-40B4-BE49-F238E27FC236}">
                <a16:creationId xmlns:a16="http://schemas.microsoft.com/office/drawing/2014/main" id="{67918B94-C8EA-A201-AEAF-DABAE716B455}"/>
              </a:ext>
            </a:extLst>
          </p:cNvPr>
          <p:cNvSpPr txBox="1">
            <a:spLocks noChangeArrowheads="1"/>
          </p:cNvSpPr>
          <p:nvPr/>
        </p:nvSpPr>
        <p:spPr bwMode="auto">
          <a:xfrm>
            <a:off x="3489325" y="3059114"/>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32</a:t>
            </a:r>
            <a:endParaRPr lang="en-US" altLang="en-US" sz="1400"/>
          </a:p>
        </p:txBody>
      </p:sp>
      <p:sp>
        <p:nvSpPr>
          <p:cNvPr id="370756" name="Text Box 68">
            <a:extLst>
              <a:ext uri="{FF2B5EF4-FFF2-40B4-BE49-F238E27FC236}">
                <a16:creationId xmlns:a16="http://schemas.microsoft.com/office/drawing/2014/main" id="{0429F98E-8D20-7230-94DC-192CF752706A}"/>
              </a:ext>
            </a:extLst>
          </p:cNvPr>
          <p:cNvSpPr txBox="1">
            <a:spLocks noChangeArrowheads="1"/>
          </p:cNvSpPr>
          <p:nvPr/>
        </p:nvSpPr>
        <p:spPr bwMode="auto">
          <a:xfrm>
            <a:off x="9525000" y="30480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47</a:t>
            </a:r>
            <a:endParaRPr lang="en-US" altLang="en-US" sz="1400"/>
          </a:p>
        </p:txBody>
      </p:sp>
      <p:sp>
        <p:nvSpPr>
          <p:cNvPr id="370757" name="Text Box 69">
            <a:extLst>
              <a:ext uri="{FF2B5EF4-FFF2-40B4-BE49-F238E27FC236}">
                <a16:creationId xmlns:a16="http://schemas.microsoft.com/office/drawing/2014/main" id="{2DF33350-A971-12D9-0CFE-48AB1CD7C00B}"/>
              </a:ext>
            </a:extLst>
          </p:cNvPr>
          <p:cNvSpPr txBox="1">
            <a:spLocks noChangeArrowheads="1"/>
          </p:cNvSpPr>
          <p:nvPr/>
        </p:nvSpPr>
        <p:spPr bwMode="auto">
          <a:xfrm>
            <a:off x="3581401" y="3810000"/>
            <a:ext cx="244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90500">
              <a:tabLst>
                <a:tab pos="101600" algn="l"/>
              </a:tabLst>
              <a:defRPr>
                <a:solidFill>
                  <a:schemeClr val="tx1"/>
                </a:solidFill>
                <a:latin typeface="Arial" panose="020B0604020202020204" pitchFamily="34" charset="0"/>
              </a:defRPr>
            </a:lvl1pPr>
            <a:lvl2pPr defTabSz="190500">
              <a:tabLst>
                <a:tab pos="101600" algn="l"/>
              </a:tabLst>
              <a:defRPr>
                <a:solidFill>
                  <a:schemeClr val="tx1"/>
                </a:solidFill>
                <a:latin typeface="Arial" panose="020B0604020202020204" pitchFamily="34" charset="0"/>
              </a:defRPr>
            </a:lvl2pPr>
            <a:lvl3pPr defTabSz="190500">
              <a:tabLst>
                <a:tab pos="101600" algn="l"/>
              </a:tabLst>
              <a:defRPr>
                <a:solidFill>
                  <a:schemeClr val="tx1"/>
                </a:solidFill>
                <a:latin typeface="Arial" panose="020B0604020202020204" pitchFamily="34" charset="0"/>
              </a:defRPr>
            </a:lvl3pPr>
            <a:lvl4pPr defTabSz="190500">
              <a:tabLst>
                <a:tab pos="101600" algn="l"/>
              </a:tabLst>
              <a:defRPr>
                <a:solidFill>
                  <a:schemeClr val="tx1"/>
                </a:solidFill>
                <a:latin typeface="Arial" panose="020B0604020202020204" pitchFamily="34" charset="0"/>
              </a:defRPr>
            </a:lvl4pPr>
            <a:lvl5pPr defTabSz="190500">
              <a:tabLst>
                <a:tab pos="101600" algn="l"/>
              </a:tabLst>
              <a:defRPr>
                <a:solidFill>
                  <a:schemeClr val="tx1"/>
                </a:solidFill>
                <a:latin typeface="Arial" panose="020B0604020202020204" pitchFamily="34" charset="0"/>
              </a:defRPr>
            </a:lvl5pPr>
            <a:lvl6pPr defTabSz="190500" fontAlgn="base">
              <a:spcBef>
                <a:spcPct val="0"/>
              </a:spcBef>
              <a:spcAft>
                <a:spcPct val="0"/>
              </a:spcAft>
              <a:tabLst>
                <a:tab pos="101600" algn="l"/>
              </a:tabLst>
              <a:defRPr>
                <a:solidFill>
                  <a:schemeClr val="tx1"/>
                </a:solidFill>
                <a:latin typeface="Arial" panose="020B0604020202020204" pitchFamily="34" charset="0"/>
              </a:defRPr>
            </a:lvl6pPr>
            <a:lvl7pPr defTabSz="190500" fontAlgn="base">
              <a:spcBef>
                <a:spcPct val="0"/>
              </a:spcBef>
              <a:spcAft>
                <a:spcPct val="0"/>
              </a:spcAft>
              <a:tabLst>
                <a:tab pos="101600" algn="l"/>
              </a:tabLst>
              <a:defRPr>
                <a:solidFill>
                  <a:schemeClr val="tx1"/>
                </a:solidFill>
                <a:latin typeface="Arial" panose="020B0604020202020204" pitchFamily="34" charset="0"/>
              </a:defRPr>
            </a:lvl7pPr>
            <a:lvl8pPr defTabSz="190500" fontAlgn="base">
              <a:spcBef>
                <a:spcPct val="0"/>
              </a:spcBef>
              <a:spcAft>
                <a:spcPct val="0"/>
              </a:spcAft>
              <a:tabLst>
                <a:tab pos="101600" algn="l"/>
              </a:tabLst>
              <a:defRPr>
                <a:solidFill>
                  <a:schemeClr val="tx1"/>
                </a:solidFill>
                <a:latin typeface="Arial" panose="020B0604020202020204" pitchFamily="34" charset="0"/>
              </a:defRPr>
            </a:lvl8pPr>
            <a:lvl9pPr defTabSz="190500" fontAlgn="base">
              <a:spcBef>
                <a:spcPct val="0"/>
              </a:spcBef>
              <a:spcAft>
                <a:spcPct val="0"/>
              </a:spcAft>
              <a:tabLst>
                <a:tab pos="101600" algn="l"/>
              </a:tabLst>
              <a:defRPr>
                <a:solidFill>
                  <a:schemeClr val="tx1"/>
                </a:solidFill>
                <a:latin typeface="Arial" panose="020B0604020202020204" pitchFamily="34" charset="0"/>
              </a:defRPr>
            </a:lvl9pPr>
          </a:lstStyle>
          <a:p>
            <a:r>
              <a:rPr lang="de-DE" altLang="en-US" sz="1400"/>
              <a:t>97	98	 99    100	  101 102</a:t>
            </a:r>
            <a:endParaRPr lang="en-US" altLang="en-US" sz="1400"/>
          </a:p>
        </p:txBody>
      </p:sp>
      <p:sp>
        <p:nvSpPr>
          <p:cNvPr id="370758" name="Text Box 70">
            <a:extLst>
              <a:ext uri="{FF2B5EF4-FFF2-40B4-BE49-F238E27FC236}">
                <a16:creationId xmlns:a16="http://schemas.microsoft.com/office/drawing/2014/main" id="{827720E7-6F93-B70B-3887-A3BD281C2F6E}"/>
              </a:ext>
            </a:extLst>
          </p:cNvPr>
          <p:cNvSpPr txBox="1">
            <a:spLocks noChangeArrowheads="1"/>
          </p:cNvSpPr>
          <p:nvPr/>
        </p:nvSpPr>
        <p:spPr bwMode="auto">
          <a:xfrm>
            <a:off x="5867401" y="3429001"/>
            <a:ext cx="1513363"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200"/>
              <a:t>Noncompressed data</a:t>
            </a:r>
            <a:endParaRPr lang="en-US" altLang="en-US" sz="1200"/>
          </a:p>
        </p:txBody>
      </p:sp>
      <p:sp>
        <p:nvSpPr>
          <p:cNvPr id="370759" name="Rectangle 71">
            <a:extLst>
              <a:ext uri="{FF2B5EF4-FFF2-40B4-BE49-F238E27FC236}">
                <a16:creationId xmlns:a16="http://schemas.microsoft.com/office/drawing/2014/main" id="{0BF7717F-1A0E-0AC2-9345-FE7EC78A8EBA}"/>
              </a:ext>
            </a:extLst>
          </p:cNvPr>
          <p:cNvSpPr>
            <a:spLocks noChangeArrowheads="1"/>
          </p:cNvSpPr>
          <p:nvPr/>
        </p:nvSpPr>
        <p:spPr bwMode="auto">
          <a:xfrm>
            <a:off x="4267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0" name="Rectangle 72">
            <a:extLst>
              <a:ext uri="{FF2B5EF4-FFF2-40B4-BE49-F238E27FC236}">
                <a16:creationId xmlns:a16="http://schemas.microsoft.com/office/drawing/2014/main" id="{82ACB7FB-F8BA-E3E9-5D70-CF6B873A98B0}"/>
              </a:ext>
            </a:extLst>
          </p:cNvPr>
          <p:cNvSpPr>
            <a:spLocks noChangeArrowheads="1"/>
          </p:cNvSpPr>
          <p:nvPr/>
        </p:nvSpPr>
        <p:spPr bwMode="auto">
          <a:xfrm>
            <a:off x="4648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1" name="Rectangle 73">
            <a:extLst>
              <a:ext uri="{FF2B5EF4-FFF2-40B4-BE49-F238E27FC236}">
                <a16:creationId xmlns:a16="http://schemas.microsoft.com/office/drawing/2014/main" id="{B62136AB-A0CB-49EA-5FA9-BC16EABB9F13}"/>
              </a:ext>
            </a:extLst>
          </p:cNvPr>
          <p:cNvSpPr>
            <a:spLocks noChangeArrowheads="1"/>
          </p:cNvSpPr>
          <p:nvPr/>
        </p:nvSpPr>
        <p:spPr bwMode="auto">
          <a:xfrm>
            <a:off x="5029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2" name="Rectangle 74">
            <a:extLst>
              <a:ext uri="{FF2B5EF4-FFF2-40B4-BE49-F238E27FC236}">
                <a16:creationId xmlns:a16="http://schemas.microsoft.com/office/drawing/2014/main" id="{BD2AC973-0142-3991-A071-A75F122E872B}"/>
              </a:ext>
            </a:extLst>
          </p:cNvPr>
          <p:cNvSpPr>
            <a:spLocks noChangeArrowheads="1"/>
          </p:cNvSpPr>
          <p:nvPr/>
        </p:nvSpPr>
        <p:spPr bwMode="auto">
          <a:xfrm>
            <a:off x="5410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3" name="Rectangle 75">
            <a:extLst>
              <a:ext uri="{FF2B5EF4-FFF2-40B4-BE49-F238E27FC236}">
                <a16:creationId xmlns:a16="http://schemas.microsoft.com/office/drawing/2014/main" id="{A3C66EC7-A43E-A505-B811-D523C89AE4CB}"/>
              </a:ext>
            </a:extLst>
          </p:cNvPr>
          <p:cNvSpPr>
            <a:spLocks noChangeArrowheads="1"/>
          </p:cNvSpPr>
          <p:nvPr/>
        </p:nvSpPr>
        <p:spPr bwMode="auto">
          <a:xfrm>
            <a:off x="5791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4" name="Rectangle 76">
            <a:extLst>
              <a:ext uri="{FF2B5EF4-FFF2-40B4-BE49-F238E27FC236}">
                <a16:creationId xmlns:a16="http://schemas.microsoft.com/office/drawing/2014/main" id="{0559B2E0-3199-724E-3319-9CDDF888BEEC}"/>
              </a:ext>
            </a:extLst>
          </p:cNvPr>
          <p:cNvSpPr>
            <a:spLocks noChangeArrowheads="1"/>
          </p:cNvSpPr>
          <p:nvPr/>
        </p:nvSpPr>
        <p:spPr bwMode="auto">
          <a:xfrm>
            <a:off x="6172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5" name="Rectangle 77">
            <a:extLst>
              <a:ext uri="{FF2B5EF4-FFF2-40B4-BE49-F238E27FC236}">
                <a16:creationId xmlns:a16="http://schemas.microsoft.com/office/drawing/2014/main" id="{DB4A47DA-E524-AC6A-B001-A4A50AB22288}"/>
              </a:ext>
            </a:extLst>
          </p:cNvPr>
          <p:cNvSpPr>
            <a:spLocks noChangeArrowheads="1"/>
          </p:cNvSpPr>
          <p:nvPr/>
        </p:nvSpPr>
        <p:spPr bwMode="auto">
          <a:xfrm>
            <a:off x="6553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6" name="Rectangle 78">
            <a:extLst>
              <a:ext uri="{FF2B5EF4-FFF2-40B4-BE49-F238E27FC236}">
                <a16:creationId xmlns:a16="http://schemas.microsoft.com/office/drawing/2014/main" id="{4EF71DA6-423F-9261-7FE7-B718C17E6E99}"/>
              </a:ext>
            </a:extLst>
          </p:cNvPr>
          <p:cNvSpPr>
            <a:spLocks noChangeArrowheads="1"/>
          </p:cNvSpPr>
          <p:nvPr/>
        </p:nvSpPr>
        <p:spPr bwMode="auto">
          <a:xfrm>
            <a:off x="6934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7" name="Rectangle 79">
            <a:extLst>
              <a:ext uri="{FF2B5EF4-FFF2-40B4-BE49-F238E27FC236}">
                <a16:creationId xmlns:a16="http://schemas.microsoft.com/office/drawing/2014/main" id="{06FB714A-55DD-830F-14D4-8A09C70485A6}"/>
              </a:ext>
            </a:extLst>
          </p:cNvPr>
          <p:cNvSpPr>
            <a:spLocks noChangeArrowheads="1"/>
          </p:cNvSpPr>
          <p:nvPr/>
        </p:nvSpPr>
        <p:spPr bwMode="auto">
          <a:xfrm>
            <a:off x="7315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8" name="Rectangle 80">
            <a:extLst>
              <a:ext uri="{FF2B5EF4-FFF2-40B4-BE49-F238E27FC236}">
                <a16:creationId xmlns:a16="http://schemas.microsoft.com/office/drawing/2014/main" id="{E76C4470-1B92-91C2-DF4D-76090BFB1E59}"/>
              </a:ext>
            </a:extLst>
          </p:cNvPr>
          <p:cNvSpPr>
            <a:spLocks noChangeArrowheads="1"/>
          </p:cNvSpPr>
          <p:nvPr/>
        </p:nvSpPr>
        <p:spPr bwMode="auto">
          <a:xfrm>
            <a:off x="7696200" y="434340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9" name="Rectangle 81">
            <a:extLst>
              <a:ext uri="{FF2B5EF4-FFF2-40B4-BE49-F238E27FC236}">
                <a16:creationId xmlns:a16="http://schemas.microsoft.com/office/drawing/2014/main" id="{B929E580-A848-833D-A39C-362B50AC2803}"/>
              </a:ext>
            </a:extLst>
          </p:cNvPr>
          <p:cNvSpPr>
            <a:spLocks noChangeArrowheads="1"/>
          </p:cNvSpPr>
          <p:nvPr/>
        </p:nvSpPr>
        <p:spPr bwMode="auto">
          <a:xfrm>
            <a:off x="8077200" y="43434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70" name="Rectangle 82">
            <a:extLst>
              <a:ext uri="{FF2B5EF4-FFF2-40B4-BE49-F238E27FC236}">
                <a16:creationId xmlns:a16="http://schemas.microsoft.com/office/drawing/2014/main" id="{0C234C67-5E2E-DC45-D0C8-BF52B27262FE}"/>
              </a:ext>
            </a:extLst>
          </p:cNvPr>
          <p:cNvSpPr>
            <a:spLocks noChangeArrowheads="1"/>
          </p:cNvSpPr>
          <p:nvPr/>
        </p:nvSpPr>
        <p:spPr bwMode="auto">
          <a:xfrm>
            <a:off x="8458200" y="43434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71" name="Rectangle 83">
            <a:extLst>
              <a:ext uri="{FF2B5EF4-FFF2-40B4-BE49-F238E27FC236}">
                <a16:creationId xmlns:a16="http://schemas.microsoft.com/office/drawing/2014/main" id="{8A74335C-1A39-6536-908F-A3D56EE8B313}"/>
              </a:ext>
            </a:extLst>
          </p:cNvPr>
          <p:cNvSpPr>
            <a:spLocks noChangeArrowheads="1"/>
          </p:cNvSpPr>
          <p:nvPr/>
        </p:nvSpPr>
        <p:spPr bwMode="auto">
          <a:xfrm>
            <a:off x="8839200" y="43434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72" name="Rectangle 84">
            <a:extLst>
              <a:ext uri="{FF2B5EF4-FFF2-40B4-BE49-F238E27FC236}">
                <a16:creationId xmlns:a16="http://schemas.microsoft.com/office/drawing/2014/main" id="{402E86B7-D4C7-2415-C851-DF47B3C0E3D4}"/>
              </a:ext>
            </a:extLst>
          </p:cNvPr>
          <p:cNvSpPr>
            <a:spLocks noChangeArrowheads="1"/>
          </p:cNvSpPr>
          <p:nvPr/>
        </p:nvSpPr>
        <p:spPr bwMode="auto">
          <a:xfrm>
            <a:off x="9220200" y="43434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73" name="Rectangle 85">
            <a:extLst>
              <a:ext uri="{FF2B5EF4-FFF2-40B4-BE49-F238E27FC236}">
                <a16:creationId xmlns:a16="http://schemas.microsoft.com/office/drawing/2014/main" id="{C6DF06CB-97D5-A322-365F-B0C61F6B0802}"/>
              </a:ext>
            </a:extLst>
          </p:cNvPr>
          <p:cNvSpPr>
            <a:spLocks noChangeArrowheads="1"/>
          </p:cNvSpPr>
          <p:nvPr/>
        </p:nvSpPr>
        <p:spPr bwMode="auto">
          <a:xfrm>
            <a:off x="9601200" y="43434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74" name="Rectangle 86">
            <a:extLst>
              <a:ext uri="{FF2B5EF4-FFF2-40B4-BE49-F238E27FC236}">
                <a16:creationId xmlns:a16="http://schemas.microsoft.com/office/drawing/2014/main" id="{2CA5B82A-34E2-508B-C8AD-7BC783E08559}"/>
              </a:ext>
            </a:extLst>
          </p:cNvPr>
          <p:cNvSpPr>
            <a:spLocks noChangeArrowheads="1"/>
          </p:cNvSpPr>
          <p:nvPr/>
        </p:nvSpPr>
        <p:spPr bwMode="auto">
          <a:xfrm>
            <a:off x="9982200" y="4343400"/>
            <a:ext cx="381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75" name="Text Box 87">
            <a:extLst>
              <a:ext uri="{FF2B5EF4-FFF2-40B4-BE49-F238E27FC236}">
                <a16:creationId xmlns:a16="http://schemas.microsoft.com/office/drawing/2014/main" id="{20533A10-8CD0-A2B7-8E57-7D948F0E2F4C}"/>
              </a:ext>
            </a:extLst>
          </p:cNvPr>
          <p:cNvSpPr txBox="1">
            <a:spLocks noChangeArrowheads="1"/>
          </p:cNvSpPr>
          <p:nvPr/>
        </p:nvSpPr>
        <p:spPr bwMode="auto">
          <a:xfrm>
            <a:off x="4098925" y="4049714"/>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48</a:t>
            </a:r>
            <a:endParaRPr lang="en-US" altLang="en-US" sz="1400"/>
          </a:p>
        </p:txBody>
      </p:sp>
      <p:sp>
        <p:nvSpPr>
          <p:cNvPr id="370776" name="Text Box 88">
            <a:extLst>
              <a:ext uri="{FF2B5EF4-FFF2-40B4-BE49-F238E27FC236}">
                <a16:creationId xmlns:a16="http://schemas.microsoft.com/office/drawing/2014/main" id="{2C2B86C9-DAC8-FB64-E1AF-0464BB106398}"/>
              </a:ext>
            </a:extLst>
          </p:cNvPr>
          <p:cNvSpPr txBox="1">
            <a:spLocks noChangeArrowheads="1"/>
          </p:cNvSpPr>
          <p:nvPr/>
        </p:nvSpPr>
        <p:spPr bwMode="auto">
          <a:xfrm>
            <a:off x="10134600" y="40386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63</a:t>
            </a:r>
            <a:endParaRPr lang="en-US" altLang="en-US" sz="1400"/>
          </a:p>
        </p:txBody>
      </p:sp>
      <p:sp>
        <p:nvSpPr>
          <p:cNvPr id="370777" name="Text Box 89">
            <a:extLst>
              <a:ext uri="{FF2B5EF4-FFF2-40B4-BE49-F238E27FC236}">
                <a16:creationId xmlns:a16="http://schemas.microsoft.com/office/drawing/2014/main" id="{88A6C1EB-C9FA-CE31-9C5B-6752279EBB88}"/>
              </a:ext>
            </a:extLst>
          </p:cNvPr>
          <p:cNvSpPr txBox="1">
            <a:spLocks noChangeArrowheads="1"/>
          </p:cNvSpPr>
          <p:nvPr/>
        </p:nvSpPr>
        <p:spPr bwMode="auto">
          <a:xfrm>
            <a:off x="5334000" y="4419601"/>
            <a:ext cx="1269386"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200"/>
              <a:t>Compressed data</a:t>
            </a:r>
            <a:endParaRPr lang="en-US" altLang="en-US" sz="1200"/>
          </a:p>
        </p:txBody>
      </p:sp>
      <p:sp>
        <p:nvSpPr>
          <p:cNvPr id="370778" name="Text Box 90">
            <a:extLst>
              <a:ext uri="{FF2B5EF4-FFF2-40B4-BE49-F238E27FC236}">
                <a16:creationId xmlns:a16="http://schemas.microsoft.com/office/drawing/2014/main" id="{0BBB2E33-B0D0-A6BD-3FE4-472D8B4B294C}"/>
              </a:ext>
            </a:extLst>
          </p:cNvPr>
          <p:cNvSpPr txBox="1">
            <a:spLocks noChangeArrowheads="1"/>
          </p:cNvSpPr>
          <p:nvPr/>
        </p:nvSpPr>
        <p:spPr bwMode="auto">
          <a:xfrm>
            <a:off x="42672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27</a:t>
            </a:r>
            <a:endParaRPr lang="en-US" altLang="en-US" sz="1400"/>
          </a:p>
        </p:txBody>
      </p:sp>
      <p:sp>
        <p:nvSpPr>
          <p:cNvPr id="370779" name="Text Box 91">
            <a:extLst>
              <a:ext uri="{FF2B5EF4-FFF2-40B4-BE49-F238E27FC236}">
                <a16:creationId xmlns:a16="http://schemas.microsoft.com/office/drawing/2014/main" id="{EEE5796D-6EC2-85E5-EEAB-B41FEE14450D}"/>
              </a:ext>
            </a:extLst>
          </p:cNvPr>
          <p:cNvSpPr txBox="1">
            <a:spLocks noChangeArrowheads="1"/>
          </p:cNvSpPr>
          <p:nvPr/>
        </p:nvSpPr>
        <p:spPr bwMode="auto">
          <a:xfrm>
            <a:off x="46482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28</a:t>
            </a:r>
            <a:endParaRPr lang="en-US" altLang="en-US" sz="1400"/>
          </a:p>
        </p:txBody>
      </p:sp>
      <p:sp>
        <p:nvSpPr>
          <p:cNvPr id="370780" name="Text Box 92">
            <a:extLst>
              <a:ext uri="{FF2B5EF4-FFF2-40B4-BE49-F238E27FC236}">
                <a16:creationId xmlns:a16="http://schemas.microsoft.com/office/drawing/2014/main" id="{24B67D8A-578E-26E2-6DC2-06B1DFA69204}"/>
              </a:ext>
            </a:extLst>
          </p:cNvPr>
          <p:cNvSpPr txBox="1">
            <a:spLocks noChangeArrowheads="1"/>
          </p:cNvSpPr>
          <p:nvPr/>
        </p:nvSpPr>
        <p:spPr bwMode="auto">
          <a:xfrm>
            <a:off x="50292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29</a:t>
            </a:r>
            <a:endParaRPr lang="en-US" altLang="en-US" sz="1400"/>
          </a:p>
        </p:txBody>
      </p:sp>
      <p:sp>
        <p:nvSpPr>
          <p:cNvPr id="370781" name="Text Box 93">
            <a:extLst>
              <a:ext uri="{FF2B5EF4-FFF2-40B4-BE49-F238E27FC236}">
                <a16:creationId xmlns:a16="http://schemas.microsoft.com/office/drawing/2014/main" id="{6074F101-38DF-BFAA-CD94-5973C6F7177E}"/>
              </a:ext>
            </a:extLst>
          </p:cNvPr>
          <p:cNvSpPr txBox="1">
            <a:spLocks noChangeArrowheads="1"/>
          </p:cNvSpPr>
          <p:nvPr/>
        </p:nvSpPr>
        <p:spPr bwMode="auto">
          <a:xfrm>
            <a:off x="5486400" y="2819401"/>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400"/>
              <a:t>30</a:t>
            </a:r>
            <a:endParaRPr lang="en-US" altLang="en-US" sz="1400"/>
          </a:p>
        </p:txBody>
      </p:sp>
      <p:sp>
        <p:nvSpPr>
          <p:cNvPr id="370782" name="Text Box 94">
            <a:extLst>
              <a:ext uri="{FF2B5EF4-FFF2-40B4-BE49-F238E27FC236}">
                <a16:creationId xmlns:a16="http://schemas.microsoft.com/office/drawing/2014/main" id="{949921A2-678B-1B4F-EC88-A5B6AB045806}"/>
              </a:ext>
            </a:extLst>
          </p:cNvPr>
          <p:cNvSpPr txBox="1">
            <a:spLocks noChangeArrowheads="1"/>
          </p:cNvSpPr>
          <p:nvPr/>
        </p:nvSpPr>
        <p:spPr bwMode="auto">
          <a:xfrm>
            <a:off x="5943600" y="3810000"/>
            <a:ext cx="3841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90500">
              <a:tabLst>
                <a:tab pos="101600" algn="l"/>
              </a:tabLst>
              <a:defRPr>
                <a:solidFill>
                  <a:schemeClr val="tx1"/>
                </a:solidFill>
                <a:latin typeface="Arial" panose="020B0604020202020204" pitchFamily="34" charset="0"/>
              </a:defRPr>
            </a:lvl1pPr>
            <a:lvl2pPr defTabSz="190500">
              <a:tabLst>
                <a:tab pos="101600" algn="l"/>
              </a:tabLst>
              <a:defRPr>
                <a:solidFill>
                  <a:schemeClr val="tx1"/>
                </a:solidFill>
                <a:latin typeface="Arial" panose="020B0604020202020204" pitchFamily="34" charset="0"/>
              </a:defRPr>
            </a:lvl2pPr>
            <a:lvl3pPr defTabSz="190500">
              <a:tabLst>
                <a:tab pos="101600" algn="l"/>
              </a:tabLst>
              <a:defRPr>
                <a:solidFill>
                  <a:schemeClr val="tx1"/>
                </a:solidFill>
                <a:latin typeface="Arial" panose="020B0604020202020204" pitchFamily="34" charset="0"/>
              </a:defRPr>
            </a:lvl3pPr>
            <a:lvl4pPr defTabSz="190500">
              <a:tabLst>
                <a:tab pos="101600" algn="l"/>
              </a:tabLst>
              <a:defRPr>
                <a:solidFill>
                  <a:schemeClr val="tx1"/>
                </a:solidFill>
                <a:latin typeface="Arial" panose="020B0604020202020204" pitchFamily="34" charset="0"/>
              </a:defRPr>
            </a:lvl4pPr>
            <a:lvl5pPr defTabSz="190500">
              <a:tabLst>
                <a:tab pos="101600" algn="l"/>
              </a:tabLst>
              <a:defRPr>
                <a:solidFill>
                  <a:schemeClr val="tx1"/>
                </a:solidFill>
                <a:latin typeface="Arial" panose="020B0604020202020204" pitchFamily="34" charset="0"/>
              </a:defRPr>
            </a:lvl5pPr>
            <a:lvl6pPr defTabSz="190500" fontAlgn="base">
              <a:spcBef>
                <a:spcPct val="0"/>
              </a:spcBef>
              <a:spcAft>
                <a:spcPct val="0"/>
              </a:spcAft>
              <a:tabLst>
                <a:tab pos="101600" algn="l"/>
              </a:tabLst>
              <a:defRPr>
                <a:solidFill>
                  <a:schemeClr val="tx1"/>
                </a:solidFill>
                <a:latin typeface="Arial" panose="020B0604020202020204" pitchFamily="34" charset="0"/>
              </a:defRPr>
            </a:lvl6pPr>
            <a:lvl7pPr defTabSz="190500" fontAlgn="base">
              <a:spcBef>
                <a:spcPct val="0"/>
              </a:spcBef>
              <a:spcAft>
                <a:spcPct val="0"/>
              </a:spcAft>
              <a:tabLst>
                <a:tab pos="101600" algn="l"/>
              </a:tabLst>
              <a:defRPr>
                <a:solidFill>
                  <a:schemeClr val="tx1"/>
                </a:solidFill>
                <a:latin typeface="Arial" panose="020B0604020202020204" pitchFamily="34" charset="0"/>
              </a:defRPr>
            </a:lvl7pPr>
            <a:lvl8pPr defTabSz="190500" fontAlgn="base">
              <a:spcBef>
                <a:spcPct val="0"/>
              </a:spcBef>
              <a:spcAft>
                <a:spcPct val="0"/>
              </a:spcAft>
              <a:tabLst>
                <a:tab pos="101600" algn="l"/>
              </a:tabLst>
              <a:defRPr>
                <a:solidFill>
                  <a:schemeClr val="tx1"/>
                </a:solidFill>
                <a:latin typeface="Arial" panose="020B0604020202020204" pitchFamily="34" charset="0"/>
              </a:defRPr>
            </a:lvl8pPr>
            <a:lvl9pPr defTabSz="190500" fontAlgn="base">
              <a:spcBef>
                <a:spcPct val="0"/>
              </a:spcBef>
              <a:spcAft>
                <a:spcPct val="0"/>
              </a:spcAft>
              <a:tabLst>
                <a:tab pos="101600" algn="l"/>
              </a:tabLst>
              <a:defRPr>
                <a:solidFill>
                  <a:schemeClr val="tx1"/>
                </a:solidFill>
                <a:latin typeface="Arial" panose="020B0604020202020204" pitchFamily="34" charset="0"/>
              </a:defRPr>
            </a:lvl9pPr>
          </a:lstStyle>
          <a:p>
            <a:r>
              <a:rPr lang="de-DE" altLang="en-US" sz="1400"/>
              <a:t>103 104 105  106  107 108  109 110  111  112</a:t>
            </a:r>
            <a:endParaRPr lang="en-US" altLang="en-US" sz="1400"/>
          </a:p>
        </p:txBody>
      </p:sp>
      <p:sp>
        <p:nvSpPr>
          <p:cNvPr id="370783" name="Text Box 95">
            <a:extLst>
              <a:ext uri="{FF2B5EF4-FFF2-40B4-BE49-F238E27FC236}">
                <a16:creationId xmlns:a16="http://schemas.microsoft.com/office/drawing/2014/main" id="{481CAECE-0873-FCBC-5837-F5F79AC43524}"/>
              </a:ext>
            </a:extLst>
          </p:cNvPr>
          <p:cNvSpPr txBox="1">
            <a:spLocks noChangeArrowheads="1"/>
          </p:cNvSpPr>
          <p:nvPr/>
        </p:nvSpPr>
        <p:spPr bwMode="auto">
          <a:xfrm>
            <a:off x="4267201" y="4800600"/>
            <a:ext cx="3890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90500">
              <a:tabLst>
                <a:tab pos="101600" algn="l"/>
              </a:tabLst>
              <a:defRPr>
                <a:solidFill>
                  <a:schemeClr val="tx1"/>
                </a:solidFill>
                <a:latin typeface="Arial" panose="020B0604020202020204" pitchFamily="34" charset="0"/>
              </a:defRPr>
            </a:lvl1pPr>
            <a:lvl2pPr defTabSz="190500">
              <a:tabLst>
                <a:tab pos="101600" algn="l"/>
              </a:tabLst>
              <a:defRPr>
                <a:solidFill>
                  <a:schemeClr val="tx1"/>
                </a:solidFill>
                <a:latin typeface="Arial" panose="020B0604020202020204" pitchFamily="34" charset="0"/>
              </a:defRPr>
            </a:lvl2pPr>
            <a:lvl3pPr defTabSz="190500">
              <a:tabLst>
                <a:tab pos="101600" algn="l"/>
              </a:tabLst>
              <a:defRPr>
                <a:solidFill>
                  <a:schemeClr val="tx1"/>
                </a:solidFill>
                <a:latin typeface="Arial" panose="020B0604020202020204" pitchFamily="34" charset="0"/>
              </a:defRPr>
            </a:lvl3pPr>
            <a:lvl4pPr defTabSz="190500">
              <a:tabLst>
                <a:tab pos="101600" algn="l"/>
              </a:tabLst>
              <a:defRPr>
                <a:solidFill>
                  <a:schemeClr val="tx1"/>
                </a:solidFill>
                <a:latin typeface="Arial" panose="020B0604020202020204" pitchFamily="34" charset="0"/>
              </a:defRPr>
            </a:lvl4pPr>
            <a:lvl5pPr defTabSz="190500">
              <a:tabLst>
                <a:tab pos="101600" algn="l"/>
              </a:tabLst>
              <a:defRPr>
                <a:solidFill>
                  <a:schemeClr val="tx1"/>
                </a:solidFill>
                <a:latin typeface="Arial" panose="020B0604020202020204" pitchFamily="34" charset="0"/>
              </a:defRPr>
            </a:lvl5pPr>
            <a:lvl6pPr defTabSz="190500" fontAlgn="base">
              <a:spcBef>
                <a:spcPct val="0"/>
              </a:spcBef>
              <a:spcAft>
                <a:spcPct val="0"/>
              </a:spcAft>
              <a:tabLst>
                <a:tab pos="101600" algn="l"/>
              </a:tabLst>
              <a:defRPr>
                <a:solidFill>
                  <a:schemeClr val="tx1"/>
                </a:solidFill>
                <a:latin typeface="Arial" panose="020B0604020202020204" pitchFamily="34" charset="0"/>
              </a:defRPr>
            </a:lvl6pPr>
            <a:lvl7pPr defTabSz="190500" fontAlgn="base">
              <a:spcBef>
                <a:spcPct val="0"/>
              </a:spcBef>
              <a:spcAft>
                <a:spcPct val="0"/>
              </a:spcAft>
              <a:tabLst>
                <a:tab pos="101600" algn="l"/>
              </a:tabLst>
              <a:defRPr>
                <a:solidFill>
                  <a:schemeClr val="tx1"/>
                </a:solidFill>
                <a:latin typeface="Arial" panose="020B0604020202020204" pitchFamily="34" charset="0"/>
              </a:defRPr>
            </a:lvl7pPr>
            <a:lvl8pPr defTabSz="190500" fontAlgn="base">
              <a:spcBef>
                <a:spcPct val="0"/>
              </a:spcBef>
              <a:spcAft>
                <a:spcPct val="0"/>
              </a:spcAft>
              <a:tabLst>
                <a:tab pos="101600" algn="l"/>
              </a:tabLst>
              <a:defRPr>
                <a:solidFill>
                  <a:schemeClr val="tx1"/>
                </a:solidFill>
                <a:latin typeface="Arial" panose="020B0604020202020204" pitchFamily="34" charset="0"/>
              </a:defRPr>
            </a:lvl8pPr>
            <a:lvl9pPr defTabSz="190500" fontAlgn="base">
              <a:spcBef>
                <a:spcPct val="0"/>
              </a:spcBef>
              <a:spcAft>
                <a:spcPct val="0"/>
              </a:spcAft>
              <a:tabLst>
                <a:tab pos="101600" algn="l"/>
              </a:tabLst>
              <a:defRPr>
                <a:solidFill>
                  <a:schemeClr val="tx1"/>
                </a:solidFill>
                <a:latin typeface="Arial" panose="020B0604020202020204" pitchFamily="34" charset="0"/>
              </a:defRPr>
            </a:lvl9pPr>
          </a:lstStyle>
          <a:p>
            <a:r>
              <a:rPr lang="de-DE" altLang="en-US" sz="1400"/>
              <a:t>113  114  115 116 117  118 119  120  121  122</a:t>
            </a:r>
            <a:endParaRPr lang="en-US" altLang="en-US" sz="1400"/>
          </a:p>
        </p:txBody>
      </p:sp>
      <p:graphicFrame>
        <p:nvGraphicFramePr>
          <p:cNvPr id="370784" name="Group 96">
            <a:extLst>
              <a:ext uri="{FF2B5EF4-FFF2-40B4-BE49-F238E27FC236}">
                <a16:creationId xmlns:a16="http://schemas.microsoft.com/office/drawing/2014/main" id="{746D775D-E058-6014-E373-E3F6035074B2}"/>
              </a:ext>
            </a:extLst>
          </p:cNvPr>
          <p:cNvGraphicFramePr>
            <a:graphicFrameLocks noGrp="1"/>
          </p:cNvGraphicFramePr>
          <p:nvPr/>
        </p:nvGraphicFramePr>
        <p:xfrm>
          <a:off x="1752600" y="4343401"/>
          <a:ext cx="2209800" cy="2072640"/>
        </p:xfrm>
        <a:graphic>
          <a:graphicData uri="http://schemas.openxmlformats.org/drawingml/2006/table">
            <a:tbl>
              <a:tblPr/>
              <a:tblGrid>
                <a:gridCol w="712788">
                  <a:extLst>
                    <a:ext uri="{9D8B030D-6E8A-4147-A177-3AD203B41FA5}">
                      <a16:colId xmlns:a16="http://schemas.microsoft.com/office/drawing/2014/main" val="1750065759"/>
                    </a:ext>
                  </a:extLst>
                </a:gridCol>
                <a:gridCol w="712787">
                  <a:extLst>
                    <a:ext uri="{9D8B030D-6E8A-4147-A177-3AD203B41FA5}">
                      <a16:colId xmlns:a16="http://schemas.microsoft.com/office/drawing/2014/main" val="3353202605"/>
                    </a:ext>
                  </a:extLst>
                </a:gridCol>
                <a:gridCol w="784225">
                  <a:extLst>
                    <a:ext uri="{9D8B030D-6E8A-4147-A177-3AD203B41FA5}">
                      <a16:colId xmlns:a16="http://schemas.microsoft.com/office/drawing/2014/main" val="2411565078"/>
                    </a:ext>
                  </a:extLst>
                </a:gridCol>
              </a:tblGrid>
              <a:tr h="3000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Starting VCN</a:t>
                      </a:r>
                      <a:endParaRPr kumimoji="0" lang="en-US" altLang="en-US" sz="1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Starting LCN</a:t>
                      </a:r>
                      <a:endParaRPr kumimoji="0" lang="en-US" altLang="en-US" sz="1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de-DE" altLang="en-US" sz="1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No. of clusters</a:t>
                      </a:r>
                      <a:endParaRPr kumimoji="0" lang="en-US" altLang="en-US" sz="1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84812875"/>
                  </a:ext>
                </a:extLst>
              </a:tr>
              <a:tr h="3000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0</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19</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10639543"/>
                  </a:ext>
                </a:extLst>
              </a:tr>
              <a:tr h="298450">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16</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23</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8</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52725014"/>
                  </a:ext>
                </a:extLst>
              </a:tr>
              <a:tr h="3000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32</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97</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16</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29249085"/>
                  </a:ext>
                </a:extLst>
              </a:tr>
              <a:tr h="300038">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48</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113</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spcAft>
                          <a:spcPct val="20000"/>
                        </a:spcAft>
                        <a:buSzPct val="110000"/>
                        <a:defRPr sz="2400">
                          <a:solidFill>
                            <a:schemeClr val="tx1"/>
                          </a:solidFill>
                          <a:effectLst>
                            <a:outerShdw blurRad="38100" dist="38100" dir="2700000" algn="tl">
                              <a:srgbClr val="000000"/>
                            </a:outerShdw>
                          </a:effectLst>
                          <a:latin typeface="Arial" panose="020B0604020202020204" pitchFamily="34" charset="0"/>
                        </a:defRPr>
                      </a:lvl1pPr>
                      <a:lvl2pPr>
                        <a:spcBef>
                          <a:spcPct val="20000"/>
                        </a:spcBef>
                        <a:spcAft>
                          <a:spcPct val="20000"/>
                        </a:spcAft>
                        <a:buSzPct val="110000"/>
                        <a:defRPr sz="2000">
                          <a:solidFill>
                            <a:schemeClr val="tx1"/>
                          </a:solidFill>
                          <a:effectLst>
                            <a:outerShdw blurRad="38100" dist="38100" dir="2700000" algn="tl">
                              <a:srgbClr val="000000"/>
                            </a:outerShdw>
                          </a:effectLst>
                          <a:latin typeface="Arial" panose="020B0604020202020204" pitchFamily="34" charset="0"/>
                        </a:defRPr>
                      </a:lvl2pPr>
                      <a:lvl3pPr>
                        <a:spcBef>
                          <a:spcPct val="20000"/>
                        </a:spcBef>
                        <a:spcAft>
                          <a:spcPct val="20000"/>
                        </a:spcAft>
                        <a:buSzPct val="110000"/>
                        <a:defRPr>
                          <a:solidFill>
                            <a:schemeClr val="tx1"/>
                          </a:solidFill>
                          <a:effectLst>
                            <a:outerShdw blurRad="38100" dist="38100" dir="2700000" algn="tl">
                              <a:srgbClr val="000000"/>
                            </a:outerShdw>
                          </a:effectLst>
                          <a:latin typeface="Arial" panose="020B0604020202020204" pitchFamily="34" charset="0"/>
                        </a:defRPr>
                      </a:lvl3pPr>
                      <a:lvl4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4pPr>
                      <a:lvl5pPr>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20000"/>
                        </a:spcAft>
                        <a:buSzPct val="110000"/>
                        <a:defRPr sz="1600">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Pct val="110000"/>
                        <a:buFontTx/>
                        <a:buNone/>
                        <a:tabLst/>
                      </a:pPr>
                      <a:r>
                        <a:rPr kumimoji="0" lang="de-DE"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10</a:t>
                      </a:r>
                      <a:endParaRPr kumimoji="0" lang="en-US" altLang="en-US" sz="16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05390518"/>
                  </a:ext>
                </a:extLst>
              </a:tr>
            </a:tbl>
          </a:graphicData>
        </a:graphic>
      </p:graphicFrame>
      <p:sp>
        <p:nvSpPr>
          <p:cNvPr id="370810" name="Text Box 122">
            <a:extLst>
              <a:ext uri="{FF2B5EF4-FFF2-40B4-BE49-F238E27FC236}">
                <a16:creationId xmlns:a16="http://schemas.microsoft.com/office/drawing/2014/main" id="{F4F09411-D6A1-00DA-C7C0-2C163F837075}"/>
              </a:ext>
            </a:extLst>
          </p:cNvPr>
          <p:cNvSpPr txBox="1">
            <a:spLocks noChangeArrowheads="1"/>
          </p:cNvSpPr>
          <p:nvPr/>
        </p:nvSpPr>
        <p:spPr bwMode="auto">
          <a:xfrm>
            <a:off x="4038601" y="5257800"/>
            <a:ext cx="3276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t>MFT record for a compressed file</a:t>
            </a:r>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21623AA6-4927-96B0-E88E-815BE8112223}"/>
              </a:ext>
            </a:extLst>
          </p:cNvPr>
          <p:cNvSpPr>
            <a:spLocks noGrp="1"/>
          </p:cNvSpPr>
          <p:nvPr>
            <p:ph type="sldNum" sz="quarter" idx="11"/>
          </p:nvPr>
        </p:nvSpPr>
        <p:spPr/>
        <p:txBody>
          <a:bodyPr/>
          <a:lstStyle/>
          <a:p>
            <a:fld id="{22381CFC-FF04-4F03-99B3-32B783509850}" type="slidenum">
              <a:rPr lang="en-GB" altLang="en-US"/>
              <a:pPr/>
              <a:t>98</a:t>
            </a:fld>
            <a:endParaRPr lang="en-GB" altLang="en-US"/>
          </a:p>
        </p:txBody>
      </p:sp>
      <p:sp>
        <p:nvSpPr>
          <p:cNvPr id="371714" name="Rectangle 2">
            <a:extLst>
              <a:ext uri="{FF2B5EF4-FFF2-40B4-BE49-F238E27FC236}">
                <a16:creationId xmlns:a16="http://schemas.microsoft.com/office/drawing/2014/main" id="{9A732CDC-E4EF-C6D7-2E67-A465240F46DC}"/>
              </a:ext>
            </a:extLst>
          </p:cNvPr>
          <p:cNvSpPr>
            <a:spLocks noGrp="1" noChangeArrowheads="1"/>
          </p:cNvSpPr>
          <p:nvPr>
            <p:ph type="title"/>
          </p:nvPr>
        </p:nvSpPr>
        <p:spPr/>
        <p:txBody>
          <a:bodyPr/>
          <a:lstStyle/>
          <a:p>
            <a:r>
              <a:rPr lang="en-US" altLang="en-US"/>
              <a:t>Windows - NTFS Extensions</a:t>
            </a:r>
          </a:p>
        </p:txBody>
      </p:sp>
      <p:sp>
        <p:nvSpPr>
          <p:cNvPr id="371715" name="Rectangle 3">
            <a:extLst>
              <a:ext uri="{FF2B5EF4-FFF2-40B4-BE49-F238E27FC236}">
                <a16:creationId xmlns:a16="http://schemas.microsoft.com/office/drawing/2014/main" id="{98A5B6F2-10FF-70BA-A4F2-228583191624}"/>
              </a:ext>
            </a:extLst>
          </p:cNvPr>
          <p:cNvSpPr>
            <a:spLocks noGrp="1" noChangeArrowheads="1"/>
          </p:cNvSpPr>
          <p:nvPr>
            <p:ph type="body" idx="1"/>
          </p:nvPr>
        </p:nvSpPr>
        <p:spPr>
          <a:xfrm>
            <a:off x="2209800" y="1828800"/>
            <a:ext cx="8077200" cy="4648200"/>
          </a:xfrm>
        </p:spPr>
        <p:txBody>
          <a:bodyPr/>
          <a:lstStyle/>
          <a:p>
            <a:pPr>
              <a:lnSpc>
                <a:spcPct val="90000"/>
              </a:lnSpc>
            </a:pPr>
            <a:r>
              <a:rPr lang="en-US" altLang="en-US" sz="2000"/>
              <a:t>Disk quotas on per-user bases</a:t>
            </a:r>
          </a:p>
          <a:p>
            <a:pPr>
              <a:lnSpc>
                <a:spcPct val="90000"/>
              </a:lnSpc>
            </a:pPr>
            <a:r>
              <a:rPr lang="en-US" altLang="en-US" sz="2000"/>
              <a:t>Security descriptors (ACLs) can be stored once but referenced in multiple files</a:t>
            </a:r>
          </a:p>
          <a:p>
            <a:pPr>
              <a:lnSpc>
                <a:spcPct val="90000"/>
              </a:lnSpc>
            </a:pPr>
            <a:r>
              <a:rPr lang="en-US" altLang="en-US" sz="2000"/>
              <a:t>Native support for properties (OLE), including indexing</a:t>
            </a:r>
          </a:p>
          <a:p>
            <a:pPr>
              <a:lnSpc>
                <a:spcPct val="90000"/>
              </a:lnSpc>
            </a:pPr>
            <a:r>
              <a:rPr lang="en-US" altLang="en-US" sz="2000"/>
              <a:t>Reparse points – implementation of symbolic links	</a:t>
            </a:r>
          </a:p>
          <a:p>
            <a:pPr lvl="1">
              <a:lnSpc>
                <a:spcPct val="90000"/>
              </a:lnSpc>
            </a:pPr>
            <a:r>
              <a:rPr lang="en-US" altLang="en-US" sz="2000"/>
              <a:t>Mount points for arbitrary file system volumes</a:t>
            </a:r>
          </a:p>
          <a:p>
            <a:pPr>
              <a:lnSpc>
                <a:spcPct val="90000"/>
              </a:lnSpc>
            </a:pPr>
            <a:r>
              <a:rPr lang="en-US" altLang="en-US" sz="2000"/>
              <a:t>Support for sparse files</a:t>
            </a:r>
          </a:p>
          <a:p>
            <a:pPr>
              <a:lnSpc>
                <a:spcPct val="90000"/>
              </a:lnSpc>
            </a:pPr>
            <a:r>
              <a:rPr lang="en-US" altLang="en-US" sz="2000"/>
              <a:t>Distributed link tracking (via global object Ids)</a:t>
            </a:r>
          </a:p>
          <a:p>
            <a:pPr lvl="1">
              <a:lnSpc>
                <a:spcPct val="90000"/>
              </a:lnSpc>
            </a:pPr>
            <a:r>
              <a:rPr lang="en-US" altLang="en-US" sz="2000"/>
              <a:t>Renaming the target file will no longer break links (shortcuts...)</a:t>
            </a:r>
          </a:p>
          <a:p>
            <a:pPr>
              <a:lnSpc>
                <a:spcPct val="90000"/>
              </a:lnSpc>
            </a:pPr>
            <a:r>
              <a:rPr lang="en-US" altLang="en-US" sz="2000"/>
              <a:t>Add disk space to an NTFS volume without reboot</a:t>
            </a:r>
          </a:p>
          <a:p>
            <a:pPr>
              <a:lnSpc>
                <a:spcPct val="90000"/>
              </a:lnSpc>
            </a:pPr>
            <a:r>
              <a:rPr lang="en-US" altLang="en-US" sz="2000"/>
              <a:t>No decompressing when transmitting files over network</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9B226D9-DC18-851E-9955-9205B4BE0251}"/>
              </a:ext>
            </a:extLst>
          </p:cNvPr>
          <p:cNvSpPr>
            <a:spLocks noGrp="1"/>
          </p:cNvSpPr>
          <p:nvPr>
            <p:ph type="sldNum" sz="quarter" idx="11"/>
          </p:nvPr>
        </p:nvSpPr>
        <p:spPr/>
        <p:txBody>
          <a:bodyPr/>
          <a:lstStyle/>
          <a:p>
            <a:fld id="{ECCEC0E4-9882-42A6-9664-7CD0D413CCC7}" type="slidenum">
              <a:rPr lang="en-GB" altLang="en-US"/>
              <a:pPr/>
              <a:t>99</a:t>
            </a:fld>
            <a:endParaRPr lang="en-GB" altLang="en-US"/>
          </a:p>
        </p:txBody>
      </p:sp>
      <p:sp>
        <p:nvSpPr>
          <p:cNvPr id="404482" name="Rectangle 2">
            <a:extLst>
              <a:ext uri="{FF2B5EF4-FFF2-40B4-BE49-F238E27FC236}">
                <a16:creationId xmlns:a16="http://schemas.microsoft.com/office/drawing/2014/main" id="{08DACD6B-83D8-C2F6-31E5-EBFB5782F737}"/>
              </a:ext>
            </a:extLst>
          </p:cNvPr>
          <p:cNvSpPr>
            <a:spLocks noGrp="1" noChangeArrowheads="1"/>
          </p:cNvSpPr>
          <p:nvPr>
            <p:ph type="title"/>
          </p:nvPr>
        </p:nvSpPr>
        <p:spPr/>
        <p:txBody>
          <a:bodyPr/>
          <a:lstStyle/>
          <a:p>
            <a:r>
              <a:rPr lang="en-US" altLang="en-US"/>
              <a:t>File System Driver Architecture</a:t>
            </a:r>
          </a:p>
        </p:txBody>
      </p:sp>
      <p:sp>
        <p:nvSpPr>
          <p:cNvPr id="404483" name="Rectangle 3">
            <a:extLst>
              <a:ext uri="{FF2B5EF4-FFF2-40B4-BE49-F238E27FC236}">
                <a16:creationId xmlns:a16="http://schemas.microsoft.com/office/drawing/2014/main" id="{322B3E2A-BE32-171B-466B-784953092FBA}"/>
              </a:ext>
            </a:extLst>
          </p:cNvPr>
          <p:cNvSpPr>
            <a:spLocks noGrp="1" noChangeArrowheads="1"/>
          </p:cNvSpPr>
          <p:nvPr>
            <p:ph type="body" idx="1"/>
          </p:nvPr>
        </p:nvSpPr>
        <p:spPr>
          <a:xfrm>
            <a:off x="1981200" y="1570038"/>
            <a:ext cx="8229600" cy="4602162"/>
          </a:xfrm>
        </p:spPr>
        <p:txBody>
          <a:bodyPr/>
          <a:lstStyle/>
          <a:p>
            <a:pPr>
              <a:lnSpc>
                <a:spcPct val="90000"/>
              </a:lnSpc>
            </a:pPr>
            <a:r>
              <a:rPr lang="en-US" altLang="en-US" sz="2400"/>
              <a:t>Local File System Drivers (Local FSDs):</a:t>
            </a:r>
            <a:endParaRPr lang="en-US" altLang="en-US" sz="2000" b="1"/>
          </a:p>
          <a:p>
            <a:pPr lvl="1">
              <a:lnSpc>
                <a:spcPct val="90000"/>
              </a:lnSpc>
            </a:pPr>
            <a:r>
              <a:rPr lang="en-US" altLang="en-US" sz="1800"/>
              <a:t>Ntfs.sys, Fastfat.sys, Udfs,sys, Cdfs,sys</a:t>
            </a:r>
          </a:p>
          <a:p>
            <a:pPr lvl="1">
              <a:lnSpc>
                <a:spcPct val="90000"/>
              </a:lnSpc>
            </a:pPr>
            <a:r>
              <a:rPr lang="en-US" altLang="en-US" sz="1800"/>
              <a:t>Responsible for registering with the I/O manager and volume recognition/integrity checks</a:t>
            </a:r>
          </a:p>
          <a:p>
            <a:pPr lvl="1">
              <a:lnSpc>
                <a:spcPct val="90000"/>
              </a:lnSpc>
            </a:pPr>
            <a:r>
              <a:rPr lang="en-US" altLang="en-US" sz="1800"/>
              <a:t>FSD creates device objects for each mounted file system format</a:t>
            </a:r>
          </a:p>
          <a:p>
            <a:pPr lvl="1">
              <a:lnSpc>
                <a:spcPct val="90000"/>
              </a:lnSpc>
            </a:pPr>
            <a:r>
              <a:rPr lang="en-US" altLang="en-US" sz="1800"/>
              <a:t>I/O manager makes connection between volume‘s device objects (Created by storage device) and the FSD‘s device object</a:t>
            </a:r>
          </a:p>
          <a:p>
            <a:pPr lvl="1">
              <a:lnSpc>
                <a:spcPct val="90000"/>
              </a:lnSpc>
            </a:pPr>
            <a:r>
              <a:rPr lang="en-US" altLang="en-US" sz="1800"/>
              <a:t>Local FSDs use cache manager to improve file access performance</a:t>
            </a:r>
          </a:p>
          <a:p>
            <a:pPr lvl="1">
              <a:lnSpc>
                <a:spcPct val="90000"/>
              </a:lnSpc>
            </a:pPr>
            <a:r>
              <a:rPr lang="en-US" altLang="en-US" sz="1800"/>
              <a:t>Dismount operation permits the system to disconnect FSD from volume object </a:t>
            </a:r>
          </a:p>
          <a:p>
            <a:pPr lvl="2">
              <a:lnSpc>
                <a:spcPct val="90000"/>
              </a:lnSpc>
            </a:pPr>
            <a:r>
              <a:rPr lang="en-US" altLang="en-US" sz="1800"/>
              <a:t>When media is changed or when application requires raw device access</a:t>
            </a:r>
          </a:p>
          <a:p>
            <a:pPr lvl="2">
              <a:lnSpc>
                <a:spcPct val="90000"/>
              </a:lnSpc>
            </a:pPr>
            <a:r>
              <a:rPr lang="en-US" altLang="en-US" sz="1800"/>
              <a:t>I/O manager reinitiated volume mount operation on next access to media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5830</TotalTime>
  <Words>8459</Words>
  <Application>Microsoft Office PowerPoint</Application>
  <PresentationFormat>Widescreen</PresentationFormat>
  <Paragraphs>1248</Paragraphs>
  <Slides>115</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6" baseType="lpstr">
      <vt:lpstr>Arial</vt:lpstr>
      <vt:lpstr>Calibri</vt:lpstr>
      <vt:lpstr>Calibri Light</vt:lpstr>
      <vt:lpstr>Gill Sans MT</vt:lpstr>
      <vt:lpstr>Monotype Sorts</vt:lpstr>
      <vt:lpstr>MT Extra</vt:lpstr>
      <vt:lpstr>Symbol</vt:lpstr>
      <vt:lpstr>Times New Roman</vt:lpstr>
      <vt:lpstr>Verdana</vt:lpstr>
      <vt:lpstr>Office Theme</vt:lpstr>
      <vt:lpstr>Bitmap Image</vt:lpstr>
      <vt:lpstr>CSMC 412</vt:lpstr>
      <vt:lpstr>File System</vt:lpstr>
      <vt:lpstr>File system Implementation</vt:lpstr>
      <vt:lpstr>File-System Structure</vt:lpstr>
      <vt:lpstr>Layered File System</vt:lpstr>
      <vt:lpstr>File System Layers</vt:lpstr>
      <vt:lpstr>File System Layers (Cont.)</vt:lpstr>
      <vt:lpstr>File System Layers (Cont.)</vt:lpstr>
      <vt:lpstr>File-System Implementation</vt:lpstr>
      <vt:lpstr>File System Layout</vt:lpstr>
      <vt:lpstr>File System Layout</vt:lpstr>
      <vt:lpstr>File System Layout (Cont.) </vt:lpstr>
      <vt:lpstr>File-System Layout (Cont.)</vt:lpstr>
      <vt:lpstr>Operations</vt:lpstr>
      <vt:lpstr>Operations</vt:lpstr>
      <vt:lpstr>In-Memory File System Structures</vt:lpstr>
      <vt:lpstr>In-Memory File System Structures</vt:lpstr>
      <vt:lpstr>Directory Implementation</vt:lpstr>
      <vt:lpstr>Directory Implementation</vt:lpstr>
      <vt:lpstr>Allocation Methods - Contiguous</vt:lpstr>
      <vt:lpstr>Contiguous Allocation</vt:lpstr>
      <vt:lpstr>Extent-Based Systems</vt:lpstr>
      <vt:lpstr>Allocation Methods - Linked</vt:lpstr>
      <vt:lpstr>Linked Allocation</vt:lpstr>
      <vt:lpstr>Linked Allocation</vt:lpstr>
      <vt:lpstr>Allocation Methods – Linked (Cont.)</vt:lpstr>
      <vt:lpstr>File-Allocation Table</vt:lpstr>
      <vt:lpstr>Allocation Methods - Indexed</vt:lpstr>
      <vt:lpstr>Example of Indexed Allocation</vt:lpstr>
      <vt:lpstr>Indexed Allocation (Cont.)</vt:lpstr>
      <vt:lpstr>Indexed Allocation – Mapping (Cont.)</vt:lpstr>
      <vt:lpstr>Combined Scheme:  UNIX UFS  </vt:lpstr>
      <vt:lpstr>Inode Structure</vt:lpstr>
      <vt:lpstr>PowerPoint Presentation</vt:lpstr>
      <vt:lpstr>Windows File System - Terminology</vt:lpstr>
      <vt:lpstr>Formats Supported by Windows</vt:lpstr>
      <vt:lpstr>CDFS</vt:lpstr>
      <vt:lpstr>UDF </vt:lpstr>
      <vt:lpstr>FAT </vt:lpstr>
      <vt:lpstr>FAT12</vt:lpstr>
      <vt:lpstr>FAT16 </vt:lpstr>
      <vt:lpstr>FAT32</vt:lpstr>
      <vt:lpstr>NTFS</vt:lpstr>
      <vt:lpstr>CIFS – The Common Internet File System</vt:lpstr>
      <vt:lpstr>CIFS – The Common Internet File System</vt:lpstr>
      <vt:lpstr>File System Format Compatibility</vt:lpstr>
      <vt:lpstr>NTFS Design Goals</vt:lpstr>
      <vt:lpstr>Large Disks and Large Files</vt:lpstr>
      <vt:lpstr>Large Disks and Large Files (contd.)</vt:lpstr>
      <vt:lpstr>NTFS Recoverability</vt:lpstr>
      <vt:lpstr>NTFS Security and Recoverability</vt:lpstr>
      <vt:lpstr>Other NTFS Features</vt:lpstr>
      <vt:lpstr>Multiple Data Streams</vt:lpstr>
      <vt:lpstr>Multiple Data Streams</vt:lpstr>
      <vt:lpstr>Unicode Names</vt:lpstr>
      <vt:lpstr>Hard Links</vt:lpstr>
      <vt:lpstr>Junctions</vt:lpstr>
      <vt:lpstr>Junctions</vt:lpstr>
      <vt:lpstr>Change Logging</vt:lpstr>
      <vt:lpstr>Change Logging</vt:lpstr>
      <vt:lpstr>Per-User Volume Quotas</vt:lpstr>
      <vt:lpstr>Link Tracking</vt:lpstr>
      <vt:lpstr>Encryption</vt:lpstr>
      <vt:lpstr>NTFS File System Driver</vt:lpstr>
      <vt:lpstr>Components related to NTFS</vt:lpstr>
      <vt:lpstr>NTFS  &amp; File Objects</vt:lpstr>
      <vt:lpstr>NTFS On-Disk Structure</vt:lpstr>
      <vt:lpstr>NTFS Cluster Size</vt:lpstr>
      <vt:lpstr>NTFS Boot Sector</vt:lpstr>
      <vt:lpstr>NTFS Boot Sector</vt:lpstr>
      <vt:lpstr>NTSF Boot Sector</vt:lpstr>
      <vt:lpstr>NTSF Boot Sector</vt:lpstr>
      <vt:lpstr>NTFS Boot Sector</vt:lpstr>
      <vt:lpstr>Master File Table</vt:lpstr>
      <vt:lpstr>NTFS Master File Table</vt:lpstr>
      <vt:lpstr>NTFS Master File Table</vt:lpstr>
      <vt:lpstr>NTFS Master File Table</vt:lpstr>
      <vt:lpstr>MFT Records</vt:lpstr>
      <vt:lpstr>MFT Records</vt:lpstr>
      <vt:lpstr>MFT Records</vt:lpstr>
      <vt:lpstr>NTFS operation</vt:lpstr>
      <vt:lpstr>NTFS metadata</vt:lpstr>
      <vt:lpstr>NTFS metadata (contd.)</vt:lpstr>
      <vt:lpstr>File Records &amp;  File Reference Numbers</vt:lpstr>
      <vt:lpstr>File Records (contd.)</vt:lpstr>
      <vt:lpstr>Standard Attributes for NTFS Files</vt:lpstr>
      <vt:lpstr>Attributes (contd.)</vt:lpstr>
      <vt:lpstr>Filenames</vt:lpstr>
      <vt:lpstr>MS-DOS filenames in NTFS</vt:lpstr>
      <vt:lpstr>Resident &amp; Nonresident Attributes</vt:lpstr>
      <vt:lpstr>Attributes (contd.)</vt:lpstr>
      <vt:lpstr>Large files &amp; directories</vt:lpstr>
      <vt:lpstr>Large files (contd.)</vt:lpstr>
      <vt:lpstr>Data Compression</vt:lpstr>
      <vt:lpstr>Compression of sparse files</vt:lpstr>
      <vt:lpstr>Compressing Nonsparse Data</vt:lpstr>
      <vt:lpstr>Data runs of a compressed file</vt:lpstr>
      <vt:lpstr>Windows - NTFS Extensions</vt:lpstr>
      <vt:lpstr>File System Driver Architecture</vt:lpstr>
      <vt:lpstr>Layered Drivers -  I/O System Architecture</vt:lpstr>
      <vt:lpstr>File System Driver Architecture (contd.)</vt:lpstr>
      <vt:lpstr>Performance</vt:lpstr>
      <vt:lpstr>Performance (Cont.)</vt:lpstr>
      <vt:lpstr>Free-Space Management</vt:lpstr>
      <vt:lpstr>Free-Space Management (Cont.)</vt:lpstr>
      <vt:lpstr>Linked Free Space List on Disk</vt:lpstr>
      <vt:lpstr>Free-Space Management (Cont.)</vt:lpstr>
      <vt:lpstr>Efficiency and Performance</vt:lpstr>
      <vt:lpstr>Efficiency and Performance (Cont.)</vt:lpstr>
      <vt:lpstr>Page Cache</vt:lpstr>
      <vt:lpstr>I/O Without a Unified Buffer Cache</vt:lpstr>
      <vt:lpstr>Unified Buffer Cache</vt:lpstr>
      <vt:lpstr>I/O Using a Unified Buffer Cache</vt:lpstr>
      <vt:lpstr>Recovery</vt:lpstr>
      <vt:lpstr>Log Structured File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Agrawala</cp:lastModifiedBy>
  <cp:revision>73</cp:revision>
  <cp:lastPrinted>2020-04-29T16:03:06Z</cp:lastPrinted>
  <dcterms:created xsi:type="dcterms:W3CDTF">2019-02-25T14:10:39Z</dcterms:created>
  <dcterms:modified xsi:type="dcterms:W3CDTF">2024-11-18T19:13:55Z</dcterms:modified>
</cp:coreProperties>
</file>