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97"/>
  </p:notesMasterIdLst>
  <p:sldIdLst>
    <p:sldId id="1467" r:id="rId3"/>
    <p:sldId id="1690" r:id="rId4"/>
    <p:sldId id="1739" r:id="rId5"/>
    <p:sldId id="1612" r:id="rId6"/>
    <p:sldId id="1743" r:id="rId7"/>
    <p:sldId id="1744" r:id="rId8"/>
    <p:sldId id="1740" r:id="rId9"/>
    <p:sldId id="1741" r:id="rId10"/>
    <p:sldId id="1742" r:id="rId11"/>
    <p:sldId id="1692" r:id="rId12"/>
    <p:sldId id="1519" r:id="rId13"/>
    <p:sldId id="1503" r:id="rId14"/>
    <p:sldId id="1470" r:id="rId15"/>
    <p:sldId id="1475" r:id="rId16"/>
    <p:sldId id="1502" r:id="rId17"/>
    <p:sldId id="1504" r:id="rId18"/>
    <p:sldId id="1505" r:id="rId19"/>
    <p:sldId id="1755" r:id="rId20"/>
    <p:sldId id="1506" r:id="rId21"/>
    <p:sldId id="1473" r:id="rId22"/>
    <p:sldId id="1474" r:id="rId23"/>
    <p:sldId id="1507" r:id="rId24"/>
    <p:sldId id="1469" r:id="rId25"/>
    <p:sldId id="1494" r:id="rId26"/>
    <p:sldId id="1508" r:id="rId27"/>
    <p:sldId id="1745" r:id="rId28"/>
    <p:sldId id="1756" r:id="rId29"/>
    <p:sldId id="1757" r:id="rId30"/>
    <p:sldId id="1528" r:id="rId31"/>
    <p:sldId id="1527" r:id="rId32"/>
    <p:sldId id="1515" r:id="rId33"/>
    <p:sldId id="1513" r:id="rId34"/>
    <p:sldId id="1512" r:id="rId35"/>
    <p:sldId id="1520" r:id="rId36"/>
    <p:sldId id="572" r:id="rId37"/>
    <p:sldId id="1521" r:id="rId38"/>
    <p:sldId id="495" r:id="rId39"/>
    <p:sldId id="1522" r:id="rId40"/>
    <p:sldId id="496" r:id="rId41"/>
    <p:sldId id="1746" r:id="rId42"/>
    <p:sldId id="1750" r:id="rId43"/>
    <p:sldId id="1749" r:id="rId44"/>
    <p:sldId id="498" r:id="rId45"/>
    <p:sldId id="499" r:id="rId46"/>
    <p:sldId id="500" r:id="rId47"/>
    <p:sldId id="501" r:id="rId48"/>
    <p:sldId id="573" r:id="rId49"/>
    <p:sldId id="574" r:id="rId50"/>
    <p:sldId id="503" r:id="rId51"/>
    <p:sldId id="497" r:id="rId52"/>
    <p:sldId id="575" r:id="rId53"/>
    <p:sldId id="1523" r:id="rId54"/>
    <p:sldId id="1747" r:id="rId55"/>
    <p:sldId id="1748" r:id="rId56"/>
    <p:sldId id="1751" r:id="rId57"/>
    <p:sldId id="1752" r:id="rId58"/>
    <p:sldId id="1753" r:id="rId59"/>
    <p:sldId id="1754" r:id="rId60"/>
    <p:sldId id="1758" r:id="rId61"/>
    <p:sldId id="1760" r:id="rId62"/>
    <p:sldId id="1638" r:id="rId63"/>
    <p:sldId id="1637" r:id="rId64"/>
    <p:sldId id="1759" r:id="rId65"/>
    <p:sldId id="1761" r:id="rId66"/>
    <p:sldId id="1762" r:id="rId67"/>
    <p:sldId id="1763" r:id="rId68"/>
    <p:sldId id="1479" r:id="rId69"/>
    <p:sldId id="1526" r:id="rId70"/>
    <p:sldId id="1481" r:id="rId71"/>
    <p:sldId id="485" r:id="rId72"/>
    <p:sldId id="488" r:id="rId73"/>
    <p:sldId id="486" r:id="rId74"/>
    <p:sldId id="577" r:id="rId75"/>
    <p:sldId id="578" r:id="rId76"/>
    <p:sldId id="1483" r:id="rId77"/>
    <p:sldId id="1484" r:id="rId78"/>
    <p:sldId id="580" r:id="rId79"/>
    <p:sldId id="1477" r:id="rId80"/>
    <p:sldId id="579" r:id="rId81"/>
    <p:sldId id="481" r:id="rId82"/>
    <p:sldId id="479" r:id="rId83"/>
    <p:sldId id="490" r:id="rId84"/>
    <p:sldId id="581" r:id="rId85"/>
    <p:sldId id="582" r:id="rId86"/>
    <p:sldId id="1529" r:id="rId87"/>
    <p:sldId id="491" r:id="rId88"/>
    <p:sldId id="556" r:id="rId89"/>
    <p:sldId id="558" r:id="rId90"/>
    <p:sldId id="560" r:id="rId91"/>
    <p:sldId id="562" r:id="rId92"/>
    <p:sldId id="564" r:id="rId93"/>
    <p:sldId id="565" r:id="rId94"/>
    <p:sldId id="493" r:id="rId95"/>
    <p:sldId id="559"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2850"/>
    <a:srgbClr val="04336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28"/>
    <p:restoredTop sz="75578"/>
  </p:normalViewPr>
  <p:slideViewPr>
    <p:cSldViewPr snapToGrid="0" snapToObjects="1" showGuides="1">
      <p:cViewPr varScale="1">
        <p:scale>
          <a:sx n="90" d="100"/>
          <a:sy n="90" d="100"/>
        </p:scale>
        <p:origin x="200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9/4/24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1</a:t>
            </a:fld>
            <a:endParaRPr lang="en-US"/>
          </a:p>
        </p:txBody>
      </p:sp>
    </p:spTree>
    <p:extLst>
      <p:ext uri="{BB962C8B-B14F-4D97-AF65-F5344CB8AC3E}">
        <p14:creationId xmlns:p14="http://schemas.microsoft.com/office/powerpoint/2010/main" val="270287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91</a:t>
            </a:fld>
            <a:endParaRPr lang="en-US"/>
          </a:p>
        </p:txBody>
      </p:sp>
    </p:spTree>
    <p:extLst>
      <p:ext uri="{BB962C8B-B14F-4D97-AF65-F5344CB8AC3E}">
        <p14:creationId xmlns:p14="http://schemas.microsoft.com/office/powerpoint/2010/main" val="174422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92</a:t>
            </a:fld>
            <a:endParaRPr lang="en-US"/>
          </a:p>
        </p:txBody>
      </p:sp>
    </p:spTree>
    <p:extLst>
      <p:ext uri="{BB962C8B-B14F-4D97-AF65-F5344CB8AC3E}">
        <p14:creationId xmlns:p14="http://schemas.microsoft.com/office/powerpoint/2010/main" val="547788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2</a:t>
            </a:fld>
            <a:endParaRPr lang="en-US"/>
          </a:p>
        </p:txBody>
      </p:sp>
    </p:spTree>
    <p:extLst>
      <p:ext uri="{BB962C8B-B14F-4D97-AF65-F5344CB8AC3E}">
        <p14:creationId xmlns:p14="http://schemas.microsoft.com/office/powerpoint/2010/main" val="207146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1B8135-54D7-3746-8976-0B97D07C7D7A}" type="slidenum">
              <a:rPr lang="en-US" smtClean="0"/>
              <a:t>4</a:t>
            </a:fld>
            <a:endParaRPr lang="en-US"/>
          </a:p>
        </p:txBody>
      </p:sp>
    </p:spTree>
    <p:extLst>
      <p:ext uri="{BB962C8B-B14F-4D97-AF65-F5344CB8AC3E}">
        <p14:creationId xmlns:p14="http://schemas.microsoft.com/office/powerpoint/2010/main" val="16146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www.geospatialworld.net</a:t>
            </a:r>
            <a:r>
              <a:rPr lang="en-US" dirty="0"/>
              <a:t>/blogs/5-ways-lidar-is-transforming-the-world-before-our-eyes/</a:t>
            </a:r>
          </a:p>
          <a:p>
            <a:r>
              <a:rPr lang="en-US" dirty="0"/>
              <a:t>Image source: https://</a:t>
            </a:r>
            <a:r>
              <a:rPr lang="en-US" dirty="0" err="1"/>
              <a:t>github.com</a:t>
            </a:r>
            <a:r>
              <a:rPr lang="en-US" dirty="0"/>
              <a:t>/</a:t>
            </a:r>
            <a:r>
              <a:rPr lang="en-US" dirty="0" err="1"/>
              <a:t>alvinwan</a:t>
            </a:r>
            <a:r>
              <a:rPr lang="en-US" dirty="0"/>
              <a:t>/pc2vid</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15</a:t>
            </a:fld>
            <a:endParaRPr lang="en-US"/>
          </a:p>
        </p:txBody>
      </p:sp>
    </p:spTree>
    <p:extLst>
      <p:ext uri="{BB962C8B-B14F-4D97-AF65-F5344CB8AC3E}">
        <p14:creationId xmlns:p14="http://schemas.microsoft.com/office/powerpoint/2010/main" val="146942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searchcustomerexperience.techtarget.com</a:t>
            </a:r>
            <a:r>
              <a:rPr lang="en-US" dirty="0"/>
              <a:t>/definition/voice-recognition-speaker-recognition</a:t>
            </a:r>
          </a:p>
        </p:txBody>
      </p:sp>
      <p:sp>
        <p:nvSpPr>
          <p:cNvPr id="4" name="Slide Number Placeholder 3"/>
          <p:cNvSpPr>
            <a:spLocks noGrp="1"/>
          </p:cNvSpPr>
          <p:nvPr>
            <p:ph type="sldNum" sz="quarter" idx="5"/>
          </p:nvPr>
        </p:nvSpPr>
        <p:spPr/>
        <p:txBody>
          <a:bodyPr/>
          <a:lstStyle/>
          <a:p>
            <a:fld id="{38582B4D-0A54-5948-B9EA-262A85599C8A}" type="slidenum">
              <a:rPr lang="en-US" smtClean="0"/>
              <a:t>16</a:t>
            </a:fld>
            <a:endParaRPr lang="en-US"/>
          </a:p>
        </p:txBody>
      </p:sp>
    </p:spTree>
    <p:extLst>
      <p:ext uri="{BB962C8B-B14F-4D97-AF65-F5344CB8AC3E}">
        <p14:creationId xmlns:p14="http://schemas.microsoft.com/office/powerpoint/2010/main" val="31906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www.electronicshub.org</a:t>
            </a:r>
            <a:r>
              <a:rPr lang="en-US" dirty="0"/>
              <a:t>/different-types-sensors/</a:t>
            </a:r>
          </a:p>
        </p:txBody>
      </p:sp>
      <p:sp>
        <p:nvSpPr>
          <p:cNvPr id="4" name="Slide Number Placeholder 3"/>
          <p:cNvSpPr>
            <a:spLocks noGrp="1"/>
          </p:cNvSpPr>
          <p:nvPr>
            <p:ph type="sldNum" sz="quarter" idx="5"/>
          </p:nvPr>
        </p:nvSpPr>
        <p:spPr/>
        <p:txBody>
          <a:bodyPr/>
          <a:lstStyle/>
          <a:p>
            <a:fld id="{38582B4D-0A54-5948-B9EA-262A85599C8A}" type="slidenum">
              <a:rPr lang="en-US" smtClean="0"/>
              <a:t>25</a:t>
            </a:fld>
            <a:endParaRPr lang="en-US"/>
          </a:p>
        </p:txBody>
      </p:sp>
    </p:spTree>
    <p:extLst>
      <p:ext uri="{BB962C8B-B14F-4D97-AF65-F5344CB8AC3E}">
        <p14:creationId xmlns:p14="http://schemas.microsoft.com/office/powerpoint/2010/main" val="50642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Two common terms related to signals are amplitude and frequency. Frequency is the number of repetition of the signal per second.</a:t>
            </a:r>
          </a:p>
        </p:txBody>
      </p:sp>
      <p:sp>
        <p:nvSpPr>
          <p:cNvPr id="4" name="Slide Number Placeholder 3"/>
          <p:cNvSpPr>
            <a:spLocks noGrp="1"/>
          </p:cNvSpPr>
          <p:nvPr>
            <p:ph type="sldNum" sz="quarter" idx="5"/>
          </p:nvPr>
        </p:nvSpPr>
        <p:spPr/>
        <p:txBody>
          <a:bodyPr/>
          <a:lstStyle/>
          <a:p>
            <a:fld id="{38582B4D-0A54-5948-B9EA-262A85599C8A}" type="slidenum">
              <a:rPr lang="en-US" smtClean="0"/>
              <a:t>80</a:t>
            </a:fld>
            <a:endParaRPr lang="en-US"/>
          </a:p>
        </p:txBody>
      </p:sp>
    </p:spTree>
    <p:extLst>
      <p:ext uri="{BB962C8B-B14F-4D97-AF65-F5344CB8AC3E}">
        <p14:creationId xmlns:p14="http://schemas.microsoft.com/office/powerpoint/2010/main" val="289240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89</a:t>
            </a:fld>
            <a:endParaRPr lang="en-US"/>
          </a:p>
        </p:txBody>
      </p:sp>
    </p:spTree>
    <p:extLst>
      <p:ext uri="{BB962C8B-B14F-4D97-AF65-F5344CB8AC3E}">
        <p14:creationId xmlns:p14="http://schemas.microsoft.com/office/powerpoint/2010/main" val="160417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90</a:t>
            </a:fld>
            <a:endParaRPr lang="en-US"/>
          </a:p>
        </p:txBody>
      </p:sp>
    </p:spTree>
    <p:extLst>
      <p:ext uri="{BB962C8B-B14F-4D97-AF65-F5344CB8AC3E}">
        <p14:creationId xmlns:p14="http://schemas.microsoft.com/office/powerpoint/2010/main" val="134767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87772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42727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737502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9/4/24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9/4/24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9/4/24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4230839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864162-6F1C-6F4C-8394-B0DD7AFB2C6E}" type="datetimeFigureOut">
              <a:rPr lang="en-US" smtClean="0"/>
              <a:t>9/4/24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28434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864162-6F1C-6F4C-8394-B0DD7AFB2C6E}"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365638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864162-6F1C-6F4C-8394-B0DD7AFB2C6E}" type="datetimeFigureOut">
              <a:rPr lang="en-US" smtClean="0"/>
              <a:t>9/4/24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56752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864162-6F1C-6F4C-8394-B0DD7AFB2C6E}" type="datetimeFigureOut">
              <a:rPr lang="en-US" smtClean="0"/>
              <a:t>9/4/24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63826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64162-6F1C-6F4C-8394-B0DD7AFB2C6E}" type="datetimeFigureOut">
              <a:rPr lang="en-US" smtClean="0"/>
              <a:t>9/4/24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02251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64162-6F1C-6F4C-8394-B0DD7AFB2C6E}"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020851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64162-6F1C-6F4C-8394-B0DD7AFB2C6E}" type="datetimeFigureOut">
              <a:rPr lang="en-US" smtClean="0"/>
              <a:t>9/4/24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783417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64162-6F1C-6F4C-8394-B0DD7AFB2C6E}" type="datetimeFigureOut">
              <a:rPr lang="en-US" smtClean="0"/>
              <a:t>9/4/24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FA0A2-CD79-7B47-A2F9-A093CBCC7412}" type="slidenum">
              <a:rPr lang="en-US" smtClean="0"/>
              <a:t>‹#›</a:t>
            </a:fld>
            <a:endParaRPr lang="en-US"/>
          </a:p>
        </p:txBody>
      </p:sp>
    </p:spTree>
    <p:extLst>
      <p:ext uri="{BB962C8B-B14F-4D97-AF65-F5344CB8AC3E}">
        <p14:creationId xmlns:p14="http://schemas.microsoft.com/office/powerpoint/2010/main" val="4118549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9/4/24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21.png"/><Relationship Id="rId3" Type="http://schemas.openxmlformats.org/officeDocument/2006/relationships/image" Target="../media/image15.tiff"/><Relationship Id="rId7" Type="http://schemas.openxmlformats.org/officeDocument/2006/relationships/image" Target="../media/image17.jpg"/><Relationship Id="rId12" Type="http://schemas.openxmlformats.org/officeDocument/2006/relationships/image" Target="../media/image20.tif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jpg"/><Relationship Id="rId11" Type="http://schemas.openxmlformats.org/officeDocument/2006/relationships/image" Target="../media/image19.png"/><Relationship Id="rId5" Type="http://schemas.openxmlformats.org/officeDocument/2006/relationships/image" Target="../media/image5.JPG"/><Relationship Id="rId15" Type="http://schemas.openxmlformats.org/officeDocument/2006/relationships/image" Target="../media/image23.tiff"/><Relationship Id="rId10" Type="http://schemas.openxmlformats.org/officeDocument/2006/relationships/image" Target="../media/image4.jpg"/><Relationship Id="rId4" Type="http://schemas.openxmlformats.org/officeDocument/2006/relationships/image" Target="../media/image16.jpg"/><Relationship Id="rId9" Type="http://schemas.openxmlformats.org/officeDocument/2006/relationships/image" Target="../media/image18.jpeg"/><Relationship Id="rId14" Type="http://schemas.openxmlformats.org/officeDocument/2006/relationships/image" Target="../media/image22.tiff"/></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1.tiff"/><Relationship Id="rId1" Type="http://schemas.openxmlformats.org/officeDocument/2006/relationships/slideLayout" Target="../slideLayouts/slideLayout7.xml"/><Relationship Id="rId4" Type="http://schemas.openxmlformats.org/officeDocument/2006/relationships/image" Target="../media/image59.tiff"/></Relationships>
</file>

<file path=ppt/slides/_rels/slide5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9.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9.tif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4.gi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340.png"/><Relationship Id="rId2"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76.gi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91.png"/><Relationship Id="rId7" Type="http://schemas.openxmlformats.org/officeDocument/2006/relationships/image" Target="../media/image150.png"/><Relationship Id="rId2"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0.png"/><Relationship Id="rId4" Type="http://schemas.openxmlformats.org/officeDocument/2006/relationships/image" Target="../media/image16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80.tiff"/><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00.png"/></Relationships>
</file>

<file path=ppt/slides/_rels/slide88.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Lucida Bright" panose="02040602050505020304" pitchFamily="18" charset="77"/>
                <a:cs typeface="Centaur" panose="020F0502020204030204" pitchFamily="34" charset="0"/>
              </a:rPr>
              <a:t>for the IoT</a:t>
            </a:r>
            <a:endPar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endParaRP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3">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7">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8">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9">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10">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161793" y="4827447"/>
            <a:ext cx="2840842" cy="707886"/>
          </a:xfrm>
          <a:prstGeom prst="rect">
            <a:avLst/>
          </a:prstGeom>
          <a:noFill/>
        </p:spPr>
        <p:txBody>
          <a:bodyPr wrap="none" rtlCol="0">
            <a:spAutoFit/>
          </a:bodyPr>
          <a:lstStyle/>
          <a:p>
            <a:pPr algn="ctr"/>
            <a:r>
              <a:rPr lang="en-US" sz="2000" b="1" dirty="0">
                <a:latin typeface="Lucida Bright" panose="02040602050505020304" pitchFamily="18" charset="77"/>
              </a:rPr>
              <a:t>Tu-Th 2:00 – 3:15pm</a:t>
            </a:r>
          </a:p>
          <a:p>
            <a:pPr algn="ctr"/>
            <a:r>
              <a:rPr lang="en-US" sz="2000" b="1" dirty="0">
                <a:latin typeface="Lucida Bright" panose="02040602050505020304" pitchFamily="18" charset="77"/>
              </a:rPr>
              <a:t>IRB 2207</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1"/>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437159"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CMSC 715 : Fall 2024</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Lecture 1.1: Sensors and Sensing basics</a:t>
            </a:r>
          </a:p>
        </p:txBody>
      </p:sp>
    </p:spTree>
    <p:extLst>
      <p:ext uri="{BB962C8B-B14F-4D97-AF65-F5344CB8AC3E}">
        <p14:creationId xmlns:p14="http://schemas.microsoft.com/office/powerpoint/2010/main" val="249864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5D61BC3-D776-6FDE-A0EE-7B3D2C07C4BF}"/>
              </a:ext>
            </a:extLst>
          </p:cNvPr>
          <p:cNvSpPr/>
          <p:nvPr/>
        </p:nvSpPr>
        <p:spPr>
          <a:xfrm>
            <a:off x="242883" y="1371602"/>
            <a:ext cx="2586038" cy="62865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Sensors</a:t>
            </a:r>
          </a:p>
        </p:txBody>
      </p:sp>
      <p:sp>
        <p:nvSpPr>
          <p:cNvPr id="3" name="Rounded Rectangle 2">
            <a:extLst>
              <a:ext uri="{FF2B5EF4-FFF2-40B4-BE49-F238E27FC236}">
                <a16:creationId xmlns:a16="http://schemas.microsoft.com/office/drawing/2014/main" id="{6825025D-2761-65E7-D16F-0DCACE9EFFF1}"/>
              </a:ext>
            </a:extLst>
          </p:cNvPr>
          <p:cNvSpPr/>
          <p:nvPr/>
        </p:nvSpPr>
        <p:spPr>
          <a:xfrm>
            <a:off x="242883" y="2081214"/>
            <a:ext cx="2586038" cy="1719262"/>
          </a:xfrm>
          <a:prstGeom prst="roundRect">
            <a:avLst>
              <a:gd name="adj" fmla="val 5864"/>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Physics &amp; mathematical models of signals</a:t>
            </a:r>
          </a:p>
        </p:txBody>
      </p:sp>
      <p:sp>
        <p:nvSpPr>
          <p:cNvPr id="4" name="Rounded Rectangle 3">
            <a:extLst>
              <a:ext uri="{FF2B5EF4-FFF2-40B4-BE49-F238E27FC236}">
                <a16:creationId xmlns:a16="http://schemas.microsoft.com/office/drawing/2014/main" id="{B25C4994-C6DD-F826-F039-DD8E9C3693FC}"/>
              </a:ext>
            </a:extLst>
          </p:cNvPr>
          <p:cNvSpPr/>
          <p:nvPr/>
        </p:nvSpPr>
        <p:spPr>
          <a:xfrm>
            <a:off x="242883" y="3895726"/>
            <a:ext cx="2586038" cy="833437"/>
          </a:xfrm>
          <a:prstGeom prst="roundRect">
            <a:avLst>
              <a:gd name="adj" fmla="val 5864"/>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Computing &amp; learning</a:t>
            </a:r>
          </a:p>
        </p:txBody>
      </p:sp>
      <p:sp>
        <p:nvSpPr>
          <p:cNvPr id="5" name="Rounded Rectangle 4">
            <a:extLst>
              <a:ext uri="{FF2B5EF4-FFF2-40B4-BE49-F238E27FC236}">
                <a16:creationId xmlns:a16="http://schemas.microsoft.com/office/drawing/2014/main" id="{A9F7FB43-489B-32F3-E683-E3A0E1247ACE}"/>
              </a:ext>
            </a:extLst>
          </p:cNvPr>
          <p:cNvSpPr/>
          <p:nvPr/>
        </p:nvSpPr>
        <p:spPr>
          <a:xfrm>
            <a:off x="242883" y="4833939"/>
            <a:ext cx="2586038" cy="833437"/>
          </a:xfrm>
          <a:prstGeom prst="roundRect">
            <a:avLst>
              <a:gd name="adj" fmla="val 5864"/>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Communication</a:t>
            </a:r>
          </a:p>
          <a:p>
            <a:pPr algn="ctr"/>
            <a:r>
              <a:rPr lang="en-US" sz="2800" dirty="0"/>
              <a:t>&amp; networks</a:t>
            </a:r>
          </a:p>
        </p:txBody>
      </p:sp>
      <p:sp>
        <p:nvSpPr>
          <p:cNvPr id="6" name="TextBox 5">
            <a:extLst>
              <a:ext uri="{FF2B5EF4-FFF2-40B4-BE49-F238E27FC236}">
                <a16:creationId xmlns:a16="http://schemas.microsoft.com/office/drawing/2014/main" id="{6FB74654-63FF-9177-C4C9-056D76BDC831}"/>
              </a:ext>
            </a:extLst>
          </p:cNvPr>
          <p:cNvSpPr txBox="1"/>
          <p:nvPr/>
        </p:nvSpPr>
        <p:spPr>
          <a:xfrm>
            <a:off x="438005" y="667404"/>
            <a:ext cx="2195794" cy="523220"/>
          </a:xfrm>
          <a:prstGeom prst="rect">
            <a:avLst/>
          </a:prstGeom>
          <a:noFill/>
        </p:spPr>
        <p:txBody>
          <a:bodyPr wrap="none" rtlCol="0">
            <a:spAutoFit/>
          </a:bodyPr>
          <a:lstStyle/>
          <a:p>
            <a:r>
              <a:rPr lang="en-US" sz="2800" dirty="0"/>
              <a:t>Environments</a:t>
            </a:r>
          </a:p>
        </p:txBody>
      </p:sp>
      <p:sp>
        <p:nvSpPr>
          <p:cNvPr id="7" name="TextBox 6">
            <a:extLst>
              <a:ext uri="{FF2B5EF4-FFF2-40B4-BE49-F238E27FC236}">
                <a16:creationId xmlns:a16="http://schemas.microsoft.com/office/drawing/2014/main" id="{3D692030-5896-80F5-530F-942D2308C06E}"/>
              </a:ext>
            </a:extLst>
          </p:cNvPr>
          <p:cNvSpPr txBox="1"/>
          <p:nvPr/>
        </p:nvSpPr>
        <p:spPr>
          <a:xfrm>
            <a:off x="3028950" y="1455094"/>
            <a:ext cx="6129337" cy="461665"/>
          </a:xfrm>
          <a:prstGeom prst="rect">
            <a:avLst/>
          </a:prstGeom>
          <a:noFill/>
        </p:spPr>
        <p:txBody>
          <a:bodyPr wrap="square" rtlCol="0">
            <a:spAutoFit/>
          </a:bodyPr>
          <a:lstStyle/>
          <a:p>
            <a:r>
              <a:rPr lang="en-US" sz="2400" dirty="0"/>
              <a:t>- Familiarity with existing sensing technologies</a:t>
            </a:r>
          </a:p>
        </p:txBody>
      </p:sp>
      <p:sp>
        <p:nvSpPr>
          <p:cNvPr id="8" name="TextBox 7">
            <a:extLst>
              <a:ext uri="{FF2B5EF4-FFF2-40B4-BE49-F238E27FC236}">
                <a16:creationId xmlns:a16="http://schemas.microsoft.com/office/drawing/2014/main" id="{90B5F245-8EE4-5B97-F463-8F6310925666}"/>
              </a:ext>
            </a:extLst>
          </p:cNvPr>
          <p:cNvSpPr txBox="1"/>
          <p:nvPr/>
        </p:nvSpPr>
        <p:spPr>
          <a:xfrm>
            <a:off x="3028951" y="2119315"/>
            <a:ext cx="5472112" cy="1569660"/>
          </a:xfrm>
          <a:prstGeom prst="rect">
            <a:avLst/>
          </a:prstGeom>
          <a:noFill/>
        </p:spPr>
        <p:txBody>
          <a:bodyPr wrap="square" rtlCol="0">
            <a:spAutoFit/>
          </a:bodyPr>
          <a:lstStyle/>
          <a:p>
            <a:r>
              <a:rPr lang="en-US" sz="2400" dirty="0"/>
              <a:t>- Propagation of sounds and other waves</a:t>
            </a:r>
          </a:p>
          <a:p>
            <a:r>
              <a:rPr lang="en-US" sz="2400" dirty="0"/>
              <a:t>- Time and frequency domain modeling</a:t>
            </a:r>
          </a:p>
          <a:p>
            <a:r>
              <a:rPr lang="en-US" sz="2400" dirty="0"/>
              <a:t>   of signals</a:t>
            </a:r>
          </a:p>
          <a:p>
            <a:r>
              <a:rPr lang="en-US" sz="2400" dirty="0"/>
              <a:t>- Array theory, Spatial analysis</a:t>
            </a:r>
          </a:p>
        </p:txBody>
      </p:sp>
      <p:sp>
        <p:nvSpPr>
          <p:cNvPr id="9" name="TextBox 8">
            <a:extLst>
              <a:ext uri="{FF2B5EF4-FFF2-40B4-BE49-F238E27FC236}">
                <a16:creationId xmlns:a16="http://schemas.microsoft.com/office/drawing/2014/main" id="{02CD2842-C113-8BEE-E912-18F9314F39FF}"/>
              </a:ext>
            </a:extLst>
          </p:cNvPr>
          <p:cNvSpPr txBox="1"/>
          <p:nvPr/>
        </p:nvSpPr>
        <p:spPr>
          <a:xfrm>
            <a:off x="3014662" y="3891531"/>
            <a:ext cx="6129337" cy="830997"/>
          </a:xfrm>
          <a:prstGeom prst="rect">
            <a:avLst/>
          </a:prstGeom>
          <a:noFill/>
        </p:spPr>
        <p:txBody>
          <a:bodyPr wrap="square" rtlCol="0">
            <a:spAutoFit/>
          </a:bodyPr>
          <a:lstStyle/>
          <a:p>
            <a:r>
              <a:rPr lang="en-US" sz="2400" dirty="0"/>
              <a:t>- Analytical solutions, parsimonious approaches</a:t>
            </a:r>
          </a:p>
          <a:p>
            <a:r>
              <a:rPr lang="en-US" sz="2400" dirty="0"/>
              <a:t>- Physics-informed neural networks (PINN)</a:t>
            </a:r>
          </a:p>
        </p:txBody>
      </p:sp>
      <p:sp>
        <p:nvSpPr>
          <p:cNvPr id="10" name="TextBox 9">
            <a:extLst>
              <a:ext uri="{FF2B5EF4-FFF2-40B4-BE49-F238E27FC236}">
                <a16:creationId xmlns:a16="http://schemas.microsoft.com/office/drawing/2014/main" id="{034C7892-50F0-7030-A2EA-82D288177895}"/>
              </a:ext>
            </a:extLst>
          </p:cNvPr>
          <p:cNvSpPr txBox="1"/>
          <p:nvPr/>
        </p:nvSpPr>
        <p:spPr>
          <a:xfrm>
            <a:off x="3014661" y="4843467"/>
            <a:ext cx="6129337" cy="830997"/>
          </a:xfrm>
          <a:prstGeom prst="rect">
            <a:avLst/>
          </a:prstGeom>
          <a:noFill/>
        </p:spPr>
        <p:txBody>
          <a:bodyPr wrap="square" rtlCol="0">
            <a:spAutoFit/>
          </a:bodyPr>
          <a:lstStyle/>
          <a:p>
            <a:r>
              <a:rPr lang="en-US" sz="2400" dirty="0"/>
              <a:t>- Ultra-low-power communication</a:t>
            </a:r>
          </a:p>
          <a:p>
            <a:r>
              <a:rPr lang="en-US" sz="2400" dirty="0"/>
              <a:t>- Edge computing</a:t>
            </a:r>
          </a:p>
        </p:txBody>
      </p:sp>
    </p:spTree>
    <p:extLst>
      <p:ext uri="{BB962C8B-B14F-4D97-AF65-F5344CB8AC3E}">
        <p14:creationId xmlns:p14="http://schemas.microsoft.com/office/powerpoint/2010/main" val="3028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623552"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623552"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623552"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pic>
        <p:nvPicPr>
          <p:cNvPr id="10" name="Picture 2" descr="Facebook's facial recognition software is now as accurate as the human  brain, but what now? - ExtremeTech">
            <a:extLst>
              <a:ext uri="{FF2B5EF4-FFF2-40B4-BE49-F238E27FC236}">
                <a16:creationId xmlns:a16="http://schemas.microsoft.com/office/drawing/2014/main" id="{158BD86E-2BC4-2549-AE89-3EC0E706A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283" y="1650757"/>
            <a:ext cx="2140356" cy="11805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xamples of expressions for the RBD dataset. An Anger, Co Contemptuous,...  | Download Scientific Diagram">
            <a:extLst>
              <a:ext uri="{FF2B5EF4-FFF2-40B4-BE49-F238E27FC236}">
                <a16:creationId xmlns:a16="http://schemas.microsoft.com/office/drawing/2014/main" id="{33CCC574-FC20-DE4C-8F2E-8BE65E7B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49" y="3122855"/>
            <a:ext cx="1437223" cy="1168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930536-913A-3D4B-B5EF-DB175C757D3A}"/>
              </a:ext>
            </a:extLst>
          </p:cNvPr>
          <p:cNvPicPr>
            <a:picLocks noChangeAspect="1"/>
          </p:cNvPicPr>
          <p:nvPr/>
        </p:nvPicPr>
        <p:blipFill>
          <a:blip r:embed="rId4"/>
          <a:stretch>
            <a:fillRect/>
          </a:stretch>
        </p:blipFill>
        <p:spPr>
          <a:xfrm>
            <a:off x="6151442" y="4681613"/>
            <a:ext cx="1038036" cy="945005"/>
          </a:xfrm>
          <a:prstGeom prst="rect">
            <a:avLst/>
          </a:prstGeom>
          <a:noFill/>
        </p:spPr>
      </p:pic>
    </p:spTree>
    <p:extLst>
      <p:ext uri="{BB962C8B-B14F-4D97-AF65-F5344CB8AC3E}">
        <p14:creationId xmlns:p14="http://schemas.microsoft.com/office/powerpoint/2010/main" val="42517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899412"/>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2268662"/>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135985"/>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2689901"/>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5386461"/>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5807700"/>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grpSp>
        <p:nvGrpSpPr>
          <p:cNvPr id="13" name="Group 12">
            <a:extLst>
              <a:ext uri="{FF2B5EF4-FFF2-40B4-BE49-F238E27FC236}">
                <a16:creationId xmlns:a16="http://schemas.microsoft.com/office/drawing/2014/main" id="{E9629E3E-7BDD-854B-90ED-AB2DC4696FF3}"/>
              </a:ext>
            </a:extLst>
          </p:cNvPr>
          <p:cNvGrpSpPr/>
          <p:nvPr/>
        </p:nvGrpSpPr>
        <p:grpSpPr>
          <a:xfrm>
            <a:off x="224852" y="4017211"/>
            <a:ext cx="8754256" cy="1304145"/>
            <a:chOff x="377252" y="3197901"/>
            <a:chExt cx="8754256" cy="1304145"/>
          </a:xfrm>
        </p:grpSpPr>
        <p:sp>
          <p:nvSpPr>
            <p:cNvPr id="11" name="Rectangle 10">
              <a:extLst>
                <a:ext uri="{FF2B5EF4-FFF2-40B4-BE49-F238E27FC236}">
                  <a16:creationId xmlns:a16="http://schemas.microsoft.com/office/drawing/2014/main" id="{CF0546EB-C5DF-064D-AAFC-ED8EFDE11D8D}"/>
                </a:ext>
              </a:extLst>
            </p:cNvPr>
            <p:cNvSpPr/>
            <p:nvPr/>
          </p:nvSpPr>
          <p:spPr>
            <a:xfrm>
              <a:off x="377252" y="31979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CD6711-749D-A343-B2A1-8919224BA3EF}"/>
                </a:ext>
              </a:extLst>
            </p:cNvPr>
            <p:cNvSpPr txBox="1"/>
            <p:nvPr/>
          </p:nvSpPr>
          <p:spPr>
            <a:xfrm>
              <a:off x="3264316" y="36191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grpSp>
      <p:sp>
        <p:nvSpPr>
          <p:cNvPr id="15" name="Rounded Rectangle 14">
            <a:extLst>
              <a:ext uri="{FF2B5EF4-FFF2-40B4-BE49-F238E27FC236}">
                <a16:creationId xmlns:a16="http://schemas.microsoft.com/office/drawing/2014/main" id="{4E9F30ED-8197-ED46-9561-542372476A1D}"/>
              </a:ext>
            </a:extLst>
          </p:cNvPr>
          <p:cNvSpPr/>
          <p:nvPr/>
        </p:nvSpPr>
        <p:spPr>
          <a:xfrm>
            <a:off x="164891" y="839452"/>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DE2F126-1134-9E4D-9FC0-5780962D27B1}"/>
              </a:ext>
            </a:extLst>
          </p:cNvPr>
          <p:cNvSpPr/>
          <p:nvPr/>
        </p:nvSpPr>
        <p:spPr>
          <a:xfrm>
            <a:off x="164890" y="3964897"/>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90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9" name="TextBox 8">
            <a:extLst>
              <a:ext uri="{FF2B5EF4-FFF2-40B4-BE49-F238E27FC236}">
                <a16:creationId xmlns:a16="http://schemas.microsoft.com/office/drawing/2014/main" id="{65C2944B-8444-584B-B832-5504A3E4FC7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2775459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8" name="TextBox 7">
            <a:extLst>
              <a:ext uri="{FF2B5EF4-FFF2-40B4-BE49-F238E27FC236}">
                <a16:creationId xmlns:a16="http://schemas.microsoft.com/office/drawing/2014/main" id="{A89DF2AD-427D-4F42-AB97-4EA0A192B43A}"/>
              </a:ext>
            </a:extLst>
          </p:cNvPr>
          <p:cNvSpPr txBox="1"/>
          <p:nvPr/>
        </p:nvSpPr>
        <p:spPr>
          <a:xfrm>
            <a:off x="475344" y="5800337"/>
            <a:ext cx="2351314" cy="543316"/>
          </a:xfrm>
          <a:prstGeom prst="rect">
            <a:avLst/>
          </a:prstGeom>
          <a:solidFill>
            <a:schemeClr val="accent2">
              <a:lumMod val="75000"/>
            </a:schemeClr>
          </a:solidFill>
        </p:spPr>
        <p:txBody>
          <a:bodyPr wrap="square" rtlCol="0">
            <a:noAutofit/>
          </a:bodyPr>
          <a:lstStyle/>
          <a:p>
            <a:pPr algn="ctr"/>
            <a:r>
              <a:rPr lang="en-US" sz="2800" dirty="0" err="1">
                <a:solidFill>
                  <a:schemeClr val="bg1"/>
                </a:solidFill>
                <a:latin typeface="Lucida Bright" panose="02040602050505020304" pitchFamily="18" charset="77"/>
              </a:rPr>
              <a:t>WiFi</a:t>
            </a:r>
            <a:r>
              <a:rPr lang="en-US" sz="2800" dirty="0">
                <a:solidFill>
                  <a:schemeClr val="bg1"/>
                </a:solidFill>
                <a:latin typeface="Lucida Bright" panose="02040602050505020304" pitchFamily="18" charset="77"/>
              </a:rPr>
              <a:t> signal</a:t>
            </a:r>
          </a:p>
        </p:txBody>
      </p:sp>
      <p:sp>
        <p:nvSpPr>
          <p:cNvPr id="9" name="TextBox 8">
            <a:extLst>
              <a:ext uri="{FF2B5EF4-FFF2-40B4-BE49-F238E27FC236}">
                <a16:creationId xmlns:a16="http://schemas.microsoft.com/office/drawing/2014/main" id="{52A859BC-58F7-684E-9F51-DB8C8871A0CF}"/>
              </a:ext>
            </a:extLst>
          </p:cNvPr>
          <p:cNvSpPr txBox="1"/>
          <p:nvPr/>
        </p:nvSpPr>
        <p:spPr>
          <a:xfrm>
            <a:off x="3300210" y="5800337"/>
            <a:ext cx="3129599" cy="543316"/>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Acoustic signal</a:t>
            </a:r>
          </a:p>
        </p:txBody>
      </p:sp>
      <p:sp>
        <p:nvSpPr>
          <p:cNvPr id="10" name="TextBox 9">
            <a:extLst>
              <a:ext uri="{FF2B5EF4-FFF2-40B4-BE49-F238E27FC236}">
                <a16:creationId xmlns:a16="http://schemas.microsoft.com/office/drawing/2014/main" id="{86401918-1266-D542-9226-E39564CB45B8}"/>
              </a:ext>
            </a:extLst>
          </p:cNvPr>
          <p:cNvSpPr txBox="1"/>
          <p:nvPr/>
        </p:nvSpPr>
        <p:spPr>
          <a:xfrm>
            <a:off x="6732650" y="5800337"/>
            <a:ext cx="2137558" cy="538568"/>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Light</a:t>
            </a:r>
          </a:p>
        </p:txBody>
      </p:sp>
      <p:pic>
        <p:nvPicPr>
          <p:cNvPr id="11" name="Picture 10">
            <a:extLst>
              <a:ext uri="{FF2B5EF4-FFF2-40B4-BE49-F238E27FC236}">
                <a16:creationId xmlns:a16="http://schemas.microsoft.com/office/drawing/2014/main" id="{226C8392-94B5-2945-98C6-1F5CDCE75466}"/>
              </a:ext>
            </a:extLst>
          </p:cNvPr>
          <p:cNvPicPr>
            <a:picLocks noChangeAspect="1"/>
          </p:cNvPicPr>
          <p:nvPr/>
        </p:nvPicPr>
        <p:blipFill>
          <a:blip r:embed="rId2"/>
          <a:stretch>
            <a:fillRect/>
          </a:stretch>
        </p:blipFill>
        <p:spPr>
          <a:xfrm>
            <a:off x="1016001" y="3968981"/>
            <a:ext cx="1270000" cy="1270000"/>
          </a:xfrm>
          <a:prstGeom prst="rect">
            <a:avLst/>
          </a:prstGeom>
        </p:spPr>
      </p:pic>
      <p:pic>
        <p:nvPicPr>
          <p:cNvPr id="12" name="Picture 11">
            <a:extLst>
              <a:ext uri="{FF2B5EF4-FFF2-40B4-BE49-F238E27FC236}">
                <a16:creationId xmlns:a16="http://schemas.microsoft.com/office/drawing/2014/main" id="{4D8D6158-66B8-1C49-83E0-06907E06E2AE}"/>
              </a:ext>
            </a:extLst>
          </p:cNvPr>
          <p:cNvPicPr>
            <a:picLocks noChangeAspect="1"/>
          </p:cNvPicPr>
          <p:nvPr/>
        </p:nvPicPr>
        <p:blipFill>
          <a:blip r:embed="rId3"/>
          <a:stretch>
            <a:fillRect/>
          </a:stretch>
        </p:blipFill>
        <p:spPr>
          <a:xfrm>
            <a:off x="4187494" y="4066317"/>
            <a:ext cx="1233471" cy="1233471"/>
          </a:xfrm>
          <a:prstGeom prst="rect">
            <a:avLst/>
          </a:prstGeom>
        </p:spPr>
      </p:pic>
      <p:pic>
        <p:nvPicPr>
          <p:cNvPr id="13" name="Picture 12">
            <a:extLst>
              <a:ext uri="{FF2B5EF4-FFF2-40B4-BE49-F238E27FC236}">
                <a16:creationId xmlns:a16="http://schemas.microsoft.com/office/drawing/2014/main" id="{0B5266B6-7C11-7F4B-BE71-17990DC4C8A7}"/>
              </a:ext>
            </a:extLst>
          </p:cNvPr>
          <p:cNvPicPr>
            <a:picLocks noChangeAspect="1"/>
          </p:cNvPicPr>
          <p:nvPr/>
        </p:nvPicPr>
        <p:blipFill>
          <a:blip r:embed="rId4"/>
          <a:stretch>
            <a:fillRect/>
          </a:stretch>
        </p:blipFill>
        <p:spPr>
          <a:xfrm>
            <a:off x="7282411" y="4066317"/>
            <a:ext cx="1038036" cy="945005"/>
          </a:xfrm>
          <a:prstGeom prst="rect">
            <a:avLst/>
          </a:prstGeom>
        </p:spPr>
      </p:pic>
      <p:sp>
        <p:nvSpPr>
          <p:cNvPr id="15" name="TextBox 14">
            <a:extLst>
              <a:ext uri="{FF2B5EF4-FFF2-40B4-BE49-F238E27FC236}">
                <a16:creationId xmlns:a16="http://schemas.microsoft.com/office/drawing/2014/main" id="{60E45717-40AF-FC4D-BCE3-17843B0A00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601857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the use of LIDAR to achieve Autopilot expensive and a fool's errand  as characterized by Elon Musk? - Quora">
            <a:extLst>
              <a:ext uri="{FF2B5EF4-FFF2-40B4-BE49-F238E27FC236}">
                <a16:creationId xmlns:a16="http://schemas.microsoft.com/office/drawing/2014/main" id="{5AC6813A-2F85-9840-A3F6-8BCEF6B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6" y="3351823"/>
            <a:ext cx="7557025" cy="349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ways LiDAR is transforming the world before our eyes">
            <a:extLst>
              <a:ext uri="{FF2B5EF4-FFF2-40B4-BE49-F238E27FC236}">
                <a16:creationId xmlns:a16="http://schemas.microsoft.com/office/drawing/2014/main" id="{9FADFF03-E6E0-EB40-AA42-C80217AB7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223" y="670202"/>
            <a:ext cx="5161550" cy="2826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F7538-4247-3345-A0CC-EA081B47D4C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2233901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What is voice recognition (speaker recognition)? - Definition from  WhatIs.com">
            <a:extLst>
              <a:ext uri="{FF2B5EF4-FFF2-40B4-BE49-F238E27FC236}">
                <a16:creationId xmlns:a16="http://schemas.microsoft.com/office/drawing/2014/main" id="{10FC308D-262F-8B4A-8504-05227A16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1523492"/>
            <a:ext cx="7990840" cy="3811016"/>
          </a:xfrm>
          <a:prstGeom prst="rect">
            <a:avLst/>
          </a:prstGeom>
          <a:noFill/>
          <a:ln w="444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76BA3E-E346-C74D-BD79-CB7BA56900C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89001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
        <p:nvSpPr>
          <p:cNvPr id="10" name="Rounded Rectangle 9">
            <a:extLst>
              <a:ext uri="{FF2B5EF4-FFF2-40B4-BE49-F238E27FC236}">
                <a16:creationId xmlns:a16="http://schemas.microsoft.com/office/drawing/2014/main" id="{6FAFF983-5CC0-3F42-8318-913BBA87DF94}"/>
              </a:ext>
            </a:extLst>
          </p:cNvPr>
          <p:cNvSpPr/>
          <p:nvPr/>
        </p:nvSpPr>
        <p:spPr>
          <a:xfrm>
            <a:off x="2668249" y="1473051"/>
            <a:ext cx="3777521" cy="4508024"/>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44042E-A9C8-7081-72A8-B7456C9250B4}"/>
              </a:ext>
            </a:extLst>
          </p:cNvPr>
          <p:cNvSpPr txBox="1"/>
          <p:nvPr/>
        </p:nvSpPr>
        <p:spPr>
          <a:xfrm>
            <a:off x="385763" y="6429375"/>
            <a:ext cx="4930196" cy="369332"/>
          </a:xfrm>
          <a:prstGeom prst="rect">
            <a:avLst/>
          </a:prstGeom>
          <a:noFill/>
        </p:spPr>
        <p:txBody>
          <a:bodyPr wrap="none" rtlCol="0">
            <a:spAutoFit/>
          </a:bodyPr>
          <a:lstStyle/>
          <a:p>
            <a:r>
              <a:rPr lang="en-US" dirty="0"/>
              <a:t>PC: https://</a:t>
            </a:r>
            <a:r>
              <a:rPr lang="en-US" dirty="0" err="1"/>
              <a:t>theaisummer.com</a:t>
            </a:r>
            <a:r>
              <a:rPr lang="en-US" dirty="0"/>
              <a:t>/speech-recognition/</a:t>
            </a:r>
          </a:p>
        </p:txBody>
      </p:sp>
      <p:pic>
        <p:nvPicPr>
          <p:cNvPr id="4" name="Picture 2" descr="ASR">
            <a:extLst>
              <a:ext uri="{FF2B5EF4-FFF2-40B4-BE49-F238E27FC236}">
                <a16:creationId xmlns:a16="http://schemas.microsoft.com/office/drawing/2014/main" id="{A91331BA-35A1-A30C-5E38-1BB3AB164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3737"/>
            <a:ext cx="9144000" cy="24590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DC31AE9-8B10-5DC9-B1EF-63B7FBCB5196}"/>
              </a:ext>
            </a:extLst>
          </p:cNvPr>
          <p:cNvGrpSpPr/>
          <p:nvPr/>
        </p:nvGrpSpPr>
        <p:grpSpPr>
          <a:xfrm>
            <a:off x="57152" y="4081499"/>
            <a:ext cx="9086848" cy="2032262"/>
            <a:chOff x="57152" y="4081499"/>
            <a:chExt cx="9086848" cy="2032262"/>
          </a:xfrm>
        </p:grpSpPr>
        <p:pic>
          <p:nvPicPr>
            <p:cNvPr id="5" name="Picture 2" descr="ASR">
              <a:extLst>
                <a:ext uri="{FF2B5EF4-FFF2-40B4-BE49-F238E27FC236}">
                  <a16:creationId xmlns:a16="http://schemas.microsoft.com/office/drawing/2014/main" id="{A2B9B408-B5EF-DC22-BC14-353CFEC85B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19"/>
            <a:stretch/>
          </p:blipFill>
          <p:spPr bwMode="auto">
            <a:xfrm>
              <a:off x="3039340" y="4081499"/>
              <a:ext cx="6104660" cy="20322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SR">
              <a:extLst>
                <a:ext uri="{FF2B5EF4-FFF2-40B4-BE49-F238E27FC236}">
                  <a16:creationId xmlns:a16="http://schemas.microsoft.com/office/drawing/2014/main" id="{F95BF83B-2E09-6C35-9B48-5DE755B845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1875"/>
            <a:stretch/>
          </p:blipFill>
          <p:spPr bwMode="auto">
            <a:xfrm>
              <a:off x="57152" y="4081499"/>
              <a:ext cx="1131993" cy="167955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A701D979-053E-FCFE-E038-E1CEC869C7DA}"/>
                </a:ext>
              </a:extLst>
            </p:cNvPr>
            <p:cNvSpPr/>
            <p:nvPr/>
          </p:nvSpPr>
          <p:spPr>
            <a:xfrm>
              <a:off x="1443034" y="4081499"/>
              <a:ext cx="1700216" cy="7786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Sensing</a:t>
              </a:r>
            </a:p>
          </p:txBody>
        </p:sp>
      </p:grpSp>
    </p:spTree>
    <p:extLst>
      <p:ext uri="{BB962C8B-B14F-4D97-AF65-F5344CB8AC3E}">
        <p14:creationId xmlns:p14="http://schemas.microsoft.com/office/powerpoint/2010/main" val="145433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540CB6-38DB-334B-9977-C7356C1B6375}"/>
              </a:ext>
            </a:extLst>
          </p:cNvPr>
          <p:cNvSpPr/>
          <p:nvPr/>
        </p:nvSpPr>
        <p:spPr>
          <a:xfrm>
            <a:off x="194872" y="2523343"/>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081936" y="2944582"/>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Concept of Sensing</a:t>
            </a:r>
          </a:p>
        </p:txBody>
      </p:sp>
    </p:spTree>
    <p:extLst>
      <p:ext uri="{BB962C8B-B14F-4D97-AF65-F5344CB8AC3E}">
        <p14:creationId xmlns:p14="http://schemas.microsoft.com/office/powerpoint/2010/main" val="2913755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1B3B45E2-3BE0-AF7D-369C-F3DC2968F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816143" y="1528623"/>
            <a:ext cx="1519350" cy="9151631"/>
          </a:xfrm>
          <a:prstGeom prst="rect">
            <a:avLst/>
          </a:prstGeom>
          <a:gradFill>
            <a:gsLst>
              <a:gs pos="0">
                <a:schemeClr val="accent5"/>
              </a:gs>
              <a:gs pos="96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E21F74A5-B735-0F8D-63A1-E20BB85ED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6309648" y="4009574"/>
            <a:ext cx="1507122" cy="4176848"/>
          </a:xfrm>
          <a:prstGeom prst="rect">
            <a:avLst/>
          </a:prstGeom>
          <a:gradFill>
            <a:gsLst>
              <a:gs pos="36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3273C44B-6EE9-7C41-FEF8-3D8C4AE58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758863" y="2585901"/>
            <a:ext cx="1519355" cy="7037081"/>
          </a:xfrm>
          <a:prstGeom prst="rect">
            <a:avLst/>
          </a:prstGeom>
          <a:gradFill>
            <a:gsLst>
              <a:gs pos="1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3D7CDB-316A-FCAE-7075-B4E8EBF3D506}"/>
              </a:ext>
            </a:extLst>
          </p:cNvPr>
          <p:cNvSpPr txBox="1"/>
          <p:nvPr/>
        </p:nvSpPr>
        <p:spPr>
          <a:xfrm>
            <a:off x="628650" y="5595614"/>
            <a:ext cx="5302449" cy="91397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800" kern="1200" dirty="0">
                <a:solidFill>
                  <a:srgbClr val="FFFFFF"/>
                </a:solidFill>
                <a:latin typeface="+mj-lt"/>
                <a:ea typeface="+mj-ea"/>
                <a:cs typeface="+mj-cs"/>
              </a:rPr>
              <a:t>Voice-first revolution is here.</a:t>
            </a:r>
          </a:p>
        </p:txBody>
      </p:sp>
      <p:pic>
        <p:nvPicPr>
          <p:cNvPr id="1028" name="Picture 4" descr="Alexa everywhere: how will the domestic assistant market evolve? | by  Enrique Dans | Enrique Dans | Medium">
            <a:extLst>
              <a:ext uri="{FF2B5EF4-FFF2-40B4-BE49-F238E27FC236}">
                <a16:creationId xmlns:a16="http://schemas.microsoft.com/office/drawing/2014/main" id="{9D4E3FE6-D831-D23F-454E-CF184E09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97" r="10914" b="1"/>
          <a:stretch/>
        </p:blipFill>
        <p:spPr bwMode="auto">
          <a:xfrm>
            <a:off x="-4662" y="2"/>
            <a:ext cx="6978536" cy="5344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use Google Assistant through your headphones">
            <a:extLst>
              <a:ext uri="{FF2B5EF4-FFF2-40B4-BE49-F238E27FC236}">
                <a16:creationId xmlns:a16="http://schemas.microsoft.com/office/drawing/2014/main" id="{239FE338-4EC4-41E1-944A-33B6776BC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955" r="20978" b="-3"/>
          <a:stretch/>
        </p:blipFill>
        <p:spPr bwMode="auto">
          <a:xfrm>
            <a:off x="6974103" y="10"/>
            <a:ext cx="2177856" cy="17998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 Major Impacts of Voice-First Devices - Design 1st">
            <a:extLst>
              <a:ext uri="{FF2B5EF4-FFF2-40B4-BE49-F238E27FC236}">
                <a16:creationId xmlns:a16="http://schemas.microsoft.com/office/drawing/2014/main" id="{304A1088-3D12-1AE1-6AA9-D5082F9C5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50" b="-7"/>
          <a:stretch/>
        </p:blipFill>
        <p:spPr bwMode="auto">
          <a:xfrm>
            <a:off x="6974103" y="1798476"/>
            <a:ext cx="2177529" cy="1777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Voice First and Why It Matters - Codemotion Magazine">
            <a:extLst>
              <a:ext uri="{FF2B5EF4-FFF2-40B4-BE49-F238E27FC236}">
                <a16:creationId xmlns:a16="http://schemas.microsoft.com/office/drawing/2014/main" id="{0D1A9D07-153F-5532-3EBD-1664917F2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63" r="28328" b="2"/>
          <a:stretch/>
        </p:blipFill>
        <p:spPr bwMode="auto">
          <a:xfrm>
            <a:off x="6974103" y="3567291"/>
            <a:ext cx="2177529" cy="1777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60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spTree>
    <p:extLst>
      <p:ext uri="{BB962C8B-B14F-4D97-AF65-F5344CB8AC3E}">
        <p14:creationId xmlns:p14="http://schemas.microsoft.com/office/powerpoint/2010/main" val="3684890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Tree>
    <p:extLst>
      <p:ext uri="{BB962C8B-B14F-4D97-AF65-F5344CB8AC3E}">
        <p14:creationId xmlns:p14="http://schemas.microsoft.com/office/powerpoint/2010/main" val="434322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
        <p:nvSpPr>
          <p:cNvPr id="10" name="TextBox 9">
            <a:extLst>
              <a:ext uri="{FF2B5EF4-FFF2-40B4-BE49-F238E27FC236}">
                <a16:creationId xmlns:a16="http://schemas.microsoft.com/office/drawing/2014/main" id="{B59ED6DC-1664-B440-A100-A9004DA343E6}"/>
              </a:ext>
            </a:extLst>
          </p:cNvPr>
          <p:cNvSpPr txBox="1"/>
          <p:nvPr/>
        </p:nvSpPr>
        <p:spPr>
          <a:xfrm>
            <a:off x="1420254" y="3028128"/>
            <a:ext cx="649399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Signal</a:t>
            </a:r>
          </a:p>
        </p:txBody>
      </p:sp>
    </p:spTree>
    <p:extLst>
      <p:ext uri="{BB962C8B-B14F-4D97-AF65-F5344CB8AC3E}">
        <p14:creationId xmlns:p14="http://schemas.microsoft.com/office/powerpoint/2010/main" val="982653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039F7-BF86-E940-BCE7-3FF134BB1065}"/>
              </a:ext>
            </a:extLst>
          </p:cNvPr>
          <p:cNvSpPr txBox="1"/>
          <p:nvPr/>
        </p:nvSpPr>
        <p:spPr>
          <a:xfrm>
            <a:off x="812938" y="1479471"/>
            <a:ext cx="8058149" cy="1569660"/>
          </a:xfrm>
          <a:prstGeom prst="rect">
            <a:avLst/>
          </a:prstGeom>
          <a:noFill/>
        </p:spPr>
        <p:txBody>
          <a:bodyPr wrap="square" rtlCol="0">
            <a:spAutoFit/>
          </a:bodyPr>
          <a:lstStyle/>
          <a:p>
            <a:pPr marL="514350" indent="-514350">
              <a:buAutoNum type="arabicPeriod"/>
            </a:pPr>
            <a:r>
              <a:rPr lang="en-US" sz="3200" dirty="0">
                <a:solidFill>
                  <a:schemeClr val="accent2">
                    <a:lumMod val="75000"/>
                  </a:schemeClr>
                </a:solidFill>
                <a:latin typeface="Lucida Bright" panose="02040602050505020304" pitchFamily="18" charset="77"/>
              </a:rPr>
              <a:t>Sensors</a:t>
            </a:r>
          </a:p>
          <a:p>
            <a:r>
              <a:rPr lang="en-US" sz="3200" dirty="0">
                <a:solidFill>
                  <a:schemeClr val="accent2">
                    <a:lumMod val="75000"/>
                  </a:schemeClr>
                </a:solidFill>
                <a:latin typeface="Lucida Bright" panose="02040602050505020304" pitchFamily="18" charset="77"/>
              </a:rPr>
              <a:t>		- Definitions</a:t>
            </a:r>
          </a:p>
          <a:p>
            <a:r>
              <a:rPr lang="en-US" sz="3200" dirty="0">
                <a:solidFill>
                  <a:schemeClr val="accent2">
                    <a:lumMod val="75000"/>
                  </a:schemeClr>
                </a:solidFill>
                <a:latin typeface="Lucida Bright" panose="02040602050505020304" pitchFamily="18" charset="77"/>
              </a:rPr>
              <a:t>		- Generic working principle</a:t>
            </a:r>
          </a:p>
        </p:txBody>
      </p:sp>
      <p:sp>
        <p:nvSpPr>
          <p:cNvPr id="3" name="TextBox 2">
            <a:extLst>
              <a:ext uri="{FF2B5EF4-FFF2-40B4-BE49-F238E27FC236}">
                <a16:creationId xmlns:a16="http://schemas.microsoft.com/office/drawing/2014/main" id="{C755692F-0BE5-DE4C-9F09-7B6FB32C395D}"/>
              </a:ext>
            </a:extLst>
          </p:cNvPr>
          <p:cNvSpPr txBox="1"/>
          <p:nvPr/>
        </p:nvSpPr>
        <p:spPr>
          <a:xfrm>
            <a:off x="812938" y="3659421"/>
            <a:ext cx="7093226" cy="1569660"/>
          </a:xfrm>
          <a:prstGeom prst="rect">
            <a:avLst/>
          </a:prstGeom>
          <a:noFill/>
        </p:spPr>
        <p:txBody>
          <a:bodyPr wrap="square" rtlCol="0">
            <a:spAutoFit/>
          </a:bodyPr>
          <a:lstStyle/>
          <a:p>
            <a:r>
              <a:rPr lang="en-US" sz="3200" dirty="0">
                <a:solidFill>
                  <a:schemeClr val="accent5">
                    <a:lumMod val="75000"/>
                  </a:schemeClr>
                </a:solidFill>
                <a:latin typeface="Lucida Bright" panose="02040602050505020304" pitchFamily="18" charset="77"/>
              </a:rPr>
              <a:t>2. Signals</a:t>
            </a:r>
          </a:p>
          <a:p>
            <a:r>
              <a:rPr lang="en-US" sz="3200" dirty="0">
                <a:solidFill>
                  <a:schemeClr val="accent5">
                    <a:lumMod val="75000"/>
                  </a:schemeClr>
                </a:solidFill>
                <a:latin typeface="Lucida Bright" panose="02040602050505020304" pitchFamily="18" charset="77"/>
              </a:rPr>
              <a:t>		- Digital abstraction</a:t>
            </a:r>
          </a:p>
          <a:p>
            <a:r>
              <a:rPr lang="en-US" sz="3200" dirty="0">
                <a:solidFill>
                  <a:schemeClr val="accent5">
                    <a:lumMod val="75000"/>
                  </a:schemeClr>
                </a:solidFill>
                <a:latin typeface="Lucida Bright" panose="02040602050505020304" pitchFamily="18" charset="77"/>
              </a:rPr>
              <a:t>		- Mathematical model</a:t>
            </a:r>
          </a:p>
        </p:txBody>
      </p:sp>
    </p:spTree>
    <p:extLst>
      <p:ext uri="{BB962C8B-B14F-4D97-AF65-F5344CB8AC3E}">
        <p14:creationId xmlns:p14="http://schemas.microsoft.com/office/powerpoint/2010/main" val="2147345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BA6D2-1E74-C242-B5CD-EEDCCFB00B13}"/>
              </a:ext>
            </a:extLst>
          </p:cNvPr>
          <p:cNvPicPr>
            <a:picLocks noChangeAspect="1"/>
          </p:cNvPicPr>
          <p:nvPr/>
        </p:nvPicPr>
        <p:blipFill>
          <a:blip r:embed="rId2"/>
          <a:stretch>
            <a:fillRect/>
          </a:stretch>
        </p:blipFill>
        <p:spPr>
          <a:xfrm>
            <a:off x="1810781" y="2416552"/>
            <a:ext cx="5522439" cy="2024894"/>
          </a:xfrm>
          <a:prstGeom prst="rect">
            <a:avLst/>
          </a:prstGeom>
        </p:spPr>
      </p:pic>
      <p:sp>
        <p:nvSpPr>
          <p:cNvPr id="3" name="TextBox 2">
            <a:extLst>
              <a:ext uri="{FF2B5EF4-FFF2-40B4-BE49-F238E27FC236}">
                <a16:creationId xmlns:a16="http://schemas.microsoft.com/office/drawing/2014/main" id="{3A4BFE5D-CE04-F74C-926E-72B3E9F5F6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Tree>
    <p:extLst>
      <p:ext uri="{BB962C8B-B14F-4D97-AF65-F5344CB8AC3E}">
        <p14:creationId xmlns:p14="http://schemas.microsoft.com/office/powerpoint/2010/main" val="1473772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ypes of Sensors Image 2">
            <a:extLst>
              <a:ext uri="{FF2B5EF4-FFF2-40B4-BE49-F238E27FC236}">
                <a16:creationId xmlns:a16="http://schemas.microsoft.com/office/drawing/2014/main" id="{98B23CC8-06A9-7145-98D0-2CDD0D781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9144000" cy="392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34F60-140B-CF4A-BE99-CF62551158C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
        <p:nvSpPr>
          <p:cNvPr id="4" name="TextBox 3">
            <a:extLst>
              <a:ext uri="{FF2B5EF4-FFF2-40B4-BE49-F238E27FC236}">
                <a16:creationId xmlns:a16="http://schemas.microsoft.com/office/drawing/2014/main" id="{4D91594B-8EDC-3643-B8A4-B3146B42E543}"/>
              </a:ext>
            </a:extLst>
          </p:cNvPr>
          <p:cNvSpPr txBox="1"/>
          <p:nvPr/>
        </p:nvSpPr>
        <p:spPr>
          <a:xfrm>
            <a:off x="0" y="5563752"/>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Is there a common principle?</a:t>
            </a:r>
          </a:p>
        </p:txBody>
      </p:sp>
    </p:spTree>
    <p:extLst>
      <p:ext uri="{BB962C8B-B14F-4D97-AF65-F5344CB8AC3E}">
        <p14:creationId xmlns:p14="http://schemas.microsoft.com/office/powerpoint/2010/main" val="19097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17757D3-5B83-0A67-B627-B74E41FB0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5024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2BF930-C416-EBF5-73CC-39A6BC517EB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work?</a:t>
            </a:r>
          </a:p>
        </p:txBody>
      </p:sp>
    </p:spTree>
    <p:extLst>
      <p:ext uri="{BB962C8B-B14F-4D97-AF65-F5344CB8AC3E}">
        <p14:creationId xmlns:p14="http://schemas.microsoft.com/office/powerpoint/2010/main" val="2848770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ner ear | Cigna">
            <a:extLst>
              <a:ext uri="{FF2B5EF4-FFF2-40B4-BE49-F238E27FC236}">
                <a16:creationId xmlns:a16="http://schemas.microsoft.com/office/drawing/2014/main" id="{03F9F562-9975-495F-0D30-02D113C9F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7" y="1395412"/>
            <a:ext cx="5842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9E36B5-A8A6-2852-C82A-E4F8F9C66DB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work?</a:t>
            </a:r>
          </a:p>
        </p:txBody>
      </p:sp>
    </p:spTree>
    <p:extLst>
      <p:ext uri="{BB962C8B-B14F-4D97-AF65-F5344CB8AC3E}">
        <p14:creationId xmlns:p14="http://schemas.microsoft.com/office/powerpoint/2010/main" val="1269767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hematic map of frequency representation on the basilar membrane.... |  Download Scientific Diagram">
            <a:extLst>
              <a:ext uri="{FF2B5EF4-FFF2-40B4-BE49-F238E27FC236}">
                <a16:creationId xmlns:a16="http://schemas.microsoft.com/office/drawing/2014/main" id="{15484CBD-E3A0-2831-B8E7-047AC89E0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2850"/>
            <a:ext cx="9144000" cy="4432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18EA69-BCC5-AAEF-78B9-FDA936B22ED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work?</a:t>
            </a:r>
          </a:p>
        </p:txBody>
      </p:sp>
      <p:sp>
        <p:nvSpPr>
          <p:cNvPr id="3" name="TextBox 2">
            <a:extLst>
              <a:ext uri="{FF2B5EF4-FFF2-40B4-BE49-F238E27FC236}">
                <a16:creationId xmlns:a16="http://schemas.microsoft.com/office/drawing/2014/main" id="{B63F9E84-5DCF-4552-0F88-26F0268DB7EB}"/>
              </a:ext>
            </a:extLst>
          </p:cNvPr>
          <p:cNvSpPr txBox="1"/>
          <p:nvPr/>
        </p:nvSpPr>
        <p:spPr>
          <a:xfrm>
            <a:off x="0" y="6396335"/>
            <a:ext cx="9144000" cy="461665"/>
          </a:xfrm>
          <a:prstGeom prst="rect">
            <a:avLst/>
          </a:prstGeom>
          <a:noFill/>
        </p:spPr>
        <p:txBody>
          <a:bodyPr wrap="square" rtlCol="0">
            <a:spAutoFit/>
          </a:bodyPr>
          <a:lstStyle/>
          <a:p>
            <a:r>
              <a:rPr lang="en-US" sz="800" dirty="0"/>
              <a:t>PC: https://</a:t>
            </a:r>
            <a:r>
              <a:rPr lang="en-US" sz="800" dirty="0" err="1"/>
              <a:t>www.researchgate.net</a:t>
            </a:r>
            <a:r>
              <a:rPr lang="en-US" sz="800" dirty="0"/>
              <a:t>/publication/346332141_THE_SAHLGRENSKA_ACADEMY_INSTITUTE_OF_MEDICINE_THE_IMPORTANCE_OF_LOW_FREQUENCY_MASKING_ON_AUDITORY_PERCEPTION_Literature_Review_REPORT_NO_42017_FROM_THE_UNIT_FOR_OCCUPATIONAL_ENVIRONMENTAL_MEDICINE_IN_/</a:t>
            </a:r>
            <a:r>
              <a:rPr lang="en-US" sz="800" dirty="0" err="1"/>
              <a:t>figures?lo</a:t>
            </a:r>
            <a:r>
              <a:rPr lang="en-US" sz="800" dirty="0"/>
              <a:t>=1&amp;utm_source=</a:t>
            </a:r>
            <a:r>
              <a:rPr lang="en-US" sz="800" dirty="0" err="1"/>
              <a:t>google&amp;utm_medium</a:t>
            </a:r>
            <a:r>
              <a:rPr lang="en-US" sz="800" dirty="0"/>
              <a:t>=organic</a:t>
            </a:r>
          </a:p>
        </p:txBody>
      </p:sp>
    </p:spTree>
    <p:extLst>
      <p:ext uri="{BB962C8B-B14F-4D97-AF65-F5344CB8AC3E}">
        <p14:creationId xmlns:p14="http://schemas.microsoft.com/office/powerpoint/2010/main" val="95940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spTree>
    <p:extLst>
      <p:ext uri="{BB962C8B-B14F-4D97-AF65-F5344CB8AC3E}">
        <p14:creationId xmlns:p14="http://schemas.microsoft.com/office/powerpoint/2010/main" val="1345652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dictions for the Future of Voice Assistants &amp; AI">
            <a:extLst>
              <a:ext uri="{FF2B5EF4-FFF2-40B4-BE49-F238E27FC236}">
                <a16:creationId xmlns:a16="http://schemas.microsoft.com/office/drawing/2014/main" id="{82D8B30E-E7B1-C42A-1E36-6D21B7BBD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0425"/>
            <a:ext cx="9144000" cy="5137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8D2A63-D0B3-E54C-9B93-E92E207C7BB4}"/>
              </a:ext>
            </a:extLst>
          </p:cNvPr>
          <p:cNvSpPr txBox="1"/>
          <p:nvPr/>
        </p:nvSpPr>
        <p:spPr>
          <a:xfrm>
            <a:off x="0" y="0"/>
            <a:ext cx="9144000" cy="584775"/>
          </a:xfrm>
          <a:prstGeom prst="rect">
            <a:avLst/>
          </a:prstGeom>
          <a:solidFill>
            <a:schemeClr val="accent1">
              <a:lumMod val="50000"/>
            </a:schemeClr>
          </a:solidFill>
          <a:ln>
            <a:noFill/>
          </a:ln>
        </p:spPr>
        <p:txBody>
          <a:bodyPr wrap="square" rtlCol="0">
            <a:spAutoFit/>
          </a:bodyPr>
          <a:lstStyle/>
          <a:p>
            <a:r>
              <a:rPr lang="en-US" sz="3200" dirty="0">
                <a:solidFill>
                  <a:schemeClr val="bg1"/>
                </a:solidFill>
                <a:latin typeface="Lucida Bright" panose="02040602050505020304" pitchFamily="18" charset="77"/>
              </a:rPr>
              <a:t>Voice assistants</a:t>
            </a:r>
          </a:p>
        </p:txBody>
      </p:sp>
    </p:spTree>
    <p:extLst>
      <p:ext uri="{BB962C8B-B14F-4D97-AF65-F5344CB8AC3E}">
        <p14:creationId xmlns:p14="http://schemas.microsoft.com/office/powerpoint/2010/main" val="3461998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ynamic Microphones Create Audio Signal">
            <a:extLst>
              <a:ext uri="{FF2B5EF4-FFF2-40B4-BE49-F238E27FC236}">
                <a16:creationId xmlns:a16="http://schemas.microsoft.com/office/drawing/2014/main" id="{67E2B110-A109-DBB3-961C-4A32E9993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1694688"/>
            <a:ext cx="6462126" cy="3720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3A629C-C1FD-BAFC-B6AE-F4F835F217E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spTree>
    <p:extLst>
      <p:ext uri="{BB962C8B-B14F-4D97-AF65-F5344CB8AC3E}">
        <p14:creationId xmlns:p14="http://schemas.microsoft.com/office/powerpoint/2010/main" val="132663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2. How does a </a:t>
            </a:r>
            <a:r>
              <a:rPr lang="en-US" sz="3200" dirty="0">
                <a:solidFill>
                  <a:schemeClr val="accent2">
                    <a:lumMod val="60000"/>
                    <a:lumOff val="40000"/>
                  </a:schemeClr>
                </a:solidFill>
              </a:rPr>
              <a:t>gas</a:t>
            </a:r>
            <a:r>
              <a:rPr lang="en-US" sz="3200" dirty="0">
                <a:solidFill>
                  <a:schemeClr val="bg1"/>
                </a:solidFill>
              </a:rPr>
              <a:t> sensor work?</a:t>
            </a:r>
          </a:p>
        </p:txBody>
      </p:sp>
      <p:pic>
        <p:nvPicPr>
          <p:cNvPr id="3" name="Picture 2" descr="Operating principle ‐MOS-type gas sensor">
            <a:extLst>
              <a:ext uri="{FF2B5EF4-FFF2-40B4-BE49-F238E27FC236}">
                <a16:creationId xmlns:a16="http://schemas.microsoft.com/office/drawing/2014/main" id="{65196547-A309-064B-BC5A-7EFD5A9A8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51000"/>
            <a:ext cx="3810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83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3. How does a </a:t>
            </a:r>
            <a:r>
              <a:rPr lang="en-US" sz="3200" dirty="0">
                <a:solidFill>
                  <a:schemeClr val="accent2">
                    <a:lumMod val="60000"/>
                    <a:lumOff val="40000"/>
                  </a:schemeClr>
                </a:solidFill>
              </a:rPr>
              <a:t>light</a:t>
            </a:r>
            <a:r>
              <a:rPr lang="en-US" sz="3200" dirty="0">
                <a:solidFill>
                  <a:schemeClr val="bg1"/>
                </a:solidFill>
              </a:rPr>
              <a:t> sensor work?</a:t>
            </a:r>
          </a:p>
        </p:txBody>
      </p:sp>
      <p:pic>
        <p:nvPicPr>
          <p:cNvPr id="3" name="Picture 2" descr="How do the streetlights turn on automatically at night? | HowStuffWorks">
            <a:extLst>
              <a:ext uri="{FF2B5EF4-FFF2-40B4-BE49-F238E27FC236}">
                <a16:creationId xmlns:a16="http://schemas.microsoft.com/office/drawing/2014/main" id="{CEED1E4A-5CFF-D741-9D08-D7568DBF0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90731"/>
            <a:ext cx="5080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19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42" name="Picture 6" descr="MEMS infrared sensor">
            <a:extLst>
              <a:ext uri="{FF2B5EF4-FFF2-40B4-BE49-F238E27FC236}">
                <a16:creationId xmlns:a16="http://schemas.microsoft.com/office/drawing/2014/main" id="{C7DD726F-63AD-1F4D-9386-B42C89F7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72" y="1119909"/>
            <a:ext cx="5772727" cy="4618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585B8C-5CCF-F143-83EC-E58AAB496CAE}"/>
              </a:ext>
            </a:extLst>
          </p:cNvPr>
          <p:cNvSpPr txBox="1"/>
          <p:nvPr/>
        </p:nvSpPr>
        <p:spPr>
          <a:xfrm>
            <a:off x="6490740" y="3922209"/>
            <a:ext cx="2068643" cy="1815882"/>
          </a:xfrm>
          <a:prstGeom prst="rect">
            <a:avLst/>
          </a:prstGeom>
          <a:noFill/>
          <a:ln w="22225">
            <a:solidFill>
              <a:schemeClr val="tx1"/>
            </a:solidFill>
          </a:ln>
        </p:spPr>
        <p:txBody>
          <a:bodyPr wrap="square" rtlCol="0">
            <a:spAutoFit/>
          </a:bodyPr>
          <a:lstStyle/>
          <a:p>
            <a:pPr algn="ctr"/>
            <a:r>
              <a:rPr lang="en-US" sz="2800" dirty="0"/>
              <a:t>Circuit sensitive to capacitance change</a:t>
            </a:r>
          </a:p>
        </p:txBody>
      </p:sp>
      <p:cxnSp>
        <p:nvCxnSpPr>
          <p:cNvPr id="6" name="Straight Arrow Connector 5">
            <a:extLst>
              <a:ext uri="{FF2B5EF4-FFF2-40B4-BE49-F238E27FC236}">
                <a16:creationId xmlns:a16="http://schemas.microsoft.com/office/drawing/2014/main" id="{6505658E-5B31-EE40-A1BC-A2BF7AAC84CC}"/>
              </a:ext>
            </a:extLst>
          </p:cNvPr>
          <p:cNvCxnSpPr/>
          <p:nvPr/>
        </p:nvCxnSpPr>
        <p:spPr>
          <a:xfrm>
            <a:off x="5651292" y="5021705"/>
            <a:ext cx="83944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5DF969-3E7C-DC43-86C4-33B1539A66A1}"/>
              </a:ext>
            </a:extLst>
          </p:cNvPr>
          <p:cNvCxnSpPr>
            <a:cxnSpLocks/>
          </p:cNvCxnSpPr>
          <p:nvPr/>
        </p:nvCxnSpPr>
        <p:spPr>
          <a:xfrm>
            <a:off x="7525061" y="5740589"/>
            <a:ext cx="0" cy="345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FFE3C0-DA92-2649-99B0-28506F1AA6A2}"/>
              </a:ext>
            </a:extLst>
          </p:cNvPr>
          <p:cNvSpPr txBox="1"/>
          <p:nvPr/>
        </p:nvSpPr>
        <p:spPr>
          <a:xfrm>
            <a:off x="6490740" y="6121202"/>
            <a:ext cx="2068643" cy="400110"/>
          </a:xfrm>
          <a:prstGeom prst="rect">
            <a:avLst/>
          </a:prstGeom>
          <a:noFill/>
          <a:ln w="22225">
            <a:noFill/>
          </a:ln>
        </p:spPr>
        <p:txBody>
          <a:bodyPr wrap="square" rtlCol="0">
            <a:spAutoFit/>
          </a:bodyPr>
          <a:lstStyle/>
          <a:p>
            <a:pPr algn="ctr"/>
            <a:r>
              <a:rPr lang="en-US" sz="2000" dirty="0"/>
              <a:t>Voltage signal</a:t>
            </a:r>
          </a:p>
        </p:txBody>
      </p:sp>
    </p:spTree>
    <p:extLst>
      <p:ext uri="{BB962C8B-B14F-4D97-AF65-F5344CB8AC3E}">
        <p14:creationId xmlns:p14="http://schemas.microsoft.com/office/powerpoint/2010/main" val="3438693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38" name="Picture 2" descr="Fig. 5. The robust fabrication process results in extremely-high fabrication yield across wafers. Around 500 individual cantilevers of 10 µm by 250 µm are shown. An advantage of the small cantilevers is that the mass is so small that inertial forces have virtually no impact on the cantilevers.">
            <a:extLst>
              <a:ext uri="{FF2B5EF4-FFF2-40B4-BE49-F238E27FC236}">
                <a16:creationId xmlns:a16="http://schemas.microsoft.com/office/drawing/2014/main" id="{66A1E7FE-046E-EB45-BF47-BA7CEDAFE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410" y="1866197"/>
            <a:ext cx="4186590" cy="3125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B8DD4F-6F5D-A448-95B7-EF9DA8B5F278}"/>
              </a:ext>
            </a:extLst>
          </p:cNvPr>
          <p:cNvSpPr txBox="1"/>
          <p:nvPr/>
        </p:nvSpPr>
        <p:spPr>
          <a:xfrm>
            <a:off x="4957410" y="5111646"/>
            <a:ext cx="4186590" cy="369332"/>
          </a:xfrm>
          <a:prstGeom prst="rect">
            <a:avLst/>
          </a:prstGeom>
          <a:noFill/>
        </p:spPr>
        <p:txBody>
          <a:bodyPr wrap="square" rtlCol="0">
            <a:spAutoFit/>
          </a:bodyPr>
          <a:lstStyle/>
          <a:p>
            <a:r>
              <a:rPr lang="en-US" dirty="0"/>
              <a:t>MEMS (Micro-Electro Mechanical Systems)</a:t>
            </a:r>
          </a:p>
        </p:txBody>
      </p:sp>
      <p:pic>
        <p:nvPicPr>
          <p:cNvPr id="14340" name="Picture 4" descr="figure 4">
            <a:extLst>
              <a:ext uri="{FF2B5EF4-FFF2-40B4-BE49-F238E27FC236}">
                <a16:creationId xmlns:a16="http://schemas.microsoft.com/office/drawing/2014/main" id="{B1FBFDC2-C78C-5942-BA05-96B7803C4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6" y="1866197"/>
            <a:ext cx="3685425"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76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0E935-960F-4F41-B4D3-DB825B3333F8}"/>
              </a:ext>
            </a:extLst>
          </p:cNvPr>
          <p:cNvGrpSpPr/>
          <p:nvPr/>
        </p:nvGrpSpPr>
        <p:grpSpPr>
          <a:xfrm>
            <a:off x="169064" y="1996544"/>
            <a:ext cx="2897956" cy="2165666"/>
            <a:chOff x="169064" y="1996544"/>
            <a:chExt cx="2897956" cy="2165666"/>
          </a:xfrm>
        </p:grpSpPr>
        <p:pic>
          <p:nvPicPr>
            <p:cNvPr id="4" name="Picture 3">
              <a:extLst>
                <a:ext uri="{FF2B5EF4-FFF2-40B4-BE49-F238E27FC236}">
                  <a16:creationId xmlns:a16="http://schemas.microsoft.com/office/drawing/2014/main" id="{E8E78F25-BE69-2F4E-8064-EAEA788B7736}"/>
                </a:ext>
              </a:extLst>
            </p:cNvPr>
            <p:cNvPicPr>
              <a:picLocks noChangeAspect="1"/>
            </p:cNvPicPr>
            <p:nvPr/>
          </p:nvPicPr>
          <p:blipFill rotWithShape="1">
            <a:blip r:embed="rId2"/>
            <a:srcRect l="56360" t="22262" b="20168"/>
            <a:stretch/>
          </p:blipFill>
          <p:spPr>
            <a:xfrm>
              <a:off x="1425388" y="1996544"/>
              <a:ext cx="1641632" cy="2165666"/>
            </a:xfrm>
            <a:prstGeom prst="rect">
              <a:avLst/>
            </a:prstGeom>
          </p:spPr>
        </p:pic>
        <p:sp>
          <p:nvSpPr>
            <p:cNvPr id="5" name="TextBox 4">
              <a:extLst>
                <a:ext uri="{FF2B5EF4-FFF2-40B4-BE49-F238E27FC236}">
                  <a16:creationId xmlns:a16="http://schemas.microsoft.com/office/drawing/2014/main" id="{86E707C2-DC95-3641-8A46-F36509194A11}"/>
                </a:ext>
              </a:extLst>
            </p:cNvPr>
            <p:cNvSpPr txBox="1"/>
            <p:nvPr/>
          </p:nvSpPr>
          <p:spPr>
            <a:xfrm>
              <a:off x="169064" y="2779076"/>
              <a:ext cx="1154868" cy="461665"/>
            </a:xfrm>
            <a:prstGeom prst="rect">
              <a:avLst/>
            </a:prstGeom>
            <a:noFill/>
          </p:spPr>
          <p:txBody>
            <a:bodyPr wrap="none" rtlCol="0">
              <a:spAutoFit/>
            </a:bodyPr>
            <a:lstStyle/>
            <a:p>
              <a:r>
                <a:rPr lang="en-US" sz="2400" dirty="0"/>
                <a:t>Air flow</a:t>
              </a:r>
            </a:p>
          </p:txBody>
        </p:sp>
      </p:grpSp>
      <p:grpSp>
        <p:nvGrpSpPr>
          <p:cNvPr id="3" name="Group 2">
            <a:extLst>
              <a:ext uri="{FF2B5EF4-FFF2-40B4-BE49-F238E27FC236}">
                <a16:creationId xmlns:a16="http://schemas.microsoft.com/office/drawing/2014/main" id="{A437BA90-53B5-C14F-9F84-4402E92F11F2}"/>
              </a:ext>
            </a:extLst>
          </p:cNvPr>
          <p:cNvGrpSpPr/>
          <p:nvPr/>
        </p:nvGrpSpPr>
        <p:grpSpPr>
          <a:xfrm>
            <a:off x="3356687" y="2473969"/>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3"/>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D051E82-3E36-5E4E-88CB-CF2F3615DE04}"/>
              </a:ext>
            </a:extLst>
          </p:cNvPr>
          <p:cNvGrpSpPr/>
          <p:nvPr/>
        </p:nvGrpSpPr>
        <p:grpSpPr>
          <a:xfrm>
            <a:off x="4356847" y="2249462"/>
            <a:ext cx="4355133" cy="2852407"/>
            <a:chOff x="4356847" y="2249462"/>
            <a:chExt cx="4355133" cy="2852407"/>
          </a:xfrm>
        </p:grpSpPr>
        <p:sp>
          <p:nvSpPr>
            <p:cNvPr id="9" name="Freeform 8">
              <a:extLst>
                <a:ext uri="{FF2B5EF4-FFF2-40B4-BE49-F238E27FC236}">
                  <a16:creationId xmlns:a16="http://schemas.microsoft.com/office/drawing/2014/main" id="{A7974B17-8FE3-0E4D-A1A9-0F36DE355C10}"/>
                </a:ext>
              </a:extLst>
            </p:cNvPr>
            <p:cNvSpPr/>
            <p:nvPr/>
          </p:nvSpPr>
          <p:spPr>
            <a:xfrm>
              <a:off x="5611906" y="3617259"/>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p:nvPr/>
          </p:nvCxnSpPr>
          <p:spPr>
            <a:xfrm>
              <a:off x="4356847" y="4437529"/>
              <a:ext cx="102197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D40F93-E087-8C4D-B0EE-BFCF0960A2CD}"/>
                </a:ext>
              </a:extLst>
            </p:cNvPr>
            <p:cNvSpPr txBox="1"/>
            <p:nvPr/>
          </p:nvSpPr>
          <p:spPr>
            <a:xfrm>
              <a:off x="5378823" y="2249462"/>
              <a:ext cx="3333157" cy="1200329"/>
            </a:xfrm>
            <a:prstGeom prst="rect">
              <a:avLst/>
            </a:prstGeom>
            <a:noFill/>
          </p:spPr>
          <p:txBody>
            <a:bodyPr wrap="none" rtlCol="0">
              <a:spAutoFit/>
            </a:bodyPr>
            <a:lstStyle/>
            <a:p>
              <a:r>
                <a:rPr lang="en-US" sz="2400" dirty="0"/>
                <a:t>Electrical fluctuations</a:t>
              </a:r>
            </a:p>
            <a:p>
              <a:r>
                <a:rPr lang="en-US" sz="2400" dirty="0"/>
                <a:t>proportional to the</a:t>
              </a:r>
            </a:p>
            <a:p>
              <a:r>
                <a:rPr lang="en-US" sz="2400" dirty="0"/>
                <a:t>speed/volume of air-flow</a:t>
              </a:r>
            </a:p>
          </p:txBody>
        </p:sp>
      </p:grp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grpSp>
        <p:nvGrpSpPr>
          <p:cNvPr id="10" name="Group 9">
            <a:extLst>
              <a:ext uri="{FF2B5EF4-FFF2-40B4-BE49-F238E27FC236}">
                <a16:creationId xmlns:a16="http://schemas.microsoft.com/office/drawing/2014/main" id="{1B21C69F-A647-F243-8992-3C4797F63495}"/>
              </a:ext>
            </a:extLst>
          </p:cNvPr>
          <p:cNvGrpSpPr/>
          <p:nvPr/>
        </p:nvGrpSpPr>
        <p:grpSpPr>
          <a:xfrm>
            <a:off x="5109883" y="5235388"/>
            <a:ext cx="2591902" cy="1199073"/>
            <a:chOff x="5109883" y="5235388"/>
            <a:chExt cx="2591902" cy="1199073"/>
          </a:xfrm>
        </p:grpSpPr>
        <p:cxnSp>
          <p:nvCxnSpPr>
            <p:cNvPr id="12" name="Straight Arrow Connector 11">
              <a:extLst>
                <a:ext uri="{FF2B5EF4-FFF2-40B4-BE49-F238E27FC236}">
                  <a16:creationId xmlns:a16="http://schemas.microsoft.com/office/drawing/2014/main" id="{58EE5825-57BF-AB4B-A229-3884851459FF}"/>
                </a:ext>
              </a:extLst>
            </p:cNvPr>
            <p:cNvCxnSpPr>
              <a:cxnSpLocks/>
            </p:cNvCxnSpPr>
            <p:nvPr/>
          </p:nvCxnSpPr>
          <p:spPr>
            <a:xfrm>
              <a:off x="6311153" y="5235388"/>
              <a:ext cx="0" cy="70821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A13987-DF1E-7A46-81A3-95DA77995403}"/>
                </a:ext>
              </a:extLst>
            </p:cNvPr>
            <p:cNvSpPr txBox="1"/>
            <p:nvPr/>
          </p:nvSpPr>
          <p:spPr>
            <a:xfrm>
              <a:off x="6406238" y="5235388"/>
              <a:ext cx="1295547" cy="461665"/>
            </a:xfrm>
            <a:prstGeom prst="rect">
              <a:avLst/>
            </a:prstGeom>
            <a:noFill/>
          </p:spPr>
          <p:txBody>
            <a:bodyPr wrap="none" rtlCol="0">
              <a:spAutoFit/>
            </a:bodyPr>
            <a:lstStyle/>
            <a:p>
              <a:r>
                <a:rPr lang="en-US" sz="2400" dirty="0"/>
                <a:t>Mapping</a:t>
              </a:r>
            </a:p>
          </p:txBody>
        </p:sp>
        <p:sp>
          <p:nvSpPr>
            <p:cNvPr id="17" name="TextBox 16">
              <a:extLst>
                <a:ext uri="{FF2B5EF4-FFF2-40B4-BE49-F238E27FC236}">
                  <a16:creationId xmlns:a16="http://schemas.microsoft.com/office/drawing/2014/main" id="{7096E7C5-8539-3241-B157-FADCAA238E11}"/>
                </a:ext>
              </a:extLst>
            </p:cNvPr>
            <p:cNvSpPr txBox="1"/>
            <p:nvPr/>
          </p:nvSpPr>
          <p:spPr>
            <a:xfrm>
              <a:off x="5109883" y="5972796"/>
              <a:ext cx="2396810" cy="461665"/>
            </a:xfrm>
            <a:prstGeom prst="rect">
              <a:avLst/>
            </a:prstGeom>
            <a:noFill/>
          </p:spPr>
          <p:txBody>
            <a:bodyPr wrap="none" rtlCol="0">
              <a:spAutoFit/>
            </a:bodyPr>
            <a:lstStyle/>
            <a:p>
              <a:r>
                <a:rPr lang="en-US" sz="2400" dirty="0"/>
                <a:t>10 Miles per hour</a:t>
              </a:r>
            </a:p>
          </p:txBody>
        </p:sp>
      </p:gr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727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7759FD-63C9-EE42-B6BB-85D1E7D8AECB}"/>
              </a:ext>
            </a:extLst>
          </p:cNvPr>
          <p:cNvGrpSpPr/>
          <p:nvPr/>
        </p:nvGrpSpPr>
        <p:grpSpPr>
          <a:xfrm>
            <a:off x="118264" y="1996280"/>
            <a:ext cx="2680927" cy="2458317"/>
            <a:chOff x="118264" y="1996280"/>
            <a:chExt cx="2680927" cy="2458317"/>
          </a:xfrm>
        </p:grpSpPr>
        <p:pic>
          <p:nvPicPr>
            <p:cNvPr id="3" name="Picture 2">
              <a:extLst>
                <a:ext uri="{FF2B5EF4-FFF2-40B4-BE49-F238E27FC236}">
                  <a16:creationId xmlns:a16="http://schemas.microsoft.com/office/drawing/2014/main" id="{A661189D-6601-1D4D-ADC4-5A3344C65434}"/>
                </a:ext>
              </a:extLst>
            </p:cNvPr>
            <p:cNvPicPr>
              <a:picLocks noChangeAspect="1"/>
            </p:cNvPicPr>
            <p:nvPr/>
          </p:nvPicPr>
          <p:blipFill rotWithShape="1">
            <a:blip r:embed="rId2"/>
            <a:srcRect l="56360" t="22262" b="20168"/>
            <a:stretch/>
          </p:blipFill>
          <p:spPr>
            <a:xfrm>
              <a:off x="828488" y="1996280"/>
              <a:ext cx="1641632" cy="2165666"/>
            </a:xfrm>
            <a:prstGeom prst="rect">
              <a:avLst/>
            </a:prstGeom>
          </p:spPr>
        </p:pic>
        <p:sp>
          <p:nvSpPr>
            <p:cNvPr id="4" name="TextBox 3">
              <a:extLst>
                <a:ext uri="{FF2B5EF4-FFF2-40B4-BE49-F238E27FC236}">
                  <a16:creationId xmlns:a16="http://schemas.microsoft.com/office/drawing/2014/main" id="{06C7628D-E250-884C-89B8-CFB044C04C0E}"/>
                </a:ext>
              </a:extLst>
            </p:cNvPr>
            <p:cNvSpPr txBox="1"/>
            <p:nvPr/>
          </p:nvSpPr>
          <p:spPr>
            <a:xfrm>
              <a:off x="118264" y="3746711"/>
              <a:ext cx="2680927" cy="707886"/>
            </a:xfrm>
            <a:prstGeom prst="rect">
              <a:avLst/>
            </a:prstGeom>
            <a:noFill/>
          </p:spPr>
          <p:txBody>
            <a:bodyPr wrap="none" rtlCol="0">
              <a:spAutoFit/>
            </a:bodyPr>
            <a:lstStyle/>
            <a:p>
              <a:r>
                <a:rPr lang="en-US" sz="2000" dirty="0">
                  <a:solidFill>
                    <a:schemeClr val="accent5">
                      <a:lumMod val="75000"/>
                    </a:schemeClr>
                  </a:solidFill>
                </a:rPr>
                <a:t>A physical phenomenon</a:t>
              </a:r>
            </a:p>
            <a:p>
              <a:r>
                <a:rPr lang="en-US" sz="2000" dirty="0">
                  <a:solidFill>
                    <a:schemeClr val="accent5">
                      <a:lumMod val="75000"/>
                    </a:schemeClr>
                  </a:solidFill>
                </a:rPr>
                <a:t>We want to measure</a:t>
              </a:r>
            </a:p>
          </p:txBody>
        </p:sp>
      </p:grpSp>
      <p:sp>
        <p:nvSpPr>
          <p:cNvPr id="5" name="TextBox 4">
            <a:extLst>
              <a:ext uri="{FF2B5EF4-FFF2-40B4-BE49-F238E27FC236}">
                <a16:creationId xmlns:a16="http://schemas.microsoft.com/office/drawing/2014/main" id="{2A549092-FC48-7343-B152-0F7780CD2518}"/>
              </a:ext>
            </a:extLst>
          </p:cNvPr>
          <p:cNvSpPr txBox="1"/>
          <p:nvPr/>
        </p:nvSpPr>
        <p:spPr>
          <a:xfrm>
            <a:off x="3003297" y="2016976"/>
            <a:ext cx="2348460" cy="1631216"/>
          </a:xfrm>
          <a:prstGeom prst="rect">
            <a:avLst/>
          </a:prstGeom>
          <a:noFill/>
          <a:ln w="22225">
            <a:solidFill>
              <a:schemeClr val="tx1"/>
            </a:solidFill>
          </a:ln>
        </p:spPr>
        <p:txBody>
          <a:bodyPr wrap="square" rtlCol="0">
            <a:spAutoFit/>
          </a:bodyPr>
          <a:lstStyle/>
          <a:p>
            <a:pPr algn="ctr"/>
            <a:r>
              <a:rPr lang="en-US" sz="2000" dirty="0"/>
              <a:t>A structure or material</a:t>
            </a:r>
          </a:p>
          <a:p>
            <a:pPr algn="ctr"/>
            <a:r>
              <a:rPr lang="en-US" sz="2000" dirty="0"/>
              <a:t>that reacts to the physical phenomenon </a:t>
            </a:r>
          </a:p>
        </p:txBody>
      </p:sp>
      <p:sp>
        <p:nvSpPr>
          <p:cNvPr id="6" name="TextBox 5">
            <a:extLst>
              <a:ext uri="{FF2B5EF4-FFF2-40B4-BE49-F238E27FC236}">
                <a16:creationId xmlns:a16="http://schemas.microsoft.com/office/drawing/2014/main" id="{29C8C8BF-C845-1344-B5BB-50CBD8C9DB0F}"/>
              </a:ext>
            </a:extLst>
          </p:cNvPr>
          <p:cNvSpPr txBox="1"/>
          <p:nvPr/>
        </p:nvSpPr>
        <p:spPr>
          <a:xfrm>
            <a:off x="6344811" y="1681954"/>
            <a:ext cx="2348460" cy="2246769"/>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A circuit that converts the reaction to  measurable electrical signal </a:t>
            </a:r>
            <a:r>
              <a:rPr lang="en-US" dirty="0">
                <a:solidFill>
                  <a:schemeClr val="accent6">
                    <a:lumMod val="75000"/>
                  </a:schemeClr>
                </a:solidFill>
              </a:rPr>
              <a:t>(voltage, current, or energy)</a:t>
            </a:r>
          </a:p>
        </p:txBody>
      </p:sp>
      <p:sp>
        <p:nvSpPr>
          <p:cNvPr id="7" name="TextBox 6">
            <a:extLst>
              <a:ext uri="{FF2B5EF4-FFF2-40B4-BE49-F238E27FC236}">
                <a16:creationId xmlns:a16="http://schemas.microsoft.com/office/drawing/2014/main" id="{53C082BD-1B78-6B47-9204-201E8A648F08}"/>
              </a:ext>
            </a:extLst>
          </p:cNvPr>
          <p:cNvSpPr txBox="1"/>
          <p:nvPr/>
        </p:nvSpPr>
        <p:spPr>
          <a:xfrm>
            <a:off x="6344811" y="4755720"/>
            <a:ext cx="2348460" cy="1015663"/>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Interpretation of the signal, storing the data</a:t>
            </a:r>
          </a:p>
        </p:txBody>
      </p:sp>
      <p:cxnSp>
        <p:nvCxnSpPr>
          <p:cNvPr id="8" name="Straight Arrow Connector 7">
            <a:extLst>
              <a:ext uri="{FF2B5EF4-FFF2-40B4-BE49-F238E27FC236}">
                <a16:creationId xmlns:a16="http://schemas.microsoft.com/office/drawing/2014/main" id="{25992A48-F316-EA4B-B94A-D7B5EB297003}"/>
              </a:ext>
            </a:extLst>
          </p:cNvPr>
          <p:cNvCxnSpPr>
            <a:cxnSpLocks/>
          </p:cNvCxnSpPr>
          <p:nvPr/>
        </p:nvCxnSpPr>
        <p:spPr>
          <a:xfrm>
            <a:off x="5351757" y="2850005"/>
            <a:ext cx="99305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F82C3B-DADC-BF4C-AAD0-857E5D7BA00A}"/>
              </a:ext>
            </a:extLst>
          </p:cNvPr>
          <p:cNvCxnSpPr>
            <a:cxnSpLocks/>
            <a:endCxn id="7" idx="0"/>
          </p:cNvCxnSpPr>
          <p:nvPr/>
        </p:nvCxnSpPr>
        <p:spPr>
          <a:xfrm>
            <a:off x="7510757" y="3935272"/>
            <a:ext cx="8284" cy="82044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160F39B-56AB-F842-B007-4B7C40C800C2}"/>
              </a:ext>
            </a:extLst>
          </p:cNvPr>
          <p:cNvSpPr/>
          <p:nvPr/>
        </p:nvSpPr>
        <p:spPr>
          <a:xfrm>
            <a:off x="2799190" y="839452"/>
            <a:ext cx="6239878" cy="5154948"/>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068973-16DF-B742-BFB8-74DE53BB575C}"/>
              </a:ext>
            </a:extLst>
          </p:cNvPr>
          <p:cNvSpPr txBox="1"/>
          <p:nvPr/>
        </p:nvSpPr>
        <p:spPr>
          <a:xfrm>
            <a:off x="5351757" y="1017062"/>
            <a:ext cx="1354858" cy="523220"/>
          </a:xfrm>
          <a:prstGeom prst="rect">
            <a:avLst/>
          </a:prstGeom>
          <a:noFill/>
        </p:spPr>
        <p:txBody>
          <a:bodyPr wrap="none" rtlCol="0">
            <a:spAutoFit/>
          </a:bodyPr>
          <a:lstStyle/>
          <a:p>
            <a:r>
              <a:rPr lang="en-US" sz="2800" dirty="0">
                <a:solidFill>
                  <a:schemeClr val="accent2">
                    <a:lumMod val="75000"/>
                  </a:schemeClr>
                </a:solidFill>
              </a:rPr>
              <a:t>SENSOR</a:t>
            </a:r>
          </a:p>
        </p:txBody>
      </p:sp>
      <p:cxnSp>
        <p:nvCxnSpPr>
          <p:cNvPr id="15" name="Straight Arrow Connector 14">
            <a:extLst>
              <a:ext uri="{FF2B5EF4-FFF2-40B4-BE49-F238E27FC236}">
                <a16:creationId xmlns:a16="http://schemas.microsoft.com/office/drawing/2014/main" id="{78714A75-1E4D-4643-96E3-7F81ED6C64FA}"/>
              </a:ext>
            </a:extLst>
          </p:cNvPr>
          <p:cNvCxnSpPr>
            <a:cxnSpLocks/>
          </p:cNvCxnSpPr>
          <p:nvPr/>
        </p:nvCxnSpPr>
        <p:spPr>
          <a:xfrm>
            <a:off x="7510757" y="5771383"/>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34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3353B7-A57D-0944-BB2E-3D5AF58C37BF}"/>
              </a:ext>
            </a:extLst>
          </p:cNvPr>
          <p:cNvGrpSpPr/>
          <p:nvPr/>
        </p:nvGrpSpPr>
        <p:grpSpPr>
          <a:xfrm>
            <a:off x="169064" y="1573310"/>
            <a:ext cx="8946416" cy="1893214"/>
            <a:chOff x="169064" y="2487710"/>
            <a:chExt cx="8946416" cy="1893214"/>
          </a:xfrm>
        </p:grpSpPr>
        <p:pic>
          <p:nvPicPr>
            <p:cNvPr id="3" name="Picture 2">
              <a:extLst>
                <a:ext uri="{FF2B5EF4-FFF2-40B4-BE49-F238E27FC236}">
                  <a16:creationId xmlns:a16="http://schemas.microsoft.com/office/drawing/2014/main" id="{46A695AA-8EA3-F245-AD27-382EBE703345}"/>
                </a:ext>
              </a:extLst>
            </p:cNvPr>
            <p:cNvPicPr>
              <a:picLocks noChangeAspect="1"/>
            </p:cNvPicPr>
            <p:nvPr/>
          </p:nvPicPr>
          <p:blipFill>
            <a:blip r:embed="rId2"/>
            <a:stretch>
              <a:fillRect/>
            </a:stretch>
          </p:blipFill>
          <p:spPr>
            <a:xfrm flipH="1">
              <a:off x="1151132" y="2487710"/>
              <a:ext cx="1893214" cy="1893214"/>
            </a:xfrm>
            <a:prstGeom prst="rect">
              <a:avLst/>
            </a:prstGeom>
          </p:spPr>
        </p:pic>
        <p:sp>
          <p:nvSpPr>
            <p:cNvPr id="2" name="TextBox 1">
              <a:extLst>
                <a:ext uri="{FF2B5EF4-FFF2-40B4-BE49-F238E27FC236}">
                  <a16:creationId xmlns:a16="http://schemas.microsoft.com/office/drawing/2014/main" id="{F665073E-D4E5-2940-BAB4-A2985E366FED}"/>
                </a:ext>
              </a:extLst>
            </p:cNvPr>
            <p:cNvSpPr txBox="1"/>
            <p:nvPr/>
          </p:nvSpPr>
          <p:spPr>
            <a:xfrm>
              <a:off x="169064" y="2779076"/>
              <a:ext cx="1790362" cy="461665"/>
            </a:xfrm>
            <a:prstGeom prst="rect">
              <a:avLst/>
            </a:prstGeom>
            <a:noFill/>
          </p:spPr>
          <p:txBody>
            <a:bodyPr wrap="none" rtlCol="0">
              <a:spAutoFit/>
            </a:bodyPr>
            <a:lstStyle/>
            <a:p>
              <a:r>
                <a:rPr lang="en-US" sz="2400" dirty="0"/>
                <a:t>Temperature</a:t>
              </a:r>
            </a:p>
          </p:txBody>
        </p:sp>
        <p:sp>
          <p:nvSpPr>
            <p:cNvPr id="5" name="TextBox 4">
              <a:extLst>
                <a:ext uri="{FF2B5EF4-FFF2-40B4-BE49-F238E27FC236}">
                  <a16:creationId xmlns:a16="http://schemas.microsoft.com/office/drawing/2014/main" id="{45CEA875-D631-494E-AE1F-3E29AD5F76A2}"/>
                </a:ext>
              </a:extLst>
            </p:cNvPr>
            <p:cNvSpPr txBox="1"/>
            <p:nvPr/>
          </p:nvSpPr>
          <p:spPr>
            <a:xfrm>
              <a:off x="3878065" y="3429000"/>
              <a:ext cx="2097690" cy="461665"/>
            </a:xfrm>
            <a:prstGeom prst="rect">
              <a:avLst/>
            </a:prstGeom>
            <a:solidFill>
              <a:schemeClr val="accent5">
                <a:lumMod val="75000"/>
              </a:schemeClr>
            </a:solidFill>
          </p:spPr>
          <p:txBody>
            <a:bodyPr wrap="none" rtlCol="0">
              <a:spAutoFit/>
            </a:bodyPr>
            <a:lstStyle/>
            <a:p>
              <a:r>
                <a:rPr lang="en-US" sz="2400" dirty="0">
                  <a:solidFill>
                    <a:schemeClr val="bg1"/>
                  </a:solidFill>
                </a:rPr>
                <a:t>Thermo-couple</a:t>
              </a:r>
            </a:p>
          </p:txBody>
        </p:sp>
        <p:cxnSp>
          <p:nvCxnSpPr>
            <p:cNvPr id="6" name="Straight Arrow Connector 5">
              <a:extLst>
                <a:ext uri="{FF2B5EF4-FFF2-40B4-BE49-F238E27FC236}">
                  <a16:creationId xmlns:a16="http://schemas.microsoft.com/office/drawing/2014/main" id="{C4F251BA-4856-1C4A-9212-EEB1738D95C3}"/>
                </a:ext>
              </a:extLst>
            </p:cNvPr>
            <p:cNvCxnSpPr/>
            <p:nvPr/>
          </p:nvCxnSpPr>
          <p:spPr>
            <a:xfrm>
              <a:off x="3112194"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4D5BC12-8934-0447-8B59-9FF5EBB727CC}"/>
                </a:ext>
              </a:extLst>
            </p:cNvPr>
            <p:cNvCxnSpPr/>
            <p:nvPr/>
          </p:nvCxnSpPr>
          <p:spPr>
            <a:xfrm>
              <a:off x="6034688"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6EE48CAD-3224-334A-9B9A-A1B982C0803B}"/>
                </a:ext>
              </a:extLst>
            </p:cNvPr>
            <p:cNvSpPr/>
            <p:nvPr/>
          </p:nvSpPr>
          <p:spPr>
            <a:xfrm>
              <a:off x="7131424" y="321103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5E5CBBA6-6D50-A442-9C77-914DC666863C}"/>
                </a:ext>
              </a:extLst>
            </p:cNvPr>
            <p:cNvCxnSpPr/>
            <p:nvPr/>
          </p:nvCxnSpPr>
          <p:spPr>
            <a:xfrm>
              <a:off x="6913240" y="312223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DD684-C950-7144-BD2E-6443C9AAC96F}"/>
                </a:ext>
              </a:extLst>
            </p:cNvPr>
            <p:cNvSpPr txBox="1"/>
            <p:nvPr/>
          </p:nvSpPr>
          <p:spPr>
            <a:xfrm>
              <a:off x="7850726" y="3980814"/>
              <a:ext cx="1264754" cy="369332"/>
            </a:xfrm>
            <a:prstGeom prst="rect">
              <a:avLst/>
            </a:prstGeom>
            <a:noFill/>
          </p:spPr>
          <p:txBody>
            <a:bodyPr wrap="square" rtlCol="0">
              <a:spAutoFit/>
            </a:bodyPr>
            <a:lstStyle/>
            <a:p>
              <a:pPr algn="ctr"/>
              <a:r>
                <a:rPr lang="en-US" dirty="0"/>
                <a:t>Time</a:t>
              </a:r>
            </a:p>
          </p:txBody>
        </p:sp>
        <p:cxnSp>
          <p:nvCxnSpPr>
            <p:cNvPr id="12" name="Straight Connector 11">
              <a:extLst>
                <a:ext uri="{FF2B5EF4-FFF2-40B4-BE49-F238E27FC236}">
                  <a16:creationId xmlns:a16="http://schemas.microsoft.com/office/drawing/2014/main" id="{F90075F9-8924-0F4D-BFF0-68047EEA3914}"/>
                </a:ext>
              </a:extLst>
            </p:cNvPr>
            <p:cNvCxnSpPr>
              <a:cxnSpLocks/>
            </p:cNvCxnSpPr>
            <p:nvPr/>
          </p:nvCxnSpPr>
          <p:spPr>
            <a:xfrm flipH="1">
              <a:off x="6732711" y="400897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243377-CFC1-FC4F-86D6-5C7E5C5E59AB}"/>
                </a:ext>
              </a:extLst>
            </p:cNvPr>
            <p:cNvSpPr txBox="1"/>
            <p:nvPr/>
          </p:nvSpPr>
          <p:spPr>
            <a:xfrm rot="16200000">
              <a:off x="6087859" y="2998460"/>
              <a:ext cx="1264754" cy="369332"/>
            </a:xfrm>
            <a:prstGeom prst="rect">
              <a:avLst/>
            </a:prstGeom>
            <a:noFill/>
          </p:spPr>
          <p:txBody>
            <a:bodyPr wrap="square" rtlCol="0">
              <a:spAutoFit/>
            </a:bodyPr>
            <a:lstStyle/>
            <a:p>
              <a:pPr algn="ctr"/>
              <a:r>
                <a:rPr lang="en-US" dirty="0"/>
                <a:t>Voltage</a:t>
              </a:r>
            </a:p>
          </p:txBody>
        </p:sp>
      </p:grpSp>
      <p:grpSp>
        <p:nvGrpSpPr>
          <p:cNvPr id="10" name="Group 9">
            <a:extLst>
              <a:ext uri="{FF2B5EF4-FFF2-40B4-BE49-F238E27FC236}">
                <a16:creationId xmlns:a16="http://schemas.microsoft.com/office/drawing/2014/main" id="{12905458-9AD6-8A46-B678-3A7D85B1027B}"/>
              </a:ext>
            </a:extLst>
          </p:cNvPr>
          <p:cNvGrpSpPr/>
          <p:nvPr/>
        </p:nvGrpSpPr>
        <p:grpSpPr>
          <a:xfrm>
            <a:off x="4867835" y="3220570"/>
            <a:ext cx="3147948" cy="2495256"/>
            <a:chOff x="4867835" y="4134970"/>
            <a:chExt cx="3147948" cy="2495256"/>
          </a:xfrm>
        </p:grpSpPr>
        <p:cxnSp>
          <p:nvCxnSpPr>
            <p:cNvPr id="15" name="Straight Arrow Connector 14">
              <a:extLst>
                <a:ext uri="{FF2B5EF4-FFF2-40B4-BE49-F238E27FC236}">
                  <a16:creationId xmlns:a16="http://schemas.microsoft.com/office/drawing/2014/main" id="{8E61370D-C2F6-9A4A-874C-BAE3F155717D}"/>
                </a:ext>
              </a:extLst>
            </p:cNvPr>
            <p:cNvCxnSpPr>
              <a:cxnSpLocks/>
            </p:cNvCxnSpPr>
            <p:nvPr/>
          </p:nvCxnSpPr>
          <p:spPr>
            <a:xfrm flipH="1">
              <a:off x="6828144" y="4134970"/>
              <a:ext cx="877021" cy="14938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B4049DF4-438C-D549-8B27-1C15156293D8}"/>
                </a:ext>
              </a:extLst>
            </p:cNvPr>
            <p:cNvSpPr/>
            <p:nvPr/>
          </p:nvSpPr>
          <p:spPr>
            <a:xfrm>
              <a:off x="5463689" y="549111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8" name="Straight Connector 17">
              <a:extLst>
                <a:ext uri="{FF2B5EF4-FFF2-40B4-BE49-F238E27FC236}">
                  <a16:creationId xmlns:a16="http://schemas.microsoft.com/office/drawing/2014/main" id="{E0D88270-9BB2-7348-AC92-767FF9C925A8}"/>
                </a:ext>
              </a:extLst>
            </p:cNvPr>
            <p:cNvCxnSpPr/>
            <p:nvPr/>
          </p:nvCxnSpPr>
          <p:spPr>
            <a:xfrm>
              <a:off x="5245505" y="540231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883906-4306-DC46-B12C-E25F6868B592}"/>
                </a:ext>
              </a:extLst>
            </p:cNvPr>
            <p:cNvSpPr txBox="1"/>
            <p:nvPr/>
          </p:nvSpPr>
          <p:spPr>
            <a:xfrm>
              <a:off x="6182991" y="6260894"/>
              <a:ext cx="1264754" cy="369332"/>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A2940A51-50EB-5549-A696-BBC98C45A9DF}"/>
                </a:ext>
              </a:extLst>
            </p:cNvPr>
            <p:cNvCxnSpPr>
              <a:cxnSpLocks/>
            </p:cNvCxnSpPr>
            <p:nvPr/>
          </p:nvCxnSpPr>
          <p:spPr>
            <a:xfrm flipH="1">
              <a:off x="5064976" y="628905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5024FB-A139-FF4B-993E-5C310ED4B1C7}"/>
                </a:ext>
              </a:extLst>
            </p:cNvPr>
            <p:cNvSpPr txBox="1"/>
            <p:nvPr/>
          </p:nvSpPr>
          <p:spPr>
            <a:xfrm rot="16200000">
              <a:off x="4420124" y="5278540"/>
              <a:ext cx="1264754" cy="369332"/>
            </a:xfrm>
            <a:prstGeom prst="rect">
              <a:avLst/>
            </a:prstGeom>
            <a:noFill/>
          </p:spPr>
          <p:txBody>
            <a:bodyPr wrap="square" rtlCol="0">
              <a:spAutoFit/>
            </a:bodyPr>
            <a:lstStyle/>
            <a:p>
              <a:pPr algn="ctr"/>
              <a:r>
                <a:rPr lang="en-US" dirty="0"/>
                <a:t>Temp.</a:t>
              </a:r>
            </a:p>
          </p:txBody>
        </p:sp>
        <p:sp>
          <p:nvSpPr>
            <p:cNvPr id="23" name="TextBox 22">
              <a:extLst>
                <a:ext uri="{FF2B5EF4-FFF2-40B4-BE49-F238E27FC236}">
                  <a16:creationId xmlns:a16="http://schemas.microsoft.com/office/drawing/2014/main" id="{06533737-8E9A-2445-954E-7A645C93EE10}"/>
                </a:ext>
              </a:extLst>
            </p:cNvPr>
            <p:cNvSpPr txBox="1"/>
            <p:nvPr/>
          </p:nvSpPr>
          <p:spPr>
            <a:xfrm>
              <a:off x="6720236" y="4581054"/>
              <a:ext cx="1295547" cy="461665"/>
            </a:xfrm>
            <a:prstGeom prst="rect">
              <a:avLst/>
            </a:prstGeom>
            <a:solidFill>
              <a:schemeClr val="accent5">
                <a:lumMod val="75000"/>
              </a:schemeClr>
            </a:solidFill>
          </p:spPr>
          <p:txBody>
            <a:bodyPr wrap="none" rtlCol="0">
              <a:spAutoFit/>
            </a:bodyPr>
            <a:lstStyle/>
            <a:p>
              <a:r>
                <a:rPr lang="en-US" sz="2400" dirty="0">
                  <a:solidFill>
                    <a:schemeClr val="bg1"/>
                  </a:solidFill>
                </a:rPr>
                <a:t>Mapping</a:t>
              </a:r>
            </a:p>
          </p:txBody>
        </p:sp>
      </p:grpSp>
      <p:grpSp>
        <p:nvGrpSpPr>
          <p:cNvPr id="13" name="Group 12">
            <a:extLst>
              <a:ext uri="{FF2B5EF4-FFF2-40B4-BE49-F238E27FC236}">
                <a16:creationId xmlns:a16="http://schemas.microsoft.com/office/drawing/2014/main" id="{37B50D8F-EDD9-B44A-8695-4D99745AFA04}"/>
              </a:ext>
            </a:extLst>
          </p:cNvPr>
          <p:cNvGrpSpPr/>
          <p:nvPr/>
        </p:nvGrpSpPr>
        <p:grpSpPr>
          <a:xfrm>
            <a:off x="2260766" y="3334969"/>
            <a:ext cx="3696281" cy="1830091"/>
            <a:chOff x="2260766" y="4249369"/>
            <a:chExt cx="3696281" cy="1830091"/>
          </a:xfrm>
        </p:grpSpPr>
        <p:sp>
          <p:nvSpPr>
            <p:cNvPr id="26" name="Freeform 25">
              <a:extLst>
                <a:ext uri="{FF2B5EF4-FFF2-40B4-BE49-F238E27FC236}">
                  <a16:creationId xmlns:a16="http://schemas.microsoft.com/office/drawing/2014/main" id="{F28F2AE9-472E-3E4B-9A8B-3C143FBAEA83}"/>
                </a:ext>
              </a:extLst>
            </p:cNvPr>
            <p:cNvSpPr/>
            <p:nvPr/>
          </p:nvSpPr>
          <p:spPr>
            <a:xfrm>
              <a:off x="3348318" y="4612181"/>
              <a:ext cx="2608729" cy="780090"/>
            </a:xfrm>
            <a:custGeom>
              <a:avLst/>
              <a:gdLst>
                <a:gd name="connsiteX0" fmla="*/ 2608729 w 2608729"/>
                <a:gd name="connsiteY0" fmla="*/ 780090 h 780090"/>
                <a:gd name="connsiteX1" fmla="*/ 1250576 w 2608729"/>
                <a:gd name="connsiteY1" fmla="*/ 160 h 780090"/>
                <a:gd name="connsiteX2" fmla="*/ 0 w 2608729"/>
                <a:gd name="connsiteY2" fmla="*/ 726301 h 780090"/>
              </a:gdLst>
              <a:ahLst/>
              <a:cxnLst>
                <a:cxn ang="0">
                  <a:pos x="connsiteX0" y="connsiteY0"/>
                </a:cxn>
                <a:cxn ang="0">
                  <a:pos x="connsiteX1" y="connsiteY1"/>
                </a:cxn>
                <a:cxn ang="0">
                  <a:pos x="connsiteX2" y="connsiteY2"/>
                </a:cxn>
              </a:cxnLst>
              <a:rect l="l" t="t" r="r" b="b"/>
              <a:pathLst>
                <a:path w="2608729" h="780090">
                  <a:moveTo>
                    <a:pt x="2608729" y="780090"/>
                  </a:moveTo>
                  <a:cubicBezTo>
                    <a:pt x="2147046" y="394607"/>
                    <a:pt x="1685364" y="9125"/>
                    <a:pt x="1250576" y="160"/>
                  </a:cubicBezTo>
                  <a:cubicBezTo>
                    <a:pt x="815788" y="-8805"/>
                    <a:pt x="407894" y="358748"/>
                    <a:pt x="0" y="726301"/>
                  </a:cubicBezTo>
                </a:path>
              </a:pathLst>
            </a:custGeom>
            <a:noFill/>
            <a:ln w="28575">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4423E9-0936-8542-9FAD-7795ED38C825}"/>
                </a:ext>
              </a:extLst>
            </p:cNvPr>
            <p:cNvSpPr txBox="1"/>
            <p:nvPr/>
          </p:nvSpPr>
          <p:spPr>
            <a:xfrm>
              <a:off x="3861355" y="4249369"/>
              <a:ext cx="1264754" cy="369332"/>
            </a:xfrm>
            <a:prstGeom prst="rect">
              <a:avLst/>
            </a:prstGeom>
            <a:noFill/>
          </p:spPr>
          <p:txBody>
            <a:bodyPr wrap="square" rtlCol="0">
              <a:spAutoFit/>
            </a:bodyPr>
            <a:lstStyle/>
            <a:p>
              <a:pPr algn="ctr"/>
              <a:r>
                <a:rPr lang="en-US" dirty="0"/>
                <a:t>At time t</a:t>
              </a:r>
            </a:p>
          </p:txBody>
        </p:sp>
        <p:sp>
          <p:nvSpPr>
            <p:cNvPr id="28" name="TextBox 27">
              <a:extLst>
                <a:ext uri="{FF2B5EF4-FFF2-40B4-BE49-F238E27FC236}">
                  <a16:creationId xmlns:a16="http://schemas.microsoft.com/office/drawing/2014/main" id="{A752CBDC-7389-AC48-9914-48C8918237EF}"/>
                </a:ext>
              </a:extLst>
            </p:cNvPr>
            <p:cNvSpPr txBox="1"/>
            <p:nvPr/>
          </p:nvSpPr>
          <p:spPr>
            <a:xfrm>
              <a:off x="2260766" y="5433129"/>
              <a:ext cx="1715487" cy="646331"/>
            </a:xfrm>
            <a:prstGeom prst="rect">
              <a:avLst/>
            </a:prstGeom>
            <a:noFill/>
          </p:spPr>
          <p:txBody>
            <a:bodyPr wrap="square" rtlCol="0">
              <a:spAutoFit/>
            </a:bodyPr>
            <a:lstStyle/>
            <a:p>
              <a:pPr algn="ctr"/>
              <a:r>
                <a:rPr lang="en-US" dirty="0"/>
                <a:t>40° F</a:t>
              </a:r>
            </a:p>
            <a:p>
              <a:pPr algn="ctr"/>
              <a:r>
                <a:rPr lang="en-US" dirty="0"/>
                <a:t>(a scalar value)</a:t>
              </a:r>
            </a:p>
          </p:txBody>
        </p:sp>
      </p:grpSp>
      <p:sp>
        <p:nvSpPr>
          <p:cNvPr id="29" name="TextBox 28">
            <a:extLst>
              <a:ext uri="{FF2B5EF4-FFF2-40B4-BE49-F238E27FC236}">
                <a16:creationId xmlns:a16="http://schemas.microsoft.com/office/drawing/2014/main" id="{A1C953BA-5C91-3642-B4E8-E2E63FADF17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3659473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B3D44-9606-A741-84CA-9465FC1B900E}"/>
              </a:ext>
            </a:extLst>
          </p:cNvPr>
          <p:cNvSpPr txBox="1"/>
          <p:nvPr/>
        </p:nvSpPr>
        <p:spPr>
          <a:xfrm>
            <a:off x="0" y="2650325"/>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Scalar vs. Vector Output</a:t>
            </a:r>
          </a:p>
        </p:txBody>
      </p:sp>
    </p:spTree>
    <p:extLst>
      <p:ext uri="{BB962C8B-B14F-4D97-AF65-F5344CB8AC3E}">
        <p14:creationId xmlns:p14="http://schemas.microsoft.com/office/powerpoint/2010/main" val="3131939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79236B-ED24-0F43-A16A-F0E17853E15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Tree>
    <p:extLst>
      <p:ext uri="{BB962C8B-B14F-4D97-AF65-F5344CB8AC3E}">
        <p14:creationId xmlns:p14="http://schemas.microsoft.com/office/powerpoint/2010/main" val="168304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C2C3-4F0C-1A4D-8C24-AEF749295717}"/>
              </a:ext>
            </a:extLst>
          </p:cNvPr>
          <p:cNvPicPr>
            <a:picLocks noChangeAspect="1"/>
          </p:cNvPicPr>
          <p:nvPr/>
        </p:nvPicPr>
        <p:blipFill>
          <a:blip r:embed="rId3"/>
          <a:stretch>
            <a:fillRect/>
          </a:stretch>
        </p:blipFill>
        <p:spPr>
          <a:xfrm>
            <a:off x="2969297" y="2493992"/>
            <a:ext cx="3145254" cy="1883267"/>
          </a:xfrm>
          <a:prstGeom prst="rect">
            <a:avLst/>
          </a:prstGeom>
        </p:spPr>
      </p:pic>
      <p:grpSp>
        <p:nvGrpSpPr>
          <p:cNvPr id="28" name="Group 27"/>
          <p:cNvGrpSpPr/>
          <p:nvPr/>
        </p:nvGrpSpPr>
        <p:grpSpPr>
          <a:xfrm>
            <a:off x="-7058" y="0"/>
            <a:ext cx="9154588" cy="2532490"/>
            <a:chOff x="-7058" y="0"/>
            <a:chExt cx="9154588" cy="253249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1575" y="4"/>
              <a:ext cx="3048001" cy="218266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051529" cy="2182671"/>
            </a:xfrm>
            <a:prstGeom prst="rect">
              <a:avLst/>
            </a:prstGeom>
          </p:spPr>
        </p:pic>
        <p:sp>
          <p:nvSpPr>
            <p:cNvPr id="2" name="Title 1"/>
            <p:cNvSpPr txBox="1">
              <a:spLocks/>
            </p:cNvSpPr>
            <p:nvPr/>
          </p:nvSpPr>
          <p:spPr>
            <a:xfrm>
              <a:off x="-7058" y="2161466"/>
              <a:ext cx="9154588" cy="371024"/>
            </a:xfrm>
            <a:prstGeom prst="rect">
              <a:avLst/>
            </a:prstGeom>
            <a:solidFill>
              <a:schemeClr val="tx1">
                <a:alpha val="68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Lucida Bright" panose="02040602050505020304" pitchFamily="18" charset="0"/>
                  <a:ea typeface="+mj-ea"/>
                  <a:cs typeface="+mj-cs"/>
                </a:defRPr>
              </a:lvl1pPr>
            </a:lstStyle>
            <a:p>
              <a:r>
                <a:rPr lang="en-US" sz="2000" dirty="0">
                  <a:solidFill>
                    <a:schemeClr val="bg1"/>
                  </a:solidFill>
                  <a:latin typeface="Lucida Bright" charset="0"/>
                  <a:ea typeface="Lucida Bright" charset="0"/>
                  <a:cs typeface="Lucida Bright" charset="0"/>
                </a:rPr>
                <a:t>Cyber-Physical</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6508" y="0"/>
              <a:ext cx="3078043" cy="2182671"/>
            </a:xfrm>
            <a:prstGeom prst="rect">
              <a:avLst/>
            </a:prstGeom>
          </p:spPr>
        </p:pic>
      </p:gr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551" y="4505738"/>
            <a:ext cx="3032977" cy="235226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1575" y="2532489"/>
            <a:ext cx="3059483" cy="1973249"/>
          </a:xfrm>
          <a:prstGeom prst="rect">
            <a:avLst/>
          </a:prstGeom>
        </p:spPr>
      </p:pic>
      <p:grpSp>
        <p:nvGrpSpPr>
          <p:cNvPr id="32" name="Group 31"/>
          <p:cNvGrpSpPr/>
          <p:nvPr/>
        </p:nvGrpSpPr>
        <p:grpSpPr>
          <a:xfrm>
            <a:off x="-145775" y="4364008"/>
            <a:ext cx="9289775" cy="2493992"/>
            <a:chOff x="-145775" y="4364008"/>
            <a:chExt cx="9289775" cy="2493992"/>
          </a:xfrm>
        </p:grpSpPr>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775" y="4727078"/>
              <a:ext cx="3175225" cy="2130921"/>
            </a:xfrm>
            <a:prstGeom prst="rect">
              <a:avLst/>
            </a:prstGeom>
          </p:spPr>
        </p:pic>
        <p:sp>
          <p:nvSpPr>
            <p:cNvPr id="15" name="Title 1"/>
            <p:cNvSpPr txBox="1">
              <a:spLocks/>
            </p:cNvSpPr>
            <p:nvPr/>
          </p:nvSpPr>
          <p:spPr>
            <a:xfrm>
              <a:off x="0" y="4364008"/>
              <a:ext cx="9144000" cy="371025"/>
            </a:xfrm>
            <a:prstGeom prst="rect">
              <a:avLst/>
            </a:prstGeom>
            <a:solidFill>
              <a:schemeClr val="tx1">
                <a:alpha val="68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Lucida Bright" panose="02040602050505020304" pitchFamily="18" charset="0"/>
                  <a:ea typeface="+mj-ea"/>
                  <a:cs typeface="+mj-cs"/>
                </a:defRPr>
              </a:lvl1pPr>
            </a:lstStyle>
            <a:p>
              <a:r>
                <a:rPr lang="en-US" sz="2000" dirty="0">
                  <a:solidFill>
                    <a:schemeClr val="bg1"/>
                  </a:solidFill>
                  <a:latin typeface="Lucida Bright" charset="0"/>
                  <a:ea typeface="Lucida Bright" charset="0"/>
                  <a:cs typeface="Lucida Bright" charset="0"/>
                </a:rPr>
                <a:t>Wearables</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9450" y="4727078"/>
              <a:ext cx="3085101" cy="2130922"/>
            </a:xfrm>
            <a:prstGeom prst="rect">
              <a:avLst/>
            </a:prstGeom>
          </p:spPr>
        </p:pic>
      </p:grpSp>
      <p:grpSp>
        <p:nvGrpSpPr>
          <p:cNvPr id="33" name="Group 32"/>
          <p:cNvGrpSpPr/>
          <p:nvPr/>
        </p:nvGrpSpPr>
        <p:grpSpPr>
          <a:xfrm>
            <a:off x="-7058" y="1"/>
            <a:ext cx="3043565" cy="6858000"/>
            <a:chOff x="-7058" y="1"/>
            <a:chExt cx="3043565" cy="6858000"/>
          </a:xfrm>
        </p:grpSpPr>
        <p:pic>
          <p:nvPicPr>
            <p:cNvPr id="20" name="Picture 19"/>
            <p:cNvPicPr>
              <a:picLocks noChangeAspect="1"/>
            </p:cNvPicPr>
            <p:nvPr/>
          </p:nvPicPr>
          <p:blipFill rotWithShape="1">
            <a:blip r:embed="rId11">
              <a:extLst>
                <a:ext uri="{28A0092B-C50C-407E-A947-70E740481C1C}">
                  <a14:useLocalDpi xmlns:a14="http://schemas.microsoft.com/office/drawing/2010/main" val="0"/>
                </a:ext>
              </a:extLst>
            </a:blip>
            <a:srcRect l="10460" r="12499"/>
            <a:stretch/>
          </p:blipFill>
          <p:spPr>
            <a:xfrm>
              <a:off x="-7058" y="2532490"/>
              <a:ext cx="2672540" cy="1831518"/>
            </a:xfrm>
            <a:prstGeom prst="rect">
              <a:avLst/>
            </a:prstGeom>
          </p:spPr>
        </p:pic>
        <p:sp>
          <p:nvSpPr>
            <p:cNvPr id="17" name="Title 1"/>
            <p:cNvSpPr txBox="1">
              <a:spLocks/>
            </p:cNvSpPr>
            <p:nvPr/>
          </p:nvSpPr>
          <p:spPr>
            <a:xfrm rot="16200000">
              <a:off x="-578005" y="3243489"/>
              <a:ext cx="6858000" cy="371024"/>
            </a:xfrm>
            <a:prstGeom prst="rect">
              <a:avLst/>
            </a:prstGeom>
            <a:solidFill>
              <a:schemeClr val="tx1">
                <a:alpha val="68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Lucida Bright" panose="02040602050505020304" pitchFamily="18" charset="0"/>
                  <a:ea typeface="+mj-ea"/>
                  <a:cs typeface="+mj-cs"/>
                </a:defRPr>
              </a:lvl1pPr>
            </a:lstStyle>
            <a:p>
              <a:r>
                <a:rPr lang="en-US" sz="2000" dirty="0">
                  <a:solidFill>
                    <a:schemeClr val="bg1"/>
                  </a:solidFill>
                  <a:latin typeface="Lucida Bright" charset="0"/>
                  <a:ea typeface="Lucida Bright" charset="0"/>
                  <a:cs typeface="Lucida Bright" charset="0"/>
                </a:rPr>
                <a:t>Health</a:t>
              </a:r>
            </a:p>
          </p:txBody>
        </p:sp>
      </p:grpSp>
      <p:sp>
        <p:nvSpPr>
          <p:cNvPr id="14" name="Title 1"/>
          <p:cNvSpPr txBox="1">
            <a:spLocks/>
          </p:cNvSpPr>
          <p:nvPr/>
        </p:nvSpPr>
        <p:spPr>
          <a:xfrm rot="5400000">
            <a:off x="2848087" y="3243491"/>
            <a:ext cx="6858000" cy="371024"/>
          </a:xfrm>
          <a:prstGeom prst="rect">
            <a:avLst/>
          </a:prstGeom>
          <a:solidFill>
            <a:schemeClr val="tx1">
              <a:alpha val="68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Lucida Bright" panose="02040602050505020304" pitchFamily="18" charset="0"/>
                <a:ea typeface="+mj-ea"/>
                <a:cs typeface="+mj-cs"/>
              </a:defRPr>
            </a:lvl1pPr>
          </a:lstStyle>
          <a:p>
            <a:r>
              <a:rPr lang="en-US" sz="2000" dirty="0">
                <a:solidFill>
                  <a:schemeClr val="bg1"/>
                </a:solidFill>
                <a:latin typeface="Lucida Bright" charset="0"/>
                <a:ea typeface="Lucida Bright" charset="0"/>
                <a:cs typeface="Lucida Bright" charset="0"/>
              </a:rPr>
              <a:t>Human-Machine</a:t>
            </a:r>
          </a:p>
        </p:txBody>
      </p:sp>
      <p:grpSp>
        <p:nvGrpSpPr>
          <p:cNvPr id="19" name="Group 18">
            <a:extLst>
              <a:ext uri="{FF2B5EF4-FFF2-40B4-BE49-F238E27FC236}">
                <a16:creationId xmlns:a16="http://schemas.microsoft.com/office/drawing/2014/main" id="{4AFBAF5C-09BC-3847-8A41-267C40E3C172}"/>
              </a:ext>
            </a:extLst>
          </p:cNvPr>
          <p:cNvGrpSpPr/>
          <p:nvPr/>
        </p:nvGrpSpPr>
        <p:grpSpPr>
          <a:xfrm>
            <a:off x="-79067" y="-38689"/>
            <a:ext cx="9223067" cy="6896689"/>
            <a:chOff x="-79067" y="-38689"/>
            <a:chExt cx="9223067" cy="6896689"/>
          </a:xfrm>
        </p:grpSpPr>
        <p:sp>
          <p:nvSpPr>
            <p:cNvPr id="25" name="Rectangle 24">
              <a:extLst>
                <a:ext uri="{FF2B5EF4-FFF2-40B4-BE49-F238E27FC236}">
                  <a16:creationId xmlns:a16="http://schemas.microsoft.com/office/drawing/2014/main" id="{89120EA7-6C78-024B-B26E-AFE6BC52BC94}"/>
                </a:ext>
              </a:extLst>
            </p:cNvPr>
            <p:cNvSpPr/>
            <p:nvPr/>
          </p:nvSpPr>
          <p:spPr>
            <a:xfrm>
              <a:off x="-30406" y="-38689"/>
              <a:ext cx="9174406" cy="6896689"/>
            </a:xfrm>
            <a:prstGeom prst="rect">
              <a:avLst/>
            </a:prstGeom>
            <a:solidFill>
              <a:schemeClr val="bg1">
                <a:lumMod val="95000"/>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E0D72EAC-E943-DF4F-AFA1-36CB8387E2AA}"/>
                </a:ext>
              </a:extLst>
            </p:cNvPr>
            <p:cNvPicPr>
              <a:picLocks noChangeAspect="1"/>
            </p:cNvPicPr>
            <p:nvPr/>
          </p:nvPicPr>
          <p:blipFill>
            <a:blip r:embed="rId12">
              <a:duotone>
                <a:schemeClr val="accent6">
                  <a:shade val="45000"/>
                  <a:satMod val="135000"/>
                </a:schemeClr>
                <a:prstClr val="white"/>
              </a:duotone>
            </a:blip>
            <a:stretch>
              <a:fillRect/>
            </a:stretch>
          </p:blipFill>
          <p:spPr>
            <a:xfrm>
              <a:off x="1413603" y="189373"/>
              <a:ext cx="6502400" cy="6502400"/>
            </a:xfrm>
            <a:prstGeom prst="rect">
              <a:avLst/>
            </a:prstGeom>
          </p:spPr>
        </p:pic>
        <p:sp>
          <p:nvSpPr>
            <p:cNvPr id="27" name="TextBox 26">
              <a:extLst>
                <a:ext uri="{FF2B5EF4-FFF2-40B4-BE49-F238E27FC236}">
                  <a16:creationId xmlns:a16="http://schemas.microsoft.com/office/drawing/2014/main" id="{01CE7066-F670-6D49-A7A1-CD27F2E45AFA}"/>
                </a:ext>
              </a:extLst>
            </p:cNvPr>
            <p:cNvSpPr txBox="1"/>
            <p:nvPr/>
          </p:nvSpPr>
          <p:spPr>
            <a:xfrm>
              <a:off x="921719" y="992993"/>
              <a:ext cx="2245179" cy="523220"/>
            </a:xfrm>
            <a:prstGeom prst="rect">
              <a:avLst/>
            </a:prstGeom>
            <a:noFill/>
          </p:spPr>
          <p:txBody>
            <a:bodyPr wrap="square" rtlCol="0">
              <a:spAutoFit/>
            </a:bodyPr>
            <a:lstStyle/>
            <a:p>
              <a:pPr algn="ctr"/>
              <a:r>
                <a:rPr lang="en-US" sz="2800" b="1" dirty="0">
                  <a:latin typeface="Lucida Bright" charset="0"/>
                  <a:ea typeface="Lucida Bright" charset="0"/>
                  <a:cs typeface="Lucida Bright" charset="0"/>
                </a:rPr>
                <a:t>Sensing</a:t>
              </a:r>
              <a:endParaRPr lang="en-US" sz="2000" b="1" dirty="0">
                <a:latin typeface="Lucida Bright" charset="0"/>
                <a:ea typeface="Lucida Bright" charset="0"/>
                <a:cs typeface="Lucida Bright" charset="0"/>
              </a:endParaRPr>
            </a:p>
          </p:txBody>
        </p:sp>
        <p:sp>
          <p:nvSpPr>
            <p:cNvPr id="29" name="TextBox 28">
              <a:extLst>
                <a:ext uri="{FF2B5EF4-FFF2-40B4-BE49-F238E27FC236}">
                  <a16:creationId xmlns:a16="http://schemas.microsoft.com/office/drawing/2014/main" id="{93DBF971-28C2-9849-A10C-8877D3E8291B}"/>
                </a:ext>
              </a:extLst>
            </p:cNvPr>
            <p:cNvSpPr txBox="1"/>
            <p:nvPr/>
          </p:nvSpPr>
          <p:spPr>
            <a:xfrm>
              <a:off x="6822862" y="1173657"/>
              <a:ext cx="2245179" cy="1384995"/>
            </a:xfrm>
            <a:prstGeom prst="rect">
              <a:avLst/>
            </a:prstGeom>
            <a:noFill/>
          </p:spPr>
          <p:txBody>
            <a:bodyPr wrap="square" rtlCol="0">
              <a:spAutoFit/>
            </a:bodyPr>
            <a:lstStyle/>
            <a:p>
              <a:pPr algn="ctr"/>
              <a:r>
                <a:rPr lang="en-US" sz="2800" b="1" dirty="0">
                  <a:latin typeface="Lucida Bright" charset="0"/>
                  <a:ea typeface="Lucida Bright" charset="0"/>
                  <a:cs typeface="Lucida Bright" charset="0"/>
                </a:rPr>
                <a:t>Learning</a:t>
              </a:r>
            </a:p>
            <a:p>
              <a:pPr algn="ctr"/>
              <a:r>
                <a:rPr lang="en-US" sz="2800" b="1" dirty="0">
                  <a:latin typeface="Lucida Bright" charset="0"/>
                  <a:ea typeface="Lucida Bright" charset="0"/>
                  <a:cs typeface="Lucida Bright" charset="0"/>
                </a:rPr>
                <a:t>&amp;</a:t>
              </a:r>
            </a:p>
            <a:p>
              <a:pPr algn="ctr"/>
              <a:r>
                <a:rPr lang="en-US" sz="2800" b="1" dirty="0">
                  <a:latin typeface="Lucida Bright" charset="0"/>
                  <a:ea typeface="Lucida Bright" charset="0"/>
                  <a:cs typeface="Lucida Bright" charset="0"/>
                </a:rPr>
                <a:t>Computing</a:t>
              </a:r>
              <a:endParaRPr lang="en-US" sz="2000" b="1" dirty="0">
                <a:latin typeface="Lucida Bright" charset="0"/>
                <a:ea typeface="Lucida Bright" charset="0"/>
                <a:cs typeface="Lucida Bright" charset="0"/>
              </a:endParaRPr>
            </a:p>
          </p:txBody>
        </p:sp>
        <p:sp>
          <p:nvSpPr>
            <p:cNvPr id="30" name="TextBox 29">
              <a:extLst>
                <a:ext uri="{FF2B5EF4-FFF2-40B4-BE49-F238E27FC236}">
                  <a16:creationId xmlns:a16="http://schemas.microsoft.com/office/drawing/2014/main" id="{479705F6-F3A3-E54C-8A59-88EBE1A26A2F}"/>
                </a:ext>
              </a:extLst>
            </p:cNvPr>
            <p:cNvSpPr txBox="1"/>
            <p:nvPr/>
          </p:nvSpPr>
          <p:spPr>
            <a:xfrm>
              <a:off x="-79067" y="5306778"/>
              <a:ext cx="3033103" cy="1384995"/>
            </a:xfrm>
            <a:prstGeom prst="rect">
              <a:avLst/>
            </a:prstGeom>
            <a:noFill/>
          </p:spPr>
          <p:txBody>
            <a:bodyPr wrap="square" rtlCol="0">
              <a:spAutoFit/>
            </a:bodyPr>
            <a:lstStyle/>
            <a:p>
              <a:pPr algn="ctr"/>
              <a:r>
                <a:rPr lang="en-US" sz="2800" b="1" dirty="0">
                  <a:latin typeface="Lucida Bright" charset="0"/>
                  <a:ea typeface="Lucida Bright" charset="0"/>
                  <a:cs typeface="Lucida Bright" charset="0"/>
                </a:rPr>
                <a:t>Communication</a:t>
              </a:r>
            </a:p>
            <a:p>
              <a:pPr algn="ctr"/>
              <a:r>
                <a:rPr lang="en-US" sz="2800" b="1" dirty="0">
                  <a:latin typeface="Lucida Bright" charset="0"/>
                  <a:ea typeface="Lucida Bright" charset="0"/>
                  <a:cs typeface="Lucida Bright" charset="0"/>
                </a:rPr>
                <a:t>&amp;</a:t>
              </a:r>
            </a:p>
            <a:p>
              <a:pPr algn="ctr"/>
              <a:r>
                <a:rPr lang="en-US" sz="2800" b="1" dirty="0">
                  <a:latin typeface="Lucida Bright" charset="0"/>
                  <a:ea typeface="Lucida Bright" charset="0"/>
                  <a:cs typeface="Lucida Bright" charset="0"/>
                </a:rPr>
                <a:t>Networking</a:t>
              </a:r>
              <a:endParaRPr lang="en-US" sz="2000" b="1" dirty="0">
                <a:latin typeface="Lucida Bright" charset="0"/>
                <a:ea typeface="Lucida Bright" charset="0"/>
                <a:cs typeface="Lucida Bright" charset="0"/>
              </a:endParaRPr>
            </a:p>
          </p:txBody>
        </p:sp>
        <p:pic>
          <p:nvPicPr>
            <p:cNvPr id="31" name="Picture 30">
              <a:extLst>
                <a:ext uri="{FF2B5EF4-FFF2-40B4-BE49-F238E27FC236}">
                  <a16:creationId xmlns:a16="http://schemas.microsoft.com/office/drawing/2014/main" id="{16A93E36-4D37-DC40-8929-04D7E0C5EB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2970" y="4972829"/>
              <a:ext cx="850391" cy="770454"/>
            </a:xfrm>
            <a:prstGeom prst="rect">
              <a:avLst/>
            </a:prstGeom>
          </p:spPr>
        </p:pic>
        <p:pic>
          <p:nvPicPr>
            <p:cNvPr id="34" name="Picture 33">
              <a:extLst>
                <a:ext uri="{FF2B5EF4-FFF2-40B4-BE49-F238E27FC236}">
                  <a16:creationId xmlns:a16="http://schemas.microsoft.com/office/drawing/2014/main" id="{B887A9D4-49C0-4B41-A958-DF20CF1955B5}"/>
                </a:ext>
              </a:extLst>
            </p:cNvPr>
            <p:cNvPicPr>
              <a:picLocks noChangeAspect="1"/>
            </p:cNvPicPr>
            <p:nvPr/>
          </p:nvPicPr>
          <p:blipFill>
            <a:blip r:embed="rId14"/>
            <a:stretch>
              <a:fillRect/>
            </a:stretch>
          </p:blipFill>
          <p:spPr>
            <a:xfrm>
              <a:off x="6173448" y="3053778"/>
              <a:ext cx="802793" cy="802793"/>
            </a:xfrm>
            <a:prstGeom prst="rect">
              <a:avLst/>
            </a:prstGeom>
          </p:spPr>
        </p:pic>
        <p:pic>
          <p:nvPicPr>
            <p:cNvPr id="35" name="Picture 34">
              <a:extLst>
                <a:ext uri="{FF2B5EF4-FFF2-40B4-BE49-F238E27FC236}">
                  <a16:creationId xmlns:a16="http://schemas.microsoft.com/office/drawing/2014/main" id="{FF996266-95B4-AC49-855A-107B1B5774F7}"/>
                </a:ext>
              </a:extLst>
            </p:cNvPr>
            <p:cNvPicPr>
              <a:picLocks noChangeAspect="1"/>
            </p:cNvPicPr>
            <p:nvPr/>
          </p:nvPicPr>
          <p:blipFill>
            <a:blip r:embed="rId15"/>
            <a:stretch>
              <a:fillRect/>
            </a:stretch>
          </p:blipFill>
          <p:spPr>
            <a:xfrm flipH="1">
              <a:off x="3141824" y="1119547"/>
              <a:ext cx="918292" cy="870695"/>
            </a:xfrm>
            <a:prstGeom prst="rect">
              <a:avLst/>
            </a:prstGeom>
          </p:spPr>
        </p:pic>
      </p:grpSp>
      <p:sp>
        <p:nvSpPr>
          <p:cNvPr id="36" name="TextBox 35">
            <a:extLst>
              <a:ext uri="{FF2B5EF4-FFF2-40B4-BE49-F238E27FC236}">
                <a16:creationId xmlns:a16="http://schemas.microsoft.com/office/drawing/2014/main" id="{34567B4C-D315-6447-AB2A-3355ED29AA98}"/>
              </a:ext>
            </a:extLst>
          </p:cNvPr>
          <p:cNvSpPr txBox="1"/>
          <p:nvPr/>
        </p:nvSpPr>
        <p:spPr>
          <a:xfrm>
            <a:off x="4730266" y="5946560"/>
            <a:ext cx="4409310" cy="523220"/>
          </a:xfrm>
          <a:prstGeom prst="rect">
            <a:avLst/>
          </a:prstGeom>
          <a:noFill/>
        </p:spPr>
        <p:txBody>
          <a:bodyPr wrap="square" rtlCol="0">
            <a:spAutoFit/>
          </a:bodyPr>
          <a:lstStyle/>
          <a:p>
            <a:pPr algn="ctr"/>
            <a:r>
              <a:rPr lang="en-US" sz="2800" b="1" dirty="0">
                <a:latin typeface="Lucida Bright" charset="0"/>
                <a:ea typeface="Lucida Bright" charset="0"/>
                <a:cs typeface="Lucida Bright" charset="0"/>
              </a:rPr>
              <a:t>…and privacy/security</a:t>
            </a:r>
            <a:endParaRPr lang="en-US" sz="2000" b="1" dirty="0">
              <a:latin typeface="Lucida Bright" charset="0"/>
              <a:ea typeface="Lucida Bright" charset="0"/>
              <a:cs typeface="Lucida Bright" charset="0"/>
            </a:endParaRPr>
          </a:p>
        </p:txBody>
      </p:sp>
    </p:spTree>
    <p:extLst>
      <p:ext uri="{BB962C8B-B14F-4D97-AF65-F5344CB8AC3E}">
        <p14:creationId xmlns:p14="http://schemas.microsoft.com/office/powerpoint/2010/main" val="2463053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196175-23A5-4C7F-D97F-DE12489913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3" name="TextBox 2">
            <a:extLst>
              <a:ext uri="{FF2B5EF4-FFF2-40B4-BE49-F238E27FC236}">
                <a16:creationId xmlns:a16="http://schemas.microsoft.com/office/drawing/2014/main" id="{AC38BAB1-F8D5-6867-B563-5EF6148E6B44}"/>
              </a:ext>
            </a:extLst>
          </p:cNvPr>
          <p:cNvSpPr txBox="1"/>
          <p:nvPr/>
        </p:nvSpPr>
        <p:spPr>
          <a:xfrm>
            <a:off x="1543051" y="5872163"/>
            <a:ext cx="7025834" cy="707886"/>
          </a:xfrm>
          <a:prstGeom prst="rect">
            <a:avLst/>
          </a:prstGeom>
          <a:noFill/>
        </p:spPr>
        <p:txBody>
          <a:bodyPr wrap="none" rtlCol="0">
            <a:spAutoFit/>
          </a:bodyPr>
          <a:lstStyle/>
          <a:p>
            <a:r>
              <a:rPr lang="en-US" sz="4000" b="0" i="0" u="none" strike="noStrike" dirty="0">
                <a:effectLst/>
                <a:latin typeface="g_d0_f2"/>
              </a:rPr>
              <a:t>Acoustic Pressure Sensor (Scalar)</a:t>
            </a:r>
            <a:endParaRPr lang="en-US" sz="4000" dirty="0"/>
          </a:p>
        </p:txBody>
      </p:sp>
      <p:pic>
        <p:nvPicPr>
          <p:cNvPr id="5126" name="Picture 6" descr="All About Microphones | GearCast - Full Compass Systems">
            <a:extLst>
              <a:ext uri="{FF2B5EF4-FFF2-40B4-BE49-F238E27FC236}">
                <a16:creationId xmlns:a16="http://schemas.microsoft.com/office/drawing/2014/main" id="{89B15BCF-F2C5-A019-F5E2-EC6E53364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763584"/>
            <a:ext cx="8509000"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5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 of a 3D sound intensity probe ...">
            <a:extLst>
              <a:ext uri="{FF2B5EF4-FFF2-40B4-BE49-F238E27FC236}">
                <a16:creationId xmlns:a16="http://schemas.microsoft.com/office/drawing/2014/main" id="{B69F4EC7-02C7-49AD-AD5E-9AD2834A5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 y="2108200"/>
            <a:ext cx="30861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7F27E5B-83CF-2D11-325F-E69EA84DC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692" y="1869406"/>
            <a:ext cx="4682542" cy="3519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196175-23A5-4C7F-D97F-DE12489913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3" name="TextBox 2">
            <a:extLst>
              <a:ext uri="{FF2B5EF4-FFF2-40B4-BE49-F238E27FC236}">
                <a16:creationId xmlns:a16="http://schemas.microsoft.com/office/drawing/2014/main" id="{AC38BAB1-F8D5-6867-B563-5EF6148E6B44}"/>
              </a:ext>
            </a:extLst>
          </p:cNvPr>
          <p:cNvSpPr txBox="1"/>
          <p:nvPr/>
        </p:nvSpPr>
        <p:spPr>
          <a:xfrm>
            <a:off x="2157413" y="5611505"/>
            <a:ext cx="5280420" cy="1323439"/>
          </a:xfrm>
          <a:prstGeom prst="rect">
            <a:avLst/>
          </a:prstGeom>
          <a:noFill/>
        </p:spPr>
        <p:txBody>
          <a:bodyPr wrap="none" rtlCol="0">
            <a:spAutoFit/>
          </a:bodyPr>
          <a:lstStyle/>
          <a:p>
            <a:pPr algn="ctr"/>
            <a:r>
              <a:rPr lang="en-US" sz="4000" b="0" i="0" u="none" strike="noStrike" dirty="0">
                <a:effectLst/>
                <a:latin typeface="g_d0_f2"/>
              </a:rPr>
              <a:t>Acoustic Vector Sensor</a:t>
            </a:r>
          </a:p>
          <a:p>
            <a:pPr algn="ctr"/>
            <a:r>
              <a:rPr lang="en-US" sz="4000" dirty="0">
                <a:latin typeface="g_d0_f2"/>
              </a:rPr>
              <a:t>(particle velocity sensor)</a:t>
            </a:r>
            <a:endParaRPr lang="en-US" sz="4000" dirty="0"/>
          </a:p>
        </p:txBody>
      </p:sp>
    </p:spTree>
    <p:extLst>
      <p:ext uri="{BB962C8B-B14F-4D97-AF65-F5344CB8AC3E}">
        <p14:creationId xmlns:p14="http://schemas.microsoft.com/office/powerpoint/2010/main" val="409618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4D9BCD1-CD1C-2941-BB81-0FDF62566948}"/>
              </a:ext>
            </a:extLst>
          </p:cNvPr>
          <p:cNvPicPr>
            <a:picLocks noChangeAspect="1"/>
          </p:cNvPicPr>
          <p:nvPr/>
        </p:nvPicPr>
        <p:blipFill>
          <a:blip r:embed="rId3"/>
          <a:stretch>
            <a:fillRect/>
          </a:stretch>
        </p:blipFill>
        <p:spPr>
          <a:xfrm>
            <a:off x="148468" y="4409912"/>
            <a:ext cx="1375443" cy="1557945"/>
          </a:xfrm>
          <a:prstGeom prst="rect">
            <a:avLst/>
          </a:prstGeom>
        </p:spPr>
      </p:pic>
      <p:grpSp>
        <p:nvGrpSpPr>
          <p:cNvPr id="4" name="Group 3">
            <a:extLst>
              <a:ext uri="{FF2B5EF4-FFF2-40B4-BE49-F238E27FC236}">
                <a16:creationId xmlns:a16="http://schemas.microsoft.com/office/drawing/2014/main" id="{BBB770CE-D39B-6B44-BECC-4AA3F32E19B4}"/>
              </a:ext>
            </a:extLst>
          </p:cNvPr>
          <p:cNvGrpSpPr/>
          <p:nvPr/>
        </p:nvGrpSpPr>
        <p:grpSpPr>
          <a:xfrm>
            <a:off x="373721" y="762307"/>
            <a:ext cx="8325766" cy="5163843"/>
            <a:chOff x="373721" y="762307"/>
            <a:chExt cx="8325766" cy="5163843"/>
          </a:xfrm>
        </p:grpSpPr>
        <p:grpSp>
          <p:nvGrpSpPr>
            <p:cNvPr id="18" name="Group 17">
              <a:extLst>
                <a:ext uri="{FF2B5EF4-FFF2-40B4-BE49-F238E27FC236}">
                  <a16:creationId xmlns:a16="http://schemas.microsoft.com/office/drawing/2014/main" id="{83694302-A83C-9D43-A098-4AA23A927A8D}"/>
                </a:ext>
              </a:extLst>
            </p:cNvPr>
            <p:cNvGrpSpPr/>
            <p:nvPr/>
          </p:nvGrpSpPr>
          <p:grpSpPr>
            <a:xfrm>
              <a:off x="836189" y="769735"/>
              <a:ext cx="7863298" cy="4694750"/>
              <a:chOff x="836189" y="769735"/>
              <a:chExt cx="7863298" cy="4694750"/>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5"/>
                <a:ext cx="0" cy="469475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19" name="TextBox 18">
              <a:extLst>
                <a:ext uri="{FF2B5EF4-FFF2-40B4-BE49-F238E27FC236}">
                  <a16:creationId xmlns:a16="http://schemas.microsoft.com/office/drawing/2014/main" id="{4459777D-A574-B743-B657-5B706DF07345}"/>
                </a:ext>
              </a:extLst>
            </p:cNvPr>
            <p:cNvSpPr txBox="1"/>
            <p:nvPr/>
          </p:nvSpPr>
          <p:spPr>
            <a:xfrm>
              <a:off x="7595590" y="5464485"/>
              <a:ext cx="344966" cy="461665"/>
            </a:xfrm>
            <a:prstGeom prst="rect">
              <a:avLst/>
            </a:prstGeom>
            <a:noFill/>
          </p:spPr>
          <p:txBody>
            <a:bodyPr wrap="none" rtlCol="0">
              <a:spAutoFit/>
            </a:bodyPr>
            <a:lstStyle/>
            <a:p>
              <a:r>
                <a:rPr lang="en-US" sz="2400" dirty="0"/>
                <a:t>X</a:t>
              </a:r>
            </a:p>
          </p:txBody>
        </p:sp>
        <p:sp>
          <p:nvSpPr>
            <p:cNvPr id="20" name="TextBox 19">
              <a:extLst>
                <a:ext uri="{FF2B5EF4-FFF2-40B4-BE49-F238E27FC236}">
                  <a16:creationId xmlns:a16="http://schemas.microsoft.com/office/drawing/2014/main" id="{B839685A-77EF-374E-BA47-EB7E81442C0A}"/>
                </a:ext>
              </a:extLst>
            </p:cNvPr>
            <p:cNvSpPr txBox="1"/>
            <p:nvPr/>
          </p:nvSpPr>
          <p:spPr>
            <a:xfrm>
              <a:off x="373721" y="762307"/>
              <a:ext cx="335348" cy="461665"/>
            </a:xfrm>
            <a:prstGeom prst="rect">
              <a:avLst/>
            </a:prstGeom>
            <a:noFill/>
          </p:spPr>
          <p:txBody>
            <a:bodyPr wrap="none" rtlCol="0">
              <a:spAutoFit/>
            </a:bodyPr>
            <a:lstStyle/>
            <a:p>
              <a:r>
                <a:rPr lang="en-US" sz="2400" dirty="0"/>
                <a:t>Y</a:t>
              </a:r>
            </a:p>
          </p:txBody>
        </p:sp>
      </p:grpSp>
      <p:sp>
        <p:nvSpPr>
          <p:cNvPr id="15" name="TextBox 14">
            <a:extLst>
              <a:ext uri="{FF2B5EF4-FFF2-40B4-BE49-F238E27FC236}">
                <a16:creationId xmlns:a16="http://schemas.microsoft.com/office/drawing/2014/main" id="{2079236B-ED24-0F43-A16A-F0E17853E15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16" name="TextBox 15">
            <a:extLst>
              <a:ext uri="{FF2B5EF4-FFF2-40B4-BE49-F238E27FC236}">
                <a16:creationId xmlns:a16="http://schemas.microsoft.com/office/drawing/2014/main" id="{9183E5A0-2BE8-7949-A1EE-0552BDA07470}"/>
              </a:ext>
            </a:extLst>
          </p:cNvPr>
          <p:cNvSpPr txBox="1"/>
          <p:nvPr/>
        </p:nvSpPr>
        <p:spPr>
          <a:xfrm>
            <a:off x="2370436" y="6074939"/>
            <a:ext cx="4403128" cy="584775"/>
          </a:xfrm>
          <a:prstGeom prst="rect">
            <a:avLst/>
          </a:prstGeom>
          <a:noFill/>
        </p:spPr>
        <p:txBody>
          <a:bodyPr wrap="none" rtlCol="0">
            <a:spAutoFit/>
          </a:bodyPr>
          <a:lstStyle/>
          <a:p>
            <a:r>
              <a:rPr lang="en-US" sz="3200" dirty="0"/>
              <a:t>Global coordinate system</a:t>
            </a:r>
          </a:p>
        </p:txBody>
      </p:sp>
    </p:spTree>
    <p:extLst>
      <p:ext uri="{BB962C8B-B14F-4D97-AF65-F5344CB8AC3E}">
        <p14:creationId xmlns:p14="http://schemas.microsoft.com/office/powerpoint/2010/main" val="12623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1651052" y="4019576"/>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4094295" y="3062305"/>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073781" y="5275272"/>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4666863" y="4816469"/>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5775AF-D617-9F45-BB0D-A048418C2A9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2" name="TextBox 21">
            <a:extLst>
              <a:ext uri="{FF2B5EF4-FFF2-40B4-BE49-F238E27FC236}">
                <a16:creationId xmlns:a16="http://schemas.microsoft.com/office/drawing/2014/main" id="{5F375A0F-532D-1C43-A786-985D549AF584}"/>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1" name="TextBox 10">
            <a:extLst>
              <a:ext uri="{FF2B5EF4-FFF2-40B4-BE49-F238E27FC236}">
                <a16:creationId xmlns:a16="http://schemas.microsoft.com/office/drawing/2014/main" id="{F24C7110-6537-9A47-81D4-A65401511A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32981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3" name="TextBox 12">
            <a:extLst>
              <a:ext uri="{FF2B5EF4-FFF2-40B4-BE49-F238E27FC236}">
                <a16:creationId xmlns:a16="http://schemas.microsoft.com/office/drawing/2014/main" id="{89CC7D75-9455-904C-B444-E62986EDD76A}"/>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4" name="TextBox 13">
            <a:extLst>
              <a:ext uri="{FF2B5EF4-FFF2-40B4-BE49-F238E27FC236}">
                <a16:creationId xmlns:a16="http://schemas.microsoft.com/office/drawing/2014/main" id="{4F6A728F-7362-1246-AA33-0C59F1C4D5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grpSp>
        <p:nvGrpSpPr>
          <p:cNvPr id="6" name="Group 5">
            <a:extLst>
              <a:ext uri="{FF2B5EF4-FFF2-40B4-BE49-F238E27FC236}">
                <a16:creationId xmlns:a16="http://schemas.microsoft.com/office/drawing/2014/main" id="{E82993B4-C090-AC41-8054-C4F196B2D1F9}"/>
              </a:ext>
            </a:extLst>
          </p:cNvPr>
          <p:cNvGrpSpPr/>
          <p:nvPr/>
        </p:nvGrpSpPr>
        <p:grpSpPr>
          <a:xfrm>
            <a:off x="2656115" y="3857148"/>
            <a:ext cx="2583422" cy="2176376"/>
            <a:chOff x="2656115" y="3857148"/>
            <a:chExt cx="2583422" cy="2176376"/>
          </a:xfrm>
        </p:grpSpPr>
        <p:sp>
          <p:nvSpPr>
            <p:cNvPr id="3" name="Oval 2">
              <a:extLst>
                <a:ext uri="{FF2B5EF4-FFF2-40B4-BE49-F238E27FC236}">
                  <a16:creationId xmlns:a16="http://schemas.microsoft.com/office/drawing/2014/main" id="{D69816C2-DC5C-A446-9E56-2B660A98CF03}"/>
                </a:ext>
              </a:extLst>
            </p:cNvPr>
            <p:cNvSpPr/>
            <p:nvPr/>
          </p:nvSpPr>
          <p:spPr>
            <a:xfrm>
              <a:off x="2656115" y="4785295"/>
              <a:ext cx="1268294" cy="1248229"/>
            </a:xfrm>
            <a:prstGeom prst="ellipse">
              <a:avLst/>
            </a:prstGeom>
            <a:noFill/>
            <a:ln w="635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B5F5EA7-F32F-C94E-9B87-00D73869AA4D}"/>
                </a:ext>
              </a:extLst>
            </p:cNvPr>
            <p:cNvSpPr/>
            <p:nvPr/>
          </p:nvSpPr>
          <p:spPr>
            <a:xfrm>
              <a:off x="4034851" y="3857148"/>
              <a:ext cx="1204686" cy="1654629"/>
            </a:xfrm>
            <a:custGeom>
              <a:avLst/>
              <a:gdLst>
                <a:gd name="connsiteX0" fmla="*/ 1204686 w 1204686"/>
                <a:gd name="connsiteY0" fmla="*/ 0 h 1654629"/>
                <a:gd name="connsiteX1" fmla="*/ 856343 w 1204686"/>
                <a:gd name="connsiteY1" fmla="*/ 1277257 h 1654629"/>
                <a:gd name="connsiteX2" fmla="*/ 0 w 1204686"/>
                <a:gd name="connsiteY2" fmla="*/ 1654629 h 1654629"/>
              </a:gdLst>
              <a:ahLst/>
              <a:cxnLst>
                <a:cxn ang="0">
                  <a:pos x="connsiteX0" y="connsiteY0"/>
                </a:cxn>
                <a:cxn ang="0">
                  <a:pos x="connsiteX1" y="connsiteY1"/>
                </a:cxn>
                <a:cxn ang="0">
                  <a:pos x="connsiteX2" y="connsiteY2"/>
                </a:cxn>
              </a:cxnLst>
              <a:rect l="l" t="t" r="r" b="b"/>
              <a:pathLst>
                <a:path w="1204686" h="1654629">
                  <a:moveTo>
                    <a:pt x="1204686" y="0"/>
                  </a:moveTo>
                  <a:cubicBezTo>
                    <a:pt x="1130905" y="500743"/>
                    <a:pt x="1057124" y="1001486"/>
                    <a:pt x="856343" y="1277257"/>
                  </a:cubicBezTo>
                  <a:cubicBezTo>
                    <a:pt x="655562" y="1553028"/>
                    <a:pt x="327781" y="1603828"/>
                    <a:pt x="0" y="1654629"/>
                  </a:cubicBezTo>
                </a:path>
              </a:pathLst>
            </a:custGeom>
            <a:noFill/>
            <a:ln w="635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791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grpSp>
        <p:nvGrpSpPr>
          <p:cNvPr id="3" name="Group 2">
            <a:extLst>
              <a:ext uri="{FF2B5EF4-FFF2-40B4-BE49-F238E27FC236}">
                <a16:creationId xmlns:a16="http://schemas.microsoft.com/office/drawing/2014/main" id="{62FA304C-652C-EB47-B8FC-EA9AF75CF177}"/>
              </a:ext>
            </a:extLst>
          </p:cNvPr>
          <p:cNvGrpSpPr/>
          <p:nvPr/>
        </p:nvGrpSpPr>
        <p:grpSpPr>
          <a:xfrm>
            <a:off x="5018464" y="2397048"/>
            <a:ext cx="465192" cy="1752538"/>
            <a:chOff x="5018464" y="2397048"/>
            <a:chExt cx="465192" cy="1752538"/>
          </a:xfrm>
        </p:grpSpPr>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grpSp>
      <p:grpSp>
        <p:nvGrpSpPr>
          <p:cNvPr id="5" name="Group 4">
            <a:extLst>
              <a:ext uri="{FF2B5EF4-FFF2-40B4-BE49-F238E27FC236}">
                <a16:creationId xmlns:a16="http://schemas.microsoft.com/office/drawing/2014/main" id="{F1AFFD7D-D085-6944-87F7-451E90C387FB}"/>
              </a:ext>
            </a:extLst>
          </p:cNvPr>
          <p:cNvGrpSpPr/>
          <p:nvPr/>
        </p:nvGrpSpPr>
        <p:grpSpPr>
          <a:xfrm>
            <a:off x="3858511" y="2261955"/>
            <a:ext cx="1294619" cy="461665"/>
            <a:chOff x="3858511" y="2261955"/>
            <a:chExt cx="1294619" cy="461665"/>
          </a:xfrm>
        </p:grpSpPr>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6DDA1B78-3F71-8448-9F80-6B110A3A2A2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12654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14ECC61F-1C4D-014E-BA8B-4770D12DAE5C}"/>
              </a:ext>
            </a:extLst>
          </p:cNvPr>
          <p:cNvSpPr txBox="1"/>
          <p:nvPr/>
        </p:nvSpPr>
        <p:spPr>
          <a:xfrm>
            <a:off x="4670849" y="4509555"/>
            <a:ext cx="3200941" cy="584775"/>
          </a:xfrm>
          <a:prstGeom prst="rect">
            <a:avLst/>
          </a:prstGeom>
          <a:noFill/>
        </p:spPr>
        <p:txBody>
          <a:bodyPr wrap="none" rtlCol="0">
            <a:spAutoFit/>
          </a:bodyPr>
          <a:lstStyle/>
          <a:p>
            <a:r>
              <a:rPr lang="en-US" sz="3200" dirty="0"/>
              <a:t>Output = &lt;</a:t>
            </a:r>
            <a:r>
              <a:rPr lang="en-US" sz="3200" dirty="0" err="1"/>
              <a:t>V</a:t>
            </a:r>
            <a:r>
              <a:rPr lang="en-US" sz="3200" baseline="-25000" dirty="0" err="1"/>
              <a:t>x</a:t>
            </a:r>
            <a:r>
              <a:rPr lang="en-US" sz="3200" dirty="0"/>
              <a:t>, </a:t>
            </a:r>
            <a:r>
              <a:rPr lang="en-US" sz="3200" dirty="0" err="1"/>
              <a:t>V</a:t>
            </a:r>
            <a:r>
              <a:rPr lang="en-US" sz="3200" baseline="-25000" dirty="0" err="1"/>
              <a:t>y</a:t>
            </a:r>
            <a:r>
              <a:rPr lang="en-US" sz="3200" dirty="0"/>
              <a:t>&gt;</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4235666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2987741"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2-axis sensor</a:t>
            </a:r>
          </a:p>
        </p:txBody>
      </p:sp>
    </p:spTree>
    <p:extLst>
      <p:ext uri="{BB962C8B-B14F-4D97-AF65-F5344CB8AC3E}">
        <p14:creationId xmlns:p14="http://schemas.microsoft.com/office/powerpoint/2010/main" val="3002067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3-axis sensor</a:t>
            </a:r>
          </a:p>
        </p:txBody>
      </p:sp>
      <p:cxnSp>
        <p:nvCxnSpPr>
          <p:cNvPr id="19" name="Straight Connector 18">
            <a:extLst>
              <a:ext uri="{FF2B5EF4-FFF2-40B4-BE49-F238E27FC236}">
                <a16:creationId xmlns:a16="http://schemas.microsoft.com/office/drawing/2014/main" id="{36937E6B-3B2A-4547-930E-042DDEAE54C8}"/>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9FB03BC8-B0FB-B046-B378-786B9C9E8DBE}"/>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spTree>
    <p:extLst>
      <p:ext uri="{BB962C8B-B14F-4D97-AF65-F5344CB8AC3E}">
        <p14:creationId xmlns:p14="http://schemas.microsoft.com/office/powerpoint/2010/main" val="36253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A0CC0-3DE7-7B4F-830D-46B9B979CB92}"/>
              </a:ext>
            </a:extLst>
          </p:cNvPr>
          <p:cNvPicPr>
            <a:picLocks noChangeAspect="1"/>
          </p:cNvPicPr>
          <p:nvPr/>
        </p:nvPicPr>
        <p:blipFill>
          <a:blip r:embed="rId2"/>
          <a:stretch>
            <a:fillRect/>
          </a:stretch>
        </p:blipFill>
        <p:spPr>
          <a:xfrm>
            <a:off x="0" y="1649524"/>
            <a:ext cx="9144000" cy="3558951"/>
          </a:xfrm>
          <a:prstGeom prst="rect">
            <a:avLst/>
          </a:prstGeom>
        </p:spPr>
      </p:pic>
      <p:sp>
        <p:nvSpPr>
          <p:cNvPr id="3" name="TextBox 2">
            <a:extLst>
              <a:ext uri="{FF2B5EF4-FFF2-40B4-BE49-F238E27FC236}">
                <a16:creationId xmlns:a16="http://schemas.microsoft.com/office/drawing/2014/main" id="{ADED511C-193B-CF4B-92D4-05508D6B29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202534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A diagram showing the data flows between user and provider for voice-assistant technology">
            <a:extLst>
              <a:ext uri="{FF2B5EF4-FFF2-40B4-BE49-F238E27FC236}">
                <a16:creationId xmlns:a16="http://schemas.microsoft.com/office/drawing/2014/main" id="{10DD0AF6-A658-EF2D-9521-5C380F3F7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710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3694302-A83C-9D43-A098-4AA23A927A8D}"/>
              </a:ext>
            </a:extLst>
          </p:cNvPr>
          <p:cNvGrpSpPr/>
          <p:nvPr/>
        </p:nvGrpSpPr>
        <p:grpSpPr>
          <a:xfrm>
            <a:off x="836189" y="769734"/>
            <a:ext cx="7863298" cy="4694751"/>
            <a:chOff x="836189" y="769734"/>
            <a:chExt cx="7863298" cy="4694751"/>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4"/>
              <a:ext cx="0" cy="4257185"/>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20" name="TextBox 19">
            <a:extLst>
              <a:ext uri="{FF2B5EF4-FFF2-40B4-BE49-F238E27FC236}">
                <a16:creationId xmlns:a16="http://schemas.microsoft.com/office/drawing/2014/main" id="{B839685A-77EF-374E-BA47-EB7E81442C0A}"/>
              </a:ext>
            </a:extLst>
          </p:cNvPr>
          <p:cNvSpPr txBox="1"/>
          <p:nvPr/>
        </p:nvSpPr>
        <p:spPr>
          <a:xfrm>
            <a:off x="908759" y="604216"/>
            <a:ext cx="917239" cy="461665"/>
          </a:xfrm>
          <a:prstGeom prst="rect">
            <a:avLst/>
          </a:prstGeom>
          <a:noFill/>
        </p:spPr>
        <p:txBody>
          <a:bodyPr wrap="none" rtlCol="0">
            <a:spAutoFit/>
          </a:bodyPr>
          <a:lstStyle/>
          <a:p>
            <a:r>
              <a:rPr lang="en-US" sz="2400" dirty="0"/>
              <a:t>North</a:t>
            </a:r>
          </a:p>
        </p:txBody>
      </p:sp>
      <p:sp>
        <p:nvSpPr>
          <p:cNvPr id="15" name="TextBox 14">
            <a:extLst>
              <a:ext uri="{FF2B5EF4-FFF2-40B4-BE49-F238E27FC236}">
                <a16:creationId xmlns:a16="http://schemas.microsoft.com/office/drawing/2014/main" id="{54B98634-9EE1-104D-BA5A-E9778165F508}"/>
              </a:ext>
            </a:extLst>
          </p:cNvPr>
          <p:cNvSpPr txBox="1"/>
          <p:nvPr/>
        </p:nvSpPr>
        <p:spPr>
          <a:xfrm>
            <a:off x="7254919" y="5506192"/>
            <a:ext cx="697050" cy="461665"/>
          </a:xfrm>
          <a:prstGeom prst="rect">
            <a:avLst/>
          </a:prstGeom>
          <a:noFill/>
        </p:spPr>
        <p:txBody>
          <a:bodyPr wrap="none" rtlCol="0">
            <a:spAutoFit/>
          </a:bodyPr>
          <a:lstStyle/>
          <a:p>
            <a:r>
              <a:rPr lang="en-US" sz="2400" dirty="0"/>
              <a:t>East</a:t>
            </a:r>
          </a:p>
        </p:txBody>
      </p:sp>
      <p:pic>
        <p:nvPicPr>
          <p:cNvPr id="4" name="Picture 3">
            <a:extLst>
              <a:ext uri="{FF2B5EF4-FFF2-40B4-BE49-F238E27FC236}">
                <a16:creationId xmlns:a16="http://schemas.microsoft.com/office/drawing/2014/main" id="{3800EBE3-2093-6C40-8D07-B56F8FAC67E1}"/>
              </a:ext>
            </a:extLst>
          </p:cNvPr>
          <p:cNvPicPr>
            <a:picLocks noChangeAspect="1"/>
          </p:cNvPicPr>
          <p:nvPr/>
        </p:nvPicPr>
        <p:blipFill>
          <a:blip r:embed="rId3"/>
          <a:stretch>
            <a:fillRect/>
          </a:stretch>
        </p:blipFill>
        <p:spPr>
          <a:xfrm>
            <a:off x="7085071" y="3995373"/>
            <a:ext cx="1990001" cy="1099463"/>
          </a:xfrm>
          <a:prstGeom prst="rect">
            <a:avLst/>
          </a:prstGeom>
        </p:spPr>
      </p:pic>
      <p:pic>
        <p:nvPicPr>
          <p:cNvPr id="9" name="Picture 8">
            <a:extLst>
              <a:ext uri="{FF2B5EF4-FFF2-40B4-BE49-F238E27FC236}">
                <a16:creationId xmlns:a16="http://schemas.microsoft.com/office/drawing/2014/main" id="{AF31CD95-9AB2-D340-BD8E-5A98558F443C}"/>
              </a:ext>
            </a:extLst>
          </p:cNvPr>
          <p:cNvPicPr>
            <a:picLocks noChangeAspect="1"/>
          </p:cNvPicPr>
          <p:nvPr/>
        </p:nvPicPr>
        <p:blipFill>
          <a:blip r:embed="rId4"/>
          <a:stretch>
            <a:fillRect/>
          </a:stretch>
        </p:blipFill>
        <p:spPr>
          <a:xfrm>
            <a:off x="317581" y="4558904"/>
            <a:ext cx="1422400" cy="1422400"/>
          </a:xfrm>
          <a:prstGeom prst="rect">
            <a:avLst/>
          </a:prstGeom>
        </p:spPr>
      </p:pic>
      <p:sp>
        <p:nvSpPr>
          <p:cNvPr id="21" name="TextBox 20">
            <a:extLst>
              <a:ext uri="{FF2B5EF4-FFF2-40B4-BE49-F238E27FC236}">
                <a16:creationId xmlns:a16="http://schemas.microsoft.com/office/drawing/2014/main" id="{C0E6D4B8-F35F-F246-B430-01392C45FF5D}"/>
              </a:ext>
            </a:extLst>
          </p:cNvPr>
          <p:cNvSpPr txBox="1"/>
          <p:nvPr/>
        </p:nvSpPr>
        <p:spPr>
          <a:xfrm>
            <a:off x="2295886" y="5552481"/>
            <a:ext cx="4403128" cy="584775"/>
          </a:xfrm>
          <a:prstGeom prst="rect">
            <a:avLst/>
          </a:prstGeom>
          <a:noFill/>
        </p:spPr>
        <p:txBody>
          <a:bodyPr wrap="none" rtlCol="0">
            <a:spAutoFit/>
          </a:bodyPr>
          <a:lstStyle/>
          <a:p>
            <a:r>
              <a:rPr lang="en-US" sz="3200" dirty="0"/>
              <a:t>Global coordinate system</a:t>
            </a:r>
          </a:p>
        </p:txBody>
      </p:sp>
      <p:sp>
        <p:nvSpPr>
          <p:cNvPr id="16" name="TextBox 15">
            <a:extLst>
              <a:ext uri="{FF2B5EF4-FFF2-40B4-BE49-F238E27FC236}">
                <a16:creationId xmlns:a16="http://schemas.microsoft.com/office/drawing/2014/main" id="{02A4C7EA-DE99-DE4F-B53B-3FB23062E76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pic>
        <p:nvPicPr>
          <p:cNvPr id="17" name="Picture 16">
            <a:extLst>
              <a:ext uri="{FF2B5EF4-FFF2-40B4-BE49-F238E27FC236}">
                <a16:creationId xmlns:a16="http://schemas.microsoft.com/office/drawing/2014/main" id="{E5DC2EEA-6F0A-AC45-A140-2004A33A26A2}"/>
              </a:ext>
            </a:extLst>
          </p:cNvPr>
          <p:cNvPicPr>
            <a:picLocks noChangeAspect="1"/>
          </p:cNvPicPr>
          <p:nvPr/>
        </p:nvPicPr>
        <p:blipFill>
          <a:blip r:embed="rId4"/>
          <a:stretch>
            <a:fillRect/>
          </a:stretch>
        </p:blipFill>
        <p:spPr>
          <a:xfrm>
            <a:off x="5804007" y="1327917"/>
            <a:ext cx="453219" cy="453219"/>
          </a:xfrm>
          <a:prstGeom prst="rect">
            <a:avLst/>
          </a:prstGeom>
        </p:spPr>
      </p:pic>
      <p:sp>
        <p:nvSpPr>
          <p:cNvPr id="19" name="TextBox 18">
            <a:extLst>
              <a:ext uri="{FF2B5EF4-FFF2-40B4-BE49-F238E27FC236}">
                <a16:creationId xmlns:a16="http://schemas.microsoft.com/office/drawing/2014/main" id="{6BC369D3-DBD0-FE4E-ADC6-E8C1CC5604AE}"/>
              </a:ext>
            </a:extLst>
          </p:cNvPr>
          <p:cNvSpPr txBox="1"/>
          <p:nvPr/>
        </p:nvSpPr>
        <p:spPr>
          <a:xfrm>
            <a:off x="6383092" y="878177"/>
            <a:ext cx="2675298" cy="954107"/>
          </a:xfrm>
          <a:prstGeom prst="rect">
            <a:avLst/>
          </a:prstGeom>
          <a:noFill/>
        </p:spPr>
        <p:txBody>
          <a:bodyPr wrap="square" rtlCol="0">
            <a:spAutoFit/>
          </a:bodyPr>
          <a:lstStyle/>
          <a:p>
            <a:r>
              <a:rPr lang="en-US" sz="2800" dirty="0"/>
              <a:t>Local coordinate system</a:t>
            </a:r>
          </a:p>
        </p:txBody>
      </p:sp>
      <p:grpSp>
        <p:nvGrpSpPr>
          <p:cNvPr id="3" name="Group 2">
            <a:extLst>
              <a:ext uri="{FF2B5EF4-FFF2-40B4-BE49-F238E27FC236}">
                <a16:creationId xmlns:a16="http://schemas.microsoft.com/office/drawing/2014/main" id="{B6AA4297-2A68-924A-96F4-1F4C8AA1095F}"/>
              </a:ext>
            </a:extLst>
          </p:cNvPr>
          <p:cNvGrpSpPr/>
          <p:nvPr/>
        </p:nvGrpSpPr>
        <p:grpSpPr>
          <a:xfrm>
            <a:off x="4954923" y="782443"/>
            <a:ext cx="2262023" cy="2329847"/>
            <a:chOff x="4034851" y="2378184"/>
            <a:chExt cx="2262023" cy="2329847"/>
          </a:xfrm>
        </p:grpSpPr>
        <p:cxnSp>
          <p:nvCxnSpPr>
            <p:cNvPr id="22" name="Straight Connector 21">
              <a:extLst>
                <a:ext uri="{FF2B5EF4-FFF2-40B4-BE49-F238E27FC236}">
                  <a16:creationId xmlns:a16="http://schemas.microsoft.com/office/drawing/2014/main" id="{B098474F-B8B6-7948-86DA-5A5E5A5A20C7}"/>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C8BBA3AC-65EB-7D48-88F9-4D90D3E9FC6B}"/>
                </a:ext>
              </a:extLst>
            </p:cNvPr>
            <p:cNvCxnSpPr>
              <a:cxnSpLocks/>
            </p:cNvCxnSpPr>
            <p:nvPr/>
          </p:nvCxnSpPr>
          <p:spPr>
            <a:xfrm flipV="1">
              <a:off x="4417166" y="2430376"/>
              <a:ext cx="0" cy="124387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71173C1-CB5B-1641-961D-BFC14364A546}"/>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5" name="TextBox 24">
              <a:extLst>
                <a:ext uri="{FF2B5EF4-FFF2-40B4-BE49-F238E27FC236}">
                  <a16:creationId xmlns:a16="http://schemas.microsoft.com/office/drawing/2014/main" id="{3D06DFEB-0883-D54A-B3C9-C8A653FD2A9E}"/>
                </a:ext>
              </a:extLst>
            </p:cNvPr>
            <p:cNvSpPr txBox="1"/>
            <p:nvPr/>
          </p:nvSpPr>
          <p:spPr>
            <a:xfrm>
              <a:off x="4034851" y="2378184"/>
              <a:ext cx="335348" cy="461665"/>
            </a:xfrm>
            <a:prstGeom prst="rect">
              <a:avLst/>
            </a:prstGeom>
            <a:noFill/>
          </p:spPr>
          <p:txBody>
            <a:bodyPr wrap="none" rtlCol="0">
              <a:spAutoFit/>
            </a:bodyPr>
            <a:lstStyle/>
            <a:p>
              <a:r>
                <a:rPr lang="en-US" sz="2400" dirty="0"/>
                <a:t>Y</a:t>
              </a:r>
            </a:p>
          </p:txBody>
        </p:sp>
        <p:cxnSp>
          <p:nvCxnSpPr>
            <p:cNvPr id="26" name="Straight Connector 25">
              <a:extLst>
                <a:ext uri="{FF2B5EF4-FFF2-40B4-BE49-F238E27FC236}">
                  <a16:creationId xmlns:a16="http://schemas.microsoft.com/office/drawing/2014/main" id="{5E731005-C3E6-5B4E-9581-73395356510F}"/>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84B563D6-04DB-0F42-B396-ED8238AC8644}"/>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grpSp>
    </p:spTree>
    <p:extLst>
      <p:ext uri="{BB962C8B-B14F-4D97-AF65-F5344CB8AC3E}">
        <p14:creationId xmlns:p14="http://schemas.microsoft.com/office/powerpoint/2010/main" val="1568246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125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Tree>
    <p:extLst>
      <p:ext uri="{BB962C8B-B14F-4D97-AF65-F5344CB8AC3E}">
        <p14:creationId xmlns:p14="http://schemas.microsoft.com/office/powerpoint/2010/main" val="3768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089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
        <p:nvSpPr>
          <p:cNvPr id="24" name="TextBox 23">
            <a:extLst>
              <a:ext uri="{FF2B5EF4-FFF2-40B4-BE49-F238E27FC236}">
                <a16:creationId xmlns:a16="http://schemas.microsoft.com/office/drawing/2014/main" id="{F9D044DA-B76A-AD41-9CFB-DBE610566FFD}"/>
              </a:ext>
            </a:extLst>
          </p:cNvPr>
          <p:cNvSpPr txBox="1"/>
          <p:nvPr/>
        </p:nvSpPr>
        <p:spPr>
          <a:xfrm>
            <a:off x="463502" y="559232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 name="Oval 1">
            <a:extLst>
              <a:ext uri="{FF2B5EF4-FFF2-40B4-BE49-F238E27FC236}">
                <a16:creationId xmlns:a16="http://schemas.microsoft.com/office/drawing/2014/main" id="{8D9183E4-E11F-3B4A-976B-36AA8C608372}"/>
              </a:ext>
            </a:extLst>
          </p:cNvPr>
          <p:cNvSpPr/>
          <p:nvPr/>
        </p:nvSpPr>
        <p:spPr>
          <a:xfrm>
            <a:off x="5151785" y="4504931"/>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0FA4BA-1EA7-6C41-AB05-3E1CFDE99FC1}"/>
              </a:ext>
            </a:extLst>
          </p:cNvPr>
          <p:cNvSpPr/>
          <p:nvPr/>
        </p:nvSpPr>
        <p:spPr>
          <a:xfrm>
            <a:off x="5151785" y="4856589"/>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4C12D31-3BAC-DC4E-A232-8FE63260D5BE}"/>
              </a:ext>
            </a:extLst>
          </p:cNvPr>
          <p:cNvSpPr/>
          <p:nvPr/>
        </p:nvSpPr>
        <p:spPr>
          <a:xfrm>
            <a:off x="5151785" y="5252953"/>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a:extLst>
              <a:ext uri="{FF2B5EF4-FFF2-40B4-BE49-F238E27FC236}">
                <a16:creationId xmlns:a16="http://schemas.microsoft.com/office/drawing/2014/main" id="{398A5DBF-118E-0B47-A327-247661E03345}"/>
              </a:ext>
            </a:extLst>
          </p:cNvPr>
          <p:cNvCxnSpPr>
            <a:cxnSpLocks/>
          </p:cNvCxnSpPr>
          <p:nvPr/>
        </p:nvCxnSpPr>
        <p:spPr>
          <a:xfrm rot="10800000" flipV="1">
            <a:off x="3802744" y="5634658"/>
            <a:ext cx="1453973" cy="721155"/>
          </a:xfrm>
          <a:prstGeom prst="curvedConnector3">
            <a:avLst>
              <a:gd name="adj1" fmla="val 51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24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5B419-BE7C-A71F-E058-6E59A41DA29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sp>
        <p:nvSpPr>
          <p:cNvPr id="3" name="Rectangle 2">
            <a:extLst>
              <a:ext uri="{FF2B5EF4-FFF2-40B4-BE49-F238E27FC236}">
                <a16:creationId xmlns:a16="http://schemas.microsoft.com/office/drawing/2014/main" id="{51B4DF1A-9297-E0D8-1BD0-10F26C600DA5}"/>
              </a:ext>
            </a:extLst>
          </p:cNvPr>
          <p:cNvSpPr/>
          <p:nvPr/>
        </p:nvSpPr>
        <p:spPr>
          <a:xfrm>
            <a:off x="0" y="2386013"/>
            <a:ext cx="9144000" cy="19288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Is an image a scalar data or a vector data?</a:t>
            </a:r>
          </a:p>
        </p:txBody>
      </p:sp>
    </p:spTree>
    <p:extLst>
      <p:ext uri="{BB962C8B-B14F-4D97-AF65-F5344CB8AC3E}">
        <p14:creationId xmlns:p14="http://schemas.microsoft.com/office/powerpoint/2010/main" val="2452034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5B419-BE7C-A71F-E058-6E59A41DA29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sp>
        <p:nvSpPr>
          <p:cNvPr id="3" name="Rectangle 2">
            <a:extLst>
              <a:ext uri="{FF2B5EF4-FFF2-40B4-BE49-F238E27FC236}">
                <a16:creationId xmlns:a16="http://schemas.microsoft.com/office/drawing/2014/main" id="{51B4DF1A-9297-E0D8-1BD0-10F26C600DA5}"/>
              </a:ext>
            </a:extLst>
          </p:cNvPr>
          <p:cNvSpPr/>
          <p:nvPr/>
        </p:nvSpPr>
        <p:spPr>
          <a:xfrm>
            <a:off x="0" y="2386013"/>
            <a:ext cx="9144000" cy="19288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Is a gray-scale image a scalar data or a vector data?</a:t>
            </a:r>
          </a:p>
        </p:txBody>
      </p:sp>
    </p:spTree>
    <p:extLst>
      <p:ext uri="{BB962C8B-B14F-4D97-AF65-F5344CB8AC3E}">
        <p14:creationId xmlns:p14="http://schemas.microsoft.com/office/powerpoint/2010/main" val="2243685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st Étude Thermique Royalty-Free Images, Stock Photos &amp; Pictures |  Shutterstock">
            <a:extLst>
              <a:ext uri="{FF2B5EF4-FFF2-40B4-BE49-F238E27FC236}">
                <a16:creationId xmlns:a16="http://schemas.microsoft.com/office/drawing/2014/main" id="{B84F50B1-1DD1-FD44-4D07-A697DD810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420"/>
          <a:stretch/>
        </p:blipFill>
        <p:spPr bwMode="auto">
          <a:xfrm>
            <a:off x="1002665" y="1661398"/>
            <a:ext cx="7138670" cy="35431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2308D0-1877-55B6-4A34-1D0DBE501D8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fields</a:t>
            </a:r>
          </a:p>
        </p:txBody>
      </p:sp>
      <p:sp>
        <p:nvSpPr>
          <p:cNvPr id="3" name="TextBox 2">
            <a:extLst>
              <a:ext uri="{FF2B5EF4-FFF2-40B4-BE49-F238E27FC236}">
                <a16:creationId xmlns:a16="http://schemas.microsoft.com/office/drawing/2014/main" id="{B0F49B67-1E03-EB71-D187-E34D5A132611}"/>
              </a:ext>
            </a:extLst>
          </p:cNvPr>
          <p:cNvSpPr txBox="1"/>
          <p:nvPr/>
        </p:nvSpPr>
        <p:spPr>
          <a:xfrm>
            <a:off x="1727499" y="5889201"/>
            <a:ext cx="6488123" cy="584775"/>
          </a:xfrm>
          <a:prstGeom prst="rect">
            <a:avLst/>
          </a:prstGeom>
          <a:noFill/>
        </p:spPr>
        <p:txBody>
          <a:bodyPr wrap="none" rtlCol="0">
            <a:spAutoFit/>
          </a:bodyPr>
          <a:lstStyle/>
          <a:p>
            <a:r>
              <a:rPr lang="en-US" sz="3200" dirty="0"/>
              <a:t>Temperature distribution (scalar field)</a:t>
            </a:r>
          </a:p>
        </p:txBody>
      </p:sp>
    </p:spTree>
    <p:extLst>
      <p:ext uri="{BB962C8B-B14F-4D97-AF65-F5344CB8AC3E}">
        <p14:creationId xmlns:p14="http://schemas.microsoft.com/office/powerpoint/2010/main" val="2248667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ll the representations of a bar magnet's magnetic field that I have seen  are all shown in 2D. In reality, isnt the magnetic field 3D? Also, doesnt  the magnetic field completely surround">
            <a:extLst>
              <a:ext uri="{FF2B5EF4-FFF2-40B4-BE49-F238E27FC236}">
                <a16:creationId xmlns:a16="http://schemas.microsoft.com/office/drawing/2014/main" id="{30DB8D07-5C3F-5A4C-5C02-EC83B5E79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882" y="1476157"/>
            <a:ext cx="4889118" cy="3670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83748C-FD3D-E13F-4B89-943BBC6A141C}"/>
              </a:ext>
            </a:extLst>
          </p:cNvPr>
          <p:cNvSpPr txBox="1"/>
          <p:nvPr/>
        </p:nvSpPr>
        <p:spPr>
          <a:xfrm>
            <a:off x="5445162" y="5379819"/>
            <a:ext cx="2950229" cy="1077218"/>
          </a:xfrm>
          <a:prstGeom prst="rect">
            <a:avLst/>
          </a:prstGeom>
          <a:noFill/>
        </p:spPr>
        <p:txBody>
          <a:bodyPr wrap="square" rtlCol="0">
            <a:spAutoFit/>
          </a:bodyPr>
          <a:lstStyle/>
          <a:p>
            <a:r>
              <a:rPr lang="en-US" sz="3200" dirty="0"/>
              <a:t>Magnetic field (vector field)</a:t>
            </a:r>
          </a:p>
        </p:txBody>
      </p:sp>
      <p:sp>
        <p:nvSpPr>
          <p:cNvPr id="3" name="TextBox 2">
            <a:extLst>
              <a:ext uri="{FF2B5EF4-FFF2-40B4-BE49-F238E27FC236}">
                <a16:creationId xmlns:a16="http://schemas.microsoft.com/office/drawing/2014/main" id="{11A35667-25BA-440C-B52E-606F0A17029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fields</a:t>
            </a:r>
          </a:p>
        </p:txBody>
      </p:sp>
      <p:pic>
        <p:nvPicPr>
          <p:cNvPr id="8196" name="Picture 4" descr="Animated gifs from vector fields – necessary-disorder tutorials">
            <a:extLst>
              <a:ext uri="{FF2B5EF4-FFF2-40B4-BE49-F238E27FC236}">
                <a16:creationId xmlns:a16="http://schemas.microsoft.com/office/drawing/2014/main" id="{F6DA7A7C-9EBA-60E5-1B90-615BDEB3B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12" y="1476157"/>
            <a:ext cx="3903662" cy="3670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D5B736-F6C5-2777-DEAB-929E6A6A3FAD}"/>
              </a:ext>
            </a:extLst>
          </p:cNvPr>
          <p:cNvSpPr txBox="1"/>
          <p:nvPr/>
        </p:nvSpPr>
        <p:spPr>
          <a:xfrm>
            <a:off x="814388" y="5379819"/>
            <a:ext cx="2950229" cy="1077218"/>
          </a:xfrm>
          <a:prstGeom prst="rect">
            <a:avLst/>
          </a:prstGeom>
          <a:noFill/>
        </p:spPr>
        <p:txBody>
          <a:bodyPr wrap="square" rtlCol="0">
            <a:spAutoFit/>
          </a:bodyPr>
          <a:lstStyle/>
          <a:p>
            <a:pPr algn="ctr"/>
            <a:r>
              <a:rPr lang="en-US" sz="3200" dirty="0"/>
              <a:t>Particle flow</a:t>
            </a:r>
          </a:p>
          <a:p>
            <a:pPr algn="ctr"/>
            <a:r>
              <a:rPr lang="en-US" sz="3200" dirty="0"/>
              <a:t>(vector field)</a:t>
            </a:r>
          </a:p>
        </p:txBody>
      </p:sp>
    </p:spTree>
    <p:extLst>
      <p:ext uri="{BB962C8B-B14F-4D97-AF65-F5344CB8AC3E}">
        <p14:creationId xmlns:p14="http://schemas.microsoft.com/office/powerpoint/2010/main" val="3631566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A35667-25BA-440C-B52E-606F0A17029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fields</a:t>
            </a:r>
          </a:p>
        </p:txBody>
      </p:sp>
      <p:sp>
        <p:nvSpPr>
          <p:cNvPr id="4" name="Rectangle 3">
            <a:extLst>
              <a:ext uri="{FF2B5EF4-FFF2-40B4-BE49-F238E27FC236}">
                <a16:creationId xmlns:a16="http://schemas.microsoft.com/office/drawing/2014/main" id="{522294E4-B9F7-B10F-FF6D-6A3BF3B11D81}"/>
              </a:ext>
            </a:extLst>
          </p:cNvPr>
          <p:cNvSpPr/>
          <p:nvPr/>
        </p:nvSpPr>
        <p:spPr>
          <a:xfrm>
            <a:off x="-1" y="627639"/>
            <a:ext cx="9144000" cy="19288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Is a gray-scale image a scalar data or a vector data?</a:t>
            </a:r>
          </a:p>
        </p:txBody>
      </p:sp>
      <p:pic>
        <p:nvPicPr>
          <p:cNvPr id="10244" name="Picture 4" descr="Camera Image Perspective Transformation to different plane using OpenCV |  by Nilesh Vijayrania | Medium">
            <a:extLst>
              <a:ext uri="{FF2B5EF4-FFF2-40B4-BE49-F238E27FC236}">
                <a16:creationId xmlns:a16="http://schemas.microsoft.com/office/drawing/2014/main" id="{5F402549-4FFB-F17B-FC56-39B9302CF8D1}"/>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442893" y="2723010"/>
            <a:ext cx="6258211" cy="385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161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A35667-25BA-440C-B52E-606F0A17029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fields</a:t>
            </a:r>
          </a:p>
        </p:txBody>
      </p:sp>
      <p:sp>
        <p:nvSpPr>
          <p:cNvPr id="4" name="Rectangle 3">
            <a:extLst>
              <a:ext uri="{FF2B5EF4-FFF2-40B4-BE49-F238E27FC236}">
                <a16:creationId xmlns:a16="http://schemas.microsoft.com/office/drawing/2014/main" id="{522294E4-B9F7-B10F-FF6D-6A3BF3B11D81}"/>
              </a:ext>
            </a:extLst>
          </p:cNvPr>
          <p:cNvSpPr/>
          <p:nvPr/>
        </p:nvSpPr>
        <p:spPr>
          <a:xfrm>
            <a:off x="-1" y="627639"/>
            <a:ext cx="9144000" cy="192881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Is a gray-scale image a scalar data or a vector data?</a:t>
            </a:r>
          </a:p>
        </p:txBody>
      </p:sp>
      <p:pic>
        <p:nvPicPr>
          <p:cNvPr id="10244" name="Picture 4" descr="Camera Image Perspective Transformation to different plane using OpenCV |  by Nilesh Vijayrania | Medium">
            <a:extLst>
              <a:ext uri="{FF2B5EF4-FFF2-40B4-BE49-F238E27FC236}">
                <a16:creationId xmlns:a16="http://schemas.microsoft.com/office/drawing/2014/main" id="{5F402549-4FFB-F17B-FC56-39B9302CF8D1}"/>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442893" y="2723010"/>
            <a:ext cx="6258211" cy="38548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74721A-A60C-0CCE-BF24-1F522084F0B0}"/>
              </a:ext>
            </a:extLst>
          </p:cNvPr>
          <p:cNvSpPr/>
          <p:nvPr/>
        </p:nvSpPr>
        <p:spPr>
          <a:xfrm>
            <a:off x="0" y="4409064"/>
            <a:ext cx="9144000" cy="1928812"/>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How is the camera data different from the microphone data?</a:t>
            </a:r>
          </a:p>
        </p:txBody>
      </p:sp>
    </p:spTree>
    <p:extLst>
      <p:ext uri="{BB962C8B-B14F-4D97-AF65-F5344CB8AC3E}">
        <p14:creationId xmlns:p14="http://schemas.microsoft.com/office/powerpoint/2010/main" val="1484269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4A14F-13FA-4CA0-870A-0B95080404AB}"/>
              </a:ext>
            </a:extLst>
          </p:cNvPr>
          <p:cNvSpPr txBox="1"/>
          <p:nvPr/>
        </p:nvSpPr>
        <p:spPr>
          <a:xfrm>
            <a:off x="0" y="6006110"/>
            <a:ext cx="9144000" cy="646331"/>
          </a:xfrm>
          <a:prstGeom prst="rect">
            <a:avLst/>
          </a:prstGeom>
          <a:noFill/>
        </p:spPr>
        <p:txBody>
          <a:bodyPr wrap="square" rtlCol="0">
            <a:spAutoFit/>
          </a:bodyPr>
          <a:lstStyle/>
          <a:p>
            <a:r>
              <a:rPr lang="en-US" dirty="0"/>
              <a:t>Ref: https://</a:t>
            </a:r>
            <a:r>
              <a:rPr lang="en-US" dirty="0" err="1"/>
              <a:t>www.canon-europe.com</a:t>
            </a:r>
            <a:r>
              <a:rPr lang="en-US" dirty="0"/>
              <a:t>/pro/</a:t>
            </a:r>
            <a:r>
              <a:rPr lang="en-US" dirty="0" err="1"/>
              <a:t>infobank</a:t>
            </a:r>
            <a:r>
              <a:rPr lang="en-US" dirty="0"/>
              <a:t>/image-sensors-explained/#:~:text=Just%20as%20the%20retina%20in,to%20form%20a%20digital%20image.</a:t>
            </a:r>
          </a:p>
        </p:txBody>
      </p:sp>
      <p:pic>
        <p:nvPicPr>
          <p:cNvPr id="15362" name="Picture 2" descr="Camera sensors explained - Canon Europe">
            <a:extLst>
              <a:ext uri="{FF2B5EF4-FFF2-40B4-BE49-F238E27FC236}">
                <a16:creationId xmlns:a16="http://schemas.microsoft.com/office/drawing/2014/main" id="{7B047A09-6F4A-0504-B839-B2A46E560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70" y="1067411"/>
            <a:ext cx="6384636" cy="4924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2E865A-2EE9-C0BB-6F15-787F780D8A7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camera</a:t>
            </a:r>
            <a:r>
              <a:rPr lang="en-US" sz="3200" dirty="0">
                <a:solidFill>
                  <a:schemeClr val="bg1"/>
                </a:solidFill>
              </a:rPr>
              <a:t> sensor work?</a:t>
            </a:r>
          </a:p>
        </p:txBody>
      </p:sp>
      <p:pic>
        <p:nvPicPr>
          <p:cNvPr id="4" name="Picture 4" descr="Camera Image Perspective Transformation to different plane using OpenCV |  by Nilesh Vijayrania | Medium">
            <a:extLst>
              <a:ext uri="{FF2B5EF4-FFF2-40B4-BE49-F238E27FC236}">
                <a16:creationId xmlns:a16="http://schemas.microsoft.com/office/drawing/2014/main" id="{FC2A9110-0399-A30D-90B3-18009F9FC01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645494"/>
            <a:ext cx="3614738" cy="222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25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art speaker designs - Infineon Technologies">
            <a:extLst>
              <a:ext uri="{FF2B5EF4-FFF2-40B4-BE49-F238E27FC236}">
                <a16:creationId xmlns:a16="http://schemas.microsoft.com/office/drawing/2014/main" id="{782D13C1-7717-92F8-B7F7-FB0CC6CA3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479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w your Camera Sensor Works • Silent Peak Photo">
            <a:extLst>
              <a:ext uri="{FF2B5EF4-FFF2-40B4-BE49-F238E27FC236}">
                <a16:creationId xmlns:a16="http://schemas.microsoft.com/office/drawing/2014/main" id="{F1E1937B-CED4-62E7-C0A1-5778FE815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0" y="500069"/>
            <a:ext cx="5683513" cy="484849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onochrome sensors are not a joke | Digital Camera World">
            <a:extLst>
              <a:ext uri="{FF2B5EF4-FFF2-40B4-BE49-F238E27FC236}">
                <a16:creationId xmlns:a16="http://schemas.microsoft.com/office/drawing/2014/main" id="{B757A38C-111F-3E6A-BB57-D03285107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9020" y="4918100"/>
            <a:ext cx="5409184" cy="182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7612B5-D18B-02C5-E66A-98569D288F0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camera</a:t>
            </a:r>
            <a:r>
              <a:rPr lang="en-US" sz="3200" dirty="0">
                <a:solidFill>
                  <a:schemeClr val="bg1"/>
                </a:solidFill>
              </a:rPr>
              <a:t> sensor work?</a:t>
            </a:r>
          </a:p>
        </p:txBody>
      </p:sp>
    </p:spTree>
    <p:extLst>
      <p:ext uri="{BB962C8B-B14F-4D97-AF65-F5344CB8AC3E}">
        <p14:creationId xmlns:p14="http://schemas.microsoft.com/office/powerpoint/2010/main" val="1086575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ttsburgh Mayor On Driverless Cars: &amp;#39;This Is Where The World Is Going&amp;#39; |  Here &amp;amp; Now">
            <a:extLst>
              <a:ext uri="{FF2B5EF4-FFF2-40B4-BE49-F238E27FC236}">
                <a16:creationId xmlns:a16="http://schemas.microsoft.com/office/drawing/2014/main" id="{B3F22CCE-8599-7B4F-88F1-07ADE9FF32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 y="106017"/>
            <a:ext cx="8458200" cy="5645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2F418E-5711-4684-98C8-2945487B622E}"/>
              </a:ext>
            </a:extLst>
          </p:cNvPr>
          <p:cNvSpPr/>
          <p:nvPr/>
        </p:nvSpPr>
        <p:spPr>
          <a:xfrm>
            <a:off x="0" y="6009039"/>
            <a:ext cx="9144000" cy="58601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What is this on the top of the car?</a:t>
            </a:r>
          </a:p>
        </p:txBody>
      </p:sp>
    </p:spTree>
    <p:extLst>
      <p:ext uri="{BB962C8B-B14F-4D97-AF65-F5344CB8AC3E}">
        <p14:creationId xmlns:p14="http://schemas.microsoft.com/office/powerpoint/2010/main" val="2629959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mart Cars: a practical implementation of M2M communications is becoming a  reality ever closer - Libelium">
            <a:extLst>
              <a:ext uri="{FF2B5EF4-FFF2-40B4-BE49-F238E27FC236}">
                <a16:creationId xmlns:a16="http://schemas.microsoft.com/office/drawing/2014/main" id="{B4F920EE-CF0F-FF47-A565-258EBFC6BC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6418" y="828682"/>
            <a:ext cx="6911164"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838E8D-F388-B845-D20A-A4C89DF40F5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lidar</a:t>
            </a:r>
            <a:r>
              <a:rPr lang="en-US" sz="3200" dirty="0">
                <a:solidFill>
                  <a:schemeClr val="bg1"/>
                </a:solidFill>
              </a:rPr>
              <a:t> (depth) sensor work?</a:t>
            </a:r>
          </a:p>
        </p:txBody>
      </p:sp>
    </p:spTree>
    <p:extLst>
      <p:ext uri="{BB962C8B-B14F-4D97-AF65-F5344CB8AC3E}">
        <p14:creationId xmlns:p14="http://schemas.microsoft.com/office/powerpoint/2010/main" val="3249760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rid-image">
            <a:extLst>
              <a:ext uri="{FF2B5EF4-FFF2-40B4-BE49-F238E27FC236}">
                <a16:creationId xmlns:a16="http://schemas.microsoft.com/office/drawing/2014/main" id="{FFA6D884-2EAC-998C-CDAF-F0CEF83D3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4" y="1349885"/>
            <a:ext cx="6245476" cy="41582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D2E3EE-1BB2-8BD1-26C2-F338FA1DB770}"/>
              </a:ext>
            </a:extLst>
          </p:cNvPr>
          <p:cNvSpPr txBox="1"/>
          <p:nvPr/>
        </p:nvSpPr>
        <p:spPr>
          <a:xfrm>
            <a:off x="400050" y="6500813"/>
            <a:ext cx="5046894" cy="369332"/>
          </a:xfrm>
          <a:prstGeom prst="rect">
            <a:avLst/>
          </a:prstGeom>
          <a:noFill/>
        </p:spPr>
        <p:txBody>
          <a:bodyPr wrap="none" rtlCol="0">
            <a:spAutoFit/>
          </a:bodyPr>
          <a:lstStyle/>
          <a:p>
            <a:r>
              <a:rPr lang="en-US" dirty="0"/>
              <a:t>Ref: https://</a:t>
            </a:r>
            <a:r>
              <a:rPr lang="en-US" dirty="0" err="1"/>
              <a:t>www.jouav.com</a:t>
            </a:r>
            <a:r>
              <a:rPr lang="en-US" dirty="0"/>
              <a:t>/blog/what-is-</a:t>
            </a:r>
            <a:r>
              <a:rPr lang="en-US" dirty="0" err="1"/>
              <a:t>lidar.html</a:t>
            </a:r>
            <a:endParaRPr lang="en-US" dirty="0"/>
          </a:p>
        </p:txBody>
      </p:sp>
      <p:sp>
        <p:nvSpPr>
          <p:cNvPr id="4" name="TextBox 3">
            <a:extLst>
              <a:ext uri="{FF2B5EF4-FFF2-40B4-BE49-F238E27FC236}">
                <a16:creationId xmlns:a16="http://schemas.microsoft.com/office/drawing/2014/main" id="{EE2E0F51-0EA7-12D2-CEA5-1924A3DD56B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lidar</a:t>
            </a:r>
            <a:r>
              <a:rPr lang="en-US" sz="3200" dirty="0">
                <a:solidFill>
                  <a:schemeClr val="bg1"/>
                </a:solidFill>
              </a:rPr>
              <a:t> (depth) sensor work?</a:t>
            </a:r>
          </a:p>
        </p:txBody>
      </p:sp>
    </p:spTree>
    <p:extLst>
      <p:ext uri="{BB962C8B-B14F-4D97-AF65-F5344CB8AC3E}">
        <p14:creationId xmlns:p14="http://schemas.microsoft.com/office/powerpoint/2010/main" val="12017201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944F2-2D8A-2471-1B53-B8D4BBB86E70}"/>
            </a:ext>
          </a:extLst>
        </p:cNvPr>
        <p:cNvGrpSpPr/>
        <p:nvPr/>
      </p:nvGrpSpPr>
      <p:grpSpPr>
        <a:xfrm>
          <a:off x="0" y="0"/>
          <a:ext cx="0" cy="0"/>
          <a:chOff x="0" y="0"/>
          <a:chExt cx="0" cy="0"/>
        </a:xfrm>
      </p:grpSpPr>
      <p:pic>
        <p:nvPicPr>
          <p:cNvPr id="1026" name="Picture 2" descr="How Dynamic Microphones Create Audio Signal">
            <a:extLst>
              <a:ext uri="{FF2B5EF4-FFF2-40B4-BE49-F238E27FC236}">
                <a16:creationId xmlns:a16="http://schemas.microsoft.com/office/drawing/2014/main" id="{24323DBE-FC52-F290-70E4-0C4E861C7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65" y="65185"/>
            <a:ext cx="6462126" cy="3720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07D7EE-9037-EDCB-AE36-21F8BFBFE7C3}"/>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grpSp>
        <p:nvGrpSpPr>
          <p:cNvPr id="3" name="Group 2">
            <a:extLst>
              <a:ext uri="{FF2B5EF4-FFF2-40B4-BE49-F238E27FC236}">
                <a16:creationId xmlns:a16="http://schemas.microsoft.com/office/drawing/2014/main" id="{B6F6661B-D9A6-86F3-5E8E-17191F3BDEBB}"/>
              </a:ext>
            </a:extLst>
          </p:cNvPr>
          <p:cNvGrpSpPr/>
          <p:nvPr/>
        </p:nvGrpSpPr>
        <p:grpSpPr>
          <a:xfrm>
            <a:off x="471365" y="4277016"/>
            <a:ext cx="8443103" cy="2580984"/>
            <a:chOff x="457077" y="543351"/>
            <a:chExt cx="8443103" cy="2580984"/>
          </a:xfrm>
        </p:grpSpPr>
        <p:cxnSp>
          <p:nvCxnSpPr>
            <p:cNvPr id="4" name="Straight Connector 3">
              <a:extLst>
                <a:ext uri="{FF2B5EF4-FFF2-40B4-BE49-F238E27FC236}">
                  <a16:creationId xmlns:a16="http://schemas.microsoft.com/office/drawing/2014/main" id="{57ED7154-74B1-9E86-C16D-4DFD0B11617D}"/>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B00D62ED-ADC9-974A-95B7-CBB2FD5B85A4}"/>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273D8079-07F5-0D80-B8FB-1957C8A7154D}"/>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7" name="Straight Connector 6">
              <a:extLst>
                <a:ext uri="{FF2B5EF4-FFF2-40B4-BE49-F238E27FC236}">
                  <a16:creationId xmlns:a16="http://schemas.microsoft.com/office/drawing/2014/main" id="{6BC34B84-09BB-EC15-D880-521828AD2F32}"/>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D0B131-6242-64D5-09DA-0AAE9C37524B}"/>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7771B6-3CBC-D8D0-9912-26E692DC39F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274481-F956-B95E-F4A8-50C0658DF04C}"/>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5A1BBF-0B2D-9756-7856-A032AE8973F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0C7442-949A-CCC5-DA9A-4875A1BA2F66}"/>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13" name="TextBox 12">
              <a:extLst>
                <a:ext uri="{FF2B5EF4-FFF2-40B4-BE49-F238E27FC236}">
                  <a16:creationId xmlns:a16="http://schemas.microsoft.com/office/drawing/2014/main" id="{08842763-13D4-4B1B-6558-3AD4D1853664}"/>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14" name="TextBox 13">
              <a:extLst>
                <a:ext uri="{FF2B5EF4-FFF2-40B4-BE49-F238E27FC236}">
                  <a16:creationId xmlns:a16="http://schemas.microsoft.com/office/drawing/2014/main" id="{1D1BD7A5-23CE-B75D-AD51-FBFC1549A084}"/>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15" name="TextBox 14">
              <a:extLst>
                <a:ext uri="{FF2B5EF4-FFF2-40B4-BE49-F238E27FC236}">
                  <a16:creationId xmlns:a16="http://schemas.microsoft.com/office/drawing/2014/main" id="{90A859FF-55AF-B2AF-AC94-70C0AD3357E1}"/>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16" name="TextBox 15">
              <a:extLst>
                <a:ext uri="{FF2B5EF4-FFF2-40B4-BE49-F238E27FC236}">
                  <a16:creationId xmlns:a16="http://schemas.microsoft.com/office/drawing/2014/main" id="{2D98B92B-DA77-27E3-A283-39F930E7A8A0}"/>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17" name="TextBox 16">
              <a:extLst>
                <a:ext uri="{FF2B5EF4-FFF2-40B4-BE49-F238E27FC236}">
                  <a16:creationId xmlns:a16="http://schemas.microsoft.com/office/drawing/2014/main" id="{EDB1A901-BAF7-9774-C68B-6AB141D6B66E}"/>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18" name="TextBox 17">
              <a:extLst>
                <a:ext uri="{FF2B5EF4-FFF2-40B4-BE49-F238E27FC236}">
                  <a16:creationId xmlns:a16="http://schemas.microsoft.com/office/drawing/2014/main" id="{F33629C8-C10A-4DDC-2218-882DE2D87CC1}"/>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19" name="Group 18">
            <a:extLst>
              <a:ext uri="{FF2B5EF4-FFF2-40B4-BE49-F238E27FC236}">
                <a16:creationId xmlns:a16="http://schemas.microsoft.com/office/drawing/2014/main" id="{DBD432AD-D875-8D20-C91C-420D951EB533}"/>
              </a:ext>
            </a:extLst>
          </p:cNvPr>
          <p:cNvGrpSpPr/>
          <p:nvPr/>
        </p:nvGrpSpPr>
        <p:grpSpPr>
          <a:xfrm>
            <a:off x="2367712" y="4840207"/>
            <a:ext cx="4402515" cy="1441502"/>
            <a:chOff x="2353424" y="3696496"/>
            <a:chExt cx="4402515" cy="1441502"/>
          </a:xfrm>
        </p:grpSpPr>
        <p:cxnSp>
          <p:nvCxnSpPr>
            <p:cNvPr id="20" name="Straight Connector 19">
              <a:extLst>
                <a:ext uri="{FF2B5EF4-FFF2-40B4-BE49-F238E27FC236}">
                  <a16:creationId xmlns:a16="http://schemas.microsoft.com/office/drawing/2014/main" id="{01C806A1-E064-A48A-14CB-6A25FCE1A49C}"/>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5A19BF-8F05-4DF6-7E88-FCA75DA48BFF}"/>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C513A51-1F4D-3551-9251-694F91598E29}"/>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66CD25-4D94-984C-3498-138A2E07C20B}"/>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4" name="Freeform 23">
            <a:extLst>
              <a:ext uri="{FF2B5EF4-FFF2-40B4-BE49-F238E27FC236}">
                <a16:creationId xmlns:a16="http://schemas.microsoft.com/office/drawing/2014/main" id="{34F638A6-856C-BB02-4807-D2DA3C22ADAF}"/>
              </a:ext>
            </a:extLst>
          </p:cNvPr>
          <p:cNvSpPr/>
          <p:nvPr/>
        </p:nvSpPr>
        <p:spPr>
          <a:xfrm>
            <a:off x="919724" y="4872075"/>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Freeform 24">
            <a:extLst>
              <a:ext uri="{FF2B5EF4-FFF2-40B4-BE49-F238E27FC236}">
                <a16:creationId xmlns:a16="http://schemas.microsoft.com/office/drawing/2014/main" id="{81A09C2F-7AE5-5A22-FD02-C97B3F6B26D2}"/>
              </a:ext>
            </a:extLst>
          </p:cNvPr>
          <p:cNvSpPr/>
          <p:nvPr/>
        </p:nvSpPr>
        <p:spPr>
          <a:xfrm>
            <a:off x="2347363" y="4822395"/>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Freeform 25">
            <a:extLst>
              <a:ext uri="{FF2B5EF4-FFF2-40B4-BE49-F238E27FC236}">
                <a16:creationId xmlns:a16="http://schemas.microsoft.com/office/drawing/2014/main" id="{26666ECA-D30C-F119-F157-E9EDEBC312B7}"/>
              </a:ext>
            </a:extLst>
          </p:cNvPr>
          <p:cNvSpPr/>
          <p:nvPr/>
        </p:nvSpPr>
        <p:spPr>
          <a:xfrm>
            <a:off x="3775002" y="4772715"/>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Freeform 26">
            <a:extLst>
              <a:ext uri="{FF2B5EF4-FFF2-40B4-BE49-F238E27FC236}">
                <a16:creationId xmlns:a16="http://schemas.microsoft.com/office/drawing/2014/main" id="{B1D8409F-6385-1DE3-7255-A89F61B05514}"/>
              </a:ext>
            </a:extLst>
          </p:cNvPr>
          <p:cNvSpPr/>
          <p:nvPr/>
        </p:nvSpPr>
        <p:spPr>
          <a:xfrm>
            <a:off x="5202641" y="4723035"/>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9" name="Straight Arrow Connector 28">
            <a:extLst>
              <a:ext uri="{FF2B5EF4-FFF2-40B4-BE49-F238E27FC236}">
                <a16:creationId xmlns:a16="http://schemas.microsoft.com/office/drawing/2014/main" id="{4EB715AD-8593-1FE2-246A-D5207DA9A367}"/>
              </a:ext>
            </a:extLst>
          </p:cNvPr>
          <p:cNvCxnSpPr/>
          <p:nvPr/>
        </p:nvCxnSpPr>
        <p:spPr>
          <a:xfrm>
            <a:off x="6471581" y="2371725"/>
            <a:ext cx="0" cy="1905291"/>
          </a:xfrm>
          <a:prstGeom prst="straightConnector1">
            <a:avLst/>
          </a:prstGeom>
          <a:ln w="31750">
            <a:solidFill>
              <a:schemeClr val="tx1"/>
            </a:solidFill>
            <a:headEnd type="ova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933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E4602-5650-803F-3B6B-CA77F6EE49DA}"/>
              </a:ext>
            </a:extLst>
          </p:cNvPr>
          <p:cNvSpPr txBox="1"/>
          <p:nvPr/>
        </p:nvSpPr>
        <p:spPr>
          <a:xfrm>
            <a:off x="3834650" y="3198167"/>
            <a:ext cx="1474699" cy="461665"/>
          </a:xfrm>
          <a:prstGeom prst="rect">
            <a:avLst/>
          </a:prstGeom>
          <a:noFill/>
        </p:spPr>
        <p:txBody>
          <a:bodyPr wrap="none" rtlCol="0">
            <a:spAutoFit/>
          </a:bodyPr>
          <a:lstStyle/>
          <a:p>
            <a:r>
              <a:rPr lang="en-US" sz="2400" dirty="0"/>
              <a:t>Thank you</a:t>
            </a:r>
          </a:p>
        </p:txBody>
      </p:sp>
    </p:spTree>
    <p:extLst>
      <p:ext uri="{BB962C8B-B14F-4D97-AF65-F5344CB8AC3E}">
        <p14:creationId xmlns:p14="http://schemas.microsoft.com/office/powerpoint/2010/main" val="2633230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522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1FDB2-7A75-BD4E-92EB-8F3EB79192E5}"/>
              </a:ext>
            </a:extLst>
          </p:cNvPr>
          <p:cNvSpPr/>
          <p:nvPr/>
        </p:nvSpPr>
        <p:spPr>
          <a:xfrm>
            <a:off x="0" y="2377874"/>
            <a:ext cx="9144000" cy="2193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0B9473-D840-5B4F-95CE-E75B11477BB6}"/>
              </a:ext>
            </a:extLst>
          </p:cNvPr>
          <p:cNvSpPr txBox="1"/>
          <p:nvPr/>
        </p:nvSpPr>
        <p:spPr>
          <a:xfrm>
            <a:off x="0" y="3040717"/>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Properties of a signal</a:t>
            </a:r>
          </a:p>
        </p:txBody>
      </p:sp>
      <p:sp>
        <p:nvSpPr>
          <p:cNvPr id="4" name="TextBox 3">
            <a:extLst>
              <a:ext uri="{FF2B5EF4-FFF2-40B4-BE49-F238E27FC236}">
                <a16:creationId xmlns:a16="http://schemas.microsoft.com/office/drawing/2014/main" id="{F35C95F3-5206-AB4E-935C-A51DE6249AA2}"/>
              </a:ext>
            </a:extLst>
          </p:cNvPr>
          <p:cNvSpPr txBox="1"/>
          <p:nvPr/>
        </p:nvSpPr>
        <p:spPr>
          <a:xfrm>
            <a:off x="0" y="4844574"/>
            <a:ext cx="9144000" cy="778675"/>
          </a:xfrm>
          <a:prstGeom prst="rect">
            <a:avLst/>
          </a:prstGeom>
          <a:solidFill>
            <a:schemeClr val="accent1">
              <a:lumMod val="75000"/>
            </a:schemeClr>
          </a:solidFill>
        </p:spPr>
        <p:txBody>
          <a:bodyPr wrap="square" rtlCol="0">
            <a:spAutoFit/>
          </a:bodyPr>
          <a:lstStyle/>
          <a:p>
            <a:pPr algn="ctr"/>
            <a:r>
              <a:rPr lang="en-US" sz="4000" dirty="0">
                <a:solidFill>
                  <a:schemeClr val="bg1"/>
                </a:solidFill>
              </a:rPr>
              <a:t>Frequency, Amplitude, and Phase</a:t>
            </a:r>
          </a:p>
        </p:txBody>
      </p:sp>
    </p:spTree>
    <p:extLst>
      <p:ext uri="{BB962C8B-B14F-4D97-AF65-F5344CB8AC3E}">
        <p14:creationId xmlns:p14="http://schemas.microsoft.com/office/powerpoint/2010/main" val="2789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69070-0DC6-2C47-A225-E37BCA921D3B}"/>
              </a:ext>
            </a:extLst>
          </p:cNvPr>
          <p:cNvSpPr txBox="1"/>
          <p:nvPr/>
        </p:nvSpPr>
        <p:spPr>
          <a:xfrm>
            <a:off x="0" y="5845165"/>
            <a:ext cx="9144000" cy="571640"/>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3800" dirty="0">
                <a:latin typeface="+mj-lt"/>
                <a:ea typeface="+mj-ea"/>
                <a:cs typeface="+mj-cs"/>
              </a:rPr>
              <a:t>What is frequency?</a:t>
            </a:r>
          </a:p>
        </p:txBody>
      </p:sp>
      <p:pic>
        <p:nvPicPr>
          <p:cNvPr id="1026" name="Picture 2" descr="If you want to find the secrets of the universe, think in terms of energy, frequency and vibration.">
            <a:extLst>
              <a:ext uri="{FF2B5EF4-FFF2-40B4-BE49-F238E27FC236}">
                <a16:creationId xmlns:a16="http://schemas.microsoft.com/office/drawing/2014/main" id="{4B7CC620-ACAD-7149-82FA-305B0AAFFB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5" r="2" b="2"/>
          <a:stretch/>
        </p:blipFill>
        <p:spPr bwMode="auto">
          <a:xfrm>
            <a:off x="162394" y="616227"/>
            <a:ext cx="8887860" cy="5013712"/>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7BB1F-E67F-4446-83CF-E7F6E2EFC25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Definition of Frequency</a:t>
            </a:r>
          </a:p>
        </p:txBody>
      </p:sp>
      <p:pic>
        <p:nvPicPr>
          <p:cNvPr id="3" name="Picture 2">
            <a:extLst>
              <a:ext uri="{FF2B5EF4-FFF2-40B4-BE49-F238E27FC236}">
                <a16:creationId xmlns:a16="http://schemas.microsoft.com/office/drawing/2014/main" id="{5F4FF16B-B624-0F41-B0F6-C44C4F85F516}"/>
              </a:ext>
            </a:extLst>
          </p:cNvPr>
          <p:cNvPicPr>
            <a:picLocks noChangeAspect="1"/>
          </p:cNvPicPr>
          <p:nvPr/>
        </p:nvPicPr>
        <p:blipFill>
          <a:blip r:embed="rId2"/>
          <a:stretch>
            <a:fillRect/>
          </a:stretch>
        </p:blipFill>
        <p:spPr>
          <a:xfrm>
            <a:off x="270973" y="869099"/>
            <a:ext cx="7557025" cy="2431391"/>
          </a:xfrm>
          <a:prstGeom prst="rect">
            <a:avLst/>
          </a:prstGeom>
        </p:spPr>
      </p:pic>
      <p:sp>
        <p:nvSpPr>
          <p:cNvPr id="4" name="TextBox 3">
            <a:extLst>
              <a:ext uri="{FF2B5EF4-FFF2-40B4-BE49-F238E27FC236}">
                <a16:creationId xmlns:a16="http://schemas.microsoft.com/office/drawing/2014/main" id="{B9719D1B-7C36-CA42-98BE-261C37B932A2}"/>
              </a:ext>
            </a:extLst>
          </p:cNvPr>
          <p:cNvSpPr txBox="1"/>
          <p:nvPr/>
        </p:nvSpPr>
        <p:spPr>
          <a:xfrm>
            <a:off x="899886" y="4209142"/>
            <a:ext cx="7736115" cy="954107"/>
          </a:xfrm>
          <a:prstGeom prst="rect">
            <a:avLst/>
          </a:prstGeom>
          <a:solidFill>
            <a:schemeClr val="accent2">
              <a:lumMod val="20000"/>
              <a:lumOff val="80000"/>
            </a:schemeClr>
          </a:solidFill>
          <a:ln>
            <a:solidFill>
              <a:schemeClr val="tx1"/>
            </a:solidFill>
          </a:ln>
        </p:spPr>
        <p:txBody>
          <a:bodyPr wrap="square" rtlCol="0">
            <a:spAutoFit/>
          </a:bodyPr>
          <a:lstStyle/>
          <a:p>
            <a:r>
              <a:rPr lang="en-US" sz="2800" b="1" dirty="0"/>
              <a:t>Frequency</a:t>
            </a:r>
            <a:r>
              <a:rPr lang="en-US" sz="2800" dirty="0"/>
              <a:t> is the number of occurrences of a repeating event per unit of time.</a:t>
            </a:r>
          </a:p>
        </p:txBody>
      </p:sp>
    </p:spTree>
    <p:extLst>
      <p:ext uri="{BB962C8B-B14F-4D97-AF65-F5344CB8AC3E}">
        <p14:creationId xmlns:p14="http://schemas.microsoft.com/office/powerpoint/2010/main" val="332808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Architecture of the Voice-Based System | Download Scientific Diagram">
            <a:extLst>
              <a:ext uri="{FF2B5EF4-FFF2-40B4-BE49-F238E27FC236}">
                <a16:creationId xmlns:a16="http://schemas.microsoft.com/office/drawing/2014/main" id="{E2A8CF9C-0895-BFA9-5795-25977AC2C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3"/>
            <a:ext cx="9144000" cy="673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291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670569"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A1A4FD-46A2-CD47-B83A-1F0C597A46A2}"/>
              </a:ext>
            </a:extLst>
          </p:cNvPr>
          <p:cNvPicPr>
            <a:picLocks noChangeAspect="1"/>
          </p:cNvPicPr>
          <p:nvPr/>
        </p:nvPicPr>
        <p:blipFill>
          <a:blip r:embed="rId2"/>
          <a:stretch>
            <a:fillRect/>
          </a:stretch>
        </p:blipFill>
        <p:spPr>
          <a:xfrm rot="18852913">
            <a:off x="378496" y="2718349"/>
            <a:ext cx="1133050" cy="1103622"/>
          </a:xfrm>
          <a:prstGeom prst="rect">
            <a:avLst/>
          </a:prstGeom>
        </p:spPr>
      </p:pic>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3"/>
          <a:stretch>
            <a:fillRect/>
          </a:stretch>
        </p:blipFill>
        <p:spPr>
          <a:xfrm>
            <a:off x="6024339" y="2485317"/>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a:off x="5002306"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flipV="1">
            <a:off x="4864806"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5236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2DFE237-4D9E-954A-8A45-278EF7B4CCBE}"/>
              </a:ext>
            </a:extLst>
          </p:cNvPr>
          <p:cNvSpPr/>
          <p:nvPr/>
        </p:nvSpPr>
        <p:spPr>
          <a:xfrm>
            <a:off x="3454303" y="3162680"/>
            <a:ext cx="92835" cy="84395"/>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8977B16-43AD-B94B-85D9-A9DC6EAC1542}"/>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cxnSp>
        <p:nvCxnSpPr>
          <p:cNvPr id="24" name="Straight Connector 23">
            <a:extLst>
              <a:ext uri="{FF2B5EF4-FFF2-40B4-BE49-F238E27FC236}">
                <a16:creationId xmlns:a16="http://schemas.microsoft.com/office/drawing/2014/main" id="{F32FF3A9-4AC2-9C41-AF95-FCDCAF97EE1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B975753-DE90-0D45-81B1-B66201D7AD5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689028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2202C-482D-B348-A490-1CD80B3663E9}"/>
              </a:ext>
            </a:extLst>
          </p:cNvPr>
          <p:cNvPicPr>
            <a:picLocks noChangeAspect="1"/>
          </p:cNvPicPr>
          <p:nvPr/>
        </p:nvPicPr>
        <p:blipFill>
          <a:blip r:embed="rId2"/>
          <a:srcRect l="1533" t="1343" r="253" b="68563"/>
          <a:stretch>
            <a:fillRect/>
          </a:stretch>
        </p:blipFill>
        <p:spPr>
          <a:xfrm>
            <a:off x="1572828" y="2126931"/>
            <a:ext cx="7638883" cy="2106599"/>
          </a:xfrm>
          <a:custGeom>
            <a:avLst/>
            <a:gdLst>
              <a:gd name="connsiteX0" fmla="*/ 0 w 5217459"/>
              <a:gd name="connsiteY0" fmla="*/ 0 h 1438835"/>
              <a:gd name="connsiteX1" fmla="*/ 5217459 w 5217459"/>
              <a:gd name="connsiteY1" fmla="*/ 0 h 1438835"/>
              <a:gd name="connsiteX2" fmla="*/ 5217459 w 5217459"/>
              <a:gd name="connsiteY2" fmla="*/ 1438835 h 1438835"/>
              <a:gd name="connsiteX3" fmla="*/ 0 w 5217459"/>
              <a:gd name="connsiteY3" fmla="*/ 1438835 h 1438835"/>
            </a:gdLst>
            <a:ahLst/>
            <a:cxnLst>
              <a:cxn ang="0">
                <a:pos x="connsiteX0" y="connsiteY0"/>
              </a:cxn>
              <a:cxn ang="0">
                <a:pos x="connsiteX1" y="connsiteY1"/>
              </a:cxn>
              <a:cxn ang="0">
                <a:pos x="connsiteX2" y="connsiteY2"/>
              </a:cxn>
              <a:cxn ang="0">
                <a:pos x="connsiteX3" y="connsiteY3"/>
              </a:cxn>
            </a:cxnLst>
            <a:rect l="l" t="t" r="r" b="b"/>
            <a:pathLst>
              <a:path w="5217459" h="1438835">
                <a:moveTo>
                  <a:pt x="0" y="0"/>
                </a:moveTo>
                <a:lnTo>
                  <a:pt x="5217459" y="0"/>
                </a:lnTo>
                <a:lnTo>
                  <a:pt x="5217459" y="1438835"/>
                </a:lnTo>
                <a:lnTo>
                  <a:pt x="0" y="1438835"/>
                </a:lnTo>
                <a:close/>
              </a:path>
            </a:pathLst>
          </a:custGeom>
        </p:spPr>
      </p:pic>
      <p:cxnSp>
        <p:nvCxnSpPr>
          <p:cNvPr id="3" name="Straight Connector 2">
            <a:extLst>
              <a:ext uri="{FF2B5EF4-FFF2-40B4-BE49-F238E27FC236}">
                <a16:creationId xmlns:a16="http://schemas.microsoft.com/office/drawing/2014/main" id="{31388DB3-AD36-FB47-95EA-58D8A6E5377E}"/>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BE08893-75D8-C243-B39A-B7841EC69A62}"/>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D16E87-9C7B-DD41-AE88-C6B5600F5954}"/>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C104F1A-382F-C248-91AC-E4A802B5572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FD4BCCD-997E-B942-AF17-881D4762ABE9}"/>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sp>
        <p:nvSpPr>
          <p:cNvPr id="9" name="TextBox 8">
            <a:extLst>
              <a:ext uri="{FF2B5EF4-FFF2-40B4-BE49-F238E27FC236}">
                <a16:creationId xmlns:a16="http://schemas.microsoft.com/office/drawing/2014/main" id="{BC458F49-E351-E54E-8540-45234C30382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DC4860-44AA-504C-AF78-23989AF4C267}"/>
                  </a:ext>
                </a:extLst>
              </p:cNvPr>
              <p:cNvSpPr txBox="1"/>
              <p:nvPr/>
            </p:nvSpPr>
            <p:spPr>
              <a:xfrm>
                <a:off x="753753" y="4275700"/>
                <a:ext cx="2742481"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𝑓</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𝑐𝑦𝑐𝑙𝑒𝑠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𝑠𝑒𝑐𝑜𝑛𝑑</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C0DC4860-44AA-504C-AF78-23989AF4C267}"/>
                  </a:ext>
                </a:extLst>
              </p:cNvPr>
              <p:cNvSpPr txBox="1">
                <a:spLocks noRot="1" noChangeAspect="1" noMove="1" noResize="1" noEditPoints="1" noAdjustHandles="1" noChangeArrowheads="1" noChangeShapeType="1" noTextEdit="1"/>
              </p:cNvSpPr>
              <p:nvPr/>
            </p:nvSpPr>
            <p:spPr>
              <a:xfrm>
                <a:off x="753753" y="42757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DB92D-8230-5F4A-8302-0D5242C260BB}"/>
                  </a:ext>
                </a:extLst>
              </p:cNvPr>
              <p:cNvSpPr txBox="1"/>
              <p:nvPr/>
            </p:nvSpPr>
            <p:spPr>
              <a:xfrm>
                <a:off x="759660" y="4884006"/>
                <a:ext cx="2751459"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2</m:t>
                      </m:r>
                      <m:r>
                        <a:rPr lang="en-US" sz="2400" b="0" i="1" smtClean="0">
                          <a:solidFill>
                            <a:schemeClr val="bg1"/>
                          </a:solidFill>
                          <a:latin typeface="Cambria Math" panose="02040503050406030204" pitchFamily="18" charset="0"/>
                          <a:ea typeface="Cambria Math" panose="02040503050406030204" pitchFamily="18" charset="0"/>
                        </a:rPr>
                        <m:t>𝜋</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𝑎𝑛𝑔𝑙𝑒𝑠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𝑐𝑦𝑐𝑙𝑒</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08DDB92D-8230-5F4A-8302-0D5242C260BB}"/>
                  </a:ext>
                </a:extLst>
              </p:cNvPr>
              <p:cNvSpPr txBox="1">
                <a:spLocks noRot="1" noChangeAspect="1" noMove="1" noResize="1" noEditPoints="1" noAdjustHandles="1" noChangeArrowheads="1" noChangeShapeType="1" noTextEdit="1"/>
              </p:cNvSpPr>
              <p:nvPr/>
            </p:nvSpPr>
            <p:spPr>
              <a:xfrm>
                <a:off x="759660" y="4884006"/>
                <a:ext cx="2751459" cy="369332"/>
              </a:xfrm>
              <a:prstGeom prst="rect">
                <a:avLst/>
              </a:prstGeom>
              <a:blipFill>
                <a:blip r:embed="rId4"/>
                <a:stretch>
                  <a:fillRect l="-2315" t="-6667" r="-3241" b="-36667"/>
                </a:stretch>
              </a:blipFill>
            </p:spPr>
            <p:txBody>
              <a:bodyPr/>
              <a:lstStyle/>
              <a:p>
                <a:r>
                  <a:rPr lang="en-US">
                    <a:noFill/>
                  </a:rPr>
                  <a:t> </a:t>
                </a:r>
              </a:p>
            </p:txBody>
          </p:sp>
        </mc:Fallback>
      </mc:AlternateContent>
    </p:spTree>
    <p:extLst>
      <p:ext uri="{BB962C8B-B14F-4D97-AF65-F5344CB8AC3E}">
        <p14:creationId xmlns:p14="http://schemas.microsoft.com/office/powerpoint/2010/main" val="283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5" name="Straight Connector 24">
            <a:extLst>
              <a:ext uri="{FF2B5EF4-FFF2-40B4-BE49-F238E27FC236}">
                <a16:creationId xmlns:a16="http://schemas.microsoft.com/office/drawing/2014/main" id="{B5BF0876-700F-CA45-B468-5FE2D08561BD}"/>
              </a:ext>
            </a:extLst>
          </p:cNvPr>
          <p:cNvCxnSpPr/>
          <p:nvPr/>
        </p:nvCxnSpPr>
        <p:spPr>
          <a:xfrm>
            <a:off x="2268456"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29D3B0-8C41-5748-AE04-6378A9E1DD90}"/>
              </a:ext>
            </a:extLst>
          </p:cNvPr>
          <p:cNvCxnSpPr>
            <a:cxnSpLocks/>
          </p:cNvCxnSpPr>
          <p:nvPr/>
        </p:nvCxnSpPr>
        <p:spPr>
          <a:xfrm>
            <a:off x="2255009"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27CD1C59-7BDD-2A4B-9772-B5DFA4BA594A}"/>
              </a:ext>
            </a:extLst>
          </p:cNvPr>
          <p:cNvSpPr txBox="1"/>
          <p:nvPr/>
        </p:nvSpPr>
        <p:spPr>
          <a:xfrm>
            <a:off x="5924949" y="4804935"/>
            <a:ext cx="1264754" cy="400110"/>
          </a:xfrm>
          <a:prstGeom prst="rect">
            <a:avLst/>
          </a:prstGeom>
          <a:noFill/>
        </p:spPr>
        <p:txBody>
          <a:bodyPr wrap="square" rtlCol="0">
            <a:spAutoFit/>
          </a:bodyPr>
          <a:lstStyle/>
          <a:p>
            <a:pPr algn="ctr"/>
            <a:r>
              <a:rPr lang="en-US" sz="2000" dirty="0"/>
              <a:t>Time</a:t>
            </a:r>
          </a:p>
        </p:txBody>
      </p:sp>
      <p:sp>
        <p:nvSpPr>
          <p:cNvPr id="30" name="Freeform 29">
            <a:extLst>
              <a:ext uri="{FF2B5EF4-FFF2-40B4-BE49-F238E27FC236}">
                <a16:creationId xmlns:a16="http://schemas.microsoft.com/office/drawing/2014/main" id="{D899F31E-33F1-B24E-9147-300478C24C81}"/>
              </a:ext>
            </a:extLst>
          </p:cNvPr>
          <p:cNvSpPr/>
          <p:nvPr/>
        </p:nvSpPr>
        <p:spPr>
          <a:xfrm>
            <a:off x="2262091" y="2288133"/>
            <a:ext cx="5343395" cy="1870718"/>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1C702CBF-4C09-C545-9EF9-7BCBB7149071}"/>
              </a:ext>
            </a:extLst>
          </p:cNvPr>
          <p:cNvSpPr txBox="1"/>
          <p:nvPr/>
        </p:nvSpPr>
        <p:spPr>
          <a:xfrm rot="16200000">
            <a:off x="786939" y="3037951"/>
            <a:ext cx="1264754" cy="400110"/>
          </a:xfrm>
          <a:prstGeom prst="rect">
            <a:avLst/>
          </a:prstGeom>
          <a:noFill/>
        </p:spPr>
        <p:txBody>
          <a:bodyPr wrap="square" rtlCol="0">
            <a:spAutoFit/>
          </a:bodyPr>
          <a:lstStyle/>
          <a:p>
            <a:pPr algn="ctr"/>
            <a:r>
              <a:rPr lang="en-US" sz="2000" dirty="0"/>
              <a:t>Amplitude</a:t>
            </a:r>
          </a:p>
        </p:txBody>
      </p:sp>
      <p:cxnSp>
        <p:nvCxnSpPr>
          <p:cNvPr id="32" name="Straight Connector 31">
            <a:extLst>
              <a:ext uri="{FF2B5EF4-FFF2-40B4-BE49-F238E27FC236}">
                <a16:creationId xmlns:a16="http://schemas.microsoft.com/office/drawing/2014/main" id="{541754F2-F5B6-4148-A923-656CFB114866}"/>
              </a:ext>
            </a:extLst>
          </p:cNvPr>
          <p:cNvCxnSpPr>
            <a:cxnSpLocks/>
          </p:cNvCxnSpPr>
          <p:nvPr/>
        </p:nvCxnSpPr>
        <p:spPr>
          <a:xfrm>
            <a:off x="2268456" y="2084342"/>
            <a:ext cx="5438630" cy="0"/>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183A93-D933-A94F-9E8D-C02EDBA07623}"/>
              </a:ext>
            </a:extLst>
          </p:cNvPr>
          <p:cNvSpPr txBox="1"/>
          <p:nvPr/>
        </p:nvSpPr>
        <p:spPr>
          <a:xfrm>
            <a:off x="3330023" y="1566702"/>
            <a:ext cx="2942286" cy="523220"/>
          </a:xfrm>
          <a:prstGeom prst="rect">
            <a:avLst/>
          </a:prstGeom>
          <a:noFill/>
        </p:spPr>
        <p:txBody>
          <a:bodyPr wrap="square" rtlCol="0">
            <a:spAutoFit/>
          </a:bodyPr>
          <a:lstStyle/>
          <a:p>
            <a:pPr algn="ctr"/>
            <a:r>
              <a:rPr lang="en-US" sz="2800" dirty="0"/>
              <a:t>One cycle</a:t>
            </a:r>
          </a:p>
        </p:txBody>
      </p:sp>
      <p:cxnSp>
        <p:nvCxnSpPr>
          <p:cNvPr id="3" name="Straight Connector 2">
            <a:extLst>
              <a:ext uri="{FF2B5EF4-FFF2-40B4-BE49-F238E27FC236}">
                <a16:creationId xmlns:a16="http://schemas.microsoft.com/office/drawing/2014/main" id="{16C70AAB-BFAF-CE4D-8202-87C64D576569}"/>
              </a:ext>
            </a:extLst>
          </p:cNvPr>
          <p:cNvCxnSpPr>
            <a:cxnSpLocks/>
          </p:cNvCxnSpPr>
          <p:nvPr/>
        </p:nvCxnSpPr>
        <p:spPr>
          <a:xfrm>
            <a:off x="2262091" y="3180336"/>
            <a:ext cx="6186170" cy="18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1BEC30-A69A-7746-910F-0686B7C58FF5}"/>
              </a:ext>
            </a:extLst>
          </p:cNvPr>
          <p:cNvGrpSpPr/>
          <p:nvPr/>
        </p:nvGrpSpPr>
        <p:grpSpPr>
          <a:xfrm>
            <a:off x="1346270" y="2056158"/>
            <a:ext cx="2859484" cy="2266700"/>
            <a:chOff x="1346270" y="2056158"/>
            <a:chExt cx="2859484" cy="2266700"/>
          </a:xfrm>
        </p:grpSpPr>
        <p:cxnSp>
          <p:nvCxnSpPr>
            <p:cNvPr id="12" name="Straight Connector 11">
              <a:extLst>
                <a:ext uri="{FF2B5EF4-FFF2-40B4-BE49-F238E27FC236}">
                  <a16:creationId xmlns:a16="http://schemas.microsoft.com/office/drawing/2014/main" id="{52C629B3-C89E-B246-B459-DB6CD0146658}"/>
                </a:ext>
              </a:extLst>
            </p:cNvPr>
            <p:cNvCxnSpPr>
              <a:cxnSpLocks/>
            </p:cNvCxnSpPr>
            <p:nvPr/>
          </p:nvCxnSpPr>
          <p:spPr>
            <a:xfrm>
              <a:off x="3653308" y="2294412"/>
              <a:ext cx="0" cy="885924"/>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C749C8-9EEB-194E-969D-10B325AB6965}"/>
                </a:ext>
              </a:extLst>
            </p:cNvPr>
            <p:cNvSpPr txBox="1"/>
            <p:nvPr/>
          </p:nvSpPr>
          <p:spPr>
            <a:xfrm>
              <a:off x="3653308" y="2442565"/>
              <a:ext cx="552446" cy="523220"/>
            </a:xfrm>
            <a:prstGeom prst="rect">
              <a:avLst/>
            </a:prstGeom>
            <a:noFill/>
          </p:spPr>
          <p:txBody>
            <a:bodyPr wrap="square" rtlCol="0">
              <a:spAutoFit/>
            </a:bodyPr>
            <a:lstStyle/>
            <a:p>
              <a:pPr algn="ctr"/>
              <a:r>
                <a:rPr lang="en-US" sz="2800" dirty="0"/>
                <a:t>A</a:t>
              </a:r>
            </a:p>
          </p:txBody>
        </p:sp>
        <p:sp>
          <p:nvSpPr>
            <p:cNvPr id="17" name="TextBox 16">
              <a:extLst>
                <a:ext uri="{FF2B5EF4-FFF2-40B4-BE49-F238E27FC236}">
                  <a16:creationId xmlns:a16="http://schemas.microsoft.com/office/drawing/2014/main" id="{7213D326-41A7-3F40-BBC5-7C66901599A2}"/>
                </a:ext>
              </a:extLst>
            </p:cNvPr>
            <p:cNvSpPr txBox="1"/>
            <p:nvPr/>
          </p:nvSpPr>
          <p:spPr>
            <a:xfrm>
              <a:off x="1346270" y="2056158"/>
              <a:ext cx="968647" cy="523220"/>
            </a:xfrm>
            <a:prstGeom prst="rect">
              <a:avLst/>
            </a:prstGeom>
            <a:noFill/>
          </p:spPr>
          <p:txBody>
            <a:bodyPr wrap="square" rtlCol="0">
              <a:spAutoFit/>
            </a:bodyPr>
            <a:lstStyle/>
            <a:p>
              <a:pPr algn="ctr"/>
              <a:r>
                <a:rPr lang="en-US" sz="2800" dirty="0"/>
                <a:t>+A</a:t>
              </a:r>
            </a:p>
          </p:txBody>
        </p:sp>
        <p:sp>
          <p:nvSpPr>
            <p:cNvPr id="18" name="TextBox 17">
              <a:extLst>
                <a:ext uri="{FF2B5EF4-FFF2-40B4-BE49-F238E27FC236}">
                  <a16:creationId xmlns:a16="http://schemas.microsoft.com/office/drawing/2014/main" id="{162AC058-B170-0B49-8182-4BE78329D4CD}"/>
                </a:ext>
              </a:extLst>
            </p:cNvPr>
            <p:cNvSpPr txBox="1"/>
            <p:nvPr/>
          </p:nvSpPr>
          <p:spPr>
            <a:xfrm>
              <a:off x="1419316" y="3799638"/>
              <a:ext cx="968647" cy="523220"/>
            </a:xfrm>
            <a:prstGeom prst="rect">
              <a:avLst/>
            </a:prstGeom>
            <a:noFill/>
          </p:spPr>
          <p:txBody>
            <a:bodyPr wrap="square" rtlCol="0">
              <a:spAutoFit/>
            </a:bodyPr>
            <a:lstStyle/>
            <a:p>
              <a:pPr algn="ctr"/>
              <a:r>
                <a:rPr lang="en-US" sz="2800" dirty="0"/>
                <a:t>-A</a:t>
              </a:r>
            </a:p>
          </p:txBody>
        </p:sp>
      </p:grpSp>
      <p:sp>
        <p:nvSpPr>
          <p:cNvPr id="19" name="TextBox 18">
            <a:extLst>
              <a:ext uri="{FF2B5EF4-FFF2-40B4-BE49-F238E27FC236}">
                <a16:creationId xmlns:a16="http://schemas.microsoft.com/office/drawing/2014/main" id="{D41797BD-40E7-8A4F-A2A9-257B3ACA4108}"/>
              </a:ext>
            </a:extLst>
          </p:cNvPr>
          <p:cNvSpPr txBox="1"/>
          <p:nvPr/>
        </p:nvSpPr>
        <p:spPr>
          <a:xfrm>
            <a:off x="1625737" y="2905780"/>
            <a:ext cx="559812" cy="523220"/>
          </a:xfrm>
          <a:prstGeom prst="rect">
            <a:avLst/>
          </a:prstGeom>
          <a:noFill/>
        </p:spPr>
        <p:txBody>
          <a:bodyPr wrap="square" rtlCol="0">
            <a:spAutoFit/>
          </a:bodyPr>
          <a:lstStyle/>
          <a:p>
            <a:pPr algn="ctr"/>
            <a:r>
              <a:rPr lang="en-US" sz="2800" dirty="0"/>
              <a:t>0</a:t>
            </a:r>
          </a:p>
        </p:txBody>
      </p:sp>
    </p:spTree>
    <p:extLst>
      <p:ext uri="{BB962C8B-B14F-4D97-AF65-F5344CB8AC3E}">
        <p14:creationId xmlns:p14="http://schemas.microsoft.com/office/powerpoint/2010/main" val="27986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Tree>
    <p:extLst>
      <p:ext uri="{BB962C8B-B14F-4D97-AF65-F5344CB8AC3E}">
        <p14:creationId xmlns:p14="http://schemas.microsoft.com/office/powerpoint/2010/main" val="24560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65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488029-DEC7-934B-A92E-E268164E10BC}"/>
                  </a:ext>
                </a:extLst>
              </p:cNvPr>
              <p:cNvSpPr txBox="1"/>
              <p:nvPr/>
            </p:nvSpPr>
            <p:spPr>
              <a:xfrm>
                <a:off x="1706618" y="6335040"/>
                <a:ext cx="2709268" cy="430887"/>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bg1"/>
                          </a:solidFill>
                          <a:latin typeface="Cambria Math" panose="02040503050406030204" pitchFamily="18" charset="0"/>
                        </a:rPr>
                        <m:t>A</m:t>
                      </m:r>
                      <m:r>
                        <a:rPr lang="en-US" sz="2800" b="0" i="0" smtClean="0">
                          <a:solidFill>
                            <a:schemeClr val="bg1"/>
                          </a:solidFill>
                          <a:latin typeface="Cambria Math" panose="02040503050406030204" pitchFamily="18" charset="0"/>
                        </a:rPr>
                        <m:t> . </m:t>
                      </m:r>
                      <m:r>
                        <m:rPr>
                          <m:sty m:val="p"/>
                        </m:rPr>
                        <a:rPr lang="en-US" sz="2800" b="0" i="0" smtClean="0">
                          <a:solidFill>
                            <a:schemeClr val="bg1"/>
                          </a:solidFill>
                          <a:latin typeface="Cambria Math" panose="02040503050406030204" pitchFamily="18" charset="0"/>
                        </a:rPr>
                        <m:t>sin</m:t>
                      </m:r>
                      <m:r>
                        <a:rPr lang="en-US" sz="2800" b="0" i="1" smtClean="0">
                          <a:solidFill>
                            <a:schemeClr val="bg1"/>
                          </a:solidFill>
                          <a:latin typeface="Cambria Math" panose="02040503050406030204" pitchFamily="18" charset="0"/>
                        </a:rPr>
                        <m:t>⁡(2</m:t>
                      </m:r>
                      <m:r>
                        <a:rPr lang="en-US" sz="2800" b="0" i="1" smtClean="0">
                          <a:solidFill>
                            <a:schemeClr val="bg1"/>
                          </a:solidFill>
                          <a:latin typeface="Cambria Math" panose="02040503050406030204" pitchFamily="18" charset="0"/>
                          <a:ea typeface="Cambria Math" panose="02040503050406030204" pitchFamily="18" charset="0"/>
                        </a:rPr>
                        <m:t>𝜋</m:t>
                      </m:r>
                      <m:r>
                        <a:rPr lang="en-US" sz="2800" b="0" i="1" smtClean="0">
                          <a:solidFill>
                            <a:schemeClr val="bg1"/>
                          </a:solidFill>
                          <a:latin typeface="Cambria Math" panose="02040503050406030204" pitchFamily="18" charset="0"/>
                          <a:ea typeface="Cambria Math" panose="02040503050406030204" pitchFamily="18" charset="0"/>
                        </a:rPr>
                        <m:t>𝑓𝑡</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𝜙</m:t>
                      </m:r>
                      <m:r>
                        <a:rPr lang="en-US"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23" name="TextBox 22">
                <a:extLst>
                  <a:ext uri="{FF2B5EF4-FFF2-40B4-BE49-F238E27FC236}">
                    <a16:creationId xmlns:a16="http://schemas.microsoft.com/office/drawing/2014/main" id="{45488029-DEC7-934B-A92E-E268164E10BC}"/>
                  </a:ext>
                </a:extLst>
              </p:cNvPr>
              <p:cNvSpPr txBox="1">
                <a:spLocks noRot="1" noChangeAspect="1" noMove="1" noResize="1" noEditPoints="1" noAdjustHandles="1" noChangeArrowheads="1" noChangeShapeType="1" noTextEdit="1"/>
              </p:cNvSpPr>
              <p:nvPr/>
            </p:nvSpPr>
            <p:spPr>
              <a:xfrm>
                <a:off x="1706618" y="6335040"/>
                <a:ext cx="2709268" cy="430887"/>
              </a:xfrm>
              <a:prstGeom prst="rect">
                <a:avLst/>
              </a:prstGeom>
              <a:blipFill>
                <a:blip r:embed="rId7"/>
                <a:stretch>
                  <a:fillRect l="-2326" t="-8571" r="-3721" b="-342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9C42E3-93B5-D94C-9817-FCF4A50B1963}"/>
              </a:ext>
            </a:extLst>
          </p:cNvPr>
          <p:cNvSpPr txBox="1"/>
          <p:nvPr/>
        </p:nvSpPr>
        <p:spPr>
          <a:xfrm>
            <a:off x="4415886" y="6320955"/>
            <a:ext cx="4728112" cy="461665"/>
          </a:xfrm>
          <a:prstGeom prst="rect">
            <a:avLst/>
          </a:prstGeom>
          <a:noFill/>
        </p:spPr>
        <p:txBody>
          <a:bodyPr wrap="square" rtlCol="0">
            <a:spAutoFit/>
          </a:bodyPr>
          <a:lstStyle/>
          <a:p>
            <a:r>
              <a:rPr lang="en-US" sz="2400" dirty="0"/>
              <a:t>-- with initial/additional phase </a:t>
            </a:r>
            <a:r>
              <a:rPr lang="en-US" sz="2400" dirty="0" err="1"/>
              <a:t>ϕ</a:t>
            </a:r>
            <a:endParaRPr lang="en-US" sz="2400" dirty="0"/>
          </a:p>
        </p:txBody>
      </p:sp>
    </p:spTree>
    <p:extLst>
      <p:ext uri="{BB962C8B-B14F-4D97-AF65-F5344CB8AC3E}">
        <p14:creationId xmlns:p14="http://schemas.microsoft.com/office/powerpoint/2010/main" val="28803238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0B0B10-A867-3145-B269-DD36AB37A696}"/>
              </a:ext>
            </a:extLst>
          </p:cNvPr>
          <p:cNvGrpSpPr/>
          <p:nvPr/>
        </p:nvGrpSpPr>
        <p:grpSpPr>
          <a:xfrm>
            <a:off x="1524000" y="4243214"/>
            <a:ext cx="2282970" cy="2622852"/>
            <a:chOff x="1524000" y="4243214"/>
            <a:chExt cx="2282970" cy="2622852"/>
          </a:xfrm>
        </p:grpSpPr>
        <p:cxnSp>
          <p:nvCxnSpPr>
            <p:cNvPr id="19" name="Straight Connector 18">
              <a:extLst>
                <a:ext uri="{FF2B5EF4-FFF2-40B4-BE49-F238E27FC236}">
                  <a16:creationId xmlns:a16="http://schemas.microsoft.com/office/drawing/2014/main" id="{3D766DCF-E130-494C-B971-B320345301A5}"/>
                </a:ext>
              </a:extLst>
            </p:cNvPr>
            <p:cNvCxnSpPr>
              <a:cxnSpLocks/>
            </p:cNvCxnSpPr>
            <p:nvPr/>
          </p:nvCxnSpPr>
          <p:spPr>
            <a:xfrm>
              <a:off x="1524000" y="4391132"/>
              <a:ext cx="22829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072652" y="4243214"/>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2"/>
            <a:stretch>
              <a:fillRect/>
            </a:stretch>
          </p:blipFill>
          <p:spPr>
            <a:xfrm rot="5400000">
              <a:off x="2179413" y="5664679"/>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rot="16200000">
              <a:off x="2703516" y="4731078"/>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rot="16200000" flipV="1">
              <a:off x="2566016" y="5056902"/>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3" name="Straight Connector 22">
            <a:extLst>
              <a:ext uri="{FF2B5EF4-FFF2-40B4-BE49-F238E27FC236}">
                <a16:creationId xmlns:a16="http://schemas.microsoft.com/office/drawing/2014/main" id="{EE112F21-31F9-1449-90B8-1E2CDBE967ED}"/>
              </a:ext>
            </a:extLst>
          </p:cNvPr>
          <p:cNvCxnSpPr/>
          <p:nvPr/>
        </p:nvCxnSpPr>
        <p:spPr>
          <a:xfrm>
            <a:off x="4039199" y="2182743"/>
            <a:ext cx="0" cy="2110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D7039B-2AF4-3D41-B729-E6DDAB90D4B1}"/>
              </a:ext>
            </a:extLst>
          </p:cNvPr>
          <p:cNvSpPr/>
          <p:nvPr/>
        </p:nvSpPr>
        <p:spPr>
          <a:xfrm>
            <a:off x="3902798"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F02A06-4DE7-8B4A-9F7D-5FAA3825BDA2}"/>
              </a:ext>
            </a:extLst>
          </p:cNvPr>
          <p:cNvPicPr>
            <a:picLocks noChangeAspect="1"/>
          </p:cNvPicPr>
          <p:nvPr/>
        </p:nvPicPr>
        <p:blipFill>
          <a:blip r:embed="rId2"/>
          <a:stretch>
            <a:fillRect/>
          </a:stretch>
        </p:blipFill>
        <p:spPr>
          <a:xfrm>
            <a:off x="6256568" y="2485317"/>
            <a:ext cx="1101632" cy="1301141"/>
          </a:xfrm>
          <a:prstGeom prst="rect">
            <a:avLst/>
          </a:prstGeom>
        </p:spPr>
      </p:pic>
      <p:cxnSp>
        <p:nvCxnSpPr>
          <p:cNvPr id="26" name="Straight Connector 25">
            <a:extLst>
              <a:ext uri="{FF2B5EF4-FFF2-40B4-BE49-F238E27FC236}">
                <a16:creationId xmlns:a16="http://schemas.microsoft.com/office/drawing/2014/main" id="{25A3F114-35A8-F14B-812E-65D24D0B96C8}"/>
              </a:ext>
            </a:extLst>
          </p:cNvPr>
          <p:cNvCxnSpPr>
            <a:cxnSpLocks/>
          </p:cNvCxnSpPr>
          <p:nvPr/>
        </p:nvCxnSpPr>
        <p:spPr>
          <a:xfrm>
            <a:off x="5234535"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DFF9FD-C7B2-6E4A-9AFF-AD8563B94880}"/>
              </a:ext>
            </a:extLst>
          </p:cNvPr>
          <p:cNvCxnSpPr>
            <a:cxnSpLocks/>
          </p:cNvCxnSpPr>
          <p:nvPr/>
        </p:nvCxnSpPr>
        <p:spPr>
          <a:xfrm flipV="1">
            <a:off x="5097035"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BD360-1639-014F-9BF7-741B547A4FFF}"/>
              </a:ext>
            </a:extLst>
          </p:cNvPr>
          <p:cNvPicPr>
            <a:picLocks noChangeAspect="1"/>
          </p:cNvPicPr>
          <p:nvPr/>
        </p:nvPicPr>
        <p:blipFill>
          <a:blip r:embed="rId2"/>
          <a:stretch>
            <a:fillRect/>
          </a:stretch>
        </p:blipFill>
        <p:spPr>
          <a:xfrm flipH="1" flipV="1">
            <a:off x="550335" y="1016001"/>
            <a:ext cx="8043330" cy="4825998"/>
          </a:xfrm>
          <a:prstGeom prst="rect">
            <a:avLst/>
          </a:prstGeom>
        </p:spPr>
      </p:pic>
      <p:sp>
        <p:nvSpPr>
          <p:cNvPr id="4" name="TextBox 3">
            <a:extLst>
              <a:ext uri="{FF2B5EF4-FFF2-40B4-BE49-F238E27FC236}">
                <a16:creationId xmlns:a16="http://schemas.microsoft.com/office/drawing/2014/main" id="{3BF046B4-981B-0749-8683-8C796F1D50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C4D0EE-DC99-574C-B081-C8B1335B571A}"/>
                  </a:ext>
                </a:extLst>
              </p:cNvPr>
              <p:cNvSpPr txBox="1"/>
              <p:nvPr/>
            </p:nvSpPr>
            <p:spPr>
              <a:xfrm>
                <a:off x="7562657" y="3180222"/>
                <a:ext cx="127060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5" name="TextBox 4">
                <a:extLst>
                  <a:ext uri="{FF2B5EF4-FFF2-40B4-BE49-F238E27FC236}">
                    <a16:creationId xmlns:a16="http://schemas.microsoft.com/office/drawing/2014/main" id="{B7C4D0EE-DC99-574C-B081-C8B1335B571A}"/>
                  </a:ext>
                </a:extLst>
              </p:cNvPr>
              <p:cNvSpPr txBox="1">
                <a:spLocks noRot="1" noChangeAspect="1" noMove="1" noResize="1" noEditPoints="1" noAdjustHandles="1" noChangeArrowheads="1" noChangeShapeType="1" noTextEdit="1"/>
              </p:cNvSpPr>
              <p:nvPr/>
            </p:nvSpPr>
            <p:spPr>
              <a:xfrm>
                <a:off x="7562657" y="3180222"/>
                <a:ext cx="1270604" cy="369332"/>
              </a:xfrm>
              <a:prstGeom prst="rect">
                <a:avLst/>
              </a:prstGeom>
              <a:blipFill>
                <a:blip r:embed="rId3"/>
                <a:stretch>
                  <a:fillRect l="-3922" t="-3333" r="-686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0BE28B-EF5B-CF40-B289-8C4800784809}"/>
                  </a:ext>
                </a:extLst>
              </p:cNvPr>
              <p:cNvSpPr txBox="1"/>
              <p:nvPr/>
            </p:nvSpPr>
            <p:spPr>
              <a:xfrm>
                <a:off x="7583535" y="5595787"/>
                <a:ext cx="133459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490BE28B-EF5B-CF40-B289-8C4800784809}"/>
                  </a:ext>
                </a:extLst>
              </p:cNvPr>
              <p:cNvSpPr txBox="1">
                <a:spLocks noRot="1" noChangeAspect="1" noMove="1" noResize="1" noEditPoints="1" noAdjustHandles="1" noChangeArrowheads="1" noChangeShapeType="1" noTextEdit="1"/>
              </p:cNvSpPr>
              <p:nvPr/>
            </p:nvSpPr>
            <p:spPr>
              <a:xfrm>
                <a:off x="7583535" y="5595787"/>
                <a:ext cx="1334596" cy="369332"/>
              </a:xfrm>
              <a:prstGeom prst="rect">
                <a:avLst/>
              </a:prstGeom>
              <a:blipFill>
                <a:blip r:embed="rId4"/>
                <a:stretch>
                  <a:fillRect l="-4717" t="-6667" r="-7547" b="-33333"/>
                </a:stretch>
              </a:blipFill>
            </p:spPr>
            <p:txBody>
              <a:bodyPr/>
              <a:lstStyle/>
              <a:p>
                <a:r>
                  <a:rPr lang="en-US">
                    <a:noFill/>
                  </a:rPr>
                  <a:t> </a:t>
                </a:r>
              </a:p>
            </p:txBody>
          </p:sp>
        </mc:Fallback>
      </mc:AlternateContent>
    </p:spTree>
    <p:extLst>
      <p:ext uri="{BB962C8B-B14F-4D97-AF65-F5344CB8AC3E}">
        <p14:creationId xmlns:p14="http://schemas.microsoft.com/office/powerpoint/2010/main" val="1091068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34925">
            <a:solidFill>
              <a:schemeClr val="bg1">
                <a:lumMod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3138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cos</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313886" cy="369332"/>
              </a:xfrm>
              <a:prstGeom prst="rect">
                <a:avLst/>
              </a:prstGeom>
              <a:blipFill>
                <a:blip r:embed="rId3"/>
                <a:stretch>
                  <a:fillRect l="-4808" t="-6667" r="-7692"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348343" y="5805714"/>
            <a:ext cx="1224485"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8043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804340" cy="369332"/>
              </a:xfrm>
              <a:prstGeom prst="rect">
                <a:avLst/>
              </a:prstGeom>
              <a:blipFill>
                <a:blip r:embed="rId6"/>
                <a:stretch>
                  <a:fillRect l="-4225" t="-3333" r="-493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7"/>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4339D8D6-35B9-D742-AAFB-065A4BA0C650}"/>
              </a:ext>
            </a:extLst>
          </p:cNvPr>
          <p:cNvCxnSpPr>
            <a:cxnSpLocks/>
          </p:cNvCxnSpPr>
          <p:nvPr/>
        </p:nvCxnSpPr>
        <p:spPr>
          <a:xfrm>
            <a:off x="3002749" y="3230347"/>
            <a:ext cx="950686"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67D648-8A01-1145-9D85-EECBB58BB143}"/>
                  </a:ext>
                </a:extLst>
              </p:cNvPr>
              <p:cNvSpPr txBox="1"/>
              <p:nvPr/>
            </p:nvSpPr>
            <p:spPr>
              <a:xfrm>
                <a:off x="4267803" y="6195828"/>
                <a:ext cx="28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oMath>
                  </m:oMathPara>
                </a14:m>
                <a:endParaRPr lang="en-US" sz="2400" dirty="0"/>
              </a:p>
            </p:txBody>
          </p:sp>
        </mc:Choice>
        <mc:Fallback xmlns="">
          <p:sp>
            <p:nvSpPr>
              <p:cNvPr id="25" name="TextBox 24">
                <a:extLst>
                  <a:ext uri="{FF2B5EF4-FFF2-40B4-BE49-F238E27FC236}">
                    <a16:creationId xmlns:a16="http://schemas.microsoft.com/office/drawing/2014/main" id="{1367D648-8A01-1145-9D85-EECBB58BB143}"/>
                  </a:ext>
                </a:extLst>
              </p:cNvPr>
              <p:cNvSpPr txBox="1">
                <a:spLocks noRot="1" noChangeAspect="1" noMove="1" noResize="1" noEditPoints="1" noAdjustHandles="1" noChangeArrowheads="1" noChangeShapeType="1" noTextEdit="1"/>
              </p:cNvSpPr>
              <p:nvPr/>
            </p:nvSpPr>
            <p:spPr>
              <a:xfrm>
                <a:off x="4267803" y="6195828"/>
                <a:ext cx="2872838" cy="369332"/>
              </a:xfrm>
              <a:prstGeom prst="rect">
                <a:avLst/>
              </a:prstGeom>
              <a:blipFill>
                <a:blip r:embed="rId8"/>
                <a:stretch>
                  <a:fillRect l="-2212" t="-6667" r="-3097"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1FB6C70-B496-F74A-85F3-043CB2BCC564}"/>
                  </a:ext>
                </a:extLst>
              </p:cNvPr>
              <p:cNvSpPr txBox="1"/>
              <p:nvPr/>
            </p:nvSpPr>
            <p:spPr>
              <a:xfrm>
                <a:off x="3803004" y="6195828"/>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81FB6C70-B496-F74A-85F3-043CB2BCC564}"/>
                  </a:ext>
                </a:extLst>
              </p:cNvPr>
              <p:cNvSpPr txBox="1">
                <a:spLocks noRot="1" noChangeAspect="1" noMove="1" noResize="1" noEditPoints="1" noAdjustHandles="1" noChangeArrowheads="1" noChangeShapeType="1" noTextEdit="1"/>
              </p:cNvSpPr>
              <p:nvPr/>
            </p:nvSpPr>
            <p:spPr>
              <a:xfrm>
                <a:off x="3803004" y="6195828"/>
                <a:ext cx="298159" cy="369332"/>
              </a:xfrm>
              <a:prstGeom prst="rect">
                <a:avLst/>
              </a:prstGeom>
              <a:blipFill>
                <a:blip r:embed="rId9"/>
                <a:stretch>
                  <a:fillRect l="-4000" r="-8000"/>
                </a:stretch>
              </a:blipFill>
            </p:spPr>
            <p:txBody>
              <a:bodyPr/>
              <a:lstStyle/>
              <a:p>
                <a:r>
                  <a:rPr lang="en-US">
                    <a:noFill/>
                  </a:rPr>
                  <a:t> </a:t>
                </a:r>
              </a:p>
            </p:txBody>
          </p:sp>
        </mc:Fallback>
      </mc:AlternateContent>
    </p:spTree>
    <p:extLst>
      <p:ext uri="{BB962C8B-B14F-4D97-AF65-F5344CB8AC3E}">
        <p14:creationId xmlns:p14="http://schemas.microsoft.com/office/powerpoint/2010/main" val="176921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Speech Recognition: a review of the different deep learning approaches">
            <a:extLst>
              <a:ext uri="{FF2B5EF4-FFF2-40B4-BE49-F238E27FC236}">
                <a16:creationId xmlns:a16="http://schemas.microsoft.com/office/drawing/2014/main" id="{4BC30627-EB1A-4CA2-C46A-BEE14223E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47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FE99BBF5-6690-5F49-B6B6-F0FEF2EC31D9}"/>
              </a:ext>
            </a:extLst>
          </p:cNvPr>
          <p:cNvGrpSpPr/>
          <p:nvPr/>
        </p:nvGrpSpPr>
        <p:grpSpPr>
          <a:xfrm>
            <a:off x="3820929" y="1042047"/>
            <a:ext cx="2932488" cy="1474230"/>
            <a:chOff x="3820929" y="1042047"/>
            <a:chExt cx="2932488" cy="1474230"/>
          </a:xfrm>
        </p:grpSpPr>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25" name="TextBox 24">
            <a:extLst>
              <a:ext uri="{FF2B5EF4-FFF2-40B4-BE49-F238E27FC236}">
                <a16:creationId xmlns:a16="http://schemas.microsoft.com/office/drawing/2014/main" id="{913DFCDB-C9F2-864A-93A2-2198A23FD1D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572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430CFDB5-9131-1A4B-BAF4-B58D98551485}"/>
              </a:ext>
            </a:extLst>
          </p:cNvPr>
          <p:cNvGrpSpPr/>
          <p:nvPr/>
        </p:nvGrpSpPr>
        <p:grpSpPr>
          <a:xfrm>
            <a:off x="904245" y="3879083"/>
            <a:ext cx="5850123" cy="1036751"/>
            <a:chOff x="878367" y="2123989"/>
            <a:chExt cx="5850123" cy="1036751"/>
          </a:xfrm>
        </p:grpSpPr>
        <p:sp>
          <p:nvSpPr>
            <p:cNvPr id="47" name="Freeform 46">
              <a:extLst>
                <a:ext uri="{FF2B5EF4-FFF2-40B4-BE49-F238E27FC236}">
                  <a16:creationId xmlns:a16="http://schemas.microsoft.com/office/drawing/2014/main" id="{6FF5C59E-1D25-F248-B182-D07DDE4A0F2C}"/>
                </a:ext>
              </a:extLst>
            </p:cNvPr>
            <p:cNvSpPr/>
            <p:nvPr/>
          </p:nvSpPr>
          <p:spPr>
            <a:xfrm>
              <a:off x="878367" y="2123989"/>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8" name="Freeform 47">
              <a:extLst>
                <a:ext uri="{FF2B5EF4-FFF2-40B4-BE49-F238E27FC236}">
                  <a16:creationId xmlns:a16="http://schemas.microsoft.com/office/drawing/2014/main" id="{71B50304-2812-0445-ABBC-847CCEBECE77}"/>
                </a:ext>
              </a:extLst>
            </p:cNvPr>
            <p:cNvSpPr/>
            <p:nvPr/>
          </p:nvSpPr>
          <p:spPr>
            <a:xfrm>
              <a:off x="2339567" y="2160983"/>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9" name="Freeform 48">
              <a:extLst>
                <a:ext uri="{FF2B5EF4-FFF2-40B4-BE49-F238E27FC236}">
                  <a16:creationId xmlns:a16="http://schemas.microsoft.com/office/drawing/2014/main" id="{FD2FE37E-5755-FA48-A8CA-047547E53B18}"/>
                </a:ext>
              </a:extLst>
            </p:cNvPr>
            <p:cNvSpPr/>
            <p:nvPr/>
          </p:nvSpPr>
          <p:spPr>
            <a:xfrm>
              <a:off x="3796270" y="2225801"/>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50" name="Freeform 49">
              <a:extLst>
                <a:ext uri="{FF2B5EF4-FFF2-40B4-BE49-F238E27FC236}">
                  <a16:creationId xmlns:a16="http://schemas.microsoft.com/office/drawing/2014/main" id="{84374087-B9A5-0F4C-AB42-EAA2781A89EC}"/>
                </a:ext>
              </a:extLst>
            </p:cNvPr>
            <p:cNvSpPr/>
            <p:nvPr/>
          </p:nvSpPr>
          <p:spPr>
            <a:xfrm>
              <a:off x="5252168" y="2288036"/>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6388240" cy="1441502"/>
            <a:chOff x="2353424" y="3696496"/>
            <a:chExt cx="6388240" cy="1441502"/>
          </a:xfrm>
        </p:grpSpPr>
        <p:sp>
          <p:nvSpPr>
            <p:cNvPr id="75" name="TextBox 74">
              <a:extLst>
                <a:ext uri="{FF2B5EF4-FFF2-40B4-BE49-F238E27FC236}">
                  <a16:creationId xmlns:a16="http://schemas.microsoft.com/office/drawing/2014/main" id="{E8B3BAE2-6CA9-6B4C-8ECE-291CA6C9D997}"/>
                </a:ext>
              </a:extLst>
            </p:cNvPr>
            <p:cNvSpPr txBox="1"/>
            <p:nvPr/>
          </p:nvSpPr>
          <p:spPr>
            <a:xfrm>
              <a:off x="6847436" y="3774116"/>
              <a:ext cx="1894228" cy="400110"/>
            </a:xfrm>
            <a:prstGeom prst="rect">
              <a:avLst/>
            </a:prstGeom>
            <a:noFill/>
          </p:spPr>
          <p:txBody>
            <a:bodyPr wrap="square" rtlCol="0">
              <a:spAutoFit/>
            </a:bodyPr>
            <a:lstStyle/>
            <a:p>
              <a:pPr algn="ctr"/>
              <a:r>
                <a:rPr lang="en-US" sz="2000" dirty="0"/>
                <a:t>Frequency: 4Hz</a:t>
              </a:r>
            </a:p>
          </p:txBody>
        </p:sp>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64" name="TextBox 63">
            <a:extLst>
              <a:ext uri="{FF2B5EF4-FFF2-40B4-BE49-F238E27FC236}">
                <a16:creationId xmlns:a16="http://schemas.microsoft.com/office/drawing/2014/main" id="{B64C5608-A734-434D-A1E2-571231434E5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28773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3367409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6" name="Picture 5">
            <a:extLst>
              <a:ext uri="{FF2B5EF4-FFF2-40B4-BE49-F238E27FC236}">
                <a16:creationId xmlns:a16="http://schemas.microsoft.com/office/drawing/2014/main" id="{58847E15-7CE6-EA41-B8CD-BE681297E9D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3619613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3" name="Picture 2">
            <a:extLst>
              <a:ext uri="{FF2B5EF4-FFF2-40B4-BE49-F238E27FC236}">
                <a16:creationId xmlns:a16="http://schemas.microsoft.com/office/drawing/2014/main" id="{D62B3D31-033D-B646-A828-592D31BCF24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2815861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urier Epicycles">
            <a:extLst>
              <a:ext uri="{FF2B5EF4-FFF2-40B4-BE49-F238E27FC236}">
                <a16:creationId xmlns:a16="http://schemas.microsoft.com/office/drawing/2014/main" id="{F4CB43C1-6E24-7CE0-4F0C-85B3B404D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4888"/>
            <a:ext cx="9144000" cy="4848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57C31D-E474-56EE-B0AD-130D95A128D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7075068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6F981-175A-1E42-A308-6F32EAA670EF}"/>
              </a:ext>
            </a:extLst>
          </p:cNvPr>
          <p:cNvGrpSpPr/>
          <p:nvPr/>
        </p:nvGrpSpPr>
        <p:grpSpPr>
          <a:xfrm>
            <a:off x="457077" y="689355"/>
            <a:ext cx="8443103" cy="2580984"/>
            <a:chOff x="457077" y="3133305"/>
            <a:chExt cx="8443103" cy="2580984"/>
          </a:xfrm>
        </p:grpSpPr>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51" name="Straight Connector 50">
            <a:extLst>
              <a:ext uri="{FF2B5EF4-FFF2-40B4-BE49-F238E27FC236}">
                <a16:creationId xmlns:a16="http://schemas.microsoft.com/office/drawing/2014/main" id="{696D0160-E92C-1D4A-B7AA-4E44E982D739}"/>
              </a:ext>
            </a:extLst>
          </p:cNvPr>
          <p:cNvCxnSpPr>
            <a:cxnSpLocks/>
          </p:cNvCxnSpPr>
          <p:nvPr/>
        </p:nvCxnSpPr>
        <p:spPr>
          <a:xfrm>
            <a:off x="878366" y="5975470"/>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64" name="Straight Connector 63">
            <a:extLst>
              <a:ext uri="{FF2B5EF4-FFF2-40B4-BE49-F238E27FC236}">
                <a16:creationId xmlns:a16="http://schemas.microsoft.com/office/drawing/2014/main" id="{3F749087-656E-E340-AF14-4EFFD0878807}"/>
              </a:ext>
            </a:extLst>
          </p:cNvPr>
          <p:cNvCxnSpPr/>
          <p:nvPr/>
        </p:nvCxnSpPr>
        <p:spPr>
          <a:xfrm flipV="1">
            <a:off x="881299" y="383787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72" name="TextBox 71">
            <a:extLst>
              <a:ext uri="{FF2B5EF4-FFF2-40B4-BE49-F238E27FC236}">
                <a16:creationId xmlns:a16="http://schemas.microsoft.com/office/drawing/2014/main" id="{3F64D79A-246B-0749-A6AC-831ACEA14DC3}"/>
              </a:ext>
            </a:extLst>
          </p:cNvPr>
          <p:cNvSpPr txBox="1"/>
          <p:nvPr/>
        </p:nvSpPr>
        <p:spPr>
          <a:xfrm rot="16200000">
            <a:off x="24755" y="4801622"/>
            <a:ext cx="1264754" cy="400110"/>
          </a:xfrm>
          <a:prstGeom prst="rect">
            <a:avLst/>
          </a:prstGeom>
          <a:noFill/>
        </p:spPr>
        <p:txBody>
          <a:bodyPr wrap="square" rtlCol="0">
            <a:spAutoFit/>
          </a:bodyPr>
          <a:lstStyle/>
          <a:p>
            <a:pPr algn="ctr"/>
            <a:r>
              <a:rPr lang="en-US" sz="2000" dirty="0"/>
              <a:t>Amplitude</a:t>
            </a:r>
          </a:p>
        </p:txBody>
      </p:sp>
      <p:cxnSp>
        <p:nvCxnSpPr>
          <p:cNvPr id="73" name="Straight Connector 72">
            <a:extLst>
              <a:ext uri="{FF2B5EF4-FFF2-40B4-BE49-F238E27FC236}">
                <a16:creationId xmlns:a16="http://schemas.microsoft.com/office/drawing/2014/main" id="{56682BB4-3AD3-F945-8C52-AD2C7B5451F4}"/>
              </a:ext>
            </a:extLst>
          </p:cNvPr>
          <p:cNvCxnSpPr/>
          <p:nvPr/>
        </p:nvCxnSpPr>
        <p:spPr>
          <a:xfrm>
            <a:off x="2354688"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B877DB-A881-044E-A291-D08FBEDBB182}"/>
              </a:ext>
            </a:extLst>
          </p:cNvPr>
          <p:cNvCxnSpPr/>
          <p:nvPr/>
        </p:nvCxnSpPr>
        <p:spPr>
          <a:xfrm>
            <a:off x="3820931"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5A6D47-3DCF-2D47-B5BF-B18E416FDFBF}"/>
              </a:ext>
            </a:extLst>
          </p:cNvPr>
          <p:cNvCxnSpPr/>
          <p:nvPr/>
        </p:nvCxnSpPr>
        <p:spPr>
          <a:xfrm>
            <a:off x="5287174"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06E13A-B797-864F-A463-313226E2D4A1}"/>
              </a:ext>
            </a:extLst>
          </p:cNvPr>
          <p:cNvCxnSpPr/>
          <p:nvPr/>
        </p:nvCxnSpPr>
        <p:spPr>
          <a:xfrm>
            <a:off x="6753417"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26CF915-A5B2-B844-9671-F683E64637D1}"/>
              </a:ext>
            </a:extLst>
          </p:cNvPr>
          <p:cNvCxnSpPr/>
          <p:nvPr/>
        </p:nvCxnSpPr>
        <p:spPr>
          <a:xfrm>
            <a:off x="8219660"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EB51C41-85E4-2549-BC9C-8E1095B0E8E1}"/>
              </a:ext>
            </a:extLst>
          </p:cNvPr>
          <p:cNvGrpSpPr/>
          <p:nvPr/>
        </p:nvGrpSpPr>
        <p:grpSpPr>
          <a:xfrm>
            <a:off x="893218" y="4729569"/>
            <a:ext cx="5831038" cy="621335"/>
            <a:chOff x="893218" y="1290862"/>
            <a:chExt cx="5831038" cy="909698"/>
          </a:xfrm>
        </p:grpSpPr>
        <p:sp>
          <p:nvSpPr>
            <p:cNvPr id="97" name="Freeform 96">
              <a:extLst>
                <a:ext uri="{FF2B5EF4-FFF2-40B4-BE49-F238E27FC236}">
                  <a16:creationId xmlns:a16="http://schemas.microsoft.com/office/drawing/2014/main" id="{4FF1B8C5-F5FE-3B41-B289-F592CEC984A3}"/>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98" name="Freeform 97">
              <a:extLst>
                <a:ext uri="{FF2B5EF4-FFF2-40B4-BE49-F238E27FC236}">
                  <a16:creationId xmlns:a16="http://schemas.microsoft.com/office/drawing/2014/main" id="{37C7FB42-ECC7-4F42-81A8-83D3B9129D36}"/>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90" name="TextBox 89">
            <a:extLst>
              <a:ext uri="{FF2B5EF4-FFF2-40B4-BE49-F238E27FC236}">
                <a16:creationId xmlns:a16="http://schemas.microsoft.com/office/drawing/2014/main" id="{EFF9B2EE-303B-3F45-A6EA-F645B8E9ED15}"/>
              </a:ext>
            </a:extLst>
          </p:cNvPr>
          <p:cNvSpPr txBox="1"/>
          <p:nvPr/>
        </p:nvSpPr>
        <p:spPr>
          <a:xfrm>
            <a:off x="2031600" y="6049528"/>
            <a:ext cx="646175" cy="369332"/>
          </a:xfrm>
          <a:prstGeom prst="rect">
            <a:avLst/>
          </a:prstGeom>
          <a:noFill/>
        </p:spPr>
        <p:txBody>
          <a:bodyPr wrap="square" rtlCol="0">
            <a:spAutoFit/>
          </a:bodyPr>
          <a:lstStyle/>
          <a:p>
            <a:r>
              <a:rPr lang="en-US" dirty="0"/>
              <a:t>0.25</a:t>
            </a:r>
          </a:p>
        </p:txBody>
      </p:sp>
      <p:sp>
        <p:nvSpPr>
          <p:cNvPr id="91" name="TextBox 90">
            <a:extLst>
              <a:ext uri="{FF2B5EF4-FFF2-40B4-BE49-F238E27FC236}">
                <a16:creationId xmlns:a16="http://schemas.microsoft.com/office/drawing/2014/main" id="{3869E535-050E-9446-9B3F-2E829D1CF840}"/>
              </a:ext>
            </a:extLst>
          </p:cNvPr>
          <p:cNvSpPr txBox="1"/>
          <p:nvPr/>
        </p:nvSpPr>
        <p:spPr>
          <a:xfrm>
            <a:off x="3482447" y="6042732"/>
            <a:ext cx="646175" cy="369332"/>
          </a:xfrm>
          <a:prstGeom prst="rect">
            <a:avLst/>
          </a:prstGeom>
          <a:noFill/>
        </p:spPr>
        <p:txBody>
          <a:bodyPr wrap="square" rtlCol="0">
            <a:spAutoFit/>
          </a:bodyPr>
          <a:lstStyle/>
          <a:p>
            <a:r>
              <a:rPr lang="en-US" dirty="0"/>
              <a:t>0.50</a:t>
            </a:r>
          </a:p>
        </p:txBody>
      </p:sp>
      <p:sp>
        <p:nvSpPr>
          <p:cNvPr id="92" name="TextBox 91">
            <a:extLst>
              <a:ext uri="{FF2B5EF4-FFF2-40B4-BE49-F238E27FC236}">
                <a16:creationId xmlns:a16="http://schemas.microsoft.com/office/drawing/2014/main" id="{1CE273BF-0819-ED48-B353-CB90A28764FB}"/>
              </a:ext>
            </a:extLst>
          </p:cNvPr>
          <p:cNvSpPr txBox="1"/>
          <p:nvPr/>
        </p:nvSpPr>
        <p:spPr>
          <a:xfrm>
            <a:off x="4969870" y="6035936"/>
            <a:ext cx="646175" cy="369332"/>
          </a:xfrm>
          <a:prstGeom prst="rect">
            <a:avLst/>
          </a:prstGeom>
          <a:noFill/>
        </p:spPr>
        <p:txBody>
          <a:bodyPr wrap="square" rtlCol="0">
            <a:spAutoFit/>
          </a:bodyPr>
          <a:lstStyle/>
          <a:p>
            <a:r>
              <a:rPr lang="en-US" dirty="0"/>
              <a:t>0.75</a:t>
            </a:r>
          </a:p>
        </p:txBody>
      </p:sp>
      <p:sp>
        <p:nvSpPr>
          <p:cNvPr id="93" name="TextBox 92">
            <a:extLst>
              <a:ext uri="{FF2B5EF4-FFF2-40B4-BE49-F238E27FC236}">
                <a16:creationId xmlns:a16="http://schemas.microsoft.com/office/drawing/2014/main" id="{DB4DFC32-2015-E94E-9044-9331BAEA50D4}"/>
              </a:ext>
            </a:extLst>
          </p:cNvPr>
          <p:cNvSpPr txBox="1"/>
          <p:nvPr/>
        </p:nvSpPr>
        <p:spPr>
          <a:xfrm>
            <a:off x="6457293" y="6029140"/>
            <a:ext cx="646175" cy="369332"/>
          </a:xfrm>
          <a:prstGeom prst="rect">
            <a:avLst/>
          </a:prstGeom>
          <a:noFill/>
        </p:spPr>
        <p:txBody>
          <a:bodyPr wrap="square" rtlCol="0">
            <a:spAutoFit/>
          </a:bodyPr>
          <a:lstStyle/>
          <a:p>
            <a:r>
              <a:rPr lang="en-US" dirty="0"/>
              <a:t>1.00</a:t>
            </a:r>
          </a:p>
        </p:txBody>
      </p:sp>
      <p:sp>
        <p:nvSpPr>
          <p:cNvPr id="94" name="TextBox 93">
            <a:extLst>
              <a:ext uri="{FF2B5EF4-FFF2-40B4-BE49-F238E27FC236}">
                <a16:creationId xmlns:a16="http://schemas.microsoft.com/office/drawing/2014/main" id="{82B4B29A-E6B2-4D42-8DC0-DE94F77921A8}"/>
              </a:ext>
            </a:extLst>
          </p:cNvPr>
          <p:cNvSpPr txBox="1"/>
          <p:nvPr/>
        </p:nvSpPr>
        <p:spPr>
          <a:xfrm>
            <a:off x="7944716" y="6022344"/>
            <a:ext cx="646175" cy="369332"/>
          </a:xfrm>
          <a:prstGeom prst="rect">
            <a:avLst/>
          </a:prstGeom>
          <a:noFill/>
        </p:spPr>
        <p:txBody>
          <a:bodyPr wrap="square" rtlCol="0">
            <a:spAutoFit/>
          </a:bodyPr>
          <a:lstStyle/>
          <a:p>
            <a:r>
              <a:rPr lang="en-US" dirty="0"/>
              <a:t>1.25</a:t>
            </a:r>
          </a:p>
        </p:txBody>
      </p:sp>
      <p:sp>
        <p:nvSpPr>
          <p:cNvPr id="95" name="TextBox 94">
            <a:extLst>
              <a:ext uri="{FF2B5EF4-FFF2-40B4-BE49-F238E27FC236}">
                <a16:creationId xmlns:a16="http://schemas.microsoft.com/office/drawing/2014/main" id="{C5099865-A479-D24C-8D08-D1AD9B2FD233}"/>
              </a:ext>
            </a:extLst>
          </p:cNvPr>
          <p:cNvSpPr txBox="1"/>
          <p:nvPr/>
        </p:nvSpPr>
        <p:spPr>
          <a:xfrm>
            <a:off x="7635426" y="5458091"/>
            <a:ext cx="1264754" cy="400110"/>
          </a:xfrm>
          <a:prstGeom prst="rect">
            <a:avLst/>
          </a:prstGeom>
          <a:noFill/>
        </p:spPr>
        <p:txBody>
          <a:bodyPr wrap="square" rtlCol="0">
            <a:spAutoFit/>
          </a:bodyPr>
          <a:lstStyle/>
          <a:p>
            <a:pPr algn="ctr"/>
            <a:r>
              <a:rPr lang="en-US" sz="2000" dirty="0"/>
              <a:t>Time (sec)</a:t>
            </a:r>
          </a:p>
        </p:txBody>
      </p:sp>
      <p:sp>
        <p:nvSpPr>
          <p:cNvPr id="96" name="TextBox 95">
            <a:extLst>
              <a:ext uri="{FF2B5EF4-FFF2-40B4-BE49-F238E27FC236}">
                <a16:creationId xmlns:a16="http://schemas.microsoft.com/office/drawing/2014/main" id="{91D750DA-F70F-BB4A-B756-E97BBD01F8AC}"/>
              </a:ext>
            </a:extLst>
          </p:cNvPr>
          <p:cNvSpPr txBox="1"/>
          <p:nvPr/>
        </p:nvSpPr>
        <p:spPr>
          <a:xfrm>
            <a:off x="601251" y="6042732"/>
            <a:ext cx="646175" cy="369332"/>
          </a:xfrm>
          <a:prstGeom prst="rect">
            <a:avLst/>
          </a:prstGeom>
          <a:noFill/>
        </p:spPr>
        <p:txBody>
          <a:bodyPr wrap="square" rtlCol="0">
            <a:spAutoFit/>
          </a:bodyPr>
          <a:lstStyle/>
          <a:p>
            <a:r>
              <a:rPr lang="en-US" dirty="0"/>
              <a:t>0.00</a:t>
            </a:r>
          </a:p>
        </p:txBody>
      </p:sp>
      <p:grpSp>
        <p:nvGrpSpPr>
          <p:cNvPr id="8" name="Group 7">
            <a:extLst>
              <a:ext uri="{FF2B5EF4-FFF2-40B4-BE49-F238E27FC236}">
                <a16:creationId xmlns:a16="http://schemas.microsoft.com/office/drawing/2014/main" id="{41C2CC81-55B4-1746-B11A-34F7039FE047}"/>
              </a:ext>
            </a:extLst>
          </p:cNvPr>
          <p:cNvGrpSpPr/>
          <p:nvPr/>
        </p:nvGrpSpPr>
        <p:grpSpPr>
          <a:xfrm>
            <a:off x="893218" y="4563539"/>
            <a:ext cx="5800583" cy="968540"/>
            <a:chOff x="893218" y="4563539"/>
            <a:chExt cx="5800583" cy="968540"/>
          </a:xfrm>
        </p:grpSpPr>
        <p:grpSp>
          <p:nvGrpSpPr>
            <p:cNvPr id="108" name="Group 107">
              <a:extLst>
                <a:ext uri="{FF2B5EF4-FFF2-40B4-BE49-F238E27FC236}">
                  <a16:creationId xmlns:a16="http://schemas.microsoft.com/office/drawing/2014/main" id="{D3541834-6C81-FA45-B603-661C8228B77E}"/>
                </a:ext>
              </a:extLst>
            </p:cNvPr>
            <p:cNvGrpSpPr/>
            <p:nvPr/>
          </p:nvGrpSpPr>
          <p:grpSpPr>
            <a:xfrm>
              <a:off x="893218" y="4563539"/>
              <a:ext cx="2903327" cy="909698"/>
              <a:chOff x="893218" y="1290862"/>
              <a:chExt cx="5831038" cy="909698"/>
            </a:xfrm>
          </p:grpSpPr>
          <p:sp>
            <p:nvSpPr>
              <p:cNvPr id="109" name="Freeform 108">
                <a:extLst>
                  <a:ext uri="{FF2B5EF4-FFF2-40B4-BE49-F238E27FC236}">
                    <a16:creationId xmlns:a16="http://schemas.microsoft.com/office/drawing/2014/main" id="{EF91E47C-C5B1-A84B-9E22-E24CF4F23C8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0" name="Freeform 109">
                <a:extLst>
                  <a:ext uri="{FF2B5EF4-FFF2-40B4-BE49-F238E27FC236}">
                    <a16:creationId xmlns:a16="http://schemas.microsoft.com/office/drawing/2014/main" id="{EB793E6E-22E7-5E48-98DD-E9D9D828973C}"/>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4" name="Group 113">
              <a:extLst>
                <a:ext uri="{FF2B5EF4-FFF2-40B4-BE49-F238E27FC236}">
                  <a16:creationId xmlns:a16="http://schemas.microsoft.com/office/drawing/2014/main" id="{D3C4D24F-473E-C040-8328-BBED54260B06}"/>
                </a:ext>
              </a:extLst>
            </p:cNvPr>
            <p:cNvGrpSpPr/>
            <p:nvPr/>
          </p:nvGrpSpPr>
          <p:grpSpPr>
            <a:xfrm>
              <a:off x="3790474" y="4622381"/>
              <a:ext cx="2903327" cy="909698"/>
              <a:chOff x="893218" y="1290862"/>
              <a:chExt cx="5831038" cy="909698"/>
            </a:xfrm>
          </p:grpSpPr>
          <p:sp>
            <p:nvSpPr>
              <p:cNvPr id="115" name="Freeform 114">
                <a:extLst>
                  <a:ext uri="{FF2B5EF4-FFF2-40B4-BE49-F238E27FC236}">
                    <a16:creationId xmlns:a16="http://schemas.microsoft.com/office/drawing/2014/main" id="{ECBCB4D1-5277-F049-9DA2-972AA9537985}"/>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6" name="Freeform 115">
                <a:extLst>
                  <a:ext uri="{FF2B5EF4-FFF2-40B4-BE49-F238E27FC236}">
                    <a16:creationId xmlns:a16="http://schemas.microsoft.com/office/drawing/2014/main" id="{2AF9F25C-971B-8244-BD31-D2EF02238FB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17" name="Group 116">
            <a:extLst>
              <a:ext uri="{FF2B5EF4-FFF2-40B4-BE49-F238E27FC236}">
                <a16:creationId xmlns:a16="http://schemas.microsoft.com/office/drawing/2014/main" id="{F5D93CAE-8C3B-6944-B4C2-5084C3ACFD34}"/>
              </a:ext>
            </a:extLst>
          </p:cNvPr>
          <p:cNvGrpSpPr/>
          <p:nvPr/>
        </p:nvGrpSpPr>
        <p:grpSpPr>
          <a:xfrm>
            <a:off x="897586" y="4141326"/>
            <a:ext cx="2937650" cy="1565742"/>
            <a:chOff x="893218" y="4563539"/>
            <a:chExt cx="5800583" cy="968540"/>
          </a:xfrm>
        </p:grpSpPr>
        <p:grpSp>
          <p:nvGrpSpPr>
            <p:cNvPr id="118" name="Group 117">
              <a:extLst>
                <a:ext uri="{FF2B5EF4-FFF2-40B4-BE49-F238E27FC236}">
                  <a16:creationId xmlns:a16="http://schemas.microsoft.com/office/drawing/2014/main" id="{9E58FBE4-800A-AC4F-8ADD-4C31FA84F607}"/>
                </a:ext>
              </a:extLst>
            </p:cNvPr>
            <p:cNvGrpSpPr/>
            <p:nvPr/>
          </p:nvGrpSpPr>
          <p:grpSpPr>
            <a:xfrm>
              <a:off x="893218" y="4563539"/>
              <a:ext cx="2903327" cy="909698"/>
              <a:chOff x="893218" y="1290862"/>
              <a:chExt cx="5831038" cy="909698"/>
            </a:xfrm>
          </p:grpSpPr>
          <p:sp>
            <p:nvSpPr>
              <p:cNvPr id="122" name="Freeform 121">
                <a:extLst>
                  <a:ext uri="{FF2B5EF4-FFF2-40B4-BE49-F238E27FC236}">
                    <a16:creationId xmlns:a16="http://schemas.microsoft.com/office/drawing/2014/main" id="{EFE6D4AC-E8F8-CE4B-8311-0A9A2A0663D0}"/>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3" name="Freeform 122">
                <a:extLst>
                  <a:ext uri="{FF2B5EF4-FFF2-40B4-BE49-F238E27FC236}">
                    <a16:creationId xmlns:a16="http://schemas.microsoft.com/office/drawing/2014/main" id="{BB95AFB9-042A-D34F-A5BA-B1843B1C64C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9" name="Group 118">
              <a:extLst>
                <a:ext uri="{FF2B5EF4-FFF2-40B4-BE49-F238E27FC236}">
                  <a16:creationId xmlns:a16="http://schemas.microsoft.com/office/drawing/2014/main" id="{71D6A11B-EA31-FB46-92BD-6730580C6F3E}"/>
                </a:ext>
              </a:extLst>
            </p:cNvPr>
            <p:cNvGrpSpPr/>
            <p:nvPr/>
          </p:nvGrpSpPr>
          <p:grpSpPr>
            <a:xfrm>
              <a:off x="3790474" y="4622381"/>
              <a:ext cx="2903327" cy="909698"/>
              <a:chOff x="893218" y="1290862"/>
              <a:chExt cx="5831038" cy="909698"/>
            </a:xfrm>
          </p:grpSpPr>
          <p:sp>
            <p:nvSpPr>
              <p:cNvPr id="120" name="Freeform 119">
                <a:extLst>
                  <a:ext uri="{FF2B5EF4-FFF2-40B4-BE49-F238E27FC236}">
                    <a16:creationId xmlns:a16="http://schemas.microsoft.com/office/drawing/2014/main" id="{FB1888F3-C180-F047-8A1B-1C52CDE11F6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1" name="Freeform 120">
                <a:extLst>
                  <a:ext uri="{FF2B5EF4-FFF2-40B4-BE49-F238E27FC236}">
                    <a16:creationId xmlns:a16="http://schemas.microsoft.com/office/drawing/2014/main" id="{97DF25F8-43B2-9A4F-9F83-8CDED78C6B3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24" name="Group 123">
            <a:extLst>
              <a:ext uri="{FF2B5EF4-FFF2-40B4-BE49-F238E27FC236}">
                <a16:creationId xmlns:a16="http://schemas.microsoft.com/office/drawing/2014/main" id="{DF7620CE-B692-6648-9CBB-B3861FAABC69}"/>
              </a:ext>
            </a:extLst>
          </p:cNvPr>
          <p:cNvGrpSpPr/>
          <p:nvPr/>
        </p:nvGrpSpPr>
        <p:grpSpPr>
          <a:xfrm>
            <a:off x="3832162" y="4289124"/>
            <a:ext cx="2937650" cy="1550551"/>
            <a:chOff x="893218" y="4563539"/>
            <a:chExt cx="5800583" cy="968540"/>
          </a:xfrm>
        </p:grpSpPr>
        <p:grpSp>
          <p:nvGrpSpPr>
            <p:cNvPr id="125" name="Group 124">
              <a:extLst>
                <a:ext uri="{FF2B5EF4-FFF2-40B4-BE49-F238E27FC236}">
                  <a16:creationId xmlns:a16="http://schemas.microsoft.com/office/drawing/2014/main" id="{7BC4015A-D008-AC42-8F4B-3C1850BA724B}"/>
                </a:ext>
              </a:extLst>
            </p:cNvPr>
            <p:cNvGrpSpPr/>
            <p:nvPr/>
          </p:nvGrpSpPr>
          <p:grpSpPr>
            <a:xfrm>
              <a:off x="893218" y="4563539"/>
              <a:ext cx="2903327" cy="909698"/>
              <a:chOff x="893218" y="1290862"/>
              <a:chExt cx="5831038" cy="909698"/>
            </a:xfrm>
          </p:grpSpPr>
          <p:sp>
            <p:nvSpPr>
              <p:cNvPr id="129" name="Freeform 128">
                <a:extLst>
                  <a:ext uri="{FF2B5EF4-FFF2-40B4-BE49-F238E27FC236}">
                    <a16:creationId xmlns:a16="http://schemas.microsoft.com/office/drawing/2014/main" id="{56BD352E-6E63-9F40-9A2A-3B2DE979C76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30" name="Freeform 129">
                <a:extLst>
                  <a:ext uri="{FF2B5EF4-FFF2-40B4-BE49-F238E27FC236}">
                    <a16:creationId xmlns:a16="http://schemas.microsoft.com/office/drawing/2014/main" id="{4045ABC7-9F60-9449-B756-07B442E3E2F4}"/>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26" name="Group 125">
              <a:extLst>
                <a:ext uri="{FF2B5EF4-FFF2-40B4-BE49-F238E27FC236}">
                  <a16:creationId xmlns:a16="http://schemas.microsoft.com/office/drawing/2014/main" id="{75AAFE63-AA2C-DE40-9ADE-BB8AA5C14BB3}"/>
                </a:ext>
              </a:extLst>
            </p:cNvPr>
            <p:cNvGrpSpPr/>
            <p:nvPr/>
          </p:nvGrpSpPr>
          <p:grpSpPr>
            <a:xfrm>
              <a:off x="3790474" y="4622381"/>
              <a:ext cx="2903327" cy="909698"/>
              <a:chOff x="893218" y="1290862"/>
              <a:chExt cx="5831038" cy="909698"/>
            </a:xfrm>
          </p:grpSpPr>
          <p:sp>
            <p:nvSpPr>
              <p:cNvPr id="127" name="Freeform 126">
                <a:extLst>
                  <a:ext uri="{FF2B5EF4-FFF2-40B4-BE49-F238E27FC236}">
                    <a16:creationId xmlns:a16="http://schemas.microsoft.com/office/drawing/2014/main" id="{9DCF49E8-A093-6844-BF5E-842FBA6D26D4}"/>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8" name="Freeform 127">
                <a:extLst>
                  <a:ext uri="{FF2B5EF4-FFF2-40B4-BE49-F238E27FC236}">
                    <a16:creationId xmlns:a16="http://schemas.microsoft.com/office/drawing/2014/main" id="{CB463E31-8E13-B549-A5C4-DC8F7F85FA12}"/>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sp>
        <p:nvSpPr>
          <p:cNvPr id="76" name="TextBox 75">
            <a:extLst>
              <a:ext uri="{FF2B5EF4-FFF2-40B4-BE49-F238E27FC236}">
                <a16:creationId xmlns:a16="http://schemas.microsoft.com/office/drawing/2014/main" id="{7A9B1B98-9FEE-E346-BE0C-EC25BCCC68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concept of the Fourier series</a:t>
            </a:r>
          </a:p>
        </p:txBody>
      </p:sp>
    </p:spTree>
    <p:extLst>
      <p:ext uri="{BB962C8B-B14F-4D97-AF65-F5344CB8AC3E}">
        <p14:creationId xmlns:p14="http://schemas.microsoft.com/office/powerpoint/2010/main" val="34567336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4" name="Picture 3">
            <a:extLst>
              <a:ext uri="{FF2B5EF4-FFF2-40B4-BE49-F238E27FC236}">
                <a16:creationId xmlns:a16="http://schemas.microsoft.com/office/drawing/2014/main" id="{FF181326-0312-6B46-86D3-06EBF9801A7C}"/>
              </a:ext>
            </a:extLst>
          </p:cNvPr>
          <p:cNvPicPr>
            <a:picLocks noChangeAspect="1"/>
          </p:cNvPicPr>
          <p:nvPr/>
        </p:nvPicPr>
        <p:blipFill rotWithShape="1">
          <a:blip r:embed="rId2"/>
          <a:srcRect r="16293"/>
          <a:stretch/>
        </p:blipFill>
        <p:spPr>
          <a:xfrm>
            <a:off x="1299444" y="1455556"/>
            <a:ext cx="5478727" cy="429523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BDE33-449E-4E48-BEDD-CD5CD85DBFC2}"/>
                  </a:ext>
                </a:extLst>
              </p:cNvPr>
              <p:cNvSpPr txBox="1"/>
              <p:nvPr/>
            </p:nvSpPr>
            <p:spPr>
              <a:xfrm>
                <a:off x="6778172" y="3229820"/>
                <a:ext cx="1432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1 .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5" name="TextBox 4">
                <a:extLst>
                  <a:ext uri="{FF2B5EF4-FFF2-40B4-BE49-F238E27FC236}">
                    <a16:creationId xmlns:a16="http://schemas.microsoft.com/office/drawing/2014/main" id="{6FCBDE33-449E-4E48-BEDD-CD5CD85DBFC2}"/>
                  </a:ext>
                </a:extLst>
              </p:cNvPr>
              <p:cNvSpPr txBox="1">
                <a:spLocks noRot="1" noChangeAspect="1" noMove="1" noResize="1" noEditPoints="1" noAdjustHandles="1" noChangeArrowheads="1" noChangeShapeType="1" noTextEdit="1"/>
              </p:cNvSpPr>
              <p:nvPr/>
            </p:nvSpPr>
            <p:spPr>
              <a:xfrm>
                <a:off x="6778172" y="3229820"/>
                <a:ext cx="1432122" cy="307777"/>
              </a:xfrm>
              <a:prstGeom prst="rect">
                <a:avLst/>
              </a:prstGeom>
              <a:blipFill>
                <a:blip r:embed="rId3"/>
                <a:stretch>
                  <a:fillRect l="-3540" t="-3846"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5A81B7-97BA-5249-A346-56A0253D312C}"/>
                  </a:ext>
                </a:extLst>
              </p:cNvPr>
              <p:cNvSpPr txBox="1"/>
              <p:nvPr/>
            </p:nvSpPr>
            <p:spPr>
              <a:xfrm>
                <a:off x="6778172" y="3920934"/>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.3</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6" name="TextBox 5">
                <a:extLst>
                  <a:ext uri="{FF2B5EF4-FFF2-40B4-BE49-F238E27FC236}">
                    <a16:creationId xmlns:a16="http://schemas.microsoft.com/office/drawing/2014/main" id="{DF5A81B7-97BA-5249-A346-56A0253D312C}"/>
                  </a:ext>
                </a:extLst>
              </p:cNvPr>
              <p:cNvSpPr txBox="1">
                <a:spLocks noRot="1" noChangeAspect="1" noMove="1" noResize="1" noEditPoints="1" noAdjustHandles="1" noChangeArrowheads="1" noChangeShapeType="1" noTextEdit="1"/>
              </p:cNvSpPr>
              <p:nvPr/>
            </p:nvSpPr>
            <p:spPr>
              <a:xfrm>
                <a:off x="6778172" y="3920934"/>
                <a:ext cx="1891143" cy="578235"/>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9AEA47-8C1B-354B-B05C-05E98FC3005F}"/>
                  </a:ext>
                </a:extLst>
              </p:cNvPr>
              <p:cNvSpPr txBox="1"/>
              <p:nvPr/>
            </p:nvSpPr>
            <p:spPr>
              <a:xfrm>
                <a:off x="6778172" y="4665958"/>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5</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.5</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7" name="TextBox 6">
                <a:extLst>
                  <a:ext uri="{FF2B5EF4-FFF2-40B4-BE49-F238E27FC236}">
                    <a16:creationId xmlns:a16="http://schemas.microsoft.com/office/drawing/2014/main" id="{9C9AEA47-8C1B-354B-B05C-05E98FC3005F}"/>
                  </a:ext>
                </a:extLst>
              </p:cNvPr>
              <p:cNvSpPr txBox="1">
                <a:spLocks noRot="1" noChangeAspect="1" noMove="1" noResize="1" noEditPoints="1" noAdjustHandles="1" noChangeArrowheads="1" noChangeShapeType="1" noTextEdit="1"/>
              </p:cNvSpPr>
              <p:nvPr/>
            </p:nvSpPr>
            <p:spPr>
              <a:xfrm>
                <a:off x="6778172" y="4665958"/>
                <a:ext cx="1891143" cy="578235"/>
              </a:xfrm>
              <a:prstGeom prst="rect">
                <a:avLst/>
              </a:prstGeom>
              <a:blipFill>
                <a:blip r:embed="rId5"/>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6D833D-01E1-1844-A41E-A41EC3D09ACD}"/>
                  </a:ext>
                </a:extLst>
              </p:cNvPr>
              <p:cNvSpPr txBox="1"/>
              <p:nvPr/>
            </p:nvSpPr>
            <p:spPr>
              <a:xfrm>
                <a:off x="6778172" y="5306536"/>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7</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.7</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8" name="TextBox 7">
                <a:extLst>
                  <a:ext uri="{FF2B5EF4-FFF2-40B4-BE49-F238E27FC236}">
                    <a16:creationId xmlns:a16="http://schemas.microsoft.com/office/drawing/2014/main" id="{136D833D-01E1-1844-A41E-A41EC3D09ACD}"/>
                  </a:ext>
                </a:extLst>
              </p:cNvPr>
              <p:cNvSpPr txBox="1">
                <a:spLocks noRot="1" noChangeAspect="1" noMove="1" noResize="1" noEditPoints="1" noAdjustHandles="1" noChangeArrowheads="1" noChangeShapeType="1" noTextEdit="1"/>
              </p:cNvSpPr>
              <p:nvPr/>
            </p:nvSpPr>
            <p:spPr>
              <a:xfrm>
                <a:off x="6778172" y="5306536"/>
                <a:ext cx="1891143" cy="578235"/>
              </a:xfrm>
              <a:prstGeom prst="rect">
                <a:avLst/>
              </a:prstGeom>
              <a:blipFill>
                <a:blip r:embed="rId6"/>
                <a:stretch>
                  <a:fillRect b="-152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4D5FF17-9C64-1548-BE04-9B6299C74619}"/>
              </a:ext>
            </a:extLst>
          </p:cNvPr>
          <p:cNvSpPr txBox="1"/>
          <p:nvPr/>
        </p:nvSpPr>
        <p:spPr>
          <a:xfrm>
            <a:off x="6821714" y="1945077"/>
            <a:ext cx="2172390" cy="307777"/>
          </a:xfrm>
          <a:prstGeom prst="rect">
            <a:avLst/>
          </a:prstGeom>
          <a:noFill/>
        </p:spPr>
        <p:txBody>
          <a:bodyPr wrap="none" lIns="0" tIns="0" rIns="0" bIns="0" rtlCol="0">
            <a:spAutoFit/>
          </a:bodyPr>
          <a:lstStyle/>
          <a:p>
            <a:r>
              <a:rPr lang="en-US" sz="2000" dirty="0"/>
              <a:t>Approx. square wave</a:t>
            </a:r>
          </a:p>
        </p:txBody>
      </p:sp>
      <p:sp>
        <p:nvSpPr>
          <p:cNvPr id="2" name="Rectangle 1">
            <a:extLst>
              <a:ext uri="{FF2B5EF4-FFF2-40B4-BE49-F238E27FC236}">
                <a16:creationId xmlns:a16="http://schemas.microsoft.com/office/drawing/2014/main" id="{D566958E-54C1-F646-95EC-7B4CC4D7C064}"/>
              </a:ext>
            </a:extLst>
          </p:cNvPr>
          <p:cNvSpPr/>
          <p:nvPr/>
        </p:nvSpPr>
        <p:spPr>
          <a:xfrm>
            <a:off x="764498" y="2878111"/>
            <a:ext cx="8079699" cy="34777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69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8C2CB-3642-EB45-B0E1-00D5993A661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3" name="Picture 2">
            <a:extLst>
              <a:ext uri="{FF2B5EF4-FFF2-40B4-BE49-F238E27FC236}">
                <a16:creationId xmlns:a16="http://schemas.microsoft.com/office/drawing/2014/main" id="{EEBD3EC3-B6B6-6F4E-8CA8-1ABB8E432D1E}"/>
              </a:ext>
            </a:extLst>
          </p:cNvPr>
          <p:cNvPicPr>
            <a:picLocks noChangeAspect="1"/>
          </p:cNvPicPr>
          <p:nvPr/>
        </p:nvPicPr>
        <p:blipFill>
          <a:blip r:embed="rId2"/>
          <a:stretch>
            <a:fillRect/>
          </a:stretch>
        </p:blipFill>
        <p:spPr>
          <a:xfrm>
            <a:off x="701487" y="1650211"/>
            <a:ext cx="7741027" cy="3557578"/>
          </a:xfrm>
          <a:prstGeom prst="rect">
            <a:avLst/>
          </a:prstGeom>
        </p:spPr>
      </p:pic>
      <p:sp>
        <p:nvSpPr>
          <p:cNvPr id="5" name="TextBox 4">
            <a:extLst>
              <a:ext uri="{FF2B5EF4-FFF2-40B4-BE49-F238E27FC236}">
                <a16:creationId xmlns:a16="http://schemas.microsoft.com/office/drawing/2014/main" id="{639E5062-C657-0B47-A3A7-84F9F626B478}"/>
              </a:ext>
            </a:extLst>
          </p:cNvPr>
          <p:cNvSpPr txBox="1"/>
          <p:nvPr/>
        </p:nvSpPr>
        <p:spPr>
          <a:xfrm rot="1729842">
            <a:off x="281722" y="5256085"/>
            <a:ext cx="2668872" cy="430887"/>
          </a:xfrm>
          <a:prstGeom prst="rect">
            <a:avLst/>
          </a:prstGeom>
          <a:noFill/>
        </p:spPr>
        <p:txBody>
          <a:bodyPr wrap="none" lIns="0" tIns="0" rIns="0" bIns="0" rtlCol="0">
            <a:spAutoFit/>
          </a:bodyPr>
          <a:lstStyle/>
          <a:p>
            <a:r>
              <a:rPr lang="en-US" sz="2800" dirty="0">
                <a:solidFill>
                  <a:srgbClr val="941100"/>
                </a:solidFill>
              </a:rPr>
              <a:t>Time domain view</a:t>
            </a:r>
          </a:p>
        </p:txBody>
      </p:sp>
      <p:sp>
        <p:nvSpPr>
          <p:cNvPr id="6" name="TextBox 5">
            <a:extLst>
              <a:ext uri="{FF2B5EF4-FFF2-40B4-BE49-F238E27FC236}">
                <a16:creationId xmlns:a16="http://schemas.microsoft.com/office/drawing/2014/main" id="{712D6854-99BB-F146-BC3D-C3CE5EF88DCA}"/>
              </a:ext>
            </a:extLst>
          </p:cNvPr>
          <p:cNvSpPr txBox="1"/>
          <p:nvPr/>
        </p:nvSpPr>
        <p:spPr>
          <a:xfrm rot="19990046">
            <a:off x="5650250" y="5256085"/>
            <a:ext cx="3470437"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 view</a:t>
            </a:r>
          </a:p>
        </p:txBody>
      </p:sp>
      <p:sp>
        <p:nvSpPr>
          <p:cNvPr id="7" name="Right Arrow 6">
            <a:extLst>
              <a:ext uri="{FF2B5EF4-FFF2-40B4-BE49-F238E27FC236}">
                <a16:creationId xmlns:a16="http://schemas.microsoft.com/office/drawing/2014/main" id="{E912295E-DC78-0046-B520-3439449E90B9}"/>
              </a:ext>
            </a:extLst>
          </p:cNvPr>
          <p:cNvSpPr/>
          <p:nvPr/>
        </p:nvSpPr>
        <p:spPr>
          <a:xfrm rot="14236126">
            <a:off x="6784667" y="4636125"/>
            <a:ext cx="769257" cy="464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3898A45-FABC-7745-829C-57BD872F9AA9}"/>
              </a:ext>
            </a:extLst>
          </p:cNvPr>
          <p:cNvSpPr/>
          <p:nvPr/>
        </p:nvSpPr>
        <p:spPr>
          <a:xfrm rot="18189010">
            <a:off x="1531258" y="4697145"/>
            <a:ext cx="769257" cy="464457"/>
          </a:xfrm>
          <a:prstGeom prst="rightArrow">
            <a:avLst/>
          </a:prstGeom>
          <a:solidFill>
            <a:srgbClr val="941100"/>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831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331" b="83221"/>
          <a:stretch/>
        </p:blipFill>
        <p:spPr>
          <a:xfrm>
            <a:off x="1757612" y="1349828"/>
            <a:ext cx="5628776" cy="69668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640A8174-F58D-B64E-BF63-B019111809A9}"/>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EE555963-9BFA-0A47-A9C4-D89994B6656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5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SR">
            <a:extLst>
              <a:ext uri="{FF2B5EF4-FFF2-40B4-BE49-F238E27FC236}">
                <a16:creationId xmlns:a16="http://schemas.microsoft.com/office/drawing/2014/main" id="{F95BF83B-2E09-6C35-9B48-5DE755B84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8688"/>
            <a:ext cx="9144000" cy="2459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44042E-A9C8-7081-72A8-B7456C9250B4}"/>
              </a:ext>
            </a:extLst>
          </p:cNvPr>
          <p:cNvSpPr txBox="1"/>
          <p:nvPr/>
        </p:nvSpPr>
        <p:spPr>
          <a:xfrm>
            <a:off x="385763" y="6429375"/>
            <a:ext cx="4930196" cy="369332"/>
          </a:xfrm>
          <a:prstGeom prst="rect">
            <a:avLst/>
          </a:prstGeom>
          <a:noFill/>
        </p:spPr>
        <p:txBody>
          <a:bodyPr wrap="none" rtlCol="0">
            <a:spAutoFit/>
          </a:bodyPr>
          <a:lstStyle/>
          <a:p>
            <a:r>
              <a:rPr lang="en-US" dirty="0"/>
              <a:t>PC: https://</a:t>
            </a:r>
            <a:r>
              <a:rPr lang="en-US" dirty="0" err="1"/>
              <a:t>theaisummer.com</a:t>
            </a:r>
            <a:r>
              <a:rPr lang="en-US" dirty="0"/>
              <a:t>/speech-recognition/</a:t>
            </a:r>
          </a:p>
        </p:txBody>
      </p:sp>
    </p:spTree>
    <p:extLst>
      <p:ext uri="{BB962C8B-B14F-4D97-AF65-F5344CB8AC3E}">
        <p14:creationId xmlns:p14="http://schemas.microsoft.com/office/powerpoint/2010/main" val="2998110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4" b="71551"/>
          <a:stretch/>
        </p:blipFill>
        <p:spPr>
          <a:xfrm>
            <a:off x="1757612" y="1341612"/>
            <a:ext cx="5628776" cy="135804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474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3" b="58520"/>
          <a:stretch/>
        </p:blipFill>
        <p:spPr>
          <a:xfrm>
            <a:off x="1757612" y="1341612"/>
            <a:ext cx="5628776" cy="2087388"/>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91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1" b="494"/>
          <a:stretch/>
        </p:blipFill>
        <p:spPr>
          <a:xfrm>
            <a:off x="1757612" y="1341611"/>
            <a:ext cx="5628776" cy="5334959"/>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405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28F2828-505B-A54C-9FAC-09D758379E63}"/>
                  </a:ext>
                </a:extLst>
              </p:cNvPr>
              <p:cNvSpPr txBox="1"/>
              <p:nvPr/>
            </p:nvSpPr>
            <p:spPr>
              <a:xfrm>
                <a:off x="2612273" y="3628704"/>
                <a:ext cx="49425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aseline="-25000">
                          <a:latin typeface="Cambria Math" panose="02040503050406030204" pitchFamily="18" charset="0"/>
                        </a:rPr>
                        <m:t>1</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i="1" baseline="-2500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TextBox 75">
                <a:extLst>
                  <a:ext uri="{FF2B5EF4-FFF2-40B4-BE49-F238E27FC236}">
                    <a16:creationId xmlns:a16="http://schemas.microsoft.com/office/drawing/2014/main" id="{F28F2828-505B-A54C-9FAC-09D758379E63}"/>
                  </a:ext>
                </a:extLst>
              </p:cNvPr>
              <p:cNvSpPr txBox="1">
                <a:spLocks noRot="1" noChangeAspect="1" noMove="1" noResize="1" noEditPoints="1" noAdjustHandles="1" noChangeArrowheads="1" noChangeShapeType="1" noTextEdit="1"/>
              </p:cNvSpPr>
              <p:nvPr/>
            </p:nvSpPr>
            <p:spPr>
              <a:xfrm>
                <a:off x="2612273" y="3628704"/>
                <a:ext cx="4942570" cy="369332"/>
              </a:xfrm>
              <a:prstGeom prst="rect">
                <a:avLst/>
              </a:prstGeom>
              <a:blipFill>
                <a:blip r:embed="rId2"/>
                <a:stretch>
                  <a:fillRect l="-256" t="-6667" r="-1538"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0DDD982-CD78-8F40-A784-412686256775}"/>
                  </a:ext>
                </a:extLst>
              </p:cNvPr>
              <p:cNvSpPr txBox="1"/>
              <p:nvPr/>
            </p:nvSpPr>
            <p:spPr>
              <a:xfrm>
                <a:off x="2966383" y="4115220"/>
                <a:ext cx="47016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2</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2</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7" name="TextBox 76">
                <a:extLst>
                  <a:ext uri="{FF2B5EF4-FFF2-40B4-BE49-F238E27FC236}">
                    <a16:creationId xmlns:a16="http://schemas.microsoft.com/office/drawing/2014/main" id="{20DDD982-CD78-8F40-A784-412686256775}"/>
                  </a:ext>
                </a:extLst>
              </p:cNvPr>
              <p:cNvSpPr txBox="1">
                <a:spLocks noRot="1" noChangeAspect="1" noMove="1" noResize="1" noEditPoints="1" noAdjustHandles="1" noChangeArrowheads="1" noChangeShapeType="1" noTextEdit="1"/>
              </p:cNvSpPr>
              <p:nvPr/>
            </p:nvSpPr>
            <p:spPr>
              <a:xfrm>
                <a:off x="2966383" y="4115220"/>
                <a:ext cx="4701608" cy="369332"/>
              </a:xfrm>
              <a:prstGeom prst="rect">
                <a:avLst/>
              </a:prstGeom>
              <a:blipFill>
                <a:blip r:embed="rId3"/>
                <a:stretch>
                  <a:fillRect t="-6897" r="-539" b="-3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4521D8A-4D7B-0041-8A50-4E1456DC10F7}"/>
                  </a:ext>
                </a:extLst>
              </p:cNvPr>
              <p:cNvSpPr txBox="1"/>
              <p:nvPr/>
            </p:nvSpPr>
            <p:spPr>
              <a:xfrm>
                <a:off x="2939489" y="4626135"/>
                <a:ext cx="47577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3</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3</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82" name="TextBox 81">
                <a:extLst>
                  <a:ext uri="{FF2B5EF4-FFF2-40B4-BE49-F238E27FC236}">
                    <a16:creationId xmlns:a16="http://schemas.microsoft.com/office/drawing/2014/main" id="{84521D8A-4D7B-0041-8A50-4E1456DC10F7}"/>
                  </a:ext>
                </a:extLst>
              </p:cNvPr>
              <p:cNvSpPr txBox="1">
                <a:spLocks noRot="1" noChangeAspect="1" noMove="1" noResize="1" noEditPoints="1" noAdjustHandles="1" noChangeArrowheads="1" noChangeShapeType="1" noTextEdit="1"/>
              </p:cNvSpPr>
              <p:nvPr/>
            </p:nvSpPr>
            <p:spPr>
              <a:xfrm>
                <a:off x="2939489" y="4626135"/>
                <a:ext cx="4757713" cy="369332"/>
              </a:xfrm>
              <a:prstGeom prst="rect">
                <a:avLst/>
              </a:prstGeom>
              <a:blipFill>
                <a:blip r:embed="rId4"/>
                <a:stretch>
                  <a:fillRect t="-333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852C4AC-0932-6F41-8077-F5256426DF6C}"/>
                  </a:ext>
                </a:extLst>
              </p:cNvPr>
              <p:cNvSpPr txBox="1"/>
              <p:nvPr/>
            </p:nvSpPr>
            <p:spPr>
              <a:xfrm>
                <a:off x="3060512" y="5137050"/>
                <a:ext cx="6476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a:rPr lang="en-US" sz="2400" b="0" i="1" smtClean="0">
                          <a:latin typeface="Cambria Math" panose="02040503050406030204" pitchFamily="18" charset="0"/>
                        </a:rPr>
                        <m:t>…</m:t>
                      </m:r>
                    </m:oMath>
                  </m:oMathPara>
                </a14:m>
                <a:endParaRPr lang="en-US" sz="2400" dirty="0"/>
              </a:p>
            </p:txBody>
          </p:sp>
        </mc:Choice>
        <mc:Fallback xmlns="">
          <p:sp>
            <p:nvSpPr>
              <p:cNvPr id="99" name="TextBox 98">
                <a:extLst>
                  <a:ext uri="{FF2B5EF4-FFF2-40B4-BE49-F238E27FC236}">
                    <a16:creationId xmlns:a16="http://schemas.microsoft.com/office/drawing/2014/main" id="{7852C4AC-0932-6F41-8077-F5256426DF6C}"/>
                  </a:ext>
                </a:extLst>
              </p:cNvPr>
              <p:cNvSpPr txBox="1">
                <a:spLocks noRot="1" noChangeAspect="1" noMove="1" noResize="1" noEditPoints="1" noAdjustHandles="1" noChangeArrowheads="1" noChangeShapeType="1" noTextEdit="1"/>
              </p:cNvSpPr>
              <p:nvPr/>
            </p:nvSpPr>
            <p:spPr>
              <a:xfrm>
                <a:off x="3060512" y="5137050"/>
                <a:ext cx="647613" cy="369332"/>
              </a:xfrm>
              <a:prstGeom prst="rect">
                <a:avLst/>
              </a:prstGeom>
              <a:blipFill>
                <a:blip r:embed="rId5"/>
                <a:stretch>
                  <a:fillRect l="-7692" t="-3226" b="-32258"/>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D42C9F2B-5568-074B-9CEC-80AC56345C2A}"/>
              </a:ext>
            </a:extLst>
          </p:cNvPr>
          <p:cNvGrpSpPr/>
          <p:nvPr/>
        </p:nvGrpSpPr>
        <p:grpSpPr>
          <a:xfrm>
            <a:off x="457077" y="689355"/>
            <a:ext cx="8443103" cy="2580984"/>
            <a:chOff x="457077" y="3133305"/>
            <a:chExt cx="8443103" cy="2580984"/>
          </a:xfrm>
        </p:grpSpPr>
        <p:grpSp>
          <p:nvGrpSpPr>
            <p:cNvPr id="33" name="Group 32">
              <a:extLst>
                <a:ext uri="{FF2B5EF4-FFF2-40B4-BE49-F238E27FC236}">
                  <a16:creationId xmlns:a16="http://schemas.microsoft.com/office/drawing/2014/main" id="{8B572ED3-20CA-B346-B585-F83E18AFC933}"/>
                </a:ext>
              </a:extLst>
            </p:cNvPr>
            <p:cNvGrpSpPr/>
            <p:nvPr/>
          </p:nvGrpSpPr>
          <p:grpSpPr>
            <a:xfrm>
              <a:off x="457077" y="3133305"/>
              <a:ext cx="8443103" cy="2580984"/>
              <a:chOff x="457077" y="543351"/>
              <a:chExt cx="8443103" cy="2580984"/>
            </a:xfrm>
          </p:grpSpPr>
          <p:cxnSp>
            <p:nvCxnSpPr>
              <p:cNvPr id="43" name="Straight Connector 42">
                <a:extLst>
                  <a:ext uri="{FF2B5EF4-FFF2-40B4-BE49-F238E27FC236}">
                    <a16:creationId xmlns:a16="http://schemas.microsoft.com/office/drawing/2014/main" id="{34BADF93-049A-074C-B781-7B030C1C592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6FE5FE41-9A82-0D44-9C2E-B8DADB236A3B}"/>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5" name="TextBox 44">
                <a:extLst>
                  <a:ext uri="{FF2B5EF4-FFF2-40B4-BE49-F238E27FC236}">
                    <a16:creationId xmlns:a16="http://schemas.microsoft.com/office/drawing/2014/main" id="{314FF2AE-87D4-E944-8FE8-989056D937CC}"/>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6" name="Straight Connector 45">
                <a:extLst>
                  <a:ext uri="{FF2B5EF4-FFF2-40B4-BE49-F238E27FC236}">
                    <a16:creationId xmlns:a16="http://schemas.microsoft.com/office/drawing/2014/main" id="{9AB6AA8E-7FCC-E640-BC82-43D28A5DAC45}"/>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307408-A076-8643-8A2B-5BA14EB74F57}"/>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FD826B-0FD4-6F4A-9FD8-D889DBB648F5}"/>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DEFD19-4777-EF41-B7FF-28EBAB69E91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E9908B-3685-CA46-A1C9-5E24F1D3609C}"/>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3CA6A9D-B78A-C64D-8BFF-5C76B9C12403}"/>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52" name="TextBox 51">
                <a:extLst>
                  <a:ext uri="{FF2B5EF4-FFF2-40B4-BE49-F238E27FC236}">
                    <a16:creationId xmlns:a16="http://schemas.microsoft.com/office/drawing/2014/main" id="{2D345F44-2FC4-FD4B-A7AE-3C56AA8C39A4}"/>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53" name="TextBox 52">
                <a:extLst>
                  <a:ext uri="{FF2B5EF4-FFF2-40B4-BE49-F238E27FC236}">
                    <a16:creationId xmlns:a16="http://schemas.microsoft.com/office/drawing/2014/main" id="{5713B68D-F48D-6244-AF0F-9AF022362C18}"/>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54" name="TextBox 53">
                <a:extLst>
                  <a:ext uri="{FF2B5EF4-FFF2-40B4-BE49-F238E27FC236}">
                    <a16:creationId xmlns:a16="http://schemas.microsoft.com/office/drawing/2014/main" id="{58AA1C10-9F24-9F45-84FC-CE7BC23EEAD5}"/>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4" name="TextBox 63">
                <a:extLst>
                  <a:ext uri="{FF2B5EF4-FFF2-40B4-BE49-F238E27FC236}">
                    <a16:creationId xmlns:a16="http://schemas.microsoft.com/office/drawing/2014/main" id="{B689DD09-F301-3045-93C0-E9AF7A6C03EA}"/>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2" name="TextBox 71">
                <a:extLst>
                  <a:ext uri="{FF2B5EF4-FFF2-40B4-BE49-F238E27FC236}">
                    <a16:creationId xmlns:a16="http://schemas.microsoft.com/office/drawing/2014/main" id="{38AC4046-E08B-894B-A971-6691E5DE2568}"/>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3" name="TextBox 72">
                <a:extLst>
                  <a:ext uri="{FF2B5EF4-FFF2-40B4-BE49-F238E27FC236}">
                    <a16:creationId xmlns:a16="http://schemas.microsoft.com/office/drawing/2014/main" id="{AC83D073-0F92-2C4E-A54F-CA930B2C748E}"/>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34" name="Group 33">
              <a:extLst>
                <a:ext uri="{FF2B5EF4-FFF2-40B4-BE49-F238E27FC236}">
                  <a16:creationId xmlns:a16="http://schemas.microsoft.com/office/drawing/2014/main" id="{FD224EC5-FD9E-4A4E-8423-2C3E9BEA176F}"/>
                </a:ext>
              </a:extLst>
            </p:cNvPr>
            <p:cNvGrpSpPr/>
            <p:nvPr/>
          </p:nvGrpSpPr>
          <p:grpSpPr>
            <a:xfrm>
              <a:off x="2353424" y="3696496"/>
              <a:ext cx="4402515" cy="1441502"/>
              <a:chOff x="2353424" y="3696496"/>
              <a:chExt cx="4402515" cy="1441502"/>
            </a:xfrm>
          </p:grpSpPr>
          <p:cxnSp>
            <p:nvCxnSpPr>
              <p:cNvPr id="39" name="Straight Connector 38">
                <a:extLst>
                  <a:ext uri="{FF2B5EF4-FFF2-40B4-BE49-F238E27FC236}">
                    <a16:creationId xmlns:a16="http://schemas.microsoft.com/office/drawing/2014/main" id="{91E11036-9538-9B43-9574-9680F808E62C}"/>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829D73-55B5-ED45-BC5D-4552801F9F7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9CF308-6EE5-C04F-A5DD-542E02894B4B}"/>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695D151-F46F-9F41-8B9F-22537AC96DC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Freeform 34">
              <a:extLst>
                <a:ext uri="{FF2B5EF4-FFF2-40B4-BE49-F238E27FC236}">
                  <a16:creationId xmlns:a16="http://schemas.microsoft.com/office/drawing/2014/main" id="{2C56CE73-5D74-1247-8AF4-11E6EA7D6B3B}"/>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082F45C5-490B-1340-BD9A-0F277FD69A43}"/>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Freeform 36">
              <a:extLst>
                <a:ext uri="{FF2B5EF4-FFF2-40B4-BE49-F238E27FC236}">
                  <a16:creationId xmlns:a16="http://schemas.microsoft.com/office/drawing/2014/main" id="{54E1F24A-4652-F24C-ACE2-748C7DB032AD}"/>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2FA6022C-F1AB-3544-AD2F-315B414D2BDD}"/>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5" name="TextBox 54">
            <a:extLst>
              <a:ext uri="{FF2B5EF4-FFF2-40B4-BE49-F238E27FC236}">
                <a16:creationId xmlns:a16="http://schemas.microsoft.com/office/drawing/2014/main" id="{B2A77896-FAE6-2F40-9467-187E7DA926D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spTree>
    <p:extLst>
      <p:ext uri="{BB962C8B-B14F-4D97-AF65-F5344CB8AC3E}">
        <p14:creationId xmlns:p14="http://schemas.microsoft.com/office/powerpoint/2010/main" val="26354199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grpSp>
        <p:nvGrpSpPr>
          <p:cNvPr id="36" name="Group 35">
            <a:extLst>
              <a:ext uri="{FF2B5EF4-FFF2-40B4-BE49-F238E27FC236}">
                <a16:creationId xmlns:a16="http://schemas.microsoft.com/office/drawing/2014/main" id="{EF9192C1-9BDC-1A41-8A5F-0792665D7ECA}"/>
              </a:ext>
            </a:extLst>
          </p:cNvPr>
          <p:cNvGrpSpPr/>
          <p:nvPr/>
        </p:nvGrpSpPr>
        <p:grpSpPr>
          <a:xfrm>
            <a:off x="-50923" y="1473128"/>
            <a:ext cx="3374694" cy="3011788"/>
            <a:chOff x="108734" y="1197357"/>
            <a:chExt cx="3671545" cy="2868924"/>
          </a:xfrm>
        </p:grpSpPr>
        <p:cxnSp>
          <p:nvCxnSpPr>
            <p:cNvPr id="21" name="Straight Connector 20">
              <a:extLst>
                <a:ext uri="{FF2B5EF4-FFF2-40B4-BE49-F238E27FC236}">
                  <a16:creationId xmlns:a16="http://schemas.microsoft.com/office/drawing/2014/main" id="{9FC21E86-D84F-5E40-B3D3-345B3219C0F7}"/>
                </a:ext>
              </a:extLst>
            </p:cNvPr>
            <p:cNvCxnSpPr>
              <a:cxnSpLocks/>
            </p:cNvCxnSpPr>
            <p:nvPr/>
          </p:nvCxnSpPr>
          <p:spPr>
            <a:xfrm>
              <a:off x="530023" y="3334951"/>
              <a:ext cx="325025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15BE5F9A-4B2B-7E4D-9981-4E2BB48D51EF}"/>
                </a:ext>
              </a:extLst>
            </p:cNvPr>
            <p:cNvCxnSpPr/>
            <p:nvPr/>
          </p:nvCxnSpPr>
          <p:spPr>
            <a:xfrm flipV="1">
              <a:off x="532956" y="1197357"/>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AF0BC6E5-C778-6A4F-8D07-1C047E4AEA16}"/>
                </a:ext>
              </a:extLst>
            </p:cNvPr>
            <p:cNvSpPr txBox="1"/>
            <p:nvPr/>
          </p:nvSpPr>
          <p:spPr>
            <a:xfrm rot="16200000">
              <a:off x="-323588" y="2161103"/>
              <a:ext cx="1264754" cy="400110"/>
            </a:xfrm>
            <a:prstGeom prst="rect">
              <a:avLst/>
            </a:prstGeom>
            <a:noFill/>
          </p:spPr>
          <p:txBody>
            <a:bodyPr wrap="square" rtlCol="0">
              <a:spAutoFit/>
            </a:bodyPr>
            <a:lstStyle/>
            <a:p>
              <a:pPr algn="ctr"/>
              <a:r>
                <a:rPr lang="en-US" sz="2000" dirty="0"/>
                <a:t>Amplitude</a:t>
              </a:r>
            </a:p>
          </p:txBody>
        </p:sp>
        <p:cxnSp>
          <p:nvCxnSpPr>
            <p:cNvPr id="24" name="Straight Connector 23">
              <a:extLst>
                <a:ext uri="{FF2B5EF4-FFF2-40B4-BE49-F238E27FC236}">
                  <a16:creationId xmlns:a16="http://schemas.microsoft.com/office/drawing/2014/main" id="{AE0A0636-6F94-454E-A2D2-1CB6FCD7AA56}"/>
                </a:ext>
              </a:extLst>
            </p:cNvPr>
            <p:cNvCxnSpPr/>
            <p:nvPr/>
          </p:nvCxnSpPr>
          <p:spPr>
            <a:xfrm>
              <a:off x="2006345"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A58394-96BC-6E43-AC61-A8CF63DF43EE}"/>
                </a:ext>
              </a:extLst>
            </p:cNvPr>
            <p:cNvCxnSpPr/>
            <p:nvPr/>
          </p:nvCxnSpPr>
          <p:spPr>
            <a:xfrm>
              <a:off x="3472588"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67BD05-8D42-654E-ABF3-70938E1AE3F0}"/>
                </a:ext>
              </a:extLst>
            </p:cNvPr>
            <p:cNvSpPr txBox="1"/>
            <p:nvPr/>
          </p:nvSpPr>
          <p:spPr>
            <a:xfrm>
              <a:off x="1683257" y="3409009"/>
              <a:ext cx="646175" cy="369332"/>
            </a:xfrm>
            <a:prstGeom prst="rect">
              <a:avLst/>
            </a:prstGeom>
            <a:noFill/>
          </p:spPr>
          <p:txBody>
            <a:bodyPr wrap="square" rtlCol="0">
              <a:spAutoFit/>
            </a:bodyPr>
            <a:lstStyle/>
            <a:p>
              <a:r>
                <a:rPr lang="en-US" dirty="0"/>
                <a:t>0.25</a:t>
              </a:r>
            </a:p>
          </p:txBody>
        </p:sp>
        <p:sp>
          <p:nvSpPr>
            <p:cNvPr id="30" name="TextBox 29">
              <a:extLst>
                <a:ext uri="{FF2B5EF4-FFF2-40B4-BE49-F238E27FC236}">
                  <a16:creationId xmlns:a16="http://schemas.microsoft.com/office/drawing/2014/main" id="{E9DB5582-5C2E-4A4B-B58A-2D00BF86B802}"/>
                </a:ext>
              </a:extLst>
            </p:cNvPr>
            <p:cNvSpPr txBox="1"/>
            <p:nvPr/>
          </p:nvSpPr>
          <p:spPr>
            <a:xfrm>
              <a:off x="3134104" y="3402213"/>
              <a:ext cx="646175" cy="369332"/>
            </a:xfrm>
            <a:prstGeom prst="rect">
              <a:avLst/>
            </a:prstGeom>
            <a:noFill/>
          </p:spPr>
          <p:txBody>
            <a:bodyPr wrap="square" rtlCol="0">
              <a:spAutoFit/>
            </a:bodyPr>
            <a:lstStyle/>
            <a:p>
              <a:r>
                <a:rPr lang="en-US" dirty="0"/>
                <a:t>0.50</a:t>
              </a:r>
            </a:p>
          </p:txBody>
        </p:sp>
        <p:sp>
          <p:nvSpPr>
            <p:cNvPr id="34" name="TextBox 33">
              <a:extLst>
                <a:ext uri="{FF2B5EF4-FFF2-40B4-BE49-F238E27FC236}">
                  <a16:creationId xmlns:a16="http://schemas.microsoft.com/office/drawing/2014/main" id="{63EC3A56-9FDC-BF44-B9C1-2A2733BF9BF5}"/>
                </a:ext>
              </a:extLst>
            </p:cNvPr>
            <p:cNvSpPr txBox="1"/>
            <p:nvPr/>
          </p:nvSpPr>
          <p:spPr>
            <a:xfrm>
              <a:off x="1522774" y="3666171"/>
              <a:ext cx="1264754" cy="400110"/>
            </a:xfrm>
            <a:prstGeom prst="rect">
              <a:avLst/>
            </a:prstGeom>
            <a:noFill/>
          </p:spPr>
          <p:txBody>
            <a:bodyPr wrap="square" rtlCol="0">
              <a:spAutoFit/>
            </a:bodyPr>
            <a:lstStyle/>
            <a:p>
              <a:pPr algn="ctr"/>
              <a:r>
                <a:rPr lang="en-US" sz="2000" dirty="0"/>
                <a:t>Time</a:t>
              </a:r>
            </a:p>
          </p:txBody>
        </p:sp>
        <p:sp>
          <p:nvSpPr>
            <p:cNvPr id="35" name="TextBox 34">
              <a:extLst>
                <a:ext uri="{FF2B5EF4-FFF2-40B4-BE49-F238E27FC236}">
                  <a16:creationId xmlns:a16="http://schemas.microsoft.com/office/drawing/2014/main" id="{D9DAAB3F-2B0B-D448-92A8-13C82147C32A}"/>
                </a:ext>
              </a:extLst>
            </p:cNvPr>
            <p:cNvSpPr txBox="1"/>
            <p:nvPr/>
          </p:nvSpPr>
          <p:spPr>
            <a:xfrm>
              <a:off x="252908" y="3402213"/>
              <a:ext cx="646175" cy="369332"/>
            </a:xfrm>
            <a:prstGeom prst="rect">
              <a:avLst/>
            </a:prstGeom>
            <a:noFill/>
          </p:spPr>
          <p:txBody>
            <a:bodyPr wrap="square" rtlCol="0">
              <a:spAutoFit/>
            </a:bodyPr>
            <a:lstStyle/>
            <a:p>
              <a:r>
                <a:rPr lang="en-US" dirty="0"/>
                <a:t>0.00</a:t>
              </a:r>
            </a:p>
          </p:txBody>
        </p:sp>
        <p:sp>
          <p:nvSpPr>
            <p:cNvPr id="13" name="Freeform 12">
              <a:extLst>
                <a:ext uri="{FF2B5EF4-FFF2-40B4-BE49-F238E27FC236}">
                  <a16:creationId xmlns:a16="http://schemas.microsoft.com/office/drawing/2014/main" id="{7E91CE59-2FE0-C04F-83AA-7702A23265D5}"/>
                </a:ext>
              </a:extLst>
            </p:cNvPr>
            <p:cNvSpPr/>
            <p:nvPr/>
          </p:nvSpPr>
          <p:spPr>
            <a:xfrm>
              <a:off x="557093" y="179241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2139852C-52C9-6140-AD2E-87172F0E3B01}"/>
                </a:ext>
              </a:extLst>
            </p:cNvPr>
            <p:cNvSpPr/>
            <p:nvPr/>
          </p:nvSpPr>
          <p:spPr>
            <a:xfrm>
              <a:off x="1984732" y="174273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algn="ctr"/>
            <a:r>
              <a:rPr lang="en-US" sz="2000" dirty="0"/>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78350" y="4005550"/>
            <a:ext cx="1980336" cy="400110"/>
          </a:xfrm>
          <a:prstGeom prst="rect">
            <a:avLst/>
          </a:prstGeom>
          <a:noFill/>
        </p:spPr>
        <p:txBody>
          <a:bodyPr wrap="square" rtlCol="0">
            <a:spAutoFit/>
          </a:bodyPr>
          <a:lstStyle/>
          <a:p>
            <a:pPr algn="ctr"/>
            <a:r>
              <a:rPr lang="en-US" sz="2000" dirty="0"/>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r>
              <a:rPr lang="en-US" dirty="0"/>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59" name="Freeform 58">
            <a:extLst>
              <a:ext uri="{FF2B5EF4-FFF2-40B4-BE49-F238E27FC236}">
                <a16:creationId xmlns:a16="http://schemas.microsoft.com/office/drawing/2014/main" id="{90751106-2E23-7C42-911D-CA7753CDE5F7}"/>
              </a:ext>
            </a:extLst>
          </p:cNvPr>
          <p:cNvSpPr/>
          <p:nvPr/>
        </p:nvSpPr>
        <p:spPr>
          <a:xfrm>
            <a:off x="6066971" y="1828753"/>
            <a:ext cx="2627086" cy="1838636"/>
          </a:xfrm>
          <a:custGeom>
            <a:avLst/>
            <a:gdLst>
              <a:gd name="connsiteX0" fmla="*/ 0 w 2627086"/>
              <a:gd name="connsiteY0" fmla="*/ 1770790 h 1838636"/>
              <a:gd name="connsiteX1" fmla="*/ 87086 w 2627086"/>
              <a:gd name="connsiteY1" fmla="*/ 1712733 h 1838636"/>
              <a:gd name="connsiteX2" fmla="*/ 188686 w 2627086"/>
              <a:gd name="connsiteY2" fmla="*/ 1741761 h 1838636"/>
              <a:gd name="connsiteX3" fmla="*/ 304800 w 2627086"/>
              <a:gd name="connsiteY3" fmla="*/ 1669190 h 1838636"/>
              <a:gd name="connsiteX4" fmla="*/ 391886 w 2627086"/>
              <a:gd name="connsiteY4" fmla="*/ 1741761 h 1838636"/>
              <a:gd name="connsiteX5" fmla="*/ 566058 w 2627086"/>
              <a:gd name="connsiteY5" fmla="*/ 1669190 h 1838636"/>
              <a:gd name="connsiteX6" fmla="*/ 595086 w 2627086"/>
              <a:gd name="connsiteY6" fmla="*/ 1727247 h 1838636"/>
              <a:gd name="connsiteX7" fmla="*/ 653143 w 2627086"/>
              <a:gd name="connsiteY7" fmla="*/ 47 h 1838636"/>
              <a:gd name="connsiteX8" fmla="*/ 754743 w 2627086"/>
              <a:gd name="connsiteY8" fmla="*/ 1785304 h 1838636"/>
              <a:gd name="connsiteX9" fmla="*/ 885372 w 2627086"/>
              <a:gd name="connsiteY9" fmla="*/ 1393418 h 1838636"/>
              <a:gd name="connsiteX10" fmla="*/ 972458 w 2627086"/>
              <a:gd name="connsiteY10" fmla="*/ 1640161 h 1838636"/>
              <a:gd name="connsiteX11" fmla="*/ 1045029 w 2627086"/>
              <a:gd name="connsiteY11" fmla="*/ 1582104 h 1838636"/>
              <a:gd name="connsiteX12" fmla="*/ 1146629 w 2627086"/>
              <a:gd name="connsiteY12" fmla="*/ 1727247 h 1838636"/>
              <a:gd name="connsiteX13" fmla="*/ 1219200 w 2627086"/>
              <a:gd name="connsiteY13" fmla="*/ 1611133 h 1838636"/>
              <a:gd name="connsiteX14" fmla="*/ 1436915 w 2627086"/>
              <a:gd name="connsiteY14" fmla="*/ 1756276 h 1838636"/>
              <a:gd name="connsiteX15" fmla="*/ 1582058 w 2627086"/>
              <a:gd name="connsiteY15" fmla="*/ 1625647 h 1838636"/>
              <a:gd name="connsiteX16" fmla="*/ 1669143 w 2627086"/>
              <a:gd name="connsiteY16" fmla="*/ 1785304 h 1838636"/>
              <a:gd name="connsiteX17" fmla="*/ 1799772 w 2627086"/>
              <a:gd name="connsiteY17" fmla="*/ 1669190 h 1838636"/>
              <a:gd name="connsiteX18" fmla="*/ 1872343 w 2627086"/>
              <a:gd name="connsiteY18" fmla="*/ 1770790 h 1838636"/>
              <a:gd name="connsiteX19" fmla="*/ 1915886 w 2627086"/>
              <a:gd name="connsiteY19" fmla="*/ 812847 h 1838636"/>
              <a:gd name="connsiteX20" fmla="*/ 2119086 w 2627086"/>
              <a:gd name="connsiteY20" fmla="*/ 1785304 h 1838636"/>
              <a:gd name="connsiteX21" fmla="*/ 2235200 w 2627086"/>
              <a:gd name="connsiteY21" fmla="*/ 1654676 h 1838636"/>
              <a:gd name="connsiteX22" fmla="*/ 2394858 w 2627086"/>
              <a:gd name="connsiteY22" fmla="*/ 1785304 h 1838636"/>
              <a:gd name="connsiteX23" fmla="*/ 2510972 w 2627086"/>
              <a:gd name="connsiteY23" fmla="*/ 1727247 h 1838636"/>
              <a:gd name="connsiteX24" fmla="*/ 2627086 w 2627086"/>
              <a:gd name="connsiteY24" fmla="*/ 1828847 h 18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7086" h="1838636">
                <a:moveTo>
                  <a:pt x="0" y="1770790"/>
                </a:moveTo>
                <a:cubicBezTo>
                  <a:pt x="27819" y="1744180"/>
                  <a:pt x="55638" y="1717571"/>
                  <a:pt x="87086" y="1712733"/>
                </a:cubicBezTo>
                <a:cubicBezTo>
                  <a:pt x="118534" y="1707895"/>
                  <a:pt x="152400" y="1749018"/>
                  <a:pt x="188686" y="1741761"/>
                </a:cubicBezTo>
                <a:cubicBezTo>
                  <a:pt x="224972" y="1734504"/>
                  <a:pt x="304800" y="1669190"/>
                  <a:pt x="304800" y="1669190"/>
                </a:cubicBezTo>
                <a:cubicBezTo>
                  <a:pt x="338667" y="1669190"/>
                  <a:pt x="348343" y="1741761"/>
                  <a:pt x="391886" y="1741761"/>
                </a:cubicBezTo>
                <a:cubicBezTo>
                  <a:pt x="435429" y="1741761"/>
                  <a:pt x="566058" y="1669190"/>
                  <a:pt x="566058" y="1669190"/>
                </a:cubicBezTo>
                <a:cubicBezTo>
                  <a:pt x="599925" y="1666771"/>
                  <a:pt x="580572" y="2005437"/>
                  <a:pt x="595086" y="1727247"/>
                </a:cubicBezTo>
                <a:cubicBezTo>
                  <a:pt x="609600" y="1449057"/>
                  <a:pt x="626534" y="-9629"/>
                  <a:pt x="653143" y="47"/>
                </a:cubicBezTo>
                <a:cubicBezTo>
                  <a:pt x="679753" y="9723"/>
                  <a:pt x="716038" y="1553075"/>
                  <a:pt x="754743" y="1785304"/>
                </a:cubicBezTo>
                <a:cubicBezTo>
                  <a:pt x="793448" y="2017533"/>
                  <a:pt x="849086" y="1417608"/>
                  <a:pt x="885372" y="1393418"/>
                </a:cubicBezTo>
                <a:cubicBezTo>
                  <a:pt x="921658" y="1369228"/>
                  <a:pt x="972458" y="1640161"/>
                  <a:pt x="972458" y="1640161"/>
                </a:cubicBezTo>
                <a:cubicBezTo>
                  <a:pt x="999067" y="1671608"/>
                  <a:pt x="1016001" y="1567590"/>
                  <a:pt x="1045029" y="1582104"/>
                </a:cubicBezTo>
                <a:cubicBezTo>
                  <a:pt x="1074057" y="1596618"/>
                  <a:pt x="1117601" y="1722409"/>
                  <a:pt x="1146629" y="1727247"/>
                </a:cubicBezTo>
                <a:cubicBezTo>
                  <a:pt x="1175657" y="1732085"/>
                  <a:pt x="1170819" y="1606295"/>
                  <a:pt x="1219200" y="1611133"/>
                </a:cubicBezTo>
                <a:cubicBezTo>
                  <a:pt x="1267581" y="1615971"/>
                  <a:pt x="1376439" y="1753857"/>
                  <a:pt x="1436915" y="1756276"/>
                </a:cubicBezTo>
                <a:cubicBezTo>
                  <a:pt x="1497391" y="1758695"/>
                  <a:pt x="1543353" y="1620809"/>
                  <a:pt x="1582058" y="1625647"/>
                </a:cubicBezTo>
                <a:cubicBezTo>
                  <a:pt x="1620763" y="1630485"/>
                  <a:pt x="1632857" y="1778047"/>
                  <a:pt x="1669143" y="1785304"/>
                </a:cubicBezTo>
                <a:cubicBezTo>
                  <a:pt x="1705429" y="1792561"/>
                  <a:pt x="1765905" y="1671609"/>
                  <a:pt x="1799772" y="1669190"/>
                </a:cubicBezTo>
                <a:cubicBezTo>
                  <a:pt x="1833639" y="1666771"/>
                  <a:pt x="1852991" y="1913514"/>
                  <a:pt x="1872343" y="1770790"/>
                </a:cubicBezTo>
                <a:cubicBezTo>
                  <a:pt x="1891695" y="1628066"/>
                  <a:pt x="1874762" y="810428"/>
                  <a:pt x="1915886" y="812847"/>
                </a:cubicBezTo>
                <a:cubicBezTo>
                  <a:pt x="1957010" y="815266"/>
                  <a:pt x="2065867" y="1644999"/>
                  <a:pt x="2119086" y="1785304"/>
                </a:cubicBezTo>
                <a:cubicBezTo>
                  <a:pt x="2172305" y="1925609"/>
                  <a:pt x="2189238" y="1654676"/>
                  <a:pt x="2235200" y="1654676"/>
                </a:cubicBezTo>
                <a:cubicBezTo>
                  <a:pt x="2281162" y="1654676"/>
                  <a:pt x="2348896" y="1773209"/>
                  <a:pt x="2394858" y="1785304"/>
                </a:cubicBezTo>
                <a:cubicBezTo>
                  <a:pt x="2440820" y="1797399"/>
                  <a:pt x="2472267" y="1719990"/>
                  <a:pt x="2510972" y="1727247"/>
                </a:cubicBezTo>
                <a:cubicBezTo>
                  <a:pt x="2549677" y="1734504"/>
                  <a:pt x="2588381" y="1781675"/>
                  <a:pt x="2627086" y="18288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0F4B81E-CC05-C149-9945-35A45EB70C84}"/>
              </a:ext>
            </a:extLst>
          </p:cNvPr>
          <p:cNvGrpSpPr/>
          <p:nvPr/>
        </p:nvGrpSpPr>
        <p:grpSpPr>
          <a:xfrm>
            <a:off x="3730171" y="3293104"/>
            <a:ext cx="1524000" cy="617135"/>
            <a:chOff x="3730171" y="3293104"/>
            <a:chExt cx="1524000" cy="617135"/>
          </a:xfrm>
        </p:grpSpPr>
        <p:cxnSp>
          <p:nvCxnSpPr>
            <p:cNvPr id="62" name="Straight Arrow Connector 61">
              <a:extLst>
                <a:ext uri="{FF2B5EF4-FFF2-40B4-BE49-F238E27FC236}">
                  <a16:creationId xmlns:a16="http://schemas.microsoft.com/office/drawing/2014/main" id="{A5724EF1-F34C-1745-A3D9-B59D65A90801}"/>
                </a:ext>
              </a:extLst>
            </p:cNvPr>
            <p:cNvCxnSpPr>
              <a:cxnSpLocks/>
            </p:cNvCxnSpPr>
            <p:nvPr/>
          </p:nvCxnSpPr>
          <p:spPr>
            <a:xfrm flipH="1">
              <a:off x="3730171" y="3293104"/>
              <a:ext cx="1524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788C77-E555-6940-AF49-D9691F2CA2EE}"/>
                </a:ext>
              </a:extLst>
            </p:cNvPr>
            <p:cNvSpPr txBox="1"/>
            <p:nvPr/>
          </p:nvSpPr>
          <p:spPr>
            <a:xfrm>
              <a:off x="4122222" y="3387019"/>
              <a:ext cx="779381" cy="523220"/>
            </a:xfrm>
            <a:prstGeom prst="rect">
              <a:avLst/>
            </a:prstGeom>
            <a:noFill/>
          </p:spPr>
          <p:txBody>
            <a:bodyPr wrap="none" rtlCol="0">
              <a:spAutoFit/>
            </a:bodyPr>
            <a:lstStyle/>
            <a:p>
              <a:r>
                <a:rPr lang="en-US" sz="2800" dirty="0">
                  <a:solidFill>
                    <a:srgbClr val="941100"/>
                  </a:solidFill>
                </a:rPr>
                <a:t>IFFT</a:t>
              </a:r>
            </a:p>
          </p:txBody>
        </p:sp>
      </p:grpSp>
      <p:grpSp>
        <p:nvGrpSpPr>
          <p:cNvPr id="2" name="Group 1">
            <a:extLst>
              <a:ext uri="{FF2B5EF4-FFF2-40B4-BE49-F238E27FC236}">
                <a16:creationId xmlns:a16="http://schemas.microsoft.com/office/drawing/2014/main" id="{4B34FE17-8CF1-C946-8F4D-4A3D5331E899}"/>
              </a:ext>
            </a:extLst>
          </p:cNvPr>
          <p:cNvGrpSpPr/>
          <p:nvPr/>
        </p:nvGrpSpPr>
        <p:grpSpPr>
          <a:xfrm>
            <a:off x="3715657" y="2248709"/>
            <a:ext cx="1524000" cy="523220"/>
            <a:chOff x="3715657" y="2248709"/>
            <a:chExt cx="1524000" cy="523220"/>
          </a:xfrm>
        </p:grpSpPr>
        <p:cxnSp>
          <p:nvCxnSpPr>
            <p:cNvPr id="61" name="Straight Arrow Connector 60">
              <a:extLst>
                <a:ext uri="{FF2B5EF4-FFF2-40B4-BE49-F238E27FC236}">
                  <a16:creationId xmlns:a16="http://schemas.microsoft.com/office/drawing/2014/main" id="{4DF0A8E5-B780-4942-81EE-3555CD5CB4CB}"/>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218EB1A-648F-4549-9E60-690A745AAEA3}"/>
                </a:ext>
              </a:extLst>
            </p:cNvPr>
            <p:cNvSpPr txBox="1"/>
            <p:nvPr/>
          </p:nvSpPr>
          <p:spPr>
            <a:xfrm>
              <a:off x="4136735" y="2248709"/>
              <a:ext cx="689612" cy="523220"/>
            </a:xfrm>
            <a:prstGeom prst="rect">
              <a:avLst/>
            </a:prstGeom>
            <a:noFill/>
          </p:spPr>
          <p:txBody>
            <a:bodyPr wrap="none" rtlCol="0">
              <a:spAutoFit/>
            </a:bodyPr>
            <a:lstStyle/>
            <a:p>
              <a:r>
                <a:rPr lang="en-US" sz="2800" dirty="0">
                  <a:solidFill>
                    <a:schemeClr val="accent1">
                      <a:lumMod val="75000"/>
                    </a:schemeClr>
                  </a:solidFill>
                </a:rPr>
                <a:t>FFT</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r>
              <a:rPr lang="en-US" sz="2400" dirty="0"/>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r>
              <a:rPr lang="en-US" sz="2800" dirty="0">
                <a:solidFill>
                  <a:srgbClr val="941100"/>
                </a:solidFill>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r>
              <a:rPr lang="en-US" sz="2800" dirty="0">
                <a:solidFill>
                  <a:schemeClr val="accent1">
                    <a:lumMod val="75000"/>
                  </a:schemeClr>
                </a:solidFill>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r>
              <a:rPr lang="en-US" sz="2800" dirty="0">
                <a:solidFill>
                  <a:srgbClr val="941100"/>
                </a:solidFill>
              </a:rPr>
              <a:t>IFFT = Inverse Fast Fourier Transform</a:t>
            </a:r>
          </a:p>
        </p:txBody>
      </p:sp>
    </p:spTree>
    <p:extLst>
      <p:ext uri="{BB962C8B-B14F-4D97-AF65-F5344CB8AC3E}">
        <p14:creationId xmlns:p14="http://schemas.microsoft.com/office/powerpoint/2010/main" val="20420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4248</TotalTime>
  <Words>1704</Words>
  <Application>Microsoft Macintosh PowerPoint</Application>
  <PresentationFormat>On-screen Show (4:3)</PresentationFormat>
  <Paragraphs>461</Paragraphs>
  <Slides>94</Slides>
  <Notes>11</Notes>
  <HiddenSlides>12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94</vt:i4>
      </vt:variant>
    </vt:vector>
  </HeadingPairs>
  <TitlesOfParts>
    <vt:vector size="102" baseType="lpstr">
      <vt:lpstr>Arial</vt:lpstr>
      <vt:lpstr>Calibri</vt:lpstr>
      <vt:lpstr>Calibri Light</vt:lpstr>
      <vt:lpstr>Cambria Math</vt:lpstr>
      <vt:lpstr>g_d0_f2</vt:lpstr>
      <vt:lpstr>Lucida Bright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494</cp:revision>
  <dcterms:created xsi:type="dcterms:W3CDTF">2019-01-28T20:09:31Z</dcterms:created>
  <dcterms:modified xsi:type="dcterms:W3CDTF">2024-09-04T15:20:42Z</dcterms:modified>
</cp:coreProperties>
</file>