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8"/>
  </p:notesMasterIdLst>
  <p:sldIdLst>
    <p:sldId id="1467" r:id="rId3"/>
    <p:sldId id="1761" r:id="rId4"/>
    <p:sldId id="1479" r:id="rId5"/>
    <p:sldId id="1526" r:id="rId6"/>
    <p:sldId id="1481" r:id="rId7"/>
    <p:sldId id="1766" r:id="rId8"/>
    <p:sldId id="1767" r:id="rId9"/>
    <p:sldId id="1768" r:id="rId10"/>
    <p:sldId id="485" r:id="rId11"/>
    <p:sldId id="488" r:id="rId12"/>
    <p:sldId id="486" r:id="rId13"/>
    <p:sldId id="577" r:id="rId14"/>
    <p:sldId id="578" r:id="rId15"/>
    <p:sldId id="1483" r:id="rId16"/>
    <p:sldId id="1484" r:id="rId17"/>
    <p:sldId id="580" r:id="rId18"/>
    <p:sldId id="1477" r:id="rId19"/>
    <p:sldId id="579" r:id="rId20"/>
    <p:sldId id="481" r:id="rId21"/>
    <p:sldId id="479" r:id="rId22"/>
    <p:sldId id="490" r:id="rId23"/>
    <p:sldId id="581" r:id="rId24"/>
    <p:sldId id="582" r:id="rId25"/>
    <p:sldId id="1529" r:id="rId26"/>
    <p:sldId id="491" r:id="rId27"/>
    <p:sldId id="556" r:id="rId28"/>
    <p:sldId id="558" r:id="rId29"/>
    <p:sldId id="560" r:id="rId30"/>
    <p:sldId id="562" r:id="rId31"/>
    <p:sldId id="564" r:id="rId32"/>
    <p:sldId id="565" r:id="rId33"/>
    <p:sldId id="493" r:id="rId34"/>
    <p:sldId id="559" r:id="rId35"/>
    <p:sldId id="570" r:id="rId36"/>
    <p:sldId id="508" r:id="rId37"/>
    <p:sldId id="568" r:id="rId38"/>
    <p:sldId id="567" r:id="rId39"/>
    <p:sldId id="1530" r:id="rId40"/>
    <p:sldId id="1762" r:id="rId41"/>
    <p:sldId id="1532" r:id="rId42"/>
    <p:sldId id="1533" r:id="rId43"/>
    <p:sldId id="1534" r:id="rId44"/>
    <p:sldId id="1763" r:id="rId45"/>
    <p:sldId id="1764" r:id="rId46"/>
    <p:sldId id="1765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59"/>
    <p:restoredTop sz="75578"/>
  </p:normalViewPr>
  <p:slideViewPr>
    <p:cSldViewPr snapToGrid="0" snapToObjects="1" showGuides="1">
      <p:cViewPr varScale="1">
        <p:scale>
          <a:sx n="90" d="100"/>
          <a:sy n="90" d="100"/>
        </p:scale>
        <p:origin x="200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03:09:59.7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03:13:06.9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9/9/24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Two common terms related to signals are amplitude and frequency. Frequency is the number of repetition of the signal per second.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0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basis and coefficient using Color analogy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77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basis and coefficient using Color analogy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77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basis and coefficient using Color analogy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24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basis and coefficient using Color analogy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8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2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9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2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1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1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4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34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91.png"/><Relationship Id="rId7" Type="http://schemas.openxmlformats.org/officeDocument/2006/relationships/image" Target="../media/image15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0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0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customXml" Target="../ink/ink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for the IoT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Centaur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 – 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2207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715 : Fall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1.2: Time &amp; Frequency domains</a:t>
            </a:r>
          </a:p>
        </p:txBody>
      </p:sp>
    </p:spTree>
    <p:extLst>
      <p:ext uri="{BB962C8B-B14F-4D97-AF65-F5344CB8AC3E}">
        <p14:creationId xmlns:p14="http://schemas.microsoft.com/office/powerpoint/2010/main" val="2498640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766DCF-E130-494C-B971-B320345301A5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2DFE237-4D9E-954A-8A45-278EF7B4CCBE}"/>
              </a:ext>
            </a:extLst>
          </p:cNvPr>
          <p:cNvSpPr/>
          <p:nvPr/>
        </p:nvSpPr>
        <p:spPr>
          <a:xfrm>
            <a:off x="3454303" y="3162680"/>
            <a:ext cx="92835" cy="84395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977B16-43AD-B94B-85D9-A9DC6EAC1542}"/>
              </a:ext>
            </a:extLst>
          </p:cNvPr>
          <p:cNvSpPr txBox="1"/>
          <p:nvPr/>
        </p:nvSpPr>
        <p:spPr>
          <a:xfrm>
            <a:off x="7463463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2FF3A9-4AC2-9C41-AF95-FCDCAF97EE1C}"/>
              </a:ext>
            </a:extLst>
          </p:cNvPr>
          <p:cNvCxnSpPr>
            <a:cxnSpLocks/>
          </p:cNvCxnSpPr>
          <p:nvPr/>
        </p:nvCxnSpPr>
        <p:spPr>
          <a:xfrm>
            <a:off x="3793523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975753-DE90-0D45-81B1-B66201D7AD5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3689028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02202C-482D-B348-A490-1CD80B36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" t="1343" r="253" b="68563"/>
          <a:stretch>
            <a:fillRect/>
          </a:stretch>
        </p:blipFill>
        <p:spPr>
          <a:xfrm>
            <a:off x="1572828" y="2126931"/>
            <a:ext cx="7638883" cy="2106599"/>
          </a:xfrm>
          <a:custGeom>
            <a:avLst/>
            <a:gdLst>
              <a:gd name="connsiteX0" fmla="*/ 0 w 5217459"/>
              <a:gd name="connsiteY0" fmla="*/ 0 h 1438835"/>
              <a:gd name="connsiteX1" fmla="*/ 5217459 w 5217459"/>
              <a:gd name="connsiteY1" fmla="*/ 0 h 1438835"/>
              <a:gd name="connsiteX2" fmla="*/ 5217459 w 5217459"/>
              <a:gd name="connsiteY2" fmla="*/ 1438835 h 1438835"/>
              <a:gd name="connsiteX3" fmla="*/ 0 w 5217459"/>
              <a:gd name="connsiteY3" fmla="*/ 1438835 h 14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7459" h="1438835">
                <a:moveTo>
                  <a:pt x="0" y="0"/>
                </a:moveTo>
                <a:lnTo>
                  <a:pt x="5217459" y="0"/>
                </a:lnTo>
                <a:lnTo>
                  <a:pt x="5217459" y="1438835"/>
                </a:lnTo>
                <a:lnTo>
                  <a:pt x="0" y="1438835"/>
                </a:lnTo>
                <a:close/>
              </a:path>
            </a:pathLst>
          </a:cu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388DB3-AD36-FB47-95EA-58D8A6E5377E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FBE08893-75D8-C243-B39A-B7841EC69A62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D16E87-9C7B-DD41-AE88-C6B5600F5954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104F1A-382F-C248-91AC-E4A802B5572C}"/>
              </a:ext>
            </a:extLst>
          </p:cNvPr>
          <p:cNvCxnSpPr>
            <a:cxnSpLocks/>
          </p:cNvCxnSpPr>
          <p:nvPr/>
        </p:nvCxnSpPr>
        <p:spPr>
          <a:xfrm>
            <a:off x="3793523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D4BCCD-997E-B942-AF17-881D4762ABE9}"/>
              </a:ext>
            </a:extLst>
          </p:cNvPr>
          <p:cNvSpPr txBox="1"/>
          <p:nvPr/>
        </p:nvSpPr>
        <p:spPr>
          <a:xfrm>
            <a:off x="7463463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58F49-E351-E54E-8540-45234C30382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/>
              <p:nvPr/>
            </p:nvSpPr>
            <p:spPr>
              <a:xfrm>
                <a:off x="753753" y="4275700"/>
                <a:ext cx="2742481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53" y="42757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/>
              <p:nvPr/>
            </p:nvSpPr>
            <p:spPr>
              <a:xfrm>
                <a:off x="759660" y="4884006"/>
                <a:ext cx="2751459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60" y="4884006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2315" t="-6667" r="-324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66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BF0876-700F-CA45-B468-5FE2D08561BD}"/>
              </a:ext>
            </a:extLst>
          </p:cNvPr>
          <p:cNvCxnSpPr/>
          <p:nvPr/>
        </p:nvCxnSpPr>
        <p:spPr>
          <a:xfrm>
            <a:off x="2268456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829D3B0-8C41-5748-AE04-6378A9E1DD90}"/>
              </a:ext>
            </a:extLst>
          </p:cNvPr>
          <p:cNvCxnSpPr>
            <a:cxnSpLocks/>
          </p:cNvCxnSpPr>
          <p:nvPr/>
        </p:nvCxnSpPr>
        <p:spPr>
          <a:xfrm>
            <a:off x="2255009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7CD1C59-7BDD-2A4B-9772-B5DFA4BA594A}"/>
              </a:ext>
            </a:extLst>
          </p:cNvPr>
          <p:cNvSpPr txBox="1"/>
          <p:nvPr/>
        </p:nvSpPr>
        <p:spPr>
          <a:xfrm>
            <a:off x="5924949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899F31E-33F1-B24E-9147-300478C24C81}"/>
              </a:ext>
            </a:extLst>
          </p:cNvPr>
          <p:cNvSpPr/>
          <p:nvPr/>
        </p:nvSpPr>
        <p:spPr>
          <a:xfrm>
            <a:off x="2262091" y="2288133"/>
            <a:ext cx="5343395" cy="187071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702CBF-4C09-C545-9EF9-7BCBB7149071}"/>
              </a:ext>
            </a:extLst>
          </p:cNvPr>
          <p:cNvSpPr txBox="1"/>
          <p:nvPr/>
        </p:nvSpPr>
        <p:spPr>
          <a:xfrm rot="16200000">
            <a:off x="786939" y="303795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41754F2-F5B6-4148-A923-656CFB114866}"/>
              </a:ext>
            </a:extLst>
          </p:cNvPr>
          <p:cNvCxnSpPr>
            <a:cxnSpLocks/>
          </p:cNvCxnSpPr>
          <p:nvPr/>
        </p:nvCxnSpPr>
        <p:spPr>
          <a:xfrm>
            <a:off x="2268456" y="2084342"/>
            <a:ext cx="5438630" cy="0"/>
          </a:xfrm>
          <a:prstGeom prst="line">
            <a:avLst/>
          </a:prstGeom>
          <a:ln w="53975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F183A93-D933-A94F-9E8D-C02EDBA07623}"/>
              </a:ext>
            </a:extLst>
          </p:cNvPr>
          <p:cNvSpPr txBox="1"/>
          <p:nvPr/>
        </p:nvSpPr>
        <p:spPr>
          <a:xfrm>
            <a:off x="3330023" y="1566702"/>
            <a:ext cx="294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One cycle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C70AAB-BFAF-CE4D-8202-87C64D576569}"/>
              </a:ext>
            </a:extLst>
          </p:cNvPr>
          <p:cNvCxnSpPr>
            <a:cxnSpLocks/>
          </p:cNvCxnSpPr>
          <p:nvPr/>
        </p:nvCxnSpPr>
        <p:spPr>
          <a:xfrm>
            <a:off x="2262091" y="3180336"/>
            <a:ext cx="6186170" cy="185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91BEC30-A69A-7746-910F-0686B7C58FF5}"/>
              </a:ext>
            </a:extLst>
          </p:cNvPr>
          <p:cNvGrpSpPr/>
          <p:nvPr/>
        </p:nvGrpSpPr>
        <p:grpSpPr>
          <a:xfrm>
            <a:off x="1346270" y="2056158"/>
            <a:ext cx="2859484" cy="2266700"/>
            <a:chOff x="1346270" y="2056158"/>
            <a:chExt cx="2859484" cy="22667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2C629B3-C89E-B246-B459-DB6CD0146658}"/>
                </a:ext>
              </a:extLst>
            </p:cNvPr>
            <p:cNvCxnSpPr>
              <a:cxnSpLocks/>
            </p:cNvCxnSpPr>
            <p:nvPr/>
          </p:nvCxnSpPr>
          <p:spPr>
            <a:xfrm>
              <a:off x="3653308" y="2294412"/>
              <a:ext cx="0" cy="885924"/>
            </a:xfrm>
            <a:prstGeom prst="line">
              <a:avLst/>
            </a:prstGeom>
            <a:ln w="53975">
              <a:solidFill>
                <a:schemeClr val="tx1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C749C8-9EEB-194E-969D-10B325AB6965}"/>
                </a:ext>
              </a:extLst>
            </p:cNvPr>
            <p:cNvSpPr txBox="1"/>
            <p:nvPr/>
          </p:nvSpPr>
          <p:spPr>
            <a:xfrm>
              <a:off x="3653308" y="2442565"/>
              <a:ext cx="5524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13D326-41A7-3F40-BBC5-7C66901599A2}"/>
                </a:ext>
              </a:extLst>
            </p:cNvPr>
            <p:cNvSpPr txBox="1"/>
            <p:nvPr/>
          </p:nvSpPr>
          <p:spPr>
            <a:xfrm>
              <a:off x="1346270" y="2056158"/>
              <a:ext cx="9686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+A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2AC058-B170-0B49-8182-4BE78329D4CD}"/>
                </a:ext>
              </a:extLst>
            </p:cNvPr>
            <p:cNvSpPr txBox="1"/>
            <p:nvPr/>
          </p:nvSpPr>
          <p:spPr>
            <a:xfrm>
              <a:off x="1419316" y="3799638"/>
              <a:ext cx="9686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-A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41797BD-40E7-8A4F-A2A9-257B3ACA4108}"/>
              </a:ext>
            </a:extLst>
          </p:cNvPr>
          <p:cNvSpPr txBox="1"/>
          <p:nvPr/>
        </p:nvSpPr>
        <p:spPr>
          <a:xfrm>
            <a:off x="1625737" y="2905780"/>
            <a:ext cx="559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9865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693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1376082" y="5164508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blipFill>
                <a:blip r:embed="rId4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blipFill>
                <a:blip r:embed="rId6"/>
                <a:stretch>
                  <a:fillRect l="-4380" t="-3333" r="-5109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= </a:t>
            </a:r>
            <a:r>
              <a:rPr lang="en-US" sz="2400" i="1" dirty="0"/>
              <a:t>t second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602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693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1376082" y="5164508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blipFill>
                <a:blip r:embed="rId4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blipFill>
                <a:blip r:embed="rId6"/>
                <a:stretch>
                  <a:fillRect l="-4380" t="-3333" r="-5109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= </a:t>
            </a:r>
            <a:r>
              <a:rPr lang="en-US" sz="2400" i="1" dirty="0"/>
              <a:t>t second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1955296" y="3544805"/>
            <a:ext cx="109816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061252" y="3220278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5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693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1376082" y="5164508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blipFill>
                <a:blip r:embed="rId4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blipFill>
                <a:blip r:embed="rId6"/>
                <a:stretch>
                  <a:fillRect l="-4380" t="-3333" r="-5109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= </a:t>
            </a:r>
            <a:r>
              <a:rPr lang="en-US" sz="2400" i="1" dirty="0"/>
              <a:t>t second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1955296" y="3544805"/>
            <a:ext cx="109816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061252" y="3220278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/>
              <p:nvPr/>
            </p:nvSpPr>
            <p:spPr>
              <a:xfrm>
                <a:off x="1706618" y="6335040"/>
                <a:ext cx="2709268" cy="430887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618" y="6335040"/>
                <a:ext cx="2709268" cy="430887"/>
              </a:xfrm>
              <a:prstGeom prst="rect">
                <a:avLst/>
              </a:prstGeom>
              <a:blipFill>
                <a:blip r:embed="rId7"/>
                <a:stretch>
                  <a:fillRect l="-2326" t="-8571" r="-3721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99C42E3-93B5-D94C-9817-FCF4A50B1963}"/>
              </a:ext>
            </a:extLst>
          </p:cNvPr>
          <p:cNvSpPr txBox="1"/>
          <p:nvPr/>
        </p:nvSpPr>
        <p:spPr>
          <a:xfrm>
            <a:off x="4415886" y="6320955"/>
            <a:ext cx="472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-- with initial/additional phase </a:t>
            </a:r>
            <a:r>
              <a:rPr lang="en-US" sz="2400" dirty="0" err="1"/>
              <a:t>ϕ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0323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0B0B10-A867-3145-B269-DD36AB37A696}"/>
              </a:ext>
            </a:extLst>
          </p:cNvPr>
          <p:cNvGrpSpPr/>
          <p:nvPr/>
        </p:nvGrpSpPr>
        <p:grpSpPr>
          <a:xfrm>
            <a:off x="1524000" y="4243214"/>
            <a:ext cx="2282970" cy="2622852"/>
            <a:chOff x="1524000" y="4243214"/>
            <a:chExt cx="2282970" cy="262285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D766DCF-E130-494C-B971-B320345301A5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4391132"/>
              <a:ext cx="22829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4658C2-1FEF-2C42-95D6-5DB9DF58EE9E}"/>
                </a:ext>
              </a:extLst>
            </p:cNvPr>
            <p:cNvSpPr/>
            <p:nvPr/>
          </p:nvSpPr>
          <p:spPr>
            <a:xfrm>
              <a:off x="3072652" y="4243214"/>
              <a:ext cx="282388" cy="2958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A43125-A83D-1345-88BE-F606ED4B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179413" y="5664679"/>
              <a:ext cx="1101632" cy="130114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1254F5-BB0C-964B-AA34-71B4E6F13D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703516" y="4731078"/>
              <a:ext cx="0" cy="1116106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C2332A-E95F-3E42-B7E7-DB5CF01D066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566016" y="5056902"/>
              <a:ext cx="0" cy="923365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112F21-31F9-1449-90B8-1E2CDBE967ED}"/>
              </a:ext>
            </a:extLst>
          </p:cNvPr>
          <p:cNvCxnSpPr/>
          <p:nvPr/>
        </p:nvCxnSpPr>
        <p:spPr>
          <a:xfrm>
            <a:off x="4039199" y="2182743"/>
            <a:ext cx="0" cy="2110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FD7039B-2AF4-3D41-B729-E6DDAB90D4B1}"/>
              </a:ext>
            </a:extLst>
          </p:cNvPr>
          <p:cNvSpPr/>
          <p:nvPr/>
        </p:nvSpPr>
        <p:spPr>
          <a:xfrm>
            <a:off x="3902798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F02A06-4DE7-8B4A-9F7D-5FAA3825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568" y="2485317"/>
            <a:ext cx="1101632" cy="130114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A3F114-35A8-F14B-812E-65D24D0B96C8}"/>
              </a:ext>
            </a:extLst>
          </p:cNvPr>
          <p:cNvCxnSpPr>
            <a:cxnSpLocks/>
          </p:cNvCxnSpPr>
          <p:nvPr/>
        </p:nvCxnSpPr>
        <p:spPr>
          <a:xfrm>
            <a:off x="5234535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DFF9FD-C7B2-6E4A-9AFF-AD8563B94880}"/>
              </a:ext>
            </a:extLst>
          </p:cNvPr>
          <p:cNvCxnSpPr>
            <a:cxnSpLocks/>
          </p:cNvCxnSpPr>
          <p:nvPr/>
        </p:nvCxnSpPr>
        <p:spPr>
          <a:xfrm flipV="1">
            <a:off x="5097035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36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CBD360-1639-014F-9BF7-741B547A4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550335" y="1016001"/>
            <a:ext cx="8043330" cy="4825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F046B4-981B-0749-8683-8C796F1D506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/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3922" t="-3333" r="-6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/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blipFill>
                <a:blip r:embed="rId4"/>
                <a:stretch>
                  <a:fillRect l="-4717" t="-6667" r="-754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1068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360102" y="5558066"/>
                <a:ext cx="13138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102" y="5558066"/>
                <a:ext cx="1313886" cy="369332"/>
              </a:xfrm>
              <a:prstGeom prst="rect">
                <a:avLst/>
              </a:prstGeom>
              <a:blipFill>
                <a:blip r:embed="rId3"/>
                <a:stretch>
                  <a:fillRect l="-4808" t="-6667" r="-7692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348343" y="5805714"/>
            <a:ext cx="1224485" cy="0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blipFill>
                <a:blip r:embed="rId4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265327" y="5551633"/>
                <a:ext cx="18043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27" y="5551633"/>
                <a:ext cx="1804340" cy="369332"/>
              </a:xfrm>
              <a:prstGeom prst="rect">
                <a:avLst/>
              </a:prstGeom>
              <a:blipFill>
                <a:blip r:embed="rId6"/>
                <a:stretch>
                  <a:fillRect l="-4225" t="-3333" r="-4930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= </a:t>
            </a:r>
            <a:r>
              <a:rPr lang="en-US" sz="2400" i="1" dirty="0"/>
              <a:t>t second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7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39D8D6-35B9-D742-AAFB-065A4BA0C650}"/>
              </a:ext>
            </a:extLst>
          </p:cNvPr>
          <p:cNvCxnSpPr>
            <a:cxnSpLocks/>
          </p:cNvCxnSpPr>
          <p:nvPr/>
        </p:nvCxnSpPr>
        <p:spPr>
          <a:xfrm>
            <a:off x="3002749" y="3230347"/>
            <a:ext cx="950686" cy="0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367D648-8A01-1145-9D85-EECBB58BB143}"/>
                  </a:ext>
                </a:extLst>
              </p:cNvPr>
              <p:cNvSpPr txBox="1"/>
              <p:nvPr/>
            </p:nvSpPr>
            <p:spPr>
              <a:xfrm>
                <a:off x="4267803" y="6195828"/>
                <a:ext cx="28728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+(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367D648-8A01-1145-9D85-EECBB58BB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803" y="6195828"/>
                <a:ext cx="2872838" cy="369332"/>
              </a:xfrm>
              <a:prstGeom prst="rect">
                <a:avLst/>
              </a:prstGeom>
              <a:blipFill>
                <a:blip r:embed="rId8"/>
                <a:stretch>
                  <a:fillRect l="-2212" t="-6667" r="-309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FB6C70-B496-F74A-85F3-043CB2BCC564}"/>
                  </a:ext>
                </a:extLst>
              </p:cNvPr>
              <p:cNvSpPr txBox="1"/>
              <p:nvPr/>
            </p:nvSpPr>
            <p:spPr>
              <a:xfrm>
                <a:off x="3803004" y="6195828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FB6C70-B496-F74A-85F3-043CB2BCC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3004" y="6195828"/>
                <a:ext cx="298159" cy="369332"/>
              </a:xfrm>
              <a:prstGeom prst="rect">
                <a:avLst/>
              </a:prstGeom>
              <a:blipFill>
                <a:blip r:embed="rId9"/>
                <a:stretch>
                  <a:fillRect l="-4000" r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219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757056"/>
            <a:ext cx="8443103" cy="2367279"/>
            <a:chOff x="457077" y="757056"/>
            <a:chExt cx="8443103" cy="236727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757056"/>
              <a:ext cx="0" cy="1951847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E99BBF5-6690-5F49-B6B6-F0FEF2EC31D9}"/>
              </a:ext>
            </a:extLst>
          </p:cNvPr>
          <p:cNvGrpSpPr/>
          <p:nvPr/>
        </p:nvGrpSpPr>
        <p:grpSpPr>
          <a:xfrm>
            <a:off x="3820929" y="1042047"/>
            <a:ext cx="2932488" cy="1474230"/>
            <a:chOff x="3820929" y="1042047"/>
            <a:chExt cx="2932488" cy="147423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388D48-F52D-0847-938E-1E182D16C22A}"/>
                </a:ext>
              </a:extLst>
            </p:cNvPr>
            <p:cNvCxnSpPr/>
            <p:nvPr/>
          </p:nvCxnSpPr>
          <p:spPr>
            <a:xfrm>
              <a:off x="3820929" y="1042047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0FE174B-4F5A-DD45-8196-71407F34CD88}"/>
                </a:ext>
              </a:extLst>
            </p:cNvPr>
            <p:cNvCxnSpPr/>
            <p:nvPr/>
          </p:nvCxnSpPr>
          <p:spPr>
            <a:xfrm>
              <a:off x="6753417" y="1074775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6C95BEF-B52D-174B-9383-4D3E777826D1}"/>
              </a:ext>
            </a:extLst>
          </p:cNvPr>
          <p:cNvSpPr txBox="1"/>
          <p:nvPr/>
        </p:nvSpPr>
        <p:spPr>
          <a:xfrm>
            <a:off x="6847436" y="628580"/>
            <a:ext cx="1894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Frequency: 2Hz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3DFCDB-C9F2-864A-93A2-2198A23FD1D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57245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944F2-2D8A-2471-1B53-B8D4BBB86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Dynamic Microphones Create Audio Signal">
            <a:extLst>
              <a:ext uri="{FF2B5EF4-FFF2-40B4-BE49-F238E27FC236}">
                <a16:creationId xmlns:a16="http://schemas.microsoft.com/office/drawing/2014/main" id="{24323DBE-FC52-F290-70E4-0C4E861C7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5" y="65185"/>
            <a:ext cx="6462126" cy="372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07D7EE-9037-EDCB-AE36-21F8BFBFE7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How does a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sound</a:t>
            </a:r>
            <a:r>
              <a:rPr lang="en-US" sz="3200" dirty="0">
                <a:solidFill>
                  <a:schemeClr val="bg1"/>
                </a:solidFill>
              </a:rPr>
              <a:t> sensor (microphone) work?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F6661B-D9A6-86F3-5E8E-17191F3BDEBB}"/>
              </a:ext>
            </a:extLst>
          </p:cNvPr>
          <p:cNvGrpSpPr/>
          <p:nvPr/>
        </p:nvGrpSpPr>
        <p:grpSpPr>
          <a:xfrm>
            <a:off x="471365" y="4277016"/>
            <a:ext cx="8443103" cy="2580984"/>
            <a:chOff x="457077" y="543351"/>
            <a:chExt cx="8443103" cy="258098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7ED7154-74B1-9E86-C16D-4DFD0B11617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00D62ED-ADC9-974A-95B7-CBB2FD5B85A4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3D8079-07F5-0D80-B8FB-1957C8A7154D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BC34B84-09BB-EC15-D880-521828AD2F32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D0B131-6242-64D5-09DA-0AAE9C37524B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C7771B6-3CBC-D8D0-9912-26E692DC39F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7274481-F956-B95E-F4A8-50C0658DF04C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5A1BBF-0B2D-9756-7856-A032AE8973F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0C7442-949A-CCC5-DA9A-4875A1BA2F66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842763-13D4-4B1B-6558-3AD4D1853664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1BD7A5-23CE-B75D-AD51-FBFC1549A084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A859FF-55AF-B2AF-AC94-70C0AD3357E1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D98B92B-DA77-27E3-A283-39F930E7A8A0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B1A901-BAF7-9774-C68B-6AB141D6B66E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3629C8-C10A-4DDC-2218-882DE2D87CC1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D432AD-D875-8D20-C91C-420D951EB533}"/>
              </a:ext>
            </a:extLst>
          </p:cNvPr>
          <p:cNvGrpSpPr/>
          <p:nvPr/>
        </p:nvGrpSpPr>
        <p:grpSpPr>
          <a:xfrm>
            <a:off x="2367712" y="4840207"/>
            <a:ext cx="4402515" cy="1441502"/>
            <a:chOff x="2353424" y="3696496"/>
            <a:chExt cx="4402515" cy="144150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C806A1-E064-A48A-14CB-6A25FCE1A49C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25A19BF-8F05-4DF6-7E88-FCA75DA48BFF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C513A51-1F4D-3551-9251-694F91598E29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066CD25-4D94-984C-3498-138A2E07C20B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34F638A6-856C-BB02-4807-D2DA3C22ADAF}"/>
              </a:ext>
            </a:extLst>
          </p:cNvPr>
          <p:cNvSpPr/>
          <p:nvPr/>
        </p:nvSpPr>
        <p:spPr>
          <a:xfrm>
            <a:off x="919724" y="4872075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81A09C2F-7AE5-5A22-FD02-C97B3F6B26D2}"/>
              </a:ext>
            </a:extLst>
          </p:cNvPr>
          <p:cNvSpPr/>
          <p:nvPr/>
        </p:nvSpPr>
        <p:spPr>
          <a:xfrm>
            <a:off x="2347363" y="4822395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26666ECA-D30C-F119-F157-E9EDEBC312B7}"/>
              </a:ext>
            </a:extLst>
          </p:cNvPr>
          <p:cNvSpPr/>
          <p:nvPr/>
        </p:nvSpPr>
        <p:spPr>
          <a:xfrm>
            <a:off x="3775002" y="4772715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1D8409F-6385-1DE3-7255-A89F61B05514}"/>
              </a:ext>
            </a:extLst>
          </p:cNvPr>
          <p:cNvSpPr/>
          <p:nvPr/>
        </p:nvSpPr>
        <p:spPr>
          <a:xfrm>
            <a:off x="5202641" y="4723035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EB715AD-8593-1FE2-246A-D5207DA9A367}"/>
              </a:ext>
            </a:extLst>
          </p:cNvPr>
          <p:cNvCxnSpPr/>
          <p:nvPr/>
        </p:nvCxnSpPr>
        <p:spPr>
          <a:xfrm>
            <a:off x="6471581" y="2371725"/>
            <a:ext cx="0" cy="1905291"/>
          </a:xfrm>
          <a:prstGeom prst="straightConnector1">
            <a:avLst/>
          </a:prstGeom>
          <a:ln w="31750">
            <a:solidFill>
              <a:schemeClr val="tx1"/>
            </a:solidFill>
            <a:headEnd type="oval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933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430CFDB5-9131-1A4B-BAF4-B58D98551485}"/>
              </a:ext>
            </a:extLst>
          </p:cNvPr>
          <p:cNvGrpSpPr/>
          <p:nvPr/>
        </p:nvGrpSpPr>
        <p:grpSpPr>
          <a:xfrm>
            <a:off x="904245" y="3879083"/>
            <a:ext cx="5850123" cy="1036751"/>
            <a:chOff x="878367" y="2123989"/>
            <a:chExt cx="5850123" cy="1036751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F5C59E-1D25-F248-B182-D07DDE4A0F2C}"/>
                </a:ext>
              </a:extLst>
            </p:cNvPr>
            <p:cNvSpPr/>
            <p:nvPr/>
          </p:nvSpPr>
          <p:spPr>
            <a:xfrm>
              <a:off x="878367" y="2123989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1B50304-2812-0445-ABBC-847CCEBECE77}"/>
                </a:ext>
              </a:extLst>
            </p:cNvPr>
            <p:cNvSpPr/>
            <p:nvPr/>
          </p:nvSpPr>
          <p:spPr>
            <a:xfrm>
              <a:off x="2339567" y="2160983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D2FE37E-5755-FA48-A8CA-047547E53B18}"/>
                </a:ext>
              </a:extLst>
            </p:cNvPr>
            <p:cNvSpPr/>
            <p:nvPr/>
          </p:nvSpPr>
          <p:spPr>
            <a:xfrm>
              <a:off x="3796270" y="2225801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4374087-B9A5-0F4C-AB42-EAA2781A89EC}"/>
                </a:ext>
              </a:extLst>
            </p:cNvPr>
            <p:cNvSpPr/>
            <p:nvPr/>
          </p:nvSpPr>
          <p:spPr>
            <a:xfrm>
              <a:off x="5252168" y="2288036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757056"/>
            <a:ext cx="8443103" cy="2367279"/>
            <a:chOff x="457077" y="757056"/>
            <a:chExt cx="8443103" cy="236727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757056"/>
              <a:ext cx="0" cy="1951847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313330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E388D48-F52D-0847-938E-1E182D16C22A}"/>
              </a:ext>
            </a:extLst>
          </p:cNvPr>
          <p:cNvCxnSpPr/>
          <p:nvPr/>
        </p:nvCxnSpPr>
        <p:spPr>
          <a:xfrm>
            <a:off x="3820929" y="1042047"/>
            <a:ext cx="0" cy="144150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0FE174B-4F5A-DD45-8196-71407F34CD88}"/>
              </a:ext>
            </a:extLst>
          </p:cNvPr>
          <p:cNvCxnSpPr/>
          <p:nvPr/>
        </p:nvCxnSpPr>
        <p:spPr>
          <a:xfrm>
            <a:off x="6753417" y="1074775"/>
            <a:ext cx="0" cy="144150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3696496"/>
            <a:ext cx="6388240" cy="1441502"/>
            <a:chOff x="2353424" y="3696496"/>
            <a:chExt cx="6388240" cy="144150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8B3BAE2-6CA9-6B4C-8ECE-291CA6C9D997}"/>
                </a:ext>
              </a:extLst>
            </p:cNvPr>
            <p:cNvSpPr txBox="1"/>
            <p:nvPr/>
          </p:nvSpPr>
          <p:spPr>
            <a:xfrm>
              <a:off x="6847436" y="3774116"/>
              <a:ext cx="1894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Frequency: 4Hz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6C95BEF-B52D-174B-9383-4D3E777826D1}"/>
              </a:ext>
            </a:extLst>
          </p:cNvPr>
          <p:cNvSpPr txBox="1"/>
          <p:nvPr/>
        </p:nvSpPr>
        <p:spPr>
          <a:xfrm>
            <a:off x="6847436" y="628580"/>
            <a:ext cx="1894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Frequency: 2Hz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64C5608-A734-434D-A1E2-571231434E5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287736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757056"/>
            <a:ext cx="8443103" cy="2367279"/>
            <a:chOff x="457077" y="757056"/>
            <a:chExt cx="8443103" cy="236727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757056"/>
              <a:ext cx="0" cy="1951847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313330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E388D48-F52D-0847-938E-1E182D16C22A}"/>
              </a:ext>
            </a:extLst>
          </p:cNvPr>
          <p:cNvCxnSpPr/>
          <p:nvPr/>
        </p:nvCxnSpPr>
        <p:spPr>
          <a:xfrm>
            <a:off x="3820929" y="1042047"/>
            <a:ext cx="0" cy="144150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0FE174B-4F5A-DD45-8196-71407F34CD88}"/>
              </a:ext>
            </a:extLst>
          </p:cNvPr>
          <p:cNvCxnSpPr/>
          <p:nvPr/>
        </p:nvCxnSpPr>
        <p:spPr>
          <a:xfrm>
            <a:off x="6753417" y="1074775"/>
            <a:ext cx="0" cy="144150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369649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6C95BEF-B52D-174B-9383-4D3E777826D1}"/>
              </a:ext>
            </a:extLst>
          </p:cNvPr>
          <p:cNvSpPr txBox="1"/>
          <p:nvPr/>
        </p:nvSpPr>
        <p:spPr>
          <a:xfrm>
            <a:off x="6847436" y="628580"/>
            <a:ext cx="1894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Frequency: 2Hz</a:t>
            </a:r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372836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78427929-9A7E-1F48-9C6F-967C737AD96D}"/>
              </a:ext>
            </a:extLst>
          </p:cNvPr>
          <p:cNvSpPr/>
          <p:nvPr/>
        </p:nvSpPr>
        <p:spPr>
          <a:xfrm>
            <a:off x="2333075" y="367868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B1460492-06AE-E94E-8A93-ED08AC7D6334}"/>
              </a:ext>
            </a:extLst>
          </p:cNvPr>
          <p:cNvSpPr/>
          <p:nvPr/>
        </p:nvSpPr>
        <p:spPr>
          <a:xfrm>
            <a:off x="3760714" y="362900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15A034DF-B34A-564B-9449-04770493B7B4}"/>
              </a:ext>
            </a:extLst>
          </p:cNvPr>
          <p:cNvSpPr/>
          <p:nvPr/>
        </p:nvSpPr>
        <p:spPr>
          <a:xfrm>
            <a:off x="5188353" y="357932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3FB03B-74E6-FE4D-A0FE-290D5A63FF1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Frequencies of an arbitrary signal</a:t>
            </a:r>
          </a:p>
        </p:txBody>
      </p:sp>
    </p:spTree>
    <p:extLst>
      <p:ext uri="{BB962C8B-B14F-4D97-AF65-F5344CB8AC3E}">
        <p14:creationId xmlns:p14="http://schemas.microsoft.com/office/powerpoint/2010/main" val="3367409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373FB03B-74E6-FE4D-A0FE-290D5A63FF1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Frequencies of an arbitrary signal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847E15-7CE6-EA41-B8CD-BE681297E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77" y="1179118"/>
            <a:ext cx="6749647" cy="44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13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373FB03B-74E6-FE4D-A0FE-290D5A63FF1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Frequencies of an arbitrary signal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B3D31-033D-B646-A828-592D31BCF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77" y="1179118"/>
            <a:ext cx="6749647" cy="44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61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urier Epicycles">
            <a:extLst>
              <a:ext uri="{FF2B5EF4-FFF2-40B4-BE49-F238E27FC236}">
                <a16:creationId xmlns:a16="http://schemas.microsoft.com/office/drawing/2014/main" id="{F4CB43C1-6E24-7CE0-4F0C-85B3B404D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4888"/>
            <a:ext cx="91440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57C31D-E474-56EE-B0AD-130D95A128D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Frequencies of an arbitrary signal</a:t>
            </a:r>
          </a:p>
        </p:txBody>
      </p:sp>
    </p:spTree>
    <p:extLst>
      <p:ext uri="{BB962C8B-B14F-4D97-AF65-F5344CB8AC3E}">
        <p14:creationId xmlns:p14="http://schemas.microsoft.com/office/powerpoint/2010/main" val="707506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56F981-175A-1E42-A308-6F32EAA670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3133305"/>
            <a:chExt cx="8443103" cy="258098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D7DBE2-90AC-C446-A45F-1C6AF5D65FEF}"/>
                </a:ext>
              </a:extLst>
            </p:cNvPr>
            <p:cNvGrpSpPr/>
            <p:nvPr/>
          </p:nvGrpSpPr>
          <p:grpSpPr>
            <a:xfrm>
              <a:off x="457077" y="3133305"/>
              <a:ext cx="8443103" cy="2580984"/>
              <a:chOff x="457077" y="543351"/>
              <a:chExt cx="8443103" cy="258098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54BD517-96F0-0744-848C-3488DF05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D73C2D-B775-DE40-86CA-CB5426211086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1E9365-3806-3D48-A4F1-AD613CA39D99}"/>
                  </a:ext>
                </a:extLst>
              </p:cNvPr>
              <p:cNvSpPr txBox="1"/>
              <p:nvPr/>
            </p:nvSpPr>
            <p:spPr>
              <a:xfrm rot="16200000">
                <a:off x="24755" y="1507097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1F95AF8-2790-3A46-9285-86C0A5522616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D69CFC3-2DB2-EE40-9B88-ADFA83A3D579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BB75FB5-B697-4446-AF1D-EC438C8310B4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D676F6B-AC2A-1041-996A-4D9BF2D3DD64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2F48719-2B8A-1840-9AFD-20F978BA83AB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E2EE268-E539-6F4E-9ECB-AD6426E65A41}"/>
                  </a:ext>
                </a:extLst>
              </p:cNvPr>
              <p:cNvSpPr txBox="1"/>
              <p:nvPr/>
            </p:nvSpPr>
            <p:spPr>
              <a:xfrm>
                <a:off x="2031600" y="2755003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0.25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7C16676-3D02-674C-BDD3-94BBFF926D3B}"/>
                  </a:ext>
                </a:extLst>
              </p:cNvPr>
              <p:cNvSpPr txBox="1"/>
              <p:nvPr/>
            </p:nvSpPr>
            <p:spPr>
              <a:xfrm>
                <a:off x="3482447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0.50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35DE886-54D0-2E41-B83A-332183444976}"/>
                  </a:ext>
                </a:extLst>
              </p:cNvPr>
              <p:cNvSpPr txBox="1"/>
              <p:nvPr/>
            </p:nvSpPr>
            <p:spPr>
              <a:xfrm>
                <a:off x="4969870" y="2741411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0.75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7162E07-DDBB-0643-A7E1-32A10ADF8749}"/>
                  </a:ext>
                </a:extLst>
              </p:cNvPr>
              <p:cNvSpPr txBox="1"/>
              <p:nvPr/>
            </p:nvSpPr>
            <p:spPr>
              <a:xfrm>
                <a:off x="6457293" y="2734615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1.00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2AA512B-1C20-4D47-AAE3-7F6B477C8F0C}"/>
                  </a:ext>
                </a:extLst>
              </p:cNvPr>
              <p:cNvSpPr txBox="1"/>
              <p:nvPr/>
            </p:nvSpPr>
            <p:spPr>
              <a:xfrm>
                <a:off x="7944716" y="2727819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1.25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3D9F9B-4510-844F-AE07-123F2C10F4FC}"/>
                  </a:ext>
                </a:extLst>
              </p:cNvPr>
              <p:cNvSpPr txBox="1"/>
              <p:nvPr/>
            </p:nvSpPr>
            <p:spPr>
              <a:xfrm>
                <a:off x="7635426" y="2163566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Time (sec)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0770B7B-3A42-1241-AF53-114D9E595996}"/>
                  </a:ext>
                </a:extLst>
              </p:cNvPr>
              <p:cNvSpPr txBox="1"/>
              <p:nvPr/>
            </p:nvSpPr>
            <p:spPr>
              <a:xfrm>
                <a:off x="601251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0.00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02AB82-00B9-5448-8505-3CB501125EAA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6A98435-2880-B14C-8624-03E6F4CBBDF4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BF4981F-B22D-5242-AD5F-FCB030193255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19425CF-7CD4-0548-B0DF-162F445A7FAC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CD8F98A-19D7-0E46-80F0-1BD2BA8EAFEF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1D7AEA0-7C61-8F4B-B21D-1E08D3CCB58A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8427929-9A7E-1F48-9C6F-967C737AD96D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1460492-06AE-E94E-8A93-ED08AC7D6334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5A034DF-B34A-564B-9449-04770493B7B4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96D0160-E92C-1D4A-B7AA-4E44E982D739}"/>
              </a:ext>
            </a:extLst>
          </p:cNvPr>
          <p:cNvCxnSpPr>
            <a:cxnSpLocks/>
          </p:cNvCxnSpPr>
          <p:nvPr/>
        </p:nvCxnSpPr>
        <p:spPr>
          <a:xfrm>
            <a:off x="878366" y="5975470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749087-656E-E340-AF14-4EFFD0878807}"/>
              </a:ext>
            </a:extLst>
          </p:cNvPr>
          <p:cNvCxnSpPr/>
          <p:nvPr/>
        </p:nvCxnSpPr>
        <p:spPr>
          <a:xfrm flipV="1">
            <a:off x="881299" y="3837876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F64D79A-246B-0749-A6AC-831ACEA14DC3}"/>
              </a:ext>
            </a:extLst>
          </p:cNvPr>
          <p:cNvSpPr txBox="1"/>
          <p:nvPr/>
        </p:nvSpPr>
        <p:spPr>
          <a:xfrm rot="16200000">
            <a:off x="24755" y="480162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6682BB4-3AD3-F945-8C52-AD2C7B5451F4}"/>
              </a:ext>
            </a:extLst>
          </p:cNvPr>
          <p:cNvCxnSpPr/>
          <p:nvPr/>
        </p:nvCxnSpPr>
        <p:spPr>
          <a:xfrm>
            <a:off x="2354688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4B877DB-A881-044E-A291-D08FBEDBB182}"/>
              </a:ext>
            </a:extLst>
          </p:cNvPr>
          <p:cNvCxnSpPr/>
          <p:nvPr/>
        </p:nvCxnSpPr>
        <p:spPr>
          <a:xfrm>
            <a:off x="3820931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B5A6D47-3DCF-2D47-B5BF-B18E416FDFBF}"/>
              </a:ext>
            </a:extLst>
          </p:cNvPr>
          <p:cNvCxnSpPr/>
          <p:nvPr/>
        </p:nvCxnSpPr>
        <p:spPr>
          <a:xfrm>
            <a:off x="5287174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D06E13A-B797-864F-A463-313226E2D4A1}"/>
              </a:ext>
            </a:extLst>
          </p:cNvPr>
          <p:cNvCxnSpPr/>
          <p:nvPr/>
        </p:nvCxnSpPr>
        <p:spPr>
          <a:xfrm>
            <a:off x="6753417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26CF915-A5B2-B844-9671-F683E64637D1}"/>
              </a:ext>
            </a:extLst>
          </p:cNvPr>
          <p:cNvCxnSpPr/>
          <p:nvPr/>
        </p:nvCxnSpPr>
        <p:spPr>
          <a:xfrm>
            <a:off x="8219660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EB51C41-85E4-2549-BC9C-8E1095B0E8E1}"/>
              </a:ext>
            </a:extLst>
          </p:cNvPr>
          <p:cNvGrpSpPr/>
          <p:nvPr/>
        </p:nvGrpSpPr>
        <p:grpSpPr>
          <a:xfrm>
            <a:off x="893218" y="4729569"/>
            <a:ext cx="5831038" cy="621335"/>
            <a:chOff x="893218" y="1290862"/>
            <a:chExt cx="5831038" cy="909698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FF1B8C5-F5FE-3B41-B289-F592CEC984A3}"/>
                </a:ext>
              </a:extLst>
            </p:cNvPr>
            <p:cNvSpPr/>
            <p:nvPr/>
          </p:nvSpPr>
          <p:spPr>
            <a:xfrm>
              <a:off x="893218" y="12908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7C7FB42-ECC7-4F42-81A8-83D3B9129D36}"/>
                </a:ext>
              </a:extLst>
            </p:cNvPr>
            <p:cNvSpPr/>
            <p:nvPr/>
          </p:nvSpPr>
          <p:spPr>
            <a:xfrm>
              <a:off x="3796545" y="13278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EFF9B2EE-303B-3F45-A6EA-F645B8E9ED15}"/>
              </a:ext>
            </a:extLst>
          </p:cNvPr>
          <p:cNvSpPr txBox="1"/>
          <p:nvPr/>
        </p:nvSpPr>
        <p:spPr>
          <a:xfrm>
            <a:off x="2031600" y="6049528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869E535-050E-9446-9B3F-2E829D1CF840}"/>
              </a:ext>
            </a:extLst>
          </p:cNvPr>
          <p:cNvSpPr txBox="1"/>
          <p:nvPr/>
        </p:nvSpPr>
        <p:spPr>
          <a:xfrm>
            <a:off x="3482447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CE273BF-0819-ED48-B353-CB90A28764FB}"/>
              </a:ext>
            </a:extLst>
          </p:cNvPr>
          <p:cNvSpPr txBox="1"/>
          <p:nvPr/>
        </p:nvSpPr>
        <p:spPr>
          <a:xfrm>
            <a:off x="4969870" y="6035936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B4DFC32-2015-E94E-9044-9331BAEA50D4}"/>
              </a:ext>
            </a:extLst>
          </p:cNvPr>
          <p:cNvSpPr txBox="1"/>
          <p:nvPr/>
        </p:nvSpPr>
        <p:spPr>
          <a:xfrm>
            <a:off x="6457293" y="6029140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2B4B29A-E6B2-4D42-8DC0-DE94F77921A8}"/>
              </a:ext>
            </a:extLst>
          </p:cNvPr>
          <p:cNvSpPr txBox="1"/>
          <p:nvPr/>
        </p:nvSpPr>
        <p:spPr>
          <a:xfrm>
            <a:off x="7944716" y="6022344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1.25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5099865-A479-D24C-8D08-D1AD9B2FD233}"/>
              </a:ext>
            </a:extLst>
          </p:cNvPr>
          <p:cNvSpPr txBox="1"/>
          <p:nvPr/>
        </p:nvSpPr>
        <p:spPr>
          <a:xfrm>
            <a:off x="7635426" y="545809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D750DA-F70F-BB4A-B756-E97BBD01F8AC}"/>
              </a:ext>
            </a:extLst>
          </p:cNvPr>
          <p:cNvSpPr txBox="1"/>
          <p:nvPr/>
        </p:nvSpPr>
        <p:spPr>
          <a:xfrm>
            <a:off x="601251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C2CC81-55B4-1746-B11A-34F7039FE047}"/>
              </a:ext>
            </a:extLst>
          </p:cNvPr>
          <p:cNvGrpSpPr/>
          <p:nvPr/>
        </p:nvGrpSpPr>
        <p:grpSpPr>
          <a:xfrm>
            <a:off x="893218" y="4563539"/>
            <a:ext cx="5800583" cy="968540"/>
            <a:chOff x="893218" y="4563539"/>
            <a:chExt cx="5800583" cy="96854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3541834-6C81-FA45-B603-661C8228B77E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EF91E47C-C5B1-A84B-9E22-E24CF4F23C8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EB793E6E-22E7-5E48-98DD-E9D9D828973C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3C4D24F-473E-C040-8328-BBED54260B06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ECBCB4D1-5277-F049-9DA2-972AA9537985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2AF9F25C-971B-8244-BD31-D2EF02238FB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5D93CAE-8C3B-6944-B4C2-5084C3ACFD34}"/>
              </a:ext>
            </a:extLst>
          </p:cNvPr>
          <p:cNvGrpSpPr/>
          <p:nvPr/>
        </p:nvGrpSpPr>
        <p:grpSpPr>
          <a:xfrm>
            <a:off x="897586" y="4141326"/>
            <a:ext cx="2937650" cy="1565742"/>
            <a:chOff x="893218" y="4563539"/>
            <a:chExt cx="5800583" cy="96854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E58FBE4-800A-AC4F-8ADD-4C31FA84F607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FE6D4AC-E8F8-CE4B-8311-0A9A2A0663D0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BB95AFB9-042A-D34F-A5BA-B1843B1C64C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1D6A11B-EA31-FB46-92BD-6730580C6F3E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FB1888F3-C180-F047-8A1B-1C52CDE11F6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97DF25F8-43B2-9A4F-9F83-8CDED78C6B3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F7620CE-B692-6648-9CBB-B3861FAABC69}"/>
              </a:ext>
            </a:extLst>
          </p:cNvPr>
          <p:cNvGrpSpPr/>
          <p:nvPr/>
        </p:nvGrpSpPr>
        <p:grpSpPr>
          <a:xfrm>
            <a:off x="3832162" y="4289124"/>
            <a:ext cx="2937650" cy="1550551"/>
            <a:chOff x="893218" y="4563539"/>
            <a:chExt cx="5800583" cy="968540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BC4015A-D008-AC42-8F4B-3C1850BA724B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56BD352E-6E63-9F40-9A2A-3B2DE979C76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4045ABC7-9F60-9449-B756-07B442E3E2F4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5AAFE63-AA2C-DE40-9ADE-BB8AA5C14BB3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9DCF49E8-A093-6844-BF5E-842FBA6D26D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CB463E31-8E13-B549-A5C4-DC8F7F85FA12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concept of the Fourier series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DB7E65B-F9E0-9CD2-AD66-41732CD45D83}"/>
              </a:ext>
            </a:extLst>
          </p:cNvPr>
          <p:cNvSpPr/>
          <p:nvPr/>
        </p:nvSpPr>
        <p:spPr>
          <a:xfrm>
            <a:off x="0" y="3256747"/>
            <a:ext cx="9144000" cy="884579"/>
          </a:xfrm>
          <a:prstGeom prst="roundRect">
            <a:avLst>
              <a:gd name="adj" fmla="val 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 key idea: Any function can be written as the sum of sinusoidal functions.</a:t>
            </a:r>
          </a:p>
        </p:txBody>
      </p:sp>
    </p:spTree>
    <p:extLst>
      <p:ext uri="{BB962C8B-B14F-4D97-AF65-F5344CB8AC3E}">
        <p14:creationId xmlns:p14="http://schemas.microsoft.com/office/powerpoint/2010/main" val="345673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81326-0312-6B46-86D3-06EBF9801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293"/>
          <a:stretch/>
        </p:blipFill>
        <p:spPr>
          <a:xfrm>
            <a:off x="1299444" y="1455556"/>
            <a:ext cx="5478727" cy="4295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CBDE33-449E-4E48-BEDD-CD5CD85DBFC2}"/>
                  </a:ext>
                </a:extLst>
              </p:cNvPr>
              <p:cNvSpPr txBox="1"/>
              <p:nvPr/>
            </p:nvSpPr>
            <p:spPr>
              <a:xfrm>
                <a:off x="6778172" y="3229820"/>
                <a:ext cx="14321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1 .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CBDE33-449E-4E48-BEDD-CD5CD85DB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172" y="3229820"/>
                <a:ext cx="1432122" cy="307777"/>
              </a:xfrm>
              <a:prstGeom prst="rect">
                <a:avLst/>
              </a:prstGeom>
              <a:blipFill>
                <a:blip r:embed="rId3"/>
                <a:stretch>
                  <a:fillRect l="-3540" t="-3846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5A81B7-97BA-5249-A346-56A0253D312C}"/>
                  </a:ext>
                </a:extLst>
              </p:cNvPr>
              <p:cNvSpPr txBox="1"/>
              <p:nvPr/>
            </p:nvSpPr>
            <p:spPr>
              <a:xfrm>
                <a:off x="6778172" y="3920934"/>
                <a:ext cx="1891143" cy="578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.3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5A81B7-97BA-5249-A346-56A0253D3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172" y="3920934"/>
                <a:ext cx="1891143" cy="578235"/>
              </a:xfrm>
              <a:prstGeom prst="rect">
                <a:avLst/>
              </a:prstGeom>
              <a:blipFill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9AEA47-8C1B-354B-B05C-05E98FC3005F}"/>
                  </a:ext>
                </a:extLst>
              </p:cNvPr>
              <p:cNvSpPr txBox="1"/>
              <p:nvPr/>
            </p:nvSpPr>
            <p:spPr>
              <a:xfrm>
                <a:off x="6778172" y="4665958"/>
                <a:ext cx="1891143" cy="578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.5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9AEA47-8C1B-354B-B05C-05E98FC30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172" y="4665958"/>
                <a:ext cx="1891143" cy="578235"/>
              </a:xfrm>
              <a:prstGeom prst="rect">
                <a:avLst/>
              </a:prstGeom>
              <a:blipFill>
                <a:blip r:embed="rId5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6D833D-01E1-1844-A41E-A41EC3D09ACD}"/>
                  </a:ext>
                </a:extLst>
              </p:cNvPr>
              <p:cNvSpPr txBox="1"/>
              <p:nvPr/>
            </p:nvSpPr>
            <p:spPr>
              <a:xfrm>
                <a:off x="6778172" y="5306536"/>
                <a:ext cx="1891143" cy="578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.7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6D833D-01E1-1844-A41E-A41EC3D09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172" y="5306536"/>
                <a:ext cx="1891143" cy="578235"/>
              </a:xfrm>
              <a:prstGeom prst="rect">
                <a:avLst/>
              </a:prstGeom>
              <a:blipFill>
                <a:blip r:embed="rId6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4D5FF17-9C64-1548-BE04-9B6299C74619}"/>
              </a:ext>
            </a:extLst>
          </p:cNvPr>
          <p:cNvSpPr txBox="1"/>
          <p:nvPr/>
        </p:nvSpPr>
        <p:spPr>
          <a:xfrm>
            <a:off x="6821714" y="1945077"/>
            <a:ext cx="217239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/>
              <a:t>Approx. square wave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66958E-54C1-F646-95EC-7B4CC4D7C064}"/>
              </a:ext>
            </a:extLst>
          </p:cNvPr>
          <p:cNvSpPr/>
          <p:nvPr/>
        </p:nvSpPr>
        <p:spPr>
          <a:xfrm>
            <a:off x="764498" y="2878111"/>
            <a:ext cx="8079699" cy="3477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9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8C2CB-3642-EB45-B0E1-00D5993A66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D3EC3-B6B6-6F4E-8CA8-1ABB8E43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87" y="1650211"/>
            <a:ext cx="7741027" cy="3557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9E5062-C657-0B47-A3A7-84F9F626B478}"/>
              </a:ext>
            </a:extLst>
          </p:cNvPr>
          <p:cNvSpPr txBox="1"/>
          <p:nvPr/>
        </p:nvSpPr>
        <p:spPr>
          <a:xfrm rot="1729842">
            <a:off x="281722" y="5256085"/>
            <a:ext cx="266887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 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D6854-99BB-F146-BC3D-C3CE5EF88DCA}"/>
              </a:ext>
            </a:extLst>
          </p:cNvPr>
          <p:cNvSpPr txBox="1"/>
          <p:nvPr/>
        </p:nvSpPr>
        <p:spPr>
          <a:xfrm rot="19990046">
            <a:off x="5650250" y="5256085"/>
            <a:ext cx="3470437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 view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912295E-DC78-0046-B520-3439449E90B9}"/>
              </a:ext>
            </a:extLst>
          </p:cNvPr>
          <p:cNvSpPr/>
          <p:nvPr/>
        </p:nvSpPr>
        <p:spPr>
          <a:xfrm rot="14236126">
            <a:off x="6784667" y="4636125"/>
            <a:ext cx="769257" cy="464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3898A45-FABC-7745-829C-57BD872F9AA9}"/>
              </a:ext>
            </a:extLst>
          </p:cNvPr>
          <p:cNvSpPr/>
          <p:nvPr/>
        </p:nvSpPr>
        <p:spPr>
          <a:xfrm rot="18189010">
            <a:off x="1531258" y="4697145"/>
            <a:ext cx="769257" cy="464457"/>
          </a:xfrm>
          <a:prstGeom prst="rightArrow">
            <a:avLst/>
          </a:prstGeom>
          <a:solidFill>
            <a:srgbClr val="9411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83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3AE65-28A0-9646-99A0-37ED3EA87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31" b="83221"/>
          <a:stretch/>
        </p:blipFill>
        <p:spPr>
          <a:xfrm>
            <a:off x="1757612" y="1349828"/>
            <a:ext cx="5628776" cy="696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290DD-A781-CC48-BFD7-4F96667BE0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Analogy: Food coloring chart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A8174-F58D-B64E-BF63-B019111809A9}"/>
              </a:ext>
            </a:extLst>
          </p:cNvPr>
          <p:cNvSpPr txBox="1"/>
          <p:nvPr/>
        </p:nvSpPr>
        <p:spPr>
          <a:xfrm>
            <a:off x="111171" y="610044"/>
            <a:ext cx="26918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Basis for food colors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E555963-9BFA-0A47-A9C4-D89994B6656D}"/>
              </a:ext>
            </a:extLst>
          </p:cNvPr>
          <p:cNvSpPr/>
          <p:nvPr/>
        </p:nvSpPr>
        <p:spPr>
          <a:xfrm>
            <a:off x="2714171" y="854678"/>
            <a:ext cx="2104572" cy="393551"/>
          </a:xfrm>
          <a:custGeom>
            <a:avLst/>
            <a:gdLst>
              <a:gd name="connsiteX0" fmla="*/ 0 w 2104572"/>
              <a:gd name="connsiteY0" fmla="*/ 1665 h 393551"/>
              <a:gd name="connsiteX1" fmla="*/ 1465943 w 2104572"/>
              <a:gd name="connsiteY1" fmla="*/ 59722 h 393551"/>
              <a:gd name="connsiteX2" fmla="*/ 2104572 w 2104572"/>
              <a:gd name="connsiteY2" fmla="*/ 393551 h 39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72" h="393551">
                <a:moveTo>
                  <a:pt x="0" y="1665"/>
                </a:moveTo>
                <a:cubicBezTo>
                  <a:pt x="557590" y="-1964"/>
                  <a:pt x="1115181" y="-5592"/>
                  <a:pt x="1465943" y="59722"/>
                </a:cubicBezTo>
                <a:cubicBezTo>
                  <a:pt x="1816705" y="125036"/>
                  <a:pt x="1960638" y="259293"/>
                  <a:pt x="2104572" y="393551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5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3AE65-28A0-9646-99A0-37ED3EA87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4" b="71551"/>
          <a:stretch/>
        </p:blipFill>
        <p:spPr>
          <a:xfrm>
            <a:off x="1757612" y="1341612"/>
            <a:ext cx="5628776" cy="1358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290DD-A781-CC48-BFD7-4F96667BE0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Analogy: Food coloring chart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5A572-42DA-C94F-A302-07C537B8D8A4}"/>
              </a:ext>
            </a:extLst>
          </p:cNvPr>
          <p:cNvSpPr txBox="1"/>
          <p:nvPr/>
        </p:nvSpPr>
        <p:spPr>
          <a:xfrm>
            <a:off x="111171" y="610044"/>
            <a:ext cx="26918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Basis for food colors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F248E80-EE59-C647-9462-AE66BD4C191D}"/>
              </a:ext>
            </a:extLst>
          </p:cNvPr>
          <p:cNvSpPr/>
          <p:nvPr/>
        </p:nvSpPr>
        <p:spPr>
          <a:xfrm>
            <a:off x="2714171" y="854678"/>
            <a:ext cx="2104572" cy="393551"/>
          </a:xfrm>
          <a:custGeom>
            <a:avLst/>
            <a:gdLst>
              <a:gd name="connsiteX0" fmla="*/ 0 w 2104572"/>
              <a:gd name="connsiteY0" fmla="*/ 1665 h 393551"/>
              <a:gd name="connsiteX1" fmla="*/ 1465943 w 2104572"/>
              <a:gd name="connsiteY1" fmla="*/ 59722 h 393551"/>
              <a:gd name="connsiteX2" fmla="*/ 2104572 w 2104572"/>
              <a:gd name="connsiteY2" fmla="*/ 393551 h 39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72" h="393551">
                <a:moveTo>
                  <a:pt x="0" y="1665"/>
                </a:moveTo>
                <a:cubicBezTo>
                  <a:pt x="557590" y="-1964"/>
                  <a:pt x="1115181" y="-5592"/>
                  <a:pt x="1465943" y="59722"/>
                </a:cubicBezTo>
                <a:cubicBezTo>
                  <a:pt x="1816705" y="125036"/>
                  <a:pt x="1960638" y="259293"/>
                  <a:pt x="2104572" y="393551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74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81FDB2-7A75-BD4E-92EB-8F3EB79192E5}"/>
              </a:ext>
            </a:extLst>
          </p:cNvPr>
          <p:cNvSpPr/>
          <p:nvPr/>
        </p:nvSpPr>
        <p:spPr>
          <a:xfrm>
            <a:off x="0" y="2377874"/>
            <a:ext cx="9144000" cy="21931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B9473-D840-5B4F-95CE-E75B11477BB6}"/>
              </a:ext>
            </a:extLst>
          </p:cNvPr>
          <p:cNvSpPr txBox="1"/>
          <p:nvPr/>
        </p:nvSpPr>
        <p:spPr>
          <a:xfrm>
            <a:off x="0" y="3040717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Properties of a signal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5C95F3-5206-AB4E-935C-A51DE6249AA2}"/>
              </a:ext>
            </a:extLst>
          </p:cNvPr>
          <p:cNvSpPr txBox="1"/>
          <p:nvPr/>
        </p:nvSpPr>
        <p:spPr>
          <a:xfrm>
            <a:off x="0" y="4844574"/>
            <a:ext cx="9144000" cy="7786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27897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3AE65-28A0-9646-99A0-37ED3EA87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3" b="58520"/>
          <a:stretch/>
        </p:blipFill>
        <p:spPr>
          <a:xfrm>
            <a:off x="1757612" y="1341612"/>
            <a:ext cx="5628776" cy="2087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290DD-A781-CC48-BFD7-4F96667BE0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Analogy: Food coloring chart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5A572-42DA-C94F-A302-07C537B8D8A4}"/>
              </a:ext>
            </a:extLst>
          </p:cNvPr>
          <p:cNvSpPr txBox="1"/>
          <p:nvPr/>
        </p:nvSpPr>
        <p:spPr>
          <a:xfrm>
            <a:off x="111171" y="610044"/>
            <a:ext cx="26918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Basis for food colors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F248E80-EE59-C647-9462-AE66BD4C191D}"/>
              </a:ext>
            </a:extLst>
          </p:cNvPr>
          <p:cNvSpPr/>
          <p:nvPr/>
        </p:nvSpPr>
        <p:spPr>
          <a:xfrm>
            <a:off x="2714171" y="854678"/>
            <a:ext cx="2104572" cy="393551"/>
          </a:xfrm>
          <a:custGeom>
            <a:avLst/>
            <a:gdLst>
              <a:gd name="connsiteX0" fmla="*/ 0 w 2104572"/>
              <a:gd name="connsiteY0" fmla="*/ 1665 h 393551"/>
              <a:gd name="connsiteX1" fmla="*/ 1465943 w 2104572"/>
              <a:gd name="connsiteY1" fmla="*/ 59722 h 393551"/>
              <a:gd name="connsiteX2" fmla="*/ 2104572 w 2104572"/>
              <a:gd name="connsiteY2" fmla="*/ 393551 h 39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72" h="393551">
                <a:moveTo>
                  <a:pt x="0" y="1665"/>
                </a:moveTo>
                <a:cubicBezTo>
                  <a:pt x="557590" y="-1964"/>
                  <a:pt x="1115181" y="-5592"/>
                  <a:pt x="1465943" y="59722"/>
                </a:cubicBezTo>
                <a:cubicBezTo>
                  <a:pt x="1816705" y="125036"/>
                  <a:pt x="1960638" y="259293"/>
                  <a:pt x="2104572" y="393551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91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3AE65-28A0-9646-99A0-37ED3EA87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1" b="494"/>
          <a:stretch/>
        </p:blipFill>
        <p:spPr>
          <a:xfrm>
            <a:off x="1757612" y="1341611"/>
            <a:ext cx="5628776" cy="5334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290DD-A781-CC48-BFD7-4F96667BE0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Analogy: Food coloring chart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5A572-42DA-C94F-A302-07C537B8D8A4}"/>
              </a:ext>
            </a:extLst>
          </p:cNvPr>
          <p:cNvSpPr txBox="1"/>
          <p:nvPr/>
        </p:nvSpPr>
        <p:spPr>
          <a:xfrm>
            <a:off x="111171" y="610044"/>
            <a:ext cx="26918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Basis for food colors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F248E80-EE59-C647-9462-AE66BD4C191D}"/>
              </a:ext>
            </a:extLst>
          </p:cNvPr>
          <p:cNvSpPr/>
          <p:nvPr/>
        </p:nvSpPr>
        <p:spPr>
          <a:xfrm>
            <a:off x="2714171" y="854678"/>
            <a:ext cx="2104572" cy="393551"/>
          </a:xfrm>
          <a:custGeom>
            <a:avLst/>
            <a:gdLst>
              <a:gd name="connsiteX0" fmla="*/ 0 w 2104572"/>
              <a:gd name="connsiteY0" fmla="*/ 1665 h 393551"/>
              <a:gd name="connsiteX1" fmla="*/ 1465943 w 2104572"/>
              <a:gd name="connsiteY1" fmla="*/ 59722 h 393551"/>
              <a:gd name="connsiteX2" fmla="*/ 2104572 w 2104572"/>
              <a:gd name="connsiteY2" fmla="*/ 393551 h 39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72" h="393551">
                <a:moveTo>
                  <a:pt x="0" y="1665"/>
                </a:moveTo>
                <a:cubicBezTo>
                  <a:pt x="557590" y="-1964"/>
                  <a:pt x="1115181" y="-5592"/>
                  <a:pt x="1465943" y="59722"/>
                </a:cubicBezTo>
                <a:cubicBezTo>
                  <a:pt x="1816705" y="125036"/>
                  <a:pt x="1960638" y="259293"/>
                  <a:pt x="2104572" y="393551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40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28F2828-505B-A54C-9FAC-09D758379E63}"/>
                  </a:ext>
                </a:extLst>
              </p:cNvPr>
              <p:cNvSpPr txBox="1"/>
              <p:nvPr/>
            </p:nvSpPr>
            <p:spPr>
              <a:xfrm>
                <a:off x="2612273" y="3628704"/>
                <a:ext cx="49425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    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en-US" sz="2400" baseline="-250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28F2828-505B-A54C-9FAC-09D758379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273" y="3628704"/>
                <a:ext cx="4942570" cy="369332"/>
              </a:xfrm>
              <a:prstGeom prst="rect">
                <a:avLst/>
              </a:prstGeom>
              <a:blipFill>
                <a:blip r:embed="rId2"/>
                <a:stretch>
                  <a:fillRect l="-256" t="-6667" r="-153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0DDD982-CD78-8F40-A784-412686256775}"/>
                  </a:ext>
                </a:extLst>
              </p:cNvPr>
              <p:cNvSpPr txBox="1"/>
              <p:nvPr/>
            </p:nvSpPr>
            <p:spPr>
              <a:xfrm>
                <a:off x="2966383" y="4115220"/>
                <a:ext cx="47016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0DDD982-CD78-8F40-A784-412686256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383" y="4115220"/>
                <a:ext cx="4701608" cy="369332"/>
              </a:xfrm>
              <a:prstGeom prst="rect">
                <a:avLst/>
              </a:prstGeom>
              <a:blipFill>
                <a:blip r:embed="rId3"/>
                <a:stretch>
                  <a:fillRect t="-6897" r="-539" b="-37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4521D8A-4D7B-0041-8A50-4E1456DC10F7}"/>
                  </a:ext>
                </a:extLst>
              </p:cNvPr>
              <p:cNvSpPr txBox="1"/>
              <p:nvPr/>
            </p:nvSpPr>
            <p:spPr>
              <a:xfrm>
                <a:off x="2939489" y="4626135"/>
                <a:ext cx="475771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4521D8A-4D7B-0041-8A50-4E1456DC1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489" y="4626135"/>
                <a:ext cx="4757713" cy="369332"/>
              </a:xfrm>
              <a:prstGeom prst="rect">
                <a:avLst/>
              </a:prstGeom>
              <a:blipFill>
                <a:blip r:embed="rId4"/>
                <a:stretch>
                  <a:fillRect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852C4AC-0932-6F41-8077-F5256426DF6C}"/>
                  </a:ext>
                </a:extLst>
              </p:cNvPr>
              <p:cNvSpPr txBox="1"/>
              <p:nvPr/>
            </p:nvSpPr>
            <p:spPr>
              <a:xfrm>
                <a:off x="3060512" y="5137050"/>
                <a:ext cx="64761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852C4AC-0932-6F41-8077-F5256426D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512" y="5137050"/>
                <a:ext cx="647613" cy="369332"/>
              </a:xfrm>
              <a:prstGeom prst="rect">
                <a:avLst/>
              </a:prstGeom>
              <a:blipFill>
                <a:blip r:embed="rId5"/>
                <a:stretch>
                  <a:fillRect l="-7692" t="-3226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42C9F2B-5568-074B-9CEC-80AC56345C2A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3133305"/>
            <a:chExt cx="8443103" cy="258098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B572ED3-20CA-B346-B585-F83E18AFC933}"/>
                </a:ext>
              </a:extLst>
            </p:cNvPr>
            <p:cNvGrpSpPr/>
            <p:nvPr/>
          </p:nvGrpSpPr>
          <p:grpSpPr>
            <a:xfrm>
              <a:off x="457077" y="3133305"/>
              <a:ext cx="8443103" cy="2580984"/>
              <a:chOff x="457077" y="543351"/>
              <a:chExt cx="8443103" cy="2580984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4BADF93-049A-074C-B781-7B030C1C59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FE5FE41-9A82-0D44-9C2E-B8DADB236A3B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14FF2AE-87D4-E944-8FE8-989056D937CC}"/>
                  </a:ext>
                </a:extLst>
              </p:cNvPr>
              <p:cNvSpPr txBox="1"/>
              <p:nvPr/>
            </p:nvSpPr>
            <p:spPr>
              <a:xfrm rot="16200000">
                <a:off x="24755" y="1507097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AB6AA8E-7FCC-E640-BC82-43D28A5DAC45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9307408-A076-8643-8A2B-5BA14EB74F57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BFD826B-0FD4-6F4A-9FD8-D889DBB648F5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FDEFD19-4777-EF41-B7FF-28EBAB69E919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4E9908B-3685-CA46-A1C9-5E24F1D3609C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CA6A9D-B78A-C64D-8BFF-5C76B9C12403}"/>
                  </a:ext>
                </a:extLst>
              </p:cNvPr>
              <p:cNvSpPr txBox="1"/>
              <p:nvPr/>
            </p:nvSpPr>
            <p:spPr>
              <a:xfrm>
                <a:off x="2031600" y="2755003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0.25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D345F44-2FC4-FD4B-A7AE-3C56AA8C39A4}"/>
                  </a:ext>
                </a:extLst>
              </p:cNvPr>
              <p:cNvSpPr txBox="1"/>
              <p:nvPr/>
            </p:nvSpPr>
            <p:spPr>
              <a:xfrm>
                <a:off x="3482447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0.50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713B68D-F48D-6244-AF0F-9AF022362C18}"/>
                  </a:ext>
                </a:extLst>
              </p:cNvPr>
              <p:cNvSpPr txBox="1"/>
              <p:nvPr/>
            </p:nvSpPr>
            <p:spPr>
              <a:xfrm>
                <a:off x="4969870" y="2741411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0.75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8AA1C10-9F24-9F45-84FC-CE7BC23EEAD5}"/>
                  </a:ext>
                </a:extLst>
              </p:cNvPr>
              <p:cNvSpPr txBox="1"/>
              <p:nvPr/>
            </p:nvSpPr>
            <p:spPr>
              <a:xfrm>
                <a:off x="6457293" y="2734615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1.00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689DD09-F301-3045-93C0-E9AF7A6C03EA}"/>
                  </a:ext>
                </a:extLst>
              </p:cNvPr>
              <p:cNvSpPr txBox="1"/>
              <p:nvPr/>
            </p:nvSpPr>
            <p:spPr>
              <a:xfrm>
                <a:off x="7944716" y="2727819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1.25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8AC4046-E08B-894B-A971-6691E5DE2568}"/>
                  </a:ext>
                </a:extLst>
              </p:cNvPr>
              <p:cNvSpPr txBox="1"/>
              <p:nvPr/>
            </p:nvSpPr>
            <p:spPr>
              <a:xfrm>
                <a:off x="7635426" y="2163566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Time (sec)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C83D073-0F92-2C4E-A54F-CA930B2C748E}"/>
                  </a:ext>
                </a:extLst>
              </p:cNvPr>
              <p:cNvSpPr txBox="1"/>
              <p:nvPr/>
            </p:nvSpPr>
            <p:spPr>
              <a:xfrm>
                <a:off x="601251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0.00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D224EC5-FD9E-4A4E-8423-2C3E9BEA176F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1E11036-9538-9B43-9574-9680F808E62C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3829D73-55B5-ED45-BC5D-4552801F9F75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49CF308-6EE5-C04F-A5DD-542E02894B4B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695D151-F46F-9F41-8B9F-22537AC96DCF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C56CE73-5D74-1247-8AF4-11E6EA7D6B3B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82F45C5-490B-1340-BD9A-0F277FD69A43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4E1F24A-4652-F24C-ACE2-748C7DB032AD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FA6022C-F1AB-3544-AD2F-315B414D2BDD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2A77896-FAE6-2F40-9467-187E7DA926D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1F9BB68-007C-2F4E-001C-72B5A9CAE4B9}"/>
              </a:ext>
            </a:extLst>
          </p:cNvPr>
          <p:cNvSpPr/>
          <p:nvPr/>
        </p:nvSpPr>
        <p:spPr>
          <a:xfrm>
            <a:off x="0" y="5772822"/>
            <a:ext cx="9144000" cy="884579"/>
          </a:xfrm>
          <a:prstGeom prst="roundRect">
            <a:avLst>
              <a:gd name="adj" fmla="val 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How can we find these coefficients?</a:t>
            </a:r>
          </a:p>
        </p:txBody>
      </p:sp>
    </p:spTree>
    <p:extLst>
      <p:ext uri="{BB962C8B-B14F-4D97-AF65-F5344CB8AC3E}">
        <p14:creationId xmlns:p14="http://schemas.microsoft.com/office/powerpoint/2010/main" val="263541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9192C1-9BDC-1A41-8A5F-0792665D7ECA}"/>
              </a:ext>
            </a:extLst>
          </p:cNvPr>
          <p:cNvGrpSpPr/>
          <p:nvPr/>
        </p:nvGrpSpPr>
        <p:grpSpPr>
          <a:xfrm>
            <a:off x="-50923" y="1473128"/>
            <a:ext cx="3374694" cy="3011788"/>
            <a:chOff x="108734" y="1197357"/>
            <a:chExt cx="3671545" cy="286892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C21E86-D84F-5E40-B3D3-345B3219C0F7}"/>
                </a:ext>
              </a:extLst>
            </p:cNvPr>
            <p:cNvCxnSpPr>
              <a:cxnSpLocks/>
            </p:cNvCxnSpPr>
            <p:nvPr/>
          </p:nvCxnSpPr>
          <p:spPr>
            <a:xfrm>
              <a:off x="530023" y="3334951"/>
              <a:ext cx="3250256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BE5F9A-4B2B-7E4D-9981-4E2BB48D51EF}"/>
                </a:ext>
              </a:extLst>
            </p:cNvPr>
            <p:cNvCxnSpPr/>
            <p:nvPr/>
          </p:nvCxnSpPr>
          <p:spPr>
            <a:xfrm flipV="1">
              <a:off x="532956" y="1197357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0BC6E5-C778-6A4F-8D07-1C047E4AEA16}"/>
                </a:ext>
              </a:extLst>
            </p:cNvPr>
            <p:cNvSpPr txBox="1"/>
            <p:nvPr/>
          </p:nvSpPr>
          <p:spPr>
            <a:xfrm rot="16200000">
              <a:off x="-323588" y="2161103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0A0636-6F94-454E-A2D2-1CB6FCD7AA56}"/>
                </a:ext>
              </a:extLst>
            </p:cNvPr>
            <p:cNvCxnSpPr/>
            <p:nvPr/>
          </p:nvCxnSpPr>
          <p:spPr>
            <a:xfrm>
              <a:off x="2006345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3A58394-96BC-6E43-AC61-A8CF63DF43EE}"/>
                </a:ext>
              </a:extLst>
            </p:cNvPr>
            <p:cNvCxnSpPr/>
            <p:nvPr/>
          </p:nvCxnSpPr>
          <p:spPr>
            <a:xfrm>
              <a:off x="3472588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67BD05-8D42-654E-ABF3-70938E1AE3F0}"/>
                </a:ext>
              </a:extLst>
            </p:cNvPr>
            <p:cNvSpPr txBox="1"/>
            <p:nvPr/>
          </p:nvSpPr>
          <p:spPr>
            <a:xfrm>
              <a:off x="1683257" y="340900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DB5582-5C2E-4A4B-B58A-2D00BF86B802}"/>
                </a:ext>
              </a:extLst>
            </p:cNvPr>
            <p:cNvSpPr txBox="1"/>
            <p:nvPr/>
          </p:nvSpPr>
          <p:spPr>
            <a:xfrm>
              <a:off x="3134104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EC3A56-9FDC-BF44-B9C1-2A2733BF9BF5}"/>
                </a:ext>
              </a:extLst>
            </p:cNvPr>
            <p:cNvSpPr txBox="1"/>
            <p:nvPr/>
          </p:nvSpPr>
          <p:spPr>
            <a:xfrm>
              <a:off x="1522774" y="3666171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DAAB3F-2B0B-D448-92A8-13C82147C32A}"/>
                </a:ext>
              </a:extLst>
            </p:cNvPr>
            <p:cNvSpPr txBox="1"/>
            <p:nvPr/>
          </p:nvSpPr>
          <p:spPr>
            <a:xfrm>
              <a:off x="252908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E91CE59-2FE0-C04F-83AA-7702A23265D5}"/>
                </a:ext>
              </a:extLst>
            </p:cNvPr>
            <p:cNvSpPr/>
            <p:nvPr/>
          </p:nvSpPr>
          <p:spPr>
            <a:xfrm>
              <a:off x="557093" y="179241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139852C-52C9-6140-AD2E-87172F0E3B01}"/>
                </a:ext>
              </a:extLst>
            </p:cNvPr>
            <p:cNvSpPr/>
            <p:nvPr/>
          </p:nvSpPr>
          <p:spPr>
            <a:xfrm>
              <a:off x="1984732" y="174273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90751106-2E23-7C42-911D-CA7753CDE5F7}"/>
              </a:ext>
            </a:extLst>
          </p:cNvPr>
          <p:cNvSpPr/>
          <p:nvPr/>
        </p:nvSpPr>
        <p:spPr>
          <a:xfrm>
            <a:off x="6066971" y="1828753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F4B81E-CC05-C149-9945-35A45EB70C84}"/>
              </a:ext>
            </a:extLst>
          </p:cNvPr>
          <p:cNvGrpSpPr/>
          <p:nvPr/>
        </p:nvGrpSpPr>
        <p:grpSpPr>
          <a:xfrm>
            <a:off x="3730171" y="3293104"/>
            <a:ext cx="1524000" cy="617135"/>
            <a:chOff x="3730171" y="3293104"/>
            <a:chExt cx="1524000" cy="617135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5724EF1-F34C-1745-A3D9-B59D65A908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0171" y="3293104"/>
              <a:ext cx="1524000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2788C77-E555-6940-AF49-D9691F2CA2EE}"/>
                </a:ext>
              </a:extLst>
            </p:cNvPr>
            <p:cNvSpPr txBox="1"/>
            <p:nvPr/>
          </p:nvSpPr>
          <p:spPr>
            <a:xfrm>
              <a:off x="4122222" y="3387019"/>
              <a:ext cx="779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IFFT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715657" y="2248709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204200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band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67722-848C-264B-902A-4FC74DC89866}"/>
              </a:ext>
            </a:extLst>
          </p:cNvPr>
          <p:cNvCxnSpPr>
            <a:cxnSpLocks/>
          </p:cNvCxnSpPr>
          <p:nvPr/>
        </p:nvCxnSpPr>
        <p:spPr>
          <a:xfrm>
            <a:off x="3225989" y="3796664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FDCD37-9804-4341-B8C5-221064D58984}"/>
              </a:ext>
            </a:extLst>
          </p:cNvPr>
          <p:cNvCxnSpPr/>
          <p:nvPr/>
        </p:nvCxnSpPr>
        <p:spPr>
          <a:xfrm flipV="1">
            <a:off x="3228685" y="1552624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FAADFD-952D-1947-BCAB-F1C01E4870B5}"/>
              </a:ext>
            </a:extLst>
          </p:cNvPr>
          <p:cNvSpPr txBox="1"/>
          <p:nvPr/>
        </p:nvSpPr>
        <p:spPr>
          <a:xfrm rot="16200000">
            <a:off x="2358775" y="2590499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7A70D-FAE6-574D-94D2-6C24839E1D96}"/>
              </a:ext>
            </a:extLst>
          </p:cNvPr>
          <p:cNvGrpSpPr/>
          <p:nvPr/>
        </p:nvGrpSpPr>
        <p:grpSpPr>
          <a:xfrm>
            <a:off x="4416613" y="3670055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7A8813-4491-8749-94D0-E7BDD13DEC8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7EC3A-4770-6543-A7E2-A4DF463E3C0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552713-9D98-784F-800F-7DD0B8A28314}"/>
              </a:ext>
            </a:extLst>
          </p:cNvPr>
          <p:cNvSpPr txBox="1"/>
          <p:nvPr/>
        </p:nvSpPr>
        <p:spPr>
          <a:xfrm>
            <a:off x="3869836" y="4150693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2971279" y="3867276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7441F9-DE28-E24B-A420-7743898156C0}"/>
              </a:ext>
            </a:extLst>
          </p:cNvPr>
          <p:cNvGrpSpPr/>
          <p:nvPr/>
        </p:nvGrpSpPr>
        <p:grpSpPr>
          <a:xfrm>
            <a:off x="5110482" y="3662921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CD62F1-47FD-DC4A-862D-B7098AE2E8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AE50E-25AB-EC40-8725-7123A249BD0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3E52A-5922-AD41-A49D-FA7DA7219BEC}"/>
              </a:ext>
            </a:extLst>
          </p:cNvPr>
          <p:cNvGrpSpPr/>
          <p:nvPr/>
        </p:nvGrpSpPr>
        <p:grpSpPr>
          <a:xfrm>
            <a:off x="5762254" y="3670055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5017FF-B23C-1A43-B07C-DD44090370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F255D-3306-9343-A80C-8B70B8EA7F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D807F8-D69D-F244-B5E8-83F3BDB3DB67}"/>
              </a:ext>
            </a:extLst>
          </p:cNvPr>
          <p:cNvGrpSpPr/>
          <p:nvPr/>
        </p:nvGrpSpPr>
        <p:grpSpPr>
          <a:xfrm>
            <a:off x="3754242" y="3662921"/>
            <a:ext cx="315804" cy="573687"/>
            <a:chOff x="7225127" y="3524912"/>
            <a:chExt cx="315804" cy="57368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CC2B0-6A84-9E41-BACC-7401078E292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C7B886-4192-8648-BA8E-BFF8AE48100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14:cNvPr>
              <p14:cNvContentPartPr/>
              <p14:nvPr/>
            </p14:nvContentPartPr>
            <p14:xfrm>
              <a:off x="3250263" y="2494691"/>
              <a:ext cx="2727000" cy="1251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6223" y="2480651"/>
                <a:ext cx="2755440" cy="1279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4 kHz frequency band starting at 2 kHz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14:cNvPr>
              <p14:cNvContentPartPr/>
              <p14:nvPr/>
            </p14:nvContentPartPr>
            <p14:xfrm>
              <a:off x="4043703" y="2601611"/>
              <a:ext cx="1181520" cy="110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9703" y="2493611"/>
                <a:ext cx="1289160" cy="132264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5993D92C-895D-5F4A-8BD8-649C5FB222A3}"/>
              </a:ext>
            </a:extLst>
          </p:cNvPr>
          <p:cNvSpPr txBox="1"/>
          <p:nvPr/>
        </p:nvSpPr>
        <p:spPr>
          <a:xfrm>
            <a:off x="1623318" y="5728121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is bandwidth?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DB8F6F-AA42-8947-858E-420F4E72BCD6}"/>
              </a:ext>
            </a:extLst>
          </p:cNvPr>
          <p:cNvSpPr txBox="1"/>
          <p:nvPr/>
        </p:nvSpPr>
        <p:spPr>
          <a:xfrm>
            <a:off x="1565261" y="6214578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is baseband?</a:t>
            </a:r>
          </a:p>
        </p:txBody>
      </p:sp>
    </p:spTree>
    <p:extLst>
      <p:ext uri="{BB962C8B-B14F-4D97-AF65-F5344CB8AC3E}">
        <p14:creationId xmlns:p14="http://schemas.microsoft.com/office/powerpoint/2010/main" val="3727332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Visualizing transient frequencies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0DC60C-6491-6B43-97EB-BF9A77D6B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C40215-9080-D244-8DA5-FC3D6D68CCEC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1B0DE4-714B-E642-91F2-5DF60146D5CE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7E1E9A-F3F0-C947-816B-74AF68B0C2E2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2794116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B3A9DC-6F36-A648-AB1D-C8B597DE6B43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39985-4555-E54A-8FB8-3A4E2E4B1D81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4979F-D725-E740-82C8-410C90ED94DC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A9195-3725-E34A-ACF9-44BFEA45A3FD}"/>
              </a:ext>
            </a:extLst>
          </p:cNvPr>
          <p:cNvSpPr txBox="1"/>
          <p:nvPr/>
        </p:nvSpPr>
        <p:spPr>
          <a:xfrm rot="16200000">
            <a:off x="2349003" y="4011566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18EB8-0C7C-2F49-B10B-177839FBDCFF}"/>
              </a:ext>
            </a:extLst>
          </p:cNvPr>
          <p:cNvSpPr txBox="1"/>
          <p:nvPr/>
        </p:nvSpPr>
        <p:spPr>
          <a:xfrm rot="16200000">
            <a:off x="2702946" y="4190378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86511-3B03-7E42-A6F7-F3E1298310C1}"/>
              </a:ext>
            </a:extLst>
          </p:cNvPr>
          <p:cNvSpPr txBox="1"/>
          <p:nvPr/>
        </p:nvSpPr>
        <p:spPr>
          <a:xfrm rot="16200000">
            <a:off x="3056889" y="4369190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91A8-3CED-3D48-A2D6-3FB9B8AF0DD8}"/>
              </a:ext>
            </a:extLst>
          </p:cNvPr>
          <p:cNvSpPr txBox="1"/>
          <p:nvPr/>
        </p:nvSpPr>
        <p:spPr>
          <a:xfrm rot="16200000">
            <a:off x="3410832" y="454800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9EB42C1-38C8-F84F-B632-436683B011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7643" y="4744706"/>
            <a:ext cx="1804364" cy="1061833"/>
          </a:xfrm>
          <a:prstGeom prst="bentConnector3">
            <a:avLst>
              <a:gd name="adj1" fmla="val 99873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C7B3A29-82F0-B544-A050-703DFA380F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2299" y="4706107"/>
            <a:ext cx="1362652" cy="1060176"/>
          </a:xfrm>
          <a:prstGeom prst="bentConnector3">
            <a:avLst>
              <a:gd name="adj1" fmla="val 10006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EEC925C-AFC2-BB43-A3FF-0561F872BB1B}"/>
              </a:ext>
            </a:extLst>
          </p:cNvPr>
          <p:cNvCxnSpPr>
            <a:cxnSpLocks/>
          </p:cNvCxnSpPr>
          <p:nvPr/>
        </p:nvCxnSpPr>
        <p:spPr>
          <a:xfrm>
            <a:off x="3274936" y="4723133"/>
            <a:ext cx="954951" cy="903488"/>
          </a:xfrm>
          <a:prstGeom prst="bentConnector3">
            <a:avLst>
              <a:gd name="adj1" fmla="val -15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9C97C1-33BD-534B-BFF6-14B27B5F330B}"/>
              </a:ext>
            </a:extLst>
          </p:cNvPr>
          <p:cNvCxnSpPr>
            <a:cxnSpLocks/>
          </p:cNvCxnSpPr>
          <p:nvPr/>
        </p:nvCxnSpPr>
        <p:spPr>
          <a:xfrm>
            <a:off x="3657909" y="4901944"/>
            <a:ext cx="954951" cy="467402"/>
          </a:xfrm>
          <a:prstGeom prst="bentConnector3">
            <a:avLst>
              <a:gd name="adj1" fmla="val -167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C1244F-6AA1-8647-84D5-1A02759A6FB8}"/>
              </a:ext>
            </a:extLst>
          </p:cNvPr>
          <p:cNvSpPr txBox="1"/>
          <p:nvPr/>
        </p:nvSpPr>
        <p:spPr>
          <a:xfrm>
            <a:off x="4485858" y="5117536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84BE1-80F1-024A-BBEA-E57B5A4D6ABA}"/>
              </a:ext>
            </a:extLst>
          </p:cNvPr>
          <p:cNvSpPr txBox="1"/>
          <p:nvPr/>
        </p:nvSpPr>
        <p:spPr>
          <a:xfrm>
            <a:off x="4135381" y="5395788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FC645-30A8-824E-AE6C-D7B2C3DAAA46}"/>
              </a:ext>
            </a:extLst>
          </p:cNvPr>
          <p:cNvSpPr txBox="1"/>
          <p:nvPr/>
        </p:nvSpPr>
        <p:spPr>
          <a:xfrm>
            <a:off x="3823958" y="5689622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E1D68-4EAB-174B-A66F-1D4184B356DC}"/>
              </a:ext>
            </a:extLst>
          </p:cNvPr>
          <p:cNvSpPr txBox="1"/>
          <p:nvPr/>
        </p:nvSpPr>
        <p:spPr>
          <a:xfrm>
            <a:off x="3468993" y="5939914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E5A25-7943-C745-996A-5FD68CDEDFEE}"/>
              </a:ext>
            </a:extLst>
          </p:cNvPr>
          <p:cNvSpPr txBox="1"/>
          <p:nvPr/>
        </p:nvSpPr>
        <p:spPr>
          <a:xfrm>
            <a:off x="4717140" y="4394261"/>
            <a:ext cx="4666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FFT of overlapping windows</a:t>
            </a:r>
          </a:p>
          <a:p>
            <a:pPr algn="ctr"/>
            <a:r>
              <a:rPr lang="en-US" sz="2800" dirty="0"/>
              <a:t>of samples</a:t>
            </a:r>
          </a:p>
          <a:p>
            <a:pPr algn="ctr"/>
            <a:r>
              <a:rPr lang="en-US" sz="2800" dirty="0"/>
              <a:t>(Spectrogram)</a:t>
            </a:r>
          </a:p>
        </p:txBody>
      </p:sp>
    </p:spTree>
    <p:extLst>
      <p:ext uri="{BB962C8B-B14F-4D97-AF65-F5344CB8AC3E}">
        <p14:creationId xmlns:p14="http://schemas.microsoft.com/office/powerpoint/2010/main" val="1672891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3922490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457429-74FF-5140-8AFF-5FC06D22C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2" y="2430377"/>
            <a:ext cx="6245475" cy="3436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E92B60-626F-7342-901D-6C87AE8A4F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Frequency domain view</a:t>
            </a:r>
          </a:p>
        </p:txBody>
      </p:sp>
    </p:spTree>
    <p:extLst>
      <p:ext uri="{BB962C8B-B14F-4D97-AF65-F5344CB8AC3E}">
        <p14:creationId xmlns:p14="http://schemas.microsoft.com/office/powerpoint/2010/main" val="3983249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56F981-175A-1E42-A308-6F32EAA670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3133305"/>
            <a:chExt cx="8443103" cy="258098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D7DBE2-90AC-C446-A45F-1C6AF5D65FEF}"/>
                </a:ext>
              </a:extLst>
            </p:cNvPr>
            <p:cNvGrpSpPr/>
            <p:nvPr/>
          </p:nvGrpSpPr>
          <p:grpSpPr>
            <a:xfrm>
              <a:off x="457077" y="3133305"/>
              <a:ext cx="8443103" cy="2580984"/>
              <a:chOff x="457077" y="543351"/>
              <a:chExt cx="8443103" cy="258098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54BD517-96F0-0744-848C-3488DF05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D73C2D-B775-DE40-86CA-CB5426211086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1E9365-3806-3D48-A4F1-AD613CA39D99}"/>
                  </a:ext>
                </a:extLst>
              </p:cNvPr>
              <p:cNvSpPr txBox="1"/>
              <p:nvPr/>
            </p:nvSpPr>
            <p:spPr>
              <a:xfrm rot="16200000">
                <a:off x="24755" y="1507097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1F95AF8-2790-3A46-9285-86C0A5522616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D69CFC3-2DB2-EE40-9B88-ADFA83A3D579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BB75FB5-B697-4446-AF1D-EC438C8310B4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D676F6B-AC2A-1041-996A-4D9BF2D3DD64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2F48719-2B8A-1840-9AFD-20F978BA83AB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E2EE268-E539-6F4E-9ECB-AD6426E65A41}"/>
                  </a:ext>
                </a:extLst>
              </p:cNvPr>
              <p:cNvSpPr txBox="1"/>
              <p:nvPr/>
            </p:nvSpPr>
            <p:spPr>
              <a:xfrm>
                <a:off x="2031600" y="2755003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0.25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7C16676-3D02-674C-BDD3-94BBFF926D3B}"/>
                  </a:ext>
                </a:extLst>
              </p:cNvPr>
              <p:cNvSpPr txBox="1"/>
              <p:nvPr/>
            </p:nvSpPr>
            <p:spPr>
              <a:xfrm>
                <a:off x="3482447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0.50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35DE886-54D0-2E41-B83A-332183444976}"/>
                  </a:ext>
                </a:extLst>
              </p:cNvPr>
              <p:cNvSpPr txBox="1"/>
              <p:nvPr/>
            </p:nvSpPr>
            <p:spPr>
              <a:xfrm>
                <a:off x="4969870" y="2741411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0.75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7162E07-DDBB-0643-A7E1-32A10ADF8749}"/>
                  </a:ext>
                </a:extLst>
              </p:cNvPr>
              <p:cNvSpPr txBox="1"/>
              <p:nvPr/>
            </p:nvSpPr>
            <p:spPr>
              <a:xfrm>
                <a:off x="6457293" y="2734615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1.00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2AA512B-1C20-4D47-AAE3-7F6B477C8F0C}"/>
                  </a:ext>
                </a:extLst>
              </p:cNvPr>
              <p:cNvSpPr txBox="1"/>
              <p:nvPr/>
            </p:nvSpPr>
            <p:spPr>
              <a:xfrm>
                <a:off x="7944716" y="2727819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1.25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3D9F9B-4510-844F-AE07-123F2C10F4FC}"/>
                  </a:ext>
                </a:extLst>
              </p:cNvPr>
              <p:cNvSpPr txBox="1"/>
              <p:nvPr/>
            </p:nvSpPr>
            <p:spPr>
              <a:xfrm>
                <a:off x="7635426" y="2163566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Time (sec)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0770B7B-3A42-1241-AF53-114D9E595996}"/>
                  </a:ext>
                </a:extLst>
              </p:cNvPr>
              <p:cNvSpPr txBox="1"/>
              <p:nvPr/>
            </p:nvSpPr>
            <p:spPr>
              <a:xfrm>
                <a:off x="601251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0.00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02AB82-00B9-5448-8505-3CB501125EAA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6A98435-2880-B14C-8624-03E6F4CBBDF4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BF4981F-B22D-5242-AD5F-FCB030193255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19425CF-7CD4-0548-B0DF-162F445A7FAC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CD8F98A-19D7-0E46-80F0-1BD2BA8EAFEF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1D7AEA0-7C61-8F4B-B21D-1E08D3CCB58A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8427929-9A7E-1F48-9C6F-967C737AD96D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1460492-06AE-E94E-8A93-ED08AC7D6334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5A034DF-B34A-564B-9449-04770493B7B4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96D0160-E92C-1D4A-B7AA-4E44E982D739}"/>
              </a:ext>
            </a:extLst>
          </p:cNvPr>
          <p:cNvCxnSpPr>
            <a:cxnSpLocks/>
          </p:cNvCxnSpPr>
          <p:nvPr/>
        </p:nvCxnSpPr>
        <p:spPr>
          <a:xfrm>
            <a:off x="878366" y="5975470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749087-656E-E340-AF14-4EFFD0878807}"/>
              </a:ext>
            </a:extLst>
          </p:cNvPr>
          <p:cNvCxnSpPr/>
          <p:nvPr/>
        </p:nvCxnSpPr>
        <p:spPr>
          <a:xfrm flipV="1">
            <a:off x="881299" y="3837876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F64D79A-246B-0749-A6AC-831ACEA14DC3}"/>
              </a:ext>
            </a:extLst>
          </p:cNvPr>
          <p:cNvSpPr txBox="1"/>
          <p:nvPr/>
        </p:nvSpPr>
        <p:spPr>
          <a:xfrm rot="16200000">
            <a:off x="24755" y="480162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6682BB4-3AD3-F945-8C52-AD2C7B5451F4}"/>
              </a:ext>
            </a:extLst>
          </p:cNvPr>
          <p:cNvCxnSpPr/>
          <p:nvPr/>
        </p:nvCxnSpPr>
        <p:spPr>
          <a:xfrm>
            <a:off x="2354688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4B877DB-A881-044E-A291-D08FBEDBB182}"/>
              </a:ext>
            </a:extLst>
          </p:cNvPr>
          <p:cNvCxnSpPr/>
          <p:nvPr/>
        </p:nvCxnSpPr>
        <p:spPr>
          <a:xfrm>
            <a:off x="3820931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B5A6D47-3DCF-2D47-B5BF-B18E416FDFBF}"/>
              </a:ext>
            </a:extLst>
          </p:cNvPr>
          <p:cNvCxnSpPr/>
          <p:nvPr/>
        </p:nvCxnSpPr>
        <p:spPr>
          <a:xfrm>
            <a:off x="5287174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D06E13A-B797-864F-A463-313226E2D4A1}"/>
              </a:ext>
            </a:extLst>
          </p:cNvPr>
          <p:cNvCxnSpPr/>
          <p:nvPr/>
        </p:nvCxnSpPr>
        <p:spPr>
          <a:xfrm>
            <a:off x="6753417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26CF915-A5B2-B844-9671-F683E64637D1}"/>
              </a:ext>
            </a:extLst>
          </p:cNvPr>
          <p:cNvCxnSpPr/>
          <p:nvPr/>
        </p:nvCxnSpPr>
        <p:spPr>
          <a:xfrm>
            <a:off x="8219660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EB51C41-85E4-2549-BC9C-8E1095B0E8E1}"/>
              </a:ext>
            </a:extLst>
          </p:cNvPr>
          <p:cNvGrpSpPr/>
          <p:nvPr/>
        </p:nvGrpSpPr>
        <p:grpSpPr>
          <a:xfrm>
            <a:off x="893218" y="4729569"/>
            <a:ext cx="5831038" cy="621335"/>
            <a:chOff x="893218" y="1290862"/>
            <a:chExt cx="5831038" cy="909698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FF1B8C5-F5FE-3B41-B289-F592CEC984A3}"/>
                </a:ext>
              </a:extLst>
            </p:cNvPr>
            <p:cNvSpPr/>
            <p:nvPr/>
          </p:nvSpPr>
          <p:spPr>
            <a:xfrm>
              <a:off x="893218" y="12908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7C7FB42-ECC7-4F42-81A8-83D3B9129D36}"/>
                </a:ext>
              </a:extLst>
            </p:cNvPr>
            <p:cNvSpPr/>
            <p:nvPr/>
          </p:nvSpPr>
          <p:spPr>
            <a:xfrm>
              <a:off x="3796545" y="13278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EFF9B2EE-303B-3F45-A6EA-F645B8E9ED15}"/>
              </a:ext>
            </a:extLst>
          </p:cNvPr>
          <p:cNvSpPr txBox="1"/>
          <p:nvPr/>
        </p:nvSpPr>
        <p:spPr>
          <a:xfrm>
            <a:off x="2031600" y="6049528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869E535-050E-9446-9B3F-2E829D1CF840}"/>
              </a:ext>
            </a:extLst>
          </p:cNvPr>
          <p:cNvSpPr txBox="1"/>
          <p:nvPr/>
        </p:nvSpPr>
        <p:spPr>
          <a:xfrm>
            <a:off x="3482447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CE273BF-0819-ED48-B353-CB90A28764FB}"/>
              </a:ext>
            </a:extLst>
          </p:cNvPr>
          <p:cNvSpPr txBox="1"/>
          <p:nvPr/>
        </p:nvSpPr>
        <p:spPr>
          <a:xfrm>
            <a:off x="4969870" y="6035936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B4DFC32-2015-E94E-9044-9331BAEA50D4}"/>
              </a:ext>
            </a:extLst>
          </p:cNvPr>
          <p:cNvSpPr txBox="1"/>
          <p:nvPr/>
        </p:nvSpPr>
        <p:spPr>
          <a:xfrm>
            <a:off x="6457293" y="6029140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2B4B29A-E6B2-4D42-8DC0-DE94F77921A8}"/>
              </a:ext>
            </a:extLst>
          </p:cNvPr>
          <p:cNvSpPr txBox="1"/>
          <p:nvPr/>
        </p:nvSpPr>
        <p:spPr>
          <a:xfrm>
            <a:off x="7944716" y="6022344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1.25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5099865-A479-D24C-8D08-D1AD9B2FD233}"/>
              </a:ext>
            </a:extLst>
          </p:cNvPr>
          <p:cNvSpPr txBox="1"/>
          <p:nvPr/>
        </p:nvSpPr>
        <p:spPr>
          <a:xfrm>
            <a:off x="7635426" y="545809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D750DA-F70F-BB4A-B756-E97BBD01F8AC}"/>
              </a:ext>
            </a:extLst>
          </p:cNvPr>
          <p:cNvSpPr txBox="1"/>
          <p:nvPr/>
        </p:nvSpPr>
        <p:spPr>
          <a:xfrm>
            <a:off x="601251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C2CC81-55B4-1746-B11A-34F7039FE047}"/>
              </a:ext>
            </a:extLst>
          </p:cNvPr>
          <p:cNvGrpSpPr/>
          <p:nvPr/>
        </p:nvGrpSpPr>
        <p:grpSpPr>
          <a:xfrm>
            <a:off x="893218" y="4563539"/>
            <a:ext cx="5800583" cy="968540"/>
            <a:chOff x="893218" y="4563539"/>
            <a:chExt cx="5800583" cy="96854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3541834-6C81-FA45-B603-661C8228B77E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EF91E47C-C5B1-A84B-9E22-E24CF4F23C8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EB793E6E-22E7-5E48-98DD-E9D9D828973C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3C4D24F-473E-C040-8328-BBED54260B06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ECBCB4D1-5277-F049-9DA2-972AA9537985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2AF9F25C-971B-8244-BD31-D2EF02238FB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5D93CAE-8C3B-6944-B4C2-5084C3ACFD34}"/>
              </a:ext>
            </a:extLst>
          </p:cNvPr>
          <p:cNvGrpSpPr/>
          <p:nvPr/>
        </p:nvGrpSpPr>
        <p:grpSpPr>
          <a:xfrm>
            <a:off x="897586" y="4141326"/>
            <a:ext cx="2937650" cy="1565742"/>
            <a:chOff x="893218" y="4563539"/>
            <a:chExt cx="5800583" cy="96854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E58FBE4-800A-AC4F-8ADD-4C31FA84F607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FE6D4AC-E8F8-CE4B-8311-0A9A2A0663D0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BB95AFB9-042A-D34F-A5BA-B1843B1C64C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1D6A11B-EA31-FB46-92BD-6730580C6F3E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FB1888F3-C180-F047-8A1B-1C52CDE11F6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97DF25F8-43B2-9A4F-9F83-8CDED78C6B3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F7620CE-B692-6648-9CBB-B3861FAABC69}"/>
              </a:ext>
            </a:extLst>
          </p:cNvPr>
          <p:cNvGrpSpPr/>
          <p:nvPr/>
        </p:nvGrpSpPr>
        <p:grpSpPr>
          <a:xfrm>
            <a:off x="3832162" y="4289124"/>
            <a:ext cx="2937650" cy="1550551"/>
            <a:chOff x="893218" y="4563539"/>
            <a:chExt cx="5800583" cy="968540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BC4015A-D008-AC42-8F4B-3C1850BA724B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56BD352E-6E63-9F40-9A2A-3B2DE979C76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4045ABC7-9F60-9449-B756-07B442E3E2F4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5AAFE63-AA2C-DE40-9ADE-BB8AA5C14BB3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9DCF49E8-A093-6844-BF5E-842FBA6D26D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CB463E31-8E13-B549-A5C4-DC8F7F85FA12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concept of the Fourier series</a:t>
            </a:r>
          </a:p>
        </p:txBody>
      </p:sp>
    </p:spTree>
    <p:extLst>
      <p:ext uri="{BB962C8B-B14F-4D97-AF65-F5344CB8AC3E}">
        <p14:creationId xmlns:p14="http://schemas.microsoft.com/office/powerpoint/2010/main" val="2210721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A69070-0DC6-2C47-A225-E37BCA921D3B}"/>
              </a:ext>
            </a:extLst>
          </p:cNvPr>
          <p:cNvSpPr txBox="1"/>
          <p:nvPr/>
        </p:nvSpPr>
        <p:spPr>
          <a:xfrm>
            <a:off x="0" y="5845165"/>
            <a:ext cx="9144000" cy="57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>
                <a:latin typeface="+mj-lt"/>
                <a:ea typeface="+mj-ea"/>
                <a:cs typeface="+mj-cs"/>
              </a:rPr>
              <a:t>What is frequency?</a:t>
            </a:r>
          </a:p>
        </p:txBody>
      </p:sp>
      <p:pic>
        <p:nvPicPr>
          <p:cNvPr id="1026" name="Picture 2" descr="If you want to find the secrets of the universe, think in terms of energy, frequency and vibration.">
            <a:extLst>
              <a:ext uri="{FF2B5EF4-FFF2-40B4-BE49-F238E27FC236}">
                <a16:creationId xmlns:a16="http://schemas.microsoft.com/office/drawing/2014/main" id="{4B7CC620-ACAD-7149-82FA-305B0AAFF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r="2" b="2"/>
          <a:stretch/>
        </p:blipFill>
        <p:spPr bwMode="auto">
          <a:xfrm>
            <a:off x="162394" y="616227"/>
            <a:ext cx="8887860" cy="5013712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80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6A9C72-4DED-EA44-8FF9-5FBDD371E8F9}"/>
              </a:ext>
            </a:extLst>
          </p:cNvPr>
          <p:cNvGrpSpPr/>
          <p:nvPr/>
        </p:nvGrpSpPr>
        <p:grpSpPr>
          <a:xfrm>
            <a:off x="3723077" y="4732417"/>
            <a:ext cx="192505" cy="1820775"/>
            <a:chOff x="3723077" y="4732417"/>
            <a:chExt cx="192505" cy="18207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A0F963-A99E-4640-88C8-5705A51C6771}"/>
                </a:ext>
              </a:extLst>
            </p:cNvPr>
            <p:cNvSpPr/>
            <p:nvPr/>
          </p:nvSpPr>
          <p:spPr>
            <a:xfrm>
              <a:off x="3723077" y="473241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38A6A97-D10A-AE48-AFBC-CB7695D08D90}"/>
                </a:ext>
              </a:extLst>
            </p:cNvPr>
            <p:cNvSpPr/>
            <p:nvPr/>
          </p:nvSpPr>
          <p:spPr>
            <a:xfrm>
              <a:off x="3723077" y="496502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01D8204-0B99-724C-85D9-6FB47842420A}"/>
                </a:ext>
              </a:extLst>
            </p:cNvPr>
            <p:cNvSpPr/>
            <p:nvPr/>
          </p:nvSpPr>
          <p:spPr>
            <a:xfrm>
              <a:off x="3723077" y="519763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F4480D9-E97D-2D41-BCBD-AD6CC9DB4610}"/>
                </a:ext>
              </a:extLst>
            </p:cNvPr>
            <p:cNvSpPr/>
            <p:nvPr/>
          </p:nvSpPr>
          <p:spPr>
            <a:xfrm>
              <a:off x="3723077" y="543024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DF81D27-7861-444D-A56C-90690BCD7187}"/>
                </a:ext>
              </a:extLst>
            </p:cNvPr>
            <p:cNvSpPr/>
            <p:nvPr/>
          </p:nvSpPr>
          <p:spPr>
            <a:xfrm>
              <a:off x="3723077" y="566285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289110C-3F87-2245-A38E-2A157BA24646}"/>
                </a:ext>
              </a:extLst>
            </p:cNvPr>
            <p:cNvSpPr/>
            <p:nvPr/>
          </p:nvSpPr>
          <p:spPr>
            <a:xfrm>
              <a:off x="3723077" y="589546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4462F50-F51F-1F49-97C4-B614DAA51DDF}"/>
                </a:ext>
              </a:extLst>
            </p:cNvPr>
            <p:cNvSpPr/>
            <p:nvPr/>
          </p:nvSpPr>
          <p:spPr>
            <a:xfrm>
              <a:off x="3723077" y="612807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55B35266-3CC1-0C4F-9AFB-9492330E1A65}"/>
                </a:ext>
              </a:extLst>
            </p:cNvPr>
            <p:cNvSpPr/>
            <p:nvPr/>
          </p:nvSpPr>
          <p:spPr>
            <a:xfrm>
              <a:off x="3723077" y="636068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05B935-CBA3-A143-9504-6871BCB722C1}"/>
              </a:ext>
            </a:extLst>
          </p:cNvPr>
          <p:cNvGrpSpPr/>
          <p:nvPr/>
        </p:nvGrpSpPr>
        <p:grpSpPr>
          <a:xfrm>
            <a:off x="4299284" y="5130392"/>
            <a:ext cx="3102555" cy="1555967"/>
            <a:chOff x="4299284" y="5130392"/>
            <a:chExt cx="3102555" cy="1555967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611C3B6-0B05-5D4D-A967-D6B9054C5D44}"/>
                </a:ext>
              </a:extLst>
            </p:cNvPr>
            <p:cNvSpPr txBox="1"/>
            <p:nvPr/>
          </p:nvSpPr>
          <p:spPr>
            <a:xfrm>
              <a:off x="4523874" y="5855362"/>
              <a:ext cx="2877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 set of</a:t>
              </a:r>
            </a:p>
            <a:p>
              <a:pPr algn="ctr"/>
              <a:r>
                <a:rPr lang="en-US" sz="2400" dirty="0"/>
                <a:t>frequencies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7BF0FD5-061C-EE49-ABAE-ACD1602F7DDC}"/>
                </a:ext>
              </a:extLst>
            </p:cNvPr>
            <p:cNvSpPr/>
            <p:nvPr/>
          </p:nvSpPr>
          <p:spPr>
            <a:xfrm>
              <a:off x="4299284" y="5130392"/>
              <a:ext cx="1379621" cy="789145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1211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7A0F963-A99E-4640-88C8-5705A51C6771}"/>
              </a:ext>
            </a:extLst>
          </p:cNvPr>
          <p:cNvSpPr/>
          <p:nvPr/>
        </p:nvSpPr>
        <p:spPr>
          <a:xfrm>
            <a:off x="3723077" y="473241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38A6A97-D10A-AE48-AFBC-CB7695D08D90}"/>
              </a:ext>
            </a:extLst>
          </p:cNvPr>
          <p:cNvSpPr/>
          <p:nvPr/>
        </p:nvSpPr>
        <p:spPr>
          <a:xfrm>
            <a:off x="3723077" y="4965027"/>
            <a:ext cx="192505" cy="1925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01D8204-0B99-724C-85D9-6FB47842420A}"/>
              </a:ext>
            </a:extLst>
          </p:cNvPr>
          <p:cNvSpPr/>
          <p:nvPr/>
        </p:nvSpPr>
        <p:spPr>
          <a:xfrm>
            <a:off x="3723077" y="519763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F4480D9-E97D-2D41-BCBD-AD6CC9DB4610}"/>
              </a:ext>
            </a:extLst>
          </p:cNvPr>
          <p:cNvSpPr/>
          <p:nvPr/>
        </p:nvSpPr>
        <p:spPr>
          <a:xfrm>
            <a:off x="3723077" y="5430247"/>
            <a:ext cx="192505" cy="1925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DF81D27-7861-444D-A56C-90690BCD7187}"/>
              </a:ext>
            </a:extLst>
          </p:cNvPr>
          <p:cNvSpPr/>
          <p:nvPr/>
        </p:nvSpPr>
        <p:spPr>
          <a:xfrm>
            <a:off x="3723077" y="566285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289110C-3F87-2245-A38E-2A157BA24646}"/>
              </a:ext>
            </a:extLst>
          </p:cNvPr>
          <p:cNvSpPr/>
          <p:nvPr/>
        </p:nvSpPr>
        <p:spPr>
          <a:xfrm>
            <a:off x="3723077" y="5895467"/>
            <a:ext cx="192505" cy="19250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4462F50-F51F-1F49-97C4-B614DAA51DDF}"/>
              </a:ext>
            </a:extLst>
          </p:cNvPr>
          <p:cNvSpPr/>
          <p:nvPr/>
        </p:nvSpPr>
        <p:spPr>
          <a:xfrm>
            <a:off x="3723077" y="612807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5B35266-3CC1-0C4F-9AFB-9492330E1A65}"/>
              </a:ext>
            </a:extLst>
          </p:cNvPr>
          <p:cNvSpPr/>
          <p:nvPr/>
        </p:nvSpPr>
        <p:spPr>
          <a:xfrm>
            <a:off x="3723077" y="636068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562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7A0F963-A99E-4640-88C8-5705A51C6771}"/>
              </a:ext>
            </a:extLst>
          </p:cNvPr>
          <p:cNvSpPr/>
          <p:nvPr/>
        </p:nvSpPr>
        <p:spPr>
          <a:xfrm>
            <a:off x="3723077" y="473241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38A6A97-D10A-AE48-AFBC-CB7695D08D90}"/>
              </a:ext>
            </a:extLst>
          </p:cNvPr>
          <p:cNvSpPr/>
          <p:nvPr/>
        </p:nvSpPr>
        <p:spPr>
          <a:xfrm>
            <a:off x="3723077" y="4965027"/>
            <a:ext cx="192505" cy="1925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01D8204-0B99-724C-85D9-6FB47842420A}"/>
              </a:ext>
            </a:extLst>
          </p:cNvPr>
          <p:cNvSpPr/>
          <p:nvPr/>
        </p:nvSpPr>
        <p:spPr>
          <a:xfrm>
            <a:off x="3723077" y="519763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F4480D9-E97D-2D41-BCBD-AD6CC9DB4610}"/>
              </a:ext>
            </a:extLst>
          </p:cNvPr>
          <p:cNvSpPr/>
          <p:nvPr/>
        </p:nvSpPr>
        <p:spPr>
          <a:xfrm>
            <a:off x="3723077" y="5430247"/>
            <a:ext cx="192505" cy="1925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DF81D27-7861-444D-A56C-90690BCD7187}"/>
              </a:ext>
            </a:extLst>
          </p:cNvPr>
          <p:cNvSpPr/>
          <p:nvPr/>
        </p:nvSpPr>
        <p:spPr>
          <a:xfrm>
            <a:off x="3723077" y="566285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289110C-3F87-2245-A38E-2A157BA24646}"/>
              </a:ext>
            </a:extLst>
          </p:cNvPr>
          <p:cNvSpPr/>
          <p:nvPr/>
        </p:nvSpPr>
        <p:spPr>
          <a:xfrm>
            <a:off x="3723077" y="5895467"/>
            <a:ext cx="192505" cy="19250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4462F50-F51F-1F49-97C4-B614DAA51DDF}"/>
              </a:ext>
            </a:extLst>
          </p:cNvPr>
          <p:cNvSpPr/>
          <p:nvPr/>
        </p:nvSpPr>
        <p:spPr>
          <a:xfrm>
            <a:off x="3723077" y="612807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5B35266-3CC1-0C4F-9AFB-9492330E1A65}"/>
              </a:ext>
            </a:extLst>
          </p:cNvPr>
          <p:cNvSpPr/>
          <p:nvPr/>
        </p:nvSpPr>
        <p:spPr>
          <a:xfrm>
            <a:off x="3723077" y="636068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B894D10-3813-B249-BD36-9BACAB839666}"/>
              </a:ext>
            </a:extLst>
          </p:cNvPr>
          <p:cNvGrpSpPr/>
          <p:nvPr/>
        </p:nvGrpSpPr>
        <p:grpSpPr>
          <a:xfrm>
            <a:off x="2455470" y="3330804"/>
            <a:ext cx="2371357" cy="1156796"/>
            <a:chOff x="993340" y="3324416"/>
            <a:chExt cx="2371357" cy="1156796"/>
          </a:xfrm>
        </p:grpSpPr>
        <p:cxnSp>
          <p:nvCxnSpPr>
            <p:cNvPr id="42" name="Elbow Connector 41">
              <a:extLst>
                <a:ext uri="{FF2B5EF4-FFF2-40B4-BE49-F238E27FC236}">
                  <a16:creationId xmlns:a16="http://schemas.microsoft.com/office/drawing/2014/main" id="{969DAAD0-9E77-7E46-84E2-CA8559C1876D}"/>
                </a:ext>
              </a:extLst>
            </p:cNvPr>
            <p:cNvCxnSpPr>
              <a:cxnSpLocks/>
            </p:cNvCxnSpPr>
            <p:nvPr/>
          </p:nvCxnSpPr>
          <p:spPr>
            <a:xfrm>
              <a:off x="1615942" y="3507452"/>
              <a:ext cx="1050552" cy="728944"/>
            </a:xfrm>
            <a:prstGeom prst="bentConnector3">
              <a:avLst>
                <a:gd name="adj1" fmla="val -392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FFA881-11F5-D348-93CC-B4345DAB4D0A}"/>
                </a:ext>
              </a:extLst>
            </p:cNvPr>
            <p:cNvSpPr txBox="1"/>
            <p:nvPr/>
          </p:nvSpPr>
          <p:spPr>
            <a:xfrm>
              <a:off x="2552839" y="4019547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44" name="Left Bracket 43">
              <a:extLst>
                <a:ext uri="{FF2B5EF4-FFF2-40B4-BE49-F238E27FC236}">
                  <a16:creationId xmlns:a16="http://schemas.microsoft.com/office/drawing/2014/main" id="{8BFC7A45-C928-4B4A-9763-6921F2227450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365B09-9E3A-A545-B22B-903DC21D838A}"/>
              </a:ext>
            </a:extLst>
          </p:cNvPr>
          <p:cNvGrpSpPr/>
          <p:nvPr/>
        </p:nvGrpSpPr>
        <p:grpSpPr>
          <a:xfrm>
            <a:off x="4681023" y="3714815"/>
            <a:ext cx="547397" cy="1820775"/>
            <a:chOff x="4681023" y="3714815"/>
            <a:chExt cx="547397" cy="1820775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4CEC168-17CB-2C41-B02E-724E35A86C6A}"/>
                </a:ext>
              </a:extLst>
            </p:cNvPr>
            <p:cNvCxnSpPr/>
            <p:nvPr/>
          </p:nvCxnSpPr>
          <p:spPr>
            <a:xfrm>
              <a:off x="4681023" y="4264782"/>
              <a:ext cx="257984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4EFD84B-EE0D-5B4F-96E3-F613AF28C36F}"/>
                </a:ext>
              </a:extLst>
            </p:cNvPr>
            <p:cNvSpPr/>
            <p:nvPr/>
          </p:nvSpPr>
          <p:spPr>
            <a:xfrm>
              <a:off x="5035915" y="3714815"/>
              <a:ext cx="192505" cy="19250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3D16788-40DE-1A4B-B2C4-0D423D7C3EA8}"/>
                </a:ext>
              </a:extLst>
            </p:cNvPr>
            <p:cNvSpPr/>
            <p:nvPr/>
          </p:nvSpPr>
          <p:spPr>
            <a:xfrm>
              <a:off x="5035915" y="3947425"/>
              <a:ext cx="192505" cy="19250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660BD8-0339-1A4C-8A31-EDBFF8A14E55}"/>
                </a:ext>
              </a:extLst>
            </p:cNvPr>
            <p:cNvSpPr/>
            <p:nvPr/>
          </p:nvSpPr>
          <p:spPr>
            <a:xfrm>
              <a:off x="5035915" y="418003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40FCB42-4E9C-4B4F-8295-6E75FAA81C12}"/>
                </a:ext>
              </a:extLst>
            </p:cNvPr>
            <p:cNvSpPr/>
            <p:nvPr/>
          </p:nvSpPr>
          <p:spPr>
            <a:xfrm>
              <a:off x="5035915" y="4412645"/>
              <a:ext cx="192505" cy="1925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43459E0-620A-754D-9A5C-50303831252D}"/>
                </a:ext>
              </a:extLst>
            </p:cNvPr>
            <p:cNvSpPr/>
            <p:nvPr/>
          </p:nvSpPr>
          <p:spPr>
            <a:xfrm>
              <a:off x="5035915" y="464525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9A8F9A6-E101-AE41-B7CA-B5F66FB7B317}"/>
                </a:ext>
              </a:extLst>
            </p:cNvPr>
            <p:cNvSpPr/>
            <p:nvPr/>
          </p:nvSpPr>
          <p:spPr>
            <a:xfrm>
              <a:off x="5035915" y="4877865"/>
              <a:ext cx="192505" cy="1925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916338E-195F-8047-A2DA-BF8BDC9CF0E5}"/>
                </a:ext>
              </a:extLst>
            </p:cNvPr>
            <p:cNvSpPr/>
            <p:nvPr/>
          </p:nvSpPr>
          <p:spPr>
            <a:xfrm>
              <a:off x="5035915" y="511047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8BABD14-8541-4543-A22F-94CCB1258D6D}"/>
                </a:ext>
              </a:extLst>
            </p:cNvPr>
            <p:cNvSpPr/>
            <p:nvPr/>
          </p:nvSpPr>
          <p:spPr>
            <a:xfrm>
              <a:off x="5035915" y="5343085"/>
              <a:ext cx="192505" cy="19250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020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B0DC60C-6491-6B43-97EB-BF9A77D6B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C40215-9080-D244-8DA5-FC3D6D68CCEC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1B0DE4-714B-E642-91F2-5DF60146D5CE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7E1E9A-F3F0-C947-816B-74AF68B0C2E2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B15E9-6BAC-184B-AF95-76649A9202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</p:spTree>
    <p:extLst>
      <p:ext uri="{BB962C8B-B14F-4D97-AF65-F5344CB8AC3E}">
        <p14:creationId xmlns:p14="http://schemas.microsoft.com/office/powerpoint/2010/main" val="3109568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B3A9DC-6F36-A648-AB1D-C8B597DE6B43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39985-4555-E54A-8FB8-3A4E2E4B1D81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4979F-D725-E740-82C8-410C90ED94DC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A9195-3725-E34A-ACF9-44BFEA45A3FD}"/>
              </a:ext>
            </a:extLst>
          </p:cNvPr>
          <p:cNvSpPr txBox="1"/>
          <p:nvPr/>
        </p:nvSpPr>
        <p:spPr>
          <a:xfrm rot="16200000">
            <a:off x="2349003" y="4011566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18EB8-0C7C-2F49-B10B-177839FBDCFF}"/>
              </a:ext>
            </a:extLst>
          </p:cNvPr>
          <p:cNvSpPr txBox="1"/>
          <p:nvPr/>
        </p:nvSpPr>
        <p:spPr>
          <a:xfrm rot="16200000">
            <a:off x="2702946" y="4190378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86511-3B03-7E42-A6F7-F3E1298310C1}"/>
              </a:ext>
            </a:extLst>
          </p:cNvPr>
          <p:cNvSpPr txBox="1"/>
          <p:nvPr/>
        </p:nvSpPr>
        <p:spPr>
          <a:xfrm rot="16200000">
            <a:off x="3056889" y="4369190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91A8-3CED-3D48-A2D6-3FB9B8AF0DD8}"/>
              </a:ext>
            </a:extLst>
          </p:cNvPr>
          <p:cNvSpPr txBox="1"/>
          <p:nvPr/>
        </p:nvSpPr>
        <p:spPr>
          <a:xfrm rot="16200000">
            <a:off x="3410832" y="454800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9EB42C1-38C8-F84F-B632-436683B011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7643" y="4744706"/>
            <a:ext cx="1804364" cy="1061833"/>
          </a:xfrm>
          <a:prstGeom prst="bentConnector3">
            <a:avLst>
              <a:gd name="adj1" fmla="val 99873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C7B3A29-82F0-B544-A050-703DFA380F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2299" y="4706107"/>
            <a:ext cx="1362652" cy="1060176"/>
          </a:xfrm>
          <a:prstGeom prst="bentConnector3">
            <a:avLst>
              <a:gd name="adj1" fmla="val 10006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EEC925C-AFC2-BB43-A3FF-0561F872BB1B}"/>
              </a:ext>
            </a:extLst>
          </p:cNvPr>
          <p:cNvCxnSpPr>
            <a:cxnSpLocks/>
          </p:cNvCxnSpPr>
          <p:nvPr/>
        </p:nvCxnSpPr>
        <p:spPr>
          <a:xfrm>
            <a:off x="3274936" y="4723133"/>
            <a:ext cx="954951" cy="903488"/>
          </a:xfrm>
          <a:prstGeom prst="bentConnector3">
            <a:avLst>
              <a:gd name="adj1" fmla="val -15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9C97C1-33BD-534B-BFF6-14B27B5F330B}"/>
              </a:ext>
            </a:extLst>
          </p:cNvPr>
          <p:cNvCxnSpPr>
            <a:cxnSpLocks/>
          </p:cNvCxnSpPr>
          <p:nvPr/>
        </p:nvCxnSpPr>
        <p:spPr>
          <a:xfrm>
            <a:off x="3657909" y="4901944"/>
            <a:ext cx="954951" cy="467402"/>
          </a:xfrm>
          <a:prstGeom prst="bentConnector3">
            <a:avLst>
              <a:gd name="adj1" fmla="val -167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C1244F-6AA1-8647-84D5-1A02759A6FB8}"/>
              </a:ext>
            </a:extLst>
          </p:cNvPr>
          <p:cNvSpPr txBox="1"/>
          <p:nvPr/>
        </p:nvSpPr>
        <p:spPr>
          <a:xfrm>
            <a:off x="4485858" y="5117536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84BE1-80F1-024A-BBEA-E57B5A4D6ABA}"/>
              </a:ext>
            </a:extLst>
          </p:cNvPr>
          <p:cNvSpPr txBox="1"/>
          <p:nvPr/>
        </p:nvSpPr>
        <p:spPr>
          <a:xfrm>
            <a:off x="4135381" y="5395788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FC645-30A8-824E-AE6C-D7B2C3DAAA46}"/>
              </a:ext>
            </a:extLst>
          </p:cNvPr>
          <p:cNvSpPr txBox="1"/>
          <p:nvPr/>
        </p:nvSpPr>
        <p:spPr>
          <a:xfrm>
            <a:off x="3823958" y="5689622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E1D68-4EAB-174B-A66F-1D4184B356DC}"/>
              </a:ext>
            </a:extLst>
          </p:cNvPr>
          <p:cNvSpPr txBox="1"/>
          <p:nvPr/>
        </p:nvSpPr>
        <p:spPr>
          <a:xfrm>
            <a:off x="3468993" y="5939914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E5A25-7943-C745-996A-5FD68CDEDFEE}"/>
              </a:ext>
            </a:extLst>
          </p:cNvPr>
          <p:cNvSpPr txBox="1"/>
          <p:nvPr/>
        </p:nvSpPr>
        <p:spPr>
          <a:xfrm>
            <a:off x="4717140" y="4394261"/>
            <a:ext cx="4666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FFT of overlapping windows</a:t>
            </a:r>
          </a:p>
          <a:p>
            <a:pPr algn="ctr"/>
            <a:r>
              <a:rPr lang="en-US" sz="2800" dirty="0"/>
              <a:t>of samples</a:t>
            </a:r>
          </a:p>
          <a:p>
            <a:pPr algn="ctr"/>
            <a:r>
              <a:rPr lang="en-US" sz="2800" dirty="0"/>
              <a:t>(Spectrogram)</a:t>
            </a:r>
          </a:p>
        </p:txBody>
      </p:sp>
    </p:spTree>
    <p:extLst>
      <p:ext uri="{BB962C8B-B14F-4D97-AF65-F5344CB8AC3E}">
        <p14:creationId xmlns:p14="http://schemas.microsoft.com/office/powerpoint/2010/main" val="30703889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D007E4-0773-7940-9E4C-89C0010B3598}"/>
              </a:ext>
            </a:extLst>
          </p:cNvPr>
          <p:cNvGrpSpPr/>
          <p:nvPr/>
        </p:nvGrpSpPr>
        <p:grpSpPr>
          <a:xfrm>
            <a:off x="482572" y="4860753"/>
            <a:ext cx="1715196" cy="1820775"/>
            <a:chOff x="482572" y="4860753"/>
            <a:chExt cx="1715196" cy="182077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8A53194-ECBD-1F4A-A7DC-49D76FACC365}"/>
                </a:ext>
              </a:extLst>
            </p:cNvPr>
            <p:cNvGrpSpPr/>
            <p:nvPr/>
          </p:nvGrpSpPr>
          <p:grpSpPr>
            <a:xfrm>
              <a:off x="482572" y="4860753"/>
              <a:ext cx="192505" cy="1820775"/>
              <a:chOff x="3723077" y="4732417"/>
              <a:chExt cx="192505" cy="182077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A2E1A90-9BC9-0345-974E-A182BD88064F}"/>
                  </a:ext>
                </a:extLst>
              </p:cNvPr>
              <p:cNvSpPr/>
              <p:nvPr/>
            </p:nvSpPr>
            <p:spPr>
              <a:xfrm>
                <a:off x="3723077" y="473241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43E6FF-73A2-C243-BB40-D81B9EC9CEA8}"/>
                  </a:ext>
                </a:extLst>
              </p:cNvPr>
              <p:cNvSpPr/>
              <p:nvPr/>
            </p:nvSpPr>
            <p:spPr>
              <a:xfrm>
                <a:off x="3723077" y="4965027"/>
                <a:ext cx="192505" cy="19250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36649A-34FD-D34F-BDB4-3F216CC2B306}"/>
                  </a:ext>
                </a:extLst>
              </p:cNvPr>
              <p:cNvSpPr/>
              <p:nvPr/>
            </p:nvSpPr>
            <p:spPr>
              <a:xfrm>
                <a:off x="3723077" y="519763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8F6C22-EBBB-FA4F-BD20-BD3967F21696}"/>
                  </a:ext>
                </a:extLst>
              </p:cNvPr>
              <p:cNvSpPr/>
              <p:nvPr/>
            </p:nvSpPr>
            <p:spPr>
              <a:xfrm>
                <a:off x="3723077" y="5430247"/>
                <a:ext cx="192505" cy="19250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8B2B1BA-F84A-CB47-A483-CB0AA620E6B8}"/>
                  </a:ext>
                </a:extLst>
              </p:cNvPr>
              <p:cNvSpPr/>
              <p:nvPr/>
            </p:nvSpPr>
            <p:spPr>
              <a:xfrm>
                <a:off x="3723077" y="566285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DE0200F-C99C-D14A-B34E-0E27F4F7E6F6}"/>
                  </a:ext>
                </a:extLst>
              </p:cNvPr>
              <p:cNvSpPr/>
              <p:nvPr/>
            </p:nvSpPr>
            <p:spPr>
              <a:xfrm>
                <a:off x="3723077" y="5895467"/>
                <a:ext cx="192505" cy="19250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0B27E7F-DB1C-7449-BE61-9B12DBF99E11}"/>
                  </a:ext>
                </a:extLst>
              </p:cNvPr>
              <p:cNvSpPr/>
              <p:nvPr/>
            </p:nvSpPr>
            <p:spPr>
              <a:xfrm>
                <a:off x="3723077" y="612807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1023C6-A107-D84C-968A-9669675B08C2}"/>
                  </a:ext>
                </a:extLst>
              </p:cNvPr>
              <p:cNvSpPr/>
              <p:nvPr/>
            </p:nvSpPr>
            <p:spPr>
              <a:xfrm>
                <a:off x="3723077" y="636068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8C7B208-040A-584A-89E5-EBF4E29E9EF8}"/>
                </a:ext>
              </a:extLst>
            </p:cNvPr>
            <p:cNvSpPr/>
            <p:nvPr/>
          </p:nvSpPr>
          <p:spPr>
            <a:xfrm flipV="1">
              <a:off x="818147" y="5437250"/>
              <a:ext cx="1379621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95D623E-2EAB-2C40-964B-F581D397DB57}"/>
              </a:ext>
            </a:extLst>
          </p:cNvPr>
          <p:cNvSpPr/>
          <p:nvPr/>
        </p:nvSpPr>
        <p:spPr>
          <a:xfrm>
            <a:off x="2113501" y="1095666"/>
            <a:ext cx="145424" cy="4379684"/>
          </a:xfrm>
          <a:prstGeom prst="rect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7BB1F-E67F-4446-83CF-E7F6E2EFC2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Definition of Frequency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FF16B-B624-0F41-B0F6-C44C4F85F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73" y="869099"/>
            <a:ext cx="7557025" cy="2431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719D1B-7C36-CA42-98BE-261C37B932A2}"/>
              </a:ext>
            </a:extLst>
          </p:cNvPr>
          <p:cNvSpPr txBox="1"/>
          <p:nvPr/>
        </p:nvSpPr>
        <p:spPr>
          <a:xfrm>
            <a:off x="899886" y="4209142"/>
            <a:ext cx="7736115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Frequency</a:t>
            </a:r>
            <a:r>
              <a:rPr lang="en-US" sz="2800" dirty="0"/>
              <a:t> is the number of occurrences of a repeating event per unit of time.</a:t>
            </a:r>
          </a:p>
        </p:txBody>
      </p:sp>
    </p:spTree>
    <p:extLst>
      <p:ext uri="{BB962C8B-B14F-4D97-AF65-F5344CB8AC3E}">
        <p14:creationId xmlns:p14="http://schemas.microsoft.com/office/powerpoint/2010/main" val="3328087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4D77F4-268D-1FE9-6CCB-31771EF17EA9}"/>
              </a:ext>
            </a:extLst>
          </p:cNvPr>
          <p:cNvCxnSpPr>
            <a:cxnSpLocks/>
          </p:cNvCxnSpPr>
          <p:nvPr/>
        </p:nvCxnSpPr>
        <p:spPr>
          <a:xfrm>
            <a:off x="1828800" y="442913"/>
            <a:ext cx="0" cy="45434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C13530D-9FBF-8974-7717-5D91F3319463}"/>
              </a:ext>
            </a:extLst>
          </p:cNvPr>
          <p:cNvSpPr txBox="1"/>
          <p:nvPr/>
        </p:nvSpPr>
        <p:spPr>
          <a:xfrm>
            <a:off x="500063" y="442913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Bus depot</a:t>
            </a:r>
          </a:p>
        </p:txBody>
      </p:sp>
      <p:pic>
        <p:nvPicPr>
          <p:cNvPr id="1028" name="Picture 4" descr="Truck - Free transport icons">
            <a:extLst>
              <a:ext uri="{FF2B5EF4-FFF2-40B4-BE49-F238E27FC236}">
                <a16:creationId xmlns:a16="http://schemas.microsoft.com/office/drawing/2014/main" id="{5A2CCB69-21F8-F9CB-05F4-B4959C33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00" y="3757613"/>
            <a:ext cx="893762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s - Free transport icons">
            <a:extLst>
              <a:ext uri="{FF2B5EF4-FFF2-40B4-BE49-F238E27FC236}">
                <a16:creationId xmlns:a16="http://schemas.microsoft.com/office/drawing/2014/main" id="{6065C15D-65A0-C177-D009-2FBB25F8A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68" y="1614493"/>
            <a:ext cx="965194" cy="9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ruck - Free transport icons">
            <a:extLst>
              <a:ext uri="{FF2B5EF4-FFF2-40B4-BE49-F238E27FC236}">
                <a16:creationId xmlns:a16="http://schemas.microsoft.com/office/drawing/2014/main" id="{307486D6-0ECB-52ED-6F58-0A4693D3E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02" y="3778252"/>
            <a:ext cx="893762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ruck - Free transport icons">
            <a:extLst>
              <a:ext uri="{FF2B5EF4-FFF2-40B4-BE49-F238E27FC236}">
                <a16:creationId xmlns:a16="http://schemas.microsoft.com/office/drawing/2014/main" id="{19BE2016-35A8-F0CE-6360-0FCE4C9DD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04" y="3798891"/>
            <a:ext cx="893762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uck - Free transport icons">
            <a:extLst>
              <a:ext uri="{FF2B5EF4-FFF2-40B4-BE49-F238E27FC236}">
                <a16:creationId xmlns:a16="http://schemas.microsoft.com/office/drawing/2014/main" id="{94558D1E-C78B-360C-1BF6-547958AA7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306" y="3819530"/>
            <a:ext cx="893762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ruck - Free transport icons">
            <a:extLst>
              <a:ext uri="{FF2B5EF4-FFF2-40B4-BE49-F238E27FC236}">
                <a16:creationId xmlns:a16="http://schemas.microsoft.com/office/drawing/2014/main" id="{1BD2ACE8-AF72-7D2E-2F5C-568856513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308" y="3840169"/>
            <a:ext cx="893762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ruck - Free transport icons">
            <a:extLst>
              <a:ext uri="{FF2B5EF4-FFF2-40B4-BE49-F238E27FC236}">
                <a16:creationId xmlns:a16="http://schemas.microsoft.com/office/drawing/2014/main" id="{97892153-F460-CBA8-E80B-8FF749594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10" y="3860808"/>
            <a:ext cx="893762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ruck - Free transport icons">
            <a:extLst>
              <a:ext uri="{FF2B5EF4-FFF2-40B4-BE49-F238E27FC236}">
                <a16:creationId xmlns:a16="http://schemas.microsoft.com/office/drawing/2014/main" id="{1795EBE6-CC51-7681-DD24-C7625ACE1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312" y="3881447"/>
            <a:ext cx="893762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us - Free transport icons">
            <a:extLst>
              <a:ext uri="{FF2B5EF4-FFF2-40B4-BE49-F238E27FC236}">
                <a16:creationId xmlns:a16="http://schemas.microsoft.com/office/drawing/2014/main" id="{E5CAD50D-6985-FF17-49DF-6BDF45705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121" y="1614493"/>
            <a:ext cx="965194" cy="9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us - Free transport icons">
            <a:extLst>
              <a:ext uri="{FF2B5EF4-FFF2-40B4-BE49-F238E27FC236}">
                <a16:creationId xmlns:a16="http://schemas.microsoft.com/office/drawing/2014/main" id="{338E773A-2327-F181-A66C-2AE86D429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74" y="1614493"/>
            <a:ext cx="965194" cy="9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Bus - Free transport icons">
            <a:extLst>
              <a:ext uri="{FF2B5EF4-FFF2-40B4-BE49-F238E27FC236}">
                <a16:creationId xmlns:a16="http://schemas.microsoft.com/office/drawing/2014/main" id="{4DF9BA28-5E7E-D0FF-052D-2C2A2528B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627" y="1614493"/>
            <a:ext cx="965194" cy="9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us - Free transport icons">
            <a:extLst>
              <a:ext uri="{FF2B5EF4-FFF2-40B4-BE49-F238E27FC236}">
                <a16:creationId xmlns:a16="http://schemas.microsoft.com/office/drawing/2014/main" id="{093D2A82-A75C-9C2C-D277-A32DE8505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80" y="1614493"/>
            <a:ext cx="965194" cy="9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221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A8D60-5BCF-49EE-BDDD-429BD7BB8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42938D8-C643-B5A8-8952-4E46A68E102B}"/>
              </a:ext>
            </a:extLst>
          </p:cNvPr>
          <p:cNvCxnSpPr>
            <a:cxnSpLocks/>
          </p:cNvCxnSpPr>
          <p:nvPr/>
        </p:nvCxnSpPr>
        <p:spPr>
          <a:xfrm>
            <a:off x="1828800" y="442913"/>
            <a:ext cx="0" cy="45434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01A7A10-2A2A-5045-8AD8-164F3AB92844}"/>
              </a:ext>
            </a:extLst>
          </p:cNvPr>
          <p:cNvSpPr txBox="1"/>
          <p:nvPr/>
        </p:nvSpPr>
        <p:spPr>
          <a:xfrm>
            <a:off x="500063" y="442913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Bus depot</a:t>
            </a:r>
          </a:p>
        </p:txBody>
      </p:sp>
      <p:pic>
        <p:nvPicPr>
          <p:cNvPr id="1028" name="Picture 4" descr="Truck - Free transport icons">
            <a:extLst>
              <a:ext uri="{FF2B5EF4-FFF2-40B4-BE49-F238E27FC236}">
                <a16:creationId xmlns:a16="http://schemas.microsoft.com/office/drawing/2014/main" id="{45FFCE8B-D4AC-476C-4B55-EE7D7FDDD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00" y="3757613"/>
            <a:ext cx="893762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s - Free transport icons">
            <a:extLst>
              <a:ext uri="{FF2B5EF4-FFF2-40B4-BE49-F238E27FC236}">
                <a16:creationId xmlns:a16="http://schemas.microsoft.com/office/drawing/2014/main" id="{FEDC19E2-0727-DE29-AB33-B62DBC312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68" y="1614493"/>
            <a:ext cx="965194" cy="9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ruck - Free transport icons">
            <a:extLst>
              <a:ext uri="{FF2B5EF4-FFF2-40B4-BE49-F238E27FC236}">
                <a16:creationId xmlns:a16="http://schemas.microsoft.com/office/drawing/2014/main" id="{88FCE371-8C2F-64A5-CEED-5EE73265B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02" y="3778252"/>
            <a:ext cx="893762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ruck - Free transport icons">
            <a:extLst>
              <a:ext uri="{FF2B5EF4-FFF2-40B4-BE49-F238E27FC236}">
                <a16:creationId xmlns:a16="http://schemas.microsoft.com/office/drawing/2014/main" id="{1AF99E60-8EF6-C91B-EA77-85F3F15DB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04" y="3798891"/>
            <a:ext cx="893762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uck - Free transport icons">
            <a:extLst>
              <a:ext uri="{FF2B5EF4-FFF2-40B4-BE49-F238E27FC236}">
                <a16:creationId xmlns:a16="http://schemas.microsoft.com/office/drawing/2014/main" id="{0B9AED49-5C1F-BC66-D0C7-0131F3F4A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306" y="3819530"/>
            <a:ext cx="893762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ruck - Free transport icons">
            <a:extLst>
              <a:ext uri="{FF2B5EF4-FFF2-40B4-BE49-F238E27FC236}">
                <a16:creationId xmlns:a16="http://schemas.microsoft.com/office/drawing/2014/main" id="{B89F1AF1-985A-1CB7-4844-8F561B33D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308" y="3840169"/>
            <a:ext cx="893762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ruck - Free transport icons">
            <a:extLst>
              <a:ext uri="{FF2B5EF4-FFF2-40B4-BE49-F238E27FC236}">
                <a16:creationId xmlns:a16="http://schemas.microsoft.com/office/drawing/2014/main" id="{5EE1036E-303C-33F1-306C-63607DFA1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10" y="3860808"/>
            <a:ext cx="893762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ruck - Free transport icons">
            <a:extLst>
              <a:ext uri="{FF2B5EF4-FFF2-40B4-BE49-F238E27FC236}">
                <a16:creationId xmlns:a16="http://schemas.microsoft.com/office/drawing/2014/main" id="{93336C00-9C62-92F6-2032-4C7E4062C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312" y="3881447"/>
            <a:ext cx="893762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us - Free transport icons">
            <a:extLst>
              <a:ext uri="{FF2B5EF4-FFF2-40B4-BE49-F238E27FC236}">
                <a16:creationId xmlns:a16="http://schemas.microsoft.com/office/drawing/2014/main" id="{81A85BF2-858B-5F8C-51A4-92A6B7C04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121" y="1614493"/>
            <a:ext cx="965194" cy="9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us - Free transport icons">
            <a:extLst>
              <a:ext uri="{FF2B5EF4-FFF2-40B4-BE49-F238E27FC236}">
                <a16:creationId xmlns:a16="http://schemas.microsoft.com/office/drawing/2014/main" id="{E52B29B1-CCDE-D9E1-1267-ACB81327D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74" y="1614493"/>
            <a:ext cx="965194" cy="9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Bus - Free transport icons">
            <a:extLst>
              <a:ext uri="{FF2B5EF4-FFF2-40B4-BE49-F238E27FC236}">
                <a16:creationId xmlns:a16="http://schemas.microsoft.com/office/drawing/2014/main" id="{581CC57F-BD23-FC94-B93A-F15795B8C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627" y="1614493"/>
            <a:ext cx="965194" cy="9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us - Free transport icons">
            <a:extLst>
              <a:ext uri="{FF2B5EF4-FFF2-40B4-BE49-F238E27FC236}">
                <a16:creationId xmlns:a16="http://schemas.microsoft.com/office/drawing/2014/main" id="{92AF6D8A-8722-F609-D396-771078839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80" y="1614493"/>
            <a:ext cx="965194" cy="9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CC14E6-6502-E191-7CED-F6A16C278F06}"/>
              </a:ext>
            </a:extLst>
          </p:cNvPr>
          <p:cNvSpPr txBox="1"/>
          <p:nvPr/>
        </p:nvSpPr>
        <p:spPr>
          <a:xfrm>
            <a:off x="7985320" y="5667339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7EFCAB-2B0A-C81B-0519-E83A172B05EF}"/>
              </a:ext>
            </a:extLst>
          </p:cNvPr>
          <p:cNvCxnSpPr>
            <a:cxnSpLocks/>
          </p:cNvCxnSpPr>
          <p:nvPr/>
        </p:nvCxnSpPr>
        <p:spPr>
          <a:xfrm>
            <a:off x="1828800" y="4986338"/>
            <a:ext cx="723627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C6AD1EB8-73FA-C3C3-2FC7-0096221DE9B2}"/>
              </a:ext>
            </a:extLst>
          </p:cNvPr>
          <p:cNvSpPr/>
          <p:nvPr/>
        </p:nvSpPr>
        <p:spPr>
          <a:xfrm>
            <a:off x="2196733" y="5083980"/>
            <a:ext cx="306558" cy="325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878CBB-55B7-B3BD-B5E7-1C46CFC1C39A}"/>
              </a:ext>
            </a:extLst>
          </p:cNvPr>
          <p:cNvSpPr/>
          <p:nvPr/>
        </p:nvSpPr>
        <p:spPr>
          <a:xfrm>
            <a:off x="3449973" y="5083980"/>
            <a:ext cx="306558" cy="325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880815F-464D-DC4E-7967-B1D816DF46F6}"/>
              </a:ext>
            </a:extLst>
          </p:cNvPr>
          <p:cNvSpPr/>
          <p:nvPr/>
        </p:nvSpPr>
        <p:spPr>
          <a:xfrm>
            <a:off x="4703213" y="5083980"/>
            <a:ext cx="306558" cy="325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BC2277E-D0C0-BA9E-69F9-CB4400DE5F11}"/>
              </a:ext>
            </a:extLst>
          </p:cNvPr>
          <p:cNvSpPr/>
          <p:nvPr/>
        </p:nvSpPr>
        <p:spPr>
          <a:xfrm>
            <a:off x="5956453" y="5083980"/>
            <a:ext cx="306558" cy="325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A1F34B6-237D-0141-6FDF-550CD696EB7D}"/>
              </a:ext>
            </a:extLst>
          </p:cNvPr>
          <p:cNvSpPr/>
          <p:nvPr/>
        </p:nvSpPr>
        <p:spPr>
          <a:xfrm>
            <a:off x="7209693" y="5083980"/>
            <a:ext cx="306558" cy="325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3A4D08A-4AFF-8B1F-24D3-4CA6A05D6C9C}"/>
              </a:ext>
            </a:extLst>
          </p:cNvPr>
          <p:cNvSpPr/>
          <p:nvPr/>
        </p:nvSpPr>
        <p:spPr>
          <a:xfrm>
            <a:off x="8462933" y="5083980"/>
            <a:ext cx="306558" cy="325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1D9702A-DEFB-1E1D-C638-4CA9B2E182D6}"/>
              </a:ext>
            </a:extLst>
          </p:cNvPr>
          <p:cNvSpPr/>
          <p:nvPr/>
        </p:nvSpPr>
        <p:spPr>
          <a:xfrm>
            <a:off x="2850439" y="5083980"/>
            <a:ext cx="306558" cy="325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0EE2144-7B6E-8FC2-AB93-CC69D2D59C04}"/>
              </a:ext>
            </a:extLst>
          </p:cNvPr>
          <p:cNvSpPr/>
          <p:nvPr/>
        </p:nvSpPr>
        <p:spPr>
          <a:xfrm>
            <a:off x="4849701" y="5083980"/>
            <a:ext cx="306558" cy="325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662516E-60B3-117A-C371-5AE1B629889B}"/>
              </a:ext>
            </a:extLst>
          </p:cNvPr>
          <p:cNvSpPr/>
          <p:nvPr/>
        </p:nvSpPr>
        <p:spPr>
          <a:xfrm>
            <a:off x="6692945" y="5083980"/>
            <a:ext cx="306558" cy="325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4789897-469D-C00D-0A08-AF13C8B8F4C9}"/>
              </a:ext>
            </a:extLst>
          </p:cNvPr>
          <p:cNvSpPr/>
          <p:nvPr/>
        </p:nvSpPr>
        <p:spPr>
          <a:xfrm>
            <a:off x="8823533" y="5083980"/>
            <a:ext cx="306558" cy="325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1E6B6F-09A1-AF27-84EA-3D1A7F54BC9F}"/>
              </a:ext>
            </a:extLst>
          </p:cNvPr>
          <p:cNvSpPr txBox="1"/>
          <p:nvPr/>
        </p:nvSpPr>
        <p:spPr>
          <a:xfrm>
            <a:off x="4114831" y="5594303"/>
            <a:ext cx="1789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Observations</a:t>
            </a:r>
          </a:p>
        </p:txBody>
      </p:sp>
    </p:spTree>
    <p:extLst>
      <p:ext uri="{BB962C8B-B14F-4D97-AF65-F5344CB8AC3E}">
        <p14:creationId xmlns:p14="http://schemas.microsoft.com/office/powerpoint/2010/main" val="186994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17A14A-EF59-56A5-A366-00EA82ED884A}"/>
              </a:ext>
            </a:extLst>
          </p:cNvPr>
          <p:cNvSpPr txBox="1"/>
          <p:nvPr/>
        </p:nvSpPr>
        <p:spPr>
          <a:xfrm>
            <a:off x="0" y="3014663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What can be a simple (the simplest ?) repeating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function?</a:t>
            </a:r>
          </a:p>
        </p:txBody>
      </p:sp>
    </p:spTree>
    <p:extLst>
      <p:ext uri="{BB962C8B-B14F-4D97-AF65-F5344CB8AC3E}">
        <p14:creationId xmlns:p14="http://schemas.microsoft.com/office/powerpoint/2010/main" val="1337781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766DCF-E130-494C-B971-B320345301A5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24658C2-1FEF-2C42-95D6-5DB9DF58EE9E}"/>
              </a:ext>
            </a:extLst>
          </p:cNvPr>
          <p:cNvSpPr/>
          <p:nvPr/>
        </p:nvSpPr>
        <p:spPr>
          <a:xfrm>
            <a:off x="3670569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A1A4FD-46A2-CD47-B83A-1F0C597A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52913">
            <a:off x="378496" y="2718349"/>
            <a:ext cx="1133050" cy="1103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43125-A83D-1345-88BE-F606ED4BB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339" y="2485317"/>
            <a:ext cx="1101632" cy="13011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254F5-BB0C-964B-AA34-71B4E6F13D0E}"/>
              </a:ext>
            </a:extLst>
          </p:cNvPr>
          <p:cNvCxnSpPr>
            <a:cxnSpLocks/>
          </p:cNvCxnSpPr>
          <p:nvPr/>
        </p:nvCxnSpPr>
        <p:spPr>
          <a:xfrm>
            <a:off x="5002306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C2332A-E95F-3E42-B7E7-DB5CF01D066C}"/>
              </a:ext>
            </a:extLst>
          </p:cNvPr>
          <p:cNvCxnSpPr>
            <a:cxnSpLocks/>
          </p:cNvCxnSpPr>
          <p:nvPr/>
        </p:nvCxnSpPr>
        <p:spPr>
          <a:xfrm flipV="1">
            <a:off x="4864806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352369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4376</TotalTime>
  <Words>916</Words>
  <Application>Microsoft Macintosh PowerPoint</Application>
  <PresentationFormat>On-screen Show (4:3)</PresentationFormat>
  <Paragraphs>330</Paragraphs>
  <Slides>45</Slides>
  <Notes>6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Lucida Bright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505</cp:revision>
  <dcterms:created xsi:type="dcterms:W3CDTF">2019-01-28T20:09:31Z</dcterms:created>
  <dcterms:modified xsi:type="dcterms:W3CDTF">2024-09-09T15:47:55Z</dcterms:modified>
</cp:coreProperties>
</file>