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44"/>
  </p:notesMasterIdLst>
  <p:sldIdLst>
    <p:sldId id="1467" r:id="rId3"/>
    <p:sldId id="1765" r:id="rId4"/>
    <p:sldId id="1535" r:id="rId5"/>
    <p:sldId id="1538" r:id="rId6"/>
    <p:sldId id="566" r:id="rId7"/>
    <p:sldId id="1781" r:id="rId8"/>
    <p:sldId id="1527" r:id="rId9"/>
    <p:sldId id="1472" r:id="rId10"/>
    <p:sldId id="585" r:id="rId11"/>
    <p:sldId id="509" r:id="rId12"/>
    <p:sldId id="1539" r:id="rId13"/>
    <p:sldId id="512" r:id="rId14"/>
    <p:sldId id="1485" r:id="rId15"/>
    <p:sldId id="1536" r:id="rId16"/>
    <p:sldId id="1486" r:id="rId17"/>
    <p:sldId id="1487" r:id="rId18"/>
    <p:sldId id="514" r:id="rId19"/>
    <p:sldId id="515" r:id="rId20"/>
    <p:sldId id="516" r:id="rId21"/>
    <p:sldId id="517" r:id="rId22"/>
    <p:sldId id="519" r:id="rId23"/>
    <p:sldId id="1782" r:id="rId24"/>
    <p:sldId id="1770" r:id="rId25"/>
    <p:sldId id="1528" r:id="rId26"/>
    <p:sldId id="589" r:id="rId27"/>
    <p:sldId id="1537" r:id="rId28"/>
    <p:sldId id="520" r:id="rId29"/>
    <p:sldId id="1771" r:id="rId30"/>
    <p:sldId id="1772" r:id="rId31"/>
    <p:sldId id="1780" r:id="rId32"/>
    <p:sldId id="1779" r:id="rId33"/>
    <p:sldId id="1773" r:id="rId34"/>
    <p:sldId id="1775" r:id="rId35"/>
    <p:sldId id="1774" r:id="rId36"/>
    <p:sldId id="1777" r:id="rId37"/>
    <p:sldId id="1776" r:id="rId38"/>
    <p:sldId id="1778" r:id="rId39"/>
    <p:sldId id="1491" r:id="rId40"/>
    <p:sldId id="1542" r:id="rId41"/>
    <p:sldId id="1493" r:id="rId42"/>
    <p:sldId id="1492" r:id="rId43"/>
    <p:sldId id="580" r:id="rId44"/>
    <p:sldId id="1477" r:id="rId45"/>
    <p:sldId id="1651" r:id="rId46"/>
    <p:sldId id="1490" r:id="rId47"/>
    <p:sldId id="1788" r:id="rId48"/>
    <p:sldId id="1789" r:id="rId49"/>
    <p:sldId id="1498" r:id="rId50"/>
    <p:sldId id="1522" r:id="rId51"/>
    <p:sldId id="1499" r:id="rId52"/>
    <p:sldId id="1519" r:id="rId53"/>
    <p:sldId id="1520" r:id="rId54"/>
    <p:sldId id="1525" r:id="rId55"/>
    <p:sldId id="1652" r:id="rId56"/>
    <p:sldId id="1500" r:id="rId57"/>
    <p:sldId id="1526" r:id="rId58"/>
    <p:sldId id="1501" r:id="rId59"/>
    <p:sldId id="1507" r:id="rId60"/>
    <p:sldId id="1508" r:id="rId61"/>
    <p:sldId id="1506" r:id="rId62"/>
    <p:sldId id="1647" r:id="rId63"/>
    <p:sldId id="1649" r:id="rId64"/>
    <p:sldId id="1648" r:id="rId65"/>
    <p:sldId id="1503" r:id="rId66"/>
    <p:sldId id="1510" r:id="rId67"/>
    <p:sldId id="1785" r:id="rId68"/>
    <p:sldId id="1787" r:id="rId69"/>
    <p:sldId id="559" r:id="rId70"/>
    <p:sldId id="1641" r:id="rId71"/>
    <p:sldId id="1512" r:id="rId72"/>
    <p:sldId id="1515" r:id="rId73"/>
    <p:sldId id="1516" r:id="rId74"/>
    <p:sldId id="1642" r:id="rId75"/>
    <p:sldId id="1643" r:id="rId76"/>
    <p:sldId id="1601" r:id="rId77"/>
    <p:sldId id="1766" r:id="rId78"/>
    <p:sldId id="1600" r:id="rId79"/>
    <p:sldId id="1529" r:id="rId80"/>
    <p:sldId id="1531" r:id="rId81"/>
    <p:sldId id="1532" r:id="rId82"/>
    <p:sldId id="1533" r:id="rId83"/>
    <p:sldId id="1534" r:id="rId84"/>
    <p:sldId id="1530" r:id="rId85"/>
    <p:sldId id="1767" r:id="rId86"/>
    <p:sldId id="1622" r:id="rId87"/>
    <p:sldId id="1768" r:id="rId88"/>
    <p:sldId id="1540" r:id="rId89"/>
    <p:sldId id="1541" r:id="rId90"/>
    <p:sldId id="1545" r:id="rId91"/>
    <p:sldId id="1546" r:id="rId92"/>
    <p:sldId id="1548" r:id="rId93"/>
    <p:sldId id="1549" r:id="rId94"/>
    <p:sldId id="1550" r:id="rId95"/>
    <p:sldId id="1551" r:id="rId96"/>
    <p:sldId id="1547" r:id="rId97"/>
    <p:sldId id="1554" r:id="rId98"/>
    <p:sldId id="1555" r:id="rId99"/>
    <p:sldId id="1552" r:id="rId100"/>
    <p:sldId id="1556" r:id="rId101"/>
    <p:sldId id="1557" r:id="rId102"/>
    <p:sldId id="1558" r:id="rId103"/>
    <p:sldId id="1559" r:id="rId104"/>
    <p:sldId id="1560" r:id="rId105"/>
    <p:sldId id="1561" r:id="rId106"/>
    <p:sldId id="1562" r:id="rId107"/>
    <p:sldId id="1615" r:id="rId108"/>
    <p:sldId id="1565" r:id="rId109"/>
    <p:sldId id="1566" r:id="rId110"/>
    <p:sldId id="1564" r:id="rId111"/>
    <p:sldId id="1567" r:id="rId112"/>
    <p:sldId id="1568" r:id="rId113"/>
    <p:sldId id="1569" r:id="rId114"/>
    <p:sldId id="1570" r:id="rId115"/>
    <p:sldId id="1563" r:id="rId116"/>
    <p:sldId id="1571" r:id="rId117"/>
    <p:sldId id="1625" r:id="rId118"/>
    <p:sldId id="1626" r:id="rId119"/>
    <p:sldId id="1572" r:id="rId120"/>
    <p:sldId id="1573" r:id="rId121"/>
    <p:sldId id="1627" r:id="rId122"/>
    <p:sldId id="1628" r:id="rId123"/>
    <p:sldId id="1629" r:id="rId124"/>
    <p:sldId id="1769" r:id="rId125"/>
    <p:sldId id="1630" r:id="rId126"/>
    <p:sldId id="1631" r:id="rId127"/>
    <p:sldId id="1632" r:id="rId128"/>
    <p:sldId id="1633" r:id="rId129"/>
    <p:sldId id="1634" r:id="rId130"/>
    <p:sldId id="1650" r:id="rId131"/>
    <p:sldId id="1635" r:id="rId132"/>
    <p:sldId id="1636" r:id="rId133"/>
    <p:sldId id="518" r:id="rId134"/>
    <p:sldId id="588" r:id="rId135"/>
    <p:sldId id="590" r:id="rId136"/>
    <p:sldId id="591" r:id="rId137"/>
    <p:sldId id="472" r:id="rId138"/>
    <p:sldId id="594" r:id="rId139"/>
    <p:sldId id="595" r:id="rId140"/>
    <p:sldId id="593" r:id="rId141"/>
    <p:sldId id="473" r:id="rId142"/>
    <p:sldId id="536" r:id="rId1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08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20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panoradio-sdr.de</a:t>
            </a:r>
            <a:r>
              <a:rPr lang="en-US" dirty="0"/>
              <a:t>/analog-digital-conversion/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8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F57D-5E82-286C-24CC-89C4983A9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CCFB9-9AD7-4367-CA7C-71D67AA5B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043D8-A542-50DC-401A-50C185972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10C71-76B4-CF13-254C-A362D9070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0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0E94F-5BB8-2D2F-08BE-F25230D5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B58D9-5269-05E8-69EE-668928B94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B439FB-6EE0-91F6-551B-6281002AF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panoradio-sdr.de</a:t>
            </a:r>
            <a:r>
              <a:rPr lang="en-US" dirty="0"/>
              <a:t>/analog-digital-conversion/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AFCCC-E7EC-A74E-7B3A-77EB26E17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4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en.wikipedia.org</a:t>
            </a:r>
            <a:r>
              <a:rPr lang="en-US" dirty="0"/>
              <a:t>/wiki/Quantization_%28signal_processing%29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3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9F62-140F-3AFD-1568-58A00AA63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F70E3-B31E-5BDF-EB4F-49E0898FC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FDDA1-6D96-FAF6-8A20-F30AAA93B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slides] http://</a:t>
            </a:r>
            <a:r>
              <a:rPr lang="en-US" dirty="0" err="1"/>
              <a:t>terrano.ucsd.edu</a:t>
            </a:r>
            <a:r>
              <a:rPr lang="en-US" dirty="0"/>
              <a:t>/</a:t>
            </a:r>
            <a:r>
              <a:rPr lang="en-US" dirty="0" err="1"/>
              <a:t>jorge</a:t>
            </a:r>
            <a:r>
              <a:rPr lang="en-US" dirty="0"/>
              <a:t>/teaching/mae143a/lectures/8sampling.pdf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2C0E4-AE38-2992-20FE-67ACC6663E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61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[PC] https://</a:t>
            </a:r>
            <a:r>
              <a:rPr lang="en-US" dirty="0" err="1"/>
              <a:t>www.monolithicpower.com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/learning/</a:t>
            </a:r>
            <a:r>
              <a:rPr lang="en-US" dirty="0" err="1"/>
              <a:t>mpscholar</a:t>
            </a:r>
            <a:r>
              <a:rPr lang="en-US" dirty="0"/>
              <a:t>/analog-to-digital-converters/introduction-to-</a:t>
            </a:r>
            <a:r>
              <a:rPr lang="en-US" dirty="0" err="1"/>
              <a:t>adcs</a:t>
            </a:r>
            <a:r>
              <a:rPr lang="en-US" dirty="0"/>
              <a:t>/fundamental-concepts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8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2.wav"/><Relationship Id="rId7" Type="http://schemas.openxmlformats.org/officeDocument/2006/relationships/image" Target="../media/image10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jpg"/><Relationship Id="rId4" Type="http://schemas.openxmlformats.org/officeDocument/2006/relationships/audio" Target="../media/media2.wav"/><Relationship Id="rId9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0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0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image" Target="../media/image3301.png"/><Relationship Id="rId7" Type="http://schemas.openxmlformats.org/officeDocument/2006/relationships/image" Target="../media/image39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1.png"/><Relationship Id="rId5" Type="http://schemas.openxmlformats.org/officeDocument/2006/relationships/image" Target="../media/image40.tiff"/><Relationship Id="rId4" Type="http://schemas.openxmlformats.org/officeDocument/2006/relationships/image" Target="../media/image352.png"/><Relationship Id="rId9" Type="http://schemas.openxmlformats.org/officeDocument/2006/relationships/image" Target="../media/image4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381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4" Type="http://schemas.openxmlformats.org/officeDocument/2006/relationships/image" Target="../media/image4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.png"/><Relationship Id="rId7" Type="http://schemas.openxmlformats.org/officeDocument/2006/relationships/image" Target="../media/image201.png"/><Relationship Id="rId12" Type="http://schemas.openxmlformats.org/officeDocument/2006/relationships/image" Target="../media/image25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71.png"/><Relationship Id="rId3" Type="http://schemas.openxmlformats.org/officeDocument/2006/relationships/image" Target="../media/image16.png"/><Relationship Id="rId7" Type="http://schemas.openxmlformats.org/officeDocument/2006/relationships/image" Target="../media/image201.png"/><Relationship Id="rId12" Type="http://schemas.openxmlformats.org/officeDocument/2006/relationships/image" Target="../media/image26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2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91.png"/><Relationship Id="rId3" Type="http://schemas.openxmlformats.org/officeDocument/2006/relationships/image" Target="../media/image16.png"/><Relationship Id="rId7" Type="http://schemas.openxmlformats.org/officeDocument/2006/relationships/image" Target="../media/image201.png"/><Relationship Id="rId12" Type="http://schemas.openxmlformats.org/officeDocument/2006/relationships/image" Target="../media/image281.png"/><Relationship Id="rId2" Type="http://schemas.openxmlformats.org/officeDocument/2006/relationships/image" Target="../media/image153.png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5" Type="http://schemas.openxmlformats.org/officeDocument/2006/relationships/image" Target="../media/image261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30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46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0.png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1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Relationship Id="rId9" Type="http://schemas.openxmlformats.org/officeDocument/2006/relationships/image" Target="../media/image29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0.png"/><Relationship Id="rId4" Type="http://schemas.openxmlformats.org/officeDocument/2006/relationships/image" Target="../media/image32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50.png"/><Relationship Id="rId7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1.png"/><Relationship Id="rId4" Type="http://schemas.openxmlformats.org/officeDocument/2006/relationships/image" Target="../media/image160.png"/><Relationship Id="rId9" Type="http://schemas.openxmlformats.org/officeDocument/2006/relationships/image" Target="../media/image18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0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5" Type="http://schemas.openxmlformats.org/officeDocument/2006/relationships/image" Target="../media/image7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Relationship Id="rId14" Type="http://schemas.openxmlformats.org/officeDocument/2006/relationships/image" Target="../media/image75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1.3: Discrete signals, Sampling,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Complex representation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of signal.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F9EA732-4E9B-4348-87A4-9052AA2DFDA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7627341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EB92F-37EF-4E43-944F-E2F1B569BD42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E9E015-5A7A-C14B-BEAA-7E958B9BA9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38D834-7342-9741-85C5-9DACF796BFF6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E2592E7-D0C6-FD4E-8BC0-B842A72BFF78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80A93B5-BC45-6A4C-B55E-FDC8B119B06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95E4898-BE25-084D-A42E-3804885D7B46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DADDC5D-A6CB-3D4E-AA8A-5B3ED974CBF8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6D9234-957B-BD44-B7BD-798299544FD2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4FCEE07-B6D1-2245-9FE6-DAD9136EF4DF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99549C3-F5E2-7340-B185-F50057A3781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BD9BCF6-FA42-AB4E-AC6B-9AC70120D9F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4CD1A4-7E2C-954D-BAE7-1A1D9FB2C097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5D46935F-3853-784B-A680-47C2BCCB823C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BE4ABC0-02B8-4F43-9806-8CCAD9364659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2B12279-6641-0E42-9C61-CE1248057D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66DDB81-A8DB-824B-812A-C8DC9715A02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39AA127-EA5C-8840-8779-4F5776EF51E7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02B353E-F28E-F54B-986D-DA4A69F7FC7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B74C4B-B097-FE4A-BD1E-42590F11C7C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7EC39C5-4B26-8549-B939-F09E8459F81E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94D7845-8850-7648-89F2-E9F1782CD5DE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F974B36-5DDD-1B44-90E7-8A686A340450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AFE3893-0743-5243-8A53-5AA883B10BB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3C698EA-7ADC-084F-9EA1-7957BB1DFAD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8315DE4-C634-5044-982F-48BF50C1C57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2058F38-A63C-7B4D-B506-2699D35B0950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0F2E347-8E91-D04D-8038-8FDFB7AFC57D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6D17EC2-651E-824C-9144-246145AE5DE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1602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10DAC2B2-B814-704F-9C13-5A5E8960218F}"/>
              </a:ext>
            </a:extLst>
          </p:cNvPr>
          <p:cNvGrpSpPr/>
          <p:nvPr/>
        </p:nvGrpSpPr>
        <p:grpSpPr>
          <a:xfrm>
            <a:off x="724272" y="4098717"/>
            <a:ext cx="5733021" cy="491969"/>
            <a:chOff x="2269338" y="3192813"/>
            <a:chExt cx="5733021" cy="49196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C77C39A-9394-C546-9C4C-D2666DE25ED2}"/>
                </a:ext>
              </a:extLst>
            </p:cNvPr>
            <p:cNvSpPr/>
            <p:nvPr/>
          </p:nvSpPr>
          <p:spPr>
            <a:xfrm>
              <a:off x="2269338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7722164-3280-E34D-815F-05BCA7832C0D}"/>
                </a:ext>
              </a:extLst>
            </p:cNvPr>
            <p:cNvSpPr/>
            <p:nvPr/>
          </p:nvSpPr>
          <p:spPr>
            <a:xfrm>
              <a:off x="3088341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04B2593-E571-2D4D-B65F-7413AFC48A4F}"/>
                </a:ext>
              </a:extLst>
            </p:cNvPr>
            <p:cNvSpPr/>
            <p:nvPr/>
          </p:nvSpPr>
          <p:spPr>
            <a:xfrm>
              <a:off x="3907344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37B7E79-D572-1747-B920-11095558C67D}"/>
                </a:ext>
              </a:extLst>
            </p:cNvPr>
            <p:cNvSpPr/>
            <p:nvPr/>
          </p:nvSpPr>
          <p:spPr>
            <a:xfrm>
              <a:off x="4726347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2EDCC2E-F52F-4945-B29F-0AB83640BF78}"/>
                </a:ext>
              </a:extLst>
            </p:cNvPr>
            <p:cNvSpPr/>
            <p:nvPr/>
          </p:nvSpPr>
          <p:spPr>
            <a:xfrm>
              <a:off x="5545350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7DD5B65-C1EF-8842-87E6-82FB62253CEF}"/>
                </a:ext>
              </a:extLst>
            </p:cNvPr>
            <p:cNvSpPr/>
            <p:nvPr/>
          </p:nvSpPr>
          <p:spPr>
            <a:xfrm>
              <a:off x="6364353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DD85D29-8F50-E742-AE31-2949C59CC016}"/>
                </a:ext>
              </a:extLst>
            </p:cNvPr>
            <p:cNvSpPr/>
            <p:nvPr/>
          </p:nvSpPr>
          <p:spPr>
            <a:xfrm>
              <a:off x="7183356" y="3192813"/>
              <a:ext cx="819003" cy="491969"/>
            </a:xfrm>
            <a:custGeom>
              <a:avLst/>
              <a:gdLst>
                <a:gd name="connsiteX0" fmla="*/ 0 w 1035423"/>
                <a:gd name="connsiteY0" fmla="*/ 255494 h 268941"/>
                <a:gd name="connsiteX1" fmla="*/ 833718 w 1035423"/>
                <a:gd name="connsiteY1" fmla="*/ 255494 h 268941"/>
                <a:gd name="connsiteX2" fmla="*/ 833718 w 1035423"/>
                <a:gd name="connsiteY2" fmla="*/ 0 h 268941"/>
                <a:gd name="connsiteX3" fmla="*/ 1035423 w 1035423"/>
                <a:gd name="connsiteY3" fmla="*/ 0 h 268941"/>
                <a:gd name="connsiteX4" fmla="*/ 1035423 w 1035423"/>
                <a:gd name="connsiteY4" fmla="*/ 268941 h 26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423" h="268941">
                  <a:moveTo>
                    <a:pt x="0" y="255494"/>
                  </a:moveTo>
                  <a:lnTo>
                    <a:pt x="833718" y="255494"/>
                  </a:lnTo>
                  <a:lnTo>
                    <a:pt x="833718" y="0"/>
                  </a:lnTo>
                  <a:lnTo>
                    <a:pt x="1035423" y="0"/>
                  </a:lnTo>
                  <a:lnTo>
                    <a:pt x="1035423" y="268941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E9054D7-B219-7143-A143-70AFA630AB52}"/>
              </a:ext>
            </a:extLst>
          </p:cNvPr>
          <p:cNvSpPr txBox="1"/>
          <p:nvPr/>
        </p:nvSpPr>
        <p:spPr>
          <a:xfrm>
            <a:off x="6148003" y="4576087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Clock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E5DF810-6EBD-1B48-BBC6-BC45EA53F9F1}"/>
              </a:ext>
            </a:extLst>
          </p:cNvPr>
          <p:cNvCxnSpPr/>
          <p:nvPr/>
        </p:nvCxnSpPr>
        <p:spPr>
          <a:xfrm>
            <a:off x="1411941" y="3472542"/>
            <a:ext cx="8382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1A49B4A-90DB-5D41-9EC2-6C64BC9DAA1B}"/>
              </a:ext>
            </a:extLst>
          </p:cNvPr>
          <p:cNvSpPr txBox="1"/>
          <p:nvPr/>
        </p:nvSpPr>
        <p:spPr>
          <a:xfrm>
            <a:off x="1569828" y="3495214"/>
            <a:ext cx="259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= Sampling interval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0B5FE75-BD33-8F4D-982E-A59180BF1F4D}"/>
              </a:ext>
            </a:extLst>
          </p:cNvPr>
          <p:cNvCxnSpPr>
            <a:cxnSpLocks/>
          </p:cNvCxnSpPr>
          <p:nvPr/>
        </p:nvCxnSpPr>
        <p:spPr>
          <a:xfrm>
            <a:off x="1411941" y="2826133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73A4FC-DE81-4B4A-B74D-A75C947DF477}"/>
              </a:ext>
            </a:extLst>
          </p:cNvPr>
          <p:cNvCxnSpPr>
            <a:cxnSpLocks/>
          </p:cNvCxnSpPr>
          <p:nvPr/>
        </p:nvCxnSpPr>
        <p:spPr>
          <a:xfrm>
            <a:off x="2281517" y="2798545"/>
            <a:ext cx="0" cy="77110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7A459D-9A62-8F4B-9E79-4FEF042F08B7}"/>
              </a:ext>
            </a:extLst>
          </p:cNvPr>
          <p:cNvSpPr txBox="1"/>
          <p:nvPr/>
        </p:nvSpPr>
        <p:spPr>
          <a:xfrm>
            <a:off x="4225703" y="3472542"/>
            <a:ext cx="487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</a:t>
            </a:r>
            <a:r>
              <a:rPr lang="en-US" sz="2000" baseline="-25000" dirty="0"/>
              <a:t>s</a:t>
            </a:r>
            <a:r>
              <a:rPr lang="en-US" sz="2000" dirty="0"/>
              <a:t>= 1/T = Sample rate (or sampling frequency)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34E723-9170-5048-856E-EA2C5AC4D3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5598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5362807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A7362-1E4E-2A4F-B954-B24B6C22FF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58134">
            <a:off x="3725327" y="4471776"/>
            <a:ext cx="551810" cy="10889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AE34D5-5FD4-954D-9862-FF5D63AF977F}"/>
              </a:ext>
            </a:extLst>
          </p:cNvPr>
          <p:cNvCxnSpPr>
            <a:cxnSpLocks/>
          </p:cNvCxnSpPr>
          <p:nvPr/>
        </p:nvCxnSpPr>
        <p:spPr>
          <a:xfrm>
            <a:off x="4034751" y="5083720"/>
            <a:ext cx="188241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C5D09-41FD-5C4E-AAAE-41C9CBBAF654}"/>
              </a:ext>
            </a:extLst>
          </p:cNvPr>
          <p:cNvCxnSpPr>
            <a:cxnSpLocks/>
          </p:cNvCxnSpPr>
          <p:nvPr/>
        </p:nvCxnSpPr>
        <p:spPr>
          <a:xfrm flipV="1">
            <a:off x="4048198" y="3278258"/>
            <a:ext cx="0" cy="180546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80468-8A3E-8043-A1A4-04461FDEB81A}"/>
              </a:ext>
            </a:extLst>
          </p:cNvPr>
          <p:cNvCxnSpPr>
            <a:cxnSpLocks/>
          </p:cNvCxnSpPr>
          <p:nvPr/>
        </p:nvCxnSpPr>
        <p:spPr>
          <a:xfrm flipV="1">
            <a:off x="4069688" y="3806519"/>
            <a:ext cx="684673" cy="1277201"/>
          </a:xfrm>
          <a:prstGeom prst="straightConnector1">
            <a:avLst/>
          </a:prstGeom>
          <a:ln w="28575">
            <a:solidFill>
              <a:srgbClr val="C00000"/>
            </a:solidFill>
            <a:headEnd type="oval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A91B73-6F68-2B46-8493-6CEEC0EBA5AD}"/>
              </a:ext>
            </a:extLst>
          </p:cNvPr>
          <p:cNvSpPr txBox="1"/>
          <p:nvPr/>
        </p:nvSpPr>
        <p:spPr>
          <a:xfrm>
            <a:off x="5582940" y="5083720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311FC-FC85-324D-BDF9-3DB02DAD9401}"/>
              </a:ext>
            </a:extLst>
          </p:cNvPr>
          <p:cNvSpPr txBox="1"/>
          <p:nvPr/>
        </p:nvSpPr>
        <p:spPr>
          <a:xfrm>
            <a:off x="3665883" y="304742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3ED513-3FAB-7345-A706-738BD50D7AA5}"/>
              </a:ext>
            </a:extLst>
          </p:cNvPr>
          <p:cNvCxnSpPr>
            <a:cxnSpLocks/>
          </p:cNvCxnSpPr>
          <p:nvPr/>
        </p:nvCxnSpPr>
        <p:spPr>
          <a:xfrm>
            <a:off x="4769261" y="3806519"/>
            <a:ext cx="0" cy="12771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2133F0-7EB6-064F-8A1F-22F531B08C95}"/>
              </a:ext>
            </a:extLst>
          </p:cNvPr>
          <p:cNvSpPr txBox="1"/>
          <p:nvPr/>
        </p:nvSpPr>
        <p:spPr>
          <a:xfrm>
            <a:off x="4649496" y="5097392"/>
            <a:ext cx="46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x</a:t>
            </a:r>
            <a:endParaRPr lang="en-US" sz="24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1D712-0ABD-8A46-9418-72B613B65A1B}"/>
              </a:ext>
            </a:extLst>
          </p:cNvPr>
          <p:cNvSpPr txBox="1"/>
          <p:nvPr/>
        </p:nvSpPr>
        <p:spPr>
          <a:xfrm>
            <a:off x="3489543" y="3671426"/>
            <a:ext cx="44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</a:t>
            </a:r>
            <a:r>
              <a:rPr lang="en-US" sz="2400" baseline="-25000" dirty="0" err="1"/>
              <a:t>y</a:t>
            </a:r>
            <a:endParaRPr lang="en-US" sz="2400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8BB9DA-83F7-B647-9238-A6ECC73F8FEF}"/>
              </a:ext>
            </a:extLst>
          </p:cNvPr>
          <p:cNvCxnSpPr>
            <a:cxnSpLocks/>
          </p:cNvCxnSpPr>
          <p:nvPr/>
        </p:nvCxnSpPr>
        <p:spPr>
          <a:xfrm flipV="1">
            <a:off x="4067580" y="3820798"/>
            <a:ext cx="716582" cy="24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B3BC5-0129-8041-AD8E-9568E2BD7A53}"/>
              </a:ext>
            </a:extLst>
          </p:cNvPr>
          <p:cNvGrpSpPr/>
          <p:nvPr/>
        </p:nvGrpSpPr>
        <p:grpSpPr>
          <a:xfrm>
            <a:off x="1954192" y="4049630"/>
            <a:ext cx="1625951" cy="1549704"/>
            <a:chOff x="1954192" y="4049630"/>
            <a:chExt cx="1625951" cy="15497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A22BA2-0336-A947-98A9-A58C14A75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1582103" y="4421719"/>
              <a:ext cx="1549704" cy="805525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F395E94-ABAB-644D-9056-598EE93C1C96}"/>
                </a:ext>
              </a:extLst>
            </p:cNvPr>
            <p:cNvSpPr/>
            <p:nvPr/>
          </p:nvSpPr>
          <p:spPr>
            <a:xfrm flipV="1">
              <a:off x="2774617" y="4295427"/>
              <a:ext cx="805526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DF8328-0A53-6E48-BBF9-B70BF9F4C39C}"/>
              </a:ext>
            </a:extLst>
          </p:cNvPr>
          <p:cNvGrpSpPr/>
          <p:nvPr/>
        </p:nvGrpSpPr>
        <p:grpSpPr>
          <a:xfrm>
            <a:off x="4840276" y="5586946"/>
            <a:ext cx="2406611" cy="1060570"/>
            <a:chOff x="4840276" y="5586946"/>
            <a:chExt cx="2406611" cy="10605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7B1AB-61DC-D74D-8AE4-5B87C729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7183" y="5841991"/>
              <a:ext cx="1549704" cy="805525"/>
            </a:xfrm>
            <a:prstGeom prst="rect">
              <a:avLst/>
            </a:prstGeom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B02521-5619-0946-82B2-5F2C70C16151}"/>
                </a:ext>
              </a:extLst>
            </p:cNvPr>
            <p:cNvSpPr/>
            <p:nvPr/>
          </p:nvSpPr>
          <p:spPr>
            <a:xfrm flipH="1" flipV="1">
              <a:off x="4840276" y="5586946"/>
              <a:ext cx="742663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297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45961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8394F-D022-0849-A560-BD6BDF8D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65" y="2632268"/>
            <a:ext cx="3520440" cy="195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5A803-357A-934C-B3BE-AB23A5E6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2" y="156902"/>
            <a:ext cx="4312166" cy="2241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B65B-47E2-6F48-B82B-00369DDD7AFE}"/>
              </a:ext>
            </a:extLst>
          </p:cNvPr>
          <p:cNvSpPr txBox="1"/>
          <p:nvPr/>
        </p:nvSpPr>
        <p:spPr>
          <a:xfrm>
            <a:off x="5208104" y="1016009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1-dimensional sampling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B73BF-9944-8447-B461-0A499D9CECB4}"/>
              </a:ext>
            </a:extLst>
          </p:cNvPr>
          <p:cNvSpPr txBox="1"/>
          <p:nvPr/>
        </p:nvSpPr>
        <p:spPr>
          <a:xfrm>
            <a:off x="5208104" y="3348558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2-dimensional 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6B8BF3-C090-3F45-AD07-953C42EE5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93" b="47678"/>
          <a:stretch/>
        </p:blipFill>
        <p:spPr>
          <a:xfrm>
            <a:off x="897722" y="5076097"/>
            <a:ext cx="3863726" cy="1494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7B885-754A-7B43-9D69-498F71018EDF}"/>
              </a:ext>
            </a:extLst>
          </p:cNvPr>
          <p:cNvSpPr txBox="1"/>
          <p:nvPr/>
        </p:nvSpPr>
        <p:spPr>
          <a:xfrm>
            <a:off x="5208104" y="5439375"/>
            <a:ext cx="3776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3-dimensional sampling</a:t>
            </a:r>
          </a:p>
        </p:txBody>
      </p:sp>
    </p:spTree>
    <p:extLst>
      <p:ext uri="{BB962C8B-B14F-4D97-AF65-F5344CB8AC3E}">
        <p14:creationId xmlns:p14="http://schemas.microsoft.com/office/powerpoint/2010/main" val="1704646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61C0D1-83C0-584F-B6E5-943267783FED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B6CBA5-130C-8F48-B289-F7B0451699BC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A8AFCE-6E5F-014B-B914-CACE87F1C25B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FFE305-F4ED-3F47-83F7-E503C89041C0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FC3F880-2191-C44A-A0AE-ACDD9542CF8C}"/>
              </a:ext>
            </a:extLst>
          </p:cNvPr>
          <p:cNvCxnSpPr/>
          <p:nvPr/>
        </p:nvCxnSpPr>
        <p:spPr>
          <a:xfrm flipV="1">
            <a:off x="1414219" y="4203689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67212D-9F2C-7A4B-9B14-D338D9285199}"/>
              </a:ext>
            </a:extLst>
          </p:cNvPr>
          <p:cNvCxnSpPr>
            <a:cxnSpLocks/>
          </p:cNvCxnSpPr>
          <p:nvPr/>
        </p:nvCxnSpPr>
        <p:spPr>
          <a:xfrm flipV="1">
            <a:off x="3090619" y="5039399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F4CA7BA-DFC9-A649-9205-F978D4E74611}"/>
              </a:ext>
            </a:extLst>
          </p:cNvPr>
          <p:cNvCxnSpPr>
            <a:cxnSpLocks/>
          </p:cNvCxnSpPr>
          <p:nvPr/>
        </p:nvCxnSpPr>
        <p:spPr>
          <a:xfrm flipV="1">
            <a:off x="4767019" y="4203689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8F5B6FD-B66F-E842-8292-D4A9C654BB1F}"/>
              </a:ext>
            </a:extLst>
          </p:cNvPr>
          <p:cNvCxnSpPr>
            <a:cxnSpLocks/>
          </p:cNvCxnSpPr>
          <p:nvPr/>
        </p:nvCxnSpPr>
        <p:spPr>
          <a:xfrm flipV="1">
            <a:off x="64434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7C88F7-0D83-2844-8A6F-0DACD1AB6071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450B6A3B-0B68-F442-B907-06CDF14A9B9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79588FAA-E607-2641-BBA3-166FEF45847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970CA7-0B11-2F4D-9C99-FB52C52CB05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86672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601251" y="2800342"/>
            <a:ext cx="7920566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Two signals become indistinguishable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47677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12932BB-2876-1042-A337-E44733096372}"/>
              </a:ext>
            </a:extLst>
          </p:cNvPr>
          <p:cNvGrpSpPr/>
          <p:nvPr/>
        </p:nvGrpSpPr>
        <p:grpSpPr>
          <a:xfrm>
            <a:off x="903363" y="1267288"/>
            <a:ext cx="5850123" cy="1036751"/>
            <a:chOff x="878367" y="2123989"/>
            <a:chExt cx="5850123" cy="1036751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EB54B3-AB3F-A84C-99CB-916A08C0ADA3}"/>
                </a:ext>
              </a:extLst>
            </p:cNvPr>
            <p:cNvSpPr/>
            <p:nvPr/>
          </p:nvSpPr>
          <p:spPr>
            <a:xfrm>
              <a:off x="878367" y="2123989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186F9C6-0EB9-6343-9881-A2BA8D4A9982}"/>
                </a:ext>
              </a:extLst>
            </p:cNvPr>
            <p:cNvSpPr/>
            <p:nvPr/>
          </p:nvSpPr>
          <p:spPr>
            <a:xfrm>
              <a:off x="2339567" y="2160983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E734B2A-4689-A24C-BB89-B15953221267}"/>
                </a:ext>
              </a:extLst>
            </p:cNvPr>
            <p:cNvSpPr/>
            <p:nvPr/>
          </p:nvSpPr>
          <p:spPr>
            <a:xfrm>
              <a:off x="3796270" y="2225801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BD11209-37CA-3849-ADA4-441EB001C6B6}"/>
                </a:ext>
              </a:extLst>
            </p:cNvPr>
            <p:cNvSpPr/>
            <p:nvPr/>
          </p:nvSpPr>
          <p:spPr>
            <a:xfrm>
              <a:off x="5252168" y="2288036"/>
              <a:ext cx="1476322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C8AB32-D195-384F-A680-E0EB47FDBE15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413339A-0E43-EB4C-B080-64E4EC85F53F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7FB2AF83-484D-9B40-8DC6-EECAAA2B55AD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75BC219-C9B5-1544-A6DD-147341CD780A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1ACCDB2-2AAC-7E4E-9E32-6CC5AE352659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BFA6CC63-6CAF-7649-8B44-C0062C2E183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4E5543-6B81-184C-9A1E-825B42926514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C13B2DD-896F-AD45-AFF9-95A82DC03620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DC74717F-4D91-CE46-B23F-1D731843214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41D53E7-C6DF-5D45-9B4D-4CA723267626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8BF7C58-7AD8-624A-BFEF-9AF3F2BBD8B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782E35-02A2-4F4B-9CCD-4461F9E8386F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B81D1F2-EC75-254A-AB7E-362B7B309FE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D22633A-F168-D645-BE70-6979422A2DB6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246B1A6-9CEA-3F44-912E-E60021161B4D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ADDCB29-4A26-B44B-8714-93FE030287FD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74A8C879-DBC3-B944-A4FD-C60B7BA31B55}"/>
              </a:ext>
            </a:extLst>
          </p:cNvPr>
          <p:cNvCxnSpPr>
            <a:cxnSpLocks/>
          </p:cNvCxnSpPr>
          <p:nvPr/>
        </p:nvCxnSpPr>
        <p:spPr>
          <a:xfrm flipV="1">
            <a:off x="2031600" y="2166886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4B8CA75-2A4E-F34E-A09B-B9B12DBF5F23}"/>
              </a:ext>
            </a:extLst>
          </p:cNvPr>
          <p:cNvCxnSpPr>
            <a:cxnSpLocks/>
          </p:cNvCxnSpPr>
          <p:nvPr/>
        </p:nvCxnSpPr>
        <p:spPr>
          <a:xfrm flipV="1">
            <a:off x="3482447" y="2203881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3AA8FB8-5EAA-E34C-9FA6-9F1063F9C7E1}"/>
              </a:ext>
            </a:extLst>
          </p:cNvPr>
          <p:cNvCxnSpPr>
            <a:cxnSpLocks/>
          </p:cNvCxnSpPr>
          <p:nvPr/>
        </p:nvCxnSpPr>
        <p:spPr>
          <a:xfrm flipV="1">
            <a:off x="4933294" y="224087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7110EDEC-9244-6848-B13A-B91945D03AF4}"/>
              </a:ext>
            </a:extLst>
          </p:cNvPr>
          <p:cNvCxnSpPr>
            <a:cxnSpLocks/>
          </p:cNvCxnSpPr>
          <p:nvPr/>
        </p:nvCxnSpPr>
        <p:spPr>
          <a:xfrm flipV="1">
            <a:off x="6384141" y="2277869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70EC166-6646-9F41-B9A1-AC0B857967E3}"/>
              </a:ext>
            </a:extLst>
          </p:cNvPr>
          <p:cNvCxnSpPr>
            <a:cxnSpLocks/>
          </p:cNvCxnSpPr>
          <p:nvPr/>
        </p:nvCxnSpPr>
        <p:spPr>
          <a:xfrm flipV="1">
            <a:off x="2031600" y="4989953"/>
            <a:ext cx="0" cy="56703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73B16302-22CE-C840-B5AE-B7FADD1A258F}"/>
              </a:ext>
            </a:extLst>
          </p:cNvPr>
          <p:cNvCxnSpPr>
            <a:cxnSpLocks/>
          </p:cNvCxnSpPr>
          <p:nvPr/>
        </p:nvCxnSpPr>
        <p:spPr>
          <a:xfrm flipV="1">
            <a:off x="3482447" y="5026948"/>
            <a:ext cx="0" cy="53004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CEDB608-EC88-3A48-9D87-A00DDBDB61E6}"/>
              </a:ext>
            </a:extLst>
          </p:cNvPr>
          <p:cNvCxnSpPr>
            <a:cxnSpLocks/>
          </p:cNvCxnSpPr>
          <p:nvPr/>
        </p:nvCxnSpPr>
        <p:spPr>
          <a:xfrm flipV="1">
            <a:off x="4933294" y="5050495"/>
            <a:ext cx="0" cy="49305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9FCCEE07-46D9-A04D-85E1-638B51EE426F}"/>
              </a:ext>
            </a:extLst>
          </p:cNvPr>
          <p:cNvCxnSpPr>
            <a:cxnSpLocks/>
          </p:cNvCxnSpPr>
          <p:nvPr/>
        </p:nvCxnSpPr>
        <p:spPr>
          <a:xfrm flipV="1">
            <a:off x="6384141" y="5060595"/>
            <a:ext cx="0" cy="456056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7FF8A8-ACAB-9E46-AA3A-E6E65F65CDAF}"/>
              </a:ext>
            </a:extLst>
          </p:cNvPr>
          <p:cNvCxnSpPr/>
          <p:nvPr/>
        </p:nvCxnSpPr>
        <p:spPr>
          <a:xfrm>
            <a:off x="903363" y="4989953"/>
            <a:ext cx="6411837" cy="0"/>
          </a:xfrm>
          <a:prstGeom prst="line">
            <a:avLst/>
          </a:prstGeom>
          <a:ln w="508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78C50B2-EECE-D24E-BB9D-3E8530487E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426253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Spectrogram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007E4-0773-7940-9E4C-89C0010B3598}"/>
              </a:ext>
            </a:extLst>
          </p:cNvPr>
          <p:cNvGrpSpPr/>
          <p:nvPr/>
        </p:nvGrpSpPr>
        <p:grpSpPr>
          <a:xfrm>
            <a:off x="482572" y="4860753"/>
            <a:ext cx="1715196" cy="1820775"/>
            <a:chOff x="482572" y="4860753"/>
            <a:chExt cx="1715196" cy="182077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8A53194-ECBD-1F4A-A7DC-49D76FACC365}"/>
                </a:ext>
              </a:extLst>
            </p:cNvPr>
            <p:cNvGrpSpPr/>
            <p:nvPr/>
          </p:nvGrpSpPr>
          <p:grpSpPr>
            <a:xfrm>
              <a:off x="482572" y="4860753"/>
              <a:ext cx="192505" cy="1820775"/>
              <a:chOff x="3723077" y="4732417"/>
              <a:chExt cx="192505" cy="182077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A2E1A90-9BC9-0345-974E-A182BD88064F}"/>
                  </a:ext>
                </a:extLst>
              </p:cNvPr>
              <p:cNvSpPr/>
              <p:nvPr/>
            </p:nvSpPr>
            <p:spPr>
              <a:xfrm>
                <a:off x="3723077" y="473241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543E6FF-73A2-C243-BB40-D81B9EC9CEA8}"/>
                  </a:ext>
                </a:extLst>
              </p:cNvPr>
              <p:cNvSpPr/>
              <p:nvPr/>
            </p:nvSpPr>
            <p:spPr>
              <a:xfrm>
                <a:off x="3723077" y="4965027"/>
                <a:ext cx="192505" cy="1925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36649A-34FD-D34F-BDB4-3F216CC2B306}"/>
                  </a:ext>
                </a:extLst>
              </p:cNvPr>
              <p:cNvSpPr/>
              <p:nvPr/>
            </p:nvSpPr>
            <p:spPr>
              <a:xfrm>
                <a:off x="3723077" y="519763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88F6C22-EBBB-FA4F-BD20-BD3967F21696}"/>
                  </a:ext>
                </a:extLst>
              </p:cNvPr>
              <p:cNvSpPr/>
              <p:nvPr/>
            </p:nvSpPr>
            <p:spPr>
              <a:xfrm>
                <a:off x="3723077" y="5430247"/>
                <a:ext cx="192505" cy="19250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2B1BA-F84A-CB47-A483-CB0AA620E6B8}"/>
                  </a:ext>
                </a:extLst>
              </p:cNvPr>
              <p:cNvSpPr/>
              <p:nvPr/>
            </p:nvSpPr>
            <p:spPr>
              <a:xfrm>
                <a:off x="3723077" y="566285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DE0200F-C99C-D14A-B34E-0E27F4F7E6F6}"/>
                  </a:ext>
                </a:extLst>
              </p:cNvPr>
              <p:cNvSpPr/>
              <p:nvPr/>
            </p:nvSpPr>
            <p:spPr>
              <a:xfrm>
                <a:off x="3723077" y="5895467"/>
                <a:ext cx="192505" cy="19250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0B27E7F-DB1C-7449-BE61-9B12DBF99E11}"/>
                  </a:ext>
                </a:extLst>
              </p:cNvPr>
              <p:cNvSpPr/>
              <p:nvPr/>
            </p:nvSpPr>
            <p:spPr>
              <a:xfrm>
                <a:off x="3723077" y="612807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1023C6-A107-D84C-968A-9669675B08C2}"/>
                  </a:ext>
                </a:extLst>
              </p:cNvPr>
              <p:cNvSpPr/>
              <p:nvPr/>
            </p:nvSpPr>
            <p:spPr>
              <a:xfrm>
                <a:off x="3723077" y="6360687"/>
                <a:ext cx="192505" cy="19250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8C7B208-040A-584A-89E5-EBF4E29E9EF8}"/>
                </a:ext>
              </a:extLst>
            </p:cNvPr>
            <p:cNvSpPr/>
            <p:nvPr/>
          </p:nvSpPr>
          <p:spPr>
            <a:xfrm flipV="1">
              <a:off x="818147" y="5437250"/>
              <a:ext cx="1379621" cy="707886"/>
            </a:xfrm>
            <a:custGeom>
              <a:avLst/>
              <a:gdLst>
                <a:gd name="connsiteX0" fmla="*/ 1379621 w 1379621"/>
                <a:gd name="connsiteY0" fmla="*/ 789145 h 789145"/>
                <a:gd name="connsiteX1" fmla="*/ 850232 w 1379621"/>
                <a:gd name="connsiteY1" fmla="*/ 99334 h 789145"/>
                <a:gd name="connsiteX2" fmla="*/ 0 w 1379621"/>
                <a:gd name="connsiteY2" fmla="*/ 19124 h 78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9621" h="789145">
                  <a:moveTo>
                    <a:pt x="1379621" y="789145"/>
                  </a:moveTo>
                  <a:cubicBezTo>
                    <a:pt x="1229895" y="508408"/>
                    <a:pt x="1080169" y="227671"/>
                    <a:pt x="850232" y="99334"/>
                  </a:cubicBezTo>
                  <a:cubicBezTo>
                    <a:pt x="620295" y="-29003"/>
                    <a:pt x="310147" y="-4940"/>
                    <a:pt x="0" y="19124"/>
                  </a:cubicBezTo>
                </a:path>
              </a:pathLst>
            </a:custGeom>
            <a:ln w="34925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95D623E-2EAB-2C40-964B-F581D397DB57}"/>
              </a:ext>
            </a:extLst>
          </p:cNvPr>
          <p:cNvSpPr/>
          <p:nvPr/>
        </p:nvSpPr>
        <p:spPr>
          <a:xfrm>
            <a:off x="2113501" y="1095666"/>
            <a:ext cx="145424" cy="4379684"/>
          </a:xfrm>
          <a:prstGeom prst="rect">
            <a:avLst/>
          </a:prstGeom>
          <a:noFill/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iasing_helicopter">
            <a:hlinkClick r:id="" action="ppaction://media"/>
            <a:extLst>
              <a:ext uri="{FF2B5EF4-FFF2-40B4-BE49-F238E27FC236}">
                <a16:creationId xmlns:a16="http://schemas.microsoft.com/office/drawing/2014/main" id="{DCD662A7-7AC7-1B40-B4CE-C2D8C2692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71245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38571-5608-2547-87FF-2B8A4D8AB46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11623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E3960-74FC-9A00-6F29-CDCA5556F6DC}"/>
              </a:ext>
            </a:extLst>
          </p:cNvPr>
          <p:cNvSpPr txBox="1"/>
          <p:nvPr/>
        </p:nvSpPr>
        <p:spPr>
          <a:xfrm>
            <a:off x="385762" y="2025313"/>
            <a:ext cx="8372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Suppose you sample a signal in some way. </a:t>
            </a:r>
            <a:r>
              <a:rPr lang="en-US" sz="2400" dirty="0">
                <a:effectLst/>
                <a:latin typeface="Verdana" panose="020B0604030504040204" pitchFamily="34" charset="0"/>
              </a:rPr>
              <a:t>If you can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exactly reconstruct </a:t>
            </a:r>
            <a:r>
              <a:rPr lang="en-US" sz="2400" dirty="0">
                <a:effectLst/>
                <a:latin typeface="Verdana" panose="020B0604030504040204" pitchFamily="34" charset="0"/>
              </a:rPr>
              <a:t>the signal from the samples, then you have done a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proper sampling </a:t>
            </a:r>
            <a:r>
              <a:rPr lang="en-US" sz="2400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and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captured the key </a:t>
            </a:r>
            <a:r>
              <a:rPr lang="en-US" sz="2400" dirty="0">
                <a:effectLst/>
                <a:latin typeface="Verdana" panose="020B0604030504040204" pitchFamily="34" charset="0"/>
              </a:rPr>
              <a:t>signal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information </a:t>
            </a:r>
          </a:p>
        </p:txBody>
      </p:sp>
    </p:spTree>
    <p:extLst>
      <p:ext uri="{BB962C8B-B14F-4D97-AF65-F5344CB8AC3E}">
        <p14:creationId xmlns:p14="http://schemas.microsoft.com/office/powerpoint/2010/main" val="1990175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635B1-71EF-DD4D-0C56-28160D04D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DEE198-6028-9E3D-FDC7-1F7E9A025DD0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B9432-DCA9-2605-1EB0-C738E39D00A5}"/>
              </a:ext>
            </a:extLst>
          </p:cNvPr>
          <p:cNvSpPr txBox="1"/>
          <p:nvPr/>
        </p:nvSpPr>
        <p:spPr>
          <a:xfrm>
            <a:off x="385762" y="2025313"/>
            <a:ext cx="83724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Suppose you sample a signal in some way. </a:t>
            </a:r>
            <a:r>
              <a:rPr lang="en-US" sz="2400" dirty="0">
                <a:effectLst/>
                <a:latin typeface="Verdana" panose="020B0604030504040204" pitchFamily="34" charset="0"/>
              </a:rPr>
              <a:t>If you can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exactly reconstruct </a:t>
            </a:r>
            <a:r>
              <a:rPr lang="en-US" sz="2400" dirty="0">
                <a:effectLst/>
                <a:latin typeface="Verdana" panose="020B0604030504040204" pitchFamily="34" charset="0"/>
              </a:rPr>
              <a:t>the signal from the samples, then you have done a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proper sampling </a:t>
            </a:r>
            <a:r>
              <a:rPr lang="en-US" sz="2400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and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captured the key </a:t>
            </a:r>
            <a:r>
              <a:rPr lang="en-US" sz="2400" dirty="0">
                <a:effectLst/>
                <a:latin typeface="Verdana" panose="020B0604030504040204" pitchFamily="34" charset="0"/>
              </a:rPr>
              <a:t>signal </a:t>
            </a:r>
            <a:r>
              <a:rPr lang="en-US" sz="2400" b="1" dirty="0">
                <a:effectLst/>
                <a:latin typeface="Verdana" panose="020B0604030504040204" pitchFamily="34" charset="0"/>
              </a:rPr>
              <a:t>information </a:t>
            </a:r>
          </a:p>
          <a:p>
            <a:endParaRPr lang="en-US" sz="2400" b="1" dirty="0">
              <a:latin typeface="Verdana" panose="020B0604030504040204" pitchFamily="34" charset="0"/>
            </a:endParaRPr>
          </a:p>
          <a:p>
            <a:endParaRPr lang="en-US" sz="2400" dirty="0">
              <a:effectLst/>
            </a:endParaRPr>
          </a:p>
          <a:p>
            <a:r>
              <a:rPr lang="en-US" sz="2400" i="1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The </a:t>
            </a:r>
            <a:r>
              <a:rPr lang="en-US" sz="2400" b="1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sampling frequency </a:t>
            </a:r>
            <a:r>
              <a:rPr lang="en-US" sz="3200" i="1" dirty="0">
                <a:effectLst/>
                <a:latin typeface="Times" pitchFamily="2" charset="0"/>
              </a:rPr>
              <a:t>f</a:t>
            </a:r>
            <a:r>
              <a:rPr lang="en-US" sz="3200" i="1" baseline="-25000" dirty="0">
                <a:effectLst/>
                <a:latin typeface="Times" pitchFamily="2" charset="0"/>
              </a:rPr>
              <a:t>s</a:t>
            </a:r>
            <a:r>
              <a:rPr lang="en-US" sz="3200" i="1" dirty="0">
                <a:effectLst/>
                <a:latin typeface="Times" pitchFamily="2" charset="0"/>
              </a:rPr>
              <a:t> </a:t>
            </a:r>
            <a:r>
              <a:rPr lang="en-US" sz="2400" dirty="0">
                <a:solidFill>
                  <a:srgbClr val="116600"/>
                </a:solidFill>
                <a:effectLst/>
                <a:latin typeface="Verdana" panose="020B0604030504040204" pitchFamily="34" charset="0"/>
              </a:rPr>
              <a:t>, is the number of samples per second. This is to be compared with the signal cyclic frequencies 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805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D30E6-4166-1948-C501-98850CD5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9944"/>
            <a:ext cx="2752110" cy="2160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6143DC-9624-C979-E6E1-767D43C0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820" y="1929944"/>
            <a:ext cx="2845692" cy="2247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7853D-C745-BA5D-5FD3-0461DB01E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222" y="1929944"/>
            <a:ext cx="2845692" cy="2221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A34596-0945-D7E3-A29E-AB9B349415CB}"/>
              </a:ext>
            </a:extLst>
          </p:cNvPr>
          <p:cNvSpPr txBox="1"/>
          <p:nvPr/>
        </p:nvSpPr>
        <p:spPr>
          <a:xfrm>
            <a:off x="335643" y="4386616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11.1 samples/cycle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451C12-985B-7E03-BD0E-DECADA61CDF8}"/>
              </a:ext>
            </a:extLst>
          </p:cNvPr>
          <p:cNvSpPr txBox="1"/>
          <p:nvPr/>
        </p:nvSpPr>
        <p:spPr>
          <a:xfrm>
            <a:off x="3160432" y="4396494"/>
            <a:ext cx="2416467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3.2 samples/cycle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58B6C-8E66-6017-AE5F-5B939E9B49A0}"/>
              </a:ext>
            </a:extLst>
          </p:cNvPr>
          <p:cNvSpPr txBox="1"/>
          <p:nvPr/>
        </p:nvSpPr>
        <p:spPr>
          <a:xfrm>
            <a:off x="6348021" y="4427644"/>
            <a:ext cx="2416467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1.05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samples/cycle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7B1FE-A8D3-7A05-3E95-55A37468E4B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</p:spTree>
    <p:extLst>
      <p:ext uri="{BB962C8B-B14F-4D97-AF65-F5344CB8AC3E}">
        <p14:creationId xmlns:p14="http://schemas.microsoft.com/office/powerpoint/2010/main" val="257782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299A05-CF62-F541-AEA5-03DCA186C4AC}"/>
              </a:ext>
            </a:extLst>
          </p:cNvPr>
          <p:cNvSpPr txBox="1"/>
          <p:nvPr/>
        </p:nvSpPr>
        <p:spPr>
          <a:xfrm>
            <a:off x="1" y="75318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find a good sample rate?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2479067"/>
            <a:ext cx="9143999" cy="206210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Nyquist-Shannon sampling theorem: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 order to uniquely represent a signal F(t) by a set of samples, the sampling rate must be more than twice the highest frequency component present in F(t).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6EB1A-91D4-FE4A-BFAC-C51B1D23E322}"/>
              </a:ext>
            </a:extLst>
          </p:cNvPr>
          <p:cNvSpPr txBox="1"/>
          <p:nvPr/>
        </p:nvSpPr>
        <p:spPr>
          <a:xfrm>
            <a:off x="0" y="4743551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sample rate is f</a:t>
            </a:r>
            <a:r>
              <a:rPr lang="en-US" sz="2800" baseline="-25000" dirty="0"/>
              <a:t>s</a:t>
            </a:r>
            <a:r>
              <a:rPr lang="en-US" sz="2800" dirty="0"/>
              <a:t> and maximum frequency we want to</a:t>
            </a:r>
          </a:p>
          <a:p>
            <a:r>
              <a:rPr lang="en-US" sz="2800" dirty="0"/>
              <a:t>record is </a:t>
            </a:r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baseline="-25000" dirty="0"/>
              <a:t> </a:t>
            </a:r>
            <a:r>
              <a:rPr lang="en-US" sz="2800" dirty="0"/>
              <a:t>, then </a:t>
            </a:r>
            <a:endParaRPr lang="en-US" sz="28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FAF5E4-5734-8A43-B2C0-84692A8EC6F5}"/>
              </a:ext>
            </a:extLst>
          </p:cNvPr>
          <p:cNvSpPr txBox="1"/>
          <p:nvPr/>
        </p:nvSpPr>
        <p:spPr>
          <a:xfrm>
            <a:off x="3563472" y="5900039"/>
            <a:ext cx="1775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</a:t>
            </a:r>
            <a:r>
              <a:rPr lang="en-US" sz="3600" baseline="-25000" dirty="0"/>
              <a:t>s</a:t>
            </a:r>
            <a:r>
              <a:rPr lang="en-US" sz="3600" dirty="0"/>
              <a:t> &gt; 2f</a:t>
            </a:r>
            <a:r>
              <a:rPr lang="en-US" sz="3600" baseline="-25000" dirty="0"/>
              <a:t>max</a:t>
            </a:r>
          </a:p>
        </p:txBody>
      </p:sp>
    </p:spTree>
    <p:extLst>
      <p:ext uri="{BB962C8B-B14F-4D97-AF65-F5344CB8AC3E}">
        <p14:creationId xmlns:p14="http://schemas.microsoft.com/office/powerpoint/2010/main" val="2936761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2F1CF8-DBC2-8B46-AC1C-3AD02D1DFA17}"/>
              </a:ext>
            </a:extLst>
          </p:cNvPr>
          <p:cNvSpPr txBox="1"/>
          <p:nvPr/>
        </p:nvSpPr>
        <p:spPr>
          <a:xfrm>
            <a:off x="1" y="3900905"/>
            <a:ext cx="9143999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Nyquist frequency = Maximum alias-free frequency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                                    for a given sample rate.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Nyquist rate = Lower bound of sample rate for a </a:t>
            </a:r>
          </a:p>
          <a:p>
            <a:r>
              <a:rPr lang="en-US" sz="3200" dirty="0">
                <a:solidFill>
                  <a:schemeClr val="bg1"/>
                </a:solidFill>
              </a:rPr>
              <a:t>					 signal.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30180-5217-9E48-A3C3-86540A82353B}"/>
              </a:ext>
            </a:extLst>
          </p:cNvPr>
          <p:cNvGrpSpPr/>
          <p:nvPr/>
        </p:nvGrpSpPr>
        <p:grpSpPr>
          <a:xfrm>
            <a:off x="457077" y="949749"/>
            <a:ext cx="8443103" cy="2580984"/>
            <a:chOff x="457077" y="543351"/>
            <a:chExt cx="8443103" cy="258098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C240DE-99CE-8747-82B8-E5F9F1E5490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C7E433-BC0B-2F4C-B201-21F05548E3F5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B4936C-DD3D-2748-BB92-929BE61FA07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17987-DB14-E642-BA84-F1B97778FBF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A38259-66C4-C74B-912D-12EAB0D4DB10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393BF45-3F14-0A4D-AE6C-D41FDF19EC41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1E5D4-9A69-614E-8CAE-0CC7AC2E5619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94E15C-3C22-6349-B083-4EDDD80C624C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2B589A-F624-7E44-AEA0-60E8C858CC0D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1096641-3361-D74F-B464-261A5FE3FFF9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ABFE38F6-69B8-2F4E-8D30-D284F0729A90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0C937-D1D1-4D41-A1AD-8E4D0E7E00BE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968A27-E526-3345-87BF-23B0127E467C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097A-D3F4-9C42-9F30-926BC3450EBA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4E3144-633E-4D42-9CDF-5C9CDACC280A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9DEB6E-ED73-1B4B-B4F1-7249B24F9D0B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9466C4-DCAD-6F4D-8572-AB43DF76E9E8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99831-6D08-754A-9DBF-A383E062EB09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47E9BA-F708-B54E-8C4E-3CF83C022F10}"/>
              </a:ext>
            </a:extLst>
          </p:cNvPr>
          <p:cNvCxnSpPr/>
          <p:nvPr/>
        </p:nvCxnSpPr>
        <p:spPr>
          <a:xfrm flipV="1">
            <a:off x="1411941" y="1734254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CFB290-CD04-6B47-A11E-C97DA006659F}"/>
              </a:ext>
            </a:extLst>
          </p:cNvPr>
          <p:cNvCxnSpPr>
            <a:cxnSpLocks/>
          </p:cNvCxnSpPr>
          <p:nvPr/>
        </p:nvCxnSpPr>
        <p:spPr>
          <a:xfrm flipV="1">
            <a:off x="22501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BB4447-D3D2-4947-BC58-EE92353875A3}"/>
              </a:ext>
            </a:extLst>
          </p:cNvPr>
          <p:cNvCxnSpPr>
            <a:cxnSpLocks/>
          </p:cNvCxnSpPr>
          <p:nvPr/>
        </p:nvCxnSpPr>
        <p:spPr>
          <a:xfrm flipV="1">
            <a:off x="3088341" y="2569964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504BEF-EE94-844D-BCB3-194683F53459}"/>
              </a:ext>
            </a:extLst>
          </p:cNvPr>
          <p:cNvCxnSpPr>
            <a:cxnSpLocks/>
          </p:cNvCxnSpPr>
          <p:nvPr/>
        </p:nvCxnSpPr>
        <p:spPr>
          <a:xfrm flipV="1">
            <a:off x="3926541" y="2033492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6B59A4-B8D8-A446-A79F-318D0A9A396F}"/>
              </a:ext>
            </a:extLst>
          </p:cNvPr>
          <p:cNvCxnSpPr>
            <a:cxnSpLocks/>
          </p:cNvCxnSpPr>
          <p:nvPr/>
        </p:nvCxnSpPr>
        <p:spPr>
          <a:xfrm flipV="1">
            <a:off x="4764741" y="1734254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42A2D1-2D2A-B146-9CE1-80EA9D43DC45}"/>
              </a:ext>
            </a:extLst>
          </p:cNvPr>
          <p:cNvCxnSpPr>
            <a:cxnSpLocks/>
          </p:cNvCxnSpPr>
          <p:nvPr/>
        </p:nvCxnSpPr>
        <p:spPr>
          <a:xfrm flipV="1">
            <a:off x="5602941" y="2450351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66C82E-683F-3D45-B209-0DAB8C147421}"/>
              </a:ext>
            </a:extLst>
          </p:cNvPr>
          <p:cNvCxnSpPr>
            <a:cxnSpLocks/>
          </p:cNvCxnSpPr>
          <p:nvPr/>
        </p:nvCxnSpPr>
        <p:spPr>
          <a:xfrm>
            <a:off x="3824601" y="304800"/>
            <a:ext cx="0" cy="283396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EC4841-8521-DCC1-9D2F-B82A070CF35D}"/>
              </a:ext>
            </a:extLst>
          </p:cNvPr>
          <p:cNvSpPr txBox="1"/>
          <p:nvPr/>
        </p:nvSpPr>
        <p:spPr>
          <a:xfrm>
            <a:off x="7402515" y="4335361"/>
            <a:ext cx="133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(f</a:t>
            </a:r>
            <a:r>
              <a:rPr lang="en-US" sz="3600" baseline="-25000" dirty="0">
                <a:solidFill>
                  <a:schemeClr val="bg1"/>
                </a:solidFill>
              </a:rPr>
              <a:t>s</a:t>
            </a:r>
            <a:r>
              <a:rPr lang="en-US" sz="3600" dirty="0">
                <a:solidFill>
                  <a:schemeClr val="bg1"/>
                </a:solidFill>
              </a:rPr>
              <a:t> / 2)</a:t>
            </a:r>
            <a:endParaRPr lang="en-US" sz="36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E014CC-0E65-E197-D595-4826466DB2AD}"/>
              </a:ext>
            </a:extLst>
          </p:cNvPr>
          <p:cNvSpPr txBox="1"/>
          <p:nvPr/>
        </p:nvSpPr>
        <p:spPr>
          <a:xfrm>
            <a:off x="3511688" y="5809119"/>
            <a:ext cx="136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(2f</a:t>
            </a:r>
            <a:r>
              <a:rPr lang="en-US" sz="3600" baseline="-25000" dirty="0">
                <a:solidFill>
                  <a:schemeClr val="bg1"/>
                </a:solidFill>
              </a:rPr>
              <a:t>max</a:t>
            </a:r>
            <a:r>
              <a:rPr lang="en-US" sz="3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67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68A3599-CC42-3F44-819B-7D35E335BA96}"/>
              </a:ext>
            </a:extLst>
          </p:cNvPr>
          <p:cNvCxnSpPr>
            <a:cxnSpLocks/>
          </p:cNvCxnSpPr>
          <p:nvPr/>
        </p:nvCxnSpPr>
        <p:spPr>
          <a:xfrm>
            <a:off x="2927741" y="4037470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AD039C-D0A1-944E-84B9-36712DE315F7}"/>
              </a:ext>
            </a:extLst>
          </p:cNvPr>
          <p:cNvCxnSpPr/>
          <p:nvPr/>
        </p:nvCxnSpPr>
        <p:spPr>
          <a:xfrm flipV="1">
            <a:off x="2930437" y="1793430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3B223AC-9250-EE4B-B494-F35A915F4244}"/>
              </a:ext>
            </a:extLst>
          </p:cNvPr>
          <p:cNvSpPr txBox="1"/>
          <p:nvPr/>
        </p:nvSpPr>
        <p:spPr>
          <a:xfrm rot="16200000">
            <a:off x="2060527" y="2831305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6A0A5-BDD0-C343-872F-E0A6668B2514}"/>
              </a:ext>
            </a:extLst>
          </p:cNvPr>
          <p:cNvGrpSpPr/>
          <p:nvPr/>
        </p:nvGrpSpPr>
        <p:grpSpPr>
          <a:xfrm>
            <a:off x="4118365" y="3910861"/>
            <a:ext cx="315804" cy="573687"/>
            <a:chOff x="7225127" y="3524912"/>
            <a:chExt cx="315804" cy="57368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70DE7C-47C6-C943-B86A-46C04676A00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139D7E-5414-B242-8988-4F85694ED3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41D882-56F9-D446-B091-DBA6FBAE098B}"/>
              </a:ext>
            </a:extLst>
          </p:cNvPr>
          <p:cNvSpPr txBox="1"/>
          <p:nvPr/>
        </p:nvSpPr>
        <p:spPr>
          <a:xfrm>
            <a:off x="3571588" y="439149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94602-207B-8045-9F3D-4096C3AD0B3A}"/>
              </a:ext>
            </a:extLst>
          </p:cNvPr>
          <p:cNvSpPr txBox="1"/>
          <p:nvPr/>
        </p:nvSpPr>
        <p:spPr>
          <a:xfrm>
            <a:off x="2673031" y="4108082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36EEAF-0752-4F45-B6F8-9AD5FEB47A73}"/>
              </a:ext>
            </a:extLst>
          </p:cNvPr>
          <p:cNvGrpSpPr/>
          <p:nvPr/>
        </p:nvGrpSpPr>
        <p:grpSpPr>
          <a:xfrm>
            <a:off x="4812233" y="3903727"/>
            <a:ext cx="517647" cy="573687"/>
            <a:chOff x="7225126" y="3524912"/>
            <a:chExt cx="517647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85329AC-300F-044C-B83C-60454BD06F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5946C0-414D-314C-9353-D616BDB5FD9A}"/>
                </a:ext>
              </a:extLst>
            </p:cNvPr>
            <p:cNvSpPr txBox="1"/>
            <p:nvPr/>
          </p:nvSpPr>
          <p:spPr>
            <a:xfrm>
              <a:off x="7225126" y="3729267"/>
              <a:ext cx="517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1FB580-86B4-BB4F-89AF-F2759F4C8DB6}"/>
              </a:ext>
            </a:extLst>
          </p:cNvPr>
          <p:cNvGrpSpPr/>
          <p:nvPr/>
        </p:nvGrpSpPr>
        <p:grpSpPr>
          <a:xfrm>
            <a:off x="5464005" y="3910861"/>
            <a:ext cx="517645" cy="573687"/>
            <a:chOff x="7225126" y="3524912"/>
            <a:chExt cx="517645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1FEF7F6-C872-4041-89F1-1DCE544B3B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28EA76-8EBE-D64F-A88B-1752D025560F}"/>
                </a:ext>
              </a:extLst>
            </p:cNvPr>
            <p:cNvSpPr txBox="1"/>
            <p:nvPr/>
          </p:nvSpPr>
          <p:spPr>
            <a:xfrm>
              <a:off x="7225126" y="3729267"/>
              <a:ext cx="517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FCD788-2074-1447-8B24-8EB15770EE7F}"/>
              </a:ext>
            </a:extLst>
          </p:cNvPr>
          <p:cNvGrpSpPr/>
          <p:nvPr/>
        </p:nvGrpSpPr>
        <p:grpSpPr>
          <a:xfrm>
            <a:off x="3455994" y="3903727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BC6B82-BAA6-9041-BEBB-A3CFD659B3B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3EE75F-E8F2-6349-B6E6-7CA67DEEA83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88F16C5D-9A83-A84E-8B23-06687A0033B9}"/>
              </a:ext>
            </a:extLst>
          </p:cNvPr>
          <p:cNvSpPr/>
          <p:nvPr/>
        </p:nvSpPr>
        <p:spPr>
          <a:xfrm>
            <a:off x="2960209" y="2214702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A4E901C-33EE-724E-94C9-4E0002174F8D}"/>
              </a:ext>
            </a:extLst>
          </p:cNvPr>
          <p:cNvSpPr/>
          <p:nvPr/>
        </p:nvSpPr>
        <p:spPr>
          <a:xfrm rot="14207860" flipH="1">
            <a:off x="4918819" y="2437379"/>
            <a:ext cx="506295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4DF363-6329-2A45-8A4F-493FB869FADB}"/>
              </a:ext>
            </a:extLst>
          </p:cNvPr>
          <p:cNvSpPr txBox="1"/>
          <p:nvPr/>
        </p:nvSpPr>
        <p:spPr>
          <a:xfrm>
            <a:off x="4434932" y="1876541"/>
            <a:ext cx="22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</a:t>
            </a:r>
            <a:r>
              <a:rPr lang="en-US" sz="2800" baseline="-25000" dirty="0" err="1"/>
              <a:t>max</a:t>
            </a:r>
            <a:r>
              <a:rPr lang="en-US" sz="2800" dirty="0"/>
              <a:t> = 12 Hz</a:t>
            </a:r>
          </a:p>
        </p:txBody>
      </p:sp>
    </p:spTree>
    <p:extLst>
      <p:ext uri="{BB962C8B-B14F-4D97-AF65-F5344CB8AC3E}">
        <p14:creationId xmlns:p14="http://schemas.microsoft.com/office/powerpoint/2010/main" val="3166574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EEBEC-A17F-C84D-8672-4F43774C8603}"/>
              </a:ext>
            </a:extLst>
          </p:cNvPr>
          <p:cNvSpPr txBox="1"/>
          <p:nvPr/>
        </p:nvSpPr>
        <p:spPr>
          <a:xfrm>
            <a:off x="1" y="1664174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Commonly, the maximum frequency in human voice is 4 kHz, what sample rate will you use in your audio recorder?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F97E2-93D5-A446-8122-452E2B69A4C8}"/>
              </a:ext>
            </a:extLst>
          </p:cNvPr>
          <p:cNvSpPr txBox="1"/>
          <p:nvPr/>
        </p:nvSpPr>
        <p:spPr>
          <a:xfrm>
            <a:off x="0" y="3429000"/>
            <a:ext cx="91439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Is there any limit on the maximum sample rate you can use?</a:t>
            </a:r>
          </a:p>
        </p:txBody>
      </p:sp>
    </p:spTree>
    <p:extLst>
      <p:ext uri="{BB962C8B-B14F-4D97-AF65-F5344CB8AC3E}">
        <p14:creationId xmlns:p14="http://schemas.microsoft.com/office/powerpoint/2010/main" val="1674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BD0EE-0B78-71FA-EC8D-86C5564ACAE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16171-B2B9-2D77-7583-92F76389A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46" t="59367"/>
          <a:stretch/>
        </p:blipFill>
        <p:spPr>
          <a:xfrm>
            <a:off x="5414962" y="3948113"/>
            <a:ext cx="3043237" cy="2251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AFF20A-5307-A1F0-7FFF-2B4D4F26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881808"/>
            <a:ext cx="2905125" cy="2061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B3F29-7C8C-D0E9-B5B4-2FBCD1C92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57" t="41836" r="17586" b="42438"/>
          <a:stretch/>
        </p:blipFill>
        <p:spPr>
          <a:xfrm>
            <a:off x="-1204913" y="6200029"/>
            <a:ext cx="5072063" cy="87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B4686-96D8-F4E2-8192-810BA2B95B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1" t="59367" r="42892"/>
          <a:stretch/>
        </p:blipFill>
        <p:spPr>
          <a:xfrm>
            <a:off x="2371726" y="4100513"/>
            <a:ext cx="2905126" cy="22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1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A5A4AE-9CA4-C715-A709-6876DC92C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32C5A6-2F8E-0F01-D600-CF54B9D11B9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47619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3009115"/>
            <a:ext cx="9144000" cy="14465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Why do we need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the frequency domain view?</a:t>
            </a:r>
          </a:p>
        </p:txBody>
      </p:sp>
    </p:spTree>
    <p:extLst>
      <p:ext uri="{BB962C8B-B14F-4D97-AF65-F5344CB8AC3E}">
        <p14:creationId xmlns:p14="http://schemas.microsoft.com/office/powerpoint/2010/main" val="1981872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BDC33-3169-9984-1DB9-286C2F77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D12E5-BB5F-6AEF-E121-4CAF6852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C770AD-D5DC-98E0-DD57-2660D26890B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0B073-1581-B600-9ADA-895E7974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1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4DF4-DFB9-E4C3-A06F-6BB4D842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0AD14-98B7-4DBA-C35D-15D74E39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1F1BE-5921-FEC0-36B6-09ED65BDBD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E73B7-7F14-304D-702F-280008BF3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6CC07-8C1B-35BB-983E-EE5AFF31C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1" t="59367" r="42892"/>
          <a:stretch/>
        </p:blipFill>
        <p:spPr>
          <a:xfrm>
            <a:off x="2523810" y="3676841"/>
            <a:ext cx="2400931" cy="186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32BA5-A48A-C669-5ABA-572AA5AA3070}"/>
              </a:ext>
            </a:extLst>
          </p:cNvPr>
          <p:cNvSpPr txBox="1"/>
          <p:nvPr/>
        </p:nvSpPr>
        <p:spPr>
          <a:xfrm>
            <a:off x="2658805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Sample and hold</a:t>
            </a:r>
          </a:p>
        </p:txBody>
      </p:sp>
    </p:spTree>
    <p:extLst>
      <p:ext uri="{BB962C8B-B14F-4D97-AF65-F5344CB8AC3E}">
        <p14:creationId xmlns:p14="http://schemas.microsoft.com/office/powerpoint/2010/main" val="3389861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Analog-to-Digital Conversion - Panoradio SDR">
            <a:extLst>
              <a:ext uri="{FF2B5EF4-FFF2-40B4-BE49-F238E27FC236}">
                <a16:creationId xmlns:a16="http://schemas.microsoft.com/office/drawing/2014/main" id="{F1205B59-AEFE-6C18-736D-017F52FA0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31"/>
          <a:stretch/>
        </p:blipFill>
        <p:spPr bwMode="auto">
          <a:xfrm>
            <a:off x="1444973" y="1051917"/>
            <a:ext cx="4925316" cy="47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562ED-1D27-376F-91BB-8DD6553144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2904824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4D59D-9B9D-C3B5-8178-57145E073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77297D1-ACCA-1941-B353-6D55CCBC0627}"/>
              </a:ext>
            </a:extLst>
          </p:cNvPr>
          <p:cNvGrpSpPr/>
          <p:nvPr/>
        </p:nvGrpSpPr>
        <p:grpSpPr>
          <a:xfrm>
            <a:off x="459355" y="3375642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4089C6-9A63-A46B-4A9A-A67C8BB470FB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CF045A0-048B-4581-4064-04D67AEB7A0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066EAD0-77DA-43ED-D016-F3E8478B3A62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1CAA97-2C19-FF40-EBC9-44F2AEB9192F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6F0466F-1177-BED4-158B-1EE1E4F008C9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5C169B-46A1-1A50-8F96-BABA3AB8EDD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1CDFAB4-32EF-8615-F896-D64C548D9F0C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E85FDDD-EAA4-E9A5-B920-9A63458EC9A1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3B74F58-17C1-9E24-B9BA-0A5633EC06A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F898804-AF64-9B99-68E6-7900E368574F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BA07D94-8962-74A3-AE62-26F1F5BB8A33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D215AC-6A14-CE26-71AD-8E183884DB08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C45D442-28F8-ED8F-91C4-764085D65FE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7930618-8AC8-6235-B05F-51E4C9B72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CC59D51-69AD-8E59-1067-66EA10ECD0A0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ED55116-E29C-DC95-5140-89D37AA8EA4F}"/>
              </a:ext>
            </a:extLst>
          </p:cNvPr>
          <p:cNvCxnSpPr/>
          <p:nvPr/>
        </p:nvCxnSpPr>
        <p:spPr>
          <a:xfrm flipV="1">
            <a:off x="1414219" y="4160147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045058B-2083-5733-7C6F-F704DE0A5939}"/>
              </a:ext>
            </a:extLst>
          </p:cNvPr>
          <p:cNvCxnSpPr>
            <a:cxnSpLocks/>
          </p:cNvCxnSpPr>
          <p:nvPr/>
        </p:nvCxnSpPr>
        <p:spPr>
          <a:xfrm flipV="1">
            <a:off x="22524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76A352E-0D54-02FA-3B32-959B06C9749E}"/>
              </a:ext>
            </a:extLst>
          </p:cNvPr>
          <p:cNvCxnSpPr>
            <a:cxnSpLocks/>
          </p:cNvCxnSpPr>
          <p:nvPr/>
        </p:nvCxnSpPr>
        <p:spPr>
          <a:xfrm flipV="1">
            <a:off x="3090619" y="4995857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3A46E83-40CC-F003-9AEE-FD19F9F023A2}"/>
              </a:ext>
            </a:extLst>
          </p:cNvPr>
          <p:cNvCxnSpPr>
            <a:cxnSpLocks/>
          </p:cNvCxnSpPr>
          <p:nvPr/>
        </p:nvCxnSpPr>
        <p:spPr>
          <a:xfrm flipV="1">
            <a:off x="3928819" y="4459385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40C29D4-A619-1D4A-3DEE-E4693F58E189}"/>
              </a:ext>
            </a:extLst>
          </p:cNvPr>
          <p:cNvCxnSpPr>
            <a:cxnSpLocks/>
          </p:cNvCxnSpPr>
          <p:nvPr/>
        </p:nvCxnSpPr>
        <p:spPr>
          <a:xfrm flipV="1">
            <a:off x="4767019" y="4160147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3E3A10C-C6BC-FF7B-8A84-D6DF8BE69391}"/>
              </a:ext>
            </a:extLst>
          </p:cNvPr>
          <p:cNvCxnSpPr>
            <a:cxnSpLocks/>
          </p:cNvCxnSpPr>
          <p:nvPr/>
        </p:nvCxnSpPr>
        <p:spPr>
          <a:xfrm flipV="1">
            <a:off x="56052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45DB6DE-D639-F106-2FCD-7CAF1283343E}"/>
              </a:ext>
            </a:extLst>
          </p:cNvPr>
          <p:cNvCxnSpPr>
            <a:cxnSpLocks/>
          </p:cNvCxnSpPr>
          <p:nvPr/>
        </p:nvCxnSpPr>
        <p:spPr>
          <a:xfrm flipV="1">
            <a:off x="6443419" y="4876244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54D96998-C8BD-0D63-4C6C-27D374A994D4}"/>
              </a:ext>
            </a:extLst>
          </p:cNvPr>
          <p:cNvSpPr/>
          <p:nvPr/>
        </p:nvSpPr>
        <p:spPr>
          <a:xfrm>
            <a:off x="4329953" y="3119719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21E3A-1FC8-FFC9-CFDE-670E74AFE913}"/>
              </a:ext>
            </a:extLst>
          </p:cNvPr>
          <p:cNvSpPr txBox="1"/>
          <p:nvPr/>
        </p:nvSpPr>
        <p:spPr>
          <a:xfrm>
            <a:off x="1077229" y="6160902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[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0.34   0.22    0.09    0.21     0.30     0.08    0.09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6F3AC6F-6EE1-2CFD-0307-5C76E4233D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in time and in amplitude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08C0EE4-53D1-C669-82DD-1DA1DB8DC7A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CD5D17C-1C8D-514A-7FE1-8DC5EC58D784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4473207-A942-E5F1-B0D2-FF83EED24571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E84BADE-3BF4-B453-0F53-A2F37D2B92C9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F856C73-438D-F708-D3F0-BCF1738963C2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77772D-23F6-EC49-2817-7ABCEABB1AE3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8B17C7-8314-AABA-65BA-42E9C31090B7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2321BAD-7141-59E7-7CC3-0EA74785E07E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C097042-3177-A691-739E-5A14BFD5B02F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FE66E5C6-1B16-BB5F-0C41-9101EDD6AA0B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0A73DB3C-04EE-F5C0-8771-50E8FF786E17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8F55C9EC-0CA9-610F-F58F-464EE9FCDF1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9A21F0C-C272-D3E2-67F6-A042E9A63740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D16DD6B-5456-E6B1-6F03-46B7D50259E7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BCEB3B6-3EB6-95DB-E875-1A55644638B9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111B9D0-951F-4DEF-558D-68F777F05BBE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718ADBE-1576-A920-E784-71803E03F64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DBC1724-10A6-C846-9B1E-D76927875880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0B8ED99-397E-1981-9E05-DC6666E7E15B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C438281-BDFA-116E-42AB-C34318A992E1}"/>
              </a:ext>
            </a:extLst>
          </p:cNvPr>
          <p:cNvCxnSpPr/>
          <p:nvPr/>
        </p:nvCxnSpPr>
        <p:spPr>
          <a:xfrm flipV="1">
            <a:off x="1411941" y="1371398"/>
            <a:ext cx="0" cy="135308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E473AA5-4561-8F25-D172-2A6B48886F71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4B509B6-B1A1-A5EB-3788-8CC4054AAF72}"/>
              </a:ext>
            </a:extLst>
          </p:cNvPr>
          <p:cNvCxnSpPr>
            <a:cxnSpLocks/>
          </p:cNvCxnSpPr>
          <p:nvPr/>
        </p:nvCxnSpPr>
        <p:spPr>
          <a:xfrm flipV="1">
            <a:off x="3088341" y="2207108"/>
            <a:ext cx="0" cy="51738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FA3503A-5CDF-9317-BE6F-D3D3A53D0256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148B97F-E1A9-5DAF-85F6-108D86190F74}"/>
              </a:ext>
            </a:extLst>
          </p:cNvPr>
          <p:cNvCxnSpPr>
            <a:cxnSpLocks/>
          </p:cNvCxnSpPr>
          <p:nvPr/>
        </p:nvCxnSpPr>
        <p:spPr>
          <a:xfrm flipV="1">
            <a:off x="4764741" y="1371398"/>
            <a:ext cx="0" cy="1353090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5F3F86-6947-7779-2525-CE77B0EF0326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74FFDC2-162B-8A8C-8394-07DA06A9DD6F}"/>
              </a:ext>
            </a:extLst>
          </p:cNvPr>
          <p:cNvCxnSpPr>
            <a:cxnSpLocks/>
          </p:cNvCxnSpPr>
          <p:nvPr/>
        </p:nvCxnSpPr>
        <p:spPr>
          <a:xfrm flipV="1">
            <a:off x="64411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1969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B8DC1-4516-0654-0BC2-350787F9C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ics of Analog-to-Digital Conversion - Panoradio SDR">
            <a:extLst>
              <a:ext uri="{FF2B5EF4-FFF2-40B4-BE49-F238E27FC236}">
                <a16:creationId xmlns:a16="http://schemas.microsoft.com/office/drawing/2014/main" id="{676C8A26-0898-4520-93F9-4B2671666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7"/>
          <a:stretch/>
        </p:blipFill>
        <p:spPr bwMode="auto">
          <a:xfrm>
            <a:off x="364332" y="1464469"/>
            <a:ext cx="8329613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60CB6-A8CF-815D-61F0-AEBB1F78205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4094493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CF05F2-F34F-8B32-5976-92FEECA3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4" y="1801199"/>
            <a:ext cx="4183063" cy="30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BB56697-11E5-F9F4-D705-CFDA5307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2100263"/>
            <a:ext cx="3729037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40B6EA-3183-3AC7-B695-E0BA3E07A2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Quantization level and Bit resolution of an ADC</a:t>
            </a:r>
          </a:p>
        </p:txBody>
      </p:sp>
    </p:spTree>
    <p:extLst>
      <p:ext uri="{BB962C8B-B14F-4D97-AF65-F5344CB8AC3E}">
        <p14:creationId xmlns:p14="http://schemas.microsoft.com/office/powerpoint/2010/main" val="2724176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4792A-2AE5-8DD7-ED29-204E91DAD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A4778-7544-2A35-CB30-5E375AF7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84775"/>
            <a:ext cx="7772400" cy="313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2AA2A3-5F67-A6AB-F186-EAD1113E8D5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68ACD-DE37-1F73-CA5F-9B67871F43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622" b="62804"/>
          <a:stretch/>
        </p:blipFill>
        <p:spPr>
          <a:xfrm>
            <a:off x="0" y="3603867"/>
            <a:ext cx="2400930" cy="1703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6837C-BE0E-8CA4-152A-3E7F2FE4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31" t="59367" r="42892"/>
          <a:stretch/>
        </p:blipFill>
        <p:spPr>
          <a:xfrm>
            <a:off x="2523810" y="3676841"/>
            <a:ext cx="2400931" cy="186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9E6A92-2726-68E2-0D1C-9AE7014BE284}"/>
              </a:ext>
            </a:extLst>
          </p:cNvPr>
          <p:cNvSpPr txBox="1"/>
          <p:nvPr/>
        </p:nvSpPr>
        <p:spPr>
          <a:xfrm>
            <a:off x="2658805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Sample and hold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B30AB-9A1A-B3CC-7CF0-D4482013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46" t="59367"/>
          <a:stretch/>
        </p:blipFill>
        <p:spPr>
          <a:xfrm>
            <a:off x="5028495" y="3761301"/>
            <a:ext cx="2400932" cy="1776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4A3CF4-359F-6770-0C3B-F7976E477E7A}"/>
              </a:ext>
            </a:extLst>
          </p:cNvPr>
          <p:cNvSpPr txBox="1"/>
          <p:nvPr/>
        </p:nvSpPr>
        <p:spPr>
          <a:xfrm>
            <a:off x="5163491" y="5537928"/>
            <a:ext cx="226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Quantized</a:t>
            </a:r>
          </a:p>
        </p:txBody>
      </p:sp>
    </p:spTree>
    <p:extLst>
      <p:ext uri="{BB962C8B-B14F-4D97-AF65-F5344CB8AC3E}">
        <p14:creationId xmlns:p14="http://schemas.microsoft.com/office/powerpoint/2010/main" val="46118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40B9F-7BE1-90C6-90F7-55CC4A3C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313"/>
          <a:stretch/>
        </p:blipFill>
        <p:spPr>
          <a:xfrm>
            <a:off x="421481" y="1266794"/>
            <a:ext cx="8301038" cy="4324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9FEAC8-B0C0-6E6B-5CA6-3A40336BCA6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Digitization process (What is inside an ADC)</a:t>
            </a:r>
          </a:p>
        </p:txBody>
      </p:sp>
    </p:spTree>
    <p:extLst>
      <p:ext uri="{BB962C8B-B14F-4D97-AF65-F5344CB8AC3E}">
        <p14:creationId xmlns:p14="http://schemas.microsoft.com/office/powerpoint/2010/main" val="2759783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Mathematical model for a signal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51476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BBFC8-E597-A044-9473-F15837B5A81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Why do we need the frequency domain view?</a:t>
            </a:r>
          </a:p>
        </p:txBody>
      </p:sp>
      <p:pic>
        <p:nvPicPr>
          <p:cNvPr id="5" name="umd" descr="umd">
            <a:hlinkClick r:id="" action="ppaction://media"/>
            <a:extLst>
              <a:ext uri="{FF2B5EF4-FFF2-40B4-BE49-F238E27FC236}">
                <a16:creationId xmlns:a16="http://schemas.microsoft.com/office/drawing/2014/main" id="{610299A6-F635-C941-8949-973D8720F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7063" y="946556"/>
            <a:ext cx="812800" cy="812800"/>
          </a:xfrm>
          <a:prstGeom prst="rect">
            <a:avLst/>
          </a:prstGeom>
        </p:spPr>
      </p:pic>
      <p:pic>
        <p:nvPicPr>
          <p:cNvPr id="6" name="umd_noisy" descr="umd_noisy">
            <a:hlinkClick r:id="" action="ppaction://media"/>
            <a:extLst>
              <a:ext uri="{FF2B5EF4-FFF2-40B4-BE49-F238E27FC236}">
                <a16:creationId xmlns:a16="http://schemas.microsoft.com/office/drawing/2014/main" id="{FACB0E2C-C69F-2D40-B081-590A41E10E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4165" y="981455"/>
            <a:ext cx="812800" cy="8128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9B6B15-78FC-7745-A0CE-E9017DB62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63" y="4369649"/>
            <a:ext cx="3317801" cy="2488351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D4F95D9-D04A-3E42-A6CD-ECD50D6E4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22" y="1881298"/>
            <a:ext cx="3317801" cy="248835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6DB6D7-27F5-9E46-AB3D-DF5DB1988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664" y="4369648"/>
            <a:ext cx="3317801" cy="2488351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EC5D08-368C-434D-8C1E-F4D00CB3DE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2577" y="1881297"/>
            <a:ext cx="3317801" cy="2488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6628E06-E320-284D-99AF-574EFE2F7D0B}"/>
              </a:ext>
            </a:extLst>
          </p:cNvPr>
          <p:cNvSpPr txBox="1"/>
          <p:nvPr/>
        </p:nvSpPr>
        <p:spPr>
          <a:xfrm>
            <a:off x="965042" y="505473"/>
            <a:ext cx="2336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0F6BA0-A877-9740-AD9F-D0CBFD98C03C}"/>
              </a:ext>
            </a:extLst>
          </p:cNvPr>
          <p:cNvSpPr txBox="1"/>
          <p:nvPr/>
        </p:nvSpPr>
        <p:spPr>
          <a:xfrm>
            <a:off x="5216734" y="505473"/>
            <a:ext cx="331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Sound + Noise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1765E-688A-3745-9AEF-A009D60671CD}"/>
              </a:ext>
            </a:extLst>
          </p:cNvPr>
          <p:cNvSpPr txBox="1"/>
          <p:nvPr/>
        </p:nvSpPr>
        <p:spPr>
          <a:xfrm>
            <a:off x="3301844" y="2401816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Time</a:t>
            </a:r>
          </a:p>
          <a:p>
            <a:pPr algn="ctr"/>
            <a:r>
              <a:rPr lang="en-US" sz="3600" dirty="0"/>
              <a:t>domain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A8806-7DA5-B34A-8CA6-72FEA5A2753F}"/>
              </a:ext>
            </a:extLst>
          </p:cNvPr>
          <p:cNvSpPr txBox="1"/>
          <p:nvPr/>
        </p:nvSpPr>
        <p:spPr>
          <a:xfrm>
            <a:off x="3525033" y="4819021"/>
            <a:ext cx="2336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Freq.</a:t>
            </a:r>
          </a:p>
          <a:p>
            <a:pPr algn="ctr"/>
            <a:r>
              <a:rPr lang="en-US" sz="3600" dirty="0"/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5105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792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5660" t="-6667" r="-754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870A-12D4-075D-2B73-274117AB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F932C-48F7-B7F9-E01D-26D4A340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69274"/>
          <a:stretch/>
        </p:blipFill>
        <p:spPr>
          <a:xfrm>
            <a:off x="0" y="831274"/>
            <a:ext cx="7714764" cy="968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2127FD-509B-8CA1-944C-6A3842B0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27" r="50182" b="61665"/>
          <a:stretch/>
        </p:blipFill>
        <p:spPr>
          <a:xfrm>
            <a:off x="1" y="1800226"/>
            <a:ext cx="3843338" cy="84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48E9C-04E5-B647-3747-47D6F015CD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 r="48330" b="54526"/>
          <a:stretch/>
        </p:blipFill>
        <p:spPr>
          <a:xfrm>
            <a:off x="0" y="2588637"/>
            <a:ext cx="3986213" cy="840363"/>
          </a:xfrm>
          <a:prstGeom prst="rect">
            <a:avLst/>
          </a:prstGeom>
        </p:spPr>
      </p:pic>
      <p:pic>
        <p:nvPicPr>
          <p:cNvPr id="6" name="Picture 5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A795BC7A-0119-582E-7D13-77868071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CF12-E433-08B1-A6CB-ED26C55C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ABB4F-4EE3-FB19-E09F-5F3D450B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51811"/>
          <a:stretch/>
        </p:blipFill>
        <p:spPr>
          <a:xfrm>
            <a:off x="0" y="831273"/>
            <a:ext cx="7714764" cy="2897765"/>
          </a:xfrm>
          <a:prstGeom prst="rect">
            <a:avLst/>
          </a:prstGeom>
        </p:spPr>
      </p:pic>
      <p:pic>
        <p:nvPicPr>
          <p:cNvPr id="4" name="Picture 3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E25BFC20-B611-9D67-4A0D-12AEC31B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48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/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blipFill>
                <a:blip r:embed="rId3"/>
                <a:stretch>
                  <a:fillRect l="-7229" r="-4819" b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44735-B5D1-86E7-D503-6AF72D939607}"/>
              </a:ext>
            </a:extLst>
          </p:cNvPr>
          <p:cNvGrpSpPr/>
          <p:nvPr/>
        </p:nvGrpSpPr>
        <p:grpSpPr>
          <a:xfrm>
            <a:off x="232248" y="4345414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C469AA-1F02-65DE-7175-9733BA2C9FBD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43E473-98E2-3E88-D7ED-3175B33DC496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A22A4-BF76-017B-23D0-2FA84C51D48E}"/>
              </a:ext>
            </a:extLst>
          </p:cNvPr>
          <p:cNvSpPr txBox="1"/>
          <p:nvPr/>
        </p:nvSpPr>
        <p:spPr>
          <a:xfrm>
            <a:off x="6428468" y="1340976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49F21-36AC-F81A-313D-707D9560E378}"/>
              </a:ext>
            </a:extLst>
          </p:cNvPr>
          <p:cNvSpPr txBox="1"/>
          <p:nvPr/>
        </p:nvSpPr>
        <p:spPr>
          <a:xfrm>
            <a:off x="3802584" y="1140921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CD53CF-1F76-A140-C74B-F72351171C18}"/>
              </a:ext>
            </a:extLst>
          </p:cNvPr>
          <p:cNvSpPr txBox="1"/>
          <p:nvPr/>
        </p:nvSpPr>
        <p:spPr>
          <a:xfrm>
            <a:off x="4057650" y="2382376"/>
            <a:ext cx="4930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What are different ways can we think of capturing an</a:t>
            </a:r>
          </a:p>
          <a:p>
            <a:r>
              <a:rPr lang="en-US" sz="3200" dirty="0">
                <a:solidFill>
                  <a:srgbClr val="C00000"/>
                </a:solidFill>
              </a:rPr>
              <a:t>analog signal (say sound) ?</a:t>
            </a:r>
          </a:p>
        </p:txBody>
      </p:sp>
    </p:spTree>
    <p:extLst>
      <p:ext uri="{BB962C8B-B14F-4D97-AF65-F5344CB8AC3E}">
        <p14:creationId xmlns:p14="http://schemas.microsoft.com/office/powerpoint/2010/main" val="368733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F7D2-4F58-0D2F-E58A-4673D4B386B2}"/>
              </a:ext>
            </a:extLst>
          </p:cNvPr>
          <p:cNvSpPr txBox="1"/>
          <p:nvPr/>
        </p:nvSpPr>
        <p:spPr>
          <a:xfrm>
            <a:off x="1449421" y="6242275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/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blipFill>
                <a:blip r:embed="rId3"/>
                <a:stretch>
                  <a:fillRect l="-461" t="-3125" r="-276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C3C4-B987-6E60-F116-75CD874F0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62BA45FE-13F0-2362-1D63-2B5A6C504CF8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09960" y="4517234"/>
            <a:ext cx="3103974" cy="3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12D34CDC-D775-D38E-10AB-622D2708BBEB}"/>
              </a:ext>
            </a:extLst>
          </p:cNvPr>
          <p:cNvCxnSpPr>
            <a:cxnSpLocks/>
            <a:stCxn id="3" idx="2"/>
          </p:cNvCxnSpPr>
          <p:nvPr/>
        </p:nvCxnSpPr>
        <p:spPr>
          <a:xfrm rot="5400000">
            <a:off x="272729" y="4521318"/>
            <a:ext cx="3083110" cy="12700"/>
          </a:xfrm>
          <a:prstGeom prst="bentConnector3">
            <a:avLst>
              <a:gd name="adj1" fmla="val 50000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B8687D6-23C4-98D6-C571-BA87D903D8D5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09B03-3B5D-8467-76FC-4BB419629CD7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53F313-241A-975B-6958-9003DFD8D760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228CF-F8A2-12E1-24F5-5F359BC3EFE6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11066-4E90-E821-CD80-AEF0904BC3CD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AEAB6-5C18-B5B0-E37D-4FE4AD930EF9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81203-9B65-4F69-11C3-1E512A6C57AA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4234029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/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D69C1B0-1745-F1A3-ED08-61AA12A75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56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2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4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C69485-D2B0-9756-2273-A84B43905D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14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/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blipFill>
                <a:blip r:embed="rId12"/>
                <a:stretch>
                  <a:fillRect l="-13208" r="-943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/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blipFill>
                <a:blip r:embed="rId13"/>
                <a:stretch>
                  <a:fillRect l="-11111" r="-793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/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blipFill>
                <a:blip r:embed="rId14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0C37F-4AB6-70D8-5FF7-1E43BF9C751A}"/>
              </a:ext>
            </a:extLst>
          </p:cNvPr>
          <p:cNvCxnSpPr/>
          <p:nvPr/>
        </p:nvCxnSpPr>
        <p:spPr>
          <a:xfrm>
            <a:off x="4077415" y="5979363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A1448A-BDE5-0966-96F5-608A0376C85A}"/>
              </a:ext>
            </a:extLst>
          </p:cNvPr>
          <p:cNvSpPr txBox="1"/>
          <p:nvPr/>
        </p:nvSpPr>
        <p:spPr>
          <a:xfrm>
            <a:off x="5698774" y="6108823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5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51820-5166-8807-96DE-E25C5C2A90D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76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6054F1-D556-A8DF-EE33-A260117C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9F285-8098-C396-1A07-5A3F6516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69274"/>
          <a:stretch/>
        </p:blipFill>
        <p:spPr>
          <a:xfrm>
            <a:off x="0" y="831274"/>
            <a:ext cx="7714764" cy="968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CC28E-4F28-0E6F-FB09-5E7F56FF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27" r="50182" b="61665"/>
          <a:stretch/>
        </p:blipFill>
        <p:spPr>
          <a:xfrm>
            <a:off x="1" y="1800226"/>
            <a:ext cx="3843338" cy="84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50F2F-860F-D624-3124-CA73B6A5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 r="48330" b="54526"/>
          <a:stretch/>
        </p:blipFill>
        <p:spPr>
          <a:xfrm>
            <a:off x="0" y="2588637"/>
            <a:ext cx="3986213" cy="840363"/>
          </a:xfrm>
          <a:prstGeom prst="rect">
            <a:avLst/>
          </a:prstGeom>
        </p:spPr>
      </p:pic>
      <p:pic>
        <p:nvPicPr>
          <p:cNvPr id="6" name="Picture 5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4FCA385F-0E99-E6D0-209E-36A6487D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793F3-F500-A580-F08B-7B62E3BB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51811"/>
          <a:stretch/>
        </p:blipFill>
        <p:spPr>
          <a:xfrm>
            <a:off x="0" y="831273"/>
            <a:ext cx="7714764" cy="289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B730F-E95A-C029-9F99-0AE45CE7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224" b="36158"/>
          <a:stretch/>
        </p:blipFill>
        <p:spPr>
          <a:xfrm>
            <a:off x="0" y="5072063"/>
            <a:ext cx="7714764" cy="1614487"/>
          </a:xfrm>
          <a:prstGeom prst="rect">
            <a:avLst/>
          </a:prstGeom>
        </p:spPr>
      </p:pic>
      <p:pic>
        <p:nvPicPr>
          <p:cNvPr id="4" name="Picture 3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B07D5A4F-8934-8AF4-1FD6-E05B2224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duino - Wikipedia">
            <a:extLst>
              <a:ext uri="{FF2B5EF4-FFF2-40B4-BE49-F238E27FC236}">
                <a16:creationId xmlns:a16="http://schemas.microsoft.com/office/drawing/2014/main" id="{562EECA1-3BAE-D84D-B820-EE40C64F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0" y="5456657"/>
            <a:ext cx="1577141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7759FD-63C9-EE42-B6BB-85D1E7D8AECB}"/>
              </a:ext>
            </a:extLst>
          </p:cNvPr>
          <p:cNvGrpSpPr/>
          <p:nvPr/>
        </p:nvGrpSpPr>
        <p:grpSpPr>
          <a:xfrm>
            <a:off x="118264" y="1426660"/>
            <a:ext cx="2680927" cy="2458317"/>
            <a:chOff x="118264" y="1996280"/>
            <a:chExt cx="2680927" cy="24583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61189D-6601-1D4D-ADC4-5A3344C65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360" t="22262" b="20168"/>
            <a:stretch/>
          </p:blipFill>
          <p:spPr>
            <a:xfrm>
              <a:off x="828488" y="1996280"/>
              <a:ext cx="1641632" cy="21656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C7628D-E250-884C-89B8-CFB044C04C0E}"/>
                </a:ext>
              </a:extLst>
            </p:cNvPr>
            <p:cNvSpPr txBox="1"/>
            <p:nvPr/>
          </p:nvSpPr>
          <p:spPr>
            <a:xfrm>
              <a:off x="118264" y="3746711"/>
              <a:ext cx="2680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A physical phenomenon</a:t>
              </a:r>
            </a:p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We want to measure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A549092-FC48-7343-B152-0F7780CD2518}"/>
              </a:ext>
            </a:extLst>
          </p:cNvPr>
          <p:cNvSpPr txBox="1"/>
          <p:nvPr/>
        </p:nvSpPr>
        <p:spPr>
          <a:xfrm>
            <a:off x="3003297" y="1447356"/>
            <a:ext cx="2348460" cy="1631216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structure or material</a:t>
            </a:r>
          </a:p>
          <a:p>
            <a:pPr algn="ctr"/>
            <a:r>
              <a:rPr lang="en-US" sz="2000" dirty="0"/>
              <a:t>That reacts to the physical phenomenon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8C8BF-C845-1344-B5BB-50CBD8C9DB0F}"/>
              </a:ext>
            </a:extLst>
          </p:cNvPr>
          <p:cNvSpPr txBox="1"/>
          <p:nvPr/>
        </p:nvSpPr>
        <p:spPr>
          <a:xfrm>
            <a:off x="6344811" y="1426660"/>
            <a:ext cx="2348460" cy="1938992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A circuit that converts the reaction to  measurable electrical signal (e.g. voltage)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C082BD-1B78-6B47-9204-201E8A648F08}"/>
              </a:ext>
            </a:extLst>
          </p:cNvPr>
          <p:cNvSpPr txBox="1"/>
          <p:nvPr/>
        </p:nvSpPr>
        <p:spPr>
          <a:xfrm>
            <a:off x="6344811" y="4186100"/>
            <a:ext cx="2348460" cy="101566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Interpretation of the signal, storing the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992A48-F316-EA4B-B94A-D7B5EB297003}"/>
              </a:ext>
            </a:extLst>
          </p:cNvPr>
          <p:cNvCxnSpPr>
            <a:cxnSpLocks/>
          </p:cNvCxnSpPr>
          <p:nvPr/>
        </p:nvCxnSpPr>
        <p:spPr>
          <a:xfrm>
            <a:off x="5351757" y="2280385"/>
            <a:ext cx="99305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F82C3B-DADC-BF4C-AAD0-857E5D7BA00A}"/>
              </a:ext>
            </a:extLst>
          </p:cNvPr>
          <p:cNvCxnSpPr>
            <a:cxnSpLocks/>
          </p:cNvCxnSpPr>
          <p:nvPr/>
        </p:nvCxnSpPr>
        <p:spPr>
          <a:xfrm>
            <a:off x="7510757" y="3365652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60F39B-56AB-F842-B007-4B7C40C800C2}"/>
              </a:ext>
            </a:extLst>
          </p:cNvPr>
          <p:cNvSpPr/>
          <p:nvPr/>
        </p:nvSpPr>
        <p:spPr>
          <a:xfrm>
            <a:off x="2799190" y="269832"/>
            <a:ext cx="6239878" cy="5154948"/>
          </a:xfrm>
          <a:prstGeom prst="roundRect">
            <a:avLst>
              <a:gd name="adj" fmla="val 6167"/>
            </a:avLst>
          </a:prstGeom>
          <a:noFill/>
          <a:ln w="1111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068973-16DF-B742-BFB8-74DE53BB575C}"/>
              </a:ext>
            </a:extLst>
          </p:cNvPr>
          <p:cNvSpPr txBox="1"/>
          <p:nvPr/>
        </p:nvSpPr>
        <p:spPr>
          <a:xfrm>
            <a:off x="5351757" y="447442"/>
            <a:ext cx="1354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SENSOR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714A75-1E4D-4643-96E3-7F81ED6C64FA}"/>
              </a:ext>
            </a:extLst>
          </p:cNvPr>
          <p:cNvCxnSpPr>
            <a:cxnSpLocks/>
          </p:cNvCxnSpPr>
          <p:nvPr/>
        </p:nvCxnSpPr>
        <p:spPr>
          <a:xfrm>
            <a:off x="7510757" y="5201763"/>
            <a:ext cx="0" cy="73832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E16D11-E0B9-BD4A-9DC6-BA80EE4FCCE3}"/>
              </a:ext>
            </a:extLst>
          </p:cNvPr>
          <p:cNvSpPr txBox="1"/>
          <p:nvPr/>
        </p:nvSpPr>
        <p:spPr>
          <a:xfrm>
            <a:off x="4976642" y="5903866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7BABD-52BF-B94F-89F7-9BF794366FB6}"/>
              </a:ext>
            </a:extLst>
          </p:cNvPr>
          <p:cNvSpPr txBox="1"/>
          <p:nvPr/>
        </p:nvSpPr>
        <p:spPr>
          <a:xfrm>
            <a:off x="682502" y="59363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BBECD-9D76-214A-A98D-738A0A97C19C}"/>
              </a:ext>
            </a:extLst>
          </p:cNvPr>
          <p:cNvSpPr txBox="1"/>
          <p:nvPr/>
        </p:nvSpPr>
        <p:spPr>
          <a:xfrm>
            <a:off x="3012781" y="735391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</p:spTree>
    <p:extLst>
      <p:ext uri="{BB962C8B-B14F-4D97-AF65-F5344CB8AC3E}">
        <p14:creationId xmlns:p14="http://schemas.microsoft.com/office/powerpoint/2010/main" val="35167093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2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3624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829051" y="4930895"/>
            <a:ext cx="759295" cy="749476"/>
            <a:chOff x="3829051" y="4286321"/>
            <a:chExt cx="759295" cy="7494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9051" y="4374065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7F6FA699-9A3B-4849-BBC5-7D01CA3C4CA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34999" y="3365854"/>
            <a:ext cx="2927552" cy="2126341"/>
          </a:xfrm>
          <a:prstGeom prst="bentConnector3">
            <a:avLst>
              <a:gd name="adj1" fmla="val 1413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892F9FC8-7835-E140-A0DB-DA222A2A417E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1312080" y="3481967"/>
            <a:ext cx="2898523" cy="1894114"/>
          </a:xfrm>
          <a:prstGeom prst="bentConnector3">
            <a:avLst>
              <a:gd name="adj1" fmla="val 100075"/>
            </a:avLst>
          </a:prstGeom>
          <a:ln w="666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C98A23-6957-AF48-97A4-21CFBE113CCD}"/>
              </a:ext>
            </a:extLst>
          </p:cNvPr>
          <p:cNvSpPr txBox="1"/>
          <p:nvPr/>
        </p:nvSpPr>
        <p:spPr>
          <a:xfrm>
            <a:off x="566055" y="2271877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Physical signal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(voice)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FFADB-9CB3-5C40-ACC3-2662BEF4A4F9}"/>
              </a:ext>
            </a:extLst>
          </p:cNvPr>
          <p:cNvSpPr txBox="1"/>
          <p:nvPr/>
        </p:nvSpPr>
        <p:spPr>
          <a:xfrm>
            <a:off x="566056" y="3598093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Time varying voltage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70C9D-7C1B-0843-8184-A1C603721598}"/>
              </a:ext>
            </a:extLst>
          </p:cNvPr>
          <p:cNvSpPr txBox="1"/>
          <p:nvPr/>
        </p:nvSpPr>
        <p:spPr>
          <a:xfrm>
            <a:off x="6313717" y="2242848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Spectrogram plot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on computer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F5DCE-C91F-7742-AB3F-C33FA60243A5}"/>
              </a:ext>
            </a:extLst>
          </p:cNvPr>
          <p:cNvSpPr txBox="1"/>
          <p:nvPr/>
        </p:nvSpPr>
        <p:spPr>
          <a:xfrm>
            <a:off x="6313717" y="3360448"/>
            <a:ext cx="2496457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4DE9A-55F7-C44C-B9A0-2DBA14FD4804}"/>
              </a:ext>
            </a:extLst>
          </p:cNvPr>
          <p:cNvSpPr txBox="1"/>
          <p:nvPr/>
        </p:nvSpPr>
        <p:spPr>
          <a:xfrm>
            <a:off x="6313717" y="4147009"/>
            <a:ext cx="2496457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 collection of numbers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93982-0101-1942-9A9E-CD9E4645C4B6}"/>
              </a:ext>
            </a:extLst>
          </p:cNvPr>
          <p:cNvSpPr txBox="1"/>
          <p:nvPr/>
        </p:nvSpPr>
        <p:spPr>
          <a:xfrm>
            <a:off x="653139" y="1299604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Analog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C8B870-BD3D-194A-9A52-25673D905474}"/>
              </a:ext>
            </a:extLst>
          </p:cNvPr>
          <p:cNvSpPr txBox="1"/>
          <p:nvPr/>
        </p:nvSpPr>
        <p:spPr>
          <a:xfrm>
            <a:off x="6393544" y="1290505"/>
            <a:ext cx="233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Digital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BBA9A3-376C-D24B-B922-1BA108C8C47A}"/>
              </a:ext>
            </a:extLst>
          </p:cNvPr>
          <p:cNvSpPr txBox="1"/>
          <p:nvPr/>
        </p:nvSpPr>
        <p:spPr>
          <a:xfrm>
            <a:off x="3751940" y="5623321"/>
            <a:ext cx="160383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290F0-2FD0-0C47-8B26-0531851B2DDB}"/>
              </a:ext>
            </a:extLst>
          </p:cNvPr>
          <p:cNvSpPr txBox="1"/>
          <p:nvPr/>
        </p:nvSpPr>
        <p:spPr>
          <a:xfrm>
            <a:off x="2256970" y="6119366"/>
            <a:ext cx="474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26539886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4523</TotalTime>
  <Words>4104</Words>
  <Application>Microsoft Macintosh PowerPoint</Application>
  <PresentationFormat>On-screen Show (4:3)</PresentationFormat>
  <Paragraphs>1654</Paragraphs>
  <Slides>141</Slides>
  <Notes>20</Notes>
  <HiddenSlides>5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141</vt:i4>
      </vt:variant>
    </vt:vector>
  </HeadingPairs>
  <TitlesOfParts>
    <vt:vector size="152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Times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525</cp:revision>
  <dcterms:created xsi:type="dcterms:W3CDTF">2019-01-28T20:09:31Z</dcterms:created>
  <dcterms:modified xsi:type="dcterms:W3CDTF">2024-09-09T17:44:40Z</dcterms:modified>
</cp:coreProperties>
</file>