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1"/>
  </p:notesMasterIdLst>
  <p:sldIdLst>
    <p:sldId id="1697" r:id="rId2"/>
    <p:sldId id="1723" r:id="rId3"/>
    <p:sldId id="770" r:id="rId4"/>
    <p:sldId id="1760" r:id="rId5"/>
    <p:sldId id="1761" r:id="rId6"/>
    <p:sldId id="1699" r:id="rId7"/>
    <p:sldId id="807" r:id="rId8"/>
    <p:sldId id="683" r:id="rId9"/>
    <p:sldId id="829" r:id="rId10"/>
    <p:sldId id="755" r:id="rId11"/>
    <p:sldId id="771" r:id="rId12"/>
    <p:sldId id="772" r:id="rId13"/>
    <p:sldId id="810" r:id="rId14"/>
    <p:sldId id="756" r:id="rId15"/>
    <p:sldId id="797" r:id="rId16"/>
    <p:sldId id="830" r:id="rId17"/>
    <p:sldId id="799" r:id="rId18"/>
    <p:sldId id="800" r:id="rId19"/>
    <p:sldId id="801" r:id="rId20"/>
    <p:sldId id="802" r:id="rId21"/>
    <p:sldId id="803" r:id="rId22"/>
    <p:sldId id="804" r:id="rId23"/>
    <p:sldId id="805" r:id="rId24"/>
    <p:sldId id="811" r:id="rId25"/>
    <p:sldId id="812" r:id="rId26"/>
    <p:sldId id="757" r:id="rId27"/>
    <p:sldId id="661" r:id="rId28"/>
    <p:sldId id="813" r:id="rId29"/>
    <p:sldId id="1700" r:id="rId30"/>
    <p:sldId id="1701" r:id="rId31"/>
    <p:sldId id="814" r:id="rId32"/>
    <p:sldId id="1702" r:id="rId33"/>
    <p:sldId id="706" r:id="rId34"/>
    <p:sldId id="704" r:id="rId35"/>
    <p:sldId id="705" r:id="rId36"/>
    <p:sldId id="708" r:id="rId37"/>
    <p:sldId id="1703" r:id="rId38"/>
    <p:sldId id="754" r:id="rId39"/>
    <p:sldId id="750" r:id="rId40"/>
    <p:sldId id="1704" r:id="rId41"/>
    <p:sldId id="1705" r:id="rId42"/>
    <p:sldId id="1724" r:id="rId43"/>
    <p:sldId id="1725" r:id="rId44"/>
    <p:sldId id="1726" r:id="rId45"/>
    <p:sldId id="1727" r:id="rId46"/>
    <p:sldId id="1728" r:id="rId47"/>
    <p:sldId id="1729" r:id="rId48"/>
    <p:sldId id="1730" r:id="rId49"/>
    <p:sldId id="1731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8"/>
    <a:srgbClr val="FFE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56"/>
    <p:restoredTop sz="81293"/>
  </p:normalViewPr>
  <p:slideViewPr>
    <p:cSldViewPr snapToGrid="0" snapToObjects="1" showGuides="1">
      <p:cViewPr varScale="1">
        <p:scale>
          <a:sx n="98" d="100"/>
          <a:sy n="98" d="100"/>
        </p:scale>
        <p:origin x="1960" y="200"/>
      </p:cViewPr>
      <p:guideLst>
        <p:guide orient="horz" pos="2136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804FE-524B-1740-88E7-08E54D6B9F9A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1AF78-9C63-2C46-9D2F-C9E87719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206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7543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6514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95098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6026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1192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2290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39911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83745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82619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6254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03077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3715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75434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75434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80026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21639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75434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75434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74017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75434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4328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71628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62945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46750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13609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46841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84774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10163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47101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00219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13374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7543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808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12277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09269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09269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81253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61324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75434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aseline="0" dirty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8793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5768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990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8592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4525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2343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0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2CAD-3A65-C24F-8C6E-53483CFF24C0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4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89047" y="4827447"/>
            <a:ext cx="2786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Tu-Th 12:30-1:45pm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IRB 2207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715 : Fall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6B06B0-D0CA-5EB4-5D76-94D800BCF72C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3.2: Statistical Inference for IoT</a:t>
            </a:r>
          </a:p>
        </p:txBody>
      </p:sp>
    </p:spTree>
    <p:extLst>
      <p:ext uri="{BB962C8B-B14F-4D97-AF65-F5344CB8AC3E}">
        <p14:creationId xmlns:p14="http://schemas.microsoft.com/office/powerpoint/2010/main" val="3371539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Design Challenges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  <p:sp>
        <p:nvSpPr>
          <p:cNvPr id="18" name="內容版面配置區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Bef>
                <a:spcPct val="0"/>
              </a:spcBef>
              <a:buFont typeface="+mj-lt"/>
              <a:buAutoNum type="arabicPeriod"/>
            </a:pPr>
            <a:r>
              <a:rPr lang="en-US" altLang="zh-TW" sz="2800" dirty="0"/>
              <a:t>Noisy sensor data</a:t>
            </a:r>
          </a:p>
          <a:p>
            <a:pPr marL="514350" indent="-514350">
              <a:spcBef>
                <a:spcPct val="0"/>
              </a:spcBef>
              <a:buFont typeface="+mj-lt"/>
              <a:buAutoNum type="arabicPeriod"/>
            </a:pPr>
            <a:r>
              <a:rPr lang="en-US" altLang="zh-TW" sz="2800" dirty="0">
                <a:solidFill>
                  <a:schemeClr val="bg1">
                    <a:lumMod val="75000"/>
                  </a:schemeClr>
                </a:solidFill>
              </a:rPr>
              <a:t>Watch location ≠ keystroke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>
                <a:solidFill>
                  <a:schemeClr val="bg1">
                    <a:lumMod val="75000"/>
                  </a:schemeClr>
                </a:solidFill>
              </a:rPr>
              <a:t>Information from the other hand is missing</a:t>
            </a:r>
          </a:p>
        </p:txBody>
      </p:sp>
    </p:spTree>
    <p:extLst>
      <p:ext uri="{BB962C8B-B14F-4D97-AF65-F5344CB8AC3E}">
        <p14:creationId xmlns:p14="http://schemas.microsoft.com/office/powerpoint/2010/main" val="1875444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Keystroke Time</a:t>
            </a:r>
          </a:p>
        </p:txBody>
      </p:sp>
      <p:pic>
        <p:nvPicPr>
          <p:cNvPr id="27" name="圖片 26" descr="Screen Shot 2015-08-19 at 12.21.49 AM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00" y="2492896"/>
            <a:ext cx="5514036" cy="4005064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4"/>
          <a:srcRect l="57641" t="57932" r="4908" b="11580"/>
          <a:stretch/>
        </p:blipFill>
        <p:spPr>
          <a:xfrm flipH="1">
            <a:off x="6228184" y="980729"/>
            <a:ext cx="2952328" cy="2398143"/>
          </a:xfrm>
          <a:prstGeom prst="rect">
            <a:avLst/>
          </a:prstGeom>
        </p:spPr>
      </p:pic>
      <p:grpSp>
        <p:nvGrpSpPr>
          <p:cNvPr id="24" name="群組 23"/>
          <p:cNvGrpSpPr/>
          <p:nvPr/>
        </p:nvGrpSpPr>
        <p:grpSpPr>
          <a:xfrm>
            <a:off x="7236296" y="2708921"/>
            <a:ext cx="3312368" cy="1901825"/>
            <a:chOff x="5148064" y="1988840"/>
            <a:chExt cx="2016224" cy="1901825"/>
          </a:xfrm>
        </p:grpSpPr>
        <p:cxnSp>
          <p:nvCxnSpPr>
            <p:cNvPr id="18" name="直線箭頭接點 17"/>
            <p:cNvCxnSpPr/>
            <p:nvPr/>
          </p:nvCxnSpPr>
          <p:spPr>
            <a:xfrm>
              <a:off x="5796136" y="1988840"/>
              <a:ext cx="0" cy="1368152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文字方塊 29"/>
            <p:cNvSpPr txBox="1"/>
            <p:nvPr/>
          </p:nvSpPr>
          <p:spPr>
            <a:xfrm>
              <a:off x="5148064" y="3429000"/>
              <a:ext cx="20162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Z-acceleration</a:t>
              </a:r>
              <a:endParaRPr kumimoji="1" lang="zh-TW" altLang="en-US" sz="2400" dirty="0"/>
            </a:p>
          </p:txBody>
        </p:sp>
      </p:grpSp>
      <p:sp>
        <p:nvSpPr>
          <p:cNvPr id="8" name="橢圓 7"/>
          <p:cNvSpPr/>
          <p:nvPr/>
        </p:nvSpPr>
        <p:spPr>
          <a:xfrm>
            <a:off x="1331640" y="2996952"/>
            <a:ext cx="144016" cy="14401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TextBox 67"/>
          <p:cNvSpPr txBox="1"/>
          <p:nvPr/>
        </p:nvSpPr>
        <p:spPr>
          <a:xfrm>
            <a:off x="1547664" y="2564904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true positive</a:t>
            </a:r>
          </a:p>
        </p:txBody>
      </p:sp>
      <p:sp>
        <p:nvSpPr>
          <p:cNvPr id="10" name="TextBox 67"/>
          <p:cNvSpPr txBox="1"/>
          <p:nvPr/>
        </p:nvSpPr>
        <p:spPr>
          <a:xfrm>
            <a:off x="1531358" y="2874422"/>
            <a:ext cx="1816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false positive</a:t>
            </a:r>
          </a:p>
        </p:txBody>
      </p:sp>
      <p:sp>
        <p:nvSpPr>
          <p:cNvPr id="11" name="橢圓 10"/>
          <p:cNvSpPr/>
          <p:nvPr/>
        </p:nvSpPr>
        <p:spPr>
          <a:xfrm>
            <a:off x="1331640" y="270892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2339752" y="3573016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3059832" y="378904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3491880" y="378904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3779912" y="3356992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4104672" y="342900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9" name="橢圓 18"/>
          <p:cNvSpPr/>
          <p:nvPr/>
        </p:nvSpPr>
        <p:spPr>
          <a:xfrm>
            <a:off x="2627784" y="3861048"/>
            <a:ext cx="144016" cy="14401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4445624" y="3897775"/>
            <a:ext cx="144016" cy="14401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文字方塊 20"/>
          <p:cNvSpPr txBox="1"/>
          <p:nvPr/>
        </p:nvSpPr>
        <p:spPr>
          <a:xfrm>
            <a:off x="539552" y="1772816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/>
              <a:t>Use z-acceleration to infer keystroke time</a:t>
            </a:r>
            <a:endParaRPr kumimoji="1"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95231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Watch Displacement</a:t>
            </a:r>
          </a:p>
        </p:txBody>
      </p:sp>
      <p:pic>
        <p:nvPicPr>
          <p:cNvPr id="4" name="圖片 3" descr="4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2896"/>
            <a:ext cx="8180576" cy="4365104"/>
          </a:xfrm>
          <a:prstGeom prst="rect">
            <a:avLst/>
          </a:prstGeom>
        </p:spPr>
      </p:pic>
      <p:sp>
        <p:nvSpPr>
          <p:cNvPr id="6" name="TextBox 67"/>
          <p:cNvSpPr txBox="1"/>
          <p:nvPr/>
        </p:nvSpPr>
        <p:spPr>
          <a:xfrm>
            <a:off x="7308304" y="3450486"/>
            <a:ext cx="2258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ground truth</a:t>
            </a:r>
          </a:p>
        </p:txBody>
      </p:sp>
      <p:cxnSp>
        <p:nvCxnSpPr>
          <p:cNvPr id="8" name="直線接點 7"/>
          <p:cNvCxnSpPr/>
          <p:nvPr/>
        </p:nvCxnSpPr>
        <p:spPr>
          <a:xfrm>
            <a:off x="6714111" y="3288037"/>
            <a:ext cx="46109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Box 67"/>
          <p:cNvSpPr txBox="1"/>
          <p:nvPr/>
        </p:nvSpPr>
        <p:spPr>
          <a:xfrm>
            <a:off x="7292873" y="3090446"/>
            <a:ext cx="1743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Android API</a:t>
            </a:r>
          </a:p>
        </p:txBody>
      </p:sp>
      <p:cxnSp>
        <p:nvCxnSpPr>
          <p:cNvPr id="10" name="直線接點 9"/>
          <p:cNvCxnSpPr/>
          <p:nvPr/>
        </p:nvCxnSpPr>
        <p:spPr>
          <a:xfrm>
            <a:off x="6714600" y="3666510"/>
            <a:ext cx="461094" cy="0"/>
          </a:xfrm>
          <a:prstGeom prst="line">
            <a:avLst/>
          </a:prstGeom>
          <a:ln>
            <a:solidFill>
              <a:srgbClr val="0D26D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539552" y="1772816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/>
              <a:t>Use Android linear acceleration to estimate watch displacement</a:t>
            </a:r>
            <a:endParaRPr kumimoji="1"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00579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err="1">
                <a:solidFill>
                  <a:schemeClr val="bg1"/>
                </a:solidFill>
              </a:rPr>
              <a:t>MoLe</a:t>
            </a:r>
            <a:r>
              <a:rPr lang="en-US" altLang="zh-TW" sz="4800" dirty="0">
                <a:solidFill>
                  <a:schemeClr val="bg1"/>
                </a:solidFill>
              </a:rPr>
              <a:t> Architecture</a:t>
            </a: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5" y="5144989"/>
            <a:ext cx="875715" cy="876299"/>
          </a:xfrm>
          <a:prstGeom prst="rect">
            <a:avLst/>
          </a:prstGeom>
        </p:spPr>
      </p:pic>
      <p:cxnSp>
        <p:nvCxnSpPr>
          <p:cNvPr id="7" name="Straight Arrow Connector 5"/>
          <p:cNvCxnSpPr/>
          <p:nvPr/>
        </p:nvCxnSpPr>
        <p:spPr bwMode="auto">
          <a:xfrm>
            <a:off x="539552" y="4353180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8" name="Rounded Rectangle 14"/>
          <p:cNvSpPr/>
          <p:nvPr/>
        </p:nvSpPr>
        <p:spPr bwMode="auto">
          <a:xfrm>
            <a:off x="1937126" y="2780928"/>
            <a:ext cx="1338730" cy="2016224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2022715" y="2924944"/>
            <a:ext cx="11811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Keystroke </a:t>
            </a:r>
          </a:p>
          <a:p>
            <a:r>
              <a:rPr lang="en-US" sz="1600" dirty="0">
                <a:latin typeface="Lucida Bright"/>
                <a:cs typeface="Lucida Bright"/>
              </a:rPr>
              <a:t>Detector</a:t>
            </a:r>
          </a:p>
        </p:txBody>
      </p:sp>
      <p:grpSp>
        <p:nvGrpSpPr>
          <p:cNvPr id="11" name="Group 21"/>
          <p:cNvGrpSpPr/>
          <p:nvPr/>
        </p:nvGrpSpPr>
        <p:grpSpPr>
          <a:xfrm>
            <a:off x="2105743" y="3573016"/>
            <a:ext cx="1026097" cy="461392"/>
            <a:chOff x="4038600" y="2057400"/>
            <a:chExt cx="1371600" cy="533400"/>
          </a:xfrm>
        </p:grpSpPr>
        <p:sp>
          <p:nvSpPr>
            <p:cNvPr id="12" name="Rounded Rectangle 15"/>
            <p:cNvSpPr/>
            <p:nvPr/>
          </p:nvSpPr>
          <p:spPr bwMode="auto">
            <a:xfrm>
              <a:off x="4038600" y="2057400"/>
              <a:ext cx="1371600" cy="5334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TextBox 20"/>
            <p:cNvSpPr txBox="1"/>
            <p:nvPr/>
          </p:nvSpPr>
          <p:spPr>
            <a:xfrm>
              <a:off x="4447198" y="2174101"/>
              <a:ext cx="6236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Time</a:t>
              </a:r>
            </a:p>
          </p:txBody>
        </p:sp>
      </p:grpSp>
      <p:pic>
        <p:nvPicPr>
          <p:cNvPr id="44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827584" y="4509120"/>
            <a:ext cx="922460" cy="444118"/>
          </a:xfrm>
          <a:prstGeom prst="rect">
            <a:avLst/>
          </a:prstGeom>
        </p:spPr>
      </p:pic>
      <p:sp>
        <p:nvSpPr>
          <p:cNvPr id="50" name="TextBox 67"/>
          <p:cNvSpPr txBox="1"/>
          <p:nvPr/>
        </p:nvSpPr>
        <p:spPr>
          <a:xfrm>
            <a:off x="107504" y="5898758"/>
            <a:ext cx="1356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User Data</a:t>
            </a:r>
          </a:p>
        </p:txBody>
      </p:sp>
      <p:grpSp>
        <p:nvGrpSpPr>
          <p:cNvPr id="54" name="Group 21"/>
          <p:cNvGrpSpPr/>
          <p:nvPr/>
        </p:nvGrpSpPr>
        <p:grpSpPr>
          <a:xfrm>
            <a:off x="2105743" y="4191744"/>
            <a:ext cx="1026097" cy="461392"/>
            <a:chOff x="4038596" y="2057397"/>
            <a:chExt cx="1371599" cy="533399"/>
          </a:xfrm>
        </p:grpSpPr>
        <p:sp>
          <p:nvSpPr>
            <p:cNvPr id="55" name="Rounded Rectangle 15"/>
            <p:cNvSpPr/>
            <p:nvPr/>
          </p:nvSpPr>
          <p:spPr bwMode="auto">
            <a:xfrm>
              <a:off x="4038596" y="2057397"/>
              <a:ext cx="1371599" cy="53339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6" name="TextBox 20"/>
            <p:cNvSpPr txBox="1"/>
            <p:nvPr/>
          </p:nvSpPr>
          <p:spPr>
            <a:xfrm>
              <a:off x="4138244" y="2151739"/>
              <a:ext cx="1241605" cy="355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Location</a:t>
              </a:r>
            </a:p>
          </p:txBody>
        </p:sp>
      </p:grpSp>
      <p:cxnSp>
        <p:nvCxnSpPr>
          <p:cNvPr id="76" name="Straight Arrow Connector 5"/>
          <p:cNvCxnSpPr/>
          <p:nvPr/>
        </p:nvCxnSpPr>
        <p:spPr bwMode="auto">
          <a:xfrm flipH="1" flipV="1">
            <a:off x="539552" y="4368644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Arrow Connector 32"/>
          <p:cNvCxnSpPr/>
          <p:nvPr/>
        </p:nvCxnSpPr>
        <p:spPr bwMode="auto">
          <a:xfrm>
            <a:off x="3347864" y="4394448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51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4484715"/>
            <a:ext cx="1311046" cy="84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8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內容版面配置區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altLang="zh-TW" sz="2800" dirty="0"/>
              <a:t>Noisy sensor data</a:t>
            </a:r>
            <a:endParaRPr lang="en-US" altLang="zh-TW" sz="2400" dirty="0"/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/>
              <a:t>Watch location ≠ keystroke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>
                <a:solidFill>
                  <a:schemeClr val="bg1">
                    <a:lumMod val="75000"/>
                  </a:schemeClr>
                </a:solidFill>
              </a:rPr>
              <a:t>Information from the other hand is missing</a:t>
            </a:r>
          </a:p>
        </p:txBody>
      </p:sp>
      <p:sp>
        <p:nvSpPr>
          <p:cNvPr id="4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Design Challenges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048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Watch Location ≠ Keystroke</a:t>
            </a:r>
          </a:p>
        </p:txBody>
      </p:sp>
      <p:grpSp>
        <p:nvGrpSpPr>
          <p:cNvPr id="19" name="群組 18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4" name="直線箭頭接點 3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10</a:t>
              </a:r>
              <a:endParaRPr kumimoji="1" lang="zh-TW" altLang="en-US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20</a:t>
              </a:r>
              <a:endParaRPr kumimoji="1" lang="zh-TW" altLang="en-US" dirty="0"/>
            </a:p>
          </p:txBody>
        </p:sp>
      </p:grpSp>
      <p:pic>
        <p:nvPicPr>
          <p:cNvPr id="42" name="圖片 41"/>
          <p:cNvPicPr>
            <a:picLocks noChangeAspect="1"/>
          </p:cNvPicPr>
          <p:nvPr/>
        </p:nvPicPr>
        <p:blipFill rotWithShape="1">
          <a:blip r:embed="rId3"/>
          <a:srcRect l="11809" t="39426" r="47345" b="19133"/>
          <a:stretch/>
        </p:blipFill>
        <p:spPr>
          <a:xfrm>
            <a:off x="5940152" y="980729"/>
            <a:ext cx="3203848" cy="1525643"/>
          </a:xfrm>
          <a:prstGeom prst="rect">
            <a:avLst/>
          </a:prstGeom>
        </p:spPr>
      </p:pic>
      <p:grpSp>
        <p:nvGrpSpPr>
          <p:cNvPr id="18" name="群組 17"/>
          <p:cNvGrpSpPr/>
          <p:nvPr/>
        </p:nvGrpSpPr>
        <p:grpSpPr>
          <a:xfrm rot="20482208">
            <a:off x="6065526" y="1579244"/>
            <a:ext cx="2449997" cy="2311061"/>
            <a:chOff x="5799953" y="1558056"/>
            <a:chExt cx="2449997" cy="2311061"/>
          </a:xfrm>
        </p:grpSpPr>
        <p:pic>
          <p:nvPicPr>
            <p:cNvPr id="20" name="圖片 1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829870">
              <a:off x="6169144" y="1558056"/>
              <a:ext cx="2080806" cy="2168133"/>
            </a:xfrm>
            <a:prstGeom prst="rect">
              <a:avLst/>
            </a:prstGeom>
          </p:spPr>
        </p:pic>
        <p:pic>
          <p:nvPicPr>
            <p:cNvPr id="21" name="圖片 20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 l="26496" t="23228" r="34288" b="31461"/>
            <a:stretch/>
          </p:blipFill>
          <p:spPr>
            <a:xfrm rot="19103671">
              <a:off x="5799953" y="3112414"/>
              <a:ext cx="696964" cy="756703"/>
            </a:xfrm>
            <a:prstGeom prst="rect">
              <a:avLst/>
            </a:prstGeom>
          </p:spPr>
        </p:pic>
      </p:grpSp>
      <p:grpSp>
        <p:nvGrpSpPr>
          <p:cNvPr id="22" name="群組 21"/>
          <p:cNvGrpSpPr/>
          <p:nvPr/>
        </p:nvGrpSpPr>
        <p:grpSpPr>
          <a:xfrm rot="18254850">
            <a:off x="4473513" y="367614"/>
            <a:ext cx="4027075" cy="3431551"/>
            <a:chOff x="757725" y="2175247"/>
            <a:chExt cx="6232133" cy="4120968"/>
          </a:xfrm>
        </p:grpSpPr>
        <p:cxnSp>
          <p:nvCxnSpPr>
            <p:cNvPr id="23" name="直線箭頭接點 22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箭頭接點 23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字方塊 24"/>
            <p:cNvSpPr txBox="1"/>
            <p:nvPr/>
          </p:nvSpPr>
          <p:spPr>
            <a:xfrm>
              <a:off x="2885403" y="5741799"/>
              <a:ext cx="4104455" cy="554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</a:t>
              </a:r>
              <a:endParaRPr kumimoji="1" lang="zh-TW" altLang="en-US" sz="2400" dirty="0"/>
            </a:p>
          </p:txBody>
        </p:sp>
        <p:sp>
          <p:nvSpPr>
            <p:cNvPr id="26" name="文字方塊 25"/>
            <p:cNvSpPr txBox="1"/>
            <p:nvPr/>
          </p:nvSpPr>
          <p:spPr>
            <a:xfrm rot="5506007">
              <a:off x="-173228" y="3397622"/>
              <a:ext cx="2576359" cy="714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</a:t>
              </a:r>
              <a:endParaRPr kumimoji="1" lang="zh-TW" altLang="en-US" sz="2400" dirty="0"/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2123729" y="5624147"/>
              <a:ext cx="4104456" cy="44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zh-TW" altLang="en-US" dirty="0"/>
            </a:p>
          </p:txBody>
        </p:sp>
        <p:sp>
          <p:nvSpPr>
            <p:cNvPr id="28" name="文字方塊 27"/>
            <p:cNvSpPr txBox="1"/>
            <p:nvPr/>
          </p:nvSpPr>
          <p:spPr>
            <a:xfrm>
              <a:off x="1259630" y="5326824"/>
              <a:ext cx="1008112" cy="44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1259630" y="4480536"/>
              <a:ext cx="1008112" cy="44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3327763" y="22458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8274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41"/>
          <p:cNvPicPr>
            <a:picLocks noChangeAspect="1"/>
          </p:cNvPicPr>
          <p:nvPr/>
        </p:nvPicPr>
        <p:blipFill rotWithShape="1">
          <a:blip r:embed="rId3"/>
          <a:srcRect l="11809" t="39426" r="47345" b="19133"/>
          <a:stretch/>
        </p:blipFill>
        <p:spPr>
          <a:xfrm>
            <a:off x="5940152" y="980729"/>
            <a:ext cx="3203848" cy="152564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Watch Location ≠ Keystroke</a:t>
            </a:r>
          </a:p>
        </p:txBody>
      </p:sp>
      <p:grpSp>
        <p:nvGrpSpPr>
          <p:cNvPr id="19" name="群組 18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4" name="直線箭頭接點 3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10</a:t>
              </a:r>
              <a:endParaRPr kumimoji="1" lang="zh-TW" altLang="en-US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20</a:t>
              </a:r>
              <a:endParaRPr kumimoji="1" lang="zh-TW" altLang="en-US" dirty="0"/>
            </a:p>
          </p:txBody>
        </p:sp>
      </p:grpSp>
      <p:sp>
        <p:nvSpPr>
          <p:cNvPr id="26" name="文字方塊 25"/>
          <p:cNvSpPr txBox="1"/>
          <p:nvPr/>
        </p:nvSpPr>
        <p:spPr>
          <a:xfrm>
            <a:off x="1691680" y="527159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</a:rPr>
              <a:t>c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4" name="內容版面配置區 2"/>
          <p:cNvSpPr txBox="1">
            <a:spLocks/>
          </p:cNvSpPr>
          <p:nvPr/>
        </p:nvSpPr>
        <p:spPr>
          <a:xfrm>
            <a:off x="2555776" y="2636912"/>
            <a:ext cx="324036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200" dirty="0" err="1"/>
              <a:t>Groundtruth</a:t>
            </a:r>
            <a:r>
              <a:rPr lang="en-US" altLang="zh-TW" sz="2200" dirty="0"/>
              <a:t> location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380312" y="1995967"/>
            <a:ext cx="537882" cy="495665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群組 20"/>
          <p:cNvGrpSpPr/>
          <p:nvPr/>
        </p:nvGrpSpPr>
        <p:grpSpPr>
          <a:xfrm rot="20482208">
            <a:off x="6353558" y="2103600"/>
            <a:ext cx="2449997" cy="2311061"/>
            <a:chOff x="5799953" y="1558056"/>
            <a:chExt cx="2449997" cy="2311061"/>
          </a:xfrm>
        </p:grpSpPr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829870">
              <a:off x="6169144" y="1558056"/>
              <a:ext cx="2080806" cy="2168133"/>
            </a:xfrm>
            <a:prstGeom prst="rect">
              <a:avLst/>
            </a:prstGeom>
          </p:spPr>
        </p:pic>
        <p:pic>
          <p:nvPicPr>
            <p:cNvPr id="23" name="圖片 22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 l="26496" t="23228" r="34288" b="31461"/>
            <a:stretch/>
          </p:blipFill>
          <p:spPr>
            <a:xfrm rot="19103671">
              <a:off x="5799953" y="3112414"/>
              <a:ext cx="696964" cy="756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9251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Watch Location ≠ Keystroke</a:t>
            </a:r>
          </a:p>
        </p:txBody>
      </p:sp>
      <p:grpSp>
        <p:nvGrpSpPr>
          <p:cNvPr id="19" name="群組 18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4" name="直線箭頭接點 3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10</a:t>
              </a:r>
              <a:endParaRPr kumimoji="1" lang="zh-TW" altLang="en-US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20</a:t>
              </a:r>
              <a:endParaRPr kumimoji="1" lang="zh-TW" altLang="en-US" dirty="0"/>
            </a:p>
          </p:txBody>
        </p:sp>
      </p:grpSp>
      <p:pic>
        <p:nvPicPr>
          <p:cNvPr id="42" name="圖片 41"/>
          <p:cNvPicPr>
            <a:picLocks noChangeAspect="1"/>
          </p:cNvPicPr>
          <p:nvPr/>
        </p:nvPicPr>
        <p:blipFill rotWithShape="1">
          <a:blip r:embed="rId3"/>
          <a:srcRect l="11809" t="39426" r="47345" b="19133"/>
          <a:stretch/>
        </p:blipFill>
        <p:spPr>
          <a:xfrm>
            <a:off x="5940152" y="980729"/>
            <a:ext cx="3203848" cy="1525643"/>
          </a:xfrm>
          <a:prstGeom prst="rect">
            <a:avLst/>
          </a:prstGeom>
        </p:spPr>
      </p:pic>
      <p:sp>
        <p:nvSpPr>
          <p:cNvPr id="26" name="文字方塊 25"/>
          <p:cNvSpPr txBox="1"/>
          <p:nvPr/>
        </p:nvSpPr>
        <p:spPr>
          <a:xfrm>
            <a:off x="6948264" y="411946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</a:rPr>
              <a:t>c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grpSp>
        <p:nvGrpSpPr>
          <p:cNvPr id="20" name="群組 19"/>
          <p:cNvGrpSpPr/>
          <p:nvPr/>
        </p:nvGrpSpPr>
        <p:grpSpPr>
          <a:xfrm rot="20482208">
            <a:off x="6065526" y="1579244"/>
            <a:ext cx="2449997" cy="2311061"/>
            <a:chOff x="5799953" y="1558056"/>
            <a:chExt cx="2449997" cy="2311061"/>
          </a:xfrm>
        </p:grpSpPr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829870">
              <a:off x="6169144" y="1558056"/>
              <a:ext cx="2080806" cy="2168133"/>
            </a:xfrm>
            <a:prstGeom prst="rect">
              <a:avLst/>
            </a:prstGeom>
          </p:spPr>
        </p:pic>
        <p:pic>
          <p:nvPicPr>
            <p:cNvPr id="23" name="圖片 22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 l="26496" t="23228" r="34288" b="31461"/>
            <a:stretch/>
          </p:blipFill>
          <p:spPr>
            <a:xfrm rot="19103671">
              <a:off x="5799953" y="3112414"/>
              <a:ext cx="696964" cy="756703"/>
            </a:xfrm>
            <a:prstGeom prst="rect">
              <a:avLst/>
            </a:prstGeom>
          </p:spPr>
        </p:pic>
      </p:grpSp>
      <p:sp>
        <p:nvSpPr>
          <p:cNvPr id="27" name="文字方塊 26"/>
          <p:cNvSpPr txBox="1"/>
          <p:nvPr/>
        </p:nvSpPr>
        <p:spPr>
          <a:xfrm>
            <a:off x="1691680" y="527159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</a:rPr>
              <a:t>c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4" name="內容版面配置區 2"/>
          <p:cNvSpPr txBox="1">
            <a:spLocks/>
          </p:cNvSpPr>
          <p:nvPr/>
        </p:nvSpPr>
        <p:spPr>
          <a:xfrm>
            <a:off x="2555776" y="2636912"/>
            <a:ext cx="324036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200" dirty="0" err="1"/>
              <a:t>Groundtruth</a:t>
            </a:r>
            <a:r>
              <a:rPr lang="en-US" altLang="zh-TW" sz="2200" dirty="0"/>
              <a:t> location</a:t>
            </a:r>
          </a:p>
        </p:txBody>
      </p:sp>
    </p:spTree>
    <p:extLst>
      <p:ext uri="{BB962C8B-B14F-4D97-AF65-F5344CB8AC3E}">
        <p14:creationId xmlns:p14="http://schemas.microsoft.com/office/powerpoint/2010/main" val="3735715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Watch Location ≠ Keystroke</a:t>
            </a:r>
          </a:p>
        </p:txBody>
      </p:sp>
      <p:grpSp>
        <p:nvGrpSpPr>
          <p:cNvPr id="19" name="群組 18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4" name="直線箭頭接點 3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10</a:t>
              </a:r>
              <a:endParaRPr kumimoji="1" lang="zh-TW" altLang="en-US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20</a:t>
              </a:r>
              <a:endParaRPr kumimoji="1" lang="zh-TW" altLang="en-US" dirty="0"/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5940152" y="980728"/>
            <a:ext cx="3203848" cy="1537279"/>
            <a:chOff x="5940152" y="1031570"/>
            <a:chExt cx="3203848" cy="1537278"/>
          </a:xfrm>
        </p:grpSpPr>
        <p:pic>
          <p:nvPicPr>
            <p:cNvPr id="42" name="圖片 41"/>
            <p:cNvPicPr>
              <a:picLocks noChangeAspect="1"/>
            </p:cNvPicPr>
            <p:nvPr/>
          </p:nvPicPr>
          <p:blipFill rotWithShape="1">
            <a:blip r:embed="rId3"/>
            <a:srcRect l="11809" t="39426" r="47345" b="19133"/>
            <a:stretch/>
          </p:blipFill>
          <p:spPr>
            <a:xfrm>
              <a:off x="5940152" y="1031570"/>
              <a:ext cx="3203848" cy="1525643"/>
            </a:xfrm>
            <a:prstGeom prst="rect">
              <a:avLst/>
            </a:prstGeom>
          </p:spPr>
        </p:pic>
        <p:pic>
          <p:nvPicPr>
            <p:cNvPr id="34" name="圖片 33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l="23360" t="67210" r="69783" b="18992"/>
            <a:stretch/>
          </p:blipFill>
          <p:spPr>
            <a:xfrm>
              <a:off x="6876256" y="2060848"/>
              <a:ext cx="537882" cy="508000"/>
            </a:xfrm>
            <a:prstGeom prst="rect">
              <a:avLst/>
            </a:prstGeom>
          </p:spPr>
        </p:pic>
      </p:grpSp>
      <p:grpSp>
        <p:nvGrpSpPr>
          <p:cNvPr id="21" name="群組 20"/>
          <p:cNvGrpSpPr/>
          <p:nvPr/>
        </p:nvGrpSpPr>
        <p:grpSpPr>
          <a:xfrm rot="20482208">
            <a:off x="6245105" y="2083300"/>
            <a:ext cx="2449997" cy="2311061"/>
            <a:chOff x="5799953" y="1558056"/>
            <a:chExt cx="2449997" cy="2311061"/>
          </a:xfrm>
        </p:grpSpPr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829870">
              <a:off x="6169144" y="1558056"/>
              <a:ext cx="2080806" cy="2168133"/>
            </a:xfrm>
            <a:prstGeom prst="rect">
              <a:avLst/>
            </a:prstGeom>
          </p:spPr>
        </p:pic>
        <p:pic>
          <p:nvPicPr>
            <p:cNvPr id="23" name="圖片 22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 l="26496" t="23228" r="34288" b="31461"/>
            <a:stretch/>
          </p:blipFill>
          <p:spPr>
            <a:xfrm rot="19103671">
              <a:off x="5799953" y="3112414"/>
              <a:ext cx="696964" cy="756703"/>
            </a:xfrm>
            <a:prstGeom prst="rect">
              <a:avLst/>
            </a:prstGeom>
          </p:spPr>
        </p:pic>
      </p:grpSp>
      <p:sp>
        <p:nvSpPr>
          <p:cNvPr id="26" name="文字方塊 25"/>
          <p:cNvSpPr txBox="1"/>
          <p:nvPr/>
        </p:nvSpPr>
        <p:spPr>
          <a:xfrm>
            <a:off x="1619672" y="501317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558ED5"/>
                </a:solidFill>
              </a:rPr>
              <a:t>x</a:t>
            </a:r>
            <a:endParaRPr kumimoji="1" lang="zh-TW" altLang="en-US" sz="2400" dirty="0">
              <a:solidFill>
                <a:srgbClr val="558ED5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1691680" y="527159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</a:rPr>
              <a:t>c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5" name="內容版面配置區 2"/>
          <p:cNvSpPr txBox="1">
            <a:spLocks/>
          </p:cNvSpPr>
          <p:nvPr/>
        </p:nvSpPr>
        <p:spPr>
          <a:xfrm>
            <a:off x="2555776" y="2636912"/>
            <a:ext cx="324036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200" dirty="0" err="1"/>
              <a:t>Groundtruth</a:t>
            </a:r>
            <a:r>
              <a:rPr lang="en-US" altLang="zh-TW" sz="2200" dirty="0"/>
              <a:t> location</a:t>
            </a:r>
          </a:p>
        </p:txBody>
      </p:sp>
    </p:spTree>
    <p:extLst>
      <p:ext uri="{BB962C8B-B14F-4D97-AF65-F5344CB8AC3E}">
        <p14:creationId xmlns:p14="http://schemas.microsoft.com/office/powerpoint/2010/main" val="2260566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Watch Location ≠ Keystroke</a:t>
            </a:r>
          </a:p>
        </p:txBody>
      </p:sp>
      <p:grpSp>
        <p:nvGrpSpPr>
          <p:cNvPr id="19" name="群組 18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4" name="直線箭頭接點 3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10</a:t>
              </a:r>
              <a:endParaRPr kumimoji="1" lang="zh-TW" altLang="en-US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20</a:t>
              </a:r>
              <a:endParaRPr kumimoji="1" lang="zh-TW" altLang="en-US" dirty="0"/>
            </a:p>
          </p:txBody>
        </p:sp>
      </p:grpSp>
      <p:pic>
        <p:nvPicPr>
          <p:cNvPr id="42" name="圖片 41"/>
          <p:cNvPicPr>
            <a:picLocks noChangeAspect="1"/>
          </p:cNvPicPr>
          <p:nvPr/>
        </p:nvPicPr>
        <p:blipFill rotWithShape="1">
          <a:blip r:embed="rId3"/>
          <a:srcRect l="11809" t="39426" r="47345" b="19133"/>
          <a:stretch/>
        </p:blipFill>
        <p:spPr>
          <a:xfrm>
            <a:off x="5940152" y="980729"/>
            <a:ext cx="3203848" cy="1525643"/>
          </a:xfrm>
          <a:prstGeom prst="rect">
            <a:avLst/>
          </a:prstGeom>
        </p:spPr>
      </p:pic>
      <p:grpSp>
        <p:nvGrpSpPr>
          <p:cNvPr id="24" name="群組 23"/>
          <p:cNvGrpSpPr/>
          <p:nvPr/>
        </p:nvGrpSpPr>
        <p:grpSpPr>
          <a:xfrm rot="20482208">
            <a:off x="6065526" y="1579244"/>
            <a:ext cx="2449997" cy="2311061"/>
            <a:chOff x="5799953" y="1558056"/>
            <a:chExt cx="2449997" cy="2311061"/>
          </a:xfrm>
        </p:grpSpPr>
        <p:pic>
          <p:nvPicPr>
            <p:cNvPr id="25" name="圖片 2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829870">
              <a:off x="6169144" y="1558056"/>
              <a:ext cx="2080806" cy="2168133"/>
            </a:xfrm>
            <a:prstGeom prst="rect">
              <a:avLst/>
            </a:prstGeom>
          </p:spPr>
        </p:pic>
        <p:pic>
          <p:nvPicPr>
            <p:cNvPr id="30" name="圖片 29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 l="26496" t="23228" r="34288" b="31461"/>
            <a:stretch/>
          </p:blipFill>
          <p:spPr>
            <a:xfrm rot="19103671">
              <a:off x="5799953" y="3112414"/>
              <a:ext cx="696964" cy="756703"/>
            </a:xfrm>
            <a:prstGeom prst="rect">
              <a:avLst/>
            </a:prstGeom>
          </p:spPr>
        </p:pic>
      </p:grpSp>
      <p:sp>
        <p:nvSpPr>
          <p:cNvPr id="31" name="文字方塊 30"/>
          <p:cNvSpPr txBox="1"/>
          <p:nvPr/>
        </p:nvSpPr>
        <p:spPr>
          <a:xfrm>
            <a:off x="6948264" y="411946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</a:rPr>
              <a:t>c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6732240" y="422108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558ED5"/>
                </a:solidFill>
              </a:rPr>
              <a:t>x</a:t>
            </a:r>
            <a:endParaRPr kumimoji="1" lang="zh-TW" altLang="en-US" sz="2400" dirty="0">
              <a:solidFill>
                <a:srgbClr val="558ED5"/>
              </a:solidFill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1619672" y="501317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558ED5"/>
                </a:solidFill>
              </a:rPr>
              <a:t>x</a:t>
            </a:r>
            <a:endParaRPr kumimoji="1" lang="zh-TW" altLang="en-US" sz="2400" dirty="0">
              <a:solidFill>
                <a:srgbClr val="558ED5"/>
              </a:solidFill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1691680" y="527159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</a:rPr>
              <a:t>c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2" name="內容版面配置區 2"/>
          <p:cNvSpPr txBox="1">
            <a:spLocks/>
          </p:cNvSpPr>
          <p:nvPr/>
        </p:nvSpPr>
        <p:spPr>
          <a:xfrm>
            <a:off x="2555776" y="2636912"/>
            <a:ext cx="324036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200" dirty="0" err="1"/>
              <a:t>Groundtruth</a:t>
            </a:r>
            <a:r>
              <a:rPr lang="en-US" altLang="zh-TW" sz="2200" dirty="0"/>
              <a:t> location</a:t>
            </a:r>
          </a:p>
        </p:txBody>
      </p:sp>
    </p:spTree>
    <p:extLst>
      <p:ext uri="{BB962C8B-B14F-4D97-AF65-F5344CB8AC3E}">
        <p14:creationId xmlns:p14="http://schemas.microsoft.com/office/powerpoint/2010/main" val="3247504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612576" y="836712"/>
            <a:ext cx="10081120" cy="1872208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MoLe</a:t>
            </a:r>
            <a:br>
              <a:rPr lang="en-US" sz="3600" b="1" dirty="0"/>
            </a:br>
            <a:r>
              <a:rPr lang="en-US" sz="3600" b="1" dirty="0">
                <a:solidFill>
                  <a:srgbClr val="FF0000"/>
                </a:solidFill>
              </a:rPr>
              <a:t>Mo</a:t>
            </a:r>
            <a:r>
              <a:rPr lang="en-US" sz="3600" b="1" dirty="0"/>
              <a:t>tion </a:t>
            </a:r>
            <a:r>
              <a:rPr lang="en-US" sz="3600" b="1" dirty="0">
                <a:solidFill>
                  <a:srgbClr val="FF0000"/>
                </a:solidFill>
              </a:rPr>
              <a:t>Le</a:t>
            </a:r>
            <a:r>
              <a:rPr lang="en-US" sz="3600" b="1" dirty="0"/>
              <a:t>aks through </a:t>
            </a:r>
            <a:r>
              <a:rPr lang="en-US" sz="3600" b="1" dirty="0" err="1"/>
              <a:t>Smartwatch</a:t>
            </a:r>
            <a:r>
              <a:rPr lang="en-US" sz="3600" b="1" dirty="0"/>
              <a:t> Sensors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91570" y="3789040"/>
            <a:ext cx="8113078" cy="231798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 Wang</a:t>
            </a:r>
          </a:p>
          <a:p>
            <a:pPr>
              <a:spcBef>
                <a:spcPts val="0"/>
              </a:spcBef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Ted </a:t>
            </a:r>
            <a:r>
              <a:rPr lang="en-US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Tsung-Te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Lai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Romit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Roy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Choudhury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UIUC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MobiCom’15 Presentation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2930996"/>
            <a:ext cx="3312942" cy="330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87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Watch Location ≠ Keystroke</a:t>
            </a:r>
          </a:p>
        </p:txBody>
      </p:sp>
      <p:grpSp>
        <p:nvGrpSpPr>
          <p:cNvPr id="19" name="群組 18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4" name="直線箭頭接點 3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10</a:t>
              </a:r>
              <a:endParaRPr kumimoji="1" lang="zh-TW" altLang="en-US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20</a:t>
              </a:r>
              <a:endParaRPr kumimoji="1" lang="zh-TW" altLang="en-US" dirty="0"/>
            </a:p>
          </p:txBody>
        </p:sp>
      </p:grpSp>
      <p:pic>
        <p:nvPicPr>
          <p:cNvPr id="42" name="圖片 41"/>
          <p:cNvPicPr>
            <a:picLocks noChangeAspect="1"/>
          </p:cNvPicPr>
          <p:nvPr/>
        </p:nvPicPr>
        <p:blipFill rotWithShape="1">
          <a:blip r:embed="rId3"/>
          <a:srcRect l="11809" t="39426" r="47345" b="19133"/>
          <a:stretch/>
        </p:blipFill>
        <p:spPr>
          <a:xfrm>
            <a:off x="5940152" y="980729"/>
            <a:ext cx="3203848" cy="1525643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185C2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6807" t="66877" r="76336" b="19730"/>
          <a:stretch/>
        </p:blipFill>
        <p:spPr>
          <a:xfrm>
            <a:off x="6315133" y="2018723"/>
            <a:ext cx="537882" cy="493059"/>
          </a:xfrm>
          <a:prstGeom prst="rect">
            <a:avLst/>
          </a:prstGeom>
        </p:spPr>
      </p:pic>
      <p:grpSp>
        <p:nvGrpSpPr>
          <p:cNvPr id="21" name="群組 20"/>
          <p:cNvGrpSpPr/>
          <p:nvPr/>
        </p:nvGrpSpPr>
        <p:grpSpPr>
          <a:xfrm rot="20482208">
            <a:off x="6209540" y="1959583"/>
            <a:ext cx="2449997" cy="2311061"/>
            <a:chOff x="5799953" y="1558056"/>
            <a:chExt cx="2449997" cy="2311061"/>
          </a:xfrm>
        </p:grpSpPr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829870">
              <a:off x="6169144" y="1558056"/>
              <a:ext cx="2080806" cy="2168133"/>
            </a:xfrm>
            <a:prstGeom prst="rect">
              <a:avLst/>
            </a:prstGeom>
          </p:spPr>
        </p:pic>
        <p:pic>
          <p:nvPicPr>
            <p:cNvPr id="23" name="圖片 22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 l="26496" t="23228" r="34288" b="31461"/>
            <a:stretch/>
          </p:blipFill>
          <p:spPr>
            <a:xfrm rot="19103671">
              <a:off x="5799953" y="3112414"/>
              <a:ext cx="696964" cy="756703"/>
            </a:xfrm>
            <a:prstGeom prst="rect">
              <a:avLst/>
            </a:prstGeom>
          </p:spPr>
        </p:pic>
      </p:grpSp>
      <p:sp>
        <p:nvSpPr>
          <p:cNvPr id="25" name="文字方塊 24"/>
          <p:cNvSpPr txBox="1"/>
          <p:nvPr/>
        </p:nvSpPr>
        <p:spPr>
          <a:xfrm>
            <a:off x="1619672" y="501317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558ED5"/>
                </a:solidFill>
              </a:rPr>
              <a:t>x</a:t>
            </a:r>
            <a:endParaRPr kumimoji="1" lang="zh-TW" altLang="en-US" sz="2400" dirty="0">
              <a:solidFill>
                <a:srgbClr val="558ED5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1691680" y="527159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</a:rPr>
              <a:t>c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8" name="內容版面配置區 2"/>
          <p:cNvSpPr txBox="1">
            <a:spLocks/>
          </p:cNvSpPr>
          <p:nvPr/>
        </p:nvSpPr>
        <p:spPr>
          <a:xfrm>
            <a:off x="2555776" y="2636912"/>
            <a:ext cx="324036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200" dirty="0" err="1"/>
              <a:t>Groundtruth</a:t>
            </a:r>
            <a:r>
              <a:rPr lang="en-US" altLang="zh-TW" sz="2200" dirty="0"/>
              <a:t> location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1771112" y="507709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642D"/>
                </a:solidFill>
              </a:rPr>
              <a:t>z</a:t>
            </a:r>
            <a:endParaRPr kumimoji="1" lang="zh-TW" altLang="en-US" sz="2400" dirty="0">
              <a:solidFill>
                <a:srgbClr val="0064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860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Watch Location ≠ Keystroke</a:t>
            </a:r>
          </a:p>
        </p:txBody>
      </p:sp>
      <p:grpSp>
        <p:nvGrpSpPr>
          <p:cNvPr id="19" name="群組 18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4" name="直線箭頭接點 3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10</a:t>
              </a:r>
              <a:endParaRPr kumimoji="1" lang="zh-TW" altLang="en-US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20</a:t>
              </a:r>
              <a:endParaRPr kumimoji="1" lang="zh-TW" altLang="en-US" dirty="0"/>
            </a:p>
          </p:txBody>
        </p:sp>
      </p:grpSp>
      <p:sp>
        <p:nvSpPr>
          <p:cNvPr id="3" name="橢圓 2"/>
          <p:cNvSpPr/>
          <p:nvPr/>
        </p:nvSpPr>
        <p:spPr>
          <a:xfrm>
            <a:off x="1259632" y="4941168"/>
            <a:ext cx="1080120" cy="936104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1331640" y="4335489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/>
              <a:t>cluster</a:t>
            </a:r>
            <a:endParaRPr kumimoji="1" lang="zh-TW" altLang="en-US" sz="2400" dirty="0"/>
          </a:p>
        </p:txBody>
      </p:sp>
      <p:sp>
        <p:nvSpPr>
          <p:cNvPr id="51" name="文字方塊 50"/>
          <p:cNvSpPr txBox="1"/>
          <p:nvPr/>
        </p:nvSpPr>
        <p:spPr>
          <a:xfrm>
            <a:off x="1771112" y="507709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642D"/>
                </a:solidFill>
              </a:rPr>
              <a:t>z</a:t>
            </a:r>
            <a:endParaRPr kumimoji="1" lang="zh-TW" altLang="en-US" sz="2400" dirty="0">
              <a:solidFill>
                <a:srgbClr val="00642D"/>
              </a:solidFill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1619672" y="501317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558ED5"/>
                </a:solidFill>
              </a:rPr>
              <a:t>x</a:t>
            </a:r>
            <a:endParaRPr kumimoji="1" lang="zh-TW" altLang="en-US" sz="2400" dirty="0">
              <a:solidFill>
                <a:srgbClr val="558ED5"/>
              </a:solidFill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1691680" y="527159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</a:rPr>
              <a:t>c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3"/>
          <a:srcRect l="11809" t="39426" r="47345" b="19133"/>
          <a:stretch/>
        </p:blipFill>
        <p:spPr>
          <a:xfrm>
            <a:off x="5940152" y="980729"/>
            <a:ext cx="3203848" cy="1525643"/>
          </a:xfrm>
          <a:prstGeom prst="rect">
            <a:avLst/>
          </a:prstGeom>
        </p:spPr>
      </p:pic>
      <p:grpSp>
        <p:nvGrpSpPr>
          <p:cNvPr id="27" name="群組 26"/>
          <p:cNvGrpSpPr/>
          <p:nvPr/>
        </p:nvGrpSpPr>
        <p:grpSpPr>
          <a:xfrm rot="20482208">
            <a:off x="6065526" y="1579244"/>
            <a:ext cx="2449997" cy="2311061"/>
            <a:chOff x="5799953" y="1558056"/>
            <a:chExt cx="2449997" cy="2311061"/>
          </a:xfrm>
        </p:grpSpPr>
        <p:pic>
          <p:nvPicPr>
            <p:cNvPr id="28" name="圖片 2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829870">
              <a:off x="6169144" y="1558056"/>
              <a:ext cx="2080806" cy="2168133"/>
            </a:xfrm>
            <a:prstGeom prst="rect">
              <a:avLst/>
            </a:prstGeom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 l="26496" t="23228" r="34288" b="31461"/>
            <a:stretch/>
          </p:blipFill>
          <p:spPr>
            <a:xfrm rot="19103671">
              <a:off x="5799953" y="3112414"/>
              <a:ext cx="696964" cy="756703"/>
            </a:xfrm>
            <a:prstGeom prst="rect">
              <a:avLst/>
            </a:prstGeom>
          </p:spPr>
        </p:pic>
      </p:grpSp>
      <p:sp>
        <p:nvSpPr>
          <p:cNvPr id="33" name="文字方塊 32"/>
          <p:cNvSpPr txBox="1"/>
          <p:nvPr/>
        </p:nvSpPr>
        <p:spPr>
          <a:xfrm>
            <a:off x="6948264" y="411946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</a:rPr>
              <a:t>c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6732240" y="422108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558ED5"/>
                </a:solidFill>
              </a:rPr>
              <a:t>x</a:t>
            </a:r>
            <a:endParaRPr kumimoji="1" lang="zh-TW" altLang="en-US" sz="2400" dirty="0">
              <a:solidFill>
                <a:srgbClr val="558ED5"/>
              </a:solidFill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6660232" y="404745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642D"/>
                </a:solidFill>
              </a:rPr>
              <a:t>z</a:t>
            </a:r>
            <a:endParaRPr kumimoji="1" lang="zh-TW" altLang="en-US" sz="2400" dirty="0">
              <a:solidFill>
                <a:srgbClr val="00642D"/>
              </a:solidFill>
            </a:endParaRPr>
          </a:p>
        </p:txBody>
      </p:sp>
      <p:sp>
        <p:nvSpPr>
          <p:cNvPr id="26" name="內容版面配置區 2"/>
          <p:cNvSpPr txBox="1">
            <a:spLocks/>
          </p:cNvSpPr>
          <p:nvPr/>
        </p:nvSpPr>
        <p:spPr>
          <a:xfrm>
            <a:off x="2555776" y="2636912"/>
            <a:ext cx="324036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200" dirty="0" err="1"/>
              <a:t>Groundtruth</a:t>
            </a:r>
            <a:r>
              <a:rPr lang="en-US" altLang="zh-TW" sz="2200" dirty="0"/>
              <a:t> location</a:t>
            </a:r>
          </a:p>
        </p:txBody>
      </p:sp>
    </p:spTree>
    <p:extLst>
      <p:ext uri="{BB962C8B-B14F-4D97-AF65-F5344CB8AC3E}">
        <p14:creationId xmlns:p14="http://schemas.microsoft.com/office/powerpoint/2010/main" val="2046683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Watch Location ≠ Keystroke</a:t>
            </a:r>
          </a:p>
        </p:txBody>
      </p:sp>
      <p:grpSp>
        <p:nvGrpSpPr>
          <p:cNvPr id="19" name="群組 18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4" name="直線箭頭接點 3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10</a:t>
              </a:r>
              <a:endParaRPr kumimoji="1" lang="zh-TW" altLang="en-US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20</a:t>
              </a:r>
              <a:endParaRPr kumimoji="1" lang="zh-TW" altLang="en-US" dirty="0"/>
            </a:p>
          </p:txBody>
        </p:sp>
      </p:grpSp>
      <p:pic>
        <p:nvPicPr>
          <p:cNvPr id="42" name="圖片 41"/>
          <p:cNvPicPr>
            <a:picLocks noChangeAspect="1"/>
          </p:cNvPicPr>
          <p:nvPr/>
        </p:nvPicPr>
        <p:blipFill rotWithShape="1">
          <a:blip r:embed="rId3"/>
          <a:srcRect l="11809" t="39426" r="47345" b="19133"/>
          <a:stretch/>
        </p:blipFill>
        <p:spPr>
          <a:xfrm>
            <a:off x="5940152" y="980729"/>
            <a:ext cx="3203848" cy="1525643"/>
          </a:xfrm>
          <a:prstGeom prst="rect">
            <a:avLst/>
          </a:prstGeom>
        </p:spPr>
      </p:pic>
      <p:sp>
        <p:nvSpPr>
          <p:cNvPr id="72" name="文字方塊 71"/>
          <p:cNvSpPr txBox="1"/>
          <p:nvPr/>
        </p:nvSpPr>
        <p:spPr>
          <a:xfrm>
            <a:off x="1835696" y="527159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v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74" name="文字方塊 73"/>
          <p:cNvSpPr txBox="1"/>
          <p:nvPr/>
        </p:nvSpPr>
        <p:spPr>
          <a:xfrm>
            <a:off x="2339752" y="4361112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a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75" name="文字方塊 74"/>
          <p:cNvSpPr txBox="1"/>
          <p:nvPr/>
        </p:nvSpPr>
        <p:spPr>
          <a:xfrm>
            <a:off x="2195736" y="458112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d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76" name="文字方塊 75"/>
          <p:cNvSpPr txBox="1"/>
          <p:nvPr/>
        </p:nvSpPr>
        <p:spPr>
          <a:xfrm>
            <a:off x="2428528" y="462352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f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77" name="文字方塊 76"/>
          <p:cNvSpPr txBox="1"/>
          <p:nvPr/>
        </p:nvSpPr>
        <p:spPr>
          <a:xfrm>
            <a:off x="2555776" y="446273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s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78" name="文字方塊 77"/>
          <p:cNvSpPr txBox="1"/>
          <p:nvPr/>
        </p:nvSpPr>
        <p:spPr>
          <a:xfrm>
            <a:off x="3131840" y="422108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e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79" name="文字方塊 78"/>
          <p:cNvSpPr txBox="1"/>
          <p:nvPr/>
        </p:nvSpPr>
        <p:spPr>
          <a:xfrm>
            <a:off x="3275856" y="407707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w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80" name="文字方塊 79"/>
          <p:cNvSpPr txBox="1"/>
          <p:nvPr/>
        </p:nvSpPr>
        <p:spPr>
          <a:xfrm>
            <a:off x="2627784" y="498356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</a:rPr>
              <a:t>b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81" name="文字方塊 80"/>
          <p:cNvSpPr txBox="1"/>
          <p:nvPr/>
        </p:nvSpPr>
        <p:spPr>
          <a:xfrm>
            <a:off x="4139952" y="486916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</a:rPr>
              <a:t>t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82" name="文字方塊 81"/>
          <p:cNvSpPr txBox="1"/>
          <p:nvPr/>
        </p:nvSpPr>
        <p:spPr>
          <a:xfrm>
            <a:off x="3995936" y="328498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</a:rPr>
              <a:t>q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83" name="文字方塊 82"/>
          <p:cNvSpPr txBox="1"/>
          <p:nvPr/>
        </p:nvSpPr>
        <p:spPr>
          <a:xfrm>
            <a:off x="3779912" y="375942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</a:rPr>
              <a:t>r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84" name="文字方塊 83"/>
          <p:cNvSpPr txBox="1"/>
          <p:nvPr/>
        </p:nvSpPr>
        <p:spPr>
          <a:xfrm>
            <a:off x="3275856" y="501317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</a:rPr>
              <a:t>g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pic>
        <p:nvPicPr>
          <p:cNvPr id="85" name="圖片 8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11809" t="39426" r="81378" b="47446"/>
          <a:stretch/>
        </p:blipFill>
        <p:spPr>
          <a:xfrm>
            <a:off x="5909837" y="980729"/>
            <a:ext cx="534373" cy="483297"/>
          </a:xfrm>
          <a:prstGeom prst="rect">
            <a:avLst/>
          </a:prstGeom>
        </p:spPr>
      </p:pic>
      <p:pic>
        <p:nvPicPr>
          <p:cNvPr id="86" name="圖片 85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32251" t="39445" r="61753" b="47351"/>
          <a:stretch/>
        </p:blipFill>
        <p:spPr>
          <a:xfrm>
            <a:off x="7524328" y="980729"/>
            <a:ext cx="470330" cy="486079"/>
          </a:xfrm>
          <a:prstGeom prst="rect">
            <a:avLst/>
          </a:prstGeom>
        </p:spPr>
      </p:pic>
      <p:pic>
        <p:nvPicPr>
          <p:cNvPr id="87" name="圖片 86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39236" t="40743" r="54950" b="47037"/>
          <a:stretch/>
        </p:blipFill>
        <p:spPr>
          <a:xfrm>
            <a:off x="8073999" y="1019194"/>
            <a:ext cx="456070" cy="449911"/>
          </a:xfrm>
          <a:prstGeom prst="rect">
            <a:avLst/>
          </a:prstGeom>
        </p:spPr>
      </p:pic>
      <p:pic>
        <p:nvPicPr>
          <p:cNvPr id="88" name="圖片 87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40438" t="53326" r="53166" b="33470"/>
          <a:stretch/>
        </p:blipFill>
        <p:spPr>
          <a:xfrm>
            <a:off x="8172400" y="1484784"/>
            <a:ext cx="501686" cy="486077"/>
          </a:xfrm>
          <a:prstGeom prst="rect">
            <a:avLst/>
          </a:prstGeom>
        </p:spPr>
      </p:pic>
      <p:pic>
        <p:nvPicPr>
          <p:cNvPr id="89" name="圖片 88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43599" t="66720" r="50135" b="20008"/>
          <a:stretch/>
        </p:blipFill>
        <p:spPr>
          <a:xfrm>
            <a:off x="8460434" y="1988840"/>
            <a:ext cx="491517" cy="488587"/>
          </a:xfrm>
          <a:prstGeom prst="rect">
            <a:avLst/>
          </a:prstGeom>
        </p:spPr>
      </p:pic>
      <p:grpSp>
        <p:nvGrpSpPr>
          <p:cNvPr id="37" name="群組 36"/>
          <p:cNvGrpSpPr/>
          <p:nvPr/>
        </p:nvGrpSpPr>
        <p:grpSpPr>
          <a:xfrm rot="20482208">
            <a:off x="6065526" y="1579244"/>
            <a:ext cx="2449997" cy="2311061"/>
            <a:chOff x="5799953" y="1558056"/>
            <a:chExt cx="2449997" cy="2311061"/>
          </a:xfrm>
        </p:grpSpPr>
        <p:pic>
          <p:nvPicPr>
            <p:cNvPr id="38" name="圖片 3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829870">
              <a:off x="6169144" y="1558056"/>
              <a:ext cx="2080806" cy="2168133"/>
            </a:xfrm>
            <a:prstGeom prst="rect">
              <a:avLst/>
            </a:prstGeom>
          </p:spPr>
        </p:pic>
        <p:pic>
          <p:nvPicPr>
            <p:cNvPr id="39" name="圖片 38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 l="26496" t="23228" r="34288" b="31461"/>
            <a:stretch/>
          </p:blipFill>
          <p:spPr>
            <a:xfrm rot="19103671">
              <a:off x="5799953" y="3112414"/>
              <a:ext cx="696964" cy="756703"/>
            </a:xfrm>
            <a:prstGeom prst="rect">
              <a:avLst/>
            </a:prstGeom>
          </p:spPr>
        </p:pic>
      </p:grpSp>
      <p:sp>
        <p:nvSpPr>
          <p:cNvPr id="41" name="文字方塊 40"/>
          <p:cNvSpPr txBox="1"/>
          <p:nvPr/>
        </p:nvSpPr>
        <p:spPr>
          <a:xfrm>
            <a:off x="1619672" y="501317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0000"/>
                </a:solidFill>
              </a:rPr>
              <a:t>x</a:t>
            </a:r>
            <a:endParaRPr kumimoji="1"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1691680" y="527159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/>
              <a:t>c</a:t>
            </a:r>
            <a:endParaRPr kumimoji="1" lang="zh-TW" altLang="en-US" sz="2400" dirty="0"/>
          </a:p>
        </p:txBody>
      </p:sp>
      <p:sp>
        <p:nvSpPr>
          <p:cNvPr id="47" name="橢圓 46"/>
          <p:cNvSpPr/>
          <p:nvPr/>
        </p:nvSpPr>
        <p:spPr>
          <a:xfrm>
            <a:off x="1259632" y="4941168"/>
            <a:ext cx="1080120" cy="936104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8" name="橢圓 47"/>
          <p:cNvSpPr/>
          <p:nvPr/>
        </p:nvSpPr>
        <p:spPr>
          <a:xfrm>
            <a:off x="2051720" y="4365104"/>
            <a:ext cx="1008112" cy="720080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9" name="橢圓 48"/>
          <p:cNvSpPr/>
          <p:nvPr/>
        </p:nvSpPr>
        <p:spPr>
          <a:xfrm>
            <a:off x="3059832" y="4077072"/>
            <a:ext cx="720080" cy="648072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5" name="內容版面配置區 2"/>
          <p:cNvSpPr txBox="1">
            <a:spLocks/>
          </p:cNvSpPr>
          <p:nvPr/>
        </p:nvSpPr>
        <p:spPr>
          <a:xfrm>
            <a:off x="2555776" y="2636912"/>
            <a:ext cx="324036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200" dirty="0" err="1"/>
              <a:t>Groundtruth</a:t>
            </a:r>
            <a:r>
              <a:rPr lang="en-US" altLang="zh-TW" sz="2200" dirty="0"/>
              <a:t> location</a:t>
            </a:r>
          </a:p>
        </p:txBody>
      </p:sp>
      <p:sp>
        <p:nvSpPr>
          <p:cNvPr id="44" name="文字方塊 43"/>
          <p:cNvSpPr txBox="1"/>
          <p:nvPr/>
        </p:nvSpPr>
        <p:spPr>
          <a:xfrm>
            <a:off x="1771112" y="507709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00642D"/>
                </a:solidFill>
              </a:rPr>
              <a:t>z</a:t>
            </a:r>
            <a:endParaRPr kumimoji="1" lang="zh-TW" altLang="en-US" sz="2400" dirty="0">
              <a:solidFill>
                <a:srgbClr val="0064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811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Watch Location ≠ Keystroke</a:t>
            </a:r>
          </a:p>
        </p:txBody>
      </p:sp>
      <p:grpSp>
        <p:nvGrpSpPr>
          <p:cNvPr id="19" name="群組 18"/>
          <p:cNvGrpSpPr/>
          <p:nvPr/>
        </p:nvGrpSpPr>
        <p:grpSpPr>
          <a:xfrm>
            <a:off x="107505" y="2103241"/>
            <a:ext cx="6078289" cy="4710137"/>
            <a:chOff x="725959" y="1772816"/>
            <a:chExt cx="6078289" cy="4710137"/>
          </a:xfrm>
        </p:grpSpPr>
        <p:cxnSp>
          <p:nvCxnSpPr>
            <p:cNvPr id="4" name="直線箭頭接點 3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7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10</a:t>
              </a:r>
              <a:endParaRPr kumimoji="1" lang="zh-TW" altLang="en-US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20</a:t>
              </a:r>
              <a:endParaRPr kumimoji="1" lang="zh-TW" altLang="en-US" dirty="0"/>
            </a:p>
          </p:txBody>
        </p:sp>
      </p:grpSp>
      <p:pic>
        <p:nvPicPr>
          <p:cNvPr id="42" name="圖片 41"/>
          <p:cNvPicPr>
            <a:picLocks noChangeAspect="1"/>
          </p:cNvPicPr>
          <p:nvPr/>
        </p:nvPicPr>
        <p:blipFill rotWithShape="1">
          <a:blip r:embed="rId3"/>
          <a:srcRect l="11809" t="39426" r="47345" b="19133"/>
          <a:stretch/>
        </p:blipFill>
        <p:spPr>
          <a:xfrm>
            <a:off x="5940152" y="980729"/>
            <a:ext cx="3203848" cy="1525643"/>
          </a:xfrm>
          <a:prstGeom prst="rect">
            <a:avLst/>
          </a:prstGeom>
        </p:spPr>
      </p:pic>
      <p:sp>
        <p:nvSpPr>
          <p:cNvPr id="37" name="橢圓 36"/>
          <p:cNvSpPr/>
          <p:nvPr/>
        </p:nvSpPr>
        <p:spPr>
          <a:xfrm>
            <a:off x="4067946" y="350100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4" name="橢圓 93"/>
          <p:cNvSpPr/>
          <p:nvPr/>
        </p:nvSpPr>
        <p:spPr>
          <a:xfrm>
            <a:off x="2627786" y="4653137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5" name="橢圓 94"/>
          <p:cNvSpPr/>
          <p:nvPr/>
        </p:nvSpPr>
        <p:spPr>
          <a:xfrm>
            <a:off x="2483768" y="4797153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6" name="橢圓 95"/>
          <p:cNvSpPr/>
          <p:nvPr/>
        </p:nvSpPr>
        <p:spPr>
          <a:xfrm>
            <a:off x="2411762" y="458112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7" name="橢圓 96"/>
          <p:cNvSpPr/>
          <p:nvPr/>
        </p:nvSpPr>
        <p:spPr>
          <a:xfrm>
            <a:off x="2267746" y="4725145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8" name="橢圓 97"/>
          <p:cNvSpPr/>
          <p:nvPr/>
        </p:nvSpPr>
        <p:spPr>
          <a:xfrm>
            <a:off x="1835698" y="5229201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9" name="橢圓 98"/>
          <p:cNvSpPr/>
          <p:nvPr/>
        </p:nvSpPr>
        <p:spPr>
          <a:xfrm>
            <a:off x="1918111" y="5467725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0" name="橢圓 99"/>
          <p:cNvSpPr/>
          <p:nvPr/>
        </p:nvSpPr>
        <p:spPr>
          <a:xfrm>
            <a:off x="1702087" y="5445225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1" name="橢圓 100"/>
          <p:cNvSpPr/>
          <p:nvPr/>
        </p:nvSpPr>
        <p:spPr>
          <a:xfrm>
            <a:off x="1619674" y="5179693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2" name="橢圓 101"/>
          <p:cNvSpPr/>
          <p:nvPr/>
        </p:nvSpPr>
        <p:spPr>
          <a:xfrm>
            <a:off x="2699794" y="5157193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3" name="橢圓 102"/>
          <p:cNvSpPr/>
          <p:nvPr/>
        </p:nvSpPr>
        <p:spPr>
          <a:xfrm>
            <a:off x="3347866" y="5229201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4" name="橢圓 103"/>
          <p:cNvSpPr/>
          <p:nvPr/>
        </p:nvSpPr>
        <p:spPr>
          <a:xfrm>
            <a:off x="4211962" y="5013177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5" name="橢圓 104"/>
          <p:cNvSpPr/>
          <p:nvPr/>
        </p:nvSpPr>
        <p:spPr>
          <a:xfrm>
            <a:off x="3779914" y="3933057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6" name="橢圓 105"/>
          <p:cNvSpPr/>
          <p:nvPr/>
        </p:nvSpPr>
        <p:spPr>
          <a:xfrm>
            <a:off x="3347866" y="4221089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7" name="橢圓 106"/>
          <p:cNvSpPr/>
          <p:nvPr/>
        </p:nvSpPr>
        <p:spPr>
          <a:xfrm>
            <a:off x="3203850" y="4437113"/>
            <a:ext cx="205619" cy="1935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38" name="群組 37"/>
          <p:cNvGrpSpPr/>
          <p:nvPr/>
        </p:nvGrpSpPr>
        <p:grpSpPr>
          <a:xfrm rot="20482208">
            <a:off x="6065526" y="1579244"/>
            <a:ext cx="2449997" cy="2311061"/>
            <a:chOff x="5799953" y="1558056"/>
            <a:chExt cx="2449997" cy="2311061"/>
          </a:xfrm>
        </p:grpSpPr>
        <p:pic>
          <p:nvPicPr>
            <p:cNvPr id="39" name="圖片 3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829870">
              <a:off x="6169144" y="1558056"/>
              <a:ext cx="2080806" cy="2168133"/>
            </a:xfrm>
            <a:prstGeom prst="rect">
              <a:avLst/>
            </a:prstGeom>
          </p:spPr>
        </p:pic>
        <p:pic>
          <p:nvPicPr>
            <p:cNvPr id="40" name="圖片 39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 l="26496" t="23228" r="34288" b="31461"/>
            <a:stretch/>
          </p:blipFill>
          <p:spPr>
            <a:xfrm rot="19103671">
              <a:off x="5799953" y="3112414"/>
              <a:ext cx="696964" cy="756703"/>
            </a:xfrm>
            <a:prstGeom prst="rect">
              <a:avLst/>
            </a:prstGeom>
          </p:spPr>
        </p:pic>
      </p:grpSp>
      <p:sp>
        <p:nvSpPr>
          <p:cNvPr id="41" name="內容版面配置區 2"/>
          <p:cNvSpPr txBox="1">
            <a:spLocks/>
          </p:cNvSpPr>
          <p:nvPr/>
        </p:nvSpPr>
        <p:spPr>
          <a:xfrm>
            <a:off x="2555776" y="2636912"/>
            <a:ext cx="324036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200" dirty="0"/>
              <a:t>Unlabeled keystrokes</a:t>
            </a:r>
          </a:p>
        </p:txBody>
      </p:sp>
    </p:spTree>
    <p:extLst>
      <p:ext uri="{BB962C8B-B14F-4D97-AF65-F5344CB8AC3E}">
        <p14:creationId xmlns:p14="http://schemas.microsoft.com/office/powerpoint/2010/main" val="344020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err="1">
                <a:solidFill>
                  <a:schemeClr val="bg1"/>
                </a:solidFill>
              </a:rPr>
              <a:t>MoLe</a:t>
            </a:r>
            <a:r>
              <a:rPr lang="en-US" altLang="zh-TW" sz="4800" dirty="0">
                <a:solidFill>
                  <a:schemeClr val="bg1"/>
                </a:solidFill>
              </a:rPr>
              <a:t> Architecture</a:t>
            </a: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5" y="5144989"/>
            <a:ext cx="875715" cy="876299"/>
          </a:xfrm>
          <a:prstGeom prst="rect">
            <a:avLst/>
          </a:prstGeom>
        </p:spPr>
      </p:pic>
      <p:cxnSp>
        <p:nvCxnSpPr>
          <p:cNvPr id="7" name="Straight Arrow Connector 5"/>
          <p:cNvCxnSpPr/>
          <p:nvPr/>
        </p:nvCxnSpPr>
        <p:spPr bwMode="auto">
          <a:xfrm>
            <a:off x="539552" y="4353180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8" name="Rounded Rectangle 14"/>
          <p:cNvSpPr/>
          <p:nvPr/>
        </p:nvSpPr>
        <p:spPr bwMode="auto">
          <a:xfrm>
            <a:off x="1937126" y="2780928"/>
            <a:ext cx="1338730" cy="2016224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2022715" y="2924944"/>
            <a:ext cx="11811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Keystroke </a:t>
            </a:r>
          </a:p>
          <a:p>
            <a:r>
              <a:rPr lang="en-US" sz="1600" dirty="0">
                <a:latin typeface="Lucida Bright"/>
                <a:cs typeface="Lucida Bright"/>
              </a:rPr>
              <a:t>Detector</a:t>
            </a:r>
          </a:p>
        </p:txBody>
      </p:sp>
      <p:grpSp>
        <p:nvGrpSpPr>
          <p:cNvPr id="11" name="Group 21"/>
          <p:cNvGrpSpPr/>
          <p:nvPr/>
        </p:nvGrpSpPr>
        <p:grpSpPr>
          <a:xfrm>
            <a:off x="2105743" y="3573016"/>
            <a:ext cx="1026097" cy="461392"/>
            <a:chOff x="4038600" y="2057400"/>
            <a:chExt cx="1371600" cy="533400"/>
          </a:xfrm>
        </p:grpSpPr>
        <p:sp>
          <p:nvSpPr>
            <p:cNvPr id="12" name="Rounded Rectangle 15"/>
            <p:cNvSpPr/>
            <p:nvPr/>
          </p:nvSpPr>
          <p:spPr bwMode="auto">
            <a:xfrm>
              <a:off x="4038600" y="2057400"/>
              <a:ext cx="1371600" cy="5334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TextBox 20"/>
            <p:cNvSpPr txBox="1"/>
            <p:nvPr/>
          </p:nvSpPr>
          <p:spPr>
            <a:xfrm>
              <a:off x="4447198" y="2174101"/>
              <a:ext cx="6236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Time</a:t>
              </a:r>
            </a:p>
          </p:txBody>
        </p:sp>
      </p:grpSp>
      <p:pic>
        <p:nvPicPr>
          <p:cNvPr id="44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827584" y="4509120"/>
            <a:ext cx="922460" cy="444118"/>
          </a:xfrm>
          <a:prstGeom prst="rect">
            <a:avLst/>
          </a:prstGeom>
        </p:spPr>
      </p:pic>
      <p:sp>
        <p:nvSpPr>
          <p:cNvPr id="50" name="TextBox 67"/>
          <p:cNvSpPr txBox="1"/>
          <p:nvPr/>
        </p:nvSpPr>
        <p:spPr>
          <a:xfrm>
            <a:off x="107504" y="5898758"/>
            <a:ext cx="1356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User Data</a:t>
            </a:r>
          </a:p>
        </p:txBody>
      </p:sp>
      <p:grpSp>
        <p:nvGrpSpPr>
          <p:cNvPr id="54" name="Group 21"/>
          <p:cNvGrpSpPr/>
          <p:nvPr/>
        </p:nvGrpSpPr>
        <p:grpSpPr>
          <a:xfrm>
            <a:off x="2105743" y="4191744"/>
            <a:ext cx="1026097" cy="461392"/>
            <a:chOff x="4038596" y="2057397"/>
            <a:chExt cx="1371599" cy="533399"/>
          </a:xfrm>
        </p:grpSpPr>
        <p:sp>
          <p:nvSpPr>
            <p:cNvPr id="55" name="Rounded Rectangle 15"/>
            <p:cNvSpPr/>
            <p:nvPr/>
          </p:nvSpPr>
          <p:spPr bwMode="auto">
            <a:xfrm>
              <a:off x="4038596" y="2057397"/>
              <a:ext cx="1371599" cy="53339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6" name="TextBox 20"/>
            <p:cNvSpPr txBox="1"/>
            <p:nvPr/>
          </p:nvSpPr>
          <p:spPr>
            <a:xfrm>
              <a:off x="4138244" y="2151739"/>
              <a:ext cx="1241605" cy="355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Location</a:t>
              </a:r>
            </a:p>
          </p:txBody>
        </p:sp>
      </p:grpSp>
      <p:cxnSp>
        <p:nvCxnSpPr>
          <p:cNvPr id="76" name="Straight Arrow Connector 5"/>
          <p:cNvCxnSpPr/>
          <p:nvPr/>
        </p:nvCxnSpPr>
        <p:spPr bwMode="auto">
          <a:xfrm flipH="1" flipV="1">
            <a:off x="539552" y="4368644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Arrow Connector 32"/>
          <p:cNvCxnSpPr/>
          <p:nvPr/>
        </p:nvCxnSpPr>
        <p:spPr bwMode="auto">
          <a:xfrm>
            <a:off x="3275856" y="436510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51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864" y="4455371"/>
            <a:ext cx="1311046" cy="84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680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err="1">
                <a:solidFill>
                  <a:schemeClr val="bg1"/>
                </a:solidFill>
              </a:rPr>
              <a:t>MoLe</a:t>
            </a:r>
            <a:r>
              <a:rPr lang="en-US" altLang="zh-TW" sz="4800" dirty="0">
                <a:solidFill>
                  <a:schemeClr val="bg1"/>
                </a:solidFill>
              </a:rPr>
              <a:t> Architecture</a:t>
            </a:r>
          </a:p>
        </p:txBody>
      </p:sp>
      <p:cxnSp>
        <p:nvCxnSpPr>
          <p:cNvPr id="23" name="Straight Arrow Connector 32"/>
          <p:cNvCxnSpPr/>
          <p:nvPr/>
        </p:nvCxnSpPr>
        <p:spPr bwMode="auto">
          <a:xfrm>
            <a:off x="3275856" y="436510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26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4455371"/>
            <a:ext cx="1311046" cy="845837"/>
          </a:xfrm>
          <a:prstGeom prst="rect">
            <a:avLst/>
          </a:prstGeom>
        </p:spPr>
      </p:pic>
      <p:cxnSp>
        <p:nvCxnSpPr>
          <p:cNvPr id="35" name="Straight Arrow Connector 54"/>
          <p:cNvCxnSpPr>
            <a:stCxn id="79" idx="3"/>
          </p:cNvCxnSpPr>
          <p:nvPr/>
        </p:nvCxnSpPr>
        <p:spPr bwMode="auto">
          <a:xfrm flipV="1">
            <a:off x="6012160" y="3782819"/>
            <a:ext cx="748681" cy="31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9" name="TextBox 89"/>
          <p:cNvSpPr txBox="1"/>
          <p:nvPr/>
        </p:nvSpPr>
        <p:spPr>
          <a:xfrm>
            <a:off x="1691680" y="2132856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Attacker Point Cloud</a:t>
            </a:r>
          </a:p>
        </p:txBody>
      </p:sp>
      <p:sp>
        <p:nvSpPr>
          <p:cNvPr id="40" name="TextBox 90"/>
          <p:cNvSpPr txBox="1"/>
          <p:nvPr/>
        </p:nvSpPr>
        <p:spPr>
          <a:xfrm>
            <a:off x="2195736" y="5301208"/>
            <a:ext cx="2407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Unlabeled Point Cloud</a:t>
            </a:r>
          </a:p>
        </p:txBody>
      </p:sp>
      <p:pic>
        <p:nvPicPr>
          <p:cNvPr id="48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2604475"/>
            <a:ext cx="934474" cy="533147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85" y="5144989"/>
            <a:ext cx="875715" cy="876299"/>
          </a:xfrm>
          <a:prstGeom prst="rect">
            <a:avLst/>
          </a:prstGeom>
        </p:spPr>
      </p:pic>
      <p:cxnSp>
        <p:nvCxnSpPr>
          <p:cNvPr id="7" name="Straight Arrow Connector 5"/>
          <p:cNvCxnSpPr/>
          <p:nvPr/>
        </p:nvCxnSpPr>
        <p:spPr bwMode="auto">
          <a:xfrm>
            <a:off x="539552" y="4353180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10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84" y="1556792"/>
            <a:ext cx="875716" cy="876300"/>
          </a:xfrm>
          <a:prstGeom prst="rect">
            <a:avLst/>
          </a:prstGeom>
        </p:spPr>
      </p:pic>
      <p:sp>
        <p:nvSpPr>
          <p:cNvPr id="8" name="Rounded Rectangle 14"/>
          <p:cNvSpPr/>
          <p:nvPr/>
        </p:nvSpPr>
        <p:spPr bwMode="auto">
          <a:xfrm>
            <a:off x="1937126" y="2780928"/>
            <a:ext cx="1338730" cy="2016224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2022715" y="2924944"/>
            <a:ext cx="11811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Keystroke </a:t>
            </a:r>
          </a:p>
          <a:p>
            <a:r>
              <a:rPr lang="en-US" sz="1600" dirty="0">
                <a:latin typeface="Lucida Bright"/>
                <a:cs typeface="Lucida Bright"/>
              </a:rPr>
              <a:t>Detector</a:t>
            </a:r>
          </a:p>
        </p:txBody>
      </p:sp>
      <p:grpSp>
        <p:nvGrpSpPr>
          <p:cNvPr id="11" name="Group 21"/>
          <p:cNvGrpSpPr/>
          <p:nvPr/>
        </p:nvGrpSpPr>
        <p:grpSpPr>
          <a:xfrm>
            <a:off x="2105743" y="3573016"/>
            <a:ext cx="1026097" cy="461392"/>
            <a:chOff x="4038600" y="2057400"/>
            <a:chExt cx="1371600" cy="533400"/>
          </a:xfrm>
        </p:grpSpPr>
        <p:sp>
          <p:nvSpPr>
            <p:cNvPr id="12" name="Rounded Rectangle 15"/>
            <p:cNvSpPr/>
            <p:nvPr/>
          </p:nvSpPr>
          <p:spPr bwMode="auto">
            <a:xfrm>
              <a:off x="4038600" y="2057400"/>
              <a:ext cx="1371600" cy="5334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TextBox 20"/>
            <p:cNvSpPr txBox="1"/>
            <p:nvPr/>
          </p:nvSpPr>
          <p:spPr>
            <a:xfrm>
              <a:off x="4447198" y="2174101"/>
              <a:ext cx="6236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Time</a:t>
              </a:r>
            </a:p>
          </p:txBody>
        </p:sp>
      </p:grpSp>
      <p:pic>
        <p:nvPicPr>
          <p:cNvPr id="41" name="Picture 9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34470" y="2636912"/>
            <a:ext cx="989686" cy="262575"/>
          </a:xfrm>
          <a:prstGeom prst="rect">
            <a:avLst/>
          </a:prstGeom>
        </p:spPr>
      </p:pic>
      <p:sp>
        <p:nvSpPr>
          <p:cNvPr id="42" name="TextBox 92"/>
          <p:cNvSpPr txBox="1"/>
          <p:nvPr/>
        </p:nvSpPr>
        <p:spPr>
          <a:xfrm>
            <a:off x="683568" y="2827411"/>
            <a:ext cx="1255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ucida Bright"/>
                <a:cs typeface="Lucida Bright"/>
              </a:rPr>
              <a:t>a   b   c   d</a:t>
            </a:r>
          </a:p>
        </p:txBody>
      </p:sp>
      <p:pic>
        <p:nvPicPr>
          <p:cNvPr id="44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27584" y="4509120"/>
            <a:ext cx="922460" cy="444118"/>
          </a:xfrm>
          <a:prstGeom prst="rect">
            <a:avLst/>
          </a:prstGeom>
        </p:spPr>
      </p:pic>
      <p:sp>
        <p:nvSpPr>
          <p:cNvPr id="47" name="TextBox 67"/>
          <p:cNvSpPr txBox="1"/>
          <p:nvPr/>
        </p:nvSpPr>
        <p:spPr>
          <a:xfrm>
            <a:off x="179512" y="1196752"/>
            <a:ext cx="2558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Attacker Training Data</a:t>
            </a:r>
          </a:p>
        </p:txBody>
      </p:sp>
      <p:sp>
        <p:nvSpPr>
          <p:cNvPr id="50" name="TextBox 67"/>
          <p:cNvSpPr txBox="1"/>
          <p:nvPr/>
        </p:nvSpPr>
        <p:spPr>
          <a:xfrm>
            <a:off x="107504" y="5898758"/>
            <a:ext cx="1356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User Data</a:t>
            </a:r>
          </a:p>
        </p:txBody>
      </p:sp>
      <p:cxnSp>
        <p:nvCxnSpPr>
          <p:cNvPr id="53" name="Straight Arrow Connector 5"/>
          <p:cNvCxnSpPr/>
          <p:nvPr/>
        </p:nvCxnSpPr>
        <p:spPr bwMode="auto">
          <a:xfrm>
            <a:off x="539552" y="3256985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54" name="Group 21"/>
          <p:cNvGrpSpPr/>
          <p:nvPr/>
        </p:nvGrpSpPr>
        <p:grpSpPr>
          <a:xfrm>
            <a:off x="2105743" y="4191744"/>
            <a:ext cx="1026097" cy="461392"/>
            <a:chOff x="4038596" y="2057397"/>
            <a:chExt cx="1371599" cy="533399"/>
          </a:xfrm>
        </p:grpSpPr>
        <p:sp>
          <p:nvSpPr>
            <p:cNvPr id="55" name="Rounded Rectangle 15"/>
            <p:cNvSpPr/>
            <p:nvPr/>
          </p:nvSpPr>
          <p:spPr bwMode="auto">
            <a:xfrm>
              <a:off x="4038596" y="2057397"/>
              <a:ext cx="1371599" cy="53339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6" name="TextBox 20"/>
            <p:cNvSpPr txBox="1"/>
            <p:nvPr/>
          </p:nvSpPr>
          <p:spPr>
            <a:xfrm>
              <a:off x="4138244" y="2151739"/>
              <a:ext cx="1241605" cy="355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Location</a:t>
              </a:r>
            </a:p>
          </p:txBody>
        </p:sp>
      </p:grpSp>
      <p:cxnSp>
        <p:nvCxnSpPr>
          <p:cNvPr id="76" name="Straight Arrow Connector 5"/>
          <p:cNvCxnSpPr/>
          <p:nvPr/>
        </p:nvCxnSpPr>
        <p:spPr bwMode="auto">
          <a:xfrm flipH="1" flipV="1">
            <a:off x="539552" y="4368644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Arrow Connector 5"/>
          <p:cNvCxnSpPr/>
          <p:nvPr/>
        </p:nvCxnSpPr>
        <p:spPr bwMode="auto">
          <a:xfrm flipH="1" flipV="1">
            <a:off x="539552" y="2478795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Rounded Rectangle 14"/>
          <p:cNvSpPr/>
          <p:nvPr/>
        </p:nvSpPr>
        <p:spPr bwMode="auto">
          <a:xfrm>
            <a:off x="4932040" y="2774711"/>
            <a:ext cx="1080120" cy="2022441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" name="TextBox 41"/>
          <p:cNvSpPr txBox="1"/>
          <p:nvPr/>
        </p:nvSpPr>
        <p:spPr>
          <a:xfrm>
            <a:off x="5076056" y="3284984"/>
            <a:ext cx="830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Point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Cloud 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Fitting</a:t>
            </a:r>
          </a:p>
        </p:txBody>
      </p:sp>
      <p:cxnSp>
        <p:nvCxnSpPr>
          <p:cNvPr id="83" name="Straight Arrow Connector 32"/>
          <p:cNvCxnSpPr/>
          <p:nvPr/>
        </p:nvCxnSpPr>
        <p:spPr bwMode="auto">
          <a:xfrm>
            <a:off x="3275856" y="328498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35329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內容版面配置區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altLang="zh-TW" sz="2800" dirty="0">
                <a:solidFill>
                  <a:srgbClr val="000000"/>
                </a:solidFill>
              </a:rPr>
              <a:t>Noisy sensor data</a:t>
            </a:r>
            <a:endParaRPr lang="en-US" altLang="zh-TW" sz="2400" dirty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/>
              <a:t>Watch location ≠ keystroke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>
                <a:solidFill>
                  <a:srgbClr val="000000"/>
                </a:solidFill>
              </a:rPr>
              <a:t>Information from the other hand is missing</a:t>
            </a:r>
          </a:p>
        </p:txBody>
      </p:sp>
      <p:sp>
        <p:nvSpPr>
          <p:cNvPr id="4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400" dirty="0">
                <a:solidFill>
                  <a:schemeClr val="bg1"/>
                </a:solidFill>
              </a:rPr>
              <a:t>Design Challenges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354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Right Hand Keystrokes Are Missing</a:t>
            </a: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/>
          <a:srcRect l="2024" t="16413" r="1670" b="3587"/>
          <a:stretch/>
        </p:blipFill>
        <p:spPr>
          <a:xfrm>
            <a:off x="827586" y="1340769"/>
            <a:ext cx="7553859" cy="2945204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770130" flipH="1">
            <a:off x="4945008" y="4150344"/>
            <a:ext cx="2080806" cy="2168133"/>
          </a:xfrm>
          <a:prstGeom prst="rect">
            <a:avLst/>
          </a:prstGeom>
        </p:spPr>
      </p:pic>
      <p:grpSp>
        <p:nvGrpSpPr>
          <p:cNvPr id="17" name="群組 16"/>
          <p:cNvGrpSpPr/>
          <p:nvPr/>
        </p:nvGrpSpPr>
        <p:grpSpPr>
          <a:xfrm>
            <a:off x="1763690" y="4214284"/>
            <a:ext cx="2449997" cy="2311061"/>
            <a:chOff x="5799953" y="1558056"/>
            <a:chExt cx="2449997" cy="2311061"/>
          </a:xfrm>
        </p:grpSpPr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829870">
              <a:off x="6169144" y="1558056"/>
              <a:ext cx="2080806" cy="2168133"/>
            </a:xfrm>
            <a:prstGeom prst="rect">
              <a:avLst/>
            </a:prstGeom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 l="26496" t="23228" r="34288" b="31461"/>
            <a:stretch/>
          </p:blipFill>
          <p:spPr>
            <a:xfrm rot="19103671">
              <a:off x="5799953" y="3112414"/>
              <a:ext cx="696964" cy="756703"/>
            </a:xfrm>
            <a:prstGeom prst="rect">
              <a:avLst/>
            </a:prstGeom>
          </p:spPr>
        </p:pic>
      </p:grpSp>
      <p:cxnSp>
        <p:nvCxnSpPr>
          <p:cNvPr id="23" name="直線接點 22"/>
          <p:cNvCxnSpPr/>
          <p:nvPr/>
        </p:nvCxnSpPr>
        <p:spPr>
          <a:xfrm>
            <a:off x="4190064" y="2182967"/>
            <a:ext cx="2592288" cy="0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>
            <a:off x="4561052" y="3706084"/>
            <a:ext cx="1091068" cy="10949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直線接點 25"/>
          <p:cNvCxnSpPr/>
          <p:nvPr/>
        </p:nvCxnSpPr>
        <p:spPr>
          <a:xfrm>
            <a:off x="5652120" y="3174044"/>
            <a:ext cx="783986" cy="1867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直線接點 30"/>
          <p:cNvCxnSpPr/>
          <p:nvPr/>
        </p:nvCxnSpPr>
        <p:spPr>
          <a:xfrm>
            <a:off x="6411133" y="2689078"/>
            <a:ext cx="395396" cy="3188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 flipH="1" flipV="1">
            <a:off x="6804250" y="2176305"/>
            <a:ext cx="5347" cy="521159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直線接點 40"/>
          <p:cNvCxnSpPr/>
          <p:nvPr/>
        </p:nvCxnSpPr>
        <p:spPr>
          <a:xfrm flipH="1" flipV="1">
            <a:off x="6427180" y="2679945"/>
            <a:ext cx="10417" cy="497975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直線接點 41"/>
          <p:cNvCxnSpPr/>
          <p:nvPr/>
        </p:nvCxnSpPr>
        <p:spPr>
          <a:xfrm flipH="1" flipV="1">
            <a:off x="5646775" y="3195874"/>
            <a:ext cx="5347" cy="521159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直線接點 42"/>
          <p:cNvCxnSpPr/>
          <p:nvPr/>
        </p:nvCxnSpPr>
        <p:spPr>
          <a:xfrm flipH="1" flipV="1">
            <a:off x="4566655" y="3212978"/>
            <a:ext cx="5347" cy="521159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直線接點 43"/>
          <p:cNvCxnSpPr/>
          <p:nvPr/>
        </p:nvCxnSpPr>
        <p:spPr>
          <a:xfrm flipH="1" flipV="1">
            <a:off x="4192874" y="2185021"/>
            <a:ext cx="5347" cy="521159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直線接點 44"/>
          <p:cNvCxnSpPr/>
          <p:nvPr/>
        </p:nvCxnSpPr>
        <p:spPr>
          <a:xfrm flipH="1" flipV="1">
            <a:off x="4345274" y="2708922"/>
            <a:ext cx="5347" cy="521159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直線接點 48"/>
          <p:cNvCxnSpPr/>
          <p:nvPr/>
        </p:nvCxnSpPr>
        <p:spPr>
          <a:xfrm>
            <a:off x="4355976" y="3212976"/>
            <a:ext cx="216024" cy="0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1" name="直線接點 50"/>
          <p:cNvCxnSpPr/>
          <p:nvPr/>
        </p:nvCxnSpPr>
        <p:spPr>
          <a:xfrm>
            <a:off x="4211960" y="2708920"/>
            <a:ext cx="144016" cy="0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2116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err="1">
                <a:solidFill>
                  <a:schemeClr val="bg1"/>
                </a:solidFill>
              </a:rPr>
              <a:t>MoLe</a:t>
            </a:r>
            <a:r>
              <a:rPr lang="en-US" altLang="zh-TW" sz="4800" dirty="0">
                <a:solidFill>
                  <a:schemeClr val="bg1"/>
                </a:solidFill>
              </a:rPr>
              <a:t> Architecture</a:t>
            </a:r>
          </a:p>
        </p:txBody>
      </p:sp>
      <p:cxnSp>
        <p:nvCxnSpPr>
          <p:cNvPr id="23" name="Straight Arrow Connector 32"/>
          <p:cNvCxnSpPr/>
          <p:nvPr/>
        </p:nvCxnSpPr>
        <p:spPr bwMode="auto">
          <a:xfrm>
            <a:off x="3275856" y="436510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26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4455371"/>
            <a:ext cx="1311046" cy="845837"/>
          </a:xfrm>
          <a:prstGeom prst="rect">
            <a:avLst/>
          </a:prstGeom>
        </p:spPr>
      </p:pic>
      <p:cxnSp>
        <p:nvCxnSpPr>
          <p:cNvPr id="35" name="Straight Arrow Connector 54"/>
          <p:cNvCxnSpPr>
            <a:stCxn id="79" idx="3"/>
          </p:cNvCxnSpPr>
          <p:nvPr/>
        </p:nvCxnSpPr>
        <p:spPr bwMode="auto">
          <a:xfrm flipV="1">
            <a:off x="6012160" y="3782819"/>
            <a:ext cx="748681" cy="31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9" name="TextBox 89"/>
          <p:cNvSpPr txBox="1"/>
          <p:nvPr/>
        </p:nvSpPr>
        <p:spPr>
          <a:xfrm>
            <a:off x="1691680" y="2132856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Attacker Point Cloud</a:t>
            </a:r>
          </a:p>
        </p:txBody>
      </p:sp>
      <p:sp>
        <p:nvSpPr>
          <p:cNvPr id="40" name="TextBox 90"/>
          <p:cNvSpPr txBox="1"/>
          <p:nvPr/>
        </p:nvSpPr>
        <p:spPr>
          <a:xfrm>
            <a:off x="2195736" y="5301208"/>
            <a:ext cx="2407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Unlabeled Point Cloud</a:t>
            </a:r>
          </a:p>
        </p:txBody>
      </p:sp>
      <p:pic>
        <p:nvPicPr>
          <p:cNvPr id="48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2604475"/>
            <a:ext cx="934474" cy="533147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85" y="5144989"/>
            <a:ext cx="875715" cy="876299"/>
          </a:xfrm>
          <a:prstGeom prst="rect">
            <a:avLst/>
          </a:prstGeom>
        </p:spPr>
      </p:pic>
      <p:cxnSp>
        <p:nvCxnSpPr>
          <p:cNvPr id="7" name="Straight Arrow Connector 5"/>
          <p:cNvCxnSpPr/>
          <p:nvPr/>
        </p:nvCxnSpPr>
        <p:spPr bwMode="auto">
          <a:xfrm>
            <a:off x="539552" y="4353180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10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84" y="1556792"/>
            <a:ext cx="875716" cy="876300"/>
          </a:xfrm>
          <a:prstGeom prst="rect">
            <a:avLst/>
          </a:prstGeom>
        </p:spPr>
      </p:pic>
      <p:sp>
        <p:nvSpPr>
          <p:cNvPr id="8" name="Rounded Rectangle 14"/>
          <p:cNvSpPr/>
          <p:nvPr/>
        </p:nvSpPr>
        <p:spPr bwMode="auto">
          <a:xfrm>
            <a:off x="1937126" y="2780928"/>
            <a:ext cx="1338730" cy="2016224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2022715" y="2924944"/>
            <a:ext cx="11811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Keystroke </a:t>
            </a:r>
          </a:p>
          <a:p>
            <a:r>
              <a:rPr lang="en-US" sz="1600" dirty="0">
                <a:latin typeface="Lucida Bright"/>
                <a:cs typeface="Lucida Bright"/>
              </a:rPr>
              <a:t>Detector</a:t>
            </a:r>
          </a:p>
        </p:txBody>
      </p:sp>
      <p:grpSp>
        <p:nvGrpSpPr>
          <p:cNvPr id="11" name="Group 21"/>
          <p:cNvGrpSpPr/>
          <p:nvPr/>
        </p:nvGrpSpPr>
        <p:grpSpPr>
          <a:xfrm>
            <a:off x="2105743" y="3573016"/>
            <a:ext cx="1026097" cy="461392"/>
            <a:chOff x="4038600" y="2057400"/>
            <a:chExt cx="1371600" cy="533400"/>
          </a:xfrm>
        </p:grpSpPr>
        <p:sp>
          <p:nvSpPr>
            <p:cNvPr id="12" name="Rounded Rectangle 15"/>
            <p:cNvSpPr/>
            <p:nvPr/>
          </p:nvSpPr>
          <p:spPr bwMode="auto">
            <a:xfrm>
              <a:off x="4038600" y="2057400"/>
              <a:ext cx="1371600" cy="5334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TextBox 20"/>
            <p:cNvSpPr txBox="1"/>
            <p:nvPr/>
          </p:nvSpPr>
          <p:spPr>
            <a:xfrm>
              <a:off x="4447198" y="2174101"/>
              <a:ext cx="6236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Time</a:t>
              </a:r>
            </a:p>
          </p:txBody>
        </p:sp>
      </p:grpSp>
      <p:pic>
        <p:nvPicPr>
          <p:cNvPr id="41" name="Picture 9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34470" y="2636912"/>
            <a:ext cx="989686" cy="262575"/>
          </a:xfrm>
          <a:prstGeom prst="rect">
            <a:avLst/>
          </a:prstGeom>
        </p:spPr>
      </p:pic>
      <p:sp>
        <p:nvSpPr>
          <p:cNvPr id="42" name="TextBox 92"/>
          <p:cNvSpPr txBox="1"/>
          <p:nvPr/>
        </p:nvSpPr>
        <p:spPr>
          <a:xfrm>
            <a:off x="683568" y="2827411"/>
            <a:ext cx="1255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ucida Bright"/>
                <a:cs typeface="Lucida Bright"/>
              </a:rPr>
              <a:t>a   b   c   d</a:t>
            </a:r>
          </a:p>
        </p:txBody>
      </p:sp>
      <p:pic>
        <p:nvPicPr>
          <p:cNvPr id="44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27584" y="4509120"/>
            <a:ext cx="922460" cy="444118"/>
          </a:xfrm>
          <a:prstGeom prst="rect">
            <a:avLst/>
          </a:prstGeom>
        </p:spPr>
      </p:pic>
      <p:sp>
        <p:nvSpPr>
          <p:cNvPr id="47" name="TextBox 67"/>
          <p:cNvSpPr txBox="1"/>
          <p:nvPr/>
        </p:nvSpPr>
        <p:spPr>
          <a:xfrm>
            <a:off x="179512" y="1196752"/>
            <a:ext cx="2558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Attacker Training Data</a:t>
            </a:r>
          </a:p>
        </p:txBody>
      </p:sp>
      <p:sp>
        <p:nvSpPr>
          <p:cNvPr id="50" name="TextBox 67"/>
          <p:cNvSpPr txBox="1"/>
          <p:nvPr/>
        </p:nvSpPr>
        <p:spPr>
          <a:xfrm>
            <a:off x="107504" y="5898758"/>
            <a:ext cx="1356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User Data</a:t>
            </a:r>
          </a:p>
        </p:txBody>
      </p:sp>
      <p:cxnSp>
        <p:nvCxnSpPr>
          <p:cNvPr id="53" name="Straight Arrow Connector 5"/>
          <p:cNvCxnSpPr/>
          <p:nvPr/>
        </p:nvCxnSpPr>
        <p:spPr bwMode="auto">
          <a:xfrm>
            <a:off x="539552" y="3256985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54" name="Group 21"/>
          <p:cNvGrpSpPr/>
          <p:nvPr/>
        </p:nvGrpSpPr>
        <p:grpSpPr>
          <a:xfrm>
            <a:off x="2105743" y="4191744"/>
            <a:ext cx="1026097" cy="461392"/>
            <a:chOff x="4038596" y="2057397"/>
            <a:chExt cx="1371599" cy="533399"/>
          </a:xfrm>
        </p:grpSpPr>
        <p:sp>
          <p:nvSpPr>
            <p:cNvPr id="55" name="Rounded Rectangle 15"/>
            <p:cNvSpPr/>
            <p:nvPr/>
          </p:nvSpPr>
          <p:spPr bwMode="auto">
            <a:xfrm>
              <a:off x="4038596" y="2057397"/>
              <a:ext cx="1371599" cy="53339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6" name="TextBox 20"/>
            <p:cNvSpPr txBox="1"/>
            <p:nvPr/>
          </p:nvSpPr>
          <p:spPr>
            <a:xfrm>
              <a:off x="4138244" y="2151739"/>
              <a:ext cx="1241605" cy="355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Location</a:t>
              </a:r>
            </a:p>
          </p:txBody>
        </p:sp>
      </p:grpSp>
      <p:cxnSp>
        <p:nvCxnSpPr>
          <p:cNvPr id="76" name="Straight Arrow Connector 5"/>
          <p:cNvCxnSpPr/>
          <p:nvPr/>
        </p:nvCxnSpPr>
        <p:spPr bwMode="auto">
          <a:xfrm flipH="1" flipV="1">
            <a:off x="539552" y="4368644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Arrow Connector 5"/>
          <p:cNvCxnSpPr/>
          <p:nvPr/>
        </p:nvCxnSpPr>
        <p:spPr bwMode="auto">
          <a:xfrm flipH="1" flipV="1">
            <a:off x="539552" y="2478795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Rounded Rectangle 14"/>
          <p:cNvSpPr/>
          <p:nvPr/>
        </p:nvSpPr>
        <p:spPr bwMode="auto">
          <a:xfrm>
            <a:off x="4932040" y="2774711"/>
            <a:ext cx="1080120" cy="2022441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" name="TextBox 41"/>
          <p:cNvSpPr txBox="1"/>
          <p:nvPr/>
        </p:nvSpPr>
        <p:spPr>
          <a:xfrm>
            <a:off x="5076056" y="3284984"/>
            <a:ext cx="830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Point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Cloud 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Fitting</a:t>
            </a:r>
          </a:p>
        </p:txBody>
      </p:sp>
      <p:cxnSp>
        <p:nvCxnSpPr>
          <p:cNvPr id="83" name="Straight Arrow Connector 32"/>
          <p:cNvCxnSpPr/>
          <p:nvPr/>
        </p:nvCxnSpPr>
        <p:spPr bwMode="auto">
          <a:xfrm>
            <a:off x="3275856" y="328498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576984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err="1">
                <a:solidFill>
                  <a:schemeClr val="bg1"/>
                </a:solidFill>
              </a:rPr>
              <a:t>MoLe</a:t>
            </a:r>
            <a:r>
              <a:rPr lang="en-US" altLang="zh-TW" sz="4800" dirty="0">
                <a:solidFill>
                  <a:schemeClr val="bg1"/>
                </a:solidFill>
              </a:rPr>
              <a:t> Architecture</a:t>
            </a:r>
          </a:p>
        </p:txBody>
      </p:sp>
      <p:cxnSp>
        <p:nvCxnSpPr>
          <p:cNvPr id="23" name="Straight Arrow Connector 32"/>
          <p:cNvCxnSpPr/>
          <p:nvPr/>
        </p:nvCxnSpPr>
        <p:spPr bwMode="auto">
          <a:xfrm>
            <a:off x="3275856" y="436510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26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4455371"/>
            <a:ext cx="1311046" cy="845837"/>
          </a:xfrm>
          <a:prstGeom prst="rect">
            <a:avLst/>
          </a:prstGeom>
        </p:spPr>
      </p:pic>
      <p:cxnSp>
        <p:nvCxnSpPr>
          <p:cNvPr id="29" name="Straight Arrow Connector 44"/>
          <p:cNvCxnSpPr/>
          <p:nvPr/>
        </p:nvCxnSpPr>
        <p:spPr bwMode="auto">
          <a:xfrm rot="16200000" flipV="1">
            <a:off x="6700904" y="4947124"/>
            <a:ext cx="1148579" cy="127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0" name="Straight Connector 45"/>
          <p:cNvCxnSpPr/>
          <p:nvPr/>
        </p:nvCxnSpPr>
        <p:spPr bwMode="auto">
          <a:xfrm flipV="1">
            <a:off x="4716016" y="4360768"/>
            <a:ext cx="0" cy="115646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46"/>
          <p:cNvCxnSpPr/>
          <p:nvPr/>
        </p:nvCxnSpPr>
        <p:spPr bwMode="auto">
          <a:xfrm flipV="1">
            <a:off x="4716016" y="5517232"/>
            <a:ext cx="2565526" cy="216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Rounded Rectangle 49"/>
          <p:cNvSpPr/>
          <p:nvPr/>
        </p:nvSpPr>
        <p:spPr bwMode="auto">
          <a:xfrm>
            <a:off x="6760841" y="3200533"/>
            <a:ext cx="1524000" cy="116457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  <p:pic>
        <p:nvPicPr>
          <p:cNvPr id="33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392" y="5517232"/>
            <a:ext cx="736016" cy="736016"/>
          </a:xfrm>
          <a:prstGeom prst="rect">
            <a:avLst/>
          </a:prstGeom>
        </p:spPr>
      </p:pic>
      <p:cxnSp>
        <p:nvCxnSpPr>
          <p:cNvPr id="34" name="Straight Arrow Connector 52"/>
          <p:cNvCxnSpPr/>
          <p:nvPr/>
        </p:nvCxnSpPr>
        <p:spPr bwMode="auto">
          <a:xfrm flipH="1" flipV="1">
            <a:off x="7780551" y="4382745"/>
            <a:ext cx="31809" cy="11380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5" name="Straight Arrow Connector 54"/>
          <p:cNvCxnSpPr>
            <a:stCxn id="79" idx="3"/>
            <a:endCxn id="32" idx="1"/>
          </p:cNvCxnSpPr>
          <p:nvPr/>
        </p:nvCxnSpPr>
        <p:spPr bwMode="auto">
          <a:xfrm flipV="1">
            <a:off x="6012160" y="3782819"/>
            <a:ext cx="748681" cy="31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6" name="TextBox 64"/>
          <p:cNvSpPr txBox="1"/>
          <p:nvPr/>
        </p:nvSpPr>
        <p:spPr>
          <a:xfrm>
            <a:off x="7001189" y="3284984"/>
            <a:ext cx="11145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Bayesian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Inference</a:t>
            </a:r>
          </a:p>
          <a:p>
            <a:pPr algn="ctr"/>
            <a:endParaRPr lang="en-US" sz="1200" dirty="0">
              <a:latin typeface="Lucida Bright"/>
              <a:cs typeface="Lucida Bright"/>
            </a:endParaRP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P(</a:t>
            </a:r>
            <a:r>
              <a:rPr lang="en-US" sz="1600" dirty="0" err="1">
                <a:latin typeface="Lucida Bright"/>
                <a:cs typeface="Lucida Bright"/>
              </a:rPr>
              <a:t>O|W</a:t>
            </a:r>
            <a:r>
              <a:rPr lang="en-US" sz="1600" baseline="-25000" dirty="0" err="1">
                <a:latin typeface="Lucida Bright"/>
                <a:cs typeface="Lucida Bright"/>
              </a:rPr>
              <a:t>i</a:t>
            </a:r>
            <a:r>
              <a:rPr lang="en-US" sz="1600" dirty="0">
                <a:latin typeface="Lucida Bright"/>
                <a:cs typeface="Lucida Bright"/>
              </a:rPr>
              <a:t>)</a:t>
            </a:r>
          </a:p>
        </p:txBody>
      </p:sp>
      <p:sp>
        <p:nvSpPr>
          <p:cNvPr id="38" name="TextBox 67"/>
          <p:cNvSpPr txBox="1"/>
          <p:nvPr/>
        </p:nvSpPr>
        <p:spPr>
          <a:xfrm>
            <a:off x="6698665" y="1988840"/>
            <a:ext cx="1617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Rank of </a:t>
            </a:r>
            <a:r>
              <a:rPr lang="en-US" sz="1600" dirty="0" err="1">
                <a:latin typeface="Lucida Bright"/>
                <a:cs typeface="Lucida Bright"/>
              </a:rPr>
              <a:t>Word</a:t>
            </a:r>
            <a:r>
              <a:rPr lang="en-US" sz="1600" baseline="-25000" dirty="0" err="1">
                <a:latin typeface="Lucida Bright"/>
                <a:cs typeface="Lucida Bright"/>
              </a:rPr>
              <a:t>i</a:t>
            </a:r>
            <a:endParaRPr lang="en-US" sz="1600" baseline="-25000" dirty="0">
              <a:latin typeface="Lucida Bright"/>
              <a:cs typeface="Lucida Bright"/>
            </a:endParaRPr>
          </a:p>
        </p:txBody>
      </p:sp>
      <p:sp>
        <p:nvSpPr>
          <p:cNvPr id="39" name="TextBox 89"/>
          <p:cNvSpPr txBox="1"/>
          <p:nvPr/>
        </p:nvSpPr>
        <p:spPr>
          <a:xfrm>
            <a:off x="1691680" y="2132856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Attacker Point Cloud</a:t>
            </a:r>
          </a:p>
        </p:txBody>
      </p:sp>
      <p:sp>
        <p:nvSpPr>
          <p:cNvPr id="40" name="TextBox 90"/>
          <p:cNvSpPr txBox="1"/>
          <p:nvPr/>
        </p:nvSpPr>
        <p:spPr>
          <a:xfrm>
            <a:off x="2195736" y="5301208"/>
            <a:ext cx="2407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Unlabeled Point Cloud</a:t>
            </a:r>
          </a:p>
        </p:txBody>
      </p:sp>
      <p:sp>
        <p:nvSpPr>
          <p:cNvPr id="45" name="TextBox 104"/>
          <p:cNvSpPr txBox="1"/>
          <p:nvPr/>
        </p:nvSpPr>
        <p:spPr>
          <a:xfrm>
            <a:off x="5418678" y="5538718"/>
            <a:ext cx="1889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Observation ( O</a:t>
            </a:r>
            <a:r>
              <a:rPr lang="en-US" sz="1600" baseline="-25000" dirty="0">
                <a:latin typeface="Lucida Bright"/>
                <a:cs typeface="Lucida Bright"/>
              </a:rPr>
              <a:t> </a:t>
            </a:r>
            <a:r>
              <a:rPr lang="en-US" sz="1600" dirty="0">
                <a:latin typeface="Lucida Bright"/>
                <a:cs typeface="Lucida Bright"/>
              </a:rPr>
              <a:t>)</a:t>
            </a:r>
          </a:p>
        </p:txBody>
      </p:sp>
      <p:sp>
        <p:nvSpPr>
          <p:cNvPr id="46" name="TextBox 106"/>
          <p:cNvSpPr txBox="1"/>
          <p:nvPr/>
        </p:nvSpPr>
        <p:spPr>
          <a:xfrm>
            <a:off x="7963610" y="5034662"/>
            <a:ext cx="1014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Word W</a:t>
            </a:r>
            <a:r>
              <a:rPr lang="en-US" sz="1600" baseline="-25000" dirty="0">
                <a:latin typeface="Lucida Bright"/>
                <a:cs typeface="Lucida Bright"/>
              </a:rPr>
              <a:t>i </a:t>
            </a:r>
            <a:r>
              <a:rPr lang="en-US" sz="1600" dirty="0">
                <a:latin typeface="Lucida Bright"/>
                <a:cs typeface="Lucida Bright"/>
              </a:rPr>
              <a:t> </a:t>
            </a:r>
          </a:p>
        </p:txBody>
      </p:sp>
      <p:pic>
        <p:nvPicPr>
          <p:cNvPr id="48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2604475"/>
            <a:ext cx="934474" cy="533147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5" y="5144989"/>
            <a:ext cx="875715" cy="876299"/>
          </a:xfrm>
          <a:prstGeom prst="rect">
            <a:avLst/>
          </a:prstGeom>
        </p:spPr>
      </p:pic>
      <p:cxnSp>
        <p:nvCxnSpPr>
          <p:cNvPr id="7" name="Straight Arrow Connector 5"/>
          <p:cNvCxnSpPr/>
          <p:nvPr/>
        </p:nvCxnSpPr>
        <p:spPr bwMode="auto">
          <a:xfrm>
            <a:off x="539552" y="4353180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10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4" y="1556792"/>
            <a:ext cx="875716" cy="876300"/>
          </a:xfrm>
          <a:prstGeom prst="rect">
            <a:avLst/>
          </a:prstGeom>
        </p:spPr>
      </p:pic>
      <p:sp>
        <p:nvSpPr>
          <p:cNvPr id="8" name="Rounded Rectangle 14"/>
          <p:cNvSpPr/>
          <p:nvPr/>
        </p:nvSpPr>
        <p:spPr bwMode="auto">
          <a:xfrm>
            <a:off x="1937126" y="2780928"/>
            <a:ext cx="1338730" cy="2016224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2022715" y="2924944"/>
            <a:ext cx="11811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Keystroke </a:t>
            </a:r>
          </a:p>
          <a:p>
            <a:r>
              <a:rPr lang="en-US" sz="1600" dirty="0">
                <a:latin typeface="Lucida Bright"/>
                <a:cs typeface="Lucida Bright"/>
              </a:rPr>
              <a:t>Detector</a:t>
            </a:r>
          </a:p>
        </p:txBody>
      </p:sp>
      <p:grpSp>
        <p:nvGrpSpPr>
          <p:cNvPr id="11" name="Group 21"/>
          <p:cNvGrpSpPr/>
          <p:nvPr/>
        </p:nvGrpSpPr>
        <p:grpSpPr>
          <a:xfrm>
            <a:off x="2105743" y="3573016"/>
            <a:ext cx="1026097" cy="461392"/>
            <a:chOff x="4038600" y="2057400"/>
            <a:chExt cx="1371600" cy="533400"/>
          </a:xfrm>
        </p:grpSpPr>
        <p:sp>
          <p:nvSpPr>
            <p:cNvPr id="12" name="Rounded Rectangle 15"/>
            <p:cNvSpPr/>
            <p:nvPr/>
          </p:nvSpPr>
          <p:spPr bwMode="auto">
            <a:xfrm>
              <a:off x="4038600" y="2057400"/>
              <a:ext cx="1371600" cy="5334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TextBox 20"/>
            <p:cNvSpPr txBox="1"/>
            <p:nvPr/>
          </p:nvSpPr>
          <p:spPr>
            <a:xfrm>
              <a:off x="4447198" y="2174101"/>
              <a:ext cx="6236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Time</a:t>
              </a:r>
            </a:p>
          </p:txBody>
        </p:sp>
      </p:grpSp>
      <p:pic>
        <p:nvPicPr>
          <p:cNvPr id="41" name="Picture 9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34470" y="2636912"/>
            <a:ext cx="989686" cy="262575"/>
          </a:xfrm>
          <a:prstGeom prst="rect">
            <a:avLst/>
          </a:prstGeom>
        </p:spPr>
      </p:pic>
      <p:sp>
        <p:nvSpPr>
          <p:cNvPr id="42" name="TextBox 92"/>
          <p:cNvSpPr txBox="1"/>
          <p:nvPr/>
        </p:nvSpPr>
        <p:spPr>
          <a:xfrm>
            <a:off x="683568" y="2827411"/>
            <a:ext cx="1255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ucida Bright"/>
                <a:cs typeface="Lucida Bright"/>
              </a:rPr>
              <a:t>a   b   c   d</a:t>
            </a:r>
          </a:p>
        </p:txBody>
      </p:sp>
      <p:pic>
        <p:nvPicPr>
          <p:cNvPr id="44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27584" y="4509120"/>
            <a:ext cx="922460" cy="444118"/>
          </a:xfrm>
          <a:prstGeom prst="rect">
            <a:avLst/>
          </a:prstGeom>
        </p:spPr>
      </p:pic>
      <p:sp>
        <p:nvSpPr>
          <p:cNvPr id="47" name="TextBox 67"/>
          <p:cNvSpPr txBox="1"/>
          <p:nvPr/>
        </p:nvSpPr>
        <p:spPr>
          <a:xfrm>
            <a:off x="179512" y="1196752"/>
            <a:ext cx="2558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Attacker Training Data</a:t>
            </a:r>
          </a:p>
        </p:txBody>
      </p:sp>
      <p:sp>
        <p:nvSpPr>
          <p:cNvPr id="50" name="TextBox 67"/>
          <p:cNvSpPr txBox="1"/>
          <p:nvPr/>
        </p:nvSpPr>
        <p:spPr>
          <a:xfrm>
            <a:off x="107504" y="5898758"/>
            <a:ext cx="1356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User Data</a:t>
            </a:r>
          </a:p>
        </p:txBody>
      </p:sp>
      <p:cxnSp>
        <p:nvCxnSpPr>
          <p:cNvPr id="53" name="Straight Arrow Connector 5"/>
          <p:cNvCxnSpPr/>
          <p:nvPr/>
        </p:nvCxnSpPr>
        <p:spPr bwMode="auto">
          <a:xfrm>
            <a:off x="539552" y="3256985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54" name="Group 21"/>
          <p:cNvGrpSpPr/>
          <p:nvPr/>
        </p:nvGrpSpPr>
        <p:grpSpPr>
          <a:xfrm>
            <a:off x="2105743" y="4191744"/>
            <a:ext cx="1026097" cy="461392"/>
            <a:chOff x="4038596" y="2057397"/>
            <a:chExt cx="1371599" cy="533399"/>
          </a:xfrm>
        </p:grpSpPr>
        <p:sp>
          <p:nvSpPr>
            <p:cNvPr id="55" name="Rounded Rectangle 15"/>
            <p:cNvSpPr/>
            <p:nvPr/>
          </p:nvSpPr>
          <p:spPr bwMode="auto">
            <a:xfrm>
              <a:off x="4038596" y="2057397"/>
              <a:ext cx="1371599" cy="53339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6" name="TextBox 20"/>
            <p:cNvSpPr txBox="1"/>
            <p:nvPr/>
          </p:nvSpPr>
          <p:spPr>
            <a:xfrm>
              <a:off x="4138244" y="2151739"/>
              <a:ext cx="1241605" cy="355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Location</a:t>
              </a:r>
            </a:p>
          </p:txBody>
        </p:sp>
      </p:grpSp>
      <p:cxnSp>
        <p:nvCxnSpPr>
          <p:cNvPr id="73" name="Straight Arrow Connector 44"/>
          <p:cNvCxnSpPr>
            <a:stCxn id="32" idx="0"/>
            <a:endCxn id="38" idx="2"/>
          </p:cNvCxnSpPr>
          <p:nvPr/>
        </p:nvCxnSpPr>
        <p:spPr bwMode="auto">
          <a:xfrm flipH="1" flipV="1">
            <a:off x="7507541" y="2327394"/>
            <a:ext cx="15300" cy="8731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5" name="TextBox 106"/>
          <p:cNvSpPr txBox="1"/>
          <p:nvPr/>
        </p:nvSpPr>
        <p:spPr>
          <a:xfrm>
            <a:off x="7383240" y="6181240"/>
            <a:ext cx="1221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Dictionary </a:t>
            </a:r>
          </a:p>
        </p:txBody>
      </p:sp>
      <p:cxnSp>
        <p:nvCxnSpPr>
          <p:cNvPr id="76" name="Straight Arrow Connector 5"/>
          <p:cNvCxnSpPr/>
          <p:nvPr/>
        </p:nvCxnSpPr>
        <p:spPr bwMode="auto">
          <a:xfrm flipH="1" flipV="1">
            <a:off x="539552" y="4368644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Arrow Connector 5"/>
          <p:cNvCxnSpPr/>
          <p:nvPr/>
        </p:nvCxnSpPr>
        <p:spPr bwMode="auto">
          <a:xfrm flipH="1" flipV="1">
            <a:off x="539552" y="2478795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Rounded Rectangle 14"/>
          <p:cNvSpPr/>
          <p:nvPr/>
        </p:nvSpPr>
        <p:spPr bwMode="auto">
          <a:xfrm>
            <a:off x="4932040" y="2774711"/>
            <a:ext cx="1080120" cy="2022441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" name="TextBox 41"/>
          <p:cNvSpPr txBox="1"/>
          <p:nvPr/>
        </p:nvSpPr>
        <p:spPr>
          <a:xfrm>
            <a:off x="5076056" y="3284984"/>
            <a:ext cx="830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Point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Cloud 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Fitting</a:t>
            </a:r>
          </a:p>
        </p:txBody>
      </p:sp>
      <p:cxnSp>
        <p:nvCxnSpPr>
          <p:cNvPr id="83" name="Straight Arrow Connector 32"/>
          <p:cNvCxnSpPr/>
          <p:nvPr/>
        </p:nvCxnSpPr>
        <p:spPr bwMode="auto">
          <a:xfrm>
            <a:off x="3275856" y="328498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95492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8720"/>
            <a:ext cx="9144000" cy="6858000"/>
          </a:xfrm>
          <a:prstGeom prst="rect">
            <a:avLst/>
          </a:prstGeom>
        </p:spPr>
      </p:pic>
      <p:sp>
        <p:nvSpPr>
          <p:cNvPr id="4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Your Watch Knows About You</a:t>
            </a:r>
          </a:p>
        </p:txBody>
      </p:sp>
      <p:sp>
        <p:nvSpPr>
          <p:cNvPr id="9" name="TextBox 67"/>
          <p:cNvSpPr txBox="1"/>
          <p:nvPr/>
        </p:nvSpPr>
        <p:spPr>
          <a:xfrm>
            <a:off x="1043608" y="836712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More Than You Think?</a:t>
            </a:r>
          </a:p>
        </p:txBody>
      </p:sp>
    </p:spTree>
    <p:extLst>
      <p:ext uri="{BB962C8B-B14F-4D97-AF65-F5344CB8AC3E}">
        <p14:creationId xmlns:p14="http://schemas.microsoft.com/office/powerpoint/2010/main" val="115736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>
                <a:solidFill>
                  <a:schemeClr val="bg1">
                    <a:lumMod val="65000"/>
                  </a:schemeClr>
                </a:solidFill>
              </a:rPr>
              <a:t>Motivation &amp; Challenge</a:t>
            </a:r>
          </a:p>
          <a:p>
            <a:r>
              <a:rPr lang="en-US" altLang="zh-TW" sz="2800" dirty="0" err="1">
                <a:solidFill>
                  <a:srgbClr val="000000"/>
                </a:solidFill>
              </a:rPr>
              <a:t>MoLe</a:t>
            </a:r>
            <a:endParaRPr lang="en-US" altLang="zh-TW" sz="2800" dirty="0">
              <a:solidFill>
                <a:srgbClr val="000000"/>
              </a:solidFill>
            </a:endParaRPr>
          </a:p>
          <a:p>
            <a:pPr lvl="1"/>
            <a:r>
              <a:rPr lang="en-US" altLang="zh-TW" sz="2400" dirty="0">
                <a:solidFill>
                  <a:srgbClr val="000000"/>
                </a:solidFill>
              </a:rPr>
              <a:t>Keystroke detectors</a:t>
            </a:r>
          </a:p>
          <a:p>
            <a:pPr lvl="1"/>
            <a:r>
              <a:rPr lang="en-US" altLang="zh-TW" sz="2400" dirty="0">
                <a:solidFill>
                  <a:srgbClr val="000000"/>
                </a:solidFill>
              </a:rPr>
              <a:t>Point cloud fitting</a:t>
            </a:r>
          </a:p>
          <a:p>
            <a:pPr lvl="1"/>
            <a:r>
              <a:rPr lang="en-US" altLang="zh-TW" sz="2400" dirty="0">
                <a:solidFill>
                  <a:srgbClr val="000000"/>
                </a:solidFill>
              </a:rPr>
              <a:t>Bayesian inference</a:t>
            </a:r>
          </a:p>
          <a:p>
            <a:r>
              <a:rPr lang="en-US" altLang="zh-TW" sz="2800" dirty="0">
                <a:solidFill>
                  <a:schemeClr val="bg1">
                    <a:lumMod val="65000"/>
                  </a:schemeClr>
                </a:solidFill>
              </a:rPr>
              <a:t>Evaluation</a:t>
            </a:r>
          </a:p>
          <a:p>
            <a:r>
              <a:rPr lang="en-US" altLang="zh-TW" sz="2800" dirty="0">
                <a:solidFill>
                  <a:schemeClr val="bg1">
                    <a:lumMod val="65000"/>
                  </a:schemeClr>
                </a:solidFill>
              </a:rPr>
              <a:t>Limitations</a:t>
            </a:r>
          </a:p>
          <a:p>
            <a:r>
              <a:rPr lang="en-US" altLang="zh-TW" sz="2800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  <a:endParaRPr lang="en-US" altLang="zh-TW" dirty="0"/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Outline</a:t>
            </a:r>
            <a:endParaRPr lang="en-US" altLang="zh-TW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6113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err="1">
                <a:solidFill>
                  <a:schemeClr val="bg1"/>
                </a:solidFill>
              </a:rPr>
              <a:t>MoLe</a:t>
            </a:r>
            <a:r>
              <a:rPr lang="en-US" altLang="zh-TW" sz="4800" dirty="0">
                <a:solidFill>
                  <a:schemeClr val="bg1"/>
                </a:solidFill>
              </a:rPr>
              <a:t> Architecture</a:t>
            </a:r>
          </a:p>
        </p:txBody>
      </p:sp>
      <p:cxnSp>
        <p:nvCxnSpPr>
          <p:cNvPr id="23" name="Straight Arrow Connector 32"/>
          <p:cNvCxnSpPr/>
          <p:nvPr/>
        </p:nvCxnSpPr>
        <p:spPr bwMode="auto">
          <a:xfrm>
            <a:off x="3275856" y="436510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26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4455371"/>
            <a:ext cx="1311046" cy="845837"/>
          </a:xfrm>
          <a:prstGeom prst="rect">
            <a:avLst/>
          </a:prstGeom>
        </p:spPr>
      </p:pic>
      <p:cxnSp>
        <p:nvCxnSpPr>
          <p:cNvPr id="29" name="Straight Arrow Connector 44"/>
          <p:cNvCxnSpPr/>
          <p:nvPr/>
        </p:nvCxnSpPr>
        <p:spPr bwMode="auto">
          <a:xfrm rot="16200000" flipV="1">
            <a:off x="6700904" y="4947124"/>
            <a:ext cx="1148579" cy="127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0" name="Straight Connector 45"/>
          <p:cNvCxnSpPr/>
          <p:nvPr/>
        </p:nvCxnSpPr>
        <p:spPr bwMode="auto">
          <a:xfrm flipV="1">
            <a:off x="4716016" y="4360768"/>
            <a:ext cx="0" cy="115646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46"/>
          <p:cNvCxnSpPr/>
          <p:nvPr/>
        </p:nvCxnSpPr>
        <p:spPr bwMode="auto">
          <a:xfrm flipV="1">
            <a:off x="4716016" y="5517232"/>
            <a:ext cx="2565526" cy="216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Rounded Rectangle 49"/>
          <p:cNvSpPr/>
          <p:nvPr/>
        </p:nvSpPr>
        <p:spPr bwMode="auto">
          <a:xfrm>
            <a:off x="6760841" y="3200533"/>
            <a:ext cx="1524000" cy="116457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  <p:pic>
        <p:nvPicPr>
          <p:cNvPr id="33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392" y="5517232"/>
            <a:ext cx="736016" cy="736016"/>
          </a:xfrm>
          <a:prstGeom prst="rect">
            <a:avLst/>
          </a:prstGeom>
        </p:spPr>
      </p:pic>
      <p:cxnSp>
        <p:nvCxnSpPr>
          <p:cNvPr id="34" name="Straight Arrow Connector 52"/>
          <p:cNvCxnSpPr/>
          <p:nvPr/>
        </p:nvCxnSpPr>
        <p:spPr bwMode="auto">
          <a:xfrm flipH="1" flipV="1">
            <a:off x="7780551" y="4382745"/>
            <a:ext cx="31809" cy="11380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5" name="Straight Arrow Connector 54"/>
          <p:cNvCxnSpPr>
            <a:stCxn id="79" idx="3"/>
            <a:endCxn id="32" idx="1"/>
          </p:cNvCxnSpPr>
          <p:nvPr/>
        </p:nvCxnSpPr>
        <p:spPr bwMode="auto">
          <a:xfrm flipV="1">
            <a:off x="6012160" y="3782819"/>
            <a:ext cx="748681" cy="31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6" name="TextBox 64"/>
          <p:cNvSpPr txBox="1"/>
          <p:nvPr/>
        </p:nvSpPr>
        <p:spPr>
          <a:xfrm>
            <a:off x="7001189" y="3284984"/>
            <a:ext cx="11145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Bayesian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Inference</a:t>
            </a:r>
          </a:p>
          <a:p>
            <a:pPr algn="ctr"/>
            <a:endParaRPr lang="en-US" sz="1200" dirty="0">
              <a:latin typeface="Lucida Bright"/>
              <a:cs typeface="Lucida Bright"/>
            </a:endParaRP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P(</a:t>
            </a:r>
            <a:r>
              <a:rPr lang="en-US" sz="1600" dirty="0" err="1">
                <a:latin typeface="Lucida Bright"/>
                <a:cs typeface="Lucida Bright"/>
              </a:rPr>
              <a:t>O|W</a:t>
            </a:r>
            <a:r>
              <a:rPr lang="en-US" sz="1600" baseline="-25000" dirty="0" err="1">
                <a:latin typeface="Lucida Bright"/>
                <a:cs typeface="Lucida Bright"/>
              </a:rPr>
              <a:t>i</a:t>
            </a:r>
            <a:r>
              <a:rPr lang="en-US" sz="1600" dirty="0">
                <a:latin typeface="Lucida Bright"/>
                <a:cs typeface="Lucida Bright"/>
              </a:rPr>
              <a:t>)</a:t>
            </a:r>
          </a:p>
        </p:txBody>
      </p:sp>
      <p:sp>
        <p:nvSpPr>
          <p:cNvPr id="38" name="TextBox 67"/>
          <p:cNvSpPr txBox="1"/>
          <p:nvPr/>
        </p:nvSpPr>
        <p:spPr>
          <a:xfrm>
            <a:off x="6698665" y="1988840"/>
            <a:ext cx="1617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Lucida Bright"/>
                <a:cs typeface="Lucida Bright"/>
              </a:rPr>
              <a:t>Rank of </a:t>
            </a:r>
            <a:r>
              <a:rPr lang="en-US" sz="1600" dirty="0" err="1">
                <a:solidFill>
                  <a:srgbClr val="000000"/>
                </a:solidFill>
                <a:latin typeface="Lucida Bright"/>
                <a:cs typeface="Lucida Bright"/>
              </a:rPr>
              <a:t>Word</a:t>
            </a:r>
            <a:r>
              <a:rPr lang="en-US" sz="1600" baseline="-25000" dirty="0" err="1">
                <a:solidFill>
                  <a:srgbClr val="000000"/>
                </a:solidFill>
                <a:latin typeface="Lucida Bright"/>
                <a:cs typeface="Lucida Bright"/>
              </a:rPr>
              <a:t>i</a:t>
            </a:r>
            <a:endParaRPr lang="en-US" sz="1600" baseline="-25000" dirty="0">
              <a:solidFill>
                <a:srgbClr val="000000"/>
              </a:solidFill>
              <a:latin typeface="Lucida Bright"/>
              <a:cs typeface="Lucida Bright"/>
            </a:endParaRPr>
          </a:p>
        </p:txBody>
      </p:sp>
      <p:sp>
        <p:nvSpPr>
          <p:cNvPr id="39" name="TextBox 89"/>
          <p:cNvSpPr txBox="1"/>
          <p:nvPr/>
        </p:nvSpPr>
        <p:spPr>
          <a:xfrm>
            <a:off x="1691680" y="2132856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Attacker Point Cloud</a:t>
            </a:r>
          </a:p>
        </p:txBody>
      </p:sp>
      <p:sp>
        <p:nvSpPr>
          <p:cNvPr id="40" name="TextBox 90"/>
          <p:cNvSpPr txBox="1"/>
          <p:nvPr/>
        </p:nvSpPr>
        <p:spPr>
          <a:xfrm>
            <a:off x="2195736" y="5301208"/>
            <a:ext cx="2407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Unlabeled Point Cloud</a:t>
            </a:r>
          </a:p>
        </p:txBody>
      </p:sp>
      <p:sp>
        <p:nvSpPr>
          <p:cNvPr id="45" name="TextBox 104"/>
          <p:cNvSpPr txBox="1"/>
          <p:nvPr/>
        </p:nvSpPr>
        <p:spPr>
          <a:xfrm>
            <a:off x="5418678" y="5538718"/>
            <a:ext cx="1889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Observation ( O</a:t>
            </a:r>
            <a:r>
              <a:rPr lang="en-US" sz="1600" baseline="-25000" dirty="0">
                <a:latin typeface="Lucida Bright"/>
                <a:cs typeface="Lucida Bright"/>
              </a:rPr>
              <a:t> </a:t>
            </a:r>
            <a:r>
              <a:rPr lang="en-US" sz="1600" dirty="0">
                <a:latin typeface="Lucida Bright"/>
                <a:cs typeface="Lucida Bright"/>
              </a:rPr>
              <a:t>)</a:t>
            </a:r>
          </a:p>
        </p:txBody>
      </p:sp>
      <p:sp>
        <p:nvSpPr>
          <p:cNvPr id="46" name="TextBox 106"/>
          <p:cNvSpPr txBox="1"/>
          <p:nvPr/>
        </p:nvSpPr>
        <p:spPr>
          <a:xfrm>
            <a:off x="7963610" y="5034662"/>
            <a:ext cx="1014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Word W</a:t>
            </a:r>
            <a:r>
              <a:rPr lang="en-US" sz="1600" baseline="-25000" dirty="0">
                <a:latin typeface="Lucida Bright"/>
                <a:cs typeface="Lucida Bright"/>
              </a:rPr>
              <a:t>i </a:t>
            </a:r>
            <a:r>
              <a:rPr lang="en-US" sz="1600" dirty="0">
                <a:latin typeface="Lucida Bright"/>
                <a:cs typeface="Lucida Bright"/>
              </a:rPr>
              <a:t> </a:t>
            </a:r>
          </a:p>
        </p:txBody>
      </p:sp>
      <p:pic>
        <p:nvPicPr>
          <p:cNvPr id="48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2604475"/>
            <a:ext cx="934474" cy="533147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5" y="5144989"/>
            <a:ext cx="875715" cy="876299"/>
          </a:xfrm>
          <a:prstGeom prst="rect">
            <a:avLst/>
          </a:prstGeom>
        </p:spPr>
      </p:pic>
      <p:cxnSp>
        <p:nvCxnSpPr>
          <p:cNvPr id="7" name="Straight Arrow Connector 5"/>
          <p:cNvCxnSpPr/>
          <p:nvPr/>
        </p:nvCxnSpPr>
        <p:spPr bwMode="auto">
          <a:xfrm>
            <a:off x="539552" y="4353180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10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4" y="1556792"/>
            <a:ext cx="875716" cy="876300"/>
          </a:xfrm>
          <a:prstGeom prst="rect">
            <a:avLst/>
          </a:prstGeom>
        </p:spPr>
      </p:pic>
      <p:sp>
        <p:nvSpPr>
          <p:cNvPr id="8" name="Rounded Rectangle 14"/>
          <p:cNvSpPr/>
          <p:nvPr/>
        </p:nvSpPr>
        <p:spPr bwMode="auto">
          <a:xfrm>
            <a:off x="1937126" y="2780928"/>
            <a:ext cx="1338730" cy="2016224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2022715" y="2924944"/>
            <a:ext cx="11811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Keystroke </a:t>
            </a:r>
          </a:p>
          <a:p>
            <a:r>
              <a:rPr lang="en-US" sz="1600" dirty="0">
                <a:latin typeface="Lucida Bright"/>
                <a:cs typeface="Lucida Bright"/>
              </a:rPr>
              <a:t>Detector</a:t>
            </a:r>
          </a:p>
        </p:txBody>
      </p:sp>
      <p:grpSp>
        <p:nvGrpSpPr>
          <p:cNvPr id="11" name="Group 21"/>
          <p:cNvGrpSpPr/>
          <p:nvPr/>
        </p:nvGrpSpPr>
        <p:grpSpPr>
          <a:xfrm>
            <a:off x="2105743" y="3573016"/>
            <a:ext cx="1026097" cy="461392"/>
            <a:chOff x="4038600" y="2057400"/>
            <a:chExt cx="1371600" cy="533400"/>
          </a:xfrm>
        </p:grpSpPr>
        <p:sp>
          <p:nvSpPr>
            <p:cNvPr id="12" name="Rounded Rectangle 15"/>
            <p:cNvSpPr/>
            <p:nvPr/>
          </p:nvSpPr>
          <p:spPr bwMode="auto">
            <a:xfrm>
              <a:off x="4038600" y="2057400"/>
              <a:ext cx="1371600" cy="5334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TextBox 20"/>
            <p:cNvSpPr txBox="1"/>
            <p:nvPr/>
          </p:nvSpPr>
          <p:spPr>
            <a:xfrm>
              <a:off x="4447198" y="2174101"/>
              <a:ext cx="6236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Time</a:t>
              </a:r>
            </a:p>
          </p:txBody>
        </p:sp>
      </p:grpSp>
      <p:pic>
        <p:nvPicPr>
          <p:cNvPr id="41" name="Picture 9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34470" y="2636912"/>
            <a:ext cx="989686" cy="262575"/>
          </a:xfrm>
          <a:prstGeom prst="rect">
            <a:avLst/>
          </a:prstGeom>
        </p:spPr>
      </p:pic>
      <p:sp>
        <p:nvSpPr>
          <p:cNvPr id="42" name="TextBox 92"/>
          <p:cNvSpPr txBox="1"/>
          <p:nvPr/>
        </p:nvSpPr>
        <p:spPr>
          <a:xfrm>
            <a:off x="683568" y="2827411"/>
            <a:ext cx="1255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ucida Bright"/>
                <a:cs typeface="Lucida Bright"/>
              </a:rPr>
              <a:t>a   b   c   d</a:t>
            </a:r>
          </a:p>
        </p:txBody>
      </p:sp>
      <p:pic>
        <p:nvPicPr>
          <p:cNvPr id="44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27584" y="4509120"/>
            <a:ext cx="922460" cy="444118"/>
          </a:xfrm>
          <a:prstGeom prst="rect">
            <a:avLst/>
          </a:prstGeom>
        </p:spPr>
      </p:pic>
      <p:sp>
        <p:nvSpPr>
          <p:cNvPr id="47" name="TextBox 67"/>
          <p:cNvSpPr txBox="1"/>
          <p:nvPr/>
        </p:nvSpPr>
        <p:spPr>
          <a:xfrm>
            <a:off x="179512" y="1196752"/>
            <a:ext cx="2558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Attacker Training Data</a:t>
            </a:r>
          </a:p>
        </p:txBody>
      </p:sp>
      <p:sp>
        <p:nvSpPr>
          <p:cNvPr id="50" name="TextBox 67"/>
          <p:cNvSpPr txBox="1"/>
          <p:nvPr/>
        </p:nvSpPr>
        <p:spPr>
          <a:xfrm>
            <a:off x="107504" y="5898758"/>
            <a:ext cx="1356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User Data</a:t>
            </a:r>
          </a:p>
        </p:txBody>
      </p:sp>
      <p:cxnSp>
        <p:nvCxnSpPr>
          <p:cNvPr id="53" name="Straight Arrow Connector 5"/>
          <p:cNvCxnSpPr/>
          <p:nvPr/>
        </p:nvCxnSpPr>
        <p:spPr bwMode="auto">
          <a:xfrm>
            <a:off x="539552" y="3256985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54" name="Group 21"/>
          <p:cNvGrpSpPr/>
          <p:nvPr/>
        </p:nvGrpSpPr>
        <p:grpSpPr>
          <a:xfrm>
            <a:off x="2105743" y="4191744"/>
            <a:ext cx="1026097" cy="461392"/>
            <a:chOff x="4038596" y="2057397"/>
            <a:chExt cx="1371599" cy="533399"/>
          </a:xfrm>
        </p:grpSpPr>
        <p:sp>
          <p:nvSpPr>
            <p:cNvPr id="55" name="Rounded Rectangle 15"/>
            <p:cNvSpPr/>
            <p:nvPr/>
          </p:nvSpPr>
          <p:spPr bwMode="auto">
            <a:xfrm>
              <a:off x="4038596" y="2057397"/>
              <a:ext cx="1371599" cy="53339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6" name="TextBox 20"/>
            <p:cNvSpPr txBox="1"/>
            <p:nvPr/>
          </p:nvSpPr>
          <p:spPr>
            <a:xfrm>
              <a:off x="4138244" y="2151739"/>
              <a:ext cx="1241605" cy="355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Location</a:t>
              </a:r>
            </a:p>
          </p:txBody>
        </p:sp>
      </p:grpSp>
      <p:cxnSp>
        <p:nvCxnSpPr>
          <p:cNvPr id="73" name="Straight Arrow Connector 44"/>
          <p:cNvCxnSpPr>
            <a:stCxn id="32" idx="0"/>
            <a:endCxn id="38" idx="2"/>
          </p:cNvCxnSpPr>
          <p:nvPr/>
        </p:nvCxnSpPr>
        <p:spPr bwMode="auto">
          <a:xfrm flipH="1" flipV="1">
            <a:off x="7507541" y="2327394"/>
            <a:ext cx="15300" cy="8731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5" name="TextBox 106"/>
          <p:cNvSpPr txBox="1"/>
          <p:nvPr/>
        </p:nvSpPr>
        <p:spPr>
          <a:xfrm>
            <a:off x="7383240" y="6181240"/>
            <a:ext cx="1221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Dictionary </a:t>
            </a:r>
          </a:p>
        </p:txBody>
      </p:sp>
      <p:cxnSp>
        <p:nvCxnSpPr>
          <p:cNvPr id="76" name="Straight Arrow Connector 5"/>
          <p:cNvCxnSpPr/>
          <p:nvPr/>
        </p:nvCxnSpPr>
        <p:spPr bwMode="auto">
          <a:xfrm flipH="1" flipV="1">
            <a:off x="539552" y="4368644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Arrow Connector 5"/>
          <p:cNvCxnSpPr/>
          <p:nvPr/>
        </p:nvCxnSpPr>
        <p:spPr bwMode="auto">
          <a:xfrm flipH="1" flipV="1">
            <a:off x="539552" y="2478795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Rounded Rectangle 14"/>
          <p:cNvSpPr/>
          <p:nvPr/>
        </p:nvSpPr>
        <p:spPr bwMode="auto">
          <a:xfrm>
            <a:off x="4932040" y="2774711"/>
            <a:ext cx="1080120" cy="2022441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" name="TextBox 41"/>
          <p:cNvSpPr txBox="1"/>
          <p:nvPr/>
        </p:nvSpPr>
        <p:spPr>
          <a:xfrm>
            <a:off x="5076056" y="3284984"/>
            <a:ext cx="830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Point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Cloud 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Fitting</a:t>
            </a:r>
          </a:p>
        </p:txBody>
      </p:sp>
      <p:cxnSp>
        <p:nvCxnSpPr>
          <p:cNvPr id="83" name="Straight Arrow Connector 32"/>
          <p:cNvCxnSpPr/>
          <p:nvPr/>
        </p:nvCxnSpPr>
        <p:spPr bwMode="auto">
          <a:xfrm>
            <a:off x="3275856" y="328498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9091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6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2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5" dur="indefinite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6" grpId="0"/>
      <p:bldP spid="38" grpId="0"/>
      <p:bldP spid="39" grpId="0"/>
      <p:bldP spid="40" grpId="0"/>
      <p:bldP spid="45" grpId="0"/>
      <p:bldP spid="46" grpId="0"/>
      <p:bldP spid="42" grpId="0"/>
      <p:bldP spid="47" grpId="0"/>
      <p:bldP spid="75" grpId="0"/>
      <p:bldP spid="79" grpId="0" animBg="1"/>
      <p:bldP spid="8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Keystroke Detector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-1583765" y="42432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  <p:pic>
        <p:nvPicPr>
          <p:cNvPr id="2" name="moti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40568" y="984848"/>
            <a:ext cx="10441160" cy="587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2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Keystroke Detector - Time</a:t>
            </a:r>
          </a:p>
        </p:txBody>
      </p:sp>
      <p:pic>
        <p:nvPicPr>
          <p:cNvPr id="9" name="圖片 8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9" y="1844824"/>
            <a:ext cx="10369153" cy="5162352"/>
          </a:xfrm>
          <a:prstGeom prst="rect">
            <a:avLst/>
          </a:prstGeom>
        </p:spPr>
      </p:pic>
      <p:grpSp>
        <p:nvGrpSpPr>
          <p:cNvPr id="14" name="群組 13"/>
          <p:cNvGrpSpPr/>
          <p:nvPr/>
        </p:nvGrpSpPr>
        <p:grpSpPr>
          <a:xfrm>
            <a:off x="1187624" y="2276875"/>
            <a:ext cx="3832730" cy="338554"/>
            <a:chOff x="4499992" y="1444136"/>
            <a:chExt cx="3832730" cy="338553"/>
          </a:xfrm>
        </p:grpSpPr>
        <p:sp>
          <p:nvSpPr>
            <p:cNvPr id="11" name="TextBox 67"/>
            <p:cNvSpPr txBox="1"/>
            <p:nvPr/>
          </p:nvSpPr>
          <p:spPr>
            <a:xfrm>
              <a:off x="4860032" y="1444136"/>
              <a:ext cx="3472690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/>
                  <a:cs typeface="Lucida Bright"/>
                </a:rPr>
                <a:t>z-axis linear acceleration</a:t>
              </a:r>
            </a:p>
          </p:txBody>
        </p:sp>
        <p:cxnSp>
          <p:nvCxnSpPr>
            <p:cNvPr id="13" name="直線接點 12"/>
            <p:cNvCxnSpPr/>
            <p:nvPr/>
          </p:nvCxnSpPr>
          <p:spPr>
            <a:xfrm>
              <a:off x="4499992" y="1628800"/>
              <a:ext cx="36004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字方塊 11"/>
          <p:cNvSpPr txBox="1"/>
          <p:nvPr/>
        </p:nvSpPr>
        <p:spPr>
          <a:xfrm>
            <a:off x="5436096" y="155679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/>
              <a:t>Z-acceleration</a:t>
            </a:r>
            <a:endParaRPr kumimoji="1"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827584" y="2174982"/>
            <a:ext cx="7776864" cy="39703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zh-TW" altLang="en-US" dirty="0"/>
          </a:p>
        </p:txBody>
      </p:sp>
      <p:cxnSp>
        <p:nvCxnSpPr>
          <p:cNvPr id="10" name="直線箭頭接點 9"/>
          <p:cNvCxnSpPr/>
          <p:nvPr/>
        </p:nvCxnSpPr>
        <p:spPr>
          <a:xfrm>
            <a:off x="6948264" y="1340768"/>
            <a:ext cx="0" cy="1224136"/>
          </a:xfrm>
          <a:prstGeom prst="straightConnector1">
            <a:avLst/>
          </a:prstGeom>
          <a:ln>
            <a:headEnd type="none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4"/>
          <a:srcRect l="57641" t="57932" r="4908" b="11580"/>
          <a:stretch/>
        </p:blipFill>
        <p:spPr>
          <a:xfrm flipH="1">
            <a:off x="7164288" y="980729"/>
            <a:ext cx="2016224" cy="163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9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Keystroke Detector - Time</a:t>
            </a:r>
          </a:p>
        </p:txBody>
      </p:sp>
      <p:pic>
        <p:nvPicPr>
          <p:cNvPr id="9" name="圖片 8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811" y="1844824"/>
            <a:ext cx="10335700" cy="5184000"/>
          </a:xfrm>
          <a:prstGeom prst="rect">
            <a:avLst/>
          </a:prstGeom>
        </p:spPr>
      </p:pic>
      <p:grpSp>
        <p:nvGrpSpPr>
          <p:cNvPr id="14" name="群組 13"/>
          <p:cNvGrpSpPr/>
          <p:nvPr/>
        </p:nvGrpSpPr>
        <p:grpSpPr>
          <a:xfrm>
            <a:off x="1187624" y="2276875"/>
            <a:ext cx="3832730" cy="338554"/>
            <a:chOff x="4499992" y="1444136"/>
            <a:chExt cx="3832730" cy="338553"/>
          </a:xfrm>
        </p:grpSpPr>
        <p:sp>
          <p:nvSpPr>
            <p:cNvPr id="11" name="TextBox 67"/>
            <p:cNvSpPr txBox="1"/>
            <p:nvPr/>
          </p:nvSpPr>
          <p:spPr>
            <a:xfrm>
              <a:off x="4860032" y="1444136"/>
              <a:ext cx="3472690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/>
                  <a:cs typeface="Lucida Bright"/>
                </a:rPr>
                <a:t>z-axis linear acceleration</a:t>
              </a:r>
            </a:p>
          </p:txBody>
        </p:sp>
        <p:cxnSp>
          <p:nvCxnSpPr>
            <p:cNvPr id="13" name="直線接點 12"/>
            <p:cNvCxnSpPr/>
            <p:nvPr/>
          </p:nvCxnSpPr>
          <p:spPr>
            <a:xfrm>
              <a:off x="4499992" y="1628800"/>
              <a:ext cx="36004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橢圓 15"/>
          <p:cNvSpPr/>
          <p:nvPr/>
        </p:nvSpPr>
        <p:spPr>
          <a:xfrm>
            <a:off x="1331640" y="2996952"/>
            <a:ext cx="144016" cy="14401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7" name="TextBox 67"/>
          <p:cNvSpPr txBox="1"/>
          <p:nvPr/>
        </p:nvSpPr>
        <p:spPr>
          <a:xfrm>
            <a:off x="1547664" y="2564904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true detection</a:t>
            </a:r>
          </a:p>
        </p:txBody>
      </p:sp>
      <p:sp>
        <p:nvSpPr>
          <p:cNvPr id="18" name="TextBox 67"/>
          <p:cNvSpPr txBox="1"/>
          <p:nvPr/>
        </p:nvSpPr>
        <p:spPr>
          <a:xfrm>
            <a:off x="1531358" y="2874422"/>
            <a:ext cx="1816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false detection</a:t>
            </a:r>
          </a:p>
        </p:txBody>
      </p:sp>
      <p:sp>
        <p:nvSpPr>
          <p:cNvPr id="19" name="橢圓 18"/>
          <p:cNvSpPr/>
          <p:nvPr/>
        </p:nvSpPr>
        <p:spPr>
          <a:xfrm>
            <a:off x="1331640" y="270892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1484040" y="4005064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2051720" y="4005064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橢圓 21"/>
          <p:cNvSpPr/>
          <p:nvPr/>
        </p:nvSpPr>
        <p:spPr>
          <a:xfrm>
            <a:off x="3923928" y="378904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4716016" y="3573016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4" name="橢圓 23"/>
          <p:cNvSpPr/>
          <p:nvPr/>
        </p:nvSpPr>
        <p:spPr>
          <a:xfrm>
            <a:off x="5364088" y="270892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5" name="橢圓 24"/>
          <p:cNvSpPr/>
          <p:nvPr/>
        </p:nvSpPr>
        <p:spPr>
          <a:xfrm>
            <a:off x="6084168" y="3356992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6" name="橢圓 25"/>
          <p:cNvSpPr/>
          <p:nvPr/>
        </p:nvSpPr>
        <p:spPr>
          <a:xfrm>
            <a:off x="7452320" y="2924944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7" name="橢圓 26"/>
          <p:cNvSpPr/>
          <p:nvPr/>
        </p:nvSpPr>
        <p:spPr>
          <a:xfrm>
            <a:off x="6876256" y="3717032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8" name="橢圓 27"/>
          <p:cNvSpPr/>
          <p:nvPr/>
        </p:nvSpPr>
        <p:spPr>
          <a:xfrm>
            <a:off x="5796136" y="4005064"/>
            <a:ext cx="144016" cy="14401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9" name="橢圓 28"/>
          <p:cNvSpPr/>
          <p:nvPr/>
        </p:nvSpPr>
        <p:spPr>
          <a:xfrm>
            <a:off x="6516216" y="4005064"/>
            <a:ext cx="144016" cy="14401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2" name="內容版面配置區 2"/>
          <p:cNvSpPr txBox="1">
            <a:spLocks/>
          </p:cNvSpPr>
          <p:nvPr/>
        </p:nvSpPr>
        <p:spPr>
          <a:xfrm>
            <a:off x="467544" y="1124745"/>
            <a:ext cx="909369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800" dirty="0"/>
              <a:t>Peak detection generates errors</a:t>
            </a:r>
          </a:p>
        </p:txBody>
      </p:sp>
    </p:spTree>
    <p:extLst>
      <p:ext uri="{BB962C8B-B14F-4D97-AF65-F5344CB8AC3E}">
        <p14:creationId xmlns:p14="http://schemas.microsoft.com/office/powerpoint/2010/main" val="16149288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2.jp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9" y="1843200"/>
            <a:ext cx="10369153" cy="5184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Keystroke Detector - Time</a:t>
            </a:r>
          </a:p>
        </p:txBody>
      </p:sp>
      <p:grpSp>
        <p:nvGrpSpPr>
          <p:cNvPr id="12" name="群組 11"/>
          <p:cNvGrpSpPr/>
          <p:nvPr/>
        </p:nvGrpSpPr>
        <p:grpSpPr>
          <a:xfrm>
            <a:off x="1187624" y="2276875"/>
            <a:ext cx="3832730" cy="338554"/>
            <a:chOff x="4499992" y="1444136"/>
            <a:chExt cx="3832730" cy="338553"/>
          </a:xfrm>
        </p:grpSpPr>
        <p:sp>
          <p:nvSpPr>
            <p:cNvPr id="13" name="TextBox 67"/>
            <p:cNvSpPr txBox="1"/>
            <p:nvPr/>
          </p:nvSpPr>
          <p:spPr>
            <a:xfrm>
              <a:off x="4860032" y="1444136"/>
              <a:ext cx="3472690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/>
                  <a:cs typeface="Lucida Bright"/>
                </a:rPr>
                <a:t>z-axis linear acceleration</a:t>
              </a:r>
            </a:p>
          </p:txBody>
        </p:sp>
        <p:cxnSp>
          <p:nvCxnSpPr>
            <p:cNvPr id="14" name="直線接點 13"/>
            <p:cNvCxnSpPr/>
            <p:nvPr/>
          </p:nvCxnSpPr>
          <p:spPr>
            <a:xfrm>
              <a:off x="4499992" y="1628800"/>
              <a:ext cx="36004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群組 28"/>
          <p:cNvGrpSpPr/>
          <p:nvPr/>
        </p:nvGrpSpPr>
        <p:grpSpPr>
          <a:xfrm>
            <a:off x="5851838" y="2348883"/>
            <a:ext cx="3832730" cy="338554"/>
            <a:chOff x="4499992" y="1444136"/>
            <a:chExt cx="3832730" cy="338553"/>
          </a:xfrm>
        </p:grpSpPr>
        <p:sp>
          <p:nvSpPr>
            <p:cNvPr id="30" name="TextBox 67"/>
            <p:cNvSpPr txBox="1"/>
            <p:nvPr/>
          </p:nvSpPr>
          <p:spPr>
            <a:xfrm>
              <a:off x="4860032" y="1444136"/>
              <a:ext cx="3472690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/>
                  <a:cs typeface="Lucida Bright"/>
                </a:rPr>
                <a:t>x-axis displacement</a:t>
              </a:r>
            </a:p>
          </p:txBody>
        </p:sp>
        <p:cxnSp>
          <p:nvCxnSpPr>
            <p:cNvPr id="31" name="直線接點 30"/>
            <p:cNvCxnSpPr/>
            <p:nvPr/>
          </p:nvCxnSpPr>
          <p:spPr>
            <a:xfrm>
              <a:off x="4499992" y="1628800"/>
              <a:ext cx="36004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橢圓 33"/>
          <p:cNvSpPr/>
          <p:nvPr/>
        </p:nvSpPr>
        <p:spPr>
          <a:xfrm>
            <a:off x="1331640" y="2996952"/>
            <a:ext cx="144016" cy="14401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5" name="TextBox 67"/>
          <p:cNvSpPr txBox="1"/>
          <p:nvPr/>
        </p:nvSpPr>
        <p:spPr>
          <a:xfrm>
            <a:off x="1547664" y="2564904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true detection</a:t>
            </a:r>
          </a:p>
        </p:txBody>
      </p:sp>
      <p:sp>
        <p:nvSpPr>
          <p:cNvPr id="36" name="TextBox 67"/>
          <p:cNvSpPr txBox="1"/>
          <p:nvPr/>
        </p:nvSpPr>
        <p:spPr>
          <a:xfrm>
            <a:off x="1531358" y="2874422"/>
            <a:ext cx="1816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false detection</a:t>
            </a:r>
          </a:p>
        </p:txBody>
      </p:sp>
      <p:sp>
        <p:nvSpPr>
          <p:cNvPr id="37" name="橢圓 36"/>
          <p:cNvSpPr/>
          <p:nvPr/>
        </p:nvSpPr>
        <p:spPr>
          <a:xfrm>
            <a:off x="1331640" y="270892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8" name="橢圓 37"/>
          <p:cNvSpPr/>
          <p:nvPr/>
        </p:nvSpPr>
        <p:spPr>
          <a:xfrm>
            <a:off x="1484040" y="4005064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9" name="橢圓 38"/>
          <p:cNvSpPr/>
          <p:nvPr/>
        </p:nvSpPr>
        <p:spPr>
          <a:xfrm>
            <a:off x="2051720" y="4005064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0" name="橢圓 39"/>
          <p:cNvSpPr/>
          <p:nvPr/>
        </p:nvSpPr>
        <p:spPr>
          <a:xfrm>
            <a:off x="3923928" y="378904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1" name="橢圓 40"/>
          <p:cNvSpPr/>
          <p:nvPr/>
        </p:nvSpPr>
        <p:spPr>
          <a:xfrm>
            <a:off x="4716016" y="3573016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2" name="橢圓 41"/>
          <p:cNvSpPr/>
          <p:nvPr/>
        </p:nvSpPr>
        <p:spPr>
          <a:xfrm>
            <a:off x="5364088" y="270892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3" name="橢圓 42"/>
          <p:cNvSpPr/>
          <p:nvPr/>
        </p:nvSpPr>
        <p:spPr>
          <a:xfrm>
            <a:off x="6084168" y="3356992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4" name="橢圓 43"/>
          <p:cNvSpPr/>
          <p:nvPr/>
        </p:nvSpPr>
        <p:spPr>
          <a:xfrm>
            <a:off x="7452320" y="2924944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5" name="橢圓 44"/>
          <p:cNvSpPr/>
          <p:nvPr/>
        </p:nvSpPr>
        <p:spPr>
          <a:xfrm>
            <a:off x="6876256" y="3717032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6" name="橢圓 45"/>
          <p:cNvSpPr/>
          <p:nvPr/>
        </p:nvSpPr>
        <p:spPr>
          <a:xfrm>
            <a:off x="5796136" y="4005064"/>
            <a:ext cx="144016" cy="14401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7" name="橢圓 46"/>
          <p:cNvSpPr/>
          <p:nvPr/>
        </p:nvSpPr>
        <p:spPr>
          <a:xfrm>
            <a:off x="6516216" y="4005064"/>
            <a:ext cx="144016" cy="14401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橢圓 2"/>
          <p:cNvSpPr/>
          <p:nvPr/>
        </p:nvSpPr>
        <p:spPr>
          <a:xfrm>
            <a:off x="4427984" y="3140968"/>
            <a:ext cx="2376264" cy="2016224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8" name="內容版面配置區 2"/>
          <p:cNvSpPr txBox="1">
            <a:spLocks/>
          </p:cNvSpPr>
          <p:nvPr/>
        </p:nvSpPr>
        <p:spPr>
          <a:xfrm>
            <a:off x="467544" y="1124745"/>
            <a:ext cx="909369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800" dirty="0"/>
              <a:t>Peak detection generates errors</a:t>
            </a:r>
          </a:p>
        </p:txBody>
      </p:sp>
    </p:spTree>
    <p:extLst>
      <p:ext uri="{BB962C8B-B14F-4D97-AF65-F5344CB8AC3E}">
        <p14:creationId xmlns:p14="http://schemas.microsoft.com/office/powerpoint/2010/main" val="333181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Keystroke Detector - Time</a:t>
            </a:r>
          </a:p>
        </p:txBody>
      </p:sp>
      <p:pic>
        <p:nvPicPr>
          <p:cNvPr id="9" name="圖片 8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70" y="1844824"/>
            <a:ext cx="10368000" cy="5200200"/>
          </a:xfrm>
          <a:prstGeom prst="rect">
            <a:avLst/>
          </a:prstGeom>
        </p:spPr>
      </p:pic>
      <p:grpSp>
        <p:nvGrpSpPr>
          <p:cNvPr id="14" name="群組 13"/>
          <p:cNvGrpSpPr/>
          <p:nvPr/>
        </p:nvGrpSpPr>
        <p:grpSpPr>
          <a:xfrm>
            <a:off x="1187624" y="2276875"/>
            <a:ext cx="3832730" cy="338554"/>
            <a:chOff x="4499992" y="1444136"/>
            <a:chExt cx="3832730" cy="338553"/>
          </a:xfrm>
        </p:grpSpPr>
        <p:sp>
          <p:nvSpPr>
            <p:cNvPr id="11" name="TextBox 67"/>
            <p:cNvSpPr txBox="1"/>
            <p:nvPr/>
          </p:nvSpPr>
          <p:spPr>
            <a:xfrm>
              <a:off x="4860032" y="1444136"/>
              <a:ext cx="3472690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/>
                  <a:cs typeface="Lucida Bright"/>
                </a:rPr>
                <a:t>z-axis linear acceleration</a:t>
              </a:r>
            </a:p>
          </p:txBody>
        </p:sp>
        <p:cxnSp>
          <p:nvCxnSpPr>
            <p:cNvPr id="13" name="直線接點 12"/>
            <p:cNvCxnSpPr/>
            <p:nvPr/>
          </p:nvCxnSpPr>
          <p:spPr>
            <a:xfrm>
              <a:off x="4499992" y="1628800"/>
              <a:ext cx="36004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內容版面配置區 2"/>
          <p:cNvSpPr txBox="1">
            <a:spLocks/>
          </p:cNvSpPr>
          <p:nvPr/>
        </p:nvSpPr>
        <p:spPr>
          <a:xfrm>
            <a:off x="467544" y="1124745"/>
            <a:ext cx="909369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800" dirty="0"/>
              <a:t>Use a low threshold peak detection to generate candidates</a:t>
            </a:r>
          </a:p>
        </p:txBody>
      </p:sp>
      <p:sp>
        <p:nvSpPr>
          <p:cNvPr id="10" name="橢圓 9"/>
          <p:cNvSpPr/>
          <p:nvPr/>
        </p:nvSpPr>
        <p:spPr>
          <a:xfrm>
            <a:off x="1331640" y="2708920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TextBox 67"/>
          <p:cNvSpPr txBox="1"/>
          <p:nvPr/>
        </p:nvSpPr>
        <p:spPr>
          <a:xfrm>
            <a:off x="1547664" y="2564904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candidates</a:t>
            </a:r>
          </a:p>
        </p:txBody>
      </p:sp>
      <p:sp>
        <p:nvSpPr>
          <p:cNvPr id="16" name="橢圓 15"/>
          <p:cNvSpPr/>
          <p:nvPr/>
        </p:nvSpPr>
        <p:spPr>
          <a:xfrm>
            <a:off x="1484040" y="4021261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2051720" y="4021261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2699792" y="4221088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9" name="橢圓 18"/>
          <p:cNvSpPr/>
          <p:nvPr/>
        </p:nvSpPr>
        <p:spPr>
          <a:xfrm>
            <a:off x="2987824" y="4293096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3923928" y="3769955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4076328" y="4221088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4355976" y="4221088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4" name="橢圓 23"/>
          <p:cNvSpPr/>
          <p:nvPr/>
        </p:nvSpPr>
        <p:spPr>
          <a:xfrm>
            <a:off x="4540644" y="4077072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5" name="橢圓 24"/>
          <p:cNvSpPr/>
          <p:nvPr/>
        </p:nvSpPr>
        <p:spPr>
          <a:xfrm>
            <a:off x="4716016" y="3573016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6" name="橢圓 25"/>
          <p:cNvSpPr/>
          <p:nvPr/>
        </p:nvSpPr>
        <p:spPr>
          <a:xfrm>
            <a:off x="5004048" y="4221088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7" name="橢圓 26"/>
          <p:cNvSpPr/>
          <p:nvPr/>
        </p:nvSpPr>
        <p:spPr>
          <a:xfrm>
            <a:off x="5364088" y="2708920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8" name="橢圓 27"/>
          <p:cNvSpPr/>
          <p:nvPr/>
        </p:nvSpPr>
        <p:spPr>
          <a:xfrm>
            <a:off x="5796136" y="3933056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9" name="橢圓 28"/>
          <p:cNvSpPr/>
          <p:nvPr/>
        </p:nvSpPr>
        <p:spPr>
          <a:xfrm>
            <a:off x="6084168" y="3356992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0" name="橢圓 29"/>
          <p:cNvSpPr/>
          <p:nvPr/>
        </p:nvSpPr>
        <p:spPr>
          <a:xfrm>
            <a:off x="6516216" y="4077072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1" name="橢圓 30"/>
          <p:cNvSpPr/>
          <p:nvPr/>
        </p:nvSpPr>
        <p:spPr>
          <a:xfrm>
            <a:off x="6804248" y="4221088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2" name="橢圓 31"/>
          <p:cNvSpPr/>
          <p:nvPr/>
        </p:nvSpPr>
        <p:spPr>
          <a:xfrm>
            <a:off x="6876256" y="3717032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3" name="橢圓 32"/>
          <p:cNvSpPr/>
          <p:nvPr/>
        </p:nvSpPr>
        <p:spPr>
          <a:xfrm>
            <a:off x="7164288" y="4005064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4" name="橢圓 33"/>
          <p:cNvSpPr/>
          <p:nvPr/>
        </p:nvSpPr>
        <p:spPr>
          <a:xfrm>
            <a:off x="7452320" y="2924944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5" name="橢圓 34"/>
          <p:cNvSpPr/>
          <p:nvPr/>
        </p:nvSpPr>
        <p:spPr>
          <a:xfrm>
            <a:off x="7956376" y="4365104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6" name="橢圓 35"/>
          <p:cNvSpPr/>
          <p:nvPr/>
        </p:nvSpPr>
        <p:spPr>
          <a:xfrm>
            <a:off x="8207680" y="4256371"/>
            <a:ext cx="144016" cy="1440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552984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Keystroke Detector - Time</a:t>
            </a:r>
          </a:p>
        </p:txBody>
      </p:sp>
      <p:pic>
        <p:nvPicPr>
          <p:cNvPr id="9" name="圖片 8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9" y="1867048"/>
            <a:ext cx="10369153" cy="5162352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1187624" y="2276875"/>
            <a:ext cx="3832730" cy="338554"/>
            <a:chOff x="4499992" y="1444136"/>
            <a:chExt cx="3832730" cy="338553"/>
          </a:xfrm>
        </p:grpSpPr>
        <p:sp>
          <p:nvSpPr>
            <p:cNvPr id="10" name="TextBox 67"/>
            <p:cNvSpPr txBox="1"/>
            <p:nvPr/>
          </p:nvSpPr>
          <p:spPr>
            <a:xfrm>
              <a:off x="4860032" y="1444136"/>
              <a:ext cx="3472690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/>
                  <a:cs typeface="Lucida Bright"/>
                </a:rPr>
                <a:t>z-axis linear acceleration</a:t>
              </a:r>
            </a:p>
          </p:txBody>
        </p:sp>
        <p:cxnSp>
          <p:nvCxnSpPr>
            <p:cNvPr id="12" name="直線接點 11"/>
            <p:cNvCxnSpPr/>
            <p:nvPr/>
          </p:nvCxnSpPr>
          <p:spPr>
            <a:xfrm>
              <a:off x="4499992" y="1628800"/>
              <a:ext cx="36004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橢圓 14"/>
          <p:cNvSpPr/>
          <p:nvPr/>
        </p:nvSpPr>
        <p:spPr>
          <a:xfrm>
            <a:off x="1331640" y="2996952"/>
            <a:ext cx="144016" cy="14401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6" name="TextBox 67"/>
          <p:cNvSpPr txBox="1"/>
          <p:nvPr/>
        </p:nvSpPr>
        <p:spPr>
          <a:xfrm>
            <a:off x="1547664" y="2564904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keystroke</a:t>
            </a:r>
          </a:p>
        </p:txBody>
      </p:sp>
      <p:sp>
        <p:nvSpPr>
          <p:cNvPr id="17" name="TextBox 67"/>
          <p:cNvSpPr txBox="1"/>
          <p:nvPr/>
        </p:nvSpPr>
        <p:spPr>
          <a:xfrm>
            <a:off x="1531358" y="2874422"/>
            <a:ext cx="1816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non-keystroke</a:t>
            </a:r>
          </a:p>
        </p:txBody>
      </p:sp>
      <p:sp>
        <p:nvSpPr>
          <p:cNvPr id="18" name="橢圓 17"/>
          <p:cNvSpPr/>
          <p:nvPr/>
        </p:nvSpPr>
        <p:spPr>
          <a:xfrm>
            <a:off x="1331640" y="270892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9" name="橢圓 18"/>
          <p:cNvSpPr/>
          <p:nvPr/>
        </p:nvSpPr>
        <p:spPr>
          <a:xfrm>
            <a:off x="1484040" y="400362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2051720" y="400362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3923928" y="3752315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橢圓 21"/>
          <p:cNvSpPr/>
          <p:nvPr/>
        </p:nvSpPr>
        <p:spPr>
          <a:xfrm>
            <a:off x="4716016" y="3573016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5364088" y="2708920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4" name="橢圓 23"/>
          <p:cNvSpPr/>
          <p:nvPr/>
        </p:nvSpPr>
        <p:spPr>
          <a:xfrm>
            <a:off x="6084168" y="3356992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5" name="橢圓 24"/>
          <p:cNvSpPr/>
          <p:nvPr/>
        </p:nvSpPr>
        <p:spPr>
          <a:xfrm>
            <a:off x="7452320" y="2924944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6" name="橢圓 25"/>
          <p:cNvSpPr/>
          <p:nvPr/>
        </p:nvSpPr>
        <p:spPr>
          <a:xfrm>
            <a:off x="6876256" y="3717032"/>
            <a:ext cx="144016" cy="1440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9" name="橢圓 28"/>
          <p:cNvSpPr/>
          <p:nvPr/>
        </p:nvSpPr>
        <p:spPr>
          <a:xfrm>
            <a:off x="2699792" y="4221088"/>
            <a:ext cx="144016" cy="144016"/>
          </a:xfrm>
          <a:prstGeom prst="ellipse">
            <a:avLst/>
          </a:prstGeom>
          <a:solidFill>
            <a:srgbClr val="D1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30" name="橢圓 29"/>
          <p:cNvSpPr/>
          <p:nvPr/>
        </p:nvSpPr>
        <p:spPr>
          <a:xfrm>
            <a:off x="2987824" y="4293096"/>
            <a:ext cx="144016" cy="144016"/>
          </a:xfrm>
          <a:prstGeom prst="ellipse">
            <a:avLst/>
          </a:prstGeom>
          <a:solidFill>
            <a:srgbClr val="D1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31" name="橢圓 30"/>
          <p:cNvSpPr/>
          <p:nvPr/>
        </p:nvSpPr>
        <p:spPr>
          <a:xfrm>
            <a:off x="4076328" y="4221088"/>
            <a:ext cx="144016" cy="144016"/>
          </a:xfrm>
          <a:prstGeom prst="ellipse">
            <a:avLst/>
          </a:prstGeom>
          <a:solidFill>
            <a:srgbClr val="D1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32" name="橢圓 31"/>
          <p:cNvSpPr/>
          <p:nvPr/>
        </p:nvSpPr>
        <p:spPr>
          <a:xfrm>
            <a:off x="4355976" y="4221088"/>
            <a:ext cx="144016" cy="144016"/>
          </a:xfrm>
          <a:prstGeom prst="ellipse">
            <a:avLst/>
          </a:prstGeom>
          <a:solidFill>
            <a:srgbClr val="D1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33" name="橢圓 32"/>
          <p:cNvSpPr/>
          <p:nvPr/>
        </p:nvSpPr>
        <p:spPr>
          <a:xfrm>
            <a:off x="4540644" y="4077072"/>
            <a:ext cx="144016" cy="144016"/>
          </a:xfrm>
          <a:prstGeom prst="ellipse">
            <a:avLst/>
          </a:prstGeom>
          <a:solidFill>
            <a:srgbClr val="D1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34" name="橢圓 33"/>
          <p:cNvSpPr/>
          <p:nvPr/>
        </p:nvSpPr>
        <p:spPr>
          <a:xfrm>
            <a:off x="5004048" y="4221088"/>
            <a:ext cx="144016" cy="144016"/>
          </a:xfrm>
          <a:prstGeom prst="ellipse">
            <a:avLst/>
          </a:prstGeom>
          <a:solidFill>
            <a:srgbClr val="D1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35" name="橢圓 34"/>
          <p:cNvSpPr/>
          <p:nvPr/>
        </p:nvSpPr>
        <p:spPr>
          <a:xfrm>
            <a:off x="5724128" y="3933056"/>
            <a:ext cx="144016" cy="144016"/>
          </a:xfrm>
          <a:prstGeom prst="ellipse">
            <a:avLst/>
          </a:prstGeom>
          <a:solidFill>
            <a:srgbClr val="D1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36" name="橢圓 35"/>
          <p:cNvSpPr/>
          <p:nvPr/>
        </p:nvSpPr>
        <p:spPr>
          <a:xfrm>
            <a:off x="6516216" y="4077072"/>
            <a:ext cx="144016" cy="144016"/>
          </a:xfrm>
          <a:prstGeom prst="ellipse">
            <a:avLst/>
          </a:prstGeom>
          <a:solidFill>
            <a:srgbClr val="D1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37" name="橢圓 36"/>
          <p:cNvSpPr/>
          <p:nvPr/>
        </p:nvSpPr>
        <p:spPr>
          <a:xfrm>
            <a:off x="6804248" y="4221088"/>
            <a:ext cx="144016" cy="144016"/>
          </a:xfrm>
          <a:prstGeom prst="ellipse">
            <a:avLst/>
          </a:prstGeom>
          <a:solidFill>
            <a:srgbClr val="D1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38" name="橢圓 37"/>
          <p:cNvSpPr/>
          <p:nvPr/>
        </p:nvSpPr>
        <p:spPr>
          <a:xfrm>
            <a:off x="7164288" y="4005064"/>
            <a:ext cx="144016" cy="144016"/>
          </a:xfrm>
          <a:prstGeom prst="ellipse">
            <a:avLst/>
          </a:prstGeom>
          <a:solidFill>
            <a:srgbClr val="D1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39" name="橢圓 38"/>
          <p:cNvSpPr/>
          <p:nvPr/>
        </p:nvSpPr>
        <p:spPr>
          <a:xfrm>
            <a:off x="7956376" y="4365104"/>
            <a:ext cx="144016" cy="144016"/>
          </a:xfrm>
          <a:prstGeom prst="ellipse">
            <a:avLst/>
          </a:prstGeom>
          <a:solidFill>
            <a:srgbClr val="D1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40" name="橢圓 39"/>
          <p:cNvSpPr/>
          <p:nvPr/>
        </p:nvSpPr>
        <p:spPr>
          <a:xfrm>
            <a:off x="8207680" y="4256371"/>
            <a:ext cx="144016" cy="144016"/>
          </a:xfrm>
          <a:prstGeom prst="ellipse">
            <a:avLst/>
          </a:prstGeom>
          <a:solidFill>
            <a:srgbClr val="D1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41" name="內容版面配置區 2"/>
          <p:cNvSpPr txBox="1">
            <a:spLocks/>
          </p:cNvSpPr>
          <p:nvPr/>
        </p:nvSpPr>
        <p:spPr>
          <a:xfrm>
            <a:off x="467544" y="1124745"/>
            <a:ext cx="7344816" cy="864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800" dirty="0"/>
              <a:t>Apply bagged decision tree to classify keystrokes</a:t>
            </a:r>
          </a:p>
        </p:txBody>
      </p:sp>
    </p:spTree>
    <p:extLst>
      <p:ext uri="{BB962C8B-B14F-4D97-AF65-F5344CB8AC3E}">
        <p14:creationId xmlns:p14="http://schemas.microsoft.com/office/powerpoint/2010/main" val="13811944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Keystroke Detector - Time</a:t>
            </a:r>
          </a:p>
        </p:txBody>
      </p:sp>
      <p:pic>
        <p:nvPicPr>
          <p:cNvPr id="111" name="圖片 110" descr="detection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48" y="2307563"/>
            <a:ext cx="8147008" cy="3775192"/>
          </a:xfrm>
          <a:prstGeom prst="rect">
            <a:avLst/>
          </a:prstGeom>
        </p:spPr>
      </p:pic>
      <p:sp>
        <p:nvSpPr>
          <p:cNvPr id="5" name="內容版面配置區 2"/>
          <p:cNvSpPr txBox="1">
            <a:spLocks/>
          </p:cNvSpPr>
          <p:nvPr/>
        </p:nvSpPr>
        <p:spPr>
          <a:xfrm>
            <a:off x="1084824" y="1700808"/>
            <a:ext cx="7149480" cy="1861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800" dirty="0">
                <a:solidFill>
                  <a:srgbClr val="D2B819"/>
                </a:solidFill>
              </a:rPr>
              <a:t>    True positive</a:t>
            </a:r>
            <a:r>
              <a:rPr lang="en-US" altLang="zh-TW" sz="2800" dirty="0"/>
              <a:t>                             </a:t>
            </a:r>
            <a:r>
              <a:rPr lang="en-US" altLang="zh-TW" sz="2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False positive</a:t>
            </a:r>
          </a:p>
        </p:txBody>
      </p:sp>
    </p:spTree>
    <p:extLst>
      <p:ext uri="{BB962C8B-B14F-4D97-AF65-F5344CB8AC3E}">
        <p14:creationId xmlns:p14="http://schemas.microsoft.com/office/powerpoint/2010/main" val="24618806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Keystroke Detector - Displacement</a:t>
            </a:r>
          </a:p>
        </p:txBody>
      </p:sp>
      <p:pic>
        <p:nvPicPr>
          <p:cNvPr id="2" name="圖片 1" descr="4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" y="1196752"/>
            <a:ext cx="5382221" cy="2871920"/>
          </a:xfrm>
          <a:prstGeom prst="rect">
            <a:avLst/>
          </a:prstGeom>
        </p:spPr>
      </p:pic>
      <p:cxnSp>
        <p:nvCxnSpPr>
          <p:cNvPr id="14" name="直線箭頭接點 13"/>
          <p:cNvCxnSpPr/>
          <p:nvPr/>
        </p:nvCxnSpPr>
        <p:spPr>
          <a:xfrm>
            <a:off x="4211960" y="3861048"/>
            <a:ext cx="0" cy="864096"/>
          </a:xfrm>
          <a:prstGeom prst="straightConnector1">
            <a:avLst/>
          </a:prstGeom>
          <a:ln>
            <a:headEnd type="none"/>
            <a:tailEnd type="arrow"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" name="圖片 14" descr="4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" y="3960000"/>
            <a:ext cx="5397365" cy="2880000"/>
          </a:xfrm>
          <a:prstGeom prst="rect">
            <a:avLst/>
          </a:prstGeom>
        </p:spPr>
      </p:pic>
      <p:sp>
        <p:nvSpPr>
          <p:cNvPr id="16" name="TextBox 67"/>
          <p:cNvSpPr txBox="1"/>
          <p:nvPr/>
        </p:nvSpPr>
        <p:spPr>
          <a:xfrm>
            <a:off x="4214657" y="2606714"/>
            <a:ext cx="1763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ground truth</a:t>
            </a:r>
          </a:p>
        </p:txBody>
      </p:sp>
      <p:cxnSp>
        <p:nvCxnSpPr>
          <p:cNvPr id="17" name="直線接點 16"/>
          <p:cNvCxnSpPr/>
          <p:nvPr/>
        </p:nvCxnSpPr>
        <p:spPr>
          <a:xfrm>
            <a:off x="3854617" y="2791377"/>
            <a:ext cx="360040" cy="0"/>
          </a:xfrm>
          <a:prstGeom prst="line">
            <a:avLst/>
          </a:prstGeom>
          <a:ln>
            <a:solidFill>
              <a:srgbClr val="122B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3851920" y="3110771"/>
            <a:ext cx="36004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TextBox 67"/>
          <p:cNvSpPr txBox="1"/>
          <p:nvPr/>
        </p:nvSpPr>
        <p:spPr>
          <a:xfrm>
            <a:off x="4214657" y="2924944"/>
            <a:ext cx="1797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Android API</a:t>
            </a:r>
          </a:p>
        </p:txBody>
      </p:sp>
      <p:sp>
        <p:nvSpPr>
          <p:cNvPr id="11" name="TextBox 67"/>
          <p:cNvSpPr txBox="1"/>
          <p:nvPr/>
        </p:nvSpPr>
        <p:spPr>
          <a:xfrm>
            <a:off x="4499992" y="4098558"/>
            <a:ext cx="4248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double integral with mean removal</a:t>
            </a:r>
          </a:p>
        </p:txBody>
      </p:sp>
    </p:spTree>
    <p:extLst>
      <p:ext uri="{BB962C8B-B14F-4D97-AF65-F5344CB8AC3E}">
        <p14:creationId xmlns:p14="http://schemas.microsoft.com/office/powerpoint/2010/main" val="126036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nsors in Smartwatches, Fitness trackers and Bands">
            <a:extLst>
              <a:ext uri="{FF2B5EF4-FFF2-40B4-BE49-F238E27FC236}">
                <a16:creationId xmlns:a16="http://schemas.microsoft.com/office/drawing/2014/main" id="{013A06C2-C68E-46B3-D403-2ECC46E94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5391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Keystroke Detector - Displacement</a:t>
            </a:r>
          </a:p>
        </p:txBody>
      </p:sp>
      <p:sp>
        <p:nvSpPr>
          <p:cNvPr id="12" name="TextBox 67"/>
          <p:cNvSpPr txBox="1"/>
          <p:nvPr/>
        </p:nvSpPr>
        <p:spPr>
          <a:xfrm>
            <a:off x="4499992" y="4098558"/>
            <a:ext cx="4248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double integral with mean removal</a:t>
            </a:r>
          </a:p>
        </p:txBody>
      </p:sp>
      <p:cxnSp>
        <p:nvCxnSpPr>
          <p:cNvPr id="14" name="直線箭頭接點 13"/>
          <p:cNvCxnSpPr/>
          <p:nvPr/>
        </p:nvCxnSpPr>
        <p:spPr>
          <a:xfrm>
            <a:off x="4211960" y="3861048"/>
            <a:ext cx="0" cy="864096"/>
          </a:xfrm>
          <a:prstGeom prst="straightConnector1">
            <a:avLst/>
          </a:prstGeom>
          <a:ln>
            <a:headEnd type="none"/>
            <a:tailEnd type="arrow"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圖片 3" descr="6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" y="1195200"/>
            <a:ext cx="5397365" cy="2880000"/>
          </a:xfrm>
          <a:prstGeom prst="rect">
            <a:avLst/>
          </a:prstGeom>
        </p:spPr>
      </p:pic>
      <p:pic>
        <p:nvPicPr>
          <p:cNvPr id="13" name="圖片 12" descr="6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" y="3960000"/>
            <a:ext cx="5397365" cy="2880000"/>
          </a:xfrm>
          <a:prstGeom prst="rect">
            <a:avLst/>
          </a:prstGeom>
        </p:spPr>
      </p:pic>
      <p:sp>
        <p:nvSpPr>
          <p:cNvPr id="15" name="TextBox 67"/>
          <p:cNvSpPr txBox="1"/>
          <p:nvPr/>
        </p:nvSpPr>
        <p:spPr>
          <a:xfrm>
            <a:off x="4214657" y="2606714"/>
            <a:ext cx="1763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ground truth</a:t>
            </a:r>
          </a:p>
        </p:txBody>
      </p:sp>
      <p:cxnSp>
        <p:nvCxnSpPr>
          <p:cNvPr id="16" name="直線接點 15"/>
          <p:cNvCxnSpPr/>
          <p:nvPr/>
        </p:nvCxnSpPr>
        <p:spPr>
          <a:xfrm>
            <a:off x="3854617" y="2791377"/>
            <a:ext cx="3600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3851920" y="3110771"/>
            <a:ext cx="36004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67"/>
          <p:cNvSpPr txBox="1"/>
          <p:nvPr/>
        </p:nvSpPr>
        <p:spPr>
          <a:xfrm>
            <a:off x="4214657" y="2916232"/>
            <a:ext cx="933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  <a:latin typeface="Lucida Bright"/>
                <a:cs typeface="Lucida Bright"/>
              </a:rPr>
              <a:t>MoLe</a:t>
            </a:r>
            <a:endParaRPr lang="en-US" sz="1600" dirty="0">
              <a:solidFill>
                <a:srgbClr val="FF0000"/>
              </a:solidFill>
              <a:latin typeface="Lucida Bright"/>
              <a:cs typeface="Lucida Brigh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788024" y="292494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600" dirty="0">
                <a:latin typeface="Lucida Bright"/>
                <a:cs typeface="Lucida Bright"/>
              </a:rPr>
              <a:t> </a:t>
            </a:r>
            <a:r>
              <a:rPr lang="en-US" altLang="zh-TW" sz="1600" dirty="0">
                <a:solidFill>
                  <a:srgbClr val="FF0000"/>
                </a:solidFill>
                <a:latin typeface="Lucida Bright"/>
                <a:cs typeface="Lucida Bright"/>
              </a:rPr>
              <a:t>-</a:t>
            </a:r>
            <a:r>
              <a:rPr lang="en-US" altLang="zh-TW" sz="1600" dirty="0">
                <a:latin typeface="Lucida Bright"/>
                <a:cs typeface="Lucida Bright"/>
              </a:rPr>
              <a:t> </a:t>
            </a:r>
            <a:r>
              <a:rPr lang="en-US" altLang="zh-TW" sz="1600" dirty="0">
                <a:solidFill>
                  <a:srgbClr val="FF0000"/>
                </a:solidFill>
                <a:latin typeface="Lucida Bright"/>
                <a:cs typeface="Lucida Bright"/>
              </a:rPr>
              <a:t>use gyro to estimate and remove gravity</a:t>
            </a:r>
          </a:p>
          <a:p>
            <a:r>
              <a:rPr lang="en-US" altLang="zh-TW" sz="1600" dirty="0">
                <a:solidFill>
                  <a:srgbClr val="FF0000"/>
                </a:solidFill>
                <a:latin typeface="Lucida Bright"/>
                <a:cs typeface="Lucida Bright"/>
              </a:rPr>
              <a:t>   (with </a:t>
            </a:r>
            <a:r>
              <a:rPr lang="en-US" altLang="zh-TW" sz="1600" dirty="0" err="1">
                <a:solidFill>
                  <a:srgbClr val="FF0000"/>
                </a:solidFill>
                <a:latin typeface="Lucida Bright"/>
                <a:cs typeface="Lucida Bright"/>
              </a:rPr>
              <a:t>Kalman</a:t>
            </a:r>
            <a:r>
              <a:rPr lang="en-US" altLang="zh-TW" sz="1600" dirty="0">
                <a:solidFill>
                  <a:srgbClr val="FF0000"/>
                </a:solidFill>
                <a:latin typeface="Lucida Bright"/>
                <a:cs typeface="Lucida Bright"/>
              </a:rPr>
              <a:t> filter)</a:t>
            </a:r>
          </a:p>
          <a:p>
            <a:pPr marL="342900" indent="-342900">
              <a:buAutoNum type="arabicPeriod"/>
            </a:pPr>
            <a:endParaRPr lang="en-US" altLang="zh-TW" sz="1600" dirty="0"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19366703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Keystroke Detector - Displacement</a:t>
            </a:r>
          </a:p>
        </p:txBody>
      </p:sp>
      <p:pic>
        <p:nvPicPr>
          <p:cNvPr id="5" name="圖片 4" descr="displacement_cd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23" y="2152344"/>
            <a:ext cx="7999587" cy="4661032"/>
          </a:xfrm>
          <a:prstGeom prst="rect">
            <a:avLst/>
          </a:prstGeom>
        </p:spPr>
      </p:pic>
      <p:sp>
        <p:nvSpPr>
          <p:cNvPr id="6" name="內容版面配置區 2"/>
          <p:cNvSpPr txBox="1">
            <a:spLocks/>
          </p:cNvSpPr>
          <p:nvPr/>
        </p:nvSpPr>
        <p:spPr>
          <a:xfrm>
            <a:off x="467544" y="1124745"/>
            <a:ext cx="909369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800" dirty="0"/>
              <a:t>Mole median error &lt; </a:t>
            </a:r>
            <a:r>
              <a:rPr lang="en-US" altLang="zh-TW" sz="2800" dirty="0">
                <a:solidFill>
                  <a:srgbClr val="FF0000"/>
                </a:solidFill>
              </a:rPr>
              <a:t>1.5</a:t>
            </a:r>
            <a:r>
              <a:rPr lang="en-US" altLang="zh-TW" sz="2800" dirty="0"/>
              <a:t>mm</a:t>
            </a:r>
          </a:p>
          <a:p>
            <a:pPr marL="0" indent="0">
              <a:buNone/>
            </a:pPr>
            <a:r>
              <a:rPr lang="en-US" altLang="zh-TW" sz="2800" dirty="0"/>
              <a:t>Android median error &lt; </a:t>
            </a:r>
            <a:r>
              <a:rPr lang="en-US" altLang="zh-TW" sz="2800" dirty="0">
                <a:solidFill>
                  <a:srgbClr val="FF0000"/>
                </a:solidFill>
              </a:rPr>
              <a:t>2.5</a:t>
            </a:r>
            <a:r>
              <a:rPr lang="en-US" altLang="zh-TW" sz="2800" dirty="0"/>
              <a:t>mm</a:t>
            </a:r>
          </a:p>
        </p:txBody>
      </p:sp>
    </p:spTree>
    <p:extLst>
      <p:ext uri="{BB962C8B-B14F-4D97-AF65-F5344CB8AC3E}">
        <p14:creationId xmlns:p14="http://schemas.microsoft.com/office/powerpoint/2010/main" val="13030793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err="1">
                <a:solidFill>
                  <a:schemeClr val="bg1"/>
                </a:solidFill>
              </a:rPr>
              <a:t>MoLe</a:t>
            </a:r>
            <a:r>
              <a:rPr lang="en-US" altLang="zh-TW" sz="4800" dirty="0">
                <a:solidFill>
                  <a:schemeClr val="bg1"/>
                </a:solidFill>
              </a:rPr>
              <a:t> Architecture</a:t>
            </a:r>
          </a:p>
        </p:txBody>
      </p:sp>
      <p:cxnSp>
        <p:nvCxnSpPr>
          <p:cNvPr id="23" name="Straight Arrow Connector 32"/>
          <p:cNvCxnSpPr/>
          <p:nvPr/>
        </p:nvCxnSpPr>
        <p:spPr bwMode="auto">
          <a:xfrm>
            <a:off x="3275856" y="436510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26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4455371"/>
            <a:ext cx="1311046" cy="845837"/>
          </a:xfrm>
          <a:prstGeom prst="rect">
            <a:avLst/>
          </a:prstGeom>
        </p:spPr>
      </p:pic>
      <p:cxnSp>
        <p:nvCxnSpPr>
          <p:cNvPr id="29" name="Straight Arrow Connector 44"/>
          <p:cNvCxnSpPr/>
          <p:nvPr/>
        </p:nvCxnSpPr>
        <p:spPr bwMode="auto">
          <a:xfrm rot="16200000" flipV="1">
            <a:off x="6700904" y="4947124"/>
            <a:ext cx="1148579" cy="127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0" name="Straight Connector 45"/>
          <p:cNvCxnSpPr/>
          <p:nvPr/>
        </p:nvCxnSpPr>
        <p:spPr bwMode="auto">
          <a:xfrm flipV="1">
            <a:off x="4716016" y="4360768"/>
            <a:ext cx="0" cy="115646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46"/>
          <p:cNvCxnSpPr/>
          <p:nvPr/>
        </p:nvCxnSpPr>
        <p:spPr bwMode="auto">
          <a:xfrm flipV="1">
            <a:off x="4716016" y="5517232"/>
            <a:ext cx="2565526" cy="216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Rounded Rectangle 49"/>
          <p:cNvSpPr/>
          <p:nvPr/>
        </p:nvSpPr>
        <p:spPr bwMode="auto">
          <a:xfrm>
            <a:off x="6760841" y="3200533"/>
            <a:ext cx="1524000" cy="116457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  <p:pic>
        <p:nvPicPr>
          <p:cNvPr id="33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392" y="5517232"/>
            <a:ext cx="736016" cy="736016"/>
          </a:xfrm>
          <a:prstGeom prst="rect">
            <a:avLst/>
          </a:prstGeom>
        </p:spPr>
      </p:pic>
      <p:cxnSp>
        <p:nvCxnSpPr>
          <p:cNvPr id="34" name="Straight Arrow Connector 52"/>
          <p:cNvCxnSpPr/>
          <p:nvPr/>
        </p:nvCxnSpPr>
        <p:spPr bwMode="auto">
          <a:xfrm flipH="1" flipV="1">
            <a:off x="7780551" y="4382745"/>
            <a:ext cx="31809" cy="11380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5" name="Straight Arrow Connector 54"/>
          <p:cNvCxnSpPr>
            <a:stCxn id="79" idx="3"/>
            <a:endCxn id="32" idx="1"/>
          </p:cNvCxnSpPr>
          <p:nvPr/>
        </p:nvCxnSpPr>
        <p:spPr bwMode="auto">
          <a:xfrm flipV="1">
            <a:off x="6012160" y="3782819"/>
            <a:ext cx="748681" cy="31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6" name="TextBox 64"/>
          <p:cNvSpPr txBox="1"/>
          <p:nvPr/>
        </p:nvSpPr>
        <p:spPr>
          <a:xfrm>
            <a:off x="7001189" y="3284984"/>
            <a:ext cx="11145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Bayesian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Inference</a:t>
            </a:r>
          </a:p>
          <a:p>
            <a:pPr algn="ctr"/>
            <a:endParaRPr lang="en-US" sz="1200" dirty="0">
              <a:latin typeface="Lucida Bright"/>
              <a:cs typeface="Lucida Bright"/>
            </a:endParaRP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P(</a:t>
            </a:r>
            <a:r>
              <a:rPr lang="en-US" sz="1600" dirty="0" err="1">
                <a:latin typeface="Lucida Bright"/>
                <a:cs typeface="Lucida Bright"/>
              </a:rPr>
              <a:t>O|W</a:t>
            </a:r>
            <a:r>
              <a:rPr lang="en-US" sz="1600" baseline="-25000" dirty="0" err="1">
                <a:latin typeface="Lucida Bright"/>
                <a:cs typeface="Lucida Bright"/>
              </a:rPr>
              <a:t>i</a:t>
            </a:r>
            <a:r>
              <a:rPr lang="en-US" sz="1600" dirty="0">
                <a:latin typeface="Lucida Bright"/>
                <a:cs typeface="Lucida Bright"/>
              </a:rPr>
              <a:t>)</a:t>
            </a:r>
          </a:p>
        </p:txBody>
      </p:sp>
      <p:sp>
        <p:nvSpPr>
          <p:cNvPr id="38" name="TextBox 67"/>
          <p:cNvSpPr txBox="1"/>
          <p:nvPr/>
        </p:nvSpPr>
        <p:spPr>
          <a:xfrm>
            <a:off x="6698665" y="1988840"/>
            <a:ext cx="1617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Lucida Bright"/>
                <a:cs typeface="Lucida Bright"/>
              </a:rPr>
              <a:t>Rank of </a:t>
            </a:r>
            <a:r>
              <a:rPr lang="en-US" sz="1600" dirty="0" err="1">
                <a:solidFill>
                  <a:srgbClr val="000000"/>
                </a:solidFill>
                <a:latin typeface="Lucida Bright"/>
                <a:cs typeface="Lucida Bright"/>
              </a:rPr>
              <a:t>Word</a:t>
            </a:r>
            <a:r>
              <a:rPr lang="en-US" sz="1600" baseline="-25000" dirty="0" err="1">
                <a:solidFill>
                  <a:srgbClr val="000000"/>
                </a:solidFill>
                <a:latin typeface="Lucida Bright"/>
                <a:cs typeface="Lucida Bright"/>
              </a:rPr>
              <a:t>i</a:t>
            </a:r>
            <a:endParaRPr lang="en-US" sz="1600" baseline="-25000" dirty="0">
              <a:solidFill>
                <a:srgbClr val="000000"/>
              </a:solidFill>
              <a:latin typeface="Lucida Bright"/>
              <a:cs typeface="Lucida Bright"/>
            </a:endParaRPr>
          </a:p>
        </p:txBody>
      </p:sp>
      <p:sp>
        <p:nvSpPr>
          <p:cNvPr id="39" name="TextBox 89"/>
          <p:cNvSpPr txBox="1"/>
          <p:nvPr/>
        </p:nvSpPr>
        <p:spPr>
          <a:xfrm>
            <a:off x="1691680" y="2132856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Attacker Point Cloud</a:t>
            </a:r>
          </a:p>
        </p:txBody>
      </p:sp>
      <p:sp>
        <p:nvSpPr>
          <p:cNvPr id="40" name="TextBox 90"/>
          <p:cNvSpPr txBox="1"/>
          <p:nvPr/>
        </p:nvSpPr>
        <p:spPr>
          <a:xfrm>
            <a:off x="2195736" y="5301208"/>
            <a:ext cx="2407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Unlabeled Point Cloud</a:t>
            </a:r>
          </a:p>
        </p:txBody>
      </p:sp>
      <p:sp>
        <p:nvSpPr>
          <p:cNvPr id="45" name="TextBox 104"/>
          <p:cNvSpPr txBox="1"/>
          <p:nvPr/>
        </p:nvSpPr>
        <p:spPr>
          <a:xfrm>
            <a:off x="5418678" y="5538718"/>
            <a:ext cx="1889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Observation ( O</a:t>
            </a:r>
            <a:r>
              <a:rPr lang="en-US" sz="1600" baseline="-25000" dirty="0">
                <a:latin typeface="Lucida Bright"/>
                <a:cs typeface="Lucida Bright"/>
              </a:rPr>
              <a:t> </a:t>
            </a:r>
            <a:r>
              <a:rPr lang="en-US" sz="1600" dirty="0">
                <a:latin typeface="Lucida Bright"/>
                <a:cs typeface="Lucida Bright"/>
              </a:rPr>
              <a:t>)</a:t>
            </a:r>
          </a:p>
        </p:txBody>
      </p:sp>
      <p:sp>
        <p:nvSpPr>
          <p:cNvPr id="46" name="TextBox 106"/>
          <p:cNvSpPr txBox="1"/>
          <p:nvPr/>
        </p:nvSpPr>
        <p:spPr>
          <a:xfrm>
            <a:off x="7963610" y="5034662"/>
            <a:ext cx="1014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Word W</a:t>
            </a:r>
            <a:r>
              <a:rPr lang="en-US" sz="1600" baseline="-25000" dirty="0">
                <a:latin typeface="Lucida Bright"/>
                <a:cs typeface="Lucida Bright"/>
              </a:rPr>
              <a:t>i </a:t>
            </a:r>
            <a:r>
              <a:rPr lang="en-US" sz="1600" dirty="0">
                <a:latin typeface="Lucida Bright"/>
                <a:cs typeface="Lucida Bright"/>
              </a:rPr>
              <a:t> </a:t>
            </a:r>
          </a:p>
        </p:txBody>
      </p:sp>
      <p:pic>
        <p:nvPicPr>
          <p:cNvPr id="48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2604475"/>
            <a:ext cx="934474" cy="533147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5" y="5144989"/>
            <a:ext cx="875715" cy="876299"/>
          </a:xfrm>
          <a:prstGeom prst="rect">
            <a:avLst/>
          </a:prstGeom>
        </p:spPr>
      </p:pic>
      <p:cxnSp>
        <p:nvCxnSpPr>
          <p:cNvPr id="7" name="Straight Arrow Connector 5"/>
          <p:cNvCxnSpPr/>
          <p:nvPr/>
        </p:nvCxnSpPr>
        <p:spPr bwMode="auto">
          <a:xfrm>
            <a:off x="539552" y="4353180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10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4" y="1556792"/>
            <a:ext cx="875716" cy="876300"/>
          </a:xfrm>
          <a:prstGeom prst="rect">
            <a:avLst/>
          </a:prstGeom>
        </p:spPr>
      </p:pic>
      <p:sp>
        <p:nvSpPr>
          <p:cNvPr id="8" name="Rounded Rectangle 14"/>
          <p:cNvSpPr/>
          <p:nvPr/>
        </p:nvSpPr>
        <p:spPr bwMode="auto">
          <a:xfrm>
            <a:off x="1937126" y="2780928"/>
            <a:ext cx="1338730" cy="2016224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2022715" y="2924944"/>
            <a:ext cx="11811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Keystroke </a:t>
            </a:r>
          </a:p>
          <a:p>
            <a:r>
              <a:rPr lang="en-US" sz="1600" dirty="0">
                <a:latin typeface="Lucida Bright"/>
                <a:cs typeface="Lucida Bright"/>
              </a:rPr>
              <a:t>Detector</a:t>
            </a:r>
          </a:p>
        </p:txBody>
      </p:sp>
      <p:grpSp>
        <p:nvGrpSpPr>
          <p:cNvPr id="11" name="Group 21"/>
          <p:cNvGrpSpPr/>
          <p:nvPr/>
        </p:nvGrpSpPr>
        <p:grpSpPr>
          <a:xfrm>
            <a:off x="2105743" y="3573016"/>
            <a:ext cx="1026097" cy="461392"/>
            <a:chOff x="4038600" y="2057400"/>
            <a:chExt cx="1371600" cy="533400"/>
          </a:xfrm>
        </p:grpSpPr>
        <p:sp>
          <p:nvSpPr>
            <p:cNvPr id="12" name="Rounded Rectangle 15"/>
            <p:cNvSpPr/>
            <p:nvPr/>
          </p:nvSpPr>
          <p:spPr bwMode="auto">
            <a:xfrm>
              <a:off x="4038600" y="2057400"/>
              <a:ext cx="1371600" cy="5334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TextBox 20"/>
            <p:cNvSpPr txBox="1"/>
            <p:nvPr/>
          </p:nvSpPr>
          <p:spPr>
            <a:xfrm>
              <a:off x="4447198" y="2174101"/>
              <a:ext cx="6236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Time</a:t>
              </a:r>
            </a:p>
          </p:txBody>
        </p:sp>
      </p:grpSp>
      <p:pic>
        <p:nvPicPr>
          <p:cNvPr id="41" name="Picture 9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34470" y="2636912"/>
            <a:ext cx="989686" cy="262575"/>
          </a:xfrm>
          <a:prstGeom prst="rect">
            <a:avLst/>
          </a:prstGeom>
        </p:spPr>
      </p:pic>
      <p:sp>
        <p:nvSpPr>
          <p:cNvPr id="42" name="TextBox 92"/>
          <p:cNvSpPr txBox="1"/>
          <p:nvPr/>
        </p:nvSpPr>
        <p:spPr>
          <a:xfrm>
            <a:off x="683568" y="2827411"/>
            <a:ext cx="1255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ucida Bright"/>
                <a:cs typeface="Lucida Bright"/>
              </a:rPr>
              <a:t>a   b   c   d</a:t>
            </a:r>
          </a:p>
        </p:txBody>
      </p:sp>
      <p:pic>
        <p:nvPicPr>
          <p:cNvPr id="44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27584" y="4509120"/>
            <a:ext cx="922460" cy="444118"/>
          </a:xfrm>
          <a:prstGeom prst="rect">
            <a:avLst/>
          </a:prstGeom>
        </p:spPr>
      </p:pic>
      <p:sp>
        <p:nvSpPr>
          <p:cNvPr id="47" name="TextBox 67"/>
          <p:cNvSpPr txBox="1"/>
          <p:nvPr/>
        </p:nvSpPr>
        <p:spPr>
          <a:xfrm>
            <a:off x="179512" y="1196752"/>
            <a:ext cx="2558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Attacker Training Data</a:t>
            </a:r>
          </a:p>
        </p:txBody>
      </p:sp>
      <p:sp>
        <p:nvSpPr>
          <p:cNvPr id="50" name="TextBox 67"/>
          <p:cNvSpPr txBox="1"/>
          <p:nvPr/>
        </p:nvSpPr>
        <p:spPr>
          <a:xfrm>
            <a:off x="107504" y="5898758"/>
            <a:ext cx="1356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User Data</a:t>
            </a:r>
          </a:p>
        </p:txBody>
      </p:sp>
      <p:cxnSp>
        <p:nvCxnSpPr>
          <p:cNvPr id="53" name="Straight Arrow Connector 5"/>
          <p:cNvCxnSpPr/>
          <p:nvPr/>
        </p:nvCxnSpPr>
        <p:spPr bwMode="auto">
          <a:xfrm>
            <a:off x="539552" y="3256985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54" name="Group 21"/>
          <p:cNvGrpSpPr/>
          <p:nvPr/>
        </p:nvGrpSpPr>
        <p:grpSpPr>
          <a:xfrm>
            <a:off x="2105743" y="4191744"/>
            <a:ext cx="1026097" cy="461392"/>
            <a:chOff x="4038596" y="2057397"/>
            <a:chExt cx="1371599" cy="533399"/>
          </a:xfrm>
        </p:grpSpPr>
        <p:sp>
          <p:nvSpPr>
            <p:cNvPr id="55" name="Rounded Rectangle 15"/>
            <p:cNvSpPr/>
            <p:nvPr/>
          </p:nvSpPr>
          <p:spPr bwMode="auto">
            <a:xfrm>
              <a:off x="4038596" y="2057397"/>
              <a:ext cx="1371599" cy="53339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6" name="TextBox 20"/>
            <p:cNvSpPr txBox="1"/>
            <p:nvPr/>
          </p:nvSpPr>
          <p:spPr>
            <a:xfrm>
              <a:off x="4138244" y="2151739"/>
              <a:ext cx="1241605" cy="355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Location</a:t>
              </a:r>
            </a:p>
          </p:txBody>
        </p:sp>
      </p:grpSp>
      <p:cxnSp>
        <p:nvCxnSpPr>
          <p:cNvPr id="73" name="Straight Arrow Connector 44"/>
          <p:cNvCxnSpPr>
            <a:stCxn id="32" idx="0"/>
            <a:endCxn id="38" idx="2"/>
          </p:cNvCxnSpPr>
          <p:nvPr/>
        </p:nvCxnSpPr>
        <p:spPr bwMode="auto">
          <a:xfrm flipH="1" flipV="1">
            <a:off x="7507541" y="2327394"/>
            <a:ext cx="15300" cy="8731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5" name="TextBox 106"/>
          <p:cNvSpPr txBox="1"/>
          <p:nvPr/>
        </p:nvSpPr>
        <p:spPr>
          <a:xfrm>
            <a:off x="7383240" y="6181240"/>
            <a:ext cx="1221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Dictionary </a:t>
            </a:r>
          </a:p>
        </p:txBody>
      </p:sp>
      <p:cxnSp>
        <p:nvCxnSpPr>
          <p:cNvPr id="76" name="Straight Arrow Connector 5"/>
          <p:cNvCxnSpPr/>
          <p:nvPr/>
        </p:nvCxnSpPr>
        <p:spPr bwMode="auto">
          <a:xfrm flipH="1" flipV="1">
            <a:off x="539552" y="4368644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Arrow Connector 5"/>
          <p:cNvCxnSpPr/>
          <p:nvPr/>
        </p:nvCxnSpPr>
        <p:spPr bwMode="auto">
          <a:xfrm flipH="1" flipV="1">
            <a:off x="539552" y="2478795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Rounded Rectangle 14"/>
          <p:cNvSpPr/>
          <p:nvPr/>
        </p:nvSpPr>
        <p:spPr bwMode="auto">
          <a:xfrm>
            <a:off x="4932040" y="2774711"/>
            <a:ext cx="1080120" cy="2022441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" name="TextBox 41"/>
          <p:cNvSpPr txBox="1"/>
          <p:nvPr/>
        </p:nvSpPr>
        <p:spPr>
          <a:xfrm>
            <a:off x="5076056" y="3284984"/>
            <a:ext cx="830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Point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Cloud 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Fitting</a:t>
            </a:r>
          </a:p>
        </p:txBody>
      </p:sp>
      <p:cxnSp>
        <p:nvCxnSpPr>
          <p:cNvPr id="83" name="Straight Arrow Connector 32"/>
          <p:cNvCxnSpPr/>
          <p:nvPr/>
        </p:nvCxnSpPr>
        <p:spPr bwMode="auto">
          <a:xfrm>
            <a:off x="3275856" y="328498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325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6" grpId="0"/>
      <p:bldP spid="38" grpId="0"/>
      <p:bldP spid="45" grpId="0"/>
      <p:bldP spid="46" grpId="0"/>
      <p:bldP spid="8" grpId="0" animBg="1"/>
      <p:bldP spid="9" grpId="0"/>
      <p:bldP spid="50" grpId="0"/>
      <p:bldP spid="7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Point Cloud Fitting</a:t>
            </a:r>
          </a:p>
        </p:txBody>
      </p:sp>
      <p:pic>
        <p:nvPicPr>
          <p:cNvPr id="3" name="mod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9800"/>
          <a:stretch/>
        </p:blipFill>
        <p:spPr>
          <a:xfrm>
            <a:off x="0" y="1772816"/>
            <a:ext cx="9144000" cy="463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Point Cloud Fitting</a:t>
            </a:r>
          </a:p>
        </p:txBody>
      </p:sp>
      <p:sp>
        <p:nvSpPr>
          <p:cNvPr id="104" name="橢圓 103"/>
          <p:cNvSpPr/>
          <p:nvPr/>
        </p:nvSpPr>
        <p:spPr>
          <a:xfrm>
            <a:off x="1751361" y="4417289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5" name="橢圓 104"/>
          <p:cNvSpPr/>
          <p:nvPr/>
        </p:nvSpPr>
        <p:spPr>
          <a:xfrm>
            <a:off x="2374264" y="401814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6" name="橢圓 105"/>
          <p:cNvSpPr/>
          <p:nvPr/>
        </p:nvSpPr>
        <p:spPr>
          <a:xfrm>
            <a:off x="2053220" y="452856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7" name="橢圓 106"/>
          <p:cNvSpPr/>
          <p:nvPr/>
        </p:nvSpPr>
        <p:spPr>
          <a:xfrm>
            <a:off x="1907389" y="485029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8" name="橢圓 107"/>
          <p:cNvSpPr/>
          <p:nvPr/>
        </p:nvSpPr>
        <p:spPr>
          <a:xfrm>
            <a:off x="2233958" y="512365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9" name="橢圓 108"/>
          <p:cNvSpPr/>
          <p:nvPr/>
        </p:nvSpPr>
        <p:spPr>
          <a:xfrm>
            <a:off x="1705398" y="467370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0" name="橢圓 109"/>
          <p:cNvSpPr/>
          <p:nvPr/>
        </p:nvSpPr>
        <p:spPr>
          <a:xfrm>
            <a:off x="2168645" y="4284233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1" name="橢圓 110"/>
          <p:cNvSpPr/>
          <p:nvPr/>
        </p:nvSpPr>
        <p:spPr>
          <a:xfrm>
            <a:off x="2386361" y="461323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2" name="橢圓 111"/>
          <p:cNvSpPr/>
          <p:nvPr/>
        </p:nvSpPr>
        <p:spPr>
          <a:xfrm>
            <a:off x="1882912" y="419715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3" name="橢圓 112"/>
          <p:cNvSpPr/>
          <p:nvPr/>
        </p:nvSpPr>
        <p:spPr>
          <a:xfrm>
            <a:off x="3084262" y="504382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4" name="橢圓 113"/>
          <p:cNvSpPr/>
          <p:nvPr/>
        </p:nvSpPr>
        <p:spPr>
          <a:xfrm>
            <a:off x="2251582" y="490593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5" name="橢圓 114"/>
          <p:cNvSpPr/>
          <p:nvPr/>
        </p:nvSpPr>
        <p:spPr>
          <a:xfrm>
            <a:off x="2855654" y="469789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6" name="橢圓 115"/>
          <p:cNvSpPr/>
          <p:nvPr/>
        </p:nvSpPr>
        <p:spPr>
          <a:xfrm>
            <a:off x="1475658" y="488089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7" name="橢圓 116"/>
          <p:cNvSpPr/>
          <p:nvPr/>
        </p:nvSpPr>
        <p:spPr>
          <a:xfrm>
            <a:off x="2095008" y="390487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8" name="橢圓 117"/>
          <p:cNvSpPr/>
          <p:nvPr/>
        </p:nvSpPr>
        <p:spPr>
          <a:xfrm>
            <a:off x="1476511" y="421864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9" name="橢圓 118"/>
          <p:cNvSpPr/>
          <p:nvPr/>
        </p:nvSpPr>
        <p:spPr>
          <a:xfrm>
            <a:off x="1714717" y="522027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0" name="橢圓 119"/>
          <p:cNvSpPr/>
          <p:nvPr/>
        </p:nvSpPr>
        <p:spPr>
          <a:xfrm>
            <a:off x="2098279" y="5351321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1" name="橢圓 120"/>
          <p:cNvSpPr/>
          <p:nvPr/>
        </p:nvSpPr>
        <p:spPr>
          <a:xfrm>
            <a:off x="3102404" y="467370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2" name="橢圓 121"/>
          <p:cNvSpPr/>
          <p:nvPr/>
        </p:nvSpPr>
        <p:spPr>
          <a:xfrm>
            <a:off x="2468963" y="525399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3" name="橢圓 122"/>
          <p:cNvSpPr/>
          <p:nvPr/>
        </p:nvSpPr>
        <p:spPr>
          <a:xfrm>
            <a:off x="2127287" y="466275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4" name="橢圓 123"/>
          <p:cNvSpPr/>
          <p:nvPr/>
        </p:nvSpPr>
        <p:spPr>
          <a:xfrm>
            <a:off x="3110863" y="5220413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5" name="橢圓 124"/>
          <p:cNvSpPr/>
          <p:nvPr/>
        </p:nvSpPr>
        <p:spPr>
          <a:xfrm>
            <a:off x="2841141" y="420199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6" name="橢圓 125"/>
          <p:cNvSpPr/>
          <p:nvPr/>
        </p:nvSpPr>
        <p:spPr>
          <a:xfrm>
            <a:off x="3801185" y="402302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7" name="橢圓 126"/>
          <p:cNvSpPr/>
          <p:nvPr/>
        </p:nvSpPr>
        <p:spPr>
          <a:xfrm>
            <a:off x="3289879" y="455033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8" name="橢圓 127"/>
          <p:cNvSpPr/>
          <p:nvPr/>
        </p:nvSpPr>
        <p:spPr>
          <a:xfrm>
            <a:off x="2748007" y="449469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9" name="橢圓 128"/>
          <p:cNvSpPr/>
          <p:nvPr/>
        </p:nvSpPr>
        <p:spPr>
          <a:xfrm>
            <a:off x="3310434" y="428665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0" name="橢圓 129"/>
          <p:cNvSpPr/>
          <p:nvPr/>
        </p:nvSpPr>
        <p:spPr>
          <a:xfrm>
            <a:off x="2601654" y="418747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1" name="橢圓 130"/>
          <p:cNvSpPr/>
          <p:nvPr/>
        </p:nvSpPr>
        <p:spPr>
          <a:xfrm>
            <a:off x="3514850" y="449953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2" name="橢圓 131"/>
          <p:cNvSpPr/>
          <p:nvPr/>
        </p:nvSpPr>
        <p:spPr>
          <a:xfrm>
            <a:off x="2647623" y="470273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3" name="橢圓 132"/>
          <p:cNvSpPr/>
          <p:nvPr/>
        </p:nvSpPr>
        <p:spPr>
          <a:xfrm>
            <a:off x="2697214" y="495189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4" name="橢圓 133"/>
          <p:cNvSpPr/>
          <p:nvPr/>
        </p:nvSpPr>
        <p:spPr>
          <a:xfrm>
            <a:off x="3149569" y="480917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5" name="橢圓 134"/>
          <p:cNvSpPr/>
          <p:nvPr/>
        </p:nvSpPr>
        <p:spPr>
          <a:xfrm>
            <a:off x="2998678" y="546772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6" name="橢圓 135"/>
          <p:cNvSpPr/>
          <p:nvPr/>
        </p:nvSpPr>
        <p:spPr>
          <a:xfrm>
            <a:off x="2484479" y="437360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7" name="橢圓 136"/>
          <p:cNvSpPr/>
          <p:nvPr/>
        </p:nvSpPr>
        <p:spPr>
          <a:xfrm>
            <a:off x="2691728" y="3968769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8" name="橢圓 137"/>
          <p:cNvSpPr/>
          <p:nvPr/>
        </p:nvSpPr>
        <p:spPr>
          <a:xfrm>
            <a:off x="3514850" y="5266373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9" name="橢圓 138"/>
          <p:cNvSpPr/>
          <p:nvPr/>
        </p:nvSpPr>
        <p:spPr>
          <a:xfrm>
            <a:off x="3845093" y="465868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0" name="橢圓 139"/>
          <p:cNvSpPr/>
          <p:nvPr/>
        </p:nvSpPr>
        <p:spPr>
          <a:xfrm>
            <a:off x="3372138" y="477939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1" name="橢圓 140"/>
          <p:cNvSpPr/>
          <p:nvPr/>
        </p:nvSpPr>
        <p:spPr>
          <a:xfrm>
            <a:off x="3436242" y="507526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2" name="橢圓 141"/>
          <p:cNvSpPr/>
          <p:nvPr/>
        </p:nvSpPr>
        <p:spPr>
          <a:xfrm>
            <a:off x="4232108" y="464467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3" name="橢圓 142"/>
          <p:cNvSpPr/>
          <p:nvPr/>
        </p:nvSpPr>
        <p:spPr>
          <a:xfrm>
            <a:off x="4022877" y="392379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4" name="橢圓 143"/>
          <p:cNvSpPr/>
          <p:nvPr/>
        </p:nvSpPr>
        <p:spPr>
          <a:xfrm>
            <a:off x="3882558" y="436648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5" name="橢圓 144"/>
          <p:cNvSpPr/>
          <p:nvPr/>
        </p:nvSpPr>
        <p:spPr>
          <a:xfrm>
            <a:off x="3633964" y="420271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6" name="橢圓 145"/>
          <p:cNvSpPr/>
          <p:nvPr/>
        </p:nvSpPr>
        <p:spPr>
          <a:xfrm>
            <a:off x="2936556" y="367079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7" name="橢圓 146"/>
          <p:cNvSpPr/>
          <p:nvPr/>
        </p:nvSpPr>
        <p:spPr>
          <a:xfrm>
            <a:off x="3009865" y="4020561"/>
            <a:ext cx="201990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9" name="橢圓 148"/>
          <p:cNvSpPr/>
          <p:nvPr/>
        </p:nvSpPr>
        <p:spPr>
          <a:xfrm>
            <a:off x="3333432" y="3766561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0" name="橢圓 149"/>
          <p:cNvSpPr/>
          <p:nvPr/>
        </p:nvSpPr>
        <p:spPr>
          <a:xfrm>
            <a:off x="3383023" y="401572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1" name="橢圓 150"/>
          <p:cNvSpPr/>
          <p:nvPr/>
        </p:nvSpPr>
        <p:spPr>
          <a:xfrm>
            <a:off x="3637599" y="395368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2" name="橢圓 151"/>
          <p:cNvSpPr/>
          <p:nvPr/>
        </p:nvSpPr>
        <p:spPr>
          <a:xfrm>
            <a:off x="3059723" y="4359941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3" name="橢圓 152"/>
          <p:cNvSpPr/>
          <p:nvPr/>
        </p:nvSpPr>
        <p:spPr>
          <a:xfrm>
            <a:off x="4274460" y="374626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4" name="橢圓 153"/>
          <p:cNvSpPr/>
          <p:nvPr/>
        </p:nvSpPr>
        <p:spPr>
          <a:xfrm>
            <a:off x="4246630" y="4172961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5" name="橢圓 154"/>
          <p:cNvSpPr/>
          <p:nvPr/>
        </p:nvSpPr>
        <p:spPr>
          <a:xfrm>
            <a:off x="4228497" y="4431801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6" name="橢圓 155"/>
          <p:cNvSpPr/>
          <p:nvPr/>
        </p:nvSpPr>
        <p:spPr>
          <a:xfrm>
            <a:off x="4549057" y="420490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7" name="橢圓 156"/>
          <p:cNvSpPr/>
          <p:nvPr/>
        </p:nvSpPr>
        <p:spPr>
          <a:xfrm>
            <a:off x="3639474" y="486239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8" name="橢圓 157"/>
          <p:cNvSpPr/>
          <p:nvPr/>
        </p:nvSpPr>
        <p:spPr>
          <a:xfrm>
            <a:off x="4006804" y="526879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9" name="橢圓 158"/>
          <p:cNvSpPr/>
          <p:nvPr/>
        </p:nvSpPr>
        <p:spPr>
          <a:xfrm>
            <a:off x="4555953" y="468011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60" name="橢圓 159"/>
          <p:cNvSpPr/>
          <p:nvPr/>
        </p:nvSpPr>
        <p:spPr>
          <a:xfrm>
            <a:off x="3916657" y="491205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61" name="橢圓 160"/>
          <p:cNvSpPr/>
          <p:nvPr/>
        </p:nvSpPr>
        <p:spPr>
          <a:xfrm>
            <a:off x="3075608" y="4195533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63" name="群組 62"/>
          <p:cNvGrpSpPr/>
          <p:nvPr/>
        </p:nvGrpSpPr>
        <p:grpSpPr>
          <a:xfrm>
            <a:off x="107505" y="2060849"/>
            <a:ext cx="6078289" cy="4710137"/>
            <a:chOff x="725959" y="1772816"/>
            <a:chExt cx="6078289" cy="4710137"/>
          </a:xfrm>
        </p:grpSpPr>
        <p:cxnSp>
          <p:nvCxnSpPr>
            <p:cNvPr id="64" name="直線箭頭接點 63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箭頭接點 64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文字方塊 65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67" name="文字方塊 66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68" name="文字方塊 67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69" name="文字方塊 68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70" name="文字方塊 69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  <p:sp>
          <p:nvSpPr>
            <p:cNvPr id="71" name="文字方塊 70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10</a:t>
              </a:r>
              <a:endParaRPr kumimoji="1" lang="zh-TW" altLang="en-US" dirty="0"/>
            </a:p>
          </p:txBody>
        </p:sp>
        <p:sp>
          <p:nvSpPr>
            <p:cNvPr id="72" name="文字方塊 71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20</a:t>
              </a:r>
              <a:endParaRPr kumimoji="1" lang="zh-TW" altLang="en-US" dirty="0"/>
            </a:p>
          </p:txBody>
        </p:sp>
      </p:grpSp>
      <p:sp>
        <p:nvSpPr>
          <p:cNvPr id="174" name="橢圓 173"/>
          <p:cNvSpPr/>
          <p:nvPr/>
        </p:nvSpPr>
        <p:spPr>
          <a:xfrm>
            <a:off x="1907704" y="5157191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X</a:t>
            </a:r>
            <a:endParaRPr kumimoji="1" lang="zh-TW" altLang="en-US" dirty="0"/>
          </a:p>
        </p:txBody>
      </p:sp>
      <p:sp>
        <p:nvSpPr>
          <p:cNvPr id="175" name="橢圓 174"/>
          <p:cNvSpPr/>
          <p:nvPr/>
        </p:nvSpPr>
        <p:spPr>
          <a:xfrm>
            <a:off x="3635896" y="4869159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T</a:t>
            </a:r>
            <a:endParaRPr kumimoji="1" lang="zh-TW" altLang="en-US" dirty="0"/>
          </a:p>
        </p:txBody>
      </p:sp>
      <p:sp>
        <p:nvSpPr>
          <p:cNvPr id="176" name="橢圓 175"/>
          <p:cNvSpPr/>
          <p:nvPr/>
        </p:nvSpPr>
        <p:spPr>
          <a:xfrm>
            <a:off x="2483768" y="4797151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A</a:t>
            </a:r>
            <a:endParaRPr kumimoji="1" lang="zh-TW" altLang="en-US" dirty="0"/>
          </a:p>
        </p:txBody>
      </p:sp>
      <p:sp>
        <p:nvSpPr>
          <p:cNvPr id="177" name="橢圓 176"/>
          <p:cNvSpPr/>
          <p:nvPr/>
        </p:nvSpPr>
        <p:spPr>
          <a:xfrm>
            <a:off x="3491880" y="3645023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Q</a:t>
            </a:r>
            <a:endParaRPr kumimoji="1" lang="zh-TW" altLang="en-US" dirty="0"/>
          </a:p>
        </p:txBody>
      </p:sp>
      <p:sp>
        <p:nvSpPr>
          <p:cNvPr id="178" name="橢圓 177"/>
          <p:cNvSpPr/>
          <p:nvPr/>
        </p:nvSpPr>
        <p:spPr>
          <a:xfrm>
            <a:off x="2987824" y="4221088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W</a:t>
            </a:r>
            <a:endParaRPr kumimoji="1" lang="zh-TW" altLang="en-US" dirty="0"/>
          </a:p>
        </p:txBody>
      </p:sp>
      <p:sp>
        <p:nvSpPr>
          <p:cNvPr id="162" name="內容版面配置區 2"/>
          <p:cNvSpPr txBox="1">
            <a:spLocks/>
          </p:cNvSpPr>
          <p:nvPr/>
        </p:nvSpPr>
        <p:spPr>
          <a:xfrm>
            <a:off x="4960799" y="2708920"/>
            <a:ext cx="2962733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400" dirty="0"/>
              <a:t>attacker training data</a:t>
            </a:r>
          </a:p>
        </p:txBody>
      </p:sp>
      <p:sp>
        <p:nvSpPr>
          <p:cNvPr id="164" name="橢圓 163"/>
          <p:cNvSpPr/>
          <p:nvPr/>
        </p:nvSpPr>
        <p:spPr>
          <a:xfrm>
            <a:off x="4726423" y="287543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1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8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4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8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2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6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4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8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2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6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4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8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2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6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4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8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2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6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4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8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32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36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4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44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48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2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6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6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64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68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72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76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8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84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88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92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96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4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8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12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16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2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24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28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32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36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4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44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74" grpId="0" animBg="1"/>
      <p:bldP spid="175" grpId="0" animBg="1"/>
      <p:bldP spid="176" grpId="0" animBg="1"/>
      <p:bldP spid="177" grpId="0" animBg="1"/>
      <p:bldP spid="17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Point Cloud Fitting</a:t>
            </a:r>
          </a:p>
        </p:txBody>
      </p:sp>
      <p:grpSp>
        <p:nvGrpSpPr>
          <p:cNvPr id="63" name="群組 62"/>
          <p:cNvGrpSpPr/>
          <p:nvPr/>
        </p:nvGrpSpPr>
        <p:grpSpPr>
          <a:xfrm>
            <a:off x="107505" y="2060849"/>
            <a:ext cx="6078289" cy="4710137"/>
            <a:chOff x="725959" y="1772816"/>
            <a:chExt cx="6078289" cy="4710137"/>
          </a:xfrm>
        </p:grpSpPr>
        <p:cxnSp>
          <p:nvCxnSpPr>
            <p:cNvPr id="64" name="直線箭頭接點 63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箭頭接點 64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文字方塊 65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67" name="文字方塊 66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68" name="文字方塊 67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69" name="文字方塊 68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70" name="文字方塊 69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  <p:sp>
          <p:nvSpPr>
            <p:cNvPr id="71" name="文字方塊 70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10</a:t>
              </a:r>
              <a:endParaRPr kumimoji="1" lang="zh-TW" altLang="en-US" dirty="0"/>
            </a:p>
          </p:txBody>
        </p:sp>
        <p:sp>
          <p:nvSpPr>
            <p:cNvPr id="72" name="文字方塊 71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20</a:t>
              </a:r>
              <a:endParaRPr kumimoji="1" lang="zh-TW" altLang="en-US" dirty="0"/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1475658" y="3561025"/>
            <a:ext cx="3285914" cy="2100223"/>
            <a:chOff x="1475658" y="3561025"/>
            <a:chExt cx="3285914" cy="2100223"/>
          </a:xfrm>
        </p:grpSpPr>
        <p:sp>
          <p:nvSpPr>
            <p:cNvPr id="104" name="橢圓 103"/>
            <p:cNvSpPr/>
            <p:nvPr/>
          </p:nvSpPr>
          <p:spPr>
            <a:xfrm>
              <a:off x="1751361" y="4417289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05" name="橢圓 104"/>
            <p:cNvSpPr/>
            <p:nvPr/>
          </p:nvSpPr>
          <p:spPr>
            <a:xfrm>
              <a:off x="2374264" y="401814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06" name="橢圓 105"/>
            <p:cNvSpPr/>
            <p:nvPr/>
          </p:nvSpPr>
          <p:spPr>
            <a:xfrm>
              <a:off x="2053220" y="4528562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07" name="橢圓 106"/>
            <p:cNvSpPr/>
            <p:nvPr/>
          </p:nvSpPr>
          <p:spPr>
            <a:xfrm>
              <a:off x="1907389" y="4850298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08" name="橢圓 107"/>
            <p:cNvSpPr/>
            <p:nvPr/>
          </p:nvSpPr>
          <p:spPr>
            <a:xfrm>
              <a:off x="2233958" y="512365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09" name="橢圓 108"/>
            <p:cNvSpPr/>
            <p:nvPr/>
          </p:nvSpPr>
          <p:spPr>
            <a:xfrm>
              <a:off x="1705398" y="4673705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0" name="橢圓 109"/>
            <p:cNvSpPr/>
            <p:nvPr/>
          </p:nvSpPr>
          <p:spPr>
            <a:xfrm>
              <a:off x="2168645" y="4284233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1" name="橢圓 110"/>
            <p:cNvSpPr/>
            <p:nvPr/>
          </p:nvSpPr>
          <p:spPr>
            <a:xfrm>
              <a:off x="2386361" y="461323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2" name="橢圓 111"/>
            <p:cNvSpPr/>
            <p:nvPr/>
          </p:nvSpPr>
          <p:spPr>
            <a:xfrm>
              <a:off x="1882912" y="4197156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3" name="橢圓 112"/>
            <p:cNvSpPr/>
            <p:nvPr/>
          </p:nvSpPr>
          <p:spPr>
            <a:xfrm>
              <a:off x="3084262" y="5043822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4" name="橢圓 113"/>
            <p:cNvSpPr/>
            <p:nvPr/>
          </p:nvSpPr>
          <p:spPr>
            <a:xfrm>
              <a:off x="2251582" y="4905937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5" name="橢圓 114"/>
            <p:cNvSpPr/>
            <p:nvPr/>
          </p:nvSpPr>
          <p:spPr>
            <a:xfrm>
              <a:off x="2855654" y="4697898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6" name="橢圓 115"/>
            <p:cNvSpPr/>
            <p:nvPr/>
          </p:nvSpPr>
          <p:spPr>
            <a:xfrm>
              <a:off x="1475658" y="488089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7" name="橢圓 116"/>
            <p:cNvSpPr/>
            <p:nvPr/>
          </p:nvSpPr>
          <p:spPr>
            <a:xfrm>
              <a:off x="2095008" y="3904877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8" name="橢圓 117"/>
            <p:cNvSpPr/>
            <p:nvPr/>
          </p:nvSpPr>
          <p:spPr>
            <a:xfrm>
              <a:off x="1476511" y="4218644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9" name="橢圓 118"/>
            <p:cNvSpPr/>
            <p:nvPr/>
          </p:nvSpPr>
          <p:spPr>
            <a:xfrm>
              <a:off x="1714717" y="522027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0" name="橢圓 119"/>
            <p:cNvSpPr/>
            <p:nvPr/>
          </p:nvSpPr>
          <p:spPr>
            <a:xfrm>
              <a:off x="2098279" y="5351321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1" name="橢圓 120"/>
            <p:cNvSpPr/>
            <p:nvPr/>
          </p:nvSpPr>
          <p:spPr>
            <a:xfrm>
              <a:off x="3102404" y="4673705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2" name="橢圓 121"/>
            <p:cNvSpPr/>
            <p:nvPr/>
          </p:nvSpPr>
          <p:spPr>
            <a:xfrm>
              <a:off x="2468963" y="5253994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3" name="橢圓 122"/>
            <p:cNvSpPr/>
            <p:nvPr/>
          </p:nvSpPr>
          <p:spPr>
            <a:xfrm>
              <a:off x="2127287" y="466275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4" name="橢圓 123"/>
            <p:cNvSpPr/>
            <p:nvPr/>
          </p:nvSpPr>
          <p:spPr>
            <a:xfrm>
              <a:off x="3110863" y="5220413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5" name="橢圓 124"/>
            <p:cNvSpPr/>
            <p:nvPr/>
          </p:nvSpPr>
          <p:spPr>
            <a:xfrm>
              <a:off x="2841141" y="420199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6" name="橢圓 125"/>
            <p:cNvSpPr/>
            <p:nvPr/>
          </p:nvSpPr>
          <p:spPr>
            <a:xfrm>
              <a:off x="3801185" y="4023024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7" name="橢圓 126"/>
            <p:cNvSpPr/>
            <p:nvPr/>
          </p:nvSpPr>
          <p:spPr>
            <a:xfrm>
              <a:off x="3289879" y="4550336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8" name="橢圓 127"/>
            <p:cNvSpPr/>
            <p:nvPr/>
          </p:nvSpPr>
          <p:spPr>
            <a:xfrm>
              <a:off x="2748007" y="4494697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9" name="橢圓 128"/>
            <p:cNvSpPr/>
            <p:nvPr/>
          </p:nvSpPr>
          <p:spPr>
            <a:xfrm>
              <a:off x="3310434" y="4286658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0" name="橢圓 129"/>
            <p:cNvSpPr/>
            <p:nvPr/>
          </p:nvSpPr>
          <p:spPr>
            <a:xfrm>
              <a:off x="2601654" y="418747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1" name="橢圓 130"/>
            <p:cNvSpPr/>
            <p:nvPr/>
          </p:nvSpPr>
          <p:spPr>
            <a:xfrm>
              <a:off x="3514850" y="4499534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2" name="橢圓 131"/>
            <p:cNvSpPr/>
            <p:nvPr/>
          </p:nvSpPr>
          <p:spPr>
            <a:xfrm>
              <a:off x="2647623" y="4702734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3" name="橢圓 132"/>
            <p:cNvSpPr/>
            <p:nvPr/>
          </p:nvSpPr>
          <p:spPr>
            <a:xfrm>
              <a:off x="2697214" y="4951897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4" name="橢圓 133"/>
            <p:cNvSpPr/>
            <p:nvPr/>
          </p:nvSpPr>
          <p:spPr>
            <a:xfrm>
              <a:off x="3149569" y="4809174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5" name="橢圓 134"/>
            <p:cNvSpPr/>
            <p:nvPr/>
          </p:nvSpPr>
          <p:spPr>
            <a:xfrm>
              <a:off x="2998678" y="5467724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6" name="橢圓 135"/>
            <p:cNvSpPr/>
            <p:nvPr/>
          </p:nvSpPr>
          <p:spPr>
            <a:xfrm>
              <a:off x="2484479" y="4373602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7" name="橢圓 136"/>
            <p:cNvSpPr/>
            <p:nvPr/>
          </p:nvSpPr>
          <p:spPr>
            <a:xfrm>
              <a:off x="2691728" y="3968769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8" name="橢圓 137"/>
            <p:cNvSpPr/>
            <p:nvPr/>
          </p:nvSpPr>
          <p:spPr>
            <a:xfrm>
              <a:off x="3514850" y="5266373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9" name="橢圓 138"/>
            <p:cNvSpPr/>
            <p:nvPr/>
          </p:nvSpPr>
          <p:spPr>
            <a:xfrm>
              <a:off x="3845093" y="4658688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0" name="橢圓 139"/>
            <p:cNvSpPr/>
            <p:nvPr/>
          </p:nvSpPr>
          <p:spPr>
            <a:xfrm>
              <a:off x="3372138" y="4779398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1" name="橢圓 140"/>
            <p:cNvSpPr/>
            <p:nvPr/>
          </p:nvSpPr>
          <p:spPr>
            <a:xfrm>
              <a:off x="3436242" y="5075266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2" name="橢圓 141"/>
            <p:cNvSpPr/>
            <p:nvPr/>
          </p:nvSpPr>
          <p:spPr>
            <a:xfrm>
              <a:off x="4232108" y="4644674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3" name="橢圓 142"/>
            <p:cNvSpPr/>
            <p:nvPr/>
          </p:nvSpPr>
          <p:spPr>
            <a:xfrm>
              <a:off x="4022877" y="3923798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4" name="橢圓 143"/>
            <p:cNvSpPr/>
            <p:nvPr/>
          </p:nvSpPr>
          <p:spPr>
            <a:xfrm>
              <a:off x="3882558" y="4366485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5" name="橢圓 144"/>
            <p:cNvSpPr/>
            <p:nvPr/>
          </p:nvSpPr>
          <p:spPr>
            <a:xfrm>
              <a:off x="3633964" y="4202712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6" name="橢圓 145"/>
            <p:cNvSpPr/>
            <p:nvPr/>
          </p:nvSpPr>
          <p:spPr>
            <a:xfrm>
              <a:off x="2936556" y="3670797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7" name="橢圓 146"/>
            <p:cNvSpPr/>
            <p:nvPr/>
          </p:nvSpPr>
          <p:spPr>
            <a:xfrm>
              <a:off x="3009865" y="4020561"/>
              <a:ext cx="201990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8" name="橢圓 147"/>
            <p:cNvSpPr/>
            <p:nvPr/>
          </p:nvSpPr>
          <p:spPr>
            <a:xfrm>
              <a:off x="3644272" y="3561025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9" name="橢圓 148"/>
            <p:cNvSpPr/>
            <p:nvPr/>
          </p:nvSpPr>
          <p:spPr>
            <a:xfrm>
              <a:off x="3333432" y="3766561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0" name="橢圓 149"/>
            <p:cNvSpPr/>
            <p:nvPr/>
          </p:nvSpPr>
          <p:spPr>
            <a:xfrm>
              <a:off x="3383023" y="4015722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1" name="橢圓 150"/>
            <p:cNvSpPr/>
            <p:nvPr/>
          </p:nvSpPr>
          <p:spPr>
            <a:xfrm>
              <a:off x="3637599" y="3953682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2" name="橢圓 151"/>
            <p:cNvSpPr/>
            <p:nvPr/>
          </p:nvSpPr>
          <p:spPr>
            <a:xfrm>
              <a:off x="3059723" y="4359941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3" name="橢圓 152"/>
            <p:cNvSpPr/>
            <p:nvPr/>
          </p:nvSpPr>
          <p:spPr>
            <a:xfrm>
              <a:off x="4274460" y="374626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4" name="橢圓 153"/>
            <p:cNvSpPr/>
            <p:nvPr/>
          </p:nvSpPr>
          <p:spPr>
            <a:xfrm>
              <a:off x="4246630" y="4172961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5" name="橢圓 154"/>
            <p:cNvSpPr/>
            <p:nvPr/>
          </p:nvSpPr>
          <p:spPr>
            <a:xfrm>
              <a:off x="4228497" y="4431801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6" name="橢圓 155"/>
            <p:cNvSpPr/>
            <p:nvPr/>
          </p:nvSpPr>
          <p:spPr>
            <a:xfrm>
              <a:off x="4549057" y="4204906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7" name="橢圓 156"/>
            <p:cNvSpPr/>
            <p:nvPr/>
          </p:nvSpPr>
          <p:spPr>
            <a:xfrm>
              <a:off x="3639474" y="4862394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8" name="橢圓 157"/>
            <p:cNvSpPr/>
            <p:nvPr/>
          </p:nvSpPr>
          <p:spPr>
            <a:xfrm>
              <a:off x="4006804" y="526879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9" name="橢圓 158"/>
            <p:cNvSpPr/>
            <p:nvPr/>
          </p:nvSpPr>
          <p:spPr>
            <a:xfrm>
              <a:off x="4555953" y="4680110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60" name="橢圓 159"/>
            <p:cNvSpPr/>
            <p:nvPr/>
          </p:nvSpPr>
          <p:spPr>
            <a:xfrm>
              <a:off x="3916657" y="4912052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61" name="橢圓 160"/>
            <p:cNvSpPr/>
            <p:nvPr/>
          </p:nvSpPr>
          <p:spPr>
            <a:xfrm>
              <a:off x="3075608" y="4195533"/>
              <a:ext cx="205619" cy="19352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4" name="橢圓 173"/>
            <p:cNvSpPr/>
            <p:nvPr/>
          </p:nvSpPr>
          <p:spPr>
            <a:xfrm>
              <a:off x="1907704" y="5157191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X</a:t>
              </a:r>
              <a:endParaRPr kumimoji="1" lang="zh-TW" altLang="en-US" dirty="0"/>
            </a:p>
          </p:txBody>
        </p:sp>
        <p:sp>
          <p:nvSpPr>
            <p:cNvPr id="175" name="橢圓 174"/>
            <p:cNvSpPr/>
            <p:nvPr/>
          </p:nvSpPr>
          <p:spPr>
            <a:xfrm>
              <a:off x="3635896" y="4869159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T</a:t>
              </a:r>
              <a:endParaRPr kumimoji="1" lang="zh-TW" altLang="en-US" dirty="0"/>
            </a:p>
          </p:txBody>
        </p:sp>
        <p:sp>
          <p:nvSpPr>
            <p:cNvPr id="176" name="橢圓 175"/>
            <p:cNvSpPr/>
            <p:nvPr/>
          </p:nvSpPr>
          <p:spPr>
            <a:xfrm>
              <a:off x="2483768" y="4797151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A</a:t>
              </a:r>
              <a:endParaRPr kumimoji="1" lang="zh-TW" altLang="en-US" dirty="0"/>
            </a:p>
          </p:txBody>
        </p:sp>
        <p:sp>
          <p:nvSpPr>
            <p:cNvPr id="177" name="橢圓 176"/>
            <p:cNvSpPr/>
            <p:nvPr/>
          </p:nvSpPr>
          <p:spPr>
            <a:xfrm>
              <a:off x="3491880" y="3645023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Q</a:t>
              </a:r>
              <a:endParaRPr kumimoji="1" lang="zh-TW" altLang="en-US" dirty="0"/>
            </a:p>
          </p:txBody>
        </p:sp>
        <p:sp>
          <p:nvSpPr>
            <p:cNvPr id="178" name="橢圓 177"/>
            <p:cNvSpPr/>
            <p:nvPr/>
          </p:nvSpPr>
          <p:spPr>
            <a:xfrm>
              <a:off x="2987824" y="4221088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W</a:t>
              </a:r>
              <a:endParaRPr kumimoji="1" lang="zh-TW" altLang="en-US" dirty="0"/>
            </a:p>
          </p:txBody>
        </p:sp>
      </p:grpSp>
      <p:sp>
        <p:nvSpPr>
          <p:cNvPr id="81" name="橢圓 80"/>
          <p:cNvSpPr/>
          <p:nvPr/>
        </p:nvSpPr>
        <p:spPr>
          <a:xfrm>
            <a:off x="2643664" y="4143784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82" name="橢圓 81"/>
          <p:cNvSpPr/>
          <p:nvPr/>
        </p:nvSpPr>
        <p:spPr>
          <a:xfrm>
            <a:off x="2746473" y="4545347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83" name="橢圓 82"/>
          <p:cNvSpPr/>
          <p:nvPr/>
        </p:nvSpPr>
        <p:spPr>
          <a:xfrm>
            <a:off x="3051273" y="4351823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84" name="橢圓 83"/>
          <p:cNvSpPr/>
          <p:nvPr/>
        </p:nvSpPr>
        <p:spPr>
          <a:xfrm>
            <a:off x="3100864" y="4600984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85" name="橢圓 84"/>
          <p:cNvSpPr/>
          <p:nvPr/>
        </p:nvSpPr>
        <p:spPr>
          <a:xfrm>
            <a:off x="1979714" y="4082182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86" name="橢圓 85"/>
          <p:cNvSpPr/>
          <p:nvPr/>
        </p:nvSpPr>
        <p:spPr>
          <a:xfrm>
            <a:off x="2290480" y="4683232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87" name="橢圓 86"/>
          <p:cNvSpPr/>
          <p:nvPr/>
        </p:nvSpPr>
        <p:spPr>
          <a:xfrm>
            <a:off x="2595280" y="4489708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88" name="橢圓 87"/>
          <p:cNvSpPr/>
          <p:nvPr/>
        </p:nvSpPr>
        <p:spPr>
          <a:xfrm>
            <a:off x="2644871" y="4738870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89" name="橢圓 88"/>
          <p:cNvSpPr/>
          <p:nvPr/>
        </p:nvSpPr>
        <p:spPr>
          <a:xfrm>
            <a:off x="2898873" y="4296184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0" name="橢圓 89"/>
          <p:cNvSpPr/>
          <p:nvPr/>
        </p:nvSpPr>
        <p:spPr>
          <a:xfrm>
            <a:off x="3253264" y="4351823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1" name="橢圓 90"/>
          <p:cNvSpPr/>
          <p:nvPr/>
        </p:nvSpPr>
        <p:spPr>
          <a:xfrm>
            <a:off x="2442880" y="4434070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2" name="橢圓 91"/>
          <p:cNvSpPr/>
          <p:nvPr/>
        </p:nvSpPr>
        <p:spPr>
          <a:xfrm>
            <a:off x="2483768" y="3938166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3" name="橢圓 92"/>
          <p:cNvSpPr/>
          <p:nvPr/>
        </p:nvSpPr>
        <p:spPr>
          <a:xfrm>
            <a:off x="2700511" y="4441328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4" name="橢圓 93"/>
          <p:cNvSpPr/>
          <p:nvPr/>
        </p:nvSpPr>
        <p:spPr>
          <a:xfrm>
            <a:off x="2902501" y="4978356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5" name="橢圓 94"/>
          <p:cNvSpPr/>
          <p:nvPr/>
        </p:nvSpPr>
        <p:spPr>
          <a:xfrm>
            <a:off x="3207300" y="4784832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6" name="橢圓 95"/>
          <p:cNvSpPr/>
          <p:nvPr/>
        </p:nvSpPr>
        <p:spPr>
          <a:xfrm>
            <a:off x="2987826" y="5251700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7" name="橢圓 96"/>
          <p:cNvSpPr/>
          <p:nvPr/>
        </p:nvSpPr>
        <p:spPr>
          <a:xfrm>
            <a:off x="3054901" y="4729195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8" name="橢圓 97"/>
          <p:cNvSpPr/>
          <p:nvPr/>
        </p:nvSpPr>
        <p:spPr>
          <a:xfrm>
            <a:off x="2198561" y="4838051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9" name="橢圓 98"/>
          <p:cNvSpPr/>
          <p:nvPr/>
        </p:nvSpPr>
        <p:spPr>
          <a:xfrm>
            <a:off x="2588023" y="4838051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00" name="橢圓 99"/>
          <p:cNvSpPr/>
          <p:nvPr/>
        </p:nvSpPr>
        <p:spPr>
          <a:xfrm>
            <a:off x="2637614" y="5087212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01" name="橢圓 100"/>
          <p:cNvSpPr/>
          <p:nvPr/>
        </p:nvSpPr>
        <p:spPr>
          <a:xfrm>
            <a:off x="3464929" y="4480031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02" name="橢圓 101"/>
          <p:cNvSpPr/>
          <p:nvPr/>
        </p:nvSpPr>
        <p:spPr>
          <a:xfrm>
            <a:off x="3686273" y="4547764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03" name="橢圓 102"/>
          <p:cNvSpPr/>
          <p:nvPr/>
        </p:nvSpPr>
        <p:spPr>
          <a:xfrm>
            <a:off x="3484280" y="4242964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62" name="橢圓 161"/>
          <p:cNvSpPr/>
          <p:nvPr/>
        </p:nvSpPr>
        <p:spPr>
          <a:xfrm>
            <a:off x="3108120" y="4131690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63" name="橢圓 162"/>
          <p:cNvSpPr/>
          <p:nvPr/>
        </p:nvSpPr>
        <p:spPr>
          <a:xfrm>
            <a:off x="3391148" y="4535671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64" name="橢圓 163"/>
          <p:cNvSpPr/>
          <p:nvPr/>
        </p:nvSpPr>
        <p:spPr>
          <a:xfrm>
            <a:off x="3502286" y="5211810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65" name="橢圓 164"/>
          <p:cNvSpPr/>
          <p:nvPr/>
        </p:nvSpPr>
        <p:spPr>
          <a:xfrm>
            <a:off x="2090908" y="4496964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66" name="橢圓 165"/>
          <p:cNvSpPr/>
          <p:nvPr/>
        </p:nvSpPr>
        <p:spPr>
          <a:xfrm>
            <a:off x="1547666" y="4370214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67" name="橢圓 166"/>
          <p:cNvSpPr/>
          <p:nvPr/>
        </p:nvSpPr>
        <p:spPr>
          <a:xfrm>
            <a:off x="1892546" y="4642107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68" name="橢圓 167"/>
          <p:cNvSpPr/>
          <p:nvPr/>
        </p:nvSpPr>
        <p:spPr>
          <a:xfrm>
            <a:off x="1835698" y="4741288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69" name="橢圓 168"/>
          <p:cNvSpPr/>
          <p:nvPr/>
        </p:nvSpPr>
        <p:spPr>
          <a:xfrm>
            <a:off x="1547666" y="4898528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70" name="橢圓 169"/>
          <p:cNvSpPr/>
          <p:nvPr/>
        </p:nvSpPr>
        <p:spPr>
          <a:xfrm>
            <a:off x="2171946" y="5053347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71" name="橢圓 170"/>
          <p:cNvSpPr/>
          <p:nvPr/>
        </p:nvSpPr>
        <p:spPr>
          <a:xfrm>
            <a:off x="2019546" y="4997708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73" name="橢圓 172"/>
          <p:cNvSpPr/>
          <p:nvPr/>
        </p:nvSpPr>
        <p:spPr>
          <a:xfrm>
            <a:off x="3142247" y="3915666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79" name="橢圓 178"/>
          <p:cNvSpPr/>
          <p:nvPr/>
        </p:nvSpPr>
        <p:spPr>
          <a:xfrm>
            <a:off x="4078351" y="4226198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80" name="橢圓 179"/>
          <p:cNvSpPr/>
          <p:nvPr/>
        </p:nvSpPr>
        <p:spPr>
          <a:xfrm>
            <a:off x="4067946" y="4802262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81" name="橢圓 180"/>
          <p:cNvSpPr/>
          <p:nvPr/>
        </p:nvSpPr>
        <p:spPr>
          <a:xfrm>
            <a:off x="3574295" y="4802262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82" name="橢圓 181"/>
          <p:cNvSpPr/>
          <p:nvPr/>
        </p:nvSpPr>
        <p:spPr>
          <a:xfrm>
            <a:off x="1990119" y="5234310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183" name="內容版面配置區 2"/>
          <p:cNvSpPr txBox="1">
            <a:spLocks/>
          </p:cNvSpPr>
          <p:nvPr/>
        </p:nvSpPr>
        <p:spPr>
          <a:xfrm>
            <a:off x="4960799" y="2708920"/>
            <a:ext cx="2962733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400" dirty="0"/>
              <a:t>attacker training data</a:t>
            </a:r>
          </a:p>
        </p:txBody>
      </p:sp>
      <p:sp>
        <p:nvSpPr>
          <p:cNvPr id="184" name="內容版面配置區 2"/>
          <p:cNvSpPr txBox="1">
            <a:spLocks/>
          </p:cNvSpPr>
          <p:nvPr/>
        </p:nvSpPr>
        <p:spPr>
          <a:xfrm>
            <a:off x="4953568" y="2348880"/>
            <a:ext cx="3744416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300" dirty="0"/>
              <a:t>user data (unlabeled)</a:t>
            </a:r>
          </a:p>
        </p:txBody>
      </p:sp>
      <p:sp>
        <p:nvSpPr>
          <p:cNvPr id="185" name="橢圓 184"/>
          <p:cNvSpPr/>
          <p:nvPr/>
        </p:nvSpPr>
        <p:spPr>
          <a:xfrm>
            <a:off x="4726423" y="287543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6" name="橢圓 185"/>
          <p:cNvSpPr/>
          <p:nvPr/>
        </p:nvSpPr>
        <p:spPr>
          <a:xfrm>
            <a:off x="4726423" y="2492897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9832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5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5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5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5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5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5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5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5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85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3" grpId="0" animBg="1"/>
      <p:bldP spid="179" grpId="0" animBg="1"/>
      <p:bldP spid="180" grpId="0" animBg="1"/>
      <p:bldP spid="181" grpId="0" animBg="1"/>
      <p:bldP spid="18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群組 56"/>
          <p:cNvGrpSpPr/>
          <p:nvPr/>
        </p:nvGrpSpPr>
        <p:grpSpPr>
          <a:xfrm>
            <a:off x="2634251" y="3717802"/>
            <a:ext cx="1944216" cy="1932951"/>
            <a:chOff x="2634251" y="1556792"/>
            <a:chExt cx="1944216" cy="1932951"/>
          </a:xfrm>
        </p:grpSpPr>
        <p:cxnSp>
          <p:nvCxnSpPr>
            <p:cNvPr id="10" name="直線接點 9"/>
            <p:cNvCxnSpPr/>
            <p:nvPr/>
          </p:nvCxnSpPr>
          <p:spPr>
            <a:xfrm flipH="1" flipV="1">
              <a:off x="2634251" y="2975805"/>
              <a:ext cx="504056" cy="50405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>
            <a:xfrm flipV="1">
              <a:off x="2634251" y="1607653"/>
              <a:ext cx="288032" cy="49488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>
            <a:xfrm flipV="1">
              <a:off x="2634251" y="2327733"/>
              <a:ext cx="1944216" cy="21602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群組 52"/>
            <p:cNvGrpSpPr/>
            <p:nvPr/>
          </p:nvGrpSpPr>
          <p:grpSpPr>
            <a:xfrm>
              <a:off x="2893268" y="1556792"/>
              <a:ext cx="1685199" cy="1932951"/>
              <a:chOff x="2893268" y="1556792"/>
              <a:chExt cx="1685199" cy="1932951"/>
            </a:xfrm>
          </p:grpSpPr>
          <p:cxnSp>
            <p:nvCxnSpPr>
              <p:cNvPr id="4" name="直線接點 3"/>
              <p:cNvCxnSpPr/>
              <p:nvPr/>
            </p:nvCxnSpPr>
            <p:spPr>
              <a:xfrm flipV="1">
                <a:off x="2893268" y="1556792"/>
                <a:ext cx="883223" cy="4135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直線接點 4"/>
              <p:cNvCxnSpPr/>
              <p:nvPr/>
            </p:nvCxnSpPr>
            <p:spPr>
              <a:xfrm>
                <a:off x="3744426" y="1557115"/>
                <a:ext cx="618017" cy="19455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線接點 5"/>
              <p:cNvCxnSpPr/>
              <p:nvPr/>
            </p:nvCxnSpPr>
            <p:spPr>
              <a:xfrm>
                <a:off x="4354586" y="1760053"/>
                <a:ext cx="223881" cy="34385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線接點 6"/>
              <p:cNvCxnSpPr/>
              <p:nvPr/>
            </p:nvCxnSpPr>
            <p:spPr>
              <a:xfrm flipH="1">
                <a:off x="4492861" y="2103912"/>
                <a:ext cx="85606" cy="58026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線接點 7"/>
              <p:cNvCxnSpPr/>
              <p:nvPr/>
            </p:nvCxnSpPr>
            <p:spPr>
              <a:xfrm flipH="1">
                <a:off x="4139023" y="2687773"/>
                <a:ext cx="353373" cy="64040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 8"/>
              <p:cNvCxnSpPr/>
              <p:nvPr/>
            </p:nvCxnSpPr>
            <p:spPr>
              <a:xfrm flipH="1">
                <a:off x="3090102" y="3335845"/>
                <a:ext cx="1056317" cy="15389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橢圓 19"/>
              <p:cNvSpPr/>
              <p:nvPr/>
            </p:nvSpPr>
            <p:spPr>
              <a:xfrm>
                <a:off x="3347864" y="2492126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solidFill>
                    <a:srgbClr val="D10000"/>
                  </a:solidFill>
                </a:endParaRPr>
              </a:p>
            </p:txBody>
          </p:sp>
        </p:grpSp>
      </p:grpSp>
      <p:grpSp>
        <p:nvGrpSpPr>
          <p:cNvPr id="56" name="群組 55"/>
          <p:cNvGrpSpPr/>
          <p:nvPr/>
        </p:nvGrpSpPr>
        <p:grpSpPr>
          <a:xfrm>
            <a:off x="1475658" y="4149848"/>
            <a:ext cx="1191987" cy="1511400"/>
            <a:chOff x="1475656" y="1967693"/>
            <a:chExt cx="1191987" cy="1511400"/>
          </a:xfrm>
        </p:grpSpPr>
        <p:cxnSp>
          <p:nvCxnSpPr>
            <p:cNvPr id="12" name="直線接點 11"/>
            <p:cNvCxnSpPr/>
            <p:nvPr/>
          </p:nvCxnSpPr>
          <p:spPr>
            <a:xfrm>
              <a:off x="2058187" y="1967693"/>
              <a:ext cx="609456" cy="1858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>
            <a:xfrm flipV="1">
              <a:off x="1482123" y="1969065"/>
              <a:ext cx="569597" cy="2866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/>
            <p:cNvCxnSpPr/>
            <p:nvPr/>
          </p:nvCxnSpPr>
          <p:spPr>
            <a:xfrm flipH="1" flipV="1">
              <a:off x="1475656" y="2257097"/>
              <a:ext cx="29412" cy="7163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/>
            <p:nvPr/>
          </p:nvCxnSpPr>
          <p:spPr>
            <a:xfrm flipH="1" flipV="1">
              <a:off x="1510557" y="2951182"/>
              <a:ext cx="610827" cy="5279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 flipH="1">
              <a:off x="2108703" y="2975805"/>
              <a:ext cx="525548" cy="4714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>
            <a:xfrm flipV="1">
              <a:off x="2634251" y="2111709"/>
              <a:ext cx="0" cy="864096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直線接點 18"/>
            <p:cNvCxnSpPr/>
            <p:nvPr/>
          </p:nvCxnSpPr>
          <p:spPr>
            <a:xfrm flipV="1">
              <a:off x="1482123" y="2543757"/>
              <a:ext cx="1152128" cy="7200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橢圓 20"/>
            <p:cNvSpPr/>
            <p:nvPr/>
          </p:nvSpPr>
          <p:spPr>
            <a:xfrm>
              <a:off x="2103350" y="2516918"/>
              <a:ext cx="144016" cy="144016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D10000"/>
                </a:solidFill>
              </a:endParaRP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1619672" y="3983354"/>
            <a:ext cx="2569872" cy="1462639"/>
            <a:chOff x="1763688" y="1556792"/>
            <a:chExt cx="2569872" cy="1462639"/>
          </a:xfrm>
        </p:grpSpPr>
        <p:cxnSp>
          <p:nvCxnSpPr>
            <p:cNvPr id="23" name="直線接點 22"/>
            <p:cNvCxnSpPr/>
            <p:nvPr/>
          </p:nvCxnSpPr>
          <p:spPr>
            <a:xfrm flipV="1">
              <a:off x="2771800" y="1556793"/>
              <a:ext cx="744142" cy="309741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直線接點 23"/>
            <p:cNvCxnSpPr/>
            <p:nvPr/>
          </p:nvCxnSpPr>
          <p:spPr>
            <a:xfrm>
              <a:off x="3491880" y="1556792"/>
              <a:ext cx="841679" cy="505368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直線接點 24"/>
            <p:cNvCxnSpPr/>
            <p:nvPr/>
          </p:nvCxnSpPr>
          <p:spPr>
            <a:xfrm flipH="1">
              <a:off x="4274675" y="2062160"/>
              <a:ext cx="58885" cy="571702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直線接點 25"/>
            <p:cNvCxnSpPr/>
            <p:nvPr/>
          </p:nvCxnSpPr>
          <p:spPr>
            <a:xfrm flipH="1">
              <a:off x="3684797" y="2633862"/>
              <a:ext cx="589878" cy="385569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直線接點 26"/>
            <p:cNvCxnSpPr/>
            <p:nvPr/>
          </p:nvCxnSpPr>
          <p:spPr>
            <a:xfrm flipH="1" flipV="1">
              <a:off x="3275856" y="2996952"/>
              <a:ext cx="408941" cy="22479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直線接點 27"/>
            <p:cNvCxnSpPr/>
            <p:nvPr/>
          </p:nvCxnSpPr>
          <p:spPr>
            <a:xfrm flipH="1" flipV="1">
              <a:off x="2780184" y="2638224"/>
              <a:ext cx="513189" cy="37242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直線接點 28"/>
            <p:cNvCxnSpPr/>
            <p:nvPr/>
          </p:nvCxnSpPr>
          <p:spPr>
            <a:xfrm flipH="1">
              <a:off x="2770533" y="1745787"/>
              <a:ext cx="41142" cy="89988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接點 29"/>
            <p:cNvCxnSpPr/>
            <p:nvPr/>
          </p:nvCxnSpPr>
          <p:spPr>
            <a:xfrm flipH="1">
              <a:off x="1763688" y="1866534"/>
              <a:ext cx="1080120" cy="19679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直線接點 30"/>
            <p:cNvCxnSpPr/>
            <p:nvPr/>
          </p:nvCxnSpPr>
          <p:spPr>
            <a:xfrm>
              <a:off x="1793396" y="2080167"/>
              <a:ext cx="0" cy="528314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直線接點 31"/>
            <p:cNvCxnSpPr/>
            <p:nvPr/>
          </p:nvCxnSpPr>
          <p:spPr>
            <a:xfrm>
              <a:off x="1810318" y="2587299"/>
              <a:ext cx="362311" cy="31779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直線接點 32"/>
            <p:cNvCxnSpPr/>
            <p:nvPr/>
          </p:nvCxnSpPr>
          <p:spPr>
            <a:xfrm flipV="1">
              <a:off x="2172629" y="2663117"/>
              <a:ext cx="632890" cy="241973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直線接點 33"/>
            <p:cNvCxnSpPr/>
            <p:nvPr/>
          </p:nvCxnSpPr>
          <p:spPr>
            <a:xfrm>
              <a:off x="2771800" y="2271554"/>
              <a:ext cx="1512168" cy="27028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直線接點 34"/>
            <p:cNvCxnSpPr/>
            <p:nvPr/>
          </p:nvCxnSpPr>
          <p:spPr>
            <a:xfrm flipV="1">
              <a:off x="1763688" y="2276872"/>
              <a:ext cx="1008112" cy="72008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6" name="橢圓 35"/>
            <p:cNvSpPr/>
            <p:nvPr/>
          </p:nvSpPr>
          <p:spPr>
            <a:xfrm>
              <a:off x="3707904" y="2096674"/>
              <a:ext cx="125227" cy="1299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 </a:t>
              </a:r>
              <a:endParaRPr kumimoji="1" lang="zh-TW" altLang="en-US" dirty="0"/>
            </a:p>
          </p:txBody>
        </p:sp>
        <p:sp>
          <p:nvSpPr>
            <p:cNvPr id="37" name="橢圓 36"/>
            <p:cNvSpPr/>
            <p:nvPr/>
          </p:nvSpPr>
          <p:spPr>
            <a:xfrm>
              <a:off x="2065304" y="2281506"/>
              <a:ext cx="125227" cy="1299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 </a:t>
              </a:r>
              <a:endParaRPr kumimoji="1" lang="zh-TW" altLang="en-US" dirty="0"/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107505" y="2060849"/>
            <a:ext cx="6078289" cy="4710137"/>
            <a:chOff x="725959" y="1772816"/>
            <a:chExt cx="6078289" cy="4710137"/>
          </a:xfrm>
        </p:grpSpPr>
        <p:cxnSp>
          <p:nvCxnSpPr>
            <p:cNvPr id="39" name="直線箭頭接點 38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箭頭接點 39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字方塊 40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42" name="文字方塊 41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43" name="文字方塊 42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44" name="文字方塊 43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45" name="文字方塊 44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  <p:sp>
          <p:nvSpPr>
            <p:cNvPr id="46" name="文字方塊 45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10</a:t>
              </a:r>
              <a:endParaRPr kumimoji="1" lang="zh-TW" altLang="en-US" dirty="0"/>
            </a:p>
          </p:txBody>
        </p:sp>
        <p:sp>
          <p:nvSpPr>
            <p:cNvPr id="47" name="文字方塊 46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20</a:t>
              </a:r>
              <a:endParaRPr kumimoji="1" lang="zh-TW" altLang="en-US" dirty="0"/>
            </a:p>
          </p:txBody>
        </p:sp>
      </p:grpSp>
      <p:sp>
        <p:nvSpPr>
          <p:cNvPr id="48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Point Cloud Fitting</a:t>
            </a:r>
          </a:p>
        </p:txBody>
      </p:sp>
      <p:sp>
        <p:nvSpPr>
          <p:cNvPr id="58" name="內容版面配置區 2"/>
          <p:cNvSpPr txBox="1">
            <a:spLocks/>
          </p:cNvSpPr>
          <p:nvPr/>
        </p:nvSpPr>
        <p:spPr>
          <a:xfrm>
            <a:off x="4960799" y="2708920"/>
            <a:ext cx="2962733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400" dirty="0"/>
              <a:t>attacker training data</a:t>
            </a:r>
          </a:p>
        </p:txBody>
      </p:sp>
      <p:sp>
        <p:nvSpPr>
          <p:cNvPr id="60" name="內容版面配置區 2"/>
          <p:cNvSpPr txBox="1">
            <a:spLocks/>
          </p:cNvSpPr>
          <p:nvPr/>
        </p:nvSpPr>
        <p:spPr>
          <a:xfrm>
            <a:off x="4953568" y="2348880"/>
            <a:ext cx="3744416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300" dirty="0"/>
              <a:t>user data (unlabeled)</a:t>
            </a:r>
          </a:p>
        </p:txBody>
      </p:sp>
      <p:sp>
        <p:nvSpPr>
          <p:cNvPr id="55" name="橢圓 54"/>
          <p:cNvSpPr/>
          <p:nvPr/>
        </p:nvSpPr>
        <p:spPr>
          <a:xfrm>
            <a:off x="4726423" y="287543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2" name="橢圓 61"/>
          <p:cNvSpPr/>
          <p:nvPr/>
        </p:nvSpPr>
        <p:spPr>
          <a:xfrm>
            <a:off x="4726423" y="2492897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9" name="內容版面配置區 2"/>
          <p:cNvSpPr txBox="1">
            <a:spLocks/>
          </p:cNvSpPr>
          <p:nvPr/>
        </p:nvSpPr>
        <p:spPr>
          <a:xfrm>
            <a:off x="5151024" y="3573016"/>
            <a:ext cx="5541656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400" dirty="0"/>
              <a:t>Find convex hulls and centroids</a:t>
            </a:r>
          </a:p>
        </p:txBody>
      </p:sp>
    </p:spTree>
    <p:extLst>
      <p:ext uri="{BB962C8B-B14F-4D97-AF65-F5344CB8AC3E}">
        <p14:creationId xmlns:p14="http://schemas.microsoft.com/office/powerpoint/2010/main" val="3021470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群組 190"/>
          <p:cNvGrpSpPr/>
          <p:nvPr/>
        </p:nvGrpSpPr>
        <p:grpSpPr>
          <a:xfrm>
            <a:off x="1547666" y="3987674"/>
            <a:ext cx="2664294" cy="1529558"/>
            <a:chOff x="1547666" y="3915666"/>
            <a:chExt cx="2664294" cy="1529558"/>
          </a:xfrm>
        </p:grpSpPr>
        <p:sp>
          <p:nvSpPr>
            <p:cNvPr id="192" name="橢圓 191"/>
            <p:cNvSpPr/>
            <p:nvPr/>
          </p:nvSpPr>
          <p:spPr>
            <a:xfrm>
              <a:off x="2643664" y="4143784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193" name="橢圓 192"/>
            <p:cNvSpPr/>
            <p:nvPr/>
          </p:nvSpPr>
          <p:spPr>
            <a:xfrm>
              <a:off x="2746473" y="4545347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194" name="橢圓 193"/>
            <p:cNvSpPr/>
            <p:nvPr/>
          </p:nvSpPr>
          <p:spPr>
            <a:xfrm>
              <a:off x="3051273" y="4351823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195" name="橢圓 194"/>
            <p:cNvSpPr/>
            <p:nvPr/>
          </p:nvSpPr>
          <p:spPr>
            <a:xfrm>
              <a:off x="3100864" y="4600984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196" name="橢圓 195"/>
            <p:cNvSpPr/>
            <p:nvPr/>
          </p:nvSpPr>
          <p:spPr>
            <a:xfrm>
              <a:off x="2062125" y="4243588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197" name="橢圓 196"/>
            <p:cNvSpPr/>
            <p:nvPr/>
          </p:nvSpPr>
          <p:spPr>
            <a:xfrm>
              <a:off x="2290480" y="4683232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198" name="橢圓 197"/>
            <p:cNvSpPr/>
            <p:nvPr/>
          </p:nvSpPr>
          <p:spPr>
            <a:xfrm>
              <a:off x="2595280" y="4489708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199" name="橢圓 198"/>
            <p:cNvSpPr/>
            <p:nvPr/>
          </p:nvSpPr>
          <p:spPr>
            <a:xfrm>
              <a:off x="2644871" y="4738870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0" name="橢圓 199"/>
            <p:cNvSpPr/>
            <p:nvPr/>
          </p:nvSpPr>
          <p:spPr>
            <a:xfrm>
              <a:off x="2898873" y="4296184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1" name="橢圓 200"/>
            <p:cNvSpPr/>
            <p:nvPr/>
          </p:nvSpPr>
          <p:spPr>
            <a:xfrm>
              <a:off x="3253264" y="4351823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2" name="橢圓 201"/>
            <p:cNvSpPr/>
            <p:nvPr/>
          </p:nvSpPr>
          <p:spPr>
            <a:xfrm>
              <a:off x="2442880" y="4434070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3" name="橢圓 202"/>
            <p:cNvSpPr/>
            <p:nvPr/>
          </p:nvSpPr>
          <p:spPr>
            <a:xfrm>
              <a:off x="2512308" y="4077072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4" name="橢圓 203"/>
            <p:cNvSpPr/>
            <p:nvPr/>
          </p:nvSpPr>
          <p:spPr>
            <a:xfrm>
              <a:off x="2700511" y="4441328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5" name="橢圓 204"/>
            <p:cNvSpPr/>
            <p:nvPr/>
          </p:nvSpPr>
          <p:spPr>
            <a:xfrm>
              <a:off x="2902501" y="4978356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6" name="橢圓 205"/>
            <p:cNvSpPr/>
            <p:nvPr/>
          </p:nvSpPr>
          <p:spPr>
            <a:xfrm>
              <a:off x="3207300" y="4784832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7" name="橢圓 206"/>
            <p:cNvSpPr/>
            <p:nvPr/>
          </p:nvSpPr>
          <p:spPr>
            <a:xfrm>
              <a:off x="2987826" y="5251700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8" name="橢圓 207"/>
            <p:cNvSpPr/>
            <p:nvPr/>
          </p:nvSpPr>
          <p:spPr>
            <a:xfrm>
              <a:off x="3054901" y="4729195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09" name="橢圓 208"/>
            <p:cNvSpPr/>
            <p:nvPr/>
          </p:nvSpPr>
          <p:spPr>
            <a:xfrm>
              <a:off x="2198561" y="4838051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0" name="橢圓 209"/>
            <p:cNvSpPr/>
            <p:nvPr/>
          </p:nvSpPr>
          <p:spPr>
            <a:xfrm>
              <a:off x="2588023" y="4838051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1" name="橢圓 210"/>
            <p:cNvSpPr/>
            <p:nvPr/>
          </p:nvSpPr>
          <p:spPr>
            <a:xfrm>
              <a:off x="2637614" y="5087212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2" name="橢圓 211"/>
            <p:cNvSpPr/>
            <p:nvPr/>
          </p:nvSpPr>
          <p:spPr>
            <a:xfrm>
              <a:off x="3464929" y="4480031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3" name="橢圓 212"/>
            <p:cNvSpPr/>
            <p:nvPr/>
          </p:nvSpPr>
          <p:spPr>
            <a:xfrm>
              <a:off x="3686273" y="4547764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4" name="橢圓 213"/>
            <p:cNvSpPr/>
            <p:nvPr/>
          </p:nvSpPr>
          <p:spPr>
            <a:xfrm>
              <a:off x="3484280" y="4242964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5" name="橢圓 214"/>
            <p:cNvSpPr/>
            <p:nvPr/>
          </p:nvSpPr>
          <p:spPr>
            <a:xfrm>
              <a:off x="3108120" y="4131690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6" name="橢圓 215"/>
            <p:cNvSpPr/>
            <p:nvPr/>
          </p:nvSpPr>
          <p:spPr>
            <a:xfrm>
              <a:off x="3391148" y="4535671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7" name="橢圓 216"/>
            <p:cNvSpPr/>
            <p:nvPr/>
          </p:nvSpPr>
          <p:spPr>
            <a:xfrm>
              <a:off x="3502286" y="5211810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8" name="橢圓 217"/>
            <p:cNvSpPr/>
            <p:nvPr/>
          </p:nvSpPr>
          <p:spPr>
            <a:xfrm>
              <a:off x="2090908" y="4496964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19" name="橢圓 218"/>
            <p:cNvSpPr/>
            <p:nvPr/>
          </p:nvSpPr>
          <p:spPr>
            <a:xfrm>
              <a:off x="1547666" y="4370214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0" name="橢圓 219"/>
            <p:cNvSpPr/>
            <p:nvPr/>
          </p:nvSpPr>
          <p:spPr>
            <a:xfrm>
              <a:off x="1892546" y="4642107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1" name="橢圓 220"/>
            <p:cNvSpPr/>
            <p:nvPr/>
          </p:nvSpPr>
          <p:spPr>
            <a:xfrm>
              <a:off x="1835698" y="4741288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2" name="橢圓 221"/>
            <p:cNvSpPr/>
            <p:nvPr/>
          </p:nvSpPr>
          <p:spPr>
            <a:xfrm>
              <a:off x="1554801" y="4884260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3" name="橢圓 222"/>
            <p:cNvSpPr/>
            <p:nvPr/>
          </p:nvSpPr>
          <p:spPr>
            <a:xfrm>
              <a:off x="2171946" y="5053347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4" name="橢圓 223"/>
            <p:cNvSpPr/>
            <p:nvPr/>
          </p:nvSpPr>
          <p:spPr>
            <a:xfrm>
              <a:off x="2019546" y="4997708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5" name="橢圓 224"/>
            <p:cNvSpPr/>
            <p:nvPr/>
          </p:nvSpPr>
          <p:spPr>
            <a:xfrm>
              <a:off x="3142247" y="3915666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6" name="橢圓 225"/>
            <p:cNvSpPr/>
            <p:nvPr/>
          </p:nvSpPr>
          <p:spPr>
            <a:xfrm>
              <a:off x="3862325" y="4243588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7" name="橢圓 226"/>
            <p:cNvSpPr/>
            <p:nvPr/>
          </p:nvSpPr>
          <p:spPr>
            <a:xfrm>
              <a:off x="4006341" y="4802262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8" name="橢圓 227"/>
            <p:cNvSpPr/>
            <p:nvPr/>
          </p:nvSpPr>
          <p:spPr>
            <a:xfrm>
              <a:off x="3574295" y="4802262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29" name="橢圓 228"/>
            <p:cNvSpPr/>
            <p:nvPr/>
          </p:nvSpPr>
          <p:spPr>
            <a:xfrm>
              <a:off x="1990119" y="5179692"/>
              <a:ext cx="205619" cy="19352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107505" y="2060849"/>
            <a:ext cx="6078289" cy="4710137"/>
            <a:chOff x="725959" y="1772816"/>
            <a:chExt cx="6078289" cy="4710137"/>
          </a:xfrm>
        </p:grpSpPr>
        <p:cxnSp>
          <p:nvCxnSpPr>
            <p:cNvPr id="39" name="直線箭頭接點 38"/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箭頭接點 39"/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字方塊 40"/>
            <p:cNvSpPr txBox="1"/>
            <p:nvPr/>
          </p:nvSpPr>
          <p:spPr>
            <a:xfrm>
              <a:off x="2699792" y="6021288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(mm)</a:t>
              </a:r>
              <a:endParaRPr kumimoji="1" lang="zh-TW" altLang="en-US" sz="2400" dirty="0"/>
            </a:p>
          </p:txBody>
        </p:sp>
        <p:sp>
          <p:nvSpPr>
            <p:cNvPr id="42" name="文字方塊 41"/>
            <p:cNvSpPr txBox="1"/>
            <p:nvPr/>
          </p:nvSpPr>
          <p:spPr>
            <a:xfrm rot="16200000">
              <a:off x="-915417" y="3414192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 (mm)</a:t>
              </a:r>
              <a:endParaRPr kumimoji="1" lang="zh-TW" altLang="en-US" sz="2400" dirty="0"/>
            </a:p>
          </p:txBody>
        </p:sp>
        <p:sp>
          <p:nvSpPr>
            <p:cNvPr id="43" name="文字方塊 42"/>
            <p:cNvSpPr txBox="1"/>
            <p:nvPr/>
          </p:nvSpPr>
          <p:spPr>
            <a:xfrm>
              <a:off x="2123728" y="566124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-10               0               10               20</a:t>
              </a:r>
              <a:endParaRPr kumimoji="1" lang="zh-TW" altLang="en-US" dirty="0"/>
            </a:p>
          </p:txBody>
        </p:sp>
        <p:sp>
          <p:nvSpPr>
            <p:cNvPr id="44" name="文字方塊 43"/>
            <p:cNvSpPr txBox="1"/>
            <p:nvPr/>
          </p:nvSpPr>
          <p:spPr>
            <a:xfrm>
              <a:off x="1259632" y="536392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45" name="文字方塊 44"/>
            <p:cNvSpPr txBox="1"/>
            <p:nvPr/>
          </p:nvSpPr>
          <p:spPr>
            <a:xfrm>
              <a:off x="1259632" y="451763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  <p:sp>
          <p:nvSpPr>
            <p:cNvPr id="46" name="文字方塊 45"/>
            <p:cNvSpPr txBox="1"/>
            <p:nvPr/>
          </p:nvSpPr>
          <p:spPr>
            <a:xfrm>
              <a:off x="1259632" y="367134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10</a:t>
              </a:r>
              <a:endParaRPr kumimoji="1" lang="zh-TW" altLang="en-US" dirty="0"/>
            </a:p>
          </p:txBody>
        </p:sp>
        <p:sp>
          <p:nvSpPr>
            <p:cNvPr id="47" name="文字方塊 46"/>
            <p:cNvSpPr txBox="1"/>
            <p:nvPr/>
          </p:nvSpPr>
          <p:spPr>
            <a:xfrm>
              <a:off x="1259632" y="28250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20</a:t>
              </a:r>
              <a:endParaRPr kumimoji="1" lang="zh-TW" altLang="en-US" dirty="0"/>
            </a:p>
          </p:txBody>
        </p:sp>
      </p:grpSp>
      <p:sp>
        <p:nvSpPr>
          <p:cNvPr id="48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Point Cloud Fitting</a:t>
            </a:r>
          </a:p>
        </p:txBody>
      </p:sp>
      <p:sp>
        <p:nvSpPr>
          <p:cNvPr id="54" name="內容版面配置區 2"/>
          <p:cNvSpPr txBox="1">
            <a:spLocks/>
          </p:cNvSpPr>
          <p:nvPr/>
        </p:nvSpPr>
        <p:spPr>
          <a:xfrm>
            <a:off x="5151024" y="3573016"/>
            <a:ext cx="5541656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400" dirty="0"/>
              <a:t>Find convex hulls and centroids</a:t>
            </a:r>
          </a:p>
          <a:p>
            <a:pPr marL="0" indent="0">
              <a:buNone/>
            </a:pPr>
            <a:r>
              <a:rPr lang="en-US" altLang="zh-TW" sz="2400" dirty="0"/>
              <a:t>Rotate and scale</a:t>
            </a:r>
          </a:p>
        </p:txBody>
      </p:sp>
      <p:sp>
        <p:nvSpPr>
          <p:cNvPr id="55" name="橢圓 54"/>
          <p:cNvSpPr/>
          <p:nvPr/>
        </p:nvSpPr>
        <p:spPr>
          <a:xfrm>
            <a:off x="1640695" y="432270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6" name="橢圓 55"/>
          <p:cNvSpPr/>
          <p:nvPr/>
        </p:nvSpPr>
        <p:spPr>
          <a:xfrm>
            <a:off x="2263598" y="409957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7" name="橢圓 56"/>
          <p:cNvSpPr/>
          <p:nvPr/>
        </p:nvSpPr>
        <p:spPr>
          <a:xfrm>
            <a:off x="1942552" y="443397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8" name="橢圓 57"/>
          <p:cNvSpPr/>
          <p:nvPr/>
        </p:nvSpPr>
        <p:spPr>
          <a:xfrm>
            <a:off x="1796722" y="475571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9" name="橢圓 58"/>
          <p:cNvSpPr/>
          <p:nvPr/>
        </p:nvSpPr>
        <p:spPr>
          <a:xfrm>
            <a:off x="2123294" y="502906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0" name="橢圓 59"/>
          <p:cNvSpPr/>
          <p:nvPr/>
        </p:nvSpPr>
        <p:spPr>
          <a:xfrm>
            <a:off x="1594732" y="4579121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1" name="橢圓 60"/>
          <p:cNvSpPr/>
          <p:nvPr/>
        </p:nvSpPr>
        <p:spPr>
          <a:xfrm>
            <a:off x="2057979" y="4189649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2" name="橢圓 61"/>
          <p:cNvSpPr/>
          <p:nvPr/>
        </p:nvSpPr>
        <p:spPr>
          <a:xfrm>
            <a:off x="2275695" y="451864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3" name="橢圓 62"/>
          <p:cNvSpPr/>
          <p:nvPr/>
        </p:nvSpPr>
        <p:spPr>
          <a:xfrm>
            <a:off x="3000197" y="435899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4" name="橢圓 63"/>
          <p:cNvSpPr/>
          <p:nvPr/>
        </p:nvSpPr>
        <p:spPr>
          <a:xfrm>
            <a:off x="1774093" y="417158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5" name="橢圓 64"/>
          <p:cNvSpPr/>
          <p:nvPr/>
        </p:nvSpPr>
        <p:spPr>
          <a:xfrm>
            <a:off x="2973594" y="494923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7" name="橢圓 66"/>
          <p:cNvSpPr/>
          <p:nvPr/>
        </p:nvSpPr>
        <p:spPr>
          <a:xfrm>
            <a:off x="2744988" y="460331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8" name="橢圓 67"/>
          <p:cNvSpPr/>
          <p:nvPr/>
        </p:nvSpPr>
        <p:spPr>
          <a:xfrm>
            <a:off x="1846103" y="525170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9" name="橢圓 68"/>
          <p:cNvSpPr/>
          <p:nvPr/>
        </p:nvSpPr>
        <p:spPr>
          <a:xfrm>
            <a:off x="1547664" y="431559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0" name="橢圓 69"/>
          <p:cNvSpPr/>
          <p:nvPr/>
        </p:nvSpPr>
        <p:spPr>
          <a:xfrm>
            <a:off x="1437217" y="455735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1" name="橢圓 70"/>
          <p:cNvSpPr/>
          <p:nvPr/>
        </p:nvSpPr>
        <p:spPr>
          <a:xfrm>
            <a:off x="1411789" y="503567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2" name="橢圓 71"/>
          <p:cNvSpPr/>
          <p:nvPr/>
        </p:nvSpPr>
        <p:spPr>
          <a:xfrm>
            <a:off x="1868084" y="507744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3" name="橢圓 72"/>
          <p:cNvSpPr/>
          <p:nvPr/>
        </p:nvSpPr>
        <p:spPr>
          <a:xfrm>
            <a:off x="2991738" y="4579121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4" name="橢圓 73"/>
          <p:cNvSpPr/>
          <p:nvPr/>
        </p:nvSpPr>
        <p:spPr>
          <a:xfrm>
            <a:off x="2388179" y="508470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5" name="橢圓 74"/>
          <p:cNvSpPr/>
          <p:nvPr/>
        </p:nvSpPr>
        <p:spPr>
          <a:xfrm>
            <a:off x="2123730" y="532370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6" name="橢圓 75"/>
          <p:cNvSpPr/>
          <p:nvPr/>
        </p:nvSpPr>
        <p:spPr>
          <a:xfrm>
            <a:off x="3000197" y="5125829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7" name="橢圓 76"/>
          <p:cNvSpPr/>
          <p:nvPr/>
        </p:nvSpPr>
        <p:spPr>
          <a:xfrm>
            <a:off x="2730475" y="410740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8" name="橢圓 77"/>
          <p:cNvSpPr/>
          <p:nvPr/>
        </p:nvSpPr>
        <p:spPr>
          <a:xfrm>
            <a:off x="3690519" y="392844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9" name="橢圓 78"/>
          <p:cNvSpPr/>
          <p:nvPr/>
        </p:nvSpPr>
        <p:spPr>
          <a:xfrm>
            <a:off x="3179215" y="445575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0" name="橢圓 79"/>
          <p:cNvSpPr/>
          <p:nvPr/>
        </p:nvSpPr>
        <p:spPr>
          <a:xfrm>
            <a:off x="2637341" y="4400113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1" name="橢圓 80"/>
          <p:cNvSpPr/>
          <p:nvPr/>
        </p:nvSpPr>
        <p:spPr>
          <a:xfrm>
            <a:off x="3199768" y="419207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2" name="橢圓 81"/>
          <p:cNvSpPr/>
          <p:nvPr/>
        </p:nvSpPr>
        <p:spPr>
          <a:xfrm>
            <a:off x="2483768" y="414908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3" name="橢圓 82"/>
          <p:cNvSpPr/>
          <p:nvPr/>
        </p:nvSpPr>
        <p:spPr>
          <a:xfrm>
            <a:off x="3404184" y="440495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4" name="橢圓 83"/>
          <p:cNvSpPr/>
          <p:nvPr/>
        </p:nvSpPr>
        <p:spPr>
          <a:xfrm>
            <a:off x="2536957" y="460815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5" name="橢圓 84"/>
          <p:cNvSpPr/>
          <p:nvPr/>
        </p:nvSpPr>
        <p:spPr>
          <a:xfrm>
            <a:off x="2586548" y="4857313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6" name="橢圓 85"/>
          <p:cNvSpPr/>
          <p:nvPr/>
        </p:nvSpPr>
        <p:spPr>
          <a:xfrm>
            <a:off x="3038903" y="471459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7" name="橢圓 86"/>
          <p:cNvSpPr/>
          <p:nvPr/>
        </p:nvSpPr>
        <p:spPr>
          <a:xfrm>
            <a:off x="3216718" y="526855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8" name="橢圓 87"/>
          <p:cNvSpPr/>
          <p:nvPr/>
        </p:nvSpPr>
        <p:spPr>
          <a:xfrm>
            <a:off x="2792166" y="513066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9" name="橢圓 88"/>
          <p:cNvSpPr/>
          <p:nvPr/>
        </p:nvSpPr>
        <p:spPr>
          <a:xfrm>
            <a:off x="3070237" y="553973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0" name="橢圓 89"/>
          <p:cNvSpPr/>
          <p:nvPr/>
        </p:nvSpPr>
        <p:spPr>
          <a:xfrm>
            <a:off x="3646301" y="546772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1" name="橢圓 90"/>
          <p:cNvSpPr/>
          <p:nvPr/>
        </p:nvSpPr>
        <p:spPr>
          <a:xfrm>
            <a:off x="3734427" y="456410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2" name="橢圓 91"/>
          <p:cNvSpPr/>
          <p:nvPr/>
        </p:nvSpPr>
        <p:spPr>
          <a:xfrm>
            <a:off x="3261472" y="468481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3" name="橢圓 92"/>
          <p:cNvSpPr/>
          <p:nvPr/>
        </p:nvSpPr>
        <p:spPr>
          <a:xfrm>
            <a:off x="3325576" y="498068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4" name="橢圓 93"/>
          <p:cNvSpPr/>
          <p:nvPr/>
        </p:nvSpPr>
        <p:spPr>
          <a:xfrm>
            <a:off x="4061767" y="493230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5" name="橢圓 94"/>
          <p:cNvSpPr/>
          <p:nvPr/>
        </p:nvSpPr>
        <p:spPr>
          <a:xfrm>
            <a:off x="4121442" y="455009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6" name="橢圓 95"/>
          <p:cNvSpPr/>
          <p:nvPr/>
        </p:nvSpPr>
        <p:spPr>
          <a:xfrm>
            <a:off x="3912211" y="382921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7" name="橢圓 96"/>
          <p:cNvSpPr/>
          <p:nvPr/>
        </p:nvSpPr>
        <p:spPr>
          <a:xfrm>
            <a:off x="3771892" y="4271901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8" name="橢圓 97"/>
          <p:cNvSpPr/>
          <p:nvPr/>
        </p:nvSpPr>
        <p:spPr>
          <a:xfrm>
            <a:off x="3672710" y="367483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9" name="橢圓 98"/>
          <p:cNvSpPr/>
          <p:nvPr/>
        </p:nvSpPr>
        <p:spPr>
          <a:xfrm>
            <a:off x="2915541" y="371068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0" name="橢圓 99"/>
          <p:cNvSpPr/>
          <p:nvPr/>
        </p:nvSpPr>
        <p:spPr>
          <a:xfrm>
            <a:off x="2899199" y="3925977"/>
            <a:ext cx="201990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1" name="橢圓 100"/>
          <p:cNvSpPr/>
          <p:nvPr/>
        </p:nvSpPr>
        <p:spPr>
          <a:xfrm>
            <a:off x="3491882" y="359551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2" name="橢圓 101"/>
          <p:cNvSpPr/>
          <p:nvPr/>
        </p:nvSpPr>
        <p:spPr>
          <a:xfrm>
            <a:off x="3222766" y="359551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3" name="橢圓 102"/>
          <p:cNvSpPr/>
          <p:nvPr/>
        </p:nvSpPr>
        <p:spPr>
          <a:xfrm>
            <a:off x="3272357" y="392113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4" name="橢圓 103"/>
          <p:cNvSpPr/>
          <p:nvPr/>
        </p:nvSpPr>
        <p:spPr>
          <a:xfrm>
            <a:off x="3930345" y="371703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5" name="橢圓 104"/>
          <p:cNvSpPr/>
          <p:nvPr/>
        </p:nvSpPr>
        <p:spPr>
          <a:xfrm>
            <a:off x="4355976" y="395555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6" name="橢圓 105"/>
          <p:cNvSpPr/>
          <p:nvPr/>
        </p:nvSpPr>
        <p:spPr>
          <a:xfrm>
            <a:off x="4163794" y="378904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7" name="橢圓 106"/>
          <p:cNvSpPr/>
          <p:nvPr/>
        </p:nvSpPr>
        <p:spPr>
          <a:xfrm>
            <a:off x="4135964" y="407837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8" name="橢圓 107"/>
          <p:cNvSpPr/>
          <p:nvPr/>
        </p:nvSpPr>
        <p:spPr>
          <a:xfrm>
            <a:off x="4117831" y="433721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9" name="橢圓 108"/>
          <p:cNvSpPr/>
          <p:nvPr/>
        </p:nvSpPr>
        <p:spPr>
          <a:xfrm>
            <a:off x="4438391" y="411032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0" name="橢圓 109"/>
          <p:cNvSpPr/>
          <p:nvPr/>
        </p:nvSpPr>
        <p:spPr>
          <a:xfrm>
            <a:off x="3528808" y="476781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1" name="橢圓 110"/>
          <p:cNvSpPr/>
          <p:nvPr/>
        </p:nvSpPr>
        <p:spPr>
          <a:xfrm>
            <a:off x="3896138" y="517420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2" name="橢圓 111"/>
          <p:cNvSpPr/>
          <p:nvPr/>
        </p:nvSpPr>
        <p:spPr>
          <a:xfrm>
            <a:off x="4438389" y="4615409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3" name="橢圓 112"/>
          <p:cNvSpPr/>
          <p:nvPr/>
        </p:nvSpPr>
        <p:spPr>
          <a:xfrm>
            <a:off x="4164576" y="477264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4" name="橢圓 113"/>
          <p:cNvSpPr/>
          <p:nvPr/>
        </p:nvSpPr>
        <p:spPr>
          <a:xfrm>
            <a:off x="4150359" y="5176714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5" name="橢圓 114"/>
          <p:cNvSpPr/>
          <p:nvPr/>
        </p:nvSpPr>
        <p:spPr>
          <a:xfrm>
            <a:off x="2898607" y="410322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6" name="橢圓 115"/>
          <p:cNvSpPr/>
          <p:nvPr/>
        </p:nvSpPr>
        <p:spPr>
          <a:xfrm>
            <a:off x="3001416" y="450478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7" name="橢圓 116"/>
          <p:cNvSpPr/>
          <p:nvPr/>
        </p:nvSpPr>
        <p:spPr>
          <a:xfrm>
            <a:off x="3306216" y="4311262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8" name="橢圓 117"/>
          <p:cNvSpPr/>
          <p:nvPr/>
        </p:nvSpPr>
        <p:spPr>
          <a:xfrm>
            <a:off x="3355807" y="456042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9" name="橢圓 118"/>
          <p:cNvSpPr/>
          <p:nvPr/>
        </p:nvSpPr>
        <p:spPr>
          <a:xfrm>
            <a:off x="2442614" y="4241109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1" name="橢圓 120"/>
          <p:cNvSpPr/>
          <p:nvPr/>
        </p:nvSpPr>
        <p:spPr>
          <a:xfrm>
            <a:off x="2850223" y="444914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2" name="橢圓 121"/>
          <p:cNvSpPr/>
          <p:nvPr/>
        </p:nvSpPr>
        <p:spPr>
          <a:xfrm>
            <a:off x="2899814" y="469831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3" name="橢圓 122"/>
          <p:cNvSpPr/>
          <p:nvPr/>
        </p:nvSpPr>
        <p:spPr>
          <a:xfrm>
            <a:off x="3153816" y="4255625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5" name="橢圓 124"/>
          <p:cNvSpPr/>
          <p:nvPr/>
        </p:nvSpPr>
        <p:spPr>
          <a:xfrm>
            <a:off x="2697823" y="439351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6" name="橢圓 125"/>
          <p:cNvSpPr/>
          <p:nvPr/>
        </p:nvSpPr>
        <p:spPr>
          <a:xfrm>
            <a:off x="2905863" y="415160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7" name="橢圓 126"/>
          <p:cNvSpPr/>
          <p:nvPr/>
        </p:nvSpPr>
        <p:spPr>
          <a:xfrm>
            <a:off x="2955454" y="4400768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8" name="橢圓 127"/>
          <p:cNvSpPr/>
          <p:nvPr/>
        </p:nvSpPr>
        <p:spPr>
          <a:xfrm>
            <a:off x="3157444" y="493779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9" name="橢圓 128"/>
          <p:cNvSpPr/>
          <p:nvPr/>
        </p:nvSpPr>
        <p:spPr>
          <a:xfrm>
            <a:off x="3462244" y="4744273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2" name="橢圓 131"/>
          <p:cNvSpPr/>
          <p:nvPr/>
        </p:nvSpPr>
        <p:spPr>
          <a:xfrm>
            <a:off x="2453504" y="479749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3" name="橢圓 132"/>
          <p:cNvSpPr/>
          <p:nvPr/>
        </p:nvSpPr>
        <p:spPr>
          <a:xfrm>
            <a:off x="2842966" y="479749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8" name="橢圓 137"/>
          <p:cNvSpPr/>
          <p:nvPr/>
        </p:nvSpPr>
        <p:spPr>
          <a:xfrm>
            <a:off x="3363063" y="409113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0" name="橢圓 139"/>
          <p:cNvSpPr/>
          <p:nvPr/>
        </p:nvSpPr>
        <p:spPr>
          <a:xfrm>
            <a:off x="3686011" y="5053910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6" name="橢圓 145"/>
          <p:cNvSpPr/>
          <p:nvPr/>
        </p:nvSpPr>
        <p:spPr>
          <a:xfrm>
            <a:off x="2426889" y="5012786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6" name="橢圓 185"/>
          <p:cNvSpPr/>
          <p:nvPr/>
        </p:nvSpPr>
        <p:spPr>
          <a:xfrm>
            <a:off x="1907704" y="5157191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X</a:t>
            </a:r>
            <a:endParaRPr kumimoji="1" lang="zh-TW" altLang="en-US" dirty="0"/>
          </a:p>
        </p:txBody>
      </p:sp>
      <p:sp>
        <p:nvSpPr>
          <p:cNvPr id="187" name="橢圓 186"/>
          <p:cNvSpPr/>
          <p:nvPr/>
        </p:nvSpPr>
        <p:spPr>
          <a:xfrm>
            <a:off x="3635896" y="4869159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T</a:t>
            </a:r>
            <a:endParaRPr kumimoji="1" lang="zh-TW" altLang="en-US" dirty="0"/>
          </a:p>
        </p:txBody>
      </p:sp>
      <p:sp>
        <p:nvSpPr>
          <p:cNvPr id="188" name="橢圓 187"/>
          <p:cNvSpPr/>
          <p:nvPr/>
        </p:nvSpPr>
        <p:spPr>
          <a:xfrm>
            <a:off x="2483768" y="4797151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A</a:t>
            </a:r>
            <a:endParaRPr kumimoji="1" lang="zh-TW" altLang="en-US" dirty="0"/>
          </a:p>
        </p:txBody>
      </p:sp>
      <p:sp>
        <p:nvSpPr>
          <p:cNvPr id="189" name="橢圓 188"/>
          <p:cNvSpPr/>
          <p:nvPr/>
        </p:nvSpPr>
        <p:spPr>
          <a:xfrm>
            <a:off x="3491880" y="3645023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Q</a:t>
            </a:r>
            <a:endParaRPr kumimoji="1" lang="zh-TW" altLang="en-US" dirty="0"/>
          </a:p>
        </p:txBody>
      </p:sp>
      <p:sp>
        <p:nvSpPr>
          <p:cNvPr id="190" name="橢圓 189"/>
          <p:cNvSpPr/>
          <p:nvPr/>
        </p:nvSpPr>
        <p:spPr>
          <a:xfrm>
            <a:off x="2987824" y="4221088"/>
            <a:ext cx="432048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W</a:t>
            </a:r>
            <a:endParaRPr kumimoji="1" lang="zh-TW" altLang="en-US" dirty="0"/>
          </a:p>
        </p:txBody>
      </p:sp>
      <p:grpSp>
        <p:nvGrpSpPr>
          <p:cNvPr id="230" name="群組 229"/>
          <p:cNvGrpSpPr/>
          <p:nvPr/>
        </p:nvGrpSpPr>
        <p:grpSpPr>
          <a:xfrm>
            <a:off x="2634251" y="3717802"/>
            <a:ext cx="1944216" cy="1932951"/>
            <a:chOff x="2634251" y="1556792"/>
            <a:chExt cx="1944216" cy="1932951"/>
          </a:xfrm>
        </p:grpSpPr>
        <p:cxnSp>
          <p:nvCxnSpPr>
            <p:cNvPr id="231" name="直線接點 230"/>
            <p:cNvCxnSpPr/>
            <p:nvPr/>
          </p:nvCxnSpPr>
          <p:spPr>
            <a:xfrm flipH="1" flipV="1">
              <a:off x="2634251" y="2975805"/>
              <a:ext cx="504056" cy="50405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直線接點 231"/>
            <p:cNvCxnSpPr/>
            <p:nvPr/>
          </p:nvCxnSpPr>
          <p:spPr>
            <a:xfrm flipV="1">
              <a:off x="2634251" y="1607653"/>
              <a:ext cx="288032" cy="49488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直線接點 232"/>
            <p:cNvCxnSpPr/>
            <p:nvPr/>
          </p:nvCxnSpPr>
          <p:spPr>
            <a:xfrm flipV="1">
              <a:off x="2634251" y="2327733"/>
              <a:ext cx="1944216" cy="21602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4" name="群組 233"/>
            <p:cNvGrpSpPr/>
            <p:nvPr/>
          </p:nvGrpSpPr>
          <p:grpSpPr>
            <a:xfrm>
              <a:off x="2893268" y="1556792"/>
              <a:ext cx="1685199" cy="1932951"/>
              <a:chOff x="2893268" y="1556792"/>
              <a:chExt cx="1685199" cy="1932951"/>
            </a:xfrm>
          </p:grpSpPr>
          <p:cxnSp>
            <p:nvCxnSpPr>
              <p:cNvPr id="235" name="直線接點 234"/>
              <p:cNvCxnSpPr/>
              <p:nvPr/>
            </p:nvCxnSpPr>
            <p:spPr>
              <a:xfrm flipV="1">
                <a:off x="2893268" y="1556792"/>
                <a:ext cx="883223" cy="4135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直線接點 235"/>
              <p:cNvCxnSpPr/>
              <p:nvPr/>
            </p:nvCxnSpPr>
            <p:spPr>
              <a:xfrm>
                <a:off x="3744426" y="1557115"/>
                <a:ext cx="618017" cy="19455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直線接點 236"/>
              <p:cNvCxnSpPr/>
              <p:nvPr/>
            </p:nvCxnSpPr>
            <p:spPr>
              <a:xfrm>
                <a:off x="4354586" y="1760053"/>
                <a:ext cx="223881" cy="34385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直線接點 237"/>
              <p:cNvCxnSpPr/>
              <p:nvPr/>
            </p:nvCxnSpPr>
            <p:spPr>
              <a:xfrm flipH="1">
                <a:off x="4492861" y="2103912"/>
                <a:ext cx="85606" cy="58026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直線接點 238"/>
              <p:cNvCxnSpPr/>
              <p:nvPr/>
            </p:nvCxnSpPr>
            <p:spPr>
              <a:xfrm flipH="1">
                <a:off x="4139023" y="2687773"/>
                <a:ext cx="353373" cy="64040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直線接點 239"/>
              <p:cNvCxnSpPr/>
              <p:nvPr/>
            </p:nvCxnSpPr>
            <p:spPr>
              <a:xfrm flipH="1">
                <a:off x="3090102" y="3335845"/>
                <a:ext cx="1056317" cy="15389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1" name="橢圓 240"/>
              <p:cNvSpPr/>
              <p:nvPr/>
            </p:nvSpPr>
            <p:spPr>
              <a:xfrm>
                <a:off x="3347864" y="2492126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solidFill>
                    <a:srgbClr val="D10000"/>
                  </a:solidFill>
                </a:endParaRPr>
              </a:p>
            </p:txBody>
          </p:sp>
        </p:grpSp>
      </p:grpSp>
      <p:sp>
        <p:nvSpPr>
          <p:cNvPr id="176" name="內容版面配置區 2"/>
          <p:cNvSpPr txBox="1">
            <a:spLocks/>
          </p:cNvSpPr>
          <p:nvPr/>
        </p:nvSpPr>
        <p:spPr>
          <a:xfrm>
            <a:off x="4960799" y="2708920"/>
            <a:ext cx="2962733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400" dirty="0"/>
              <a:t>attacker training data</a:t>
            </a:r>
          </a:p>
        </p:txBody>
      </p:sp>
      <p:sp>
        <p:nvSpPr>
          <p:cNvPr id="177" name="內容版面配置區 2"/>
          <p:cNvSpPr txBox="1">
            <a:spLocks/>
          </p:cNvSpPr>
          <p:nvPr/>
        </p:nvSpPr>
        <p:spPr>
          <a:xfrm>
            <a:off x="4953568" y="2348880"/>
            <a:ext cx="3744416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300" dirty="0"/>
              <a:t>user data (unlabeled)</a:t>
            </a:r>
          </a:p>
        </p:txBody>
      </p:sp>
      <p:sp>
        <p:nvSpPr>
          <p:cNvPr id="178" name="橢圓 177"/>
          <p:cNvSpPr/>
          <p:nvPr/>
        </p:nvSpPr>
        <p:spPr>
          <a:xfrm>
            <a:off x="4726423" y="2875437"/>
            <a:ext cx="205619" cy="1935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79" name="橢圓 178"/>
          <p:cNvSpPr/>
          <p:nvPr/>
        </p:nvSpPr>
        <p:spPr>
          <a:xfrm>
            <a:off x="4726423" y="2492897"/>
            <a:ext cx="205619" cy="19352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304" name="群組 303"/>
          <p:cNvGrpSpPr/>
          <p:nvPr/>
        </p:nvGrpSpPr>
        <p:grpSpPr>
          <a:xfrm>
            <a:off x="2634251" y="3717802"/>
            <a:ext cx="1944216" cy="1932951"/>
            <a:chOff x="2634251" y="1556792"/>
            <a:chExt cx="1944216" cy="1932951"/>
          </a:xfrm>
        </p:grpSpPr>
        <p:cxnSp>
          <p:nvCxnSpPr>
            <p:cNvPr id="305" name="直線接點 304"/>
            <p:cNvCxnSpPr/>
            <p:nvPr/>
          </p:nvCxnSpPr>
          <p:spPr>
            <a:xfrm flipH="1" flipV="1">
              <a:off x="2634251" y="2975805"/>
              <a:ext cx="504056" cy="50405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直線接點 305"/>
            <p:cNvCxnSpPr/>
            <p:nvPr/>
          </p:nvCxnSpPr>
          <p:spPr>
            <a:xfrm flipV="1">
              <a:off x="2634251" y="1607653"/>
              <a:ext cx="288032" cy="49488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直線接點 306"/>
            <p:cNvCxnSpPr/>
            <p:nvPr/>
          </p:nvCxnSpPr>
          <p:spPr>
            <a:xfrm flipV="1">
              <a:off x="2634251" y="2327733"/>
              <a:ext cx="1944216" cy="21602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8" name="群組 307"/>
            <p:cNvGrpSpPr/>
            <p:nvPr/>
          </p:nvGrpSpPr>
          <p:grpSpPr>
            <a:xfrm>
              <a:off x="2893268" y="1556792"/>
              <a:ext cx="1685199" cy="1932951"/>
              <a:chOff x="2893268" y="1556792"/>
              <a:chExt cx="1685199" cy="1932951"/>
            </a:xfrm>
          </p:grpSpPr>
          <p:cxnSp>
            <p:nvCxnSpPr>
              <p:cNvPr id="309" name="直線接點 308"/>
              <p:cNvCxnSpPr/>
              <p:nvPr/>
            </p:nvCxnSpPr>
            <p:spPr>
              <a:xfrm flipV="1">
                <a:off x="2893268" y="1556792"/>
                <a:ext cx="883223" cy="4135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直線接點 309"/>
              <p:cNvCxnSpPr/>
              <p:nvPr/>
            </p:nvCxnSpPr>
            <p:spPr>
              <a:xfrm>
                <a:off x="3744426" y="1557115"/>
                <a:ext cx="618017" cy="19455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直線接點 310"/>
              <p:cNvCxnSpPr/>
              <p:nvPr/>
            </p:nvCxnSpPr>
            <p:spPr>
              <a:xfrm>
                <a:off x="4354586" y="1760053"/>
                <a:ext cx="223881" cy="34385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直線接點 311"/>
              <p:cNvCxnSpPr/>
              <p:nvPr/>
            </p:nvCxnSpPr>
            <p:spPr>
              <a:xfrm flipH="1">
                <a:off x="4492861" y="2103912"/>
                <a:ext cx="85606" cy="58026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直線接點 312"/>
              <p:cNvCxnSpPr/>
              <p:nvPr/>
            </p:nvCxnSpPr>
            <p:spPr>
              <a:xfrm flipH="1">
                <a:off x="4139023" y="2687773"/>
                <a:ext cx="353373" cy="64040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直線接點 313"/>
              <p:cNvCxnSpPr/>
              <p:nvPr/>
            </p:nvCxnSpPr>
            <p:spPr>
              <a:xfrm flipH="1">
                <a:off x="3090102" y="3335845"/>
                <a:ext cx="1056317" cy="15389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5" name="橢圓 314"/>
              <p:cNvSpPr/>
              <p:nvPr/>
            </p:nvSpPr>
            <p:spPr>
              <a:xfrm>
                <a:off x="3347864" y="2492126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solidFill>
                    <a:srgbClr val="D10000"/>
                  </a:solidFill>
                </a:endParaRPr>
              </a:p>
            </p:txBody>
          </p:sp>
        </p:grpSp>
      </p:grpSp>
      <p:grpSp>
        <p:nvGrpSpPr>
          <p:cNvPr id="316" name="群組 315"/>
          <p:cNvGrpSpPr/>
          <p:nvPr/>
        </p:nvGrpSpPr>
        <p:grpSpPr>
          <a:xfrm>
            <a:off x="1475658" y="4149848"/>
            <a:ext cx="1191987" cy="1511400"/>
            <a:chOff x="1475656" y="1967693"/>
            <a:chExt cx="1191987" cy="1511400"/>
          </a:xfrm>
        </p:grpSpPr>
        <p:cxnSp>
          <p:nvCxnSpPr>
            <p:cNvPr id="317" name="直線接點 316"/>
            <p:cNvCxnSpPr/>
            <p:nvPr/>
          </p:nvCxnSpPr>
          <p:spPr>
            <a:xfrm>
              <a:off x="2058187" y="1967693"/>
              <a:ext cx="609456" cy="1858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直線接點 317"/>
            <p:cNvCxnSpPr/>
            <p:nvPr/>
          </p:nvCxnSpPr>
          <p:spPr>
            <a:xfrm flipV="1">
              <a:off x="1482123" y="1969065"/>
              <a:ext cx="569597" cy="2866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直線接點 318"/>
            <p:cNvCxnSpPr/>
            <p:nvPr/>
          </p:nvCxnSpPr>
          <p:spPr>
            <a:xfrm flipH="1" flipV="1">
              <a:off x="1475656" y="2257097"/>
              <a:ext cx="29412" cy="7163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直線接點 319"/>
            <p:cNvCxnSpPr/>
            <p:nvPr/>
          </p:nvCxnSpPr>
          <p:spPr>
            <a:xfrm flipH="1" flipV="1">
              <a:off x="1510557" y="2951182"/>
              <a:ext cx="610827" cy="5279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直線接點 320"/>
            <p:cNvCxnSpPr/>
            <p:nvPr/>
          </p:nvCxnSpPr>
          <p:spPr>
            <a:xfrm flipH="1">
              <a:off x="2108703" y="2975805"/>
              <a:ext cx="525548" cy="4714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直線接點 321"/>
            <p:cNvCxnSpPr/>
            <p:nvPr/>
          </p:nvCxnSpPr>
          <p:spPr>
            <a:xfrm flipV="1">
              <a:off x="2634251" y="2111709"/>
              <a:ext cx="0" cy="864096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3" name="直線接點 322"/>
            <p:cNvCxnSpPr/>
            <p:nvPr/>
          </p:nvCxnSpPr>
          <p:spPr>
            <a:xfrm flipV="1">
              <a:off x="1482123" y="2543757"/>
              <a:ext cx="1152128" cy="7200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4" name="橢圓 323"/>
            <p:cNvSpPr/>
            <p:nvPr/>
          </p:nvSpPr>
          <p:spPr>
            <a:xfrm>
              <a:off x="2103350" y="2516918"/>
              <a:ext cx="144016" cy="144016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D10000"/>
                </a:solidFill>
              </a:endParaRPr>
            </a:p>
          </p:txBody>
        </p:sp>
      </p:grpSp>
      <p:grpSp>
        <p:nvGrpSpPr>
          <p:cNvPr id="325" name="群組 324"/>
          <p:cNvGrpSpPr/>
          <p:nvPr/>
        </p:nvGrpSpPr>
        <p:grpSpPr>
          <a:xfrm>
            <a:off x="1619672" y="3983354"/>
            <a:ext cx="2569872" cy="1462639"/>
            <a:chOff x="1763688" y="1556792"/>
            <a:chExt cx="2569872" cy="1462639"/>
          </a:xfrm>
        </p:grpSpPr>
        <p:cxnSp>
          <p:nvCxnSpPr>
            <p:cNvPr id="326" name="直線接點 325"/>
            <p:cNvCxnSpPr/>
            <p:nvPr/>
          </p:nvCxnSpPr>
          <p:spPr>
            <a:xfrm flipV="1">
              <a:off x="2771800" y="1556793"/>
              <a:ext cx="744142" cy="309741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7" name="直線接點 326"/>
            <p:cNvCxnSpPr/>
            <p:nvPr/>
          </p:nvCxnSpPr>
          <p:spPr>
            <a:xfrm>
              <a:off x="3491880" y="1556792"/>
              <a:ext cx="841679" cy="505368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8" name="直線接點 327"/>
            <p:cNvCxnSpPr/>
            <p:nvPr/>
          </p:nvCxnSpPr>
          <p:spPr>
            <a:xfrm flipH="1">
              <a:off x="4274675" y="2062160"/>
              <a:ext cx="58885" cy="571702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9" name="直線接點 328"/>
            <p:cNvCxnSpPr/>
            <p:nvPr/>
          </p:nvCxnSpPr>
          <p:spPr>
            <a:xfrm flipH="1">
              <a:off x="3684797" y="2633862"/>
              <a:ext cx="589878" cy="385569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0" name="直線接點 329"/>
            <p:cNvCxnSpPr/>
            <p:nvPr/>
          </p:nvCxnSpPr>
          <p:spPr>
            <a:xfrm flipH="1" flipV="1">
              <a:off x="3275856" y="2996952"/>
              <a:ext cx="408941" cy="22479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1" name="直線接點 330"/>
            <p:cNvCxnSpPr/>
            <p:nvPr/>
          </p:nvCxnSpPr>
          <p:spPr>
            <a:xfrm flipH="1" flipV="1">
              <a:off x="2780184" y="2638224"/>
              <a:ext cx="513189" cy="37242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2" name="直線接點 331"/>
            <p:cNvCxnSpPr/>
            <p:nvPr/>
          </p:nvCxnSpPr>
          <p:spPr>
            <a:xfrm flipH="1">
              <a:off x="2770533" y="1745787"/>
              <a:ext cx="41142" cy="89988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直線接點 332"/>
            <p:cNvCxnSpPr/>
            <p:nvPr/>
          </p:nvCxnSpPr>
          <p:spPr>
            <a:xfrm flipH="1">
              <a:off x="1763688" y="1866534"/>
              <a:ext cx="1080120" cy="19679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4" name="直線接點 333"/>
            <p:cNvCxnSpPr/>
            <p:nvPr/>
          </p:nvCxnSpPr>
          <p:spPr>
            <a:xfrm>
              <a:off x="1793396" y="2080167"/>
              <a:ext cx="0" cy="528314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5" name="直線接點 334"/>
            <p:cNvCxnSpPr/>
            <p:nvPr/>
          </p:nvCxnSpPr>
          <p:spPr>
            <a:xfrm>
              <a:off x="1810318" y="2587299"/>
              <a:ext cx="362311" cy="31779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6" name="直線接點 335"/>
            <p:cNvCxnSpPr/>
            <p:nvPr/>
          </p:nvCxnSpPr>
          <p:spPr>
            <a:xfrm flipV="1">
              <a:off x="2172629" y="2663117"/>
              <a:ext cx="632890" cy="241973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7" name="直線接點 336"/>
            <p:cNvCxnSpPr/>
            <p:nvPr/>
          </p:nvCxnSpPr>
          <p:spPr>
            <a:xfrm>
              <a:off x="2771800" y="2271554"/>
              <a:ext cx="1512168" cy="27028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8" name="直線接點 337"/>
            <p:cNvCxnSpPr/>
            <p:nvPr/>
          </p:nvCxnSpPr>
          <p:spPr>
            <a:xfrm flipV="1">
              <a:off x="1763688" y="2276872"/>
              <a:ext cx="1008112" cy="72008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39" name="橢圓 338"/>
            <p:cNvSpPr/>
            <p:nvPr/>
          </p:nvSpPr>
          <p:spPr>
            <a:xfrm>
              <a:off x="3707904" y="2096674"/>
              <a:ext cx="125227" cy="1299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 </a:t>
              </a:r>
              <a:endParaRPr kumimoji="1" lang="zh-TW" altLang="en-US" dirty="0"/>
            </a:p>
          </p:txBody>
        </p:sp>
        <p:sp>
          <p:nvSpPr>
            <p:cNvPr id="340" name="橢圓 339"/>
            <p:cNvSpPr/>
            <p:nvPr/>
          </p:nvSpPr>
          <p:spPr>
            <a:xfrm>
              <a:off x="2065304" y="2281506"/>
              <a:ext cx="125227" cy="1299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 </a:t>
              </a:r>
              <a:endParaRPr kumimoji="1"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3859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5574E-6 -1.78786E-6 L -0.01042 0.031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15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362E-6 -1.25029E-7 L -0.02779 0.0307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726E-6 6.39185E-7 L -0.0224 0.0296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9" y="148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198E-6 4.67484E-7 L -0.04567 0.0536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268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0946E-6 1.93608E-6 L -0.05 0.03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152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89 0.01666 L -0.03889 0.0759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296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0712E-6 1.71567E-6 L -0.00886 0.0824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" y="412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71E-6 3.04559E-6 L -0.02969 0.0534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" y="266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8729E-6 3.21445E-6 L -0.01632 0.0919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" y="458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551E-6 -1.44246E-6 L -0.03021 0.076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1" y="384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565E-8 4.70956E-6 L -0.029 0.0636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9" y="317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361E-7 -3.92733E-6 L -0.07692 0.1066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5" y="532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145E-6 -1.13452E-6 L -0.08126 0.0666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63" y="333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716E-6 1.82597E-6 L -0.07918 0.101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9" y="506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3419E-7 -1.35216E-6 L -0.03803 0.0287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" y="143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28 0.03542 L -0.0745 0.0458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0" y="50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-0.04466 0.0365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182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6227E-6 2.02499E-6 L -0.04827 0.0354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4" y="175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3419E-7 -1.87543E-6 L -0.04845 0.0041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1" y="20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9331E-6 3.22991E-6 L -0.05973 0.0050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7" y="25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44444E-6 L -0.03411 -0.0145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-74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-0.05989 -0.028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-143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-0.03099 -0.0217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" y="-108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0132E-6 1.60917E-6 L -0.03161 -0.0104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0" y="-53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9964E-6 -2.78074E-6 L 0.01806 0.0164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" y="81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0391E-6 -1.4633E-6 L 0.0231 0.0104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50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14377E-7 -9.40032E-7 L 0.01962 0.016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" y="83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7746E-6 -8.01111E-7 L 0.01927 -0.0245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" y="-1227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9038E-7 3.97314E-6 L 0.02813 0.0175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88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402E-6 2.77842E-8 L 0.01129 0.0032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16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3244E-6 -1.41699E-6 L 0.02535 -0.0138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" y="-695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811E-7 8.60912E-7 L 0.00799 -0.0430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-2152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1 -0.00672 L 0.0165 -0.0451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2" y="-192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7562E-6 2.35362E-6 L 0.00017 -0.0363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2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09309E-7 2.43694E-6 L -0.0092 -0.0291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145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65E-7 3.81856E-6 L 0.00452 -0.0402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2013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0818E-7 -1.94026E-6 L -0.00122 -0.04121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206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246E-6 -4.83684E-6 L -0.00469 -0.0361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-1805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246E-6 -4.83684E-6 L -0.01354 -0.0025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13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9878E-6 -4.73026E-6 L 0.02118 0.06206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03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1401E-6 -1.87775E-6 L 0.02466 0.02153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" y="106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2602E-6 1.92317E-6 L 0.01476 0.02615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1296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25E-6 -3.4545E-6 L 0.02934 -0.0064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" y="-324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173E-6 -3.18824E-6 L 0.01737 -0.03588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" y="-1806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3614E-7 -3.38116E-6 L 0.01753 -0.02221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" y="-111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0462E-6 3.95925E-6 L 0.03056 -0.0120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8" y="-6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521E-6 4.26256E-6 L 0.02083 0.02709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134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8581E-7 -3.71845E-6 L -0.00903 -0.02593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" y="-1297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27E-7 8.47026E-7 L -0.00295 -0.036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1805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066E-6 2.42417E-6 L -0.03299 -0.0224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0" y="-113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579E-6 -2.05372E-6 L 0.00209 0.03959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968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89356E-7 3.26233E-6 L -0.03542 0.0046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232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9 0.01134 L -0.0422 0.02685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764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4357E-6 -3.33411E-7 L -0.0224 0.0034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9" y="162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0408E-6 2.02825E-6 L -0.01562 2.02825E-6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6374E-6 -2.13938E-6 L -0.03212 0.01135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55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0158 -0.0703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-3519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L -0.04445 0.05185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2593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81481E-6 L -0.04635 -0.01551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6" y="-787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-0.01493 -0.06065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" y="-3032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7.40741E-7 L -0.04722 0.05255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1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1" grpId="0" animBg="1"/>
      <p:bldP spid="82" grpId="0" animBg="1"/>
      <p:bldP spid="83" grpId="0" animBg="1"/>
      <p:bldP spid="83" grpId="1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8" grpId="1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86" grpId="0" animBg="1"/>
      <p:bldP spid="187" grpId="0" animBg="1"/>
      <p:bldP spid="188" grpId="0" animBg="1"/>
      <p:bldP spid="189" grpId="0" animBg="1"/>
      <p:bldP spid="19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err="1">
                <a:solidFill>
                  <a:schemeClr val="bg1"/>
                </a:solidFill>
              </a:rPr>
              <a:t>MoLe</a:t>
            </a:r>
            <a:r>
              <a:rPr lang="en-US" altLang="zh-TW" sz="4800" dirty="0">
                <a:solidFill>
                  <a:schemeClr val="bg1"/>
                </a:solidFill>
              </a:rPr>
              <a:t> Architecture</a:t>
            </a:r>
          </a:p>
        </p:txBody>
      </p:sp>
      <p:cxnSp>
        <p:nvCxnSpPr>
          <p:cNvPr id="23" name="Straight Arrow Connector 32"/>
          <p:cNvCxnSpPr/>
          <p:nvPr/>
        </p:nvCxnSpPr>
        <p:spPr bwMode="auto">
          <a:xfrm>
            <a:off x="3275856" y="436510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26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4455371"/>
            <a:ext cx="1311046" cy="845837"/>
          </a:xfrm>
          <a:prstGeom prst="rect">
            <a:avLst/>
          </a:prstGeom>
        </p:spPr>
      </p:pic>
      <p:cxnSp>
        <p:nvCxnSpPr>
          <p:cNvPr id="29" name="Straight Arrow Connector 44"/>
          <p:cNvCxnSpPr/>
          <p:nvPr/>
        </p:nvCxnSpPr>
        <p:spPr bwMode="auto">
          <a:xfrm rot="16200000" flipV="1">
            <a:off x="6700904" y="4947124"/>
            <a:ext cx="1148579" cy="127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0" name="Straight Connector 45"/>
          <p:cNvCxnSpPr/>
          <p:nvPr/>
        </p:nvCxnSpPr>
        <p:spPr bwMode="auto">
          <a:xfrm flipV="1">
            <a:off x="4716016" y="4365104"/>
            <a:ext cx="0" cy="115646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46"/>
          <p:cNvCxnSpPr/>
          <p:nvPr/>
        </p:nvCxnSpPr>
        <p:spPr bwMode="auto">
          <a:xfrm flipV="1">
            <a:off x="4716016" y="5517232"/>
            <a:ext cx="2565526" cy="216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Rounded Rectangle 49"/>
          <p:cNvSpPr/>
          <p:nvPr/>
        </p:nvSpPr>
        <p:spPr bwMode="auto">
          <a:xfrm>
            <a:off x="6760841" y="3200533"/>
            <a:ext cx="1524000" cy="116457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  <p:pic>
        <p:nvPicPr>
          <p:cNvPr id="33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392" y="5517232"/>
            <a:ext cx="736016" cy="736016"/>
          </a:xfrm>
          <a:prstGeom prst="rect">
            <a:avLst/>
          </a:prstGeom>
        </p:spPr>
      </p:pic>
      <p:cxnSp>
        <p:nvCxnSpPr>
          <p:cNvPr id="34" name="Straight Arrow Connector 52"/>
          <p:cNvCxnSpPr/>
          <p:nvPr/>
        </p:nvCxnSpPr>
        <p:spPr bwMode="auto">
          <a:xfrm flipH="1" flipV="1">
            <a:off x="7780551" y="4382745"/>
            <a:ext cx="31809" cy="11380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5" name="Straight Arrow Connector 54"/>
          <p:cNvCxnSpPr>
            <a:stCxn id="79" idx="3"/>
            <a:endCxn id="32" idx="1"/>
          </p:cNvCxnSpPr>
          <p:nvPr/>
        </p:nvCxnSpPr>
        <p:spPr bwMode="auto">
          <a:xfrm flipV="1">
            <a:off x="6012160" y="3782819"/>
            <a:ext cx="748681" cy="31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6" name="TextBox 64"/>
          <p:cNvSpPr txBox="1"/>
          <p:nvPr/>
        </p:nvSpPr>
        <p:spPr>
          <a:xfrm>
            <a:off x="7001189" y="3284984"/>
            <a:ext cx="11145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Bayesian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Inference</a:t>
            </a:r>
          </a:p>
          <a:p>
            <a:pPr algn="ctr"/>
            <a:endParaRPr lang="en-US" sz="1200" dirty="0">
              <a:latin typeface="Lucida Bright"/>
              <a:cs typeface="Lucida Bright"/>
            </a:endParaRP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P(</a:t>
            </a:r>
            <a:r>
              <a:rPr lang="en-US" sz="1600" dirty="0" err="1">
                <a:latin typeface="Lucida Bright"/>
                <a:cs typeface="Lucida Bright"/>
              </a:rPr>
              <a:t>O|W</a:t>
            </a:r>
            <a:r>
              <a:rPr lang="en-US" sz="1600" baseline="-25000" dirty="0" err="1">
                <a:latin typeface="Lucida Bright"/>
                <a:cs typeface="Lucida Bright"/>
              </a:rPr>
              <a:t>i</a:t>
            </a:r>
            <a:r>
              <a:rPr lang="en-US" sz="1600" dirty="0">
                <a:latin typeface="Lucida Bright"/>
                <a:cs typeface="Lucida Bright"/>
              </a:rPr>
              <a:t>)</a:t>
            </a:r>
          </a:p>
        </p:txBody>
      </p:sp>
      <p:sp>
        <p:nvSpPr>
          <p:cNvPr id="38" name="TextBox 67"/>
          <p:cNvSpPr txBox="1"/>
          <p:nvPr/>
        </p:nvSpPr>
        <p:spPr>
          <a:xfrm>
            <a:off x="6698665" y="1988840"/>
            <a:ext cx="1617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Lucida Bright"/>
                <a:cs typeface="Lucida Bright"/>
              </a:rPr>
              <a:t>Rank of </a:t>
            </a:r>
            <a:r>
              <a:rPr lang="en-US" sz="1600" dirty="0" err="1">
                <a:solidFill>
                  <a:srgbClr val="000000"/>
                </a:solidFill>
                <a:latin typeface="Lucida Bright"/>
                <a:cs typeface="Lucida Bright"/>
              </a:rPr>
              <a:t>Word</a:t>
            </a:r>
            <a:r>
              <a:rPr lang="en-US" sz="1600" baseline="-25000" dirty="0" err="1">
                <a:solidFill>
                  <a:srgbClr val="000000"/>
                </a:solidFill>
                <a:latin typeface="Lucida Bright"/>
                <a:cs typeface="Lucida Bright"/>
              </a:rPr>
              <a:t>i</a:t>
            </a:r>
            <a:endParaRPr lang="en-US" sz="1600" baseline="-25000" dirty="0">
              <a:solidFill>
                <a:srgbClr val="000000"/>
              </a:solidFill>
              <a:latin typeface="Lucida Bright"/>
              <a:cs typeface="Lucida Bright"/>
            </a:endParaRPr>
          </a:p>
        </p:txBody>
      </p:sp>
      <p:sp>
        <p:nvSpPr>
          <p:cNvPr id="39" name="TextBox 89"/>
          <p:cNvSpPr txBox="1"/>
          <p:nvPr/>
        </p:nvSpPr>
        <p:spPr>
          <a:xfrm>
            <a:off x="1691680" y="2132856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Attacker Point Cloud</a:t>
            </a:r>
          </a:p>
        </p:txBody>
      </p:sp>
      <p:sp>
        <p:nvSpPr>
          <p:cNvPr id="40" name="TextBox 90"/>
          <p:cNvSpPr txBox="1"/>
          <p:nvPr/>
        </p:nvSpPr>
        <p:spPr>
          <a:xfrm>
            <a:off x="2195736" y="5301208"/>
            <a:ext cx="2407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Unlabeled Point Cloud</a:t>
            </a:r>
          </a:p>
        </p:txBody>
      </p:sp>
      <p:sp>
        <p:nvSpPr>
          <p:cNvPr id="45" name="TextBox 104"/>
          <p:cNvSpPr txBox="1"/>
          <p:nvPr/>
        </p:nvSpPr>
        <p:spPr>
          <a:xfrm>
            <a:off x="5418678" y="5538718"/>
            <a:ext cx="1889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Observation ( O</a:t>
            </a:r>
            <a:r>
              <a:rPr lang="en-US" sz="1600" baseline="-25000" dirty="0">
                <a:latin typeface="Lucida Bright"/>
                <a:cs typeface="Lucida Bright"/>
              </a:rPr>
              <a:t> </a:t>
            </a:r>
            <a:r>
              <a:rPr lang="en-US" sz="1600" dirty="0">
                <a:latin typeface="Lucida Bright"/>
                <a:cs typeface="Lucida Bright"/>
              </a:rPr>
              <a:t>)</a:t>
            </a:r>
          </a:p>
        </p:txBody>
      </p:sp>
      <p:sp>
        <p:nvSpPr>
          <p:cNvPr id="46" name="TextBox 106"/>
          <p:cNvSpPr txBox="1"/>
          <p:nvPr/>
        </p:nvSpPr>
        <p:spPr>
          <a:xfrm>
            <a:off x="7963610" y="5034662"/>
            <a:ext cx="1014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Word W</a:t>
            </a:r>
            <a:r>
              <a:rPr lang="en-US" sz="1600" baseline="-25000" dirty="0">
                <a:latin typeface="Lucida Bright"/>
                <a:cs typeface="Lucida Bright"/>
              </a:rPr>
              <a:t>i </a:t>
            </a:r>
            <a:r>
              <a:rPr lang="en-US" sz="1600" dirty="0">
                <a:latin typeface="Lucida Bright"/>
                <a:cs typeface="Lucida Bright"/>
              </a:rPr>
              <a:t> </a:t>
            </a:r>
          </a:p>
        </p:txBody>
      </p:sp>
      <p:pic>
        <p:nvPicPr>
          <p:cNvPr id="48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2604475"/>
            <a:ext cx="934474" cy="533147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5" y="5144989"/>
            <a:ext cx="875715" cy="876299"/>
          </a:xfrm>
          <a:prstGeom prst="rect">
            <a:avLst/>
          </a:prstGeom>
        </p:spPr>
      </p:pic>
      <p:cxnSp>
        <p:nvCxnSpPr>
          <p:cNvPr id="7" name="Straight Arrow Connector 5"/>
          <p:cNvCxnSpPr/>
          <p:nvPr/>
        </p:nvCxnSpPr>
        <p:spPr bwMode="auto">
          <a:xfrm>
            <a:off x="539552" y="4353180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10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4" y="1556792"/>
            <a:ext cx="875716" cy="876300"/>
          </a:xfrm>
          <a:prstGeom prst="rect">
            <a:avLst/>
          </a:prstGeom>
        </p:spPr>
      </p:pic>
      <p:sp>
        <p:nvSpPr>
          <p:cNvPr id="8" name="Rounded Rectangle 14"/>
          <p:cNvSpPr/>
          <p:nvPr/>
        </p:nvSpPr>
        <p:spPr bwMode="auto">
          <a:xfrm>
            <a:off x="1937126" y="2780928"/>
            <a:ext cx="1338730" cy="2016224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2022715" y="2924944"/>
            <a:ext cx="11811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Keystroke </a:t>
            </a:r>
          </a:p>
          <a:p>
            <a:r>
              <a:rPr lang="en-US" sz="1600" dirty="0">
                <a:latin typeface="Lucida Bright"/>
                <a:cs typeface="Lucida Bright"/>
              </a:rPr>
              <a:t>Detector</a:t>
            </a:r>
          </a:p>
        </p:txBody>
      </p:sp>
      <p:grpSp>
        <p:nvGrpSpPr>
          <p:cNvPr id="11" name="Group 21"/>
          <p:cNvGrpSpPr/>
          <p:nvPr/>
        </p:nvGrpSpPr>
        <p:grpSpPr>
          <a:xfrm>
            <a:off x="2105743" y="3573016"/>
            <a:ext cx="1026097" cy="461392"/>
            <a:chOff x="4038600" y="2057400"/>
            <a:chExt cx="1371600" cy="533400"/>
          </a:xfrm>
        </p:grpSpPr>
        <p:sp>
          <p:nvSpPr>
            <p:cNvPr id="12" name="Rounded Rectangle 15"/>
            <p:cNvSpPr/>
            <p:nvPr/>
          </p:nvSpPr>
          <p:spPr bwMode="auto">
            <a:xfrm>
              <a:off x="4038600" y="2057400"/>
              <a:ext cx="1371600" cy="5334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TextBox 20"/>
            <p:cNvSpPr txBox="1"/>
            <p:nvPr/>
          </p:nvSpPr>
          <p:spPr>
            <a:xfrm>
              <a:off x="4447198" y="2174101"/>
              <a:ext cx="6236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Time</a:t>
              </a:r>
            </a:p>
          </p:txBody>
        </p:sp>
      </p:grpSp>
      <p:pic>
        <p:nvPicPr>
          <p:cNvPr id="41" name="Picture 9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34470" y="2636912"/>
            <a:ext cx="989686" cy="262575"/>
          </a:xfrm>
          <a:prstGeom prst="rect">
            <a:avLst/>
          </a:prstGeom>
        </p:spPr>
      </p:pic>
      <p:sp>
        <p:nvSpPr>
          <p:cNvPr id="42" name="TextBox 92"/>
          <p:cNvSpPr txBox="1"/>
          <p:nvPr/>
        </p:nvSpPr>
        <p:spPr>
          <a:xfrm>
            <a:off x="683568" y="2827411"/>
            <a:ext cx="1255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ucida Bright"/>
                <a:cs typeface="Lucida Bright"/>
              </a:rPr>
              <a:t>a   b   c   d</a:t>
            </a:r>
          </a:p>
        </p:txBody>
      </p:sp>
      <p:pic>
        <p:nvPicPr>
          <p:cNvPr id="44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27584" y="4509120"/>
            <a:ext cx="922460" cy="444118"/>
          </a:xfrm>
          <a:prstGeom prst="rect">
            <a:avLst/>
          </a:prstGeom>
        </p:spPr>
      </p:pic>
      <p:sp>
        <p:nvSpPr>
          <p:cNvPr id="47" name="TextBox 67"/>
          <p:cNvSpPr txBox="1"/>
          <p:nvPr/>
        </p:nvSpPr>
        <p:spPr>
          <a:xfrm>
            <a:off x="179512" y="1196752"/>
            <a:ext cx="2558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Attacker Training Data</a:t>
            </a:r>
          </a:p>
        </p:txBody>
      </p:sp>
      <p:sp>
        <p:nvSpPr>
          <p:cNvPr id="50" name="TextBox 67"/>
          <p:cNvSpPr txBox="1"/>
          <p:nvPr/>
        </p:nvSpPr>
        <p:spPr>
          <a:xfrm>
            <a:off x="107504" y="5898758"/>
            <a:ext cx="1356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User Data</a:t>
            </a:r>
          </a:p>
        </p:txBody>
      </p:sp>
      <p:cxnSp>
        <p:nvCxnSpPr>
          <p:cNvPr id="53" name="Straight Arrow Connector 5"/>
          <p:cNvCxnSpPr/>
          <p:nvPr/>
        </p:nvCxnSpPr>
        <p:spPr bwMode="auto">
          <a:xfrm>
            <a:off x="539552" y="3256985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54" name="Group 21"/>
          <p:cNvGrpSpPr/>
          <p:nvPr/>
        </p:nvGrpSpPr>
        <p:grpSpPr>
          <a:xfrm>
            <a:off x="2105743" y="4191744"/>
            <a:ext cx="1026097" cy="461392"/>
            <a:chOff x="4038596" y="2057397"/>
            <a:chExt cx="1371599" cy="533399"/>
          </a:xfrm>
        </p:grpSpPr>
        <p:sp>
          <p:nvSpPr>
            <p:cNvPr id="55" name="Rounded Rectangle 15"/>
            <p:cNvSpPr/>
            <p:nvPr/>
          </p:nvSpPr>
          <p:spPr bwMode="auto">
            <a:xfrm>
              <a:off x="4038596" y="2057397"/>
              <a:ext cx="1371599" cy="53339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6" name="TextBox 20"/>
            <p:cNvSpPr txBox="1"/>
            <p:nvPr/>
          </p:nvSpPr>
          <p:spPr>
            <a:xfrm>
              <a:off x="4138244" y="2151739"/>
              <a:ext cx="1241605" cy="355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Location</a:t>
              </a:r>
            </a:p>
          </p:txBody>
        </p:sp>
      </p:grpSp>
      <p:cxnSp>
        <p:nvCxnSpPr>
          <p:cNvPr id="73" name="Straight Arrow Connector 44"/>
          <p:cNvCxnSpPr>
            <a:stCxn id="32" idx="0"/>
            <a:endCxn id="38" idx="2"/>
          </p:cNvCxnSpPr>
          <p:nvPr/>
        </p:nvCxnSpPr>
        <p:spPr bwMode="auto">
          <a:xfrm flipH="1" flipV="1">
            <a:off x="7507541" y="2327394"/>
            <a:ext cx="15300" cy="8731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5" name="TextBox 106"/>
          <p:cNvSpPr txBox="1"/>
          <p:nvPr/>
        </p:nvSpPr>
        <p:spPr>
          <a:xfrm>
            <a:off x="7383240" y="6181240"/>
            <a:ext cx="1221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Dictionary </a:t>
            </a:r>
          </a:p>
        </p:txBody>
      </p:sp>
      <p:cxnSp>
        <p:nvCxnSpPr>
          <p:cNvPr id="76" name="Straight Arrow Connector 5"/>
          <p:cNvCxnSpPr/>
          <p:nvPr/>
        </p:nvCxnSpPr>
        <p:spPr bwMode="auto">
          <a:xfrm flipH="1" flipV="1">
            <a:off x="539552" y="4368644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Arrow Connector 5"/>
          <p:cNvCxnSpPr/>
          <p:nvPr/>
        </p:nvCxnSpPr>
        <p:spPr bwMode="auto">
          <a:xfrm flipH="1" flipV="1">
            <a:off x="539552" y="2478795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Rounded Rectangle 14"/>
          <p:cNvSpPr/>
          <p:nvPr/>
        </p:nvSpPr>
        <p:spPr bwMode="auto">
          <a:xfrm>
            <a:off x="4932040" y="2774711"/>
            <a:ext cx="1080120" cy="2022441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" name="TextBox 41"/>
          <p:cNvSpPr txBox="1"/>
          <p:nvPr/>
        </p:nvSpPr>
        <p:spPr>
          <a:xfrm>
            <a:off x="5076056" y="3284984"/>
            <a:ext cx="830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Point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Cloud 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Fitting</a:t>
            </a:r>
          </a:p>
        </p:txBody>
      </p:sp>
      <p:cxnSp>
        <p:nvCxnSpPr>
          <p:cNvPr id="83" name="Straight Arrow Connector 32"/>
          <p:cNvCxnSpPr/>
          <p:nvPr/>
        </p:nvCxnSpPr>
        <p:spPr bwMode="auto">
          <a:xfrm>
            <a:off x="3275856" y="328498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1141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8" grpId="0" animBg="1"/>
      <p:bldP spid="9" grpId="0"/>
      <p:bldP spid="42" grpId="0"/>
      <p:bldP spid="47" grpId="0"/>
      <p:bldP spid="50" grpId="0"/>
      <p:bldP spid="79" grpId="0" animBg="1"/>
      <p:bldP spid="8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Bayesian Inference</a:t>
            </a:r>
          </a:p>
        </p:txBody>
      </p:sp>
      <p:cxnSp>
        <p:nvCxnSpPr>
          <p:cNvPr id="8" name="直線箭頭接點 7"/>
          <p:cNvCxnSpPr/>
          <p:nvPr/>
        </p:nvCxnSpPr>
        <p:spPr>
          <a:xfrm>
            <a:off x="2699792" y="3356992"/>
            <a:ext cx="108012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3"/>
          <p:cNvSpPr txBox="1"/>
          <p:nvPr/>
        </p:nvSpPr>
        <p:spPr>
          <a:xfrm>
            <a:off x="2267744" y="1877925"/>
            <a:ext cx="288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Observed</a:t>
            </a:r>
          </a:p>
          <a:p>
            <a:pPr algn="ctr"/>
            <a:r>
              <a:rPr lang="en-US" sz="2200" dirty="0"/>
              <a:t>watch motion</a:t>
            </a:r>
          </a:p>
        </p:txBody>
      </p:sp>
      <p:pic>
        <p:nvPicPr>
          <p:cNvPr id="19" name="圖片 18" descr="Screen Shot 2015-08-10 at 10.56.19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843808" y="2695973"/>
            <a:ext cx="1475000" cy="372988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3995936" y="3068961"/>
            <a:ext cx="2304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200" dirty="0"/>
              <a:t>Compute</a:t>
            </a:r>
          </a:p>
          <a:p>
            <a:r>
              <a:rPr kumimoji="1" lang="en-US" altLang="zh-TW" sz="2200" dirty="0"/>
              <a:t>likelihood</a:t>
            </a:r>
            <a:endParaRPr kumimoji="1" lang="zh-TW" altLang="en-US" sz="2200" dirty="0"/>
          </a:p>
        </p:txBody>
      </p:sp>
      <p:cxnSp>
        <p:nvCxnSpPr>
          <p:cNvPr id="21" name="直線箭頭接點 20"/>
          <p:cNvCxnSpPr/>
          <p:nvPr/>
        </p:nvCxnSpPr>
        <p:spPr>
          <a:xfrm>
            <a:off x="5364088" y="3356992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表格 22"/>
          <p:cNvGraphicFramePr>
            <a:graphicFrameLocks noGrp="1"/>
          </p:cNvGraphicFramePr>
          <p:nvPr/>
        </p:nvGraphicFramePr>
        <p:xfrm>
          <a:off x="6228184" y="2433177"/>
          <a:ext cx="2808312" cy="2667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>
                          <a:solidFill>
                            <a:srgbClr val="FF0000"/>
                          </a:solidFill>
                        </a:rPr>
                        <a:t>Rank</a:t>
                      </a:r>
                      <a:endParaRPr lang="zh-TW" alt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baseline="0" dirty="0"/>
                        <a:t>word guess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zh-TW" alt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>
                          <a:solidFill>
                            <a:srgbClr val="FF0000"/>
                          </a:solidFill>
                        </a:rPr>
                        <a:t>confident</a:t>
                      </a:r>
                      <a:endParaRPr lang="zh-TW" alt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>
                          <a:solidFill>
                            <a:schemeClr val="tx1"/>
                          </a:solidFill>
                        </a:rPr>
                        <a:t>consider</a:t>
                      </a:r>
                      <a:endParaRPr lang="zh-TW" alt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3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commander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…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…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4999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are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5000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is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28" name="直線箭頭接點 27"/>
          <p:cNvCxnSpPr/>
          <p:nvPr/>
        </p:nvCxnSpPr>
        <p:spPr>
          <a:xfrm flipV="1">
            <a:off x="4499992" y="3933056"/>
            <a:ext cx="0" cy="1008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文字方塊 30"/>
          <p:cNvSpPr txBox="1"/>
          <p:nvPr/>
        </p:nvSpPr>
        <p:spPr>
          <a:xfrm>
            <a:off x="4788024" y="4407497"/>
            <a:ext cx="1296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200" dirty="0"/>
              <a:t>word</a:t>
            </a:r>
            <a:r>
              <a:rPr kumimoji="1" lang="en-US" altLang="zh-TW" sz="2800" baseline="-25000" dirty="0"/>
              <a:t>1</a:t>
            </a:r>
            <a:endParaRPr kumimoji="1" lang="zh-TW" altLang="en-US" sz="2800" baseline="-250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4788024" y="4767537"/>
            <a:ext cx="1296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200" dirty="0"/>
              <a:t>word</a:t>
            </a:r>
            <a:r>
              <a:rPr kumimoji="1" lang="en-US" altLang="zh-TW" sz="2800" baseline="-25000" dirty="0"/>
              <a:t>2</a:t>
            </a:r>
            <a:endParaRPr kumimoji="1" lang="zh-TW" altLang="en-US" sz="2800" baseline="-250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4788024" y="5127577"/>
            <a:ext cx="1296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200" dirty="0"/>
              <a:t>word</a:t>
            </a:r>
            <a:r>
              <a:rPr kumimoji="1" lang="en-US" altLang="zh-TW" sz="2800" baseline="-25000" dirty="0"/>
              <a:t>3</a:t>
            </a:r>
            <a:endParaRPr kumimoji="1" lang="zh-TW" altLang="en-US" sz="2800" baseline="-25000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4788024" y="5373217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/>
              <a:t>…</a:t>
            </a:r>
            <a:endParaRPr kumimoji="1" lang="zh-TW" altLang="en-US" sz="2800" baseline="-25000" dirty="0"/>
          </a:p>
        </p:txBody>
      </p:sp>
      <p:sp>
        <p:nvSpPr>
          <p:cNvPr id="22" name="TextBox 3"/>
          <p:cNvSpPr txBox="1"/>
          <p:nvPr/>
        </p:nvSpPr>
        <p:spPr>
          <a:xfrm>
            <a:off x="-108520" y="1917994"/>
            <a:ext cx="28803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Input “</a:t>
            </a:r>
            <a:r>
              <a:rPr lang="en-US" sz="2200" dirty="0">
                <a:solidFill>
                  <a:srgbClr val="FF0000"/>
                </a:solidFill>
              </a:rPr>
              <a:t>confident</a:t>
            </a:r>
            <a:r>
              <a:rPr lang="en-US" sz="2200" dirty="0"/>
              <a:t>”</a:t>
            </a:r>
          </a:p>
        </p:txBody>
      </p:sp>
      <p:sp>
        <p:nvSpPr>
          <p:cNvPr id="25" name="TextBox 3"/>
          <p:cNvSpPr txBox="1"/>
          <p:nvPr/>
        </p:nvSpPr>
        <p:spPr>
          <a:xfrm>
            <a:off x="6244054" y="1845986"/>
            <a:ext cx="28803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/>
              <a:t>MoLe</a:t>
            </a:r>
            <a:r>
              <a:rPr lang="en-US" sz="2200" dirty="0"/>
              <a:t> output list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5085184"/>
            <a:ext cx="1728192" cy="1728192"/>
          </a:xfrm>
          <a:prstGeom prst="rect">
            <a:avLst/>
          </a:prstGeom>
        </p:spPr>
      </p:pic>
      <p:pic>
        <p:nvPicPr>
          <p:cNvPr id="26" name="圖片 25" descr="groundTruth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420888"/>
            <a:ext cx="2813189" cy="1944216"/>
          </a:xfrm>
          <a:prstGeom prst="rect">
            <a:avLst/>
          </a:prstGeom>
        </p:spPr>
      </p:pic>
      <p:sp>
        <p:nvSpPr>
          <p:cNvPr id="27" name="文字方塊 26"/>
          <p:cNvSpPr txBox="1"/>
          <p:nvPr/>
        </p:nvSpPr>
        <p:spPr>
          <a:xfrm>
            <a:off x="4788024" y="5662409"/>
            <a:ext cx="1296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200" dirty="0"/>
              <a:t>word</a:t>
            </a:r>
            <a:r>
              <a:rPr kumimoji="1" lang="en-US" altLang="zh-TW" sz="2800" baseline="-25000" dirty="0"/>
              <a:t>4999</a:t>
            </a:r>
            <a:endParaRPr kumimoji="1" lang="zh-TW" altLang="en-US" sz="2800" baseline="-250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4788024" y="5950441"/>
            <a:ext cx="1296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200" dirty="0"/>
              <a:t>word</a:t>
            </a:r>
            <a:r>
              <a:rPr kumimoji="1" lang="en-US" altLang="zh-TW" sz="2800" baseline="-25000" dirty="0"/>
              <a:t>5000</a:t>
            </a:r>
            <a:endParaRPr kumimoji="1" lang="zh-TW" altLang="en-US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140312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1" grpId="0"/>
      <p:bldP spid="16" grpId="0"/>
      <p:bldP spid="18" grpId="0"/>
      <p:bldP spid="24" grpId="0"/>
      <p:bldP spid="25" grpId="0"/>
      <p:bldP spid="27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17">
            <a:extLst>
              <a:ext uri="{FF2B5EF4-FFF2-40B4-BE49-F238E27FC236}">
                <a16:creationId xmlns:a16="http://schemas.microsoft.com/office/drawing/2014/main" id="{501EDA4D-B4DD-FA55-FC7B-EA6F9901DEDF}"/>
              </a:ext>
            </a:extLst>
          </p:cNvPr>
          <p:cNvGrpSpPr/>
          <p:nvPr/>
        </p:nvGrpSpPr>
        <p:grpSpPr>
          <a:xfrm rot="20482208">
            <a:off x="1817051" y="1499285"/>
            <a:ext cx="2449997" cy="2311061"/>
            <a:chOff x="5799953" y="1558056"/>
            <a:chExt cx="2449997" cy="2311061"/>
          </a:xfrm>
        </p:grpSpPr>
        <p:pic>
          <p:nvPicPr>
            <p:cNvPr id="4" name="圖片 19">
              <a:extLst>
                <a:ext uri="{FF2B5EF4-FFF2-40B4-BE49-F238E27FC236}">
                  <a16:creationId xmlns:a16="http://schemas.microsoft.com/office/drawing/2014/main" id="{2004FF10-EC96-E2E3-BA6B-9D746651B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829870">
              <a:off x="6169144" y="1558056"/>
              <a:ext cx="2080806" cy="2168133"/>
            </a:xfrm>
            <a:prstGeom prst="rect">
              <a:avLst/>
            </a:prstGeom>
          </p:spPr>
        </p:pic>
        <p:pic>
          <p:nvPicPr>
            <p:cNvPr id="5" name="圖片 20">
              <a:extLst>
                <a:ext uri="{FF2B5EF4-FFF2-40B4-BE49-F238E27FC236}">
                  <a16:creationId xmlns:a16="http://schemas.microsoft.com/office/drawing/2014/main" id="{0A10D3F0-07C3-07C7-F7B2-0E9AFF0F4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 l="26496" t="23228" r="34288" b="31461"/>
            <a:stretch/>
          </p:blipFill>
          <p:spPr>
            <a:xfrm rot="19103671">
              <a:off x="5799953" y="3112414"/>
              <a:ext cx="696964" cy="756703"/>
            </a:xfrm>
            <a:prstGeom prst="rect">
              <a:avLst/>
            </a:prstGeom>
          </p:spPr>
        </p:pic>
      </p:grpSp>
      <p:pic>
        <p:nvPicPr>
          <p:cNvPr id="2050" name="Picture 2" descr="Figure 4 from Gait dynamics sensing using IMU sensor array system |  Semantic Scholar">
            <a:extLst>
              <a:ext uri="{FF2B5EF4-FFF2-40B4-BE49-F238E27FC236}">
                <a16:creationId xmlns:a16="http://schemas.microsoft.com/office/drawing/2014/main" id="{E853A78E-DCEB-77F5-E659-701A89A28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68666"/>
            <a:ext cx="4513943" cy="293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2">
            <a:extLst>
              <a:ext uri="{FF2B5EF4-FFF2-40B4-BE49-F238E27FC236}">
                <a16:creationId xmlns:a16="http://schemas.microsoft.com/office/drawing/2014/main" id="{C5BB9EB0-9CD3-AD8F-5932-D5FD98D4ECF1}"/>
              </a:ext>
            </a:extLst>
          </p:cNvPr>
          <p:cNvSpPr txBox="1"/>
          <p:nvPr/>
        </p:nvSpPr>
        <p:spPr>
          <a:xfrm>
            <a:off x="-2001882" y="20760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grpSp>
        <p:nvGrpSpPr>
          <p:cNvPr id="7" name="群組 21">
            <a:extLst>
              <a:ext uri="{FF2B5EF4-FFF2-40B4-BE49-F238E27FC236}">
                <a16:creationId xmlns:a16="http://schemas.microsoft.com/office/drawing/2014/main" id="{4408989C-2871-AA43-35AE-9928C8CBC4E2}"/>
              </a:ext>
            </a:extLst>
          </p:cNvPr>
          <p:cNvGrpSpPr/>
          <p:nvPr/>
        </p:nvGrpSpPr>
        <p:grpSpPr>
          <a:xfrm rot="18254850">
            <a:off x="306462" y="158609"/>
            <a:ext cx="4027075" cy="3431551"/>
            <a:chOff x="757725" y="2175247"/>
            <a:chExt cx="6232133" cy="4120968"/>
          </a:xfrm>
        </p:grpSpPr>
        <p:cxnSp>
          <p:nvCxnSpPr>
            <p:cNvPr id="8" name="直線箭頭接點 22">
              <a:extLst>
                <a:ext uri="{FF2B5EF4-FFF2-40B4-BE49-F238E27FC236}">
                  <a16:creationId xmlns:a16="http://schemas.microsoft.com/office/drawing/2014/main" id="{CB86A577-F6E6-0C66-C351-274B6E8358B8}"/>
                </a:ext>
              </a:extLst>
            </p:cNvPr>
            <p:cNvCxnSpPr/>
            <p:nvPr/>
          </p:nvCxnSpPr>
          <p:spPr>
            <a:xfrm>
              <a:off x="1737846" y="5631631"/>
              <a:ext cx="49685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箭頭接點 23">
              <a:extLst>
                <a:ext uri="{FF2B5EF4-FFF2-40B4-BE49-F238E27FC236}">
                  <a16:creationId xmlns:a16="http://schemas.microsoft.com/office/drawing/2014/main" id="{32C74518-151B-DC42-4DAF-6B47AF86BB54}"/>
                </a:ext>
              </a:extLst>
            </p:cNvPr>
            <p:cNvCxnSpPr/>
            <p:nvPr/>
          </p:nvCxnSpPr>
          <p:spPr>
            <a:xfrm flipH="1" flipV="1">
              <a:off x="1737846" y="2175247"/>
              <a:ext cx="8384" cy="3464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字方塊 24">
              <a:extLst>
                <a:ext uri="{FF2B5EF4-FFF2-40B4-BE49-F238E27FC236}">
                  <a16:creationId xmlns:a16="http://schemas.microsoft.com/office/drawing/2014/main" id="{B9B38C94-6C41-7583-CAE7-6D09003F7127}"/>
                </a:ext>
              </a:extLst>
            </p:cNvPr>
            <p:cNvSpPr txBox="1"/>
            <p:nvPr/>
          </p:nvSpPr>
          <p:spPr>
            <a:xfrm>
              <a:off x="2885403" y="5741799"/>
              <a:ext cx="4104455" cy="554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X Displacement </a:t>
              </a:r>
              <a:endParaRPr kumimoji="1" lang="zh-TW" altLang="en-US" sz="2400" dirty="0"/>
            </a:p>
          </p:txBody>
        </p:sp>
        <p:sp>
          <p:nvSpPr>
            <p:cNvPr id="11" name="文字方塊 25">
              <a:extLst>
                <a:ext uri="{FF2B5EF4-FFF2-40B4-BE49-F238E27FC236}">
                  <a16:creationId xmlns:a16="http://schemas.microsoft.com/office/drawing/2014/main" id="{52534D1E-2113-6140-62FE-D6DA700035FC}"/>
                </a:ext>
              </a:extLst>
            </p:cNvPr>
            <p:cNvSpPr txBox="1"/>
            <p:nvPr/>
          </p:nvSpPr>
          <p:spPr>
            <a:xfrm rot="5506007">
              <a:off x="-173228" y="3397622"/>
              <a:ext cx="2576359" cy="714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dirty="0"/>
                <a:t>Y Displacement</a:t>
              </a:r>
              <a:endParaRPr kumimoji="1" lang="zh-TW" altLang="en-US" sz="2400" dirty="0"/>
            </a:p>
          </p:txBody>
        </p:sp>
        <p:sp>
          <p:nvSpPr>
            <p:cNvPr id="12" name="文字方塊 26">
              <a:extLst>
                <a:ext uri="{FF2B5EF4-FFF2-40B4-BE49-F238E27FC236}">
                  <a16:creationId xmlns:a16="http://schemas.microsoft.com/office/drawing/2014/main" id="{397B7838-9D7D-FD28-5985-C080FD3F4AF5}"/>
                </a:ext>
              </a:extLst>
            </p:cNvPr>
            <p:cNvSpPr txBox="1"/>
            <p:nvPr/>
          </p:nvSpPr>
          <p:spPr>
            <a:xfrm>
              <a:off x="2123729" y="5624147"/>
              <a:ext cx="4104456" cy="44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zh-TW" altLang="en-US" dirty="0"/>
            </a:p>
          </p:txBody>
        </p:sp>
        <p:sp>
          <p:nvSpPr>
            <p:cNvPr id="13" name="文字方塊 27">
              <a:extLst>
                <a:ext uri="{FF2B5EF4-FFF2-40B4-BE49-F238E27FC236}">
                  <a16:creationId xmlns:a16="http://schemas.microsoft.com/office/drawing/2014/main" id="{ACF9F48D-0681-4710-0D5F-2D8149DD3740}"/>
                </a:ext>
              </a:extLst>
            </p:cNvPr>
            <p:cNvSpPr txBox="1"/>
            <p:nvPr/>
          </p:nvSpPr>
          <p:spPr>
            <a:xfrm>
              <a:off x="1259630" y="5326824"/>
              <a:ext cx="1008112" cy="44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-10</a:t>
              </a:r>
              <a:endParaRPr kumimoji="1" lang="zh-TW" altLang="en-US" dirty="0"/>
            </a:p>
          </p:txBody>
        </p:sp>
        <p:sp>
          <p:nvSpPr>
            <p:cNvPr id="14" name="文字方塊 28">
              <a:extLst>
                <a:ext uri="{FF2B5EF4-FFF2-40B4-BE49-F238E27FC236}">
                  <a16:creationId xmlns:a16="http://schemas.microsoft.com/office/drawing/2014/main" id="{EFEF08EA-6C41-59FE-1BDA-191914EA57F8}"/>
                </a:ext>
              </a:extLst>
            </p:cNvPr>
            <p:cNvSpPr txBox="1"/>
            <p:nvPr/>
          </p:nvSpPr>
          <p:spPr>
            <a:xfrm>
              <a:off x="1259630" y="4480536"/>
              <a:ext cx="1008112" cy="44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/>
                <a:t>  0</a:t>
              </a:r>
              <a:endParaRPr kumimoji="1"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29528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0"/>
            <a:ext cx="10116616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spcBef>
                <a:spcPct val="0"/>
              </a:spcBef>
            </a:pPr>
            <a:r>
              <a:rPr lang="en-US" altLang="zh-TW" sz="3600" dirty="0">
                <a:solidFill>
                  <a:schemeClr val="bg1"/>
                </a:solidFill>
              </a:rPr>
              <a:t>Watch = Spy? Monitor Typing in Background? </a:t>
            </a:r>
          </a:p>
        </p:txBody>
      </p:sp>
      <p:pic>
        <p:nvPicPr>
          <p:cNvPr id="2" name="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24544" y="980728"/>
            <a:ext cx="10448484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3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-145251" y="2636912"/>
            <a:ext cx="9361040" cy="93610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3900" dirty="0">
                <a:solidFill>
                  <a:schemeClr val="bg1"/>
                </a:solidFill>
              </a:rPr>
              <a:t>Watch motion sensor to infer input words?</a:t>
            </a: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endParaRPr lang="en-US" altLang="zh-TW" sz="36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6" y="3789040"/>
            <a:ext cx="3608769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60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0" y="0"/>
            <a:ext cx="918051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Understand Human Typing</a:t>
            </a:r>
          </a:p>
        </p:txBody>
      </p:sp>
      <p:pic>
        <p:nvPicPr>
          <p:cNvPr id="7" name="圖片 6" descr="2015-08-28 13.59.4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8" t="6427" r="16236" b="10929"/>
          <a:stretch/>
        </p:blipFill>
        <p:spPr>
          <a:xfrm>
            <a:off x="0" y="965786"/>
            <a:ext cx="9321882" cy="5991607"/>
          </a:xfrm>
          <a:prstGeom prst="rect">
            <a:avLst/>
          </a:prstGeom>
        </p:spPr>
      </p:pic>
      <p:sp>
        <p:nvSpPr>
          <p:cNvPr id="8" name="橢圓 7"/>
          <p:cNvSpPr/>
          <p:nvPr/>
        </p:nvSpPr>
        <p:spPr>
          <a:xfrm>
            <a:off x="1763688" y="1268760"/>
            <a:ext cx="2016224" cy="136815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9" name="橢圓 8"/>
          <p:cNvSpPr/>
          <p:nvPr/>
        </p:nvSpPr>
        <p:spPr>
          <a:xfrm>
            <a:off x="2915816" y="5661248"/>
            <a:ext cx="1656184" cy="115212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51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de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82" end="107"/>
                </p14:media>
              </p:ext>
            </p:extLst>
          </p:nvPr>
        </p:nvPicPr>
        <p:blipFill rotWithShape="1">
          <a:blip r:embed="rId5"/>
          <a:srcRect t="13629"/>
          <a:stretch/>
        </p:blipFill>
        <p:spPr>
          <a:xfrm>
            <a:off x="-65092" y="980728"/>
            <a:ext cx="12097344" cy="587735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180528" y="0"/>
            <a:ext cx="9433048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3200" dirty="0">
                <a:solidFill>
                  <a:schemeClr val="bg1"/>
                </a:solidFill>
              </a:rPr>
              <a:t>Correlation Between Watch Movement and keystrokes</a:t>
            </a:r>
          </a:p>
        </p:txBody>
      </p:sp>
      <p:sp>
        <p:nvSpPr>
          <p:cNvPr id="4" name="TextBox 67"/>
          <p:cNvSpPr txBox="1"/>
          <p:nvPr/>
        </p:nvSpPr>
        <p:spPr>
          <a:xfrm>
            <a:off x="-36512" y="1268760"/>
            <a:ext cx="7056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   </a:t>
            </a:r>
            <a:r>
              <a:rPr lang="en-US" sz="3200" dirty="0">
                <a:solidFill>
                  <a:srgbClr val="000000"/>
                </a:solidFill>
              </a:rPr>
              <a:t> watch</a:t>
            </a:r>
          </a:p>
          <a:p>
            <a:r>
              <a:rPr lang="en-US" sz="3200" dirty="0">
                <a:solidFill>
                  <a:srgbClr val="000000"/>
                </a:solidFill>
              </a:rPr>
              <a:t>movement</a:t>
            </a:r>
          </a:p>
        </p:txBody>
      </p:sp>
      <p:sp>
        <p:nvSpPr>
          <p:cNvPr id="6" name="TextBox 67"/>
          <p:cNvSpPr txBox="1"/>
          <p:nvPr/>
        </p:nvSpPr>
        <p:spPr>
          <a:xfrm>
            <a:off x="6012160" y="5733256"/>
            <a:ext cx="70567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   </a:t>
            </a:r>
            <a:r>
              <a:rPr lang="en-US" sz="3200" dirty="0" err="1"/>
              <a:t>groundtruth</a:t>
            </a:r>
            <a:endParaRPr lang="en-US" sz="3200" dirty="0"/>
          </a:p>
        </p:txBody>
      </p:sp>
      <p:cxnSp>
        <p:nvCxnSpPr>
          <p:cNvPr id="7" name="直線箭頭接點 6"/>
          <p:cNvCxnSpPr/>
          <p:nvPr/>
        </p:nvCxnSpPr>
        <p:spPr>
          <a:xfrm flipH="1">
            <a:off x="4644008" y="6093296"/>
            <a:ext cx="1656184" cy="144016"/>
          </a:xfrm>
          <a:prstGeom prst="straightConnector1">
            <a:avLst/>
          </a:prstGeom>
          <a:ln w="38100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17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7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10675</TotalTime>
  <Words>1083</Words>
  <Application>Microsoft Macintosh PowerPoint</Application>
  <PresentationFormat>On-screen Show (4:3)</PresentationFormat>
  <Paragraphs>487</Paragraphs>
  <Slides>49</Slides>
  <Notes>46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Lucida Bright</vt:lpstr>
      <vt:lpstr>Office Theme</vt:lpstr>
      <vt:lpstr>PowerPoint Presentation</vt:lpstr>
      <vt:lpstr>MoLe Motion Leaks through Smartwatch Sensors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731</cp:revision>
  <dcterms:created xsi:type="dcterms:W3CDTF">2019-02-13T16:19:48Z</dcterms:created>
  <dcterms:modified xsi:type="dcterms:W3CDTF">2024-10-28T15:29:37Z</dcterms:modified>
</cp:coreProperties>
</file>